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napToGrid="0" showGuides="1">
      <p:cViewPr varScale="1">
        <p:scale>
          <a:sx n="130" d="100"/>
          <a:sy n="130" d="100"/>
        </p:scale>
        <p:origin x="-23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t\Documents\HVCM\upgrades\snubber\measurements\HEBT%20installed%20all%204%20locations\HVCM%20RFTF%20and%20snubber%20comparison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Hours!$G$1</c:f>
              <c:strCache>
                <c:ptCount val="1"/>
                <c:pt idx="0">
                  <c:v>HVCM &lt;1 hr.</c:v>
                </c:pt>
              </c:strCache>
            </c:strRef>
          </c:tx>
          <c:invertIfNegative val="0"/>
          <c:cat>
            <c:strRef>
              <c:f>Hours!$A$2:$A$45</c:f>
              <c:strCache>
                <c:ptCount val="8"/>
                <c:pt idx="0">
                  <c:v>Feb-Jun2012</c:v>
                </c:pt>
                <c:pt idx="1">
                  <c:v>Aug-Dec2012</c:v>
                </c:pt>
                <c:pt idx="2">
                  <c:v>Jan-May2013</c:v>
                </c:pt>
                <c:pt idx="3">
                  <c:v>Aug-Dec2013</c:v>
                </c:pt>
                <c:pt idx="4">
                  <c:v>Feb-Jun2014</c:v>
                </c:pt>
                <c:pt idx="5">
                  <c:v>Aug-Dec2014</c:v>
                </c:pt>
                <c:pt idx="6">
                  <c:v>Jan-Jun2015</c:v>
                </c:pt>
                <c:pt idx="7">
                  <c:v>Aug-Dec2015</c:v>
                </c:pt>
              </c:strCache>
            </c:strRef>
          </c:cat>
          <c:val>
            <c:numRef>
              <c:f>Hours!$G$2:$G$45</c:f>
              <c:numCache>
                <c:formatCode>General</c:formatCode>
                <c:ptCount val="8"/>
                <c:pt idx="0">
                  <c:v>30</c:v>
                </c:pt>
                <c:pt idx="1">
                  <c:v>21</c:v>
                </c:pt>
                <c:pt idx="2">
                  <c:v>44</c:v>
                </c:pt>
                <c:pt idx="3">
                  <c:v>49</c:v>
                </c:pt>
                <c:pt idx="4">
                  <c:v>48</c:v>
                </c:pt>
                <c:pt idx="5">
                  <c:v>23</c:v>
                </c:pt>
                <c:pt idx="6">
                  <c:v>30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Hours!$H$1</c:f>
              <c:strCache>
                <c:ptCount val="1"/>
                <c:pt idx="0">
                  <c:v>HVCM  1-4 hrs.</c:v>
                </c:pt>
              </c:strCache>
            </c:strRef>
          </c:tx>
          <c:invertIfNegative val="0"/>
          <c:cat>
            <c:strRef>
              <c:f>Hours!$A$2:$A$45</c:f>
              <c:strCache>
                <c:ptCount val="8"/>
                <c:pt idx="0">
                  <c:v>Feb-Jun2012</c:v>
                </c:pt>
                <c:pt idx="1">
                  <c:v>Aug-Dec2012</c:v>
                </c:pt>
                <c:pt idx="2">
                  <c:v>Jan-May2013</c:v>
                </c:pt>
                <c:pt idx="3">
                  <c:v>Aug-Dec2013</c:v>
                </c:pt>
                <c:pt idx="4">
                  <c:v>Feb-Jun2014</c:v>
                </c:pt>
                <c:pt idx="5">
                  <c:v>Aug-Dec2014</c:v>
                </c:pt>
                <c:pt idx="6">
                  <c:v>Jan-Jun2015</c:v>
                </c:pt>
                <c:pt idx="7">
                  <c:v>Aug-Dec2015</c:v>
                </c:pt>
              </c:strCache>
            </c:strRef>
          </c:cat>
          <c:val>
            <c:numRef>
              <c:f>Hours!$H$2:$H$45</c:f>
              <c:numCache>
                <c:formatCode>General</c:formatCode>
                <c:ptCount val="8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Hours!$I$1</c:f>
              <c:strCache>
                <c:ptCount val="1"/>
                <c:pt idx="0">
                  <c:v>HVCM 4-8 hrs. </c:v>
                </c:pt>
              </c:strCache>
            </c:strRef>
          </c:tx>
          <c:invertIfNegative val="0"/>
          <c:cat>
            <c:strRef>
              <c:f>Hours!$A$2:$A$45</c:f>
              <c:strCache>
                <c:ptCount val="8"/>
                <c:pt idx="0">
                  <c:v>Feb-Jun2012</c:v>
                </c:pt>
                <c:pt idx="1">
                  <c:v>Aug-Dec2012</c:v>
                </c:pt>
                <c:pt idx="2">
                  <c:v>Jan-May2013</c:v>
                </c:pt>
                <c:pt idx="3">
                  <c:v>Aug-Dec2013</c:v>
                </c:pt>
                <c:pt idx="4">
                  <c:v>Feb-Jun2014</c:v>
                </c:pt>
                <c:pt idx="5">
                  <c:v>Aug-Dec2014</c:v>
                </c:pt>
                <c:pt idx="6">
                  <c:v>Jan-Jun2015</c:v>
                </c:pt>
                <c:pt idx="7">
                  <c:v>Aug-Dec2015</c:v>
                </c:pt>
              </c:strCache>
            </c:strRef>
          </c:cat>
          <c:val>
            <c:numRef>
              <c:f>Hours!$I$2:$I$45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Hours!$J$1</c:f>
              <c:strCache>
                <c:ptCount val="1"/>
                <c:pt idx="0">
                  <c:v>HVCM  &gt;8 hrs.</c:v>
                </c:pt>
              </c:strCache>
            </c:strRef>
          </c:tx>
          <c:invertIfNegative val="0"/>
          <c:cat>
            <c:strRef>
              <c:f>Hours!$A$2:$A$45</c:f>
              <c:strCache>
                <c:ptCount val="8"/>
                <c:pt idx="0">
                  <c:v>Feb-Jun2012</c:v>
                </c:pt>
                <c:pt idx="1">
                  <c:v>Aug-Dec2012</c:v>
                </c:pt>
                <c:pt idx="2">
                  <c:v>Jan-May2013</c:v>
                </c:pt>
                <c:pt idx="3">
                  <c:v>Aug-Dec2013</c:v>
                </c:pt>
                <c:pt idx="4">
                  <c:v>Feb-Jun2014</c:v>
                </c:pt>
                <c:pt idx="5">
                  <c:v>Aug-Dec2014</c:v>
                </c:pt>
                <c:pt idx="6">
                  <c:v>Jan-Jun2015</c:v>
                </c:pt>
                <c:pt idx="7">
                  <c:v>Aug-Dec2015</c:v>
                </c:pt>
              </c:strCache>
            </c:strRef>
          </c:cat>
          <c:val>
            <c:numRef>
              <c:f>Hours!$J$2:$J$45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42080"/>
        <c:axId val="35743616"/>
      </c:barChart>
      <c:catAx>
        <c:axId val="357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743616"/>
        <c:crosses val="autoZero"/>
        <c:auto val="1"/>
        <c:lblAlgn val="ctr"/>
        <c:lblOffset val="100"/>
        <c:noMultiLvlLbl val="0"/>
      </c:catAx>
      <c:valAx>
        <c:axId val="35743616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4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End Of Pulse IGBT Over Voltage at +/- 1100 V bus Operation, worst measurable case </a:t>
            </a:r>
          </a:p>
        </c:rich>
      </c:tx>
      <c:layout>
        <c:manualLayout>
          <c:xMode val="edge"/>
          <c:yMode val="edge"/>
          <c:x val="9.3925287985144365E-2"/>
          <c:y val="5.528883213922586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Sheet1!$D$35:$D$36</c:f>
              <c:strCache>
                <c:ptCount val="1"/>
                <c:pt idx="0">
                  <c:v>unsnubbed overvoltage at +/- 1100 V bus</c:v>
                </c:pt>
              </c:strCache>
            </c:strRef>
          </c:tx>
          <c:marker>
            <c:symbol val="none"/>
          </c:marker>
          <c:xVal>
            <c:numRef>
              <c:f>(Sheet1!$A$38,Sheet1!$A$40,Sheet1!$A$42,Sheet1!$A$44,Sheet1!$A$46,Sheet1!$A$48,Sheet1!$A$50,Sheet1!$A$52,Sheet1!$A$54,Sheet1!$A$56)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</c:numCache>
            </c:numRef>
          </c:xVal>
          <c:yVal>
            <c:numRef>
              <c:f>(Sheet1!$D$38,Sheet1!$D$40,Sheet1!$D$42,Sheet1!$D$44,Sheet1!$D$46,Sheet1!$D$48,Sheet1!$D$50,Sheet1!$D$52,Sheet1!$D$54,Sheet1!$D$56)</c:f>
              <c:numCache>
                <c:formatCode>0</c:formatCode>
                <c:ptCount val="10"/>
                <c:pt idx="0">
                  <c:v>439.99999999999926</c:v>
                </c:pt>
                <c:pt idx="1">
                  <c:v>1320.0000000000002</c:v>
                </c:pt>
                <c:pt idx="2">
                  <c:v>1164.705882352941</c:v>
                </c:pt>
                <c:pt idx="3">
                  <c:v>1112.9411764705883</c:v>
                </c:pt>
                <c:pt idx="4">
                  <c:v>1112.9411764705883</c:v>
                </c:pt>
                <c:pt idx="5">
                  <c:v>983.52941176470586</c:v>
                </c:pt>
                <c:pt idx="6">
                  <c:v>621.17647058823684</c:v>
                </c:pt>
                <c:pt idx="7">
                  <c:v>517.6470588235278</c:v>
                </c:pt>
                <c:pt idx="8">
                  <c:v>284.70588235294167</c:v>
                </c:pt>
                <c:pt idx="9">
                  <c:v>-207.05882352941177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Sheet1!$I$35:$I$36</c:f>
              <c:strCache>
                <c:ptCount val="1"/>
                <c:pt idx="0">
                  <c:v>snubbed RCD (1.32 uF, Cree diodes) overvoltage at +/- 1100 V bus</c:v>
                </c:pt>
              </c:strCache>
            </c:strRef>
          </c:tx>
          <c:marker>
            <c:symbol val="none"/>
          </c:marker>
          <c:xVal>
            <c:numRef>
              <c:f>Sheet1!$A$39:$A$57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Sheet1!$I$40:$I$57</c:f>
              <c:numCache>
                <c:formatCode>0</c:formatCode>
                <c:ptCount val="18"/>
                <c:pt idx="0">
                  <c:v>0</c:v>
                </c:pt>
                <c:pt idx="1">
                  <c:v>210.0502512562814</c:v>
                </c:pt>
                <c:pt idx="2">
                  <c:v>331.65829145728623</c:v>
                </c:pt>
                <c:pt idx="3">
                  <c:v>409.04522613065393</c:v>
                </c:pt>
                <c:pt idx="4">
                  <c:v>420.1005025125628</c:v>
                </c:pt>
                <c:pt idx="5">
                  <c:v>420.1005025125628</c:v>
                </c:pt>
                <c:pt idx="6">
                  <c:v>409.04522613065393</c:v>
                </c:pt>
                <c:pt idx="7">
                  <c:v>353.7688442211055</c:v>
                </c:pt>
                <c:pt idx="8">
                  <c:v>342.71356783919595</c:v>
                </c:pt>
                <c:pt idx="9">
                  <c:v>320.60301507537685</c:v>
                </c:pt>
                <c:pt idx="10">
                  <c:v>254.27135678391957</c:v>
                </c:pt>
                <c:pt idx="11">
                  <c:v>243.21608040201002</c:v>
                </c:pt>
                <c:pt idx="12">
                  <c:v>198.99497487437159</c:v>
                </c:pt>
                <c:pt idx="13">
                  <c:v>154.77386934673365</c:v>
                </c:pt>
                <c:pt idx="14">
                  <c:v>143.71859296482373</c:v>
                </c:pt>
                <c:pt idx="15">
                  <c:v>121.60804020100501</c:v>
                </c:pt>
                <c:pt idx="16">
                  <c:v>77.38693467336681</c:v>
                </c:pt>
                <c:pt idx="1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15264"/>
        <c:axId val="33917568"/>
      </c:scatterChart>
      <c:valAx>
        <c:axId val="3391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Duration of last diagonal pair "runt" pulse</a:t>
                </a:r>
                <a:r>
                  <a:rPr lang="en-US" sz="1200" baseline="0" dirty="0"/>
                  <a:t>, </a:t>
                </a:r>
                <a:r>
                  <a:rPr lang="en-US" sz="1200" baseline="0" dirty="0" err="1">
                    <a:latin typeface="Symbol" pitchFamily="18" charset="2"/>
                  </a:rPr>
                  <a:t>m</a:t>
                </a:r>
                <a:r>
                  <a:rPr lang="en-US" sz="1200" baseline="0" dirty="0" err="1"/>
                  <a:t>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23018347485796828"/>
              <c:y val="0.913504764607126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3917568"/>
        <c:crosses val="autoZero"/>
        <c:crossBetween val="midCat"/>
      </c:valAx>
      <c:valAx>
        <c:axId val="33917568"/>
        <c:scaling>
          <c:orientation val="minMax"/>
          <c:max val="14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VCE Overvoltage, V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33915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538700194918548"/>
          <c:y val="0.37130122248232483"/>
          <c:w val="0.24927125870956005"/>
          <c:h val="0.36235227353337646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SCL </a:t>
            </a:r>
            <a:r>
              <a:rPr lang="en-US" sz="1200" dirty="0"/>
              <a:t>HVCM Configuration Performance Simulations</a:t>
            </a:r>
          </a:p>
        </c:rich>
      </c:tx>
      <c:layout>
        <c:manualLayout>
          <c:xMode val="edge"/>
          <c:yMode val="edge"/>
          <c:x val="0.11021070198576152"/>
          <c:y val="0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'HVCM calcs.'!$A$19</c:f>
              <c:strCache>
                <c:ptCount val="1"/>
                <c:pt idx="0">
                  <c:v>8 klystrons per modulator</c:v>
                </c:pt>
              </c:strCache>
            </c:strRef>
          </c:tx>
          <c:marker>
            <c:symbol val="none"/>
          </c:marker>
          <c:xVal>
            <c:numRef>
              <c:f>'HVCM calcs.'!$B$19:$B$22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calcs.'!$C$19:$C$22</c:f>
              <c:numCache>
                <c:formatCode>General</c:formatCode>
                <c:ptCount val="4"/>
                <c:pt idx="0">
                  <c:v>75.8</c:v>
                </c:pt>
                <c:pt idx="1">
                  <c:v>78.900000000000006</c:v>
                </c:pt>
                <c:pt idx="2">
                  <c:v>82.1</c:v>
                </c:pt>
                <c:pt idx="3">
                  <c:v>84.9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'HVCM calcs.'!$A$23</c:f>
              <c:strCache>
                <c:ptCount val="1"/>
                <c:pt idx="0">
                  <c:v>9 klystrons per modulator</c:v>
                </c:pt>
              </c:strCache>
            </c:strRef>
          </c:tx>
          <c:marker>
            <c:symbol val="none"/>
          </c:marker>
          <c:xVal>
            <c:numRef>
              <c:f>'HVCM calcs.'!$B$23:$B$26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calcs.'!$C$23:$C$26</c:f>
              <c:numCache>
                <c:formatCode>General</c:formatCode>
                <c:ptCount val="4"/>
                <c:pt idx="0">
                  <c:v>73.7</c:v>
                </c:pt>
                <c:pt idx="1">
                  <c:v>76.599999999999994</c:v>
                </c:pt>
                <c:pt idx="2">
                  <c:v>79.5</c:v>
                </c:pt>
                <c:pt idx="3">
                  <c:v>82.4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'HVCM calcs.'!$A$27</c:f>
              <c:strCache>
                <c:ptCount val="1"/>
                <c:pt idx="0">
                  <c:v>10 klystrons per modulator</c:v>
                </c:pt>
              </c:strCache>
            </c:strRef>
          </c:tx>
          <c:marker>
            <c:symbol val="none"/>
          </c:marker>
          <c:xVal>
            <c:numRef>
              <c:f>'HVCM calcs.'!$B$27:$B$30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calcs.'!$C$27:$C$30</c:f>
              <c:numCache>
                <c:formatCode>General</c:formatCode>
                <c:ptCount val="4"/>
                <c:pt idx="0">
                  <c:v>71.7</c:v>
                </c:pt>
                <c:pt idx="1">
                  <c:v>74.5</c:v>
                </c:pt>
                <c:pt idx="2">
                  <c:v>77.3</c:v>
                </c:pt>
                <c:pt idx="3">
                  <c:v>80.099999999999994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'HVCM calcs.'!$A$31</c:f>
              <c:strCache>
                <c:ptCount val="1"/>
                <c:pt idx="0">
                  <c:v>11 klystrons per modulator</c:v>
                </c:pt>
              </c:strCache>
            </c:strRef>
          </c:tx>
          <c:marker>
            <c:symbol val="none"/>
          </c:marker>
          <c:xVal>
            <c:numRef>
              <c:f>'HVCM calcs.'!$B$31:$B$34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calcs.'!$C$31:$C$34</c:f>
              <c:numCache>
                <c:formatCode>General</c:formatCode>
                <c:ptCount val="4"/>
                <c:pt idx="0">
                  <c:v>69.8</c:v>
                </c:pt>
                <c:pt idx="1">
                  <c:v>72.5</c:v>
                </c:pt>
                <c:pt idx="2">
                  <c:v>75.2</c:v>
                </c:pt>
                <c:pt idx="3">
                  <c:v>77.8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'HVCM calcs.'!$C$36</c:f>
              <c:strCache>
                <c:ptCount val="1"/>
                <c:pt idx="0">
                  <c:v>Vout required existing SCL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'HVCM calcs.'!$B$37:$B$40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calcs.'!$C$37:$C$40</c:f>
              <c:numCache>
                <c:formatCode>General</c:formatCode>
                <c:ptCount val="4"/>
                <c:pt idx="0">
                  <c:v>76.3</c:v>
                </c:pt>
                <c:pt idx="1">
                  <c:v>76.3</c:v>
                </c:pt>
                <c:pt idx="2">
                  <c:v>76.3</c:v>
                </c:pt>
                <c:pt idx="3">
                  <c:v>76.3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'HVCM calcs.'!$D$36</c:f>
              <c:strCache>
                <c:ptCount val="1"/>
                <c:pt idx="0">
                  <c:v>Vout required new SCL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ymbol val="none"/>
          </c:marker>
          <c:xVal>
            <c:numRef>
              <c:f>'HVCM calcs.'!$B$37:$B$40</c:f>
              <c:numCache>
                <c:formatCode>General</c:formatCode>
                <c:ptCount val="4"/>
                <c:pt idx="0">
                  <c:v>1100</c:v>
                </c:pt>
                <c:pt idx="1">
                  <c:v>1150</c:v>
                </c:pt>
                <c:pt idx="2">
                  <c:v>1200</c:v>
                </c:pt>
                <c:pt idx="3">
                  <c:v>1250</c:v>
                </c:pt>
              </c:numCache>
            </c:numRef>
          </c:xVal>
          <c:yVal>
            <c:numRef>
              <c:f>'HVCM calcs.'!$D$37:$D$40</c:f>
              <c:numCache>
                <c:formatCode>0.0</c:formatCode>
                <c:ptCount val="4"/>
                <c:pt idx="0">
                  <c:v>79.154157622150848</c:v>
                </c:pt>
                <c:pt idx="1">
                  <c:v>79.154157622150848</c:v>
                </c:pt>
                <c:pt idx="2">
                  <c:v>79.154157622150848</c:v>
                </c:pt>
                <c:pt idx="3">
                  <c:v>79.154157622150848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73824"/>
        <c:axId val="97776000"/>
      </c:scatterChart>
      <c:valAx>
        <c:axId val="97773824"/>
        <c:scaling>
          <c:orientation val="minMax"/>
          <c:max val="1250"/>
          <c:min val="1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Cap Bank Voltage, V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crossAx val="97776000"/>
        <c:crosses val="autoZero"/>
        <c:crossBetween val="midCat"/>
        <c:majorUnit val="50"/>
      </c:valAx>
      <c:valAx>
        <c:axId val="97776000"/>
        <c:scaling>
          <c:orientation val="minMax"/>
          <c:max val="85"/>
          <c:min val="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Cathode</a:t>
                </a:r>
                <a:r>
                  <a:rPr lang="en-US" baseline="0"/>
                  <a:t> Voltage, kV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7773824"/>
        <c:crosses val="autoZero"/>
        <c:crossBetween val="midCat"/>
      </c:valAx>
      <c:spPr>
        <a:solidFill>
          <a:schemeClr val="bg1">
            <a:lumMod val="85000"/>
            <a:alpha val="31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5850905926253023"/>
          <c:y val="0.32618541878683177"/>
          <c:w val="0.23986224714068219"/>
          <c:h val="0.3735104098504188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0.07059</cdr:x>
      <cdr:y>0.06761</cdr:y>
    </cdr:from>
    <cdr:to>
      <cdr:x>0.15193</cdr:x>
      <cdr:y>0.1453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291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65.2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94%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0.169</cdr:x>
      <cdr:y>0.06761</cdr:y>
    </cdr:from>
    <cdr:to>
      <cdr:x>0.25034</cdr:x>
      <cdr:y>0.1453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394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74.4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38%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0.2674</cdr:x>
      <cdr:y>0.06761</cdr:y>
    </cdr:from>
    <cdr:to>
      <cdr:x>0.34874</cdr:x>
      <cdr:y>0.1453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76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42.6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82%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0.87573</cdr:x>
      <cdr:y>0.26144</cdr:y>
    </cdr:from>
    <cdr:to>
      <cdr:x>0.97118</cdr:x>
      <cdr:y>0.33913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459291" y="1336135"/>
          <a:ext cx="813043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Downtime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% &gt;4 hrs.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0.36581</cdr:x>
      <cdr:y>0.06761</cdr:y>
    </cdr:from>
    <cdr:to>
      <cdr:x>0.44715</cdr:x>
      <cdr:y>0.1453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1158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35.2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100%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0.47316</cdr:x>
      <cdr:y>0.06761</cdr:y>
    </cdr:from>
    <cdr:to>
      <cdr:x>0.5545</cdr:x>
      <cdr:y>0.1453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0302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47.7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70%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0.57157</cdr:x>
      <cdr:y>0.06761</cdr:y>
    </cdr:from>
    <cdr:to>
      <cdr:x>0.65291</cdr:x>
      <cdr:y>0.1453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8684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29.3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76%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0.66997</cdr:x>
      <cdr:y>0.06761</cdr:y>
    </cdr:from>
    <cdr:to>
      <cdr:x>0.75131</cdr:x>
      <cdr:y>0.1453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7066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47.4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r>
            <a:rPr lang="en-US" dirty="0" smtClean="0"/>
            <a:t>54%</a:t>
          </a:r>
          <a:endParaRPr lang="en-US" sz="1100" dirty="0" smtClean="0"/>
        </a:p>
      </cdr:txBody>
    </cdr:sp>
  </cdr:relSizeAnchor>
  <cdr:relSizeAnchor xmlns:cdr="http://schemas.openxmlformats.org/drawingml/2006/chartDrawing">
    <cdr:from>
      <cdr:x>0.77733</cdr:x>
      <cdr:y>0.06761</cdr:y>
    </cdr:from>
    <cdr:to>
      <cdr:x>0.85866</cdr:x>
      <cdr:y>0.1453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621092" y="345535"/>
          <a:ext cx="692818" cy="397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90000"/>
            </a:lnSpc>
          </a:pPr>
          <a:r>
            <a:rPr lang="en-US" sz="1100" dirty="0" smtClean="0"/>
            <a:t>26.3 </a:t>
          </a:r>
          <a:r>
            <a:rPr lang="en-US" sz="1100" dirty="0" err="1" smtClean="0"/>
            <a:t>hrs</a:t>
          </a:r>
          <a:endParaRPr lang="en-US" sz="1100" dirty="0" smtClean="0"/>
        </a:p>
        <a:p xmlns:a="http://schemas.openxmlformats.org/drawingml/2006/main">
          <a:pPr algn="ctr">
            <a:lnSpc>
              <a:spcPct val="90000"/>
            </a:lnSpc>
          </a:pPr>
          <a:endParaRPr lang="en-US" sz="11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0.08447</cdr:x>
      <cdr:y>0.27027</cdr:y>
    </cdr:from>
    <cdr:to>
      <cdr:x>0.67063</cdr:x>
      <cdr:y>0.27027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762000" y="1143000"/>
          <a:ext cx="5287568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0.63354</cdr:x>
      <cdr:y>0.23423</cdr:y>
    </cdr:from>
    <cdr:to>
      <cdr:x>0.98649</cdr:x>
      <cdr:y>0.29088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00" y="990600"/>
          <a:ext cx="3183853" cy="2395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IGBT rating </a:t>
          </a:r>
          <a:r>
            <a:rPr lang="en-US" sz="1200" dirty="0" smtClean="0">
              <a:solidFill>
                <a:srgbClr val="FF0000"/>
              </a:solidFill>
            </a:rPr>
            <a:t>limit (3300 V rating – 2200 V bus)</a:t>
          </a:r>
          <a:endParaRPr lang="en-US" sz="12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0.71802</cdr:x>
      <cdr:y>0.38157</cdr:y>
    </cdr:from>
    <cdr:to>
      <cdr:x>0.97407</cdr:x>
      <cdr:y>0.72954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477000" y="1613698"/>
          <a:ext cx="2309784" cy="1471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0.09737</cdr:x>
      <cdr:y>0.16092</cdr:y>
    </cdr:from>
    <cdr:to>
      <cdr:x>0.89284</cdr:x>
      <cdr:y>0.90294</cdr:y>
    </cdr:to>
    <cdr:grpSp>
      <cdr:nvGrpSpPr>
        <cdr:cNvPr id="2" name="Group 1"/>
        <cdr:cNvGrpSpPr/>
      </cdr:nvGrpSpPr>
      <cdr:grpSpPr>
        <a:xfrm xmlns:a="http://schemas.openxmlformats.org/drawingml/2006/main">
          <a:off x="529656" y="435159"/>
          <a:ext cx="4327060" cy="2006564"/>
          <a:chOff x="722566" y="708042"/>
          <a:chExt cx="5903064" cy="3264817"/>
        </a:xfrm>
      </cdr:grpSpPr>
      <cdr:grpSp>
        <cdr:nvGrpSpPr>
          <cdr:cNvPr id="10" name="Group 9"/>
          <cdr:cNvGrpSpPr/>
        </cdr:nvGrpSpPr>
        <cdr:grpSpPr>
          <a:xfrm xmlns:a="http://schemas.openxmlformats.org/drawingml/2006/main">
            <a:off x="4950790" y="3036118"/>
            <a:ext cx="1674840" cy="936741"/>
            <a:chOff x="4234203" y="2598173"/>
            <a:chExt cx="1467817" cy="803086"/>
          </a:xfrm>
        </cdr:grpSpPr>
        <cdr:sp macro="" textlink="">
          <cdr:nvSpPr>
            <cdr:cNvPr id="4" name="Oval 3"/>
            <cdr:cNvSpPr/>
          </cdr:nvSpPr>
          <cdr:spPr>
            <a:xfrm xmlns:a="http://schemas.openxmlformats.org/drawingml/2006/main">
              <a:off x="4234203" y="2747036"/>
              <a:ext cx="82157" cy="80963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FF0000"/>
            </a:solidFill>
            <a:ln xmlns:a="http://schemas.openxmlformats.org/drawingml/2006/main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3">
              <a:schemeClr val="accent1"/>
            </a:fillRef>
            <a:effectRef xmlns:a="http://schemas.openxmlformats.org/drawingml/2006/main" idx="2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US" sz="1100"/>
            </a:p>
          </cdr:txBody>
        </cdr:sp>
        <cdr:sp macro="" textlink="">
          <cdr:nvSpPr>
            <cdr:cNvPr id="6" name="Oval 5"/>
            <cdr:cNvSpPr/>
          </cdr:nvSpPr>
          <cdr:spPr>
            <a:xfrm xmlns:a="http://schemas.openxmlformats.org/drawingml/2006/main">
              <a:off x="4239337" y="3128037"/>
              <a:ext cx="82156" cy="80963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00B050"/>
            </a:solidFill>
            <a:ln xmlns:a="http://schemas.openxmlformats.org/drawingml/2006/main">
              <a:solidFill>
                <a:schemeClr val="tx1"/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3">
              <a:schemeClr val="accent1"/>
            </a:fillRef>
            <a:effectRef xmlns:a="http://schemas.openxmlformats.org/drawingml/2006/main" idx="2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l"/>
              <a:endParaRPr lang="en-US" sz="1100"/>
            </a:p>
          </cdr:txBody>
        </cdr:sp>
        <cdr:sp macro="" textlink="">
          <cdr:nvSpPr>
            <cdr:cNvPr id="7" name="TextBox 6"/>
            <cdr:cNvSpPr txBox="1"/>
          </cdr:nvSpPr>
          <cdr:spPr>
            <a:xfrm xmlns:a="http://schemas.openxmlformats.org/drawingml/2006/main">
              <a:off x="4359479" y="2598173"/>
              <a:ext cx="1324563" cy="409574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rtlCol="0"/>
            <a:lstStyle xmlns:a="http://schemas.openxmlformats.org/drawingml/2006/main"/>
            <a:p xmlns:a="http://schemas.openxmlformats.org/drawingml/2006/main">
              <a:r>
                <a:rPr lang="en-US" sz="1000" dirty="0"/>
                <a:t>Suggested existing SCL </a:t>
              </a:r>
            </a:p>
            <a:p xmlns:a="http://schemas.openxmlformats.org/drawingml/2006/main">
              <a:r>
                <a:rPr lang="en-US" sz="1000" dirty="0"/>
                <a:t>HVCM operating</a:t>
              </a:r>
              <a:r>
                <a:rPr lang="en-US" sz="1000" baseline="0" dirty="0"/>
                <a:t> point</a:t>
              </a:r>
              <a:endParaRPr lang="en-US" sz="1000" dirty="0"/>
            </a:p>
          </cdr:txBody>
        </cdr:sp>
        <cdr:sp macro="" textlink="">
          <cdr:nvSpPr>
            <cdr:cNvPr id="8" name="TextBox 1"/>
            <cdr:cNvSpPr txBox="1"/>
          </cdr:nvSpPr>
          <cdr:spPr>
            <a:xfrm xmlns:a="http://schemas.openxmlformats.org/drawingml/2006/main">
              <a:off x="4370037" y="2991685"/>
              <a:ext cx="1331983" cy="409574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non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000" dirty="0"/>
                <a:t>Suggested new SCL </a:t>
              </a:r>
            </a:p>
            <a:p xmlns:a="http://schemas.openxmlformats.org/drawingml/2006/main">
              <a:r>
                <a:rPr lang="en-US" sz="1000" dirty="0"/>
                <a:t>HVCM operating</a:t>
              </a:r>
              <a:r>
                <a:rPr lang="en-US" sz="1000" baseline="0" dirty="0"/>
                <a:t> </a:t>
              </a:r>
              <a:r>
                <a:rPr lang="en-US" sz="1000" baseline="0" dirty="0" smtClean="0"/>
                <a:t>point, </a:t>
              </a:r>
            </a:p>
            <a:p xmlns:a="http://schemas.openxmlformats.org/drawingml/2006/main">
              <a:r>
                <a:rPr lang="en-US" sz="1000" baseline="0" dirty="0" smtClean="0"/>
                <a:t>first 2 modulators</a:t>
              </a:r>
              <a:endParaRPr lang="en-US" sz="1000" dirty="0"/>
            </a:p>
          </cdr:txBody>
        </cdr:sp>
      </cdr:grpSp>
      <cdr:grpSp>
        <cdr:nvGrpSpPr>
          <cdr:cNvPr id="17" name="Group 16"/>
          <cdr:cNvGrpSpPr/>
        </cdr:nvGrpSpPr>
        <cdr:grpSpPr>
          <a:xfrm xmlns:a="http://schemas.openxmlformats.org/drawingml/2006/main">
            <a:off x="1487282" y="708042"/>
            <a:ext cx="403396" cy="2857128"/>
            <a:chOff x="1332856" y="607033"/>
            <a:chExt cx="361491" cy="2449494"/>
          </a:xfrm>
        </cdr:grpSpPr>
        <cdr:cxnSp macro="">
          <cdr:nvCxnSpPr>
            <cdr:cNvPr id="13" name="Straight Connector 12"/>
            <cdr:cNvCxnSpPr/>
          </cdr:nvCxnSpPr>
          <cdr:spPr>
            <a:xfrm xmlns:a="http://schemas.openxmlformats.org/drawingml/2006/main" flipV="1">
              <a:off x="1694347" y="607033"/>
              <a:ext cx="0" cy="2449494"/>
            </a:xfrm>
            <a:prstGeom xmlns:a="http://schemas.openxmlformats.org/drawingml/2006/main" prst="line">
              <a:avLst/>
            </a:prstGeom>
            <a:ln xmlns:a="http://schemas.openxmlformats.org/drawingml/2006/main" w="12700"/>
          </cdr:spPr>
          <cdr:style>
            <a:lnRef xmlns:a="http://schemas.openxmlformats.org/drawingml/2006/main" idx="2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1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5" name="Straight Arrow Connector 14"/>
            <cdr:cNvCxnSpPr/>
          </cdr:nvCxnSpPr>
          <cdr:spPr>
            <a:xfrm xmlns:a="http://schemas.openxmlformats.org/drawingml/2006/main" flipH="1">
              <a:off x="1339550" y="1135745"/>
              <a:ext cx="352425" cy="0"/>
            </a:xfrm>
            <a:prstGeom xmlns:a="http://schemas.openxmlformats.org/drawingml/2006/main" prst="straightConnector1">
              <a:avLst/>
            </a:prstGeom>
            <a:ln xmlns:a="http://schemas.openxmlformats.org/drawingml/2006/main" w="12700">
              <a:tailEnd type="arrow"/>
            </a:ln>
          </cdr:spPr>
          <cdr:style>
            <a:lnRef xmlns:a="http://schemas.openxmlformats.org/drawingml/2006/main" idx="2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1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16" name="Straight Arrow Connector 15"/>
            <cdr:cNvCxnSpPr/>
          </cdr:nvCxnSpPr>
          <cdr:spPr>
            <a:xfrm xmlns:a="http://schemas.openxmlformats.org/drawingml/2006/main" flipH="1">
              <a:off x="1332856" y="2923558"/>
              <a:ext cx="352425" cy="0"/>
            </a:xfrm>
            <a:prstGeom xmlns:a="http://schemas.openxmlformats.org/drawingml/2006/main" prst="straightConnector1">
              <a:avLst/>
            </a:prstGeom>
            <a:ln xmlns:a="http://schemas.openxmlformats.org/drawingml/2006/main" w="12700">
              <a:tailEnd type="arrow"/>
            </a:ln>
          </cdr:spPr>
          <cdr:style>
            <a:lnRef xmlns:a="http://schemas.openxmlformats.org/drawingml/2006/main" idx="2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1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sp macro="" textlink="">
        <cdr:nvSpPr>
          <cdr:cNvPr id="5" name="Text Box 4"/>
          <cdr:cNvSpPr txBox="1"/>
        </cdr:nvSpPr>
        <cdr:spPr>
          <a:xfrm xmlns:a="http://schemas.openxmlformats.org/drawingml/2006/main">
            <a:off x="722566" y="1081572"/>
            <a:ext cx="824905" cy="778178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800" dirty="0"/>
              <a:t>current operating levels</a:t>
            </a:r>
          </a:p>
        </cdr:txBody>
      </cdr:sp>
      <cdr:sp macro="" textlink="">
        <cdr:nvSpPr>
          <cdr:cNvPr id="12" name="Oval 11"/>
          <cdr:cNvSpPr/>
        </cdr:nvSpPr>
        <cdr:spPr>
          <a:xfrm xmlns:a="http://schemas.openxmlformats.org/drawingml/2006/main">
            <a:off x="2790506" y="2268970"/>
            <a:ext cx="66039" cy="7175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txBody>
          <a:bodyPr xmlns:a="http://schemas.openxmlformats.org/drawingml/2006/main" rtlCol="0" anchor="t"/>
          <a:lstStyle xmlns:a="http://schemas.openxmlformats.org/drawingml/2006/main"/>
          <a:p xmlns:a="http://schemas.openxmlformats.org/drawingml/2006/main"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cdr:txBody>
      </cdr:sp>
      <cdr:sp macro="" textlink="">
        <cdr:nvSpPr>
          <cdr:cNvPr id="14" name="Oval 13"/>
          <cdr:cNvSpPr/>
        </cdr:nvSpPr>
        <cdr:spPr>
          <a:xfrm xmlns:a="http://schemas.openxmlformats.org/drawingml/2006/main">
            <a:off x="3118611" y="1738164"/>
            <a:ext cx="66039" cy="71754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B050"/>
          </a:solidFill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txBody>
          <a:bodyPr xmlns:a="http://schemas.openxmlformats.org/drawingml/2006/main" rtlCol="0" anchor="t"/>
          <a:lstStyle xmlns:a="http://schemas.openxmlformats.org/drawingml/2006/main"/>
          <a:p xmlns:a="http://schemas.openxmlformats.org/drawingml/2006/main"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84313-D103-4965-B486-66244266E535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EFC8-DE80-4229-9FF1-64D7C7515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Earlier run</a:t>
            </a:r>
            <a:r>
              <a:rPr lang="en-US" baseline="0" dirty="0" smtClean="0"/>
              <a:t> periods (not shown) had dominating HVCM down times</a:t>
            </a:r>
          </a:p>
          <a:p>
            <a:r>
              <a:rPr lang="en-US" baseline="0" dirty="0" smtClean="0"/>
              <a:t>HVCM down times #4 or #5 during first part of CY12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67269-BEA2-40BE-A7A2-138F65857E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IGBT timing change between CY09-1</a:t>
            </a:r>
            <a:r>
              <a:rPr lang="en-US" baseline="0" dirty="0" smtClean="0"/>
              <a:t> and CY09-2</a:t>
            </a:r>
          </a:p>
          <a:p>
            <a:r>
              <a:rPr lang="en-US" baseline="0" dirty="0" smtClean="0"/>
              <a:t>All switch plates caps replaced after CY09-2</a:t>
            </a:r>
          </a:p>
          <a:p>
            <a:r>
              <a:rPr lang="en-US" baseline="0" dirty="0" smtClean="0"/>
              <a:t>Availability = total hours of operation (N times scheduled beam hours) – sum of downtime hours / total hours of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67269-BEA2-40BE-A7A2-138F65857E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 above the red line primarily responsible for high IGBT failure rates in early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67269-BEA2-40BE-A7A2-138F65857E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0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2/11/2016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A9F495-5E06-43B8-97CD-C8ED8DC736B7}" type="datetimeFigureOut">
              <a:rPr lang="en-US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288AC5-C62D-458D-98E6-3CD6BD40ED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4432078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Meeting, February 16-18,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3683922" cy="800604"/>
          </a:xfrm>
        </p:spPr>
        <p:txBody>
          <a:bodyPr/>
          <a:lstStyle/>
          <a:p>
            <a:r>
              <a:rPr lang="en-US" sz="1800" dirty="0"/>
              <a:t>Status of </a:t>
            </a:r>
            <a:r>
              <a:rPr lang="en-US" sz="1800" dirty="0" err="1"/>
              <a:t>Linac</a:t>
            </a:r>
            <a:r>
              <a:rPr lang="en-US" sz="1800" dirty="0"/>
              <a:t> High Voltage Converter Modulator Upgrades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3255297" cy="2209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Accelerator Advisory Committee Review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David E. Anderson, High Voltage &amp; Pulsed Power Systems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Research Accelerator Division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February 2016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615553"/>
          </a:xfrm>
        </p:spPr>
        <p:txBody>
          <a:bodyPr/>
          <a:lstStyle/>
          <a:p>
            <a:r>
              <a:rPr lang="en-US" sz="2000" dirty="0" smtClean="0"/>
              <a:t>Pulse flattening to achieve reliable 1.4 MW operation, provide additional LLRF control margin and support PPU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" y="609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Klystrons are at saturation at the end of the pulse with no remaining control margin</a:t>
            </a:r>
            <a:endParaRPr lang="en-US" dirty="0">
              <a:latin typeface="Arial Narrow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Arial Narrow" pitchFamily="34" charset="0"/>
              </a:rPr>
              <a:t>Pulse flattening for improved LLRF control margin demonstrated </a:t>
            </a:r>
            <a:r>
              <a:rPr lang="en-US" dirty="0" smtClean="0">
                <a:latin typeface="Arial Narrow" pitchFamily="34" charset="0"/>
              </a:rPr>
              <a:t> and currently running on DTL-Mod5, SCL-Mod18 and test modulators</a:t>
            </a:r>
            <a:endParaRPr lang="en-US" dirty="0">
              <a:latin typeface="Arial Narrow" pitchFamily="34" charset="0"/>
            </a:endParaRPr>
          </a:p>
          <a:p>
            <a:pPr marL="623888" lvl="1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Utilizing frequency modulation</a:t>
            </a:r>
          </a:p>
          <a:p>
            <a:pPr marL="623888" lvl="1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Comparable LLRF regulation error</a:t>
            </a:r>
            <a:endParaRPr lang="en-US" dirty="0">
              <a:latin typeface="Arial Narrow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IGBT commutation currents increase by 40% but still acceptable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05" y="2617012"/>
            <a:ext cx="419332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i="1" dirty="0" smtClean="0">
                <a:latin typeface="Arial Narrow" panose="020B0606020202030204" pitchFamily="34" charset="0"/>
              </a:rPr>
              <a:t>SCL-Mod18 Output Voltage with 17.8 to 23.0 kHz frequency modulation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9" y="3021178"/>
            <a:ext cx="3880087" cy="30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57" y="2850726"/>
            <a:ext cx="4951143" cy="32497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7863" y="3408883"/>
            <a:ext cx="2151550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latin typeface="Arial Narrow" panose="020B0606020202030204" pitchFamily="34" charset="0"/>
              </a:rPr>
              <a:t>18.5 – 23.0 kHz sweep with </a:t>
            </a:r>
            <a:r>
              <a:rPr lang="en-US" sz="1200" dirty="0" err="1" smtClean="0">
                <a:latin typeface="Arial Narrow" panose="020B0606020202030204" pitchFamily="34" charset="0"/>
              </a:rPr>
              <a:t>vernier</a:t>
            </a:r>
            <a:endParaRPr lang="en-US" sz="1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E:\screen shots\timing 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5683348" cy="38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881" y="170656"/>
            <a:ext cx="8851106" cy="515144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 new controller supports the proposed modulation scheme and can provide additional functionality (AIP-34)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817"/>
          <p:cNvPicPr/>
          <p:nvPr/>
        </p:nvPicPr>
        <p:blipFill rotWithShape="1">
          <a:blip r:embed="rId3"/>
          <a:srcRect t="-8194" b="6096"/>
          <a:stretch/>
        </p:blipFill>
        <p:spPr>
          <a:xfrm>
            <a:off x="293234" y="591344"/>
            <a:ext cx="2107800" cy="569691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67000" y="1600200"/>
            <a:ext cx="2819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First Fault detection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Pulse Flattening</a:t>
            </a:r>
            <a:endParaRPr lang="en-US" dirty="0">
              <a:latin typeface="Arial Narrow" pitchFamily="34" charset="0"/>
            </a:endParaRP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Full waveform capture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Commercial platform-based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600200"/>
            <a:ext cx="29718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Additional operational modes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Enhanced IGBT functionality integrated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Intellectual property ownership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67000" y="762000"/>
            <a:ext cx="62603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marL="914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Installed in test stands 2013</a:t>
            </a:r>
          </a:p>
          <a:p>
            <a:pPr marL="914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Installed in Summer 2014 in 1 SCL HVCM</a:t>
            </a:r>
          </a:p>
          <a:p>
            <a:pPr marL="914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Installed Winter 2015 in 1 DTL, 1 CCL, 1 SCL HVCMs</a:t>
            </a: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629702" cy="87788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Enhanced reliability and reduced MTTR is improved by replacing the existing oil cooling system (AIP-36)</a:t>
            </a:r>
            <a:endParaRPr lang="en-US" sz="2000" dirty="0"/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0"/>
            <a:ext cx="3574735" cy="1761686"/>
          </a:xfrm>
        </p:spPr>
      </p:pic>
      <p:pic>
        <p:nvPicPr>
          <p:cNvPr id="1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3657600" cy="2355234"/>
          </a:xfrm>
        </p:spPr>
      </p:pic>
      <p:sp>
        <p:nvSpPr>
          <p:cNvPr id="20" name="TextBox 19"/>
          <p:cNvSpPr txBox="1"/>
          <p:nvPr/>
        </p:nvSpPr>
        <p:spPr>
          <a:xfrm>
            <a:off x="228600" y="838200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 Narrow" panose="020B0606020202030204" pitchFamily="34" charset="0"/>
              </a:rPr>
              <a:t>System/Operation Improvements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Filter can be swapped during operation w/o interruption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Pump/motor assembly can be changed without removing the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Internal surface temperatures have dropped </a:t>
            </a:r>
            <a:r>
              <a:rPr lang="en-US" sz="1600" dirty="0">
                <a:latin typeface="Arial Narrow" panose="020B0606020202030204" pitchFamily="34" charset="0"/>
              </a:rPr>
              <a:t>by at least 45 ° </a:t>
            </a:r>
            <a:r>
              <a:rPr lang="en-US" sz="1600" dirty="0" smtClean="0">
                <a:latin typeface="Arial Narrow" panose="020B0606020202030204" pitchFamily="34" charset="0"/>
              </a:rPr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Oil turnover and filtering has improved more than 3X and flow does not decrease during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The Barron’s Oil system can be used during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Will be adding dissolved gas analyzer (H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dirty="0" smtClean="0">
                <a:latin typeface="Arial Narrow" panose="020B0606020202030204" pitchFamily="34" charset="0"/>
              </a:rPr>
              <a:t>, CO, C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dirty="0" smtClean="0">
                <a:latin typeface="Arial Narrow" panose="020B0606020202030204" pitchFamily="34" charset="0"/>
              </a:rPr>
              <a:t>H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dirty="0" smtClean="0">
                <a:latin typeface="Arial Narrow" panose="020B0606020202030204" pitchFamily="34" charset="0"/>
              </a:rPr>
              <a:t>, &amp; C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dirty="0" smtClean="0">
                <a:latin typeface="Arial Narrow" panose="020B0606020202030204" pitchFamily="34" charset="0"/>
              </a:rPr>
              <a:t>H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4 </a:t>
            </a:r>
            <a:r>
              <a:rPr lang="en-US" sz="1600" dirty="0" smtClean="0">
                <a:latin typeface="Arial Narrow" panose="020B0606020202030204" pitchFamily="34" charset="0"/>
              </a:rPr>
              <a:t>(ethylene))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4191000"/>
            <a:ext cx="251062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Design Model of Internal Piping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6" t="23912" r="14690" b="22874"/>
          <a:stretch/>
        </p:blipFill>
        <p:spPr>
          <a:xfrm>
            <a:off x="7044592" y="1371600"/>
            <a:ext cx="2099408" cy="17936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0" y="1219200"/>
            <a:ext cx="235442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Design Model of Pump Ass’y.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-3056" r="13438" b="3056"/>
          <a:stretch/>
        </p:blipFill>
        <p:spPr>
          <a:xfrm>
            <a:off x="685800" y="4419600"/>
            <a:ext cx="2971800" cy="23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177800"/>
            <a:ext cx="8629702" cy="877888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Article measurements indicate substantial improvements in component and oil temperature</a:t>
            </a:r>
            <a:endParaRPr lang="en-US" sz="2000" dirty="0"/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1486991"/>
          </a:xfrm>
        </p:spPr>
      </p:pic>
      <p:pic>
        <p:nvPicPr>
          <p:cNvPr id="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971800"/>
            <a:ext cx="4038600" cy="24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3400" y="1295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 Narrow" panose="020B0606020202030204" pitchFamily="34" charset="0"/>
              </a:rPr>
              <a:t>Thermal/Hydraulic Improvements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Overall the bulk oil temperature to the HX has dropped from greater than 118°F to 102°F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Overall heat removal to the cooling water has increase more than 300%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Internal surface temperatures have dropped from 108°/185°F to 101°/145°F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Narrow" panose="020B0606020202030204" pitchFamily="34" charset="0"/>
              </a:rPr>
              <a:t>Oil turnover and filtering has improved more than 3X and flow does not decrease during operation</a:t>
            </a:r>
            <a:endParaRPr 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75700" cy="617733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The Alternate Topology Modulator (ATM) shows promise for PPU and other applications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767524" cy="2667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panose="020B0606020202030204" pitchFamily="34" charset="0"/>
              </a:rPr>
              <a:t>Presently installed in HEBT test stand.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panose="020B0606020202030204" pitchFamily="34" charset="0"/>
              </a:rPr>
              <a:t>Delivering 1.2ms 70kV 100A pulse at 60 Hz.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panose="020B0606020202030204" pitchFamily="34" charset="0"/>
              </a:rPr>
              <a:t>92% efficient  ZVS/ZCS power conversion.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panose="020B0606020202030204" pitchFamily="34" charset="0"/>
              </a:rPr>
              <a:t>Thermal run completed. Maximum temperatures recorded transformer (</a:t>
            </a:r>
            <a:r>
              <a:rPr lang="en-US" sz="1600" dirty="0">
                <a:latin typeface="Arial Narrow" panose="020B0606020202030204" pitchFamily="34" charset="0"/>
              </a:rPr>
              <a:t>76 </a:t>
            </a:r>
            <a:r>
              <a:rPr lang="en-US" sz="1600" dirty="0" smtClean="0">
                <a:latin typeface="Arial Narrow" panose="020B0606020202030204" pitchFamily="34" charset="0"/>
              </a:rPr>
              <a:t>°C), </a:t>
            </a:r>
            <a:r>
              <a:rPr lang="en-US" sz="1600" dirty="0" smtClean="0">
                <a:latin typeface="Arial Narrow" panose="020B0606020202030204" pitchFamily="34" charset="0"/>
              </a:rPr>
              <a:t>rectifier </a:t>
            </a:r>
            <a:r>
              <a:rPr lang="en-US" sz="1600" dirty="0" smtClean="0">
                <a:latin typeface="Arial Narrow" panose="020B0606020202030204" pitchFamily="34" charset="0"/>
              </a:rPr>
              <a:t>(</a:t>
            </a:r>
            <a:r>
              <a:rPr lang="en-US" sz="1600" dirty="0">
                <a:latin typeface="Arial Narrow" panose="020B0606020202030204" pitchFamily="34" charset="0"/>
              </a:rPr>
              <a:t>72 </a:t>
            </a:r>
            <a:r>
              <a:rPr lang="en-US" sz="1600" dirty="0" smtClean="0">
                <a:latin typeface="Arial Narrow" panose="020B0606020202030204" pitchFamily="34" charset="0"/>
              </a:rPr>
              <a:t>°C) and resonant capacitor (</a:t>
            </a:r>
            <a:r>
              <a:rPr lang="en-US" sz="1600" dirty="0">
                <a:latin typeface="Arial Narrow" panose="020B0606020202030204" pitchFamily="34" charset="0"/>
              </a:rPr>
              <a:t>39 </a:t>
            </a:r>
            <a:r>
              <a:rPr lang="en-US" sz="1600" dirty="0" smtClean="0">
                <a:latin typeface="Arial Narrow" panose="020B0606020202030204" pitchFamily="34" charset="0"/>
              </a:rPr>
              <a:t>°C) are well within safe operating margins.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Arial Narrow" panose="020B0606020202030204" pitchFamily="34" charset="0"/>
              </a:rPr>
              <a:t>Plan to operate at levels required for PPU after verifying safe for beam stick loads (shorted wire test)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59287" y="3914630"/>
            <a:ext cx="3276600" cy="240997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400" y="3901366"/>
            <a:ext cx="3352800" cy="2409970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17733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3352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Fixed frequency operation: output regulation 0.7% pp presently limited by phase to phase imbalance in resonant tank components.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505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Variable frequency operation: 24kHz-19kHz sweep illustrating pulse flattening capability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5389" y="5867400"/>
            <a:ext cx="1803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AØ,BØ,CØ XFMR Primary Currents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84630" y="4576205"/>
            <a:ext cx="18181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AØ,BØ,CØ </a:t>
            </a:r>
            <a:r>
              <a:rPr lang="en-US" sz="800" dirty="0" smtClean="0">
                <a:solidFill>
                  <a:srgbClr val="FF0000"/>
                </a:solidFill>
              </a:rPr>
              <a:t>XFMR </a:t>
            </a:r>
            <a:r>
              <a:rPr lang="en-US" sz="800" dirty="0">
                <a:solidFill>
                  <a:srgbClr val="FF0000"/>
                </a:solidFill>
              </a:rPr>
              <a:t>Primary Currents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2400" y="5867400"/>
            <a:ext cx="1341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Mod Vout ripple (~1.3%)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27578" y="4572000"/>
            <a:ext cx="1415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srgbClr val="FF0000"/>
                </a:solidFill>
              </a:rPr>
              <a:t>Mod Vout </a:t>
            </a:r>
            <a:r>
              <a:rPr lang="en-US" sz="800" dirty="0" smtClean="0">
                <a:solidFill>
                  <a:srgbClr val="FF0000"/>
                </a:solidFill>
              </a:rPr>
              <a:t>ripple detail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4209691"/>
            <a:ext cx="954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1.2ms pulse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3496" y="4212675"/>
            <a:ext cx="7409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1.2ms pulse</a:t>
            </a:r>
          </a:p>
        </p:txBody>
      </p:sp>
    </p:spTree>
    <p:extLst>
      <p:ext uri="{BB962C8B-B14F-4D97-AF65-F5344CB8AC3E}">
        <p14:creationId xmlns:p14="http://schemas.microsoft.com/office/powerpoint/2010/main" val="39360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615553"/>
          </a:xfrm>
        </p:spPr>
        <p:txBody>
          <a:bodyPr/>
          <a:lstStyle/>
          <a:p>
            <a:r>
              <a:rPr lang="en-US" sz="2000" dirty="0" smtClean="0"/>
              <a:t>The laminated bus promises lower ripple and reduced MTTR for switch plates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Arial Narrow" panose="020B0606020202030204" pitchFamily="34" charset="0"/>
              </a:rPr>
              <a:t>Inductance  of header cables, creating a substantial ripple on the switch plate DC bus. The ringing appears at the output and requires additional filtering.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 Narrow" panose="020B0606020202030204" pitchFamily="34" charset="0"/>
              </a:rPr>
              <a:t>Excessive DC ripple adds additional voltage stress to the IGBTs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 Narrow" panose="020B0606020202030204" pitchFamily="34" charset="0"/>
              </a:rPr>
              <a:t>Laminated bus reduces inductance and permits removal of most bypass capacitors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 Narrow" panose="020B0606020202030204" pitchFamily="34" charset="0"/>
              </a:rPr>
              <a:t>0.7% ripple demonstrated (on alternate topology) vs. several percent with current cable system</a:t>
            </a:r>
          </a:p>
          <a:p>
            <a:endParaRPr lang="en-US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51" y="2656686"/>
            <a:ext cx="4746785" cy="322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52600"/>
            <a:ext cx="4788516" cy="286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dat\AppData\Local\Microsoft\Windows\Temporary Internet Files\Content.Outlook\T74N740A\67kV100A60Hz1.335ms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617733"/>
          </a:xfrm>
        </p:spPr>
        <p:txBody>
          <a:bodyPr/>
          <a:lstStyle/>
          <a:p>
            <a:r>
              <a:rPr lang="en-US" sz="2000" dirty="0" smtClean="0"/>
              <a:t>The PPU Project requires some development but should achieve comparable reliability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 marL="0" lvl="0" indent="182880">
              <a:lnSpc>
                <a:spcPct val="85000"/>
              </a:lnSpc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 Narrow" panose="020B0606020202030204" pitchFamily="34" charset="0"/>
              </a:rPr>
              <a:t>Modify boost transformers in warm </a:t>
            </a:r>
            <a:r>
              <a:rPr lang="en-US" sz="1800" dirty="0" err="1" smtClean="0">
                <a:latin typeface="Arial Narrow" panose="020B0606020202030204" pitchFamily="34" charset="0"/>
              </a:rPr>
              <a:t>linac</a:t>
            </a:r>
            <a:r>
              <a:rPr lang="en-US" sz="1800" dirty="0" smtClean="0">
                <a:latin typeface="Arial Narrow" panose="020B0606020202030204" pitchFamily="34" charset="0"/>
              </a:rPr>
              <a:t> to achieve required higher output voltages, esp. for 3.0 MW klystrons</a:t>
            </a:r>
          </a:p>
          <a:p>
            <a:pPr marL="0" lvl="0" indent="182880">
              <a:lnSpc>
                <a:spcPct val="85000"/>
              </a:lnSpc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u="sng" dirty="0" smtClean="0">
                <a:latin typeface="Arial Narrow" panose="020B0606020202030204" pitchFamily="34" charset="0"/>
              </a:rPr>
              <a:t>Existing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medium/high beta cavity </a:t>
            </a:r>
            <a:r>
              <a:rPr lang="en-US" sz="1800" dirty="0" err="1">
                <a:latin typeface="Arial Narrow" panose="020B0606020202030204" pitchFamily="34" charset="0"/>
              </a:rPr>
              <a:t>klystron:modulator</a:t>
            </a:r>
            <a:r>
              <a:rPr lang="en-US" sz="1800" dirty="0">
                <a:latin typeface="Arial Narrow" panose="020B0606020202030204" pitchFamily="34" charset="0"/>
              </a:rPr>
              <a:t> ratio of 10:1 forces higher DC bus voltage </a:t>
            </a:r>
            <a:r>
              <a:rPr lang="en-US" sz="1800" dirty="0" smtClean="0">
                <a:latin typeface="Arial Narrow" panose="020B0606020202030204" pitchFamily="34" charset="0"/>
              </a:rPr>
              <a:t>for additional </a:t>
            </a:r>
            <a:r>
              <a:rPr lang="en-US" sz="1800" dirty="0">
                <a:latin typeface="Arial Narrow" panose="020B0606020202030204" pitchFamily="34" charset="0"/>
              </a:rPr>
              <a:t>power</a:t>
            </a:r>
          </a:p>
          <a:p>
            <a:pPr indent="182880"/>
            <a:endParaRPr lang="en-US" sz="1800" dirty="0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85345820"/>
              </p:ext>
            </p:extLst>
          </p:nvPr>
        </p:nvGraphicFramePr>
        <p:xfrm>
          <a:off x="76200" y="4153808"/>
          <a:ext cx="5439626" cy="27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375989" cy="337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828800"/>
            <a:ext cx="434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2880">
              <a:lnSpc>
                <a:spcPct val="85000"/>
              </a:lnSpc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 Narrow" panose="020B0606020202030204" pitchFamily="34" charset="0"/>
              </a:rPr>
              <a:t>Reduction to a 9:1 </a:t>
            </a:r>
            <a:r>
              <a:rPr lang="en-US" sz="1800" dirty="0" err="1" smtClean="0">
                <a:latin typeface="Arial Narrow" panose="020B0606020202030204" pitchFamily="34" charset="0"/>
              </a:rPr>
              <a:t>klystron:modulator</a:t>
            </a:r>
            <a:r>
              <a:rPr lang="en-US" sz="1800" dirty="0" smtClean="0">
                <a:latin typeface="Arial Narrow" panose="020B0606020202030204" pitchFamily="34" charset="0"/>
              </a:rPr>
              <a:t> ratio for </a:t>
            </a:r>
            <a:r>
              <a:rPr lang="en-US" sz="1800" u="sng" dirty="0" smtClean="0">
                <a:latin typeface="Arial Narrow" panose="020B0606020202030204" pitchFamily="34" charset="0"/>
              </a:rPr>
              <a:t>first 18 new</a:t>
            </a:r>
            <a:r>
              <a:rPr lang="en-US" sz="1800" dirty="0" smtClean="0">
                <a:latin typeface="Arial Narrow" panose="020B0606020202030204" pitchFamily="34" charset="0"/>
              </a:rPr>
              <a:t> cavities (2 HVCMs), 10:1 ratio for the </a:t>
            </a:r>
            <a:r>
              <a:rPr lang="en-US" sz="1800" u="sng" dirty="0" smtClean="0">
                <a:latin typeface="Arial Narrow" panose="020B0606020202030204" pitchFamily="34" charset="0"/>
              </a:rPr>
              <a:t>last 10 new </a:t>
            </a:r>
            <a:r>
              <a:rPr lang="en-US" sz="1800" dirty="0" smtClean="0">
                <a:latin typeface="Arial Narrow" panose="020B0606020202030204" pitchFamily="34" charset="0"/>
              </a:rPr>
              <a:t>cavities at reduced power levels</a:t>
            </a:r>
          </a:p>
          <a:p>
            <a:pPr marL="0" indent="182880">
              <a:lnSpc>
                <a:spcPct val="85000"/>
              </a:lnSpc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b="1" dirty="0" smtClean="0">
                <a:latin typeface="Arial Narrow" panose="020B0606020202030204" pitchFamily="34" charset="0"/>
              </a:rPr>
              <a:t>3 additional modulators required for PPU upgrade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62196" y="1735931"/>
            <a:ext cx="4121641" cy="29084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 smtClean="0"/>
              <a:t>HVCM Considerations for PPU with 3.0 MW Klystrons in DTL4</a:t>
            </a:r>
          </a:p>
          <a:p>
            <a:pPr algn="ctr">
              <a:lnSpc>
                <a:spcPct val="90000"/>
              </a:lnSpc>
            </a:pPr>
            <a:r>
              <a:rPr lang="en-US" sz="1050" b="1" dirty="0" smtClean="0"/>
              <a:t>and DTL5 Locations</a:t>
            </a:r>
          </a:p>
        </p:txBody>
      </p:sp>
    </p:spTree>
    <p:extLst>
      <p:ext uri="{BB962C8B-B14F-4D97-AF65-F5344CB8AC3E}">
        <p14:creationId xmlns:p14="http://schemas.microsoft.com/office/powerpoint/2010/main" val="22983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617733"/>
          </a:xfrm>
        </p:spPr>
        <p:txBody>
          <a:bodyPr/>
          <a:lstStyle/>
          <a:p>
            <a:r>
              <a:rPr lang="en-US" sz="2000" dirty="0" smtClean="0"/>
              <a:t>The JEMA modulator tested and awaiting controls upgrades to perform 30-day continuous test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55257" cy="1610519"/>
          </a:xfrm>
        </p:spPr>
        <p:txBody>
          <a:bodyPr/>
          <a:lstStyle/>
          <a:p>
            <a:r>
              <a:rPr lang="en-US" sz="1600" dirty="0" smtClean="0"/>
              <a:t>Operated at peak available output power (90 kV, 38 A, 340 kW peak) at extended pulse width (3.5 </a:t>
            </a:r>
            <a:r>
              <a:rPr lang="en-US" sz="1600" dirty="0" err="1" smtClean="0"/>
              <a:t>ms</a:t>
            </a:r>
            <a:r>
              <a:rPr lang="en-US" sz="1600" dirty="0" smtClean="0"/>
              <a:t>) to achieve ~750 kW average power operation</a:t>
            </a:r>
          </a:p>
          <a:p>
            <a:r>
              <a:rPr lang="en-US" sz="1600" dirty="0" smtClean="0"/>
              <a:t>Upgrading controls to accommodate CO2 discharge, smoke detectors and other equipment-protection systems for unattended 24/7 30-day test</a:t>
            </a:r>
          </a:p>
          <a:p>
            <a:r>
              <a:rPr lang="en-US" sz="1600" dirty="0" smtClean="0"/>
              <a:t>Future applications under negotiation with ESS-Bilbao</a:t>
            </a:r>
          </a:p>
          <a:p>
            <a:r>
              <a:rPr lang="en-US" sz="1600" dirty="0" smtClean="0"/>
              <a:t>Can power up to 12 700 kW CPI klystrons (STS power levels)</a:t>
            </a:r>
          </a:p>
        </p:txBody>
      </p:sp>
      <p:pic>
        <p:nvPicPr>
          <p:cNvPr id="9" name="Picture 2" descr="\\Yuki-new\Users\dat\Documents\HVCM\collaborations\ESS-Bilbao\photos Nov 2011 trip\2011-11-29_11-45-30_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4648200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87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20KHz @ Start of Pulse &amp; 21.2KHz @ 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4475" y="177800"/>
            <a:ext cx="8229600" cy="356123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Summary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44475" y="533923"/>
            <a:ext cx="86748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592" indent="-164592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b="1" dirty="0" smtClean="0">
                <a:latin typeface="Arial Narrow" panose="020B0606020202030204" pitchFamily="34" charset="0"/>
              </a:rPr>
              <a:t>HVCM availability improved substantially and meets facility availability requirements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en-US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Synergistic solutions in development or installed to address remaining problems with HVCM to further improve reliability, increase available power and flatten pulse</a:t>
            </a: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Shift focus to concentrate on ripple to improve RF regulation error</a:t>
            </a: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Capacitor problems continue but multiple options being evaluated</a:t>
            </a: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Implementation of proposed alternate topology allows for future expansion &amp; major subsystem redundancy</a:t>
            </a:r>
          </a:p>
          <a:p>
            <a:pPr lvl="1">
              <a:buClr>
                <a:schemeClr val="tx2"/>
              </a:buClr>
            </a:pPr>
            <a:r>
              <a:rPr lang="en-US" sz="2000" dirty="0" smtClean="0">
                <a:latin typeface="Arial Narrow" panose="020B0606020202030204" pitchFamily="34" charset="0"/>
              </a:rPr>
              <a:t> </a:t>
            </a: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The SNS modulator team and the demonstrated HVCM high availability makes this topology attractive to KAERI and the proposed </a:t>
            </a:r>
            <a:r>
              <a:rPr lang="en-US" sz="2000" dirty="0" err="1" smtClean="0">
                <a:latin typeface="Arial Narrow" panose="020B0606020202030204" pitchFamily="34" charset="0"/>
              </a:rPr>
              <a:t>MaRIE</a:t>
            </a:r>
            <a:r>
              <a:rPr lang="en-US" sz="2000" dirty="0" smtClean="0">
                <a:latin typeface="Arial Narrow" panose="020B0606020202030204" pitchFamily="34" charset="0"/>
              </a:rPr>
              <a:t> upgrade</a:t>
            </a: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166688" indent="-166688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Other modulators (JEMA) being evaluated internally for future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2043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32525"/>
              </p:ext>
            </p:extLst>
          </p:nvPr>
        </p:nvGraphicFramePr>
        <p:xfrm>
          <a:off x="3850114" y="459380"/>
          <a:ext cx="5448433" cy="425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utoCAD Drawing" r:id="rId3" imgW="11496675" imgH="7239000" progId="AutoCAD.Drawing.17">
                  <p:embed/>
                </p:oleObj>
              </mc:Choice>
              <mc:Fallback>
                <p:oleObj name="AutoCAD Drawing" r:id="rId3" imgW="11496675" imgH="7239000" progId="AutoCAD.Drawing.1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114" y="459380"/>
                        <a:ext cx="5448433" cy="425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4" y="140325"/>
            <a:ext cx="8644692" cy="617733"/>
          </a:xfrm>
        </p:spPr>
        <p:txBody>
          <a:bodyPr/>
          <a:lstStyle/>
          <a:p>
            <a:r>
              <a:rPr lang="en-US" sz="2000" dirty="0" smtClean="0"/>
              <a:t>Modulators provide pulsed power to high power RF klystrons using 20 kHz switching with IGBTs</a:t>
            </a:r>
            <a:endParaRPr lang="en-US" sz="2000" dirty="0"/>
          </a:p>
        </p:txBody>
      </p:sp>
      <p:pic>
        <p:nvPicPr>
          <p:cNvPr id="4" name="Picture 46" descr="xfm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45" y="4483491"/>
            <a:ext cx="2101370" cy="150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7" descr="SC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1380" y="4232823"/>
            <a:ext cx="1235244" cy="21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8" descr="rftf-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5275" y="4521581"/>
            <a:ext cx="2121464" cy="1539396"/>
          </a:xfrm>
          <a:prstGeom prst="rect">
            <a:avLst/>
          </a:prstGeom>
          <a:noFill/>
        </p:spPr>
      </p:pic>
      <p:pic>
        <p:nvPicPr>
          <p:cNvPr id="7" name="Picture 43" descr="ok1"/>
          <p:cNvPicPr>
            <a:picLocks noChangeAspect="1" noChangeArrowheads="1"/>
          </p:cNvPicPr>
          <p:nvPr/>
        </p:nvPicPr>
        <p:blipFill>
          <a:blip r:embed="rId8" cstate="print"/>
          <a:srcRect l="11667" r="30000"/>
          <a:stretch>
            <a:fillRect/>
          </a:stretch>
        </p:blipFill>
        <p:spPr bwMode="auto">
          <a:xfrm>
            <a:off x="7239000" y="4267200"/>
            <a:ext cx="895514" cy="204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0" y="685800"/>
            <a:ext cx="4094450" cy="390653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0" dirty="0" smtClean="0"/>
              <a:t>Provides up to 135 kV, 1.35 </a:t>
            </a:r>
            <a:r>
              <a:rPr lang="en-US" sz="2000" dirty="0" err="1" smtClean="0"/>
              <a:t>ms</a:t>
            </a:r>
            <a:r>
              <a:rPr lang="en-US" sz="2000" dirty="0" smtClean="0"/>
              <a:t> pulses at 60 Hz to amplify RF to 5 MW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3 phases employed to increase output ripple frequency</a:t>
            </a:r>
          </a:p>
          <a:p>
            <a:pPr lvl="1">
              <a:buClr>
                <a:schemeClr val="tx2"/>
              </a:buClr>
            </a:pPr>
            <a:r>
              <a:rPr lang="en-US" sz="1600" dirty="0" smtClean="0"/>
              <a:t>Minimizes output filter requirements</a:t>
            </a:r>
          </a:p>
          <a:p>
            <a:pPr lvl="1">
              <a:buClr>
                <a:schemeClr val="tx2"/>
              </a:buClr>
            </a:pPr>
            <a:r>
              <a:rPr lang="en-US" sz="1600" dirty="0" smtClean="0"/>
              <a:t>Minimizes fault energy available to klystron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Powers multiple klystrons up to 11 MW peak power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Currently there is ≤5% pulse droop operating in open-loop</a:t>
            </a:r>
          </a:p>
        </p:txBody>
      </p:sp>
    </p:spTree>
    <p:extLst>
      <p:ext uri="{BB962C8B-B14F-4D97-AF65-F5344CB8AC3E}">
        <p14:creationId xmlns:p14="http://schemas.microsoft.com/office/powerpoint/2010/main" val="33834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2009_02_12_14_10_1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0" y="304800"/>
            <a:ext cx="8899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2000" dirty="0" smtClean="0">
                <a:solidFill>
                  <a:srgbClr val="006C3A"/>
                </a:solidFill>
                <a:latin typeface="Arial Black" pitchFamily="34" charset="0"/>
              </a:rPr>
              <a:t>15 Modulators in 3 different configurations power 92 klystrons to support operation of the </a:t>
            </a:r>
            <a:r>
              <a:rPr lang="en-US" sz="2000" dirty="0" err="1" smtClean="0">
                <a:solidFill>
                  <a:srgbClr val="006C3A"/>
                </a:solidFill>
                <a:latin typeface="Arial Black" pitchFamily="34" charset="0"/>
              </a:rPr>
              <a:t>Linac</a:t>
            </a:r>
            <a:endParaRPr lang="en-US" sz="2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1524000" y="5257800"/>
            <a:ext cx="6254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15 modulators: 3 - DTL, 4 - CCL, 8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– SCL (1 added 2008)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>
                <a:latin typeface="Arial Narrow" pitchFamily="34" charset="0"/>
                <a:cs typeface="Arial" pitchFamily="34" charset="0"/>
              </a:rPr>
              <a:t>Multiple HVCM/Klystron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Configurations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Approx. 1×10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combined operational hours on all modulators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1077" name="Line 7"/>
          <p:cNvSpPr>
            <a:spLocks noChangeShapeType="1"/>
          </p:cNvSpPr>
          <p:nvPr/>
        </p:nvSpPr>
        <p:spPr bwMode="auto">
          <a:xfrm flipH="1" flipV="1">
            <a:off x="533400" y="3048000"/>
            <a:ext cx="39688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78" name="Text Box 8"/>
          <p:cNvSpPr txBox="1">
            <a:spLocks noChangeArrowheads="1"/>
          </p:cNvSpPr>
          <p:nvPr/>
        </p:nvSpPr>
        <p:spPr bwMode="auto">
          <a:xfrm>
            <a:off x="35716" y="4069557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115 kV</a:t>
            </a:r>
          </a:p>
        </p:txBody>
      </p:sp>
      <p:sp>
        <p:nvSpPr>
          <p:cNvPr id="131079" name="Line 9"/>
          <p:cNvSpPr>
            <a:spLocks noChangeShapeType="1"/>
          </p:cNvSpPr>
          <p:nvPr/>
        </p:nvSpPr>
        <p:spPr bwMode="auto">
          <a:xfrm flipH="1" flipV="1">
            <a:off x="1143000" y="3048000"/>
            <a:ext cx="169863" cy="1001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10"/>
          <p:cNvSpPr>
            <a:spLocks noChangeShapeType="1"/>
          </p:cNvSpPr>
          <p:nvPr/>
        </p:nvSpPr>
        <p:spPr bwMode="auto">
          <a:xfrm flipV="1">
            <a:off x="1312863" y="3048000"/>
            <a:ext cx="134937" cy="1001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1" name="Text Box 11"/>
          <p:cNvSpPr txBox="1">
            <a:spLocks noChangeArrowheads="1"/>
          </p:cNvSpPr>
          <p:nvPr/>
        </p:nvSpPr>
        <p:spPr bwMode="auto">
          <a:xfrm>
            <a:off x="950116" y="4069557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125 kV</a:t>
            </a:r>
          </a:p>
        </p:txBody>
      </p:sp>
      <p:sp>
        <p:nvSpPr>
          <p:cNvPr id="131082" name="Line 12"/>
          <p:cNvSpPr>
            <a:spLocks noChangeShapeType="1"/>
          </p:cNvSpPr>
          <p:nvPr/>
        </p:nvSpPr>
        <p:spPr bwMode="auto">
          <a:xfrm flipH="1" flipV="1">
            <a:off x="1981199" y="30480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Line 13"/>
          <p:cNvSpPr>
            <a:spLocks noChangeShapeType="1"/>
          </p:cNvSpPr>
          <p:nvPr/>
        </p:nvSpPr>
        <p:spPr bwMode="auto">
          <a:xfrm flipH="1" flipV="1">
            <a:off x="2195512" y="3043238"/>
            <a:ext cx="90487" cy="995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4" name="Line 14"/>
          <p:cNvSpPr>
            <a:spLocks noChangeShapeType="1"/>
          </p:cNvSpPr>
          <p:nvPr/>
        </p:nvSpPr>
        <p:spPr bwMode="auto">
          <a:xfrm flipV="1">
            <a:off x="2285999" y="3043238"/>
            <a:ext cx="136525" cy="995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5" name="Line 15"/>
          <p:cNvSpPr>
            <a:spLocks noChangeShapeType="1"/>
          </p:cNvSpPr>
          <p:nvPr/>
        </p:nvSpPr>
        <p:spPr bwMode="auto">
          <a:xfrm flipV="1">
            <a:off x="2285999" y="3055938"/>
            <a:ext cx="396875" cy="98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6" name="Text Box 16"/>
          <p:cNvSpPr txBox="1">
            <a:spLocks noChangeArrowheads="1"/>
          </p:cNvSpPr>
          <p:nvPr/>
        </p:nvSpPr>
        <p:spPr bwMode="auto">
          <a:xfrm>
            <a:off x="1864516" y="4069557"/>
            <a:ext cx="102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≤135 kV</a:t>
            </a:r>
          </a:p>
        </p:txBody>
      </p:sp>
      <p:sp>
        <p:nvSpPr>
          <p:cNvPr id="131087" name="Line 17"/>
          <p:cNvSpPr>
            <a:spLocks noChangeShapeType="1"/>
          </p:cNvSpPr>
          <p:nvPr/>
        </p:nvSpPr>
        <p:spPr bwMode="auto">
          <a:xfrm flipH="1" flipV="1">
            <a:off x="3340100" y="2955925"/>
            <a:ext cx="28575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8" name="Line 18"/>
          <p:cNvSpPr>
            <a:spLocks noChangeShapeType="1"/>
          </p:cNvSpPr>
          <p:nvPr/>
        </p:nvSpPr>
        <p:spPr bwMode="auto">
          <a:xfrm flipH="1" flipV="1">
            <a:off x="4367213" y="2959100"/>
            <a:ext cx="1782762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9" name="Line 19"/>
          <p:cNvSpPr>
            <a:spLocks noChangeShapeType="1"/>
          </p:cNvSpPr>
          <p:nvPr/>
        </p:nvSpPr>
        <p:spPr bwMode="auto">
          <a:xfrm flipH="1" flipV="1">
            <a:off x="5278438" y="2959100"/>
            <a:ext cx="881062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90" name="Line 20"/>
          <p:cNvSpPr>
            <a:spLocks noChangeShapeType="1"/>
          </p:cNvSpPr>
          <p:nvPr/>
        </p:nvSpPr>
        <p:spPr bwMode="auto">
          <a:xfrm flipH="1" flipV="1">
            <a:off x="5842000" y="2947988"/>
            <a:ext cx="31750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91" name="Text Box 21"/>
          <p:cNvSpPr txBox="1">
            <a:spLocks noChangeArrowheads="1"/>
          </p:cNvSpPr>
          <p:nvPr/>
        </p:nvSpPr>
        <p:spPr bwMode="auto">
          <a:xfrm>
            <a:off x="3028154" y="4058445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71 kV</a:t>
            </a:r>
          </a:p>
        </p:txBody>
      </p:sp>
      <p:sp>
        <p:nvSpPr>
          <p:cNvPr id="131092" name="Line 22"/>
          <p:cNvSpPr>
            <a:spLocks noChangeShapeType="1"/>
          </p:cNvSpPr>
          <p:nvPr/>
        </p:nvSpPr>
        <p:spPr bwMode="auto">
          <a:xfrm flipV="1">
            <a:off x="6172200" y="2895600"/>
            <a:ext cx="304800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93" name="Line 23"/>
          <p:cNvSpPr>
            <a:spLocks noChangeShapeType="1"/>
          </p:cNvSpPr>
          <p:nvPr/>
        </p:nvSpPr>
        <p:spPr bwMode="auto">
          <a:xfrm flipV="1">
            <a:off x="6164263" y="2895600"/>
            <a:ext cx="769937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94" name="Line 24"/>
          <p:cNvSpPr>
            <a:spLocks noChangeShapeType="1"/>
          </p:cNvSpPr>
          <p:nvPr/>
        </p:nvSpPr>
        <p:spPr bwMode="auto">
          <a:xfrm flipV="1">
            <a:off x="6172200" y="2895600"/>
            <a:ext cx="1524000" cy="1160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95" name="Text Box 25"/>
          <p:cNvSpPr txBox="1">
            <a:spLocks noChangeArrowheads="1"/>
          </p:cNvSpPr>
          <p:nvPr/>
        </p:nvSpPr>
        <p:spPr bwMode="auto">
          <a:xfrm>
            <a:off x="5826916" y="4069557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75 kV</a:t>
            </a:r>
          </a:p>
        </p:txBody>
      </p:sp>
      <p:sp>
        <p:nvSpPr>
          <p:cNvPr id="131096" name="Line 26"/>
          <p:cNvSpPr>
            <a:spLocks noChangeShapeType="1"/>
          </p:cNvSpPr>
          <p:nvPr/>
        </p:nvSpPr>
        <p:spPr bwMode="auto">
          <a:xfrm flipV="1">
            <a:off x="6140450" y="2895600"/>
            <a:ext cx="2317750" cy="117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2" name="AutoShape 1024"/>
          <p:cNvSpPr>
            <a:spLocks/>
          </p:cNvSpPr>
          <p:nvPr/>
        </p:nvSpPr>
        <p:spPr bwMode="auto">
          <a:xfrm rot="16200000">
            <a:off x="835816" y="36957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3" name="AutoShape 1025"/>
          <p:cNvSpPr>
            <a:spLocks/>
          </p:cNvSpPr>
          <p:nvPr/>
        </p:nvSpPr>
        <p:spPr bwMode="auto">
          <a:xfrm rot="16200000">
            <a:off x="2169316" y="4038600"/>
            <a:ext cx="304800" cy="9144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AutoShape 1026"/>
          <p:cNvSpPr>
            <a:spLocks/>
          </p:cNvSpPr>
          <p:nvPr/>
        </p:nvSpPr>
        <p:spPr bwMode="auto">
          <a:xfrm rot="16200000">
            <a:off x="5826916" y="1600200"/>
            <a:ext cx="381000" cy="5867400"/>
          </a:xfrm>
          <a:prstGeom prst="leftBrace">
            <a:avLst>
              <a:gd name="adj1" fmla="val 12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Text Box 6"/>
          <p:cNvSpPr txBox="1">
            <a:spLocks noChangeArrowheads="1"/>
          </p:cNvSpPr>
          <p:nvPr/>
        </p:nvSpPr>
        <p:spPr bwMode="auto">
          <a:xfrm>
            <a:off x="4762" y="4609625"/>
            <a:ext cx="228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ct val="50000"/>
              </a:spcBef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DTL (8.5-10.6 MW peak)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254916" y="4907757"/>
            <a:ext cx="2429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CCL (8.4-9.1 MW peak)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839535" y="4648200"/>
            <a:ext cx="2292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SCL (8.0-8.8 MW peak)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322958" y="4649271"/>
            <a:ext cx="1" cy="30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4"/>
          <p:cNvSpPr txBox="1">
            <a:spLocks noChangeArrowheads="1"/>
          </p:cNvSpPr>
          <p:nvPr/>
        </p:nvSpPr>
        <p:spPr bwMode="auto">
          <a:xfrm>
            <a:off x="49237" y="0"/>
            <a:ext cx="903761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  <a:latin typeface="Arial Black" pitchFamily="34" charset="0"/>
              </a:rPr>
              <a:t>Despite numerous short duration trips, the HVCM systems’ downtime is dominated by &gt;4 hour events</a:t>
            </a:r>
            <a:endParaRPr lang="en-US" sz="2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94" y="6019800"/>
            <a:ext cx="4673074" cy="2723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00" dirty="0" smtClean="0"/>
              <a:t>Initiated 12-18 month boost capacitor replacement campaign</a:t>
            </a: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3179431" y="5638800"/>
            <a:ext cx="97169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54"/>
          <p:cNvSpPr txBox="1">
            <a:spLocks noChangeArrowheads="1"/>
          </p:cNvSpPr>
          <p:nvPr/>
        </p:nvSpPr>
        <p:spPr bwMode="auto">
          <a:xfrm>
            <a:off x="2057400" y="762000"/>
            <a:ext cx="5486400" cy="341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30188" marR="0" lvl="0" indent="-230188" defTabSz="914400" rtl="0" eaLnBrk="0" fontAlgn="base" latinLnBrk="0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HVCM Number of Events by Duration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00763"/>
              </p:ext>
            </p:extLst>
          </p:nvPr>
        </p:nvGraphicFramePr>
        <p:xfrm>
          <a:off x="313109" y="873665"/>
          <a:ext cx="8517782" cy="511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078992" y="1618488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9384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8064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6280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4960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95744" y="1609344"/>
            <a:ext cx="304800" cy="40599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40" name="Rectangle 124"/>
          <p:cNvSpPr>
            <a:spLocks noGrp="1" noChangeArrowheads="1"/>
          </p:cNvSpPr>
          <p:nvPr>
            <p:ph type="title"/>
          </p:nvPr>
        </p:nvSpPr>
        <p:spPr>
          <a:xfrm>
            <a:off x="319086" y="0"/>
            <a:ext cx="8378781" cy="615553"/>
          </a:xfrm>
          <a:noFill/>
          <a:ln/>
        </p:spPr>
        <p:txBody>
          <a:bodyPr/>
          <a:lstStyle/>
          <a:p>
            <a:r>
              <a:rPr lang="en-US" sz="2000" dirty="0" smtClean="0">
                <a:solidFill>
                  <a:srgbClr val="008000"/>
                </a:solidFill>
              </a:rPr>
              <a:t>Analysis of failures by major component &amp; subsystems is critical to improving overall system availability </a:t>
            </a:r>
            <a:endParaRPr lang="en-US" sz="2000" dirty="0">
              <a:solidFill>
                <a:srgbClr val="008000"/>
              </a:solidFill>
            </a:endParaRPr>
          </a:p>
        </p:txBody>
      </p:sp>
      <p:graphicFrame>
        <p:nvGraphicFramePr>
          <p:cNvPr id="7" name="Group 79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9440129"/>
              </p:ext>
            </p:extLst>
          </p:nvPr>
        </p:nvGraphicFramePr>
        <p:xfrm>
          <a:off x="109728" y="996387"/>
          <a:ext cx="8514892" cy="4396680"/>
        </p:xfrm>
        <a:graphic>
          <a:graphicData uri="http://schemas.openxmlformats.org/drawingml/2006/table">
            <a:tbl>
              <a:tblPr/>
              <a:tblGrid>
                <a:gridCol w="1947672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1080820"/>
              </a:tblGrid>
              <a:tr h="409750">
                <a:tc>
                  <a:txBody>
                    <a:bodyPr/>
                    <a:lstStyle/>
                    <a:p>
                      <a:pPr marL="158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Downtime </a:t>
                      </a:r>
                    </a:p>
                    <a:p>
                      <a:pPr marL="158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Hours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Feb-Jun 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Aug-Dec 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Jan-May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Aug-Dec 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Feb-Jun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Aug-Dec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Jan-Jun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Aug-Dec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Σ Hours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8872">
                <a:tc>
                  <a:txBody>
                    <a:bodyPr/>
                    <a:lstStyle/>
                    <a:p>
                      <a:pPr marL="1588" marR="0" lvl="0" indent="-15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Scheduled </a:t>
                      </a:r>
                    </a:p>
                    <a:p>
                      <a:pPr marL="1588" marR="0" lvl="0" indent="-15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Beam Hours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24,073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63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Boost Capacitor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3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IGBT/driver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17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SCR Hardware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17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Controller / PLC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3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Mod. Tank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3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SCR Controls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17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Control Cables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018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 Panel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773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Ctrl. Electronics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788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Oil Pump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9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Miscellaneous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69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35.2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368.1(1.5%)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791200"/>
            <a:ext cx="4987263" cy="286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/>
              <a:t>Initiated 12-18 month boost capacitor replacement campaign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4114800" y="5410201"/>
            <a:ext cx="207632" cy="380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75387"/>
            <a:ext cx="8229600" cy="617733"/>
          </a:xfrm>
        </p:spPr>
        <p:txBody>
          <a:bodyPr/>
          <a:lstStyle/>
          <a:p>
            <a:r>
              <a:rPr lang="en-US" sz="2000" dirty="0" smtClean="0"/>
              <a:t>A key vulnerability to continuing reliable operation are the NCL HVCM boost capacitors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Condenser Products currently utilized in all systems but have exhibited some problems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Case cracking and thermal fluid degradation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Weld and material tested to 65°C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Cargill says no chemical interaction w/ FR3 based on their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9327" y="3335073"/>
            <a:ext cx="3750732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-533400"/>
            <a:ext cx="2042585" cy="4419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304800" y="2819400"/>
            <a:ext cx="5562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Current </a:t>
            </a:r>
            <a:r>
              <a:rPr lang="en-US" sz="2000" dirty="0">
                <a:latin typeface="Arial Narrow" pitchFamily="34" charset="0"/>
              </a:rPr>
              <a:t>strategy is to replace </a:t>
            </a:r>
            <a:r>
              <a:rPr lang="en-US" sz="2000" dirty="0" smtClean="0">
                <a:latin typeface="Arial Narrow" pitchFamily="34" charset="0"/>
              </a:rPr>
              <a:t>NCL every </a:t>
            </a:r>
            <a:r>
              <a:rPr lang="en-US" sz="2000" dirty="0">
                <a:latin typeface="Arial Narrow" pitchFamily="34" charset="0"/>
              </a:rPr>
              <a:t>12-18 months 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Hardware costs ~$</a:t>
            </a:r>
            <a:r>
              <a:rPr lang="en-US" sz="2000" dirty="0" smtClean="0">
                <a:latin typeface="Arial Narrow" pitchFamily="34" charset="0"/>
              </a:rPr>
              <a:t>50k (NCL only)</a:t>
            </a:r>
            <a:endParaRPr lang="en-US" sz="2000" dirty="0">
              <a:latin typeface="Arial Narrow" pitchFamily="34" charset="0"/>
            </a:endParaRP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Effort ~2 days each × 7 units </a:t>
            </a:r>
            <a:r>
              <a:rPr lang="en-US" sz="2000" dirty="0" smtClean="0">
                <a:latin typeface="Arial Narrow" pitchFamily="34" charset="0"/>
              </a:rPr>
              <a:t>(~$30k)</a:t>
            </a:r>
            <a:endParaRPr lang="en-US" sz="2000" dirty="0">
              <a:latin typeface="Arial Narrow" pitchFamily="34" charset="0"/>
            </a:endParaRP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latin typeface="Arial Narrow" pitchFamily="34" charset="0"/>
              </a:rPr>
              <a:t>Completed during winter 2015/2016 outage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>
              <a:latin typeface="Arial Narrow" pitchFamily="34" charset="0"/>
            </a:endParaRP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NWL capacitors currently under evaluation in CCL-Mod1 (~4000 hrs. operation) and NWL will deliver a thermally-instrumented unit in March</a:t>
            </a: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000" dirty="0">
              <a:latin typeface="Arial Narrow" pitchFamily="34" charset="0"/>
            </a:endParaRPr>
          </a:p>
          <a:p>
            <a:pPr marL="166688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Investigate alternate capacitor designs / technologies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TPC solution shown is metallized poly, also permits tuning of resonant circuit</a:t>
            </a:r>
          </a:p>
          <a:p>
            <a:pPr marL="623888" lvl="1" indent="-16668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Under test now in RFTF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75" y="75387"/>
            <a:ext cx="8229600" cy="617733"/>
          </a:xfrm>
        </p:spPr>
        <p:txBody>
          <a:bodyPr/>
          <a:lstStyle/>
          <a:p>
            <a:r>
              <a:rPr lang="en-US" sz="2000" dirty="0" smtClean="0"/>
              <a:t>New IGBT gate driver circuits improve reliability, lower losses, enhance IGBT protection and reduce ripple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6096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Currently installed on all systems</a:t>
            </a:r>
          </a:p>
          <a:p>
            <a:pPr marL="166688" indent="-166688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Demonstrated IGBT switching loss reduction of 30%</a:t>
            </a:r>
          </a:p>
          <a:p>
            <a:pPr marL="166688" indent="-166688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Provides protection for IGBT / driver issues</a:t>
            </a:r>
          </a:p>
          <a:p>
            <a:pPr marL="166688" indent="-166688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Modular and </a:t>
            </a:r>
            <a:r>
              <a:rPr lang="en-US" sz="2000" dirty="0" err="1" smtClean="0">
                <a:latin typeface="Arial Narrow" pitchFamily="34" charset="0"/>
              </a:rPr>
              <a:t>connectorized</a:t>
            </a:r>
            <a:r>
              <a:rPr lang="en-US" sz="2000" dirty="0" smtClean="0">
                <a:latin typeface="Arial Narrow" pitchFamily="34" charset="0"/>
              </a:rPr>
              <a:t> for ease-of-maintenance</a:t>
            </a:r>
          </a:p>
          <a:p>
            <a:pPr marL="166688" indent="-166688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~5X reduction in RF forward power ripple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1133645" cy="341632"/>
          </a:xfrm>
          <a:prstGeom prst="rect">
            <a:avLst/>
          </a:prstGeom>
          <a:solidFill>
            <a:srgbClr val="C1D9B9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BEFORE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057400"/>
            <a:ext cx="941283" cy="341632"/>
          </a:xfrm>
          <a:prstGeom prst="rect">
            <a:avLst/>
          </a:prstGeom>
          <a:solidFill>
            <a:srgbClr val="C1D9B9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AFTER</a:t>
            </a:r>
          </a:p>
        </p:txBody>
      </p:sp>
      <p:cxnSp>
        <p:nvCxnSpPr>
          <p:cNvPr id="8" name="Straight Arrow Connector 7"/>
          <p:cNvCxnSpPr>
            <a:stCxn id="4" idx="3"/>
            <a:endCxn id="10" idx="1"/>
          </p:cNvCxnSpPr>
          <p:nvPr/>
        </p:nvCxnSpPr>
        <p:spPr>
          <a:xfrm>
            <a:off x="1514645" y="2228216"/>
            <a:ext cx="35907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891757"/>
            <a:ext cx="9069587" cy="2935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54" r="64659" b="63670"/>
          <a:stretch/>
        </p:blipFill>
        <p:spPr bwMode="auto">
          <a:xfrm>
            <a:off x="304800" y="2438400"/>
            <a:ext cx="3294744" cy="19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r="64904" b="65142"/>
          <a:stretch/>
        </p:blipFill>
        <p:spPr bwMode="auto">
          <a:xfrm>
            <a:off x="5029200" y="2438400"/>
            <a:ext cx="3328438" cy="19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2438400"/>
            <a:ext cx="1225015" cy="258532"/>
          </a:xfrm>
          <a:prstGeom prst="rect">
            <a:avLst/>
          </a:prstGeom>
          <a:solidFill>
            <a:srgbClr val="C1D9B9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Forward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438400"/>
            <a:ext cx="1225015" cy="258532"/>
          </a:xfrm>
          <a:prstGeom prst="rect">
            <a:avLst/>
          </a:prstGeom>
          <a:solidFill>
            <a:srgbClr val="C1D9B9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Forward Power</a:t>
            </a:r>
          </a:p>
        </p:txBody>
      </p:sp>
    </p:spTree>
    <p:extLst>
      <p:ext uri="{BB962C8B-B14F-4D97-AF65-F5344CB8AC3E}">
        <p14:creationId xmlns:p14="http://schemas.microsoft.com/office/powerpoint/2010/main" val="33345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94035"/>
              </p:ext>
            </p:extLst>
          </p:nvPr>
        </p:nvGraphicFramePr>
        <p:xfrm>
          <a:off x="0" y="457200"/>
          <a:ext cx="9020691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" name="Line 12"/>
          <p:cNvSpPr>
            <a:spLocks noChangeShapeType="1"/>
          </p:cNvSpPr>
          <p:nvPr/>
        </p:nvSpPr>
        <p:spPr bwMode="auto">
          <a:xfrm flipH="1" flipV="1">
            <a:off x="7626350" y="2689225"/>
            <a:ext cx="568325" cy="2476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" name="AutoShape 37"/>
          <p:cNvSpPr>
            <a:spLocks noChangeAspect="1" noChangeArrowheads="1" noTextEdit="1"/>
          </p:cNvSpPr>
          <p:nvPr/>
        </p:nvSpPr>
        <p:spPr bwMode="auto">
          <a:xfrm>
            <a:off x="152400" y="685800"/>
            <a:ext cx="77724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" name="Title 547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595086"/>
          </a:xfrm>
        </p:spPr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Adding IGBT snubbers permits higher voltage operation, reliable higher current IGBT operation &amp; eliminates fault over-voltage problem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93" y="4663512"/>
            <a:ext cx="2680304" cy="201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4800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Installed on 12 of 15 operational modulators, 2 test stands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Combined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sym typeface="Symbol"/>
              </a:rPr>
              <a:t>&gt;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100,000 operational hours w/ no issues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Necessary for reliable pulse flattening and improved IGBT reliability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0" y="214859"/>
            <a:ext cx="8899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2000" dirty="0" smtClean="0">
                <a:solidFill>
                  <a:srgbClr val="006C3A"/>
                </a:solidFill>
                <a:latin typeface="Arial Black" pitchFamily="34" charset="0"/>
              </a:rPr>
              <a:t>2 additional </a:t>
            </a:r>
            <a:r>
              <a:rPr lang="en-US" sz="2000" dirty="0">
                <a:solidFill>
                  <a:srgbClr val="006C3A"/>
                </a:solidFill>
                <a:latin typeface="Arial Black" pitchFamily="34" charset="0"/>
              </a:rPr>
              <a:t>m</a:t>
            </a:r>
            <a:r>
              <a:rPr lang="en-US" sz="2000" dirty="0" smtClean="0">
                <a:solidFill>
                  <a:srgbClr val="006C3A"/>
                </a:solidFill>
                <a:latin typeface="Arial Black" pitchFamily="34" charset="0"/>
              </a:rPr>
              <a:t>odulators plus a partial system are available to support modulator development and testing activities</a:t>
            </a:r>
            <a:endParaRPr lang="en-US" sz="2000" dirty="0">
              <a:solidFill>
                <a:srgbClr val="006C3A"/>
              </a:solidFill>
              <a:latin typeface="Arial Black" pitchFamily="34" charset="0"/>
            </a:endParaRP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137887" y="2925972"/>
            <a:ext cx="26633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  <a:buClr>
                <a:schemeClr val="tx2"/>
              </a:buClr>
            </a:pP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RFTF HVCM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NCL variant of HVCM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Primarily to support RF- and </a:t>
            </a:r>
            <a:r>
              <a:rPr lang="en-US" dirty="0" err="1" smtClean="0">
                <a:latin typeface="Arial Narrow" pitchFamily="34" charset="0"/>
                <a:cs typeface="Arial" pitchFamily="34" charset="0"/>
              </a:rPr>
              <a:t>cryo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module testing, ISTF (new RFQ)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Secondary mission is NCL HVCM work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Extended run testing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972629" y="3008408"/>
            <a:ext cx="3057594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  <a:buClr>
                <a:schemeClr val="tx2"/>
              </a:buClr>
            </a:pP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HEBT HVCM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SCL variant of HVCM, STS-rated beam stick load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Dedicated mission is to support HVCM testing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Most development work is initiated here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5979886" y="918133"/>
            <a:ext cx="2647667" cy="19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192928" y="939320"/>
            <a:ext cx="2569668" cy="19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89" y="943896"/>
            <a:ext cx="2566220" cy="192466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49678" y="3010907"/>
            <a:ext cx="30575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 algn="ctr">
              <a:spcBef>
                <a:spcPct val="50000"/>
              </a:spcBef>
              <a:buClr>
                <a:schemeClr val="tx2"/>
              </a:buClr>
            </a:pP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Open frame test stand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Prototype efforts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Alternate topology</a:t>
            </a:r>
          </a:p>
          <a:p>
            <a:pPr marL="682625" lvl="1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Laminated bus</a:t>
            </a:r>
          </a:p>
          <a:p>
            <a:pPr marL="225425" indent="-225425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Affords flexibility and more extensive instrumentation @ limited power levels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4994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</a:pPr>
            <a:r>
              <a:rPr lang="en-US" sz="1800" b="1" dirty="0" smtClean="0">
                <a:latin typeface="Arial Narrow" pitchFamily="34" charset="0"/>
                <a:cs typeface="Arial" pitchFamily="34" charset="0"/>
              </a:rPr>
              <a:t>Single Phase Test Stand (not shown)</a:t>
            </a:r>
          </a:p>
          <a:p>
            <a:pPr marL="225425" indent="-225425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Useful to test IGBT assemblies for matched timing on all 4 IGBTs and pre-qualification of spares</a:t>
            </a:r>
          </a:p>
        </p:txBody>
      </p:sp>
    </p:spTree>
    <p:extLst>
      <p:ext uri="{BB962C8B-B14F-4D97-AF65-F5344CB8AC3E}">
        <p14:creationId xmlns:p14="http://schemas.microsoft.com/office/powerpoint/2010/main" val="4477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294</TotalTime>
  <Words>1748</Words>
  <Application>Microsoft Office PowerPoint</Application>
  <PresentationFormat>On-screen Show (4:3)</PresentationFormat>
  <Paragraphs>336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Powerpoint-Template_HFIR-SNS</vt:lpstr>
      <vt:lpstr>AutoCAD Drawing</vt:lpstr>
      <vt:lpstr>Status of Linac High Voltage Converter Modulator Upgrades</vt:lpstr>
      <vt:lpstr>Modulators provide pulsed power to high power RF klystrons using 20 kHz switching with IGBTs</vt:lpstr>
      <vt:lpstr>PowerPoint Presentation</vt:lpstr>
      <vt:lpstr>PowerPoint Presentation</vt:lpstr>
      <vt:lpstr>Analysis of failures by major component &amp; subsystems is critical to improving overall system availability </vt:lpstr>
      <vt:lpstr>A key vulnerability to continuing reliable operation are the NCL HVCM boost capacitors</vt:lpstr>
      <vt:lpstr>New IGBT gate driver circuits improve reliability, lower losses, enhance IGBT protection and reduce ripple</vt:lpstr>
      <vt:lpstr>Adding IGBT snubbers permits higher voltage operation, reliable higher current IGBT operation &amp; eliminates fault over-voltage problem </vt:lpstr>
      <vt:lpstr>PowerPoint Presentation</vt:lpstr>
      <vt:lpstr>Pulse flattening to achieve reliable 1.4 MW operation, provide additional LLRF control margin and support PPU</vt:lpstr>
      <vt:lpstr>The new controller supports the proposed modulation scheme and can provide additional functionality (AIP-34)</vt:lpstr>
      <vt:lpstr>Enhanced reliability and reduced MTTR is improved by replacing the existing oil cooling system (AIP-36)</vt:lpstr>
      <vt:lpstr>1st Article measurements indicate substantial improvements in component and oil temperature</vt:lpstr>
      <vt:lpstr>The Alternate Topology Modulator (ATM) shows promise for PPU and other applications</vt:lpstr>
      <vt:lpstr>The laminated bus promises lower ripple and reduced MTTR for switch plates </vt:lpstr>
      <vt:lpstr>The PPU Project requires some development but should achieve comparable reliability</vt:lpstr>
      <vt:lpstr>The JEMA modulator tested and awaiting controls upgrades to perform 30-day continuous test</vt:lpstr>
      <vt:lpstr>Summary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Anderson, David E.</cp:lastModifiedBy>
  <cp:revision>25</cp:revision>
  <dcterms:created xsi:type="dcterms:W3CDTF">2014-04-28T13:33:12Z</dcterms:created>
  <dcterms:modified xsi:type="dcterms:W3CDTF">2016-02-11T18:15:35Z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