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33"/>
  </p:notesMasterIdLst>
  <p:sldIdLst>
    <p:sldId id="256" r:id="rId5"/>
    <p:sldId id="257" r:id="rId6"/>
    <p:sldId id="295" r:id="rId7"/>
    <p:sldId id="280" r:id="rId8"/>
    <p:sldId id="258" r:id="rId9"/>
    <p:sldId id="297" r:id="rId10"/>
    <p:sldId id="281" r:id="rId11"/>
    <p:sldId id="285" r:id="rId12"/>
    <p:sldId id="259" r:id="rId13"/>
    <p:sldId id="260" r:id="rId14"/>
    <p:sldId id="261" r:id="rId15"/>
    <p:sldId id="279" r:id="rId16"/>
    <p:sldId id="264" r:id="rId17"/>
    <p:sldId id="262" r:id="rId18"/>
    <p:sldId id="286" r:id="rId19"/>
    <p:sldId id="267" r:id="rId20"/>
    <p:sldId id="268" r:id="rId21"/>
    <p:sldId id="269" r:id="rId22"/>
    <p:sldId id="291" r:id="rId23"/>
    <p:sldId id="270" r:id="rId24"/>
    <p:sldId id="272" r:id="rId25"/>
    <p:sldId id="273" r:id="rId26"/>
    <p:sldId id="276" r:id="rId27"/>
    <p:sldId id="274" r:id="rId28"/>
    <p:sldId id="278" r:id="rId29"/>
    <p:sldId id="277" r:id="rId30"/>
    <p:sldId id="287" r:id="rId31"/>
    <p:sldId id="298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 varScale="1">
        <p:scale>
          <a:sx n="140" d="100"/>
          <a:sy n="140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32848-2373-458B-A576-74A669014FD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39D9-5385-4538-8218-0DE6863D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39D9-5385-4538-8218-0DE6863D9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1665199"/>
          </a:xfrm>
        </p:spPr>
        <p:txBody>
          <a:bodyPr/>
          <a:lstStyle/>
          <a:p>
            <a:r>
              <a:rPr lang="en-US" dirty="0"/>
              <a:t>Achievements in In-Situ Plasma Processing of High-beta Cavities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3255297" cy="757130"/>
          </a:xfrm>
        </p:spPr>
        <p:txBody>
          <a:bodyPr/>
          <a:lstStyle/>
          <a:p>
            <a:r>
              <a:rPr lang="en-US" dirty="0" smtClean="0"/>
              <a:t>SNS AAC </a:t>
            </a:r>
          </a:p>
          <a:p>
            <a:r>
              <a:rPr lang="en-US" dirty="0" smtClean="0"/>
              <a:t>February 16-18, 2016</a:t>
            </a:r>
          </a:p>
          <a:p>
            <a:r>
              <a:rPr lang="en-US" dirty="0" smtClean="0"/>
              <a:t>Marc Doleans</a:t>
            </a:r>
          </a:p>
          <a:p>
            <a:r>
              <a:rPr lang="en-US" dirty="0" smtClean="0"/>
              <a:t>SCL systems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484748"/>
          </a:xfrm>
        </p:spPr>
        <p:txBody>
          <a:bodyPr/>
          <a:lstStyle/>
          <a:p>
            <a:r>
              <a:rPr lang="en-US" dirty="0" smtClean="0"/>
              <a:t>Hydrocarbons in CM00012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16146" cy="1981200"/>
          </a:xfrm>
        </p:spPr>
        <p:txBody>
          <a:bodyPr/>
          <a:lstStyle/>
          <a:p>
            <a:r>
              <a:rPr lang="en-US" sz="2000" b="1" dirty="0" smtClean="0"/>
              <a:t>Estimated amount of hydrocarbons removed </a:t>
            </a:r>
          </a:p>
          <a:p>
            <a:pPr lvl="1"/>
            <a:r>
              <a:rPr lang="en-US" sz="1800" dirty="0" smtClean="0"/>
              <a:t>Done by Integration of RGA signal from oxidation by-products such as CO</a:t>
            </a:r>
            <a:r>
              <a:rPr lang="en-US" sz="1800" baseline="-25000" dirty="0" smtClean="0"/>
              <a:t>2</a:t>
            </a:r>
          </a:p>
          <a:p>
            <a:pPr lvl="1"/>
            <a:r>
              <a:rPr lang="en-US" sz="1800" dirty="0" smtClean="0"/>
              <a:t>Few monolayers equivalent</a:t>
            </a:r>
            <a:endParaRPr lang="en-US" sz="1400" dirty="0" smtClean="0"/>
          </a:p>
          <a:p>
            <a:r>
              <a:rPr lang="en-US" sz="2000" b="1" dirty="0" smtClean="0"/>
              <a:t>Multiple cleaning cycles done over 2-3 weeks</a:t>
            </a:r>
          </a:p>
          <a:p>
            <a:pPr lvl="1"/>
            <a:r>
              <a:rPr lang="en-US" sz="1800" dirty="0"/>
              <a:t>Used lessons learned from plasma processing of cavities in </a:t>
            </a:r>
            <a:r>
              <a:rPr lang="en-US" sz="1800" dirty="0" smtClean="0"/>
              <a:t>HTA</a:t>
            </a:r>
          </a:p>
          <a:p>
            <a:pPr lvl="2"/>
            <a:r>
              <a:rPr lang="en-US" sz="1600" dirty="0" smtClean="0"/>
              <a:t>Possible resurgence of </a:t>
            </a:r>
            <a:r>
              <a:rPr lang="en-US" sz="1600" dirty="0"/>
              <a:t>hydrocarbons at top surface </a:t>
            </a:r>
            <a:r>
              <a:rPr lang="en-US" sz="1600" dirty="0" smtClean="0"/>
              <a:t>after </a:t>
            </a:r>
            <a:r>
              <a:rPr lang="en-US" sz="1600" dirty="0" smtClean="0"/>
              <a:t>cleaning over time</a:t>
            </a:r>
            <a:endParaRPr lang="en-US" sz="1600" dirty="0"/>
          </a:p>
          <a:p>
            <a:pPr lvl="2"/>
            <a:r>
              <a:rPr lang="en-US" sz="1600" dirty="0" smtClean="0"/>
              <a:t>Best cleaning obtained using multiple cycles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63" y="3733800"/>
            <a:ext cx="2868282" cy="25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" y="3733800"/>
            <a:ext cx="2971800" cy="251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/>
          <a:stretch/>
        </p:blipFill>
        <p:spPr bwMode="auto">
          <a:xfrm>
            <a:off x="6317391" y="3684155"/>
            <a:ext cx="2807208" cy="26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2" y="0"/>
            <a:ext cx="8915400" cy="461665"/>
          </a:xfrm>
        </p:spPr>
        <p:txBody>
          <a:bodyPr/>
          <a:lstStyle/>
          <a:p>
            <a:r>
              <a:rPr lang="en-US" sz="2800" dirty="0"/>
              <a:t>Plasma processing of </a:t>
            </a:r>
            <a:r>
              <a:rPr lang="en-US" sz="2800" dirty="0" smtClean="0"/>
              <a:t>CM00012 </a:t>
            </a:r>
            <a:r>
              <a:rPr lang="en-US" sz="2800" dirty="0" err="1"/>
              <a:t>cryomodule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43" y="533400"/>
            <a:ext cx="8642640" cy="1889458"/>
          </a:xfrm>
        </p:spPr>
        <p:txBody>
          <a:bodyPr/>
          <a:lstStyle/>
          <a:p>
            <a:r>
              <a:rPr lang="en-US" sz="2000" b="1" dirty="0"/>
              <a:t>Removal of hydrocarbons from all 4 cavities (A, B, C, D) </a:t>
            </a:r>
            <a:endParaRPr lang="en-US" sz="2000" b="1" dirty="0" smtClean="0"/>
          </a:p>
          <a:p>
            <a:pPr lvl="1"/>
            <a:r>
              <a:rPr lang="en-US" sz="1800" dirty="0" smtClean="0"/>
              <a:t>Systematic </a:t>
            </a:r>
            <a:r>
              <a:rPr lang="en-US" sz="1800" dirty="0"/>
              <a:t>estimation of removed </a:t>
            </a:r>
            <a:r>
              <a:rPr lang="en-US" sz="1800" dirty="0" smtClean="0"/>
              <a:t>amount</a:t>
            </a:r>
          </a:p>
          <a:p>
            <a:r>
              <a:rPr lang="en-US" sz="2000" b="1" dirty="0"/>
              <a:t>Several monolayers equivalent removed from each cavity</a:t>
            </a:r>
          </a:p>
          <a:p>
            <a:pPr lvl="1"/>
            <a:r>
              <a:rPr lang="en-US" sz="1800" dirty="0"/>
              <a:t>~2/3 of cells cleaned adequately</a:t>
            </a:r>
          </a:p>
          <a:p>
            <a:pPr lvl="1"/>
            <a:r>
              <a:rPr lang="en-US" sz="1800" dirty="0"/>
              <a:t>~1/3 cells  could benefit from additional plasma cleaning</a:t>
            </a:r>
          </a:p>
          <a:p>
            <a:pPr lvl="1"/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2688"/>
          <a:stretch/>
        </p:blipFill>
        <p:spPr bwMode="auto">
          <a:xfrm>
            <a:off x="331623" y="4331516"/>
            <a:ext cx="2011680" cy="19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875"/>
          <a:stretch/>
        </p:blipFill>
        <p:spPr bwMode="auto">
          <a:xfrm>
            <a:off x="303581" y="2422859"/>
            <a:ext cx="2011680" cy="20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2129"/>
          <a:stretch/>
        </p:blipFill>
        <p:spPr bwMode="auto">
          <a:xfrm>
            <a:off x="4537863" y="4336424"/>
            <a:ext cx="2011680" cy="200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2659"/>
          <a:stretch/>
        </p:blipFill>
        <p:spPr bwMode="auto">
          <a:xfrm>
            <a:off x="2415236" y="4331516"/>
            <a:ext cx="2011680" cy="20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13186"/>
          <a:stretch/>
        </p:blipFill>
        <p:spPr bwMode="auto">
          <a:xfrm>
            <a:off x="2415236" y="2422859"/>
            <a:ext cx="2011680" cy="202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r="12721"/>
          <a:stretch/>
        </p:blipFill>
        <p:spPr bwMode="auto">
          <a:xfrm>
            <a:off x="4537863" y="2422859"/>
            <a:ext cx="2011680" cy="20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2100"/>
          <a:stretch/>
        </p:blipFill>
        <p:spPr bwMode="auto">
          <a:xfrm>
            <a:off x="6671463" y="4346145"/>
            <a:ext cx="2011680" cy="19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r="12717"/>
          <a:stretch/>
        </p:blipFill>
        <p:spPr bwMode="auto">
          <a:xfrm>
            <a:off x="6671463" y="2422858"/>
            <a:ext cx="2011680" cy="20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32426"/>
          </a:xfrm>
        </p:spPr>
        <p:txBody>
          <a:bodyPr/>
          <a:lstStyle/>
          <a:p>
            <a:r>
              <a:rPr lang="en-US" sz="2600" dirty="0" smtClean="0"/>
              <a:t>Total hydrocarbon removed from CM00012</a:t>
            </a: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77964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91000" cy="1889458"/>
          </a:xfrm>
        </p:spPr>
        <p:txBody>
          <a:bodyPr/>
          <a:lstStyle/>
          <a:p>
            <a:r>
              <a:rPr lang="en-US" sz="2000" b="1" dirty="0" smtClean="0"/>
              <a:t>End cells of cavities are found to be most contaminated</a:t>
            </a:r>
          </a:p>
          <a:p>
            <a:r>
              <a:rPr lang="en-US" sz="2000" b="1" dirty="0" smtClean="0"/>
              <a:t>Worse cells are at extremities of </a:t>
            </a:r>
            <a:r>
              <a:rPr lang="en-US" sz="2000" b="1" dirty="0" err="1" smtClean="0"/>
              <a:t>cryomodule</a:t>
            </a:r>
            <a:endParaRPr lang="en-US" sz="2000" b="1" dirty="0" smtClean="0"/>
          </a:p>
          <a:p>
            <a:r>
              <a:rPr lang="en-US" sz="2000" b="1" dirty="0" smtClean="0"/>
              <a:t>Beneficial to spend more time plasma processing cells with largest contamination</a:t>
            </a:r>
          </a:p>
          <a:p>
            <a:pPr lvl="1"/>
            <a:r>
              <a:rPr lang="en-US" sz="1800" dirty="0" smtClean="0"/>
              <a:t>Lesson learned applied during cleaning of CM00023 in tunnel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743200" cy="24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91" y="3810000"/>
            <a:ext cx="2743200" cy="24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91" y="1219200"/>
            <a:ext cx="2743200" cy="24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25" y="126593"/>
            <a:ext cx="9011672" cy="775340"/>
          </a:xfrm>
        </p:spPr>
        <p:txBody>
          <a:bodyPr/>
          <a:lstStyle/>
          <a:p>
            <a:r>
              <a:rPr lang="en-US" sz="2600" dirty="0" smtClean="0"/>
              <a:t>Radiation level reduced after </a:t>
            </a:r>
            <a:r>
              <a:rPr lang="en-US" sz="2600" dirty="0"/>
              <a:t>plasma processing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1563469"/>
            <a:ext cx="3733801" cy="4495800"/>
          </a:xfrm>
        </p:spPr>
        <p:txBody>
          <a:bodyPr/>
          <a:lstStyle/>
          <a:p>
            <a:r>
              <a:rPr lang="en-US" sz="1800" b="1" dirty="0" smtClean="0"/>
              <a:t>Cav A and D radiation dominated by field emission </a:t>
            </a:r>
          </a:p>
          <a:p>
            <a:r>
              <a:rPr lang="en-US" sz="1800" b="1" dirty="0" smtClean="0"/>
              <a:t>Cav B and C </a:t>
            </a:r>
            <a:r>
              <a:rPr lang="en-US" sz="1800" b="1" dirty="0"/>
              <a:t>radiation dominated </a:t>
            </a:r>
            <a:r>
              <a:rPr lang="en-US" sz="1800" b="1" dirty="0" smtClean="0"/>
              <a:t>by </a:t>
            </a:r>
            <a:r>
              <a:rPr lang="en-US" sz="1800" b="1" dirty="0" err="1" smtClean="0"/>
              <a:t>multipacting</a:t>
            </a:r>
            <a:endParaRPr lang="en-US" sz="1800" b="1" dirty="0" smtClean="0"/>
          </a:p>
          <a:p>
            <a:r>
              <a:rPr lang="en-US" sz="1800" b="1" dirty="0" smtClean="0"/>
              <a:t>Plasma processing reduced radiation level at given gradient in all cavities</a:t>
            </a:r>
            <a:endParaRPr lang="en-US" sz="18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08" y="1219200"/>
            <a:ext cx="2743200" cy="24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2" y="1219200"/>
            <a:ext cx="4572000" cy="39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r>
              <a:rPr lang="en-US" dirty="0" smtClean="0"/>
              <a:t>Performance of CM00012 </a:t>
            </a:r>
            <a:r>
              <a:rPr lang="en-US" dirty="0" err="1" smtClean="0"/>
              <a:t>cryomodule</a:t>
            </a:r>
            <a:r>
              <a:rPr lang="en-US" dirty="0" smtClean="0"/>
              <a:t> improved after plasma processing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114800"/>
          </a:xfrm>
        </p:spPr>
        <p:txBody>
          <a:bodyPr/>
          <a:lstStyle/>
          <a:p>
            <a:r>
              <a:rPr lang="en-US" sz="2000" b="1" dirty="0" smtClean="0"/>
              <a:t>Stable accelerating gradient at 60 Hz improved for all 4 cavities</a:t>
            </a:r>
          </a:p>
          <a:p>
            <a:r>
              <a:rPr lang="en-US" sz="2000" b="1" dirty="0" smtClean="0"/>
              <a:t>Gradients improved by ~25%</a:t>
            </a:r>
          </a:p>
          <a:p>
            <a:pPr lvl="1"/>
            <a:r>
              <a:rPr lang="en-US" sz="1800" dirty="0" smtClean="0"/>
              <a:t>Avg. gradient 12.3 MV/m before plasma processing</a:t>
            </a:r>
          </a:p>
          <a:p>
            <a:pPr lvl="1"/>
            <a:r>
              <a:rPr lang="en-US" sz="1800" dirty="0" smtClean="0"/>
              <a:t>Avg. gradient 15.3 MV/m after plasma processing</a:t>
            </a:r>
          </a:p>
          <a:p>
            <a:pPr lvl="1"/>
            <a:r>
              <a:rPr lang="en-US" sz="1800" dirty="0"/>
              <a:t>Cavity A improved by 35%</a:t>
            </a:r>
          </a:p>
          <a:p>
            <a:pPr lvl="1"/>
            <a:r>
              <a:rPr lang="en-US" sz="1800" dirty="0"/>
              <a:t>Cavity B improved by 15</a:t>
            </a:r>
            <a:r>
              <a:rPr lang="en-US" sz="1800" dirty="0" smtClean="0"/>
              <a:t>%</a:t>
            </a:r>
          </a:p>
          <a:p>
            <a:pPr lvl="2"/>
            <a:r>
              <a:rPr lang="en-US" sz="1400" dirty="0" smtClean="0"/>
              <a:t>Initially limited by combination of </a:t>
            </a:r>
            <a:r>
              <a:rPr lang="en-US" sz="1400" dirty="0" err="1" smtClean="0"/>
              <a:t>multipacting</a:t>
            </a:r>
            <a:r>
              <a:rPr lang="en-US" sz="1400" dirty="0" smtClean="0"/>
              <a:t> and hot spot in end group</a:t>
            </a:r>
          </a:p>
          <a:p>
            <a:pPr lvl="2"/>
            <a:r>
              <a:rPr lang="en-US" sz="1400" dirty="0" smtClean="0"/>
              <a:t>Plasma processing reduced severity of multipacting</a:t>
            </a:r>
            <a:r>
              <a:rPr lang="en-US" sz="1400" dirty="0"/>
              <a:t> </a:t>
            </a:r>
            <a:r>
              <a:rPr lang="en-US" sz="1400" dirty="0" smtClean="0"/>
              <a:t>which helped improving performance</a:t>
            </a:r>
          </a:p>
          <a:p>
            <a:pPr lvl="3"/>
            <a:r>
              <a:rPr lang="en-US" sz="1200" dirty="0" smtClean="0"/>
              <a:t>Reached &gt;18 MV/m at low rep. rate with low radiation signal</a:t>
            </a:r>
          </a:p>
          <a:p>
            <a:pPr lvl="2"/>
            <a:r>
              <a:rPr lang="en-US" sz="1400" dirty="0" smtClean="0"/>
              <a:t>Hotspot limits performance at 60 Hz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47398" y="5410200"/>
            <a:ext cx="3733800" cy="590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 smtClean="0"/>
              <a:t>Ready to deploy plasma processing in </a:t>
            </a:r>
            <a:r>
              <a:rPr lang="en-US" b="1" i="1" dirty="0" err="1" smtClean="0"/>
              <a:t>linac</a:t>
            </a:r>
            <a:r>
              <a:rPr lang="en-US" b="1" i="1" dirty="0" smtClean="0"/>
              <a:t> tunnel</a:t>
            </a:r>
          </a:p>
        </p:txBody>
      </p:sp>
    </p:spTree>
    <p:extLst>
      <p:ext uri="{BB962C8B-B14F-4D97-AF65-F5344CB8AC3E}">
        <p14:creationId xmlns:p14="http://schemas.microsoft.com/office/powerpoint/2010/main" val="2372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36290" cy="880369"/>
          </a:xfrm>
        </p:spPr>
        <p:txBody>
          <a:bodyPr/>
          <a:lstStyle/>
          <a:p>
            <a:pPr algn="ctr"/>
            <a:r>
              <a:rPr lang="en-US" dirty="0" smtClean="0"/>
              <a:t>PLASMA PROCESSING</a:t>
            </a:r>
            <a:br>
              <a:rPr lang="en-US" dirty="0" smtClean="0"/>
            </a:br>
            <a:r>
              <a:rPr lang="en-US" dirty="0" smtClean="0"/>
              <a:t>CRYOMODULE SLOT 19 (CM00023)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" y="3071802"/>
            <a:ext cx="9148872" cy="37861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</p:spPr>
        <p:txBody>
          <a:bodyPr/>
          <a:lstStyle/>
          <a:p>
            <a:r>
              <a:rPr lang="en-US" sz="2800" dirty="0" smtClean="0"/>
              <a:t>Vacuum connections for plasma processing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295" y="381000"/>
            <a:ext cx="7501497" cy="2367731"/>
          </a:xfrm>
        </p:spPr>
        <p:txBody>
          <a:bodyPr/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Warm up three </a:t>
            </a:r>
            <a:r>
              <a:rPr lang="en-US" sz="1600" b="1" dirty="0" err="1" smtClean="0">
                <a:latin typeface="Arial Narrow" panose="020B0606020202030204" pitchFamily="34" charset="0"/>
              </a:rPr>
              <a:t>cryomodules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lvl="1"/>
            <a:r>
              <a:rPr lang="en-US" sz="1400" dirty="0" smtClean="0">
                <a:latin typeface="Arial Narrow" panose="020B0606020202030204" pitchFamily="34" charset="0"/>
              </a:rPr>
              <a:t>Slot 18, 19 and 20</a:t>
            </a:r>
          </a:p>
          <a:p>
            <a:r>
              <a:rPr lang="en-US" sz="1600" b="1" dirty="0" err="1" smtClean="0">
                <a:latin typeface="Arial Narrow" panose="020B0606020202030204" pitchFamily="34" charset="0"/>
              </a:rPr>
              <a:t>Beamline</a:t>
            </a:r>
            <a:r>
              <a:rPr lang="en-US" sz="1600" b="1" dirty="0" smtClean="0">
                <a:latin typeface="Arial Narrow" panose="020B0606020202030204" pitchFamily="34" charset="0"/>
              </a:rPr>
              <a:t> turbo carts (turbo) on each </a:t>
            </a:r>
            <a:r>
              <a:rPr lang="en-US" sz="1600" b="1" dirty="0" err="1" smtClean="0">
                <a:latin typeface="Arial Narrow" panose="020B0606020202030204" pitchFamily="34" charset="0"/>
              </a:rPr>
              <a:t>cryomodule</a:t>
            </a:r>
            <a:r>
              <a:rPr lang="en-US" sz="1600" b="1" dirty="0" smtClean="0">
                <a:latin typeface="Arial Narrow" panose="020B0606020202030204" pitchFamily="34" charset="0"/>
              </a:rPr>
              <a:t> and warm sections</a:t>
            </a:r>
          </a:p>
          <a:p>
            <a:r>
              <a:rPr lang="en-US" sz="1600" b="1" dirty="0" smtClean="0">
                <a:latin typeface="Arial Narrow" panose="020B0606020202030204" pitchFamily="34" charset="0"/>
              </a:rPr>
              <a:t>Plasma gas manifold cart  to inject gas cavity D side</a:t>
            </a:r>
          </a:p>
          <a:p>
            <a:pPr lvl="1"/>
            <a:r>
              <a:rPr lang="en-US" sz="1400" dirty="0" smtClean="0">
                <a:latin typeface="Arial Narrow" panose="020B0606020202030204" pitchFamily="34" charset="0"/>
              </a:rPr>
              <a:t>Connections at </a:t>
            </a:r>
            <a:r>
              <a:rPr lang="en-US" sz="1400" dirty="0" err="1" smtClean="0">
                <a:latin typeface="Arial Narrow" panose="020B0606020202030204" pitchFamily="34" charset="0"/>
              </a:rPr>
              <a:t>cryomodules</a:t>
            </a:r>
            <a:r>
              <a:rPr lang="en-US" sz="1400" dirty="0" smtClean="0">
                <a:latin typeface="Arial Narrow" panose="020B0606020202030204" pitchFamily="34" charset="0"/>
              </a:rPr>
              <a:t> using standard cleanroom and 3nm pore size particulate filter</a:t>
            </a:r>
          </a:p>
          <a:p>
            <a:pPr lvl="1"/>
            <a:r>
              <a:rPr lang="en-US" sz="1400" dirty="0" smtClean="0">
                <a:latin typeface="Arial Narrow" panose="020B0606020202030204" pitchFamily="34" charset="0"/>
              </a:rPr>
              <a:t>Non-flammable gas cylinders and 16psig relief valve (&lt; </a:t>
            </a:r>
            <a:r>
              <a:rPr lang="en-US" sz="1400" dirty="0" err="1" smtClean="0">
                <a:latin typeface="Arial Narrow" panose="020B0606020202030204" pitchFamily="34" charset="0"/>
              </a:rPr>
              <a:t>cryomodule</a:t>
            </a:r>
            <a:r>
              <a:rPr lang="en-US" sz="1400" dirty="0" smtClean="0">
                <a:latin typeface="Arial Narrow" panose="020B0606020202030204" pitchFamily="34" charset="0"/>
              </a:rPr>
              <a:t> relief pressure)</a:t>
            </a:r>
          </a:p>
          <a:p>
            <a:r>
              <a:rPr lang="en-US" sz="1600" b="1" dirty="0" smtClean="0">
                <a:latin typeface="Arial Narrow" panose="020B0606020202030204" pitchFamily="34" charset="0"/>
              </a:rPr>
              <a:t>Pumping /monitoring of process gases </a:t>
            </a:r>
          </a:p>
          <a:p>
            <a:pPr lvl="1"/>
            <a:r>
              <a:rPr lang="en-US" sz="1400" dirty="0" err="1" smtClean="0">
                <a:latin typeface="Arial Narrow" panose="020B0606020202030204" pitchFamily="34" charset="0"/>
              </a:rPr>
              <a:t>Pirani</a:t>
            </a:r>
            <a:r>
              <a:rPr lang="en-US" sz="1400" dirty="0" smtClean="0">
                <a:latin typeface="Arial Narrow" panose="020B0606020202030204" pitchFamily="34" charset="0"/>
              </a:rPr>
              <a:t> gauges at connections inlet and outlet of </a:t>
            </a:r>
            <a:r>
              <a:rPr lang="en-US" sz="1400" dirty="0" err="1" smtClean="0">
                <a:latin typeface="Arial Narrow" panose="020B0606020202030204" pitchFamily="34" charset="0"/>
              </a:rPr>
              <a:t>cryomodule</a:t>
            </a:r>
            <a:r>
              <a:rPr lang="en-US" sz="1400" dirty="0" smtClean="0">
                <a:latin typeface="Arial Narrow" panose="020B0606020202030204" pitchFamily="34" charset="0"/>
              </a:rPr>
              <a:t> and RGA analysis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23067" y="5403044"/>
            <a:ext cx="266287" cy="4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88326" y="4521688"/>
            <a:ext cx="5205" cy="88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44208" y="5407382"/>
            <a:ext cx="90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1921" y="5398706"/>
            <a:ext cx="846572" cy="8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367137" y="3902799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500" y="3521024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4541" y="3521024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3509" y="3506589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8489" y="3521024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7218" y="3521576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39999" y="3912088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56774" y="5391568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40521" y="5398706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52967" y="6191668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3487" y="4513062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9431" y="5395137"/>
            <a:ext cx="269960" cy="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83447" y="5398706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847679" y="6191668"/>
            <a:ext cx="617572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PLS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99928" y="4513062"/>
            <a:ext cx="15872" cy="795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60235" y="5391568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58741" y="5391568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575210" y="6191668"/>
            <a:ext cx="609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RGA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D</a:t>
            </a:r>
            <a:r>
              <a:rPr lang="en-US" sz="1600" b="1" baseline="-25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343395" y="3907775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51932" y="3912088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2035" y="3908696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41801" y="3912088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60426" y="6191668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94004" y="6188557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662760" y="4512399"/>
            <a:ext cx="15872" cy="795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23067" y="5390905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223258" y="6191005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4620" y="4517375"/>
            <a:ext cx="9177759" cy="431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2812" y="4515510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8756" y="5397585"/>
            <a:ext cx="269960" cy="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24456" y="5311296"/>
            <a:ext cx="228600" cy="22860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7948" y="5538228"/>
            <a:ext cx="118872" cy="118872"/>
          </a:xfrm>
          <a:prstGeom prst="rect">
            <a:avLst/>
          </a:prstGeom>
          <a:solidFill>
            <a:srgbClr val="CC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92772" y="5401154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03329" y="6191005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7936" y="3506589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8106" y="5272230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501418" y="3276600"/>
            <a:ext cx="28646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71367" y="3105784"/>
            <a:ext cx="17235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Beam direction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46" y="5753817"/>
            <a:ext cx="27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" y="4311335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30" y="4320624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37" y="4317232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98" y="4320624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53" y="4311189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0" y="4310116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71" y="4317232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555704" y="5275632"/>
            <a:ext cx="228600" cy="22860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19196" y="5502564"/>
            <a:ext cx="118872" cy="118872"/>
          </a:xfrm>
          <a:prstGeom prst="rect">
            <a:avLst/>
          </a:prstGeom>
          <a:solidFill>
            <a:srgbClr val="CC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09354" y="5236566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178993" y="5275632"/>
            <a:ext cx="228600" cy="22860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42485" y="5502564"/>
            <a:ext cx="118872" cy="118872"/>
          </a:xfrm>
          <a:prstGeom prst="rect">
            <a:avLst/>
          </a:prstGeom>
          <a:solidFill>
            <a:srgbClr val="CC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26231" y="5236566"/>
            <a:ext cx="3513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13497" y="5272230"/>
            <a:ext cx="228600" cy="22860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56364" y="5511221"/>
            <a:ext cx="118872" cy="118872"/>
          </a:xfrm>
          <a:prstGeom prst="rect">
            <a:avLst/>
          </a:prstGeom>
          <a:solidFill>
            <a:srgbClr val="CC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52107" y="5238755"/>
            <a:ext cx="3513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206503" y="5272230"/>
            <a:ext cx="228600" cy="228600"/>
          </a:xfrm>
          <a:prstGeom prst="rect">
            <a:avLst/>
          </a:prstGeom>
          <a:solidFill>
            <a:srgbClr val="FF33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62023" y="5494990"/>
            <a:ext cx="118872" cy="118872"/>
          </a:xfrm>
          <a:prstGeom prst="rect">
            <a:avLst/>
          </a:prstGeom>
          <a:solidFill>
            <a:srgbClr val="CC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4381" y="5232228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</a:t>
            </a: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0" y="5753815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06" y="5753814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02" y="5761284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6" y="5753813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35" y="5759736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47" y="5753812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840608" y="3902799"/>
            <a:ext cx="57740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18501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39920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19001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57150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19501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56462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20001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70912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17501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17938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18001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-101847" y="3902799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20501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6076" y="5209889"/>
            <a:ext cx="2200022" cy="1158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BL</a:t>
            </a:r>
            <a:r>
              <a:rPr lang="en-US" sz="1100" dirty="0" smtClean="0"/>
              <a:t>: </a:t>
            </a:r>
            <a:r>
              <a:rPr lang="en-US" sz="1100" dirty="0" err="1" smtClean="0"/>
              <a:t>Beamline</a:t>
            </a:r>
            <a:r>
              <a:rPr lang="en-US" sz="1100" dirty="0" smtClean="0"/>
              <a:t> turbo cart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CCG: </a:t>
            </a:r>
            <a:r>
              <a:rPr lang="en-US" sz="1100" dirty="0" smtClean="0"/>
              <a:t>Cold Cathode Gauge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IP</a:t>
            </a:r>
            <a:r>
              <a:rPr lang="en-US" sz="1100" dirty="0"/>
              <a:t>: Ion Pump</a:t>
            </a:r>
          </a:p>
          <a:p>
            <a:pPr>
              <a:lnSpc>
                <a:spcPct val="90000"/>
              </a:lnSpc>
            </a:pPr>
            <a:r>
              <a:rPr lang="en-US" sz="1100" b="1" dirty="0"/>
              <a:t>PLS</a:t>
            </a:r>
            <a:r>
              <a:rPr lang="en-US" sz="1100" dirty="0"/>
              <a:t>: Plasma gas </a:t>
            </a:r>
            <a:r>
              <a:rPr lang="en-US" sz="1100" dirty="0" smtClean="0"/>
              <a:t>manifold cart</a:t>
            </a: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1100" b="1" dirty="0" smtClean="0"/>
              <a:t>RGA</a:t>
            </a:r>
            <a:r>
              <a:rPr lang="en-US" sz="1100" dirty="0" smtClean="0"/>
              <a:t>: Turbo cart with RGA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SGV</a:t>
            </a:r>
            <a:r>
              <a:rPr lang="en-US" sz="1100" dirty="0" smtClean="0"/>
              <a:t>: Sector Gate Valve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A, B, C, D &amp; E</a:t>
            </a:r>
            <a:r>
              <a:rPr lang="en-US" sz="1100" dirty="0" smtClean="0"/>
              <a:t>: Angle valves</a:t>
            </a:r>
          </a:p>
        </p:txBody>
      </p:sp>
    </p:spTree>
    <p:extLst>
      <p:ext uri="{BB962C8B-B14F-4D97-AF65-F5344CB8AC3E}">
        <p14:creationId xmlns:p14="http://schemas.microsoft.com/office/powerpoint/2010/main" val="268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\\nscd\Groups\RAD\SCL_Systems\CRYOMODULES\SLOT_19\CM00023\IMG_4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562599"/>
            <a:ext cx="1261885" cy="48013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WS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562598"/>
            <a:ext cx="1903086" cy="48013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CM slot 19</a:t>
            </a:r>
          </a:p>
        </p:txBody>
      </p:sp>
      <p:sp>
        <p:nvSpPr>
          <p:cNvPr id="7" name="Oval 6"/>
          <p:cNvSpPr/>
          <p:nvPr/>
        </p:nvSpPr>
        <p:spPr>
          <a:xfrm>
            <a:off x="3904431" y="3733800"/>
            <a:ext cx="1201245" cy="120068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242" y="676465"/>
            <a:ext cx="2300630" cy="590931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Pumping port on CM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with angle valve</a:t>
            </a:r>
          </a:p>
        </p:txBody>
      </p:sp>
      <p:sp>
        <p:nvSpPr>
          <p:cNvPr id="9" name="Down Arrow 8"/>
          <p:cNvSpPr/>
          <p:nvPr/>
        </p:nvSpPr>
        <p:spPr>
          <a:xfrm rot="20934626">
            <a:off x="3824901" y="1380126"/>
            <a:ext cx="305156" cy="2230225"/>
          </a:xfrm>
          <a:prstGeom prst="downArrow">
            <a:avLst>
              <a:gd name="adj1" fmla="val 50000"/>
              <a:gd name="adj2" fmla="val 62915"/>
            </a:avLst>
          </a:prstGeom>
          <a:solidFill>
            <a:schemeClr val="bg2"/>
          </a:solidFill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825" y="6085903"/>
            <a:ext cx="23038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(serial number CM00023)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27545"/>
            <a:ext cx="156966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Downstream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276600" y="6230930"/>
            <a:ext cx="838200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747" y="4483883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\\nscd\Groups\RAD\SCL_Systems\CRYOMODULES\SLOT_18\CM00022\IMG_4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2737330"/>
            <a:ext cx="1201245" cy="120068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840" y="381000"/>
            <a:ext cx="2377574" cy="590931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Pumping port on WS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with angle valve</a:t>
            </a:r>
          </a:p>
        </p:txBody>
      </p:sp>
      <p:sp>
        <p:nvSpPr>
          <p:cNvPr id="6" name="Down Arrow 5"/>
          <p:cNvSpPr/>
          <p:nvPr/>
        </p:nvSpPr>
        <p:spPr>
          <a:xfrm rot="1083362">
            <a:off x="3298152" y="1152710"/>
            <a:ext cx="304800" cy="1524000"/>
          </a:xfrm>
          <a:prstGeom prst="downArrow">
            <a:avLst>
              <a:gd name="adj1" fmla="val 50000"/>
              <a:gd name="adj2" fmla="val 62915"/>
            </a:avLst>
          </a:prstGeom>
          <a:solidFill>
            <a:schemeClr val="bg2"/>
          </a:solidFill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25" y="5562600"/>
            <a:ext cx="1261885" cy="48013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WS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5583702"/>
            <a:ext cx="1903086" cy="48013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CM slot 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227545"/>
            <a:ext cx="156966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Downstream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276600" y="6230930"/>
            <a:ext cx="838200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854" y="2991420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22762"/>
          </a:xfrm>
        </p:spPr>
        <p:txBody>
          <a:bodyPr/>
          <a:lstStyle/>
          <a:p>
            <a:r>
              <a:rPr lang="en-US" sz="2400" dirty="0" smtClean="0"/>
              <a:t>Plasma processing hardware adjacent to CM slot 19</a:t>
            </a:r>
            <a:endParaRPr lang="en-US" sz="2400" dirty="0"/>
          </a:p>
        </p:txBody>
      </p:sp>
      <p:pic>
        <p:nvPicPr>
          <p:cNvPr id="4098" name="Picture 2" descr="P:\experiment\cryomodule\plasma processing\CM00023 slot 19 - plasma processing in tunnel - 2016 Dec Jan\other\pictures\IMG_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9426" y="6070040"/>
            <a:ext cx="928305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Applied ALARA: Radiation survey indicated best location for minimum radiation exposure during work (&lt;1 </a:t>
            </a:r>
            <a:r>
              <a:rPr lang="en-US" sz="1400" dirty="0" err="1" smtClean="0"/>
              <a:t>mrem</a:t>
            </a:r>
            <a:r>
              <a:rPr lang="en-US" sz="1400" dirty="0" smtClean="0"/>
              <a:t>/</a:t>
            </a:r>
            <a:r>
              <a:rPr lang="en-US" sz="1400" dirty="0" err="1" smtClean="0"/>
              <a:t>hr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9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944" r="13281" b="4514"/>
          <a:stretch/>
        </p:blipFill>
        <p:spPr bwMode="auto">
          <a:xfrm>
            <a:off x="4571999" y="1600200"/>
            <a:ext cx="44403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331490" cy="824841"/>
          </a:xfrm>
        </p:spPr>
        <p:txBody>
          <a:bodyPr/>
          <a:lstStyle/>
          <a:p>
            <a:r>
              <a:rPr lang="en-US" sz="2800" dirty="0"/>
              <a:t>In-situ plasma processing to </a:t>
            </a:r>
            <a:r>
              <a:rPr lang="en-US" sz="2800" dirty="0" smtClean="0"/>
              <a:t>increase </a:t>
            </a:r>
            <a:r>
              <a:rPr lang="en-US" sz="2800" dirty="0" err="1" smtClean="0"/>
              <a:t>linac</a:t>
            </a:r>
            <a:r>
              <a:rPr lang="en-US" sz="2800" dirty="0" smtClean="0"/>
              <a:t> energy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378298" cy="4114800"/>
          </a:xfrm>
        </p:spPr>
        <p:txBody>
          <a:bodyPr/>
          <a:lstStyle/>
          <a:p>
            <a:r>
              <a:rPr lang="en-US" sz="2000" b="1" dirty="0" smtClean="0"/>
              <a:t>Higher linac energy provides more margin for reliable operation at 1.4 MW</a:t>
            </a:r>
          </a:p>
          <a:p>
            <a:r>
              <a:rPr lang="en-US" sz="2000" b="1" dirty="0"/>
              <a:t>Most cavities at SNS are limited by field emission (FE) leading to thermal instability in </a:t>
            </a:r>
            <a:r>
              <a:rPr lang="en-US" sz="2000" b="1" dirty="0" smtClean="0"/>
              <a:t>end-groups</a:t>
            </a:r>
          </a:p>
          <a:p>
            <a:pPr lvl="1"/>
            <a:r>
              <a:rPr lang="en-US" sz="1800" dirty="0" smtClean="0"/>
              <a:t>Average accelerating gradients are 12 and 13 MV/m for the two cavity geometries</a:t>
            </a:r>
          </a:p>
          <a:p>
            <a:r>
              <a:rPr lang="en-US" sz="2000" b="1" dirty="0" smtClean="0"/>
              <a:t>Developed in-situ plasma processing to reduce FE and increase accelerating gradients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2369" y="1981779"/>
            <a:ext cx="3372307" cy="535531"/>
            <a:chOff x="5440071" y="2114941"/>
            <a:chExt cx="3372307" cy="535531"/>
          </a:xfrm>
        </p:grpSpPr>
        <p:sp>
          <p:nvSpPr>
            <p:cNvPr id="13" name="TextBox 12"/>
            <p:cNvSpPr txBox="1"/>
            <p:nvPr/>
          </p:nvSpPr>
          <p:spPr>
            <a:xfrm>
              <a:off x="6281928" y="2114941"/>
              <a:ext cx="166176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i="1" dirty="0" smtClean="0"/>
                <a:t>In-situ plasma processing</a:t>
              </a:r>
            </a:p>
          </p:txBody>
        </p:sp>
        <p:sp>
          <p:nvSpPr>
            <p:cNvPr id="14" name="Up Arrow 13"/>
            <p:cNvSpPr/>
            <p:nvPr/>
          </p:nvSpPr>
          <p:spPr>
            <a:xfrm>
              <a:off x="7821778" y="2174494"/>
              <a:ext cx="990600" cy="416429"/>
            </a:xfrm>
            <a:prstGeom prst="upArrow">
              <a:avLst>
                <a:gd name="adj1" fmla="val 60338"/>
                <a:gd name="adj2" fmla="val 59627"/>
              </a:avLst>
            </a:prstGeom>
            <a:noFill/>
            <a:ln w="254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5440071" y="2174491"/>
              <a:ext cx="990600" cy="416429"/>
            </a:xfrm>
            <a:prstGeom prst="upArrow">
              <a:avLst>
                <a:gd name="adj1" fmla="val 60338"/>
                <a:gd name="adj2" fmla="val 59627"/>
              </a:avLst>
            </a:prstGeom>
            <a:noFill/>
            <a:ln w="254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118" y="2464354"/>
            <a:ext cx="9148872" cy="378619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4243" y="4783168"/>
            <a:ext cx="269960" cy="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0071" y="4703848"/>
            <a:ext cx="228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38650" y="4373797"/>
            <a:ext cx="7765" cy="3443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435664" y="4795134"/>
            <a:ext cx="222536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99695" y="4792965"/>
            <a:ext cx="90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78554" y="4788627"/>
            <a:ext cx="266287" cy="4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43813" y="3907271"/>
            <a:ext cx="5205" cy="88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7408" y="4784289"/>
            <a:ext cx="846572" cy="8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30" y="0"/>
            <a:ext cx="9143999" cy="435247"/>
          </a:xfrm>
        </p:spPr>
        <p:txBody>
          <a:bodyPr/>
          <a:lstStyle/>
          <a:p>
            <a:r>
              <a:rPr lang="en-US" sz="2600" dirty="0" smtClean="0"/>
              <a:t>Vacuum configuration during plasma processing</a:t>
            </a:r>
            <a:endParaRPr lang="en-US" sz="2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540" y="379604"/>
            <a:ext cx="8976460" cy="2289685"/>
          </a:xfrm>
        </p:spPr>
        <p:txBody>
          <a:bodyPr/>
          <a:lstStyle/>
          <a:p>
            <a:r>
              <a:rPr lang="en-US" sz="1800" b="1" dirty="0" smtClean="0">
                <a:latin typeface="Arial Narrow" panose="020B0606020202030204" pitchFamily="34" charset="0"/>
              </a:rPr>
              <a:t>Sections seeing process gas during processing: CM slot 19 and WS 18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Ion </a:t>
            </a:r>
            <a:r>
              <a:rPr lang="en-US" sz="1600" dirty="0">
                <a:latin typeface="Arial Narrow" panose="020B0606020202030204" pitchFamily="34" charset="0"/>
              </a:rPr>
              <a:t>pumps </a:t>
            </a:r>
            <a:r>
              <a:rPr lang="en-US" sz="1600" dirty="0" smtClean="0">
                <a:latin typeface="Arial Narrow" panose="020B0606020202030204" pitchFamily="34" charset="0"/>
              </a:rPr>
              <a:t>and CCGs off</a:t>
            </a:r>
          </a:p>
          <a:p>
            <a:r>
              <a:rPr lang="en-US" sz="1800" b="1" dirty="0" smtClean="0">
                <a:latin typeface="Arial Narrow" panose="020B0606020202030204" pitchFamily="34" charset="0"/>
              </a:rPr>
              <a:t>Adjacent sections not seeing process gas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3 gate valves closed on each side to protect nearest cold </a:t>
            </a:r>
            <a:r>
              <a:rPr lang="en-US" sz="1600" dirty="0" err="1" smtClean="0">
                <a:latin typeface="Arial Narrow" panose="020B0606020202030204" pitchFamily="34" charset="0"/>
              </a:rPr>
              <a:t>cryomodules</a:t>
            </a:r>
            <a:r>
              <a:rPr lang="en-US" sz="1600" dirty="0" smtClean="0">
                <a:latin typeface="Arial Narrow" panose="020B0606020202030204" pitchFamily="34" charset="0"/>
              </a:rPr>
              <a:t> (slots 17 &amp; 21)</a:t>
            </a:r>
          </a:p>
          <a:p>
            <a:pPr lvl="2"/>
            <a:r>
              <a:rPr lang="en-US" sz="1600" dirty="0" smtClean="0">
                <a:latin typeface="Arial Narrow" panose="020B0606020202030204" pitchFamily="34" charset="0"/>
              </a:rPr>
              <a:t>Local mode only </a:t>
            </a:r>
            <a:r>
              <a:rPr lang="en-US" sz="1600" dirty="0">
                <a:latin typeface="Arial Narrow" panose="020B0606020202030204" pitchFamily="34" charset="0"/>
              </a:rPr>
              <a:t>to avoid any accidental </a:t>
            </a:r>
            <a:r>
              <a:rPr lang="en-US" sz="1600" dirty="0" smtClean="0">
                <a:latin typeface="Arial Narrow" panose="020B0606020202030204" pitchFamily="34" charset="0"/>
              </a:rPr>
              <a:t>opening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IP on and extra pumping using </a:t>
            </a:r>
            <a:r>
              <a:rPr lang="en-US" sz="1600" dirty="0" err="1" smtClean="0">
                <a:latin typeface="Arial Narrow" panose="020B0606020202030204" pitchFamily="34" charset="0"/>
              </a:rPr>
              <a:t>beamline</a:t>
            </a:r>
            <a:r>
              <a:rPr lang="en-US" sz="1600" dirty="0" smtClean="0">
                <a:latin typeface="Arial Narrow" panose="020B0606020202030204" pitchFamily="34" charset="0"/>
              </a:rPr>
              <a:t> turbo carts (WS19 and CM slots 18 and 20)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22624" y="3288382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227" y="2929975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8089" y="2929975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1236" y="2929975"/>
            <a:ext cx="9412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Slot 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6216" y="2944410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945" y="2944962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17513" y="3297671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96008" y="4784289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8974" y="3898645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84918" y="4780720"/>
            <a:ext cx="269960" cy="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4878" y="4788627"/>
            <a:ext cx="0" cy="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55415" y="3898645"/>
            <a:ext cx="15872" cy="795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99778" y="4808068"/>
            <a:ext cx="15944" cy="7691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14228" y="4777151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98882" y="3293358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07419" y="3297671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22" y="3294279"/>
            <a:ext cx="1672215" cy="1219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7288" y="3297671"/>
            <a:ext cx="491675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18247" y="3897982"/>
            <a:ext cx="15872" cy="795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78554" y="4776488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14385" y="3902958"/>
            <a:ext cx="914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8299" y="3901093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259" y="4786737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17411" y="2929975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WS 17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30035" y="3312021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10</a:t>
            </a:r>
            <a:r>
              <a:rPr lang="en-US" sz="1200" baseline="30000" dirty="0">
                <a:latin typeface="Arial Narrow" panose="020B0606020202030204" pitchFamily="34" charset="0"/>
              </a:rPr>
              <a:t>-8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21291" y="3312119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-6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761642" y="3312119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-1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6767534" y="3308204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-6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5328949" y="3308398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r>
              <a:rPr lang="en-US" sz="1200" baseline="30000" dirty="0" smtClean="0">
                <a:latin typeface="Arial Narrow" panose="020B0606020202030204" pitchFamily="34" charset="0"/>
              </a:rPr>
              <a:t>-1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8214656" y="3312021"/>
            <a:ext cx="68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10</a:t>
            </a:r>
            <a:r>
              <a:rPr lang="en-US" sz="1200" baseline="30000" dirty="0">
                <a:latin typeface="Arial Narrow" panose="020B0606020202030204" pitchFamily="34" charset="0"/>
              </a:rPr>
              <a:t>-8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Torr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7562" y="2755661"/>
            <a:ext cx="23260" cy="80311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58874" y="2755661"/>
            <a:ext cx="23260" cy="80311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15665" y="2755661"/>
            <a:ext cx="11630" cy="80311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0287" y="2765469"/>
            <a:ext cx="11630" cy="81992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130768" y="2755661"/>
            <a:ext cx="11630" cy="81292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7562" y="2755661"/>
            <a:ext cx="3008103" cy="98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950587" y="2755661"/>
            <a:ext cx="23260" cy="82973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101917" y="2765469"/>
            <a:ext cx="2860300" cy="490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7506" y="2464354"/>
            <a:ext cx="24416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Closed - Local mode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8862" y="2464354"/>
            <a:ext cx="24416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Closed - Local mode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647841" y="4790796"/>
            <a:ext cx="399494" cy="21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37942" y="3902958"/>
            <a:ext cx="8740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55415" y="3924700"/>
            <a:ext cx="990" cy="37644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515984" y="4782746"/>
            <a:ext cx="15944" cy="800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2171" y="4032629"/>
            <a:ext cx="7873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62538" y="4032629"/>
            <a:ext cx="7873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0443" y="4032629"/>
            <a:ext cx="7873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804" y="3969805"/>
            <a:ext cx="48923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on</a:t>
            </a:r>
            <a:endParaRPr lang="en-US" sz="14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2486258" y="3944302"/>
            <a:ext cx="48923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on</a:t>
            </a:r>
            <a:endParaRPr lang="en-US" sz="14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3215439" y="3944302"/>
            <a:ext cx="48705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off</a:t>
            </a:r>
            <a:endParaRPr lang="en-US" sz="14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5537926" y="3916550"/>
            <a:ext cx="48705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off</a:t>
            </a:r>
            <a:endParaRPr lang="en-US" sz="14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6213171" y="3944302"/>
            <a:ext cx="48923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on</a:t>
            </a:r>
            <a:endParaRPr lang="en-US" sz="14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8311374" y="3944302"/>
            <a:ext cx="489236" cy="2862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/>
              <a:t>IP</a:t>
            </a:r>
            <a:r>
              <a:rPr lang="en-US" sz="1400" baseline="-25000" dirty="0" err="1" smtClean="0"/>
              <a:t>on</a:t>
            </a:r>
            <a:endParaRPr lang="en-US" sz="1400" dirty="0" smtClean="0"/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9" y="5152288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23" y="5152287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08" y="5152288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78" y="5152286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28" y="5152288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8" y="5152285"/>
            <a:ext cx="26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09" y="5152284"/>
            <a:ext cx="27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-39005" y="3897061"/>
            <a:ext cx="914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" y="3691021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45" y="3700310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52" y="3696918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68" y="3690875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45" y="3689802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86" y="3696918"/>
            <a:ext cx="224456" cy="4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60" y="3712129"/>
            <a:ext cx="233106" cy="36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2" name="Straight Arrow Connector 81"/>
          <p:cNvCxnSpPr>
            <a:endCxn id="107" idx="0"/>
          </p:cNvCxnSpPr>
          <p:nvPr/>
        </p:nvCxnSpPr>
        <p:spPr>
          <a:xfrm>
            <a:off x="5204283" y="2804469"/>
            <a:ext cx="9953" cy="530076"/>
          </a:xfrm>
          <a:prstGeom prst="straightConnector1">
            <a:avLst/>
          </a:prstGeom>
          <a:ln w="254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15983" y="2464354"/>
            <a:ext cx="25314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92D050"/>
                </a:solidFill>
              </a:rPr>
              <a:t>Opened </a:t>
            </a:r>
            <a:r>
              <a:rPr lang="en-US" b="1" dirty="0">
                <a:solidFill>
                  <a:srgbClr val="92D050"/>
                </a:solidFill>
              </a:rPr>
              <a:t>- Local mode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2408682" y="4795596"/>
            <a:ext cx="266287" cy="4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29823" y="4799934"/>
            <a:ext cx="90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73563" y="4930780"/>
            <a:ext cx="118872" cy="118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3721" y="4664782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520197" y="4670614"/>
            <a:ext cx="228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583689" y="4897546"/>
            <a:ext cx="118872" cy="118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3847" y="4631548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134480" y="4670614"/>
            <a:ext cx="228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197972" y="4897546"/>
            <a:ext cx="118872" cy="118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81718" y="4631548"/>
            <a:ext cx="3513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593282" y="4703848"/>
            <a:ext cx="228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656774" y="4930780"/>
            <a:ext cx="118872" cy="118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40520" y="4664782"/>
            <a:ext cx="3513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162646" y="4703848"/>
            <a:ext cx="228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26138" y="4930780"/>
            <a:ext cx="118872" cy="118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16296" y="4664782"/>
            <a:ext cx="3385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338582" y="5584220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833294" y="5584220"/>
            <a:ext cx="617572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PLS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560825" y="5584220"/>
            <a:ext cx="609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RGA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D</a:t>
            </a:r>
            <a:r>
              <a:rPr lang="en-US" sz="1600" b="1" baseline="-25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246041" y="5584220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348862" y="5576588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208873" y="5583557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8944" y="5583557"/>
            <a:ext cx="439502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BL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25535" y="3334545"/>
            <a:ext cx="57740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SGV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/>
              <a:t>19001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879623" y="4631548"/>
            <a:ext cx="2200022" cy="1158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BL</a:t>
            </a:r>
            <a:r>
              <a:rPr lang="en-US" sz="1100" dirty="0" smtClean="0"/>
              <a:t>: </a:t>
            </a:r>
            <a:r>
              <a:rPr lang="en-US" sz="1100" dirty="0" err="1" smtClean="0"/>
              <a:t>Beamline</a:t>
            </a:r>
            <a:r>
              <a:rPr lang="en-US" sz="1100" dirty="0" smtClean="0"/>
              <a:t> turbo cart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CCG: </a:t>
            </a:r>
            <a:r>
              <a:rPr lang="en-US" sz="1100" dirty="0" smtClean="0"/>
              <a:t>Cold Cathode Gauge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IP</a:t>
            </a:r>
            <a:r>
              <a:rPr lang="en-US" sz="1100" dirty="0"/>
              <a:t>: Ion Pump</a:t>
            </a:r>
          </a:p>
          <a:p>
            <a:pPr>
              <a:lnSpc>
                <a:spcPct val="90000"/>
              </a:lnSpc>
            </a:pPr>
            <a:r>
              <a:rPr lang="en-US" sz="1100" b="1" dirty="0"/>
              <a:t>PLS</a:t>
            </a:r>
            <a:r>
              <a:rPr lang="en-US" sz="1100" dirty="0"/>
              <a:t>: Plasma gas </a:t>
            </a:r>
            <a:r>
              <a:rPr lang="en-US" sz="1100" dirty="0" smtClean="0"/>
              <a:t>manifold cart</a:t>
            </a: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1100" b="1" dirty="0" smtClean="0"/>
              <a:t>RGA</a:t>
            </a:r>
            <a:r>
              <a:rPr lang="en-US" sz="1100" dirty="0" smtClean="0"/>
              <a:t>: Turbo cart with RGA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SGV</a:t>
            </a:r>
            <a:r>
              <a:rPr lang="en-US" sz="1100" dirty="0" smtClean="0"/>
              <a:t>: Sector Gate Valve</a:t>
            </a:r>
          </a:p>
          <a:p>
            <a:pPr>
              <a:lnSpc>
                <a:spcPct val="90000"/>
              </a:lnSpc>
            </a:pPr>
            <a:r>
              <a:rPr lang="en-US" sz="1100" b="1" dirty="0" smtClean="0"/>
              <a:t>A, B, C, D &amp; E</a:t>
            </a:r>
            <a:r>
              <a:rPr lang="en-US" sz="1100" dirty="0" smtClean="0"/>
              <a:t>: Angle valves</a:t>
            </a:r>
          </a:p>
        </p:txBody>
      </p:sp>
    </p:spTree>
    <p:extLst>
      <p:ext uri="{BB962C8B-B14F-4D97-AF65-F5344CB8AC3E}">
        <p14:creationId xmlns:p14="http://schemas.microsoft.com/office/powerpoint/2010/main" val="268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61665"/>
          </a:xfrm>
        </p:spPr>
        <p:txBody>
          <a:bodyPr/>
          <a:lstStyle/>
          <a:p>
            <a:r>
              <a:rPr lang="en-US" sz="2800" dirty="0" smtClean="0"/>
              <a:t>RF configuration during plasma processing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672725"/>
            <a:ext cx="80772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027846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C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60015" y="3401740"/>
            <a:ext cx="6342278" cy="2128121"/>
          </a:xfrm>
        </p:spPr>
        <p:txBody>
          <a:bodyPr/>
          <a:lstStyle/>
          <a:p>
            <a:r>
              <a:rPr lang="en-US" sz="1600" b="1" dirty="0" smtClean="0"/>
              <a:t>All cavities disconnected from High power RF system</a:t>
            </a:r>
          </a:p>
          <a:p>
            <a:r>
              <a:rPr lang="en-US" sz="1600" b="1" dirty="0" smtClean="0"/>
              <a:t>High power top-hats on each cavity</a:t>
            </a:r>
          </a:p>
          <a:p>
            <a:pPr lvl="1"/>
            <a:r>
              <a:rPr lang="en-US" sz="1600" dirty="0" smtClean="0"/>
              <a:t>Air side of coupler assemblies stay on at all time</a:t>
            </a:r>
          </a:p>
          <a:p>
            <a:r>
              <a:rPr lang="en-US" sz="1600" b="1" dirty="0" smtClean="0"/>
              <a:t>Cavities </a:t>
            </a:r>
            <a:r>
              <a:rPr lang="en-US" sz="1600" b="1" dirty="0"/>
              <a:t>processed sequentially and iteratively</a:t>
            </a:r>
          </a:p>
          <a:p>
            <a:pPr lvl="1"/>
            <a:r>
              <a:rPr lang="en-US" sz="1600" dirty="0"/>
              <a:t>Following gas flow from cavity D to A</a:t>
            </a:r>
          </a:p>
          <a:p>
            <a:r>
              <a:rPr lang="en-US" sz="1600" b="1" dirty="0" smtClean="0"/>
              <a:t>Cavity being plasma processed</a:t>
            </a:r>
          </a:p>
          <a:p>
            <a:pPr lvl="1"/>
            <a:r>
              <a:rPr lang="en-US" sz="1600" dirty="0" smtClean="0"/>
              <a:t>FPC and field probe connected to RF cart</a:t>
            </a:r>
          </a:p>
          <a:p>
            <a:pPr lvl="1"/>
            <a:r>
              <a:rPr lang="en-US" sz="1600" dirty="0" smtClean="0"/>
              <a:t>Camera monitors any discharge in FPC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3199" y="1996109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1344228"/>
            <a:ext cx="228600" cy="59314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930438"/>
            <a:ext cx="228600" cy="30934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8950" y="1011186"/>
            <a:ext cx="114300" cy="1097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1951090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1288199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1239786"/>
            <a:ext cx="381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1356697"/>
            <a:ext cx="228600" cy="59314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942906"/>
            <a:ext cx="228600" cy="30934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28950" y="1023654"/>
            <a:ext cx="114300" cy="1097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963558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1300667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1252254"/>
            <a:ext cx="381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4400" y="2015625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9704" y="1356695"/>
            <a:ext cx="228600" cy="59314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9704" y="942905"/>
            <a:ext cx="228600" cy="30934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6854" y="1023653"/>
            <a:ext cx="114300" cy="1097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3504" y="1963557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3504" y="1300666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3504" y="1252253"/>
            <a:ext cx="381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4114800" y="2294546"/>
            <a:ext cx="533400" cy="30480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1080000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1281" y="1769157"/>
            <a:ext cx="5966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gas 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/>
              <a:t>flow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4015" y="2008329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D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66792" y="1359099"/>
            <a:ext cx="228600" cy="59314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6792" y="945309"/>
            <a:ext cx="228600" cy="30934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3942" y="1026057"/>
            <a:ext cx="114300" cy="1097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90592" y="1965961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90592" y="1303070"/>
            <a:ext cx="381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0592" y="1254657"/>
            <a:ext cx="381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16580" y="1034748"/>
            <a:ext cx="216371" cy="628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1616579" y="1034748"/>
            <a:ext cx="45719" cy="26042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1509622" y="3050549"/>
            <a:ext cx="45719" cy="6096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flipH="1">
            <a:off x="1017947" y="3041420"/>
            <a:ext cx="537394" cy="4571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1017947" y="2745748"/>
            <a:ext cx="45719" cy="30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40806" y="3342199"/>
            <a:ext cx="44595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FP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96518" y="3660150"/>
            <a:ext cx="917646" cy="98147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Plasma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RF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Cart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84734" y="1769157"/>
            <a:ext cx="256033" cy="1487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08534" y="1793649"/>
            <a:ext cx="76200" cy="7727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440767" y="1843547"/>
            <a:ext cx="792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09963" y="1833668"/>
            <a:ext cx="0" cy="1793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14164" y="3810000"/>
            <a:ext cx="2643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13262" y="1363212"/>
            <a:ext cx="93647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/>
              <a:t>t</a:t>
            </a:r>
            <a:r>
              <a:rPr lang="en-US" sz="1600" i="1" dirty="0" smtClean="0"/>
              <a:t>op view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85053" y="3342199"/>
            <a:ext cx="59343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FPC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267088" y="1996809"/>
            <a:ext cx="0" cy="1824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260878" y="2004646"/>
            <a:ext cx="261258" cy="5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0" y="76200"/>
            <a:ext cx="8864890" cy="1191095"/>
          </a:xfrm>
        </p:spPr>
        <p:txBody>
          <a:bodyPr/>
          <a:lstStyle/>
          <a:p>
            <a:r>
              <a:rPr lang="en-US" sz="2800" dirty="0" smtClean="0"/>
              <a:t>Radiation monitors for evaluating performance before/after plasma processing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488289" y="1789653"/>
            <a:ext cx="80772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1689" y="2132553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0489" y="2144774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C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289" y="3581400"/>
            <a:ext cx="7996698" cy="2128121"/>
          </a:xfrm>
        </p:spPr>
        <p:txBody>
          <a:bodyPr/>
          <a:lstStyle/>
          <a:p>
            <a:r>
              <a:rPr lang="en-US" sz="1800" b="1" dirty="0" smtClean="0"/>
              <a:t>Radiation waveforms during cavity operation at cold</a:t>
            </a:r>
          </a:p>
          <a:p>
            <a:pPr lvl="1"/>
            <a:r>
              <a:rPr lang="en-US" sz="1800" dirty="0" smtClean="0"/>
              <a:t>Helpful for </a:t>
            </a:r>
            <a:r>
              <a:rPr lang="en-US" sz="1800" dirty="0" err="1" smtClean="0"/>
              <a:t>rf</a:t>
            </a:r>
            <a:r>
              <a:rPr lang="en-US" sz="1800" dirty="0" smtClean="0"/>
              <a:t> conditioning </a:t>
            </a:r>
          </a:p>
          <a:p>
            <a:pPr lvl="1"/>
            <a:r>
              <a:rPr lang="en-US" sz="1800" dirty="0" smtClean="0"/>
              <a:t>Relevant diagnostic to quantify and understand cavity performance </a:t>
            </a:r>
          </a:p>
          <a:p>
            <a:r>
              <a:rPr lang="en-US" sz="1800" b="1" dirty="0" smtClean="0"/>
              <a:t>PMTs have better sensitivity for detection of X-rays from cavity operation </a:t>
            </a:r>
            <a:endParaRPr lang="en-US" sz="1800" b="1" dirty="0"/>
          </a:p>
          <a:p>
            <a:pPr lvl="1"/>
            <a:r>
              <a:rPr lang="en-US" sz="1800" dirty="0" smtClean="0"/>
              <a:t>4 PMTs temporarily installed in the tunnel at slot 19</a:t>
            </a:r>
          </a:p>
          <a:p>
            <a:pPr lvl="1"/>
            <a:r>
              <a:rPr lang="en-US" sz="1800" dirty="0" smtClean="0"/>
              <a:t>Used to evaluate radiation level for each cavity before and after plasma processing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2469490" y="1484811"/>
            <a:ext cx="209551" cy="2192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31689" y="2132553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60489" y="2144774"/>
            <a:ext cx="1311215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A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79490" y="1484811"/>
            <a:ext cx="209551" cy="2192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3490" y="2270104"/>
            <a:ext cx="209551" cy="2192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41690" y="2282325"/>
            <a:ext cx="209551" cy="2192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7380" y="1918917"/>
            <a:ext cx="7312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PMT4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8620" y="1167213"/>
            <a:ext cx="7312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PMT3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8620" y="1167213"/>
            <a:ext cx="7312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PMT2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5596" y="1918917"/>
            <a:ext cx="7312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PMT1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767" y="1437478"/>
            <a:ext cx="10262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side view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40260" y="940442"/>
            <a:ext cx="6880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“Dev03”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87915" y="936381"/>
            <a:ext cx="851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“DBLM21”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704076"/>
            <a:ext cx="6655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“DBLM24”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57707" y="1704077"/>
            <a:ext cx="6655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“DBLM18”</a:t>
            </a:r>
          </a:p>
        </p:txBody>
      </p:sp>
    </p:spTree>
    <p:extLst>
      <p:ext uri="{BB962C8B-B14F-4D97-AF65-F5344CB8AC3E}">
        <p14:creationId xmlns:p14="http://schemas.microsoft.com/office/powerpoint/2010/main" val="3818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2" y="152400"/>
            <a:ext cx="8915400" cy="461665"/>
          </a:xfrm>
        </p:spPr>
        <p:txBody>
          <a:bodyPr/>
          <a:lstStyle/>
          <a:p>
            <a:r>
              <a:rPr lang="en-US" sz="2800" dirty="0"/>
              <a:t>Plasma processing of </a:t>
            </a:r>
            <a:r>
              <a:rPr lang="en-US" sz="2800" dirty="0" smtClean="0"/>
              <a:t>CM00023 </a:t>
            </a:r>
            <a:r>
              <a:rPr lang="en-US" sz="2800" dirty="0" err="1"/>
              <a:t>cryomodule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42640" cy="1371600"/>
          </a:xfrm>
        </p:spPr>
        <p:txBody>
          <a:bodyPr/>
          <a:lstStyle/>
          <a:p>
            <a:r>
              <a:rPr lang="en-US" sz="2000" b="1" dirty="0"/>
              <a:t>Removal of hydrocarbons from all 4 cavities (A, B, C, D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1600" dirty="0" smtClean="0"/>
              <a:t>Blind </a:t>
            </a:r>
            <a:r>
              <a:rPr lang="en-US" sz="1600" dirty="0" err="1" smtClean="0"/>
              <a:t>tunning</a:t>
            </a:r>
            <a:r>
              <a:rPr lang="en-US" sz="1600" dirty="0" smtClean="0"/>
              <a:t>, RF probe signal useful to confirm location of plasma</a:t>
            </a:r>
          </a:p>
          <a:p>
            <a:r>
              <a:rPr lang="en-US" sz="2000" b="1" dirty="0" smtClean="0"/>
              <a:t>Several </a:t>
            </a:r>
            <a:r>
              <a:rPr lang="en-US" sz="2000" b="1" dirty="0"/>
              <a:t>monolayers equivalent removed from each </a:t>
            </a:r>
            <a:r>
              <a:rPr lang="en-US" sz="2000" b="1" dirty="0" smtClean="0"/>
              <a:t>cavity</a:t>
            </a:r>
          </a:p>
          <a:p>
            <a:pPr lvl="1"/>
            <a:r>
              <a:rPr lang="en-US" sz="1600" dirty="0" smtClean="0"/>
              <a:t>Contamination pattern similar to offline </a:t>
            </a:r>
            <a:r>
              <a:rPr lang="en-US" sz="1600" dirty="0" err="1" smtClean="0"/>
              <a:t>cryomodule</a:t>
            </a:r>
            <a:endParaRPr lang="en-US" sz="1600" dirty="0" smtClean="0"/>
          </a:p>
          <a:p>
            <a:pPr lvl="1"/>
            <a:r>
              <a:rPr lang="en-US" sz="1600" dirty="0" smtClean="0"/>
              <a:t>Used lesson learned and plasma processed cavity extremities more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1" y="4331516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5" y="2419200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77" y="4339220"/>
            <a:ext cx="2628802" cy="201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48" y="4344907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83" y="4348319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77" y="2438400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2" y="2439519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82" y="2439519"/>
            <a:ext cx="26288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661" b="4322"/>
          <a:stretch/>
        </p:blipFill>
        <p:spPr bwMode="auto">
          <a:xfrm>
            <a:off x="457200" y="2743200"/>
            <a:ext cx="3723684" cy="349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2328" y="76200"/>
            <a:ext cx="9011672" cy="772519"/>
          </a:xfrm>
        </p:spPr>
        <p:txBody>
          <a:bodyPr/>
          <a:lstStyle/>
          <a:p>
            <a:r>
              <a:rPr lang="en-US" sz="2600" dirty="0" smtClean="0"/>
              <a:t>First in-situ </a:t>
            </a:r>
            <a:r>
              <a:rPr lang="en-US" sz="2600" dirty="0" smtClean="0"/>
              <a:t>plasma cleaning of hydrocarbons in </a:t>
            </a:r>
            <a:r>
              <a:rPr lang="en-US" sz="2600" dirty="0" err="1" smtClean="0"/>
              <a:t>linac</a:t>
            </a:r>
            <a:r>
              <a:rPr lang="en-US" sz="2600" dirty="0" smtClean="0"/>
              <a:t> tunnel achieved!</a:t>
            </a:r>
            <a:endParaRPr lang="en-US" sz="2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686801" cy="1981200"/>
          </a:xfrm>
        </p:spPr>
        <p:txBody>
          <a:bodyPr/>
          <a:lstStyle/>
          <a:p>
            <a:r>
              <a:rPr lang="en-US" sz="1800" b="1" dirty="0" smtClean="0"/>
              <a:t>Similar contamination pattern as offline </a:t>
            </a:r>
            <a:r>
              <a:rPr lang="en-US" sz="1800" b="1" dirty="0" err="1" smtClean="0"/>
              <a:t>cryomodule</a:t>
            </a:r>
            <a:endParaRPr lang="en-US" sz="1800" b="1" dirty="0" smtClean="0"/>
          </a:p>
          <a:p>
            <a:r>
              <a:rPr lang="en-US" sz="1800" b="1" dirty="0" smtClean="0"/>
              <a:t>Multiple RF carts would allow to plasma process cavities simultaneously</a:t>
            </a:r>
          </a:p>
          <a:p>
            <a:pPr lvl="1"/>
            <a:r>
              <a:rPr lang="en-US" sz="1600" dirty="0" smtClean="0"/>
              <a:t>Reduce amount of time needed for plasma </a:t>
            </a:r>
            <a:r>
              <a:rPr lang="en-US" sz="1600" dirty="0" smtClean="0"/>
              <a:t>processing</a:t>
            </a:r>
          </a:p>
          <a:p>
            <a:pPr lvl="2"/>
            <a:r>
              <a:rPr lang="en-US" sz="1600" dirty="0" smtClean="0"/>
              <a:t>Further improve on ALARA (less time in the </a:t>
            </a:r>
            <a:r>
              <a:rPr lang="en-US" sz="1600" dirty="0" smtClean="0"/>
              <a:t>tunnel)</a:t>
            </a:r>
          </a:p>
          <a:p>
            <a:pPr lvl="2"/>
            <a:r>
              <a:rPr lang="en-US" sz="1600" dirty="0" smtClean="0"/>
              <a:t>Facilitate coordination with other work in tunnel </a:t>
            </a:r>
            <a:r>
              <a:rPr lang="en-US" sz="1600" dirty="0" smtClean="0"/>
              <a:t>during </a:t>
            </a:r>
            <a:r>
              <a:rPr lang="en-US" sz="1600" dirty="0" smtClean="0"/>
              <a:t>maintenance period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r="12810" b="4322"/>
          <a:stretch/>
        </p:blipFill>
        <p:spPr bwMode="auto">
          <a:xfrm>
            <a:off x="4680045" y="2777319"/>
            <a:ext cx="3731858" cy="349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25" y="126593"/>
            <a:ext cx="9011672" cy="432426"/>
          </a:xfrm>
        </p:spPr>
        <p:txBody>
          <a:bodyPr/>
          <a:lstStyle/>
          <a:p>
            <a:r>
              <a:rPr lang="en-US" sz="2600" dirty="0" smtClean="0"/>
              <a:t>Radiation level reduced after </a:t>
            </a:r>
            <a:r>
              <a:rPr lang="en-US" sz="2600" dirty="0"/>
              <a:t>plasma processing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1563469"/>
            <a:ext cx="3733801" cy="4495800"/>
          </a:xfrm>
        </p:spPr>
        <p:txBody>
          <a:bodyPr/>
          <a:lstStyle/>
          <a:p>
            <a:r>
              <a:rPr lang="en-US" sz="1800" b="1" dirty="0" smtClean="0"/>
              <a:t>Plasma processing reduced radiation level at given gradient in all cavities</a:t>
            </a:r>
          </a:p>
          <a:p>
            <a:r>
              <a:rPr lang="en-US" sz="1800" b="1" dirty="0" smtClean="0"/>
              <a:t>Cavities more stable even at higher radiation level after plasma processing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09528"/>
            <a:ext cx="3356105" cy="256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50" y="1109528"/>
            <a:ext cx="3357698" cy="25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7" y="3677773"/>
            <a:ext cx="3357698" cy="25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/>
        </p:blipFill>
        <p:spPr bwMode="auto">
          <a:xfrm>
            <a:off x="3429000" y="3697318"/>
            <a:ext cx="2980944" cy="25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2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r>
              <a:rPr lang="en-US" dirty="0" smtClean="0"/>
              <a:t>Performance of CM00023 </a:t>
            </a:r>
            <a:r>
              <a:rPr lang="en-US" dirty="0" err="1" smtClean="0"/>
              <a:t>cryomodule</a:t>
            </a:r>
            <a:r>
              <a:rPr lang="en-US" dirty="0" smtClean="0"/>
              <a:t> improved after plasma processing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513332"/>
            <a:ext cx="4343400" cy="4114800"/>
          </a:xfrm>
        </p:spPr>
        <p:txBody>
          <a:bodyPr/>
          <a:lstStyle/>
          <a:p>
            <a:r>
              <a:rPr lang="en-US" sz="2000" b="1" dirty="0" smtClean="0"/>
              <a:t>Stable accelerating gradient at 60 Hz improved for all 4 cavities</a:t>
            </a:r>
          </a:p>
          <a:p>
            <a:r>
              <a:rPr lang="en-US" sz="2000" b="1" dirty="0" smtClean="0"/>
              <a:t>Gradients improved by ~25%</a:t>
            </a:r>
          </a:p>
          <a:p>
            <a:pPr lvl="1"/>
            <a:r>
              <a:rPr lang="en-US" sz="1800" dirty="0" smtClean="0"/>
              <a:t>Avg. gradient 11.2 MV/m before plasma processing</a:t>
            </a:r>
          </a:p>
          <a:p>
            <a:pPr lvl="1"/>
            <a:r>
              <a:rPr lang="en-US" sz="1800" dirty="0" smtClean="0"/>
              <a:t>Avg. gradient 14.2 MV/m after plasma processing</a:t>
            </a:r>
          </a:p>
          <a:p>
            <a:pPr lvl="1"/>
            <a:r>
              <a:rPr lang="en-US" sz="1800" dirty="0"/>
              <a:t>Cavity </a:t>
            </a:r>
            <a:r>
              <a:rPr lang="en-US" sz="1800" dirty="0" smtClean="0"/>
              <a:t>B </a:t>
            </a:r>
            <a:r>
              <a:rPr lang="en-US" sz="1800" dirty="0"/>
              <a:t>improved </a:t>
            </a:r>
            <a:r>
              <a:rPr lang="en-US" sz="1800" dirty="0" smtClean="0"/>
              <a:t>by 60%</a:t>
            </a:r>
            <a:endParaRPr lang="en-US" sz="1800" dirty="0"/>
          </a:p>
          <a:p>
            <a:pPr lvl="1"/>
            <a:r>
              <a:rPr lang="en-US" sz="1800" dirty="0"/>
              <a:t>Cavity </a:t>
            </a:r>
            <a:r>
              <a:rPr lang="en-US" sz="1800" dirty="0" smtClean="0"/>
              <a:t>D barely improved</a:t>
            </a:r>
          </a:p>
          <a:p>
            <a:pPr lvl="2"/>
            <a:r>
              <a:rPr lang="en-US" sz="1400" dirty="0" smtClean="0"/>
              <a:t>Strong emitter affects all cavities</a:t>
            </a:r>
          </a:p>
          <a:p>
            <a:pPr lvl="2"/>
            <a:r>
              <a:rPr lang="en-US" sz="1400" dirty="0" smtClean="0"/>
              <a:t>Ion pump burst at restart</a:t>
            </a:r>
          </a:p>
          <a:p>
            <a:pPr lvl="3"/>
            <a:r>
              <a:rPr lang="en-US" sz="1400" dirty="0" smtClean="0"/>
              <a:t>Affected cavity D?</a:t>
            </a:r>
          </a:p>
          <a:p>
            <a:pPr lvl="3"/>
            <a:r>
              <a:rPr lang="en-US" sz="1400" dirty="0" smtClean="0"/>
              <a:t>Dedicated study with offline cavity will be conducted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12439" b="4650"/>
          <a:stretch/>
        </p:blipFill>
        <p:spPr bwMode="auto">
          <a:xfrm>
            <a:off x="4800600" y="1676400"/>
            <a:ext cx="4204100" cy="39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125" y="126593"/>
            <a:ext cx="9011672" cy="435247"/>
          </a:xfrm>
        </p:spPr>
        <p:txBody>
          <a:bodyPr/>
          <a:lstStyle/>
          <a:p>
            <a:r>
              <a:rPr lang="en-US" sz="2600" dirty="0" smtClean="0"/>
              <a:t>CONCLUSION</a:t>
            </a:r>
            <a:endParaRPr lang="en-US" sz="2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4495800"/>
          </a:xfrm>
        </p:spPr>
        <p:txBody>
          <a:bodyPr/>
          <a:lstStyle/>
          <a:p>
            <a:r>
              <a:rPr lang="en-US" sz="2000" b="1" dirty="0" smtClean="0"/>
              <a:t>Plasma processing effort is going very well</a:t>
            </a:r>
          </a:p>
          <a:p>
            <a:r>
              <a:rPr lang="en-US" sz="2000" b="1" dirty="0" smtClean="0"/>
              <a:t>Plasma processing of offline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was a success</a:t>
            </a:r>
          </a:p>
          <a:p>
            <a:pPr lvl="1"/>
            <a:r>
              <a:rPr lang="en-US" sz="1800" dirty="0" smtClean="0"/>
              <a:t>Total accelerating gradient increased by ~12 MV/m</a:t>
            </a:r>
          </a:p>
          <a:p>
            <a:pPr lvl="1"/>
            <a:r>
              <a:rPr lang="en-US" sz="1800" dirty="0" smtClean="0"/>
              <a:t>Not yet re-installed 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tunnel</a:t>
            </a:r>
          </a:p>
          <a:p>
            <a:r>
              <a:rPr lang="en-US" sz="2000" b="1" dirty="0" smtClean="0"/>
              <a:t>First plasma processing of a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in SNS tunnel is a success!</a:t>
            </a:r>
          </a:p>
          <a:p>
            <a:pPr lvl="1"/>
            <a:r>
              <a:rPr lang="en-US" sz="1800" dirty="0"/>
              <a:t>Total accelerating gradient increased by ~12 MV/m</a:t>
            </a:r>
          </a:p>
          <a:p>
            <a:pPr lvl="1"/>
            <a:r>
              <a:rPr lang="en-US" sz="1800" dirty="0" smtClean="0"/>
              <a:t>Corresponding beam energy increase ~11 MeV</a:t>
            </a:r>
          </a:p>
          <a:p>
            <a:r>
              <a:rPr lang="en-US" sz="2000" b="1" dirty="0" smtClean="0"/>
              <a:t>Main deployment of plasma processing in SNS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tunnel for high-beta </a:t>
            </a:r>
            <a:r>
              <a:rPr lang="en-US" sz="2000" b="1" dirty="0" err="1" smtClean="0"/>
              <a:t>cryomodules</a:t>
            </a:r>
            <a:r>
              <a:rPr lang="en-US" sz="2000" b="1" dirty="0" smtClean="0"/>
              <a:t> foreseen for FY16 and FY17</a:t>
            </a:r>
          </a:p>
          <a:p>
            <a:r>
              <a:rPr lang="en-US" sz="2000" b="1" dirty="0" smtClean="0"/>
              <a:t>Plasma processing of medium-beta </a:t>
            </a:r>
            <a:r>
              <a:rPr lang="en-US" sz="2000" b="1" dirty="0" err="1" smtClean="0"/>
              <a:t>cryomodules</a:t>
            </a:r>
            <a:r>
              <a:rPr lang="en-US" sz="2000" b="1" dirty="0" smtClean="0"/>
              <a:t> is anticipated </a:t>
            </a:r>
            <a:r>
              <a:rPr lang="en-US" sz="2000" b="1" dirty="0" smtClean="0"/>
              <a:t>during Proton Power Upgrade </a:t>
            </a:r>
            <a:endParaRPr lang="en-US" sz="2000" b="1" dirty="0" smtClean="0"/>
          </a:p>
          <a:p>
            <a:pPr lvl="1"/>
            <a:r>
              <a:rPr lang="en-US" sz="1800" dirty="0" smtClean="0"/>
              <a:t>Efficient use of existing RF power in SC </a:t>
            </a:r>
            <a:r>
              <a:rPr lang="en-US" sz="1800" dirty="0" err="1" smtClean="0"/>
              <a:t>linac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6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"/>
            <a:ext cx="8788690" cy="484748"/>
          </a:xfrm>
        </p:spPr>
        <p:txBody>
          <a:bodyPr/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and FE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823688" cy="1828800"/>
          </a:xfrm>
        </p:spPr>
        <p:txBody>
          <a:bodyPr/>
          <a:lstStyle/>
          <a:p>
            <a:r>
              <a:rPr lang="en-US" sz="1800" b="1" dirty="0" smtClean="0"/>
              <a:t>Radiation monitors useful diagnostics to assess cavity performance</a:t>
            </a:r>
          </a:p>
          <a:p>
            <a:pPr lvl="1"/>
            <a:r>
              <a:rPr lang="en-US" sz="1600" dirty="0" smtClean="0"/>
              <a:t>Waveform during RF pulse informs about type of electron activity</a:t>
            </a:r>
          </a:p>
          <a:p>
            <a:pPr lvl="1"/>
            <a:r>
              <a:rPr lang="en-US" sz="1600" dirty="0" smtClean="0"/>
              <a:t>Integrated value per pulse simple value of merit for electron activity</a:t>
            </a:r>
          </a:p>
          <a:p>
            <a:pPr lvl="1"/>
            <a:r>
              <a:rPr lang="en-US" sz="1600" dirty="0" smtClean="0"/>
              <a:t>Radiation associated to </a:t>
            </a:r>
            <a:r>
              <a:rPr lang="en-US" sz="1600" dirty="0" err="1" smtClean="0"/>
              <a:t>multipacting</a:t>
            </a:r>
            <a:r>
              <a:rPr lang="en-US" sz="1600" dirty="0" smtClean="0"/>
              <a:t> tend to saturate after </a:t>
            </a:r>
            <a:r>
              <a:rPr lang="en-US" sz="1600" dirty="0" err="1" smtClean="0"/>
              <a:t>multipacting</a:t>
            </a:r>
            <a:r>
              <a:rPr lang="en-US" sz="1600" dirty="0" smtClean="0"/>
              <a:t> band is passed</a:t>
            </a:r>
          </a:p>
          <a:p>
            <a:pPr lvl="1"/>
            <a:r>
              <a:rPr lang="en-US" sz="1600" dirty="0" smtClean="0"/>
              <a:t>Radiation associated to FE follow the electric field waveform and keep increasing </a:t>
            </a:r>
            <a:endParaRPr lang="en-US" sz="16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8995" r="11311" b="5274"/>
          <a:stretch/>
        </p:blipFill>
        <p:spPr bwMode="auto">
          <a:xfrm>
            <a:off x="282854" y="2659685"/>
            <a:ext cx="2662734" cy="209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9294" r="10854" b="5274"/>
          <a:stretch/>
        </p:blipFill>
        <p:spPr bwMode="auto">
          <a:xfrm>
            <a:off x="3047392" y="2667000"/>
            <a:ext cx="2696262" cy="2092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9593" r="9940" b="5871"/>
          <a:stretch/>
        </p:blipFill>
        <p:spPr bwMode="auto">
          <a:xfrm>
            <a:off x="5758284" y="2667000"/>
            <a:ext cx="2725522" cy="2070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9294" r="11083" b="5871"/>
          <a:stretch/>
        </p:blipFill>
        <p:spPr bwMode="auto">
          <a:xfrm>
            <a:off x="297485" y="4787188"/>
            <a:ext cx="2648103" cy="2077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8995" r="10855" b="5573"/>
          <a:stretch/>
        </p:blipFill>
        <p:spPr bwMode="auto">
          <a:xfrm>
            <a:off x="3088236" y="4769511"/>
            <a:ext cx="2655418" cy="2092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8697" r="10169" b="5597"/>
          <a:stretch/>
        </p:blipFill>
        <p:spPr bwMode="auto">
          <a:xfrm>
            <a:off x="5791812" y="4759147"/>
            <a:ext cx="2691994" cy="2098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8333" r="13622" b="15385"/>
          <a:stretch/>
        </p:blipFill>
        <p:spPr bwMode="auto">
          <a:xfrm>
            <a:off x="669434" y="2123009"/>
            <a:ext cx="2194560" cy="6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8333" r="13622" b="15385"/>
          <a:stretch/>
        </p:blipFill>
        <p:spPr bwMode="auto">
          <a:xfrm>
            <a:off x="3453717" y="2123008"/>
            <a:ext cx="2194560" cy="6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8333" r="13622" b="15385"/>
          <a:stretch/>
        </p:blipFill>
        <p:spPr bwMode="auto">
          <a:xfrm>
            <a:off x="6163949" y="2123007"/>
            <a:ext cx="2194560" cy="6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6313" r="13161" b="4829"/>
          <a:stretch/>
        </p:blipFill>
        <p:spPr bwMode="auto">
          <a:xfrm>
            <a:off x="4572000" y="1572490"/>
            <a:ext cx="4447309" cy="39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331490" cy="827919"/>
          </a:xfrm>
        </p:spPr>
        <p:txBody>
          <a:bodyPr/>
          <a:lstStyle/>
          <a:p>
            <a:r>
              <a:rPr lang="en-US" sz="2800" dirty="0" smtClean="0"/>
              <a:t>First plasma processing of a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in the SNS </a:t>
            </a:r>
            <a:r>
              <a:rPr lang="en-US" sz="2800" dirty="0" err="1" smtClean="0"/>
              <a:t>linac</a:t>
            </a:r>
            <a:r>
              <a:rPr lang="en-US" sz="2800" dirty="0" smtClean="0"/>
              <a:t> tunnel is a success !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378298" cy="4114800"/>
          </a:xfrm>
        </p:spPr>
        <p:txBody>
          <a:bodyPr/>
          <a:lstStyle/>
          <a:p>
            <a:r>
              <a:rPr lang="en-US" sz="2000" b="1" dirty="0" smtClean="0"/>
              <a:t>Plasma processed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slot 19 (CM00023)</a:t>
            </a:r>
          </a:p>
          <a:p>
            <a:r>
              <a:rPr lang="en-US" sz="2000" b="1" dirty="0" smtClean="0"/>
              <a:t>Average accelerating gradient </a:t>
            </a:r>
          </a:p>
          <a:p>
            <a:pPr lvl="1"/>
            <a:r>
              <a:rPr lang="en-US" sz="1800" dirty="0" smtClean="0"/>
              <a:t>11.2 MV/m before plasma processing</a:t>
            </a:r>
          </a:p>
          <a:p>
            <a:pPr lvl="1"/>
            <a:r>
              <a:rPr lang="en-US" sz="1800" dirty="0" smtClean="0"/>
              <a:t>14.2 MV/m after plasma processing</a:t>
            </a:r>
          </a:p>
          <a:p>
            <a:r>
              <a:rPr lang="en-US" sz="2000" b="1" dirty="0" smtClean="0"/>
              <a:t>Beam energy increase from plasma processing of slot 19</a:t>
            </a:r>
          </a:p>
          <a:p>
            <a:pPr lvl="1"/>
            <a:r>
              <a:rPr lang="en-US" sz="1800" dirty="0" smtClean="0"/>
              <a:t>~11 MeV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555776" y="2881952"/>
            <a:ext cx="0" cy="33209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32728" y="3110552"/>
            <a:ext cx="0" cy="94169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508544" y="3166280"/>
            <a:ext cx="0" cy="58799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561696" y="3137848"/>
            <a:ext cx="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5134" y="4648200"/>
            <a:ext cx="94128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+2.3 MV/m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50301" y="4648200"/>
            <a:ext cx="94128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+5.5 MV/m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7901" y="4648200"/>
            <a:ext cx="94128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+3.7 MV/m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79184" y="4648200"/>
            <a:ext cx="94128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+0.3 MV/m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1595" y="2038066"/>
            <a:ext cx="36599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 smtClean="0"/>
              <a:t>Operating gradients increased !</a:t>
            </a:r>
          </a:p>
        </p:txBody>
      </p:sp>
    </p:spTree>
    <p:extLst>
      <p:ext uri="{BB962C8B-B14F-4D97-AF65-F5344CB8AC3E}">
        <p14:creationId xmlns:p14="http://schemas.microsoft.com/office/powerpoint/2010/main" val="27639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last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Plasma processed and tested one more cavity in HTA (HB52)</a:t>
            </a:r>
          </a:p>
          <a:p>
            <a:r>
              <a:rPr lang="en-US" sz="2000" b="1" dirty="0" smtClean="0"/>
              <a:t>Plasma processed offline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in RFTF test cave (CM00012)</a:t>
            </a:r>
          </a:p>
          <a:p>
            <a:r>
              <a:rPr lang="en-US" sz="2000" b="1" dirty="0" smtClean="0"/>
              <a:t>Plasma processed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 in-situ in the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tunnel (CM00023)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194" y="141224"/>
            <a:ext cx="8578513" cy="487954"/>
          </a:xfrm>
        </p:spPr>
        <p:txBody>
          <a:bodyPr/>
          <a:lstStyle/>
          <a:p>
            <a:r>
              <a:rPr lang="en-US" dirty="0" smtClean="0"/>
              <a:t>Deployment in </a:t>
            </a:r>
            <a:r>
              <a:rPr lang="en-US" dirty="0" err="1" smtClean="0"/>
              <a:t>linac</a:t>
            </a:r>
            <a:r>
              <a:rPr lang="en-US" dirty="0" smtClean="0"/>
              <a:t> tunnel started!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1966" y="889167"/>
            <a:ext cx="8551643" cy="5322203"/>
            <a:chOff x="486839" y="995886"/>
            <a:chExt cx="8223693" cy="5118100"/>
          </a:xfrm>
        </p:grpSpPr>
        <p:pic>
          <p:nvPicPr>
            <p:cNvPr id="6" name="Picture 2" descr="P:\experiment\HTA\2014 June - HTA - HB59 - First in-situ plasma processing\june 2014 - HTA - pictures in RFTF test cave\New Pictures\IMG_242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9" t="18224" r="18514" b="13783"/>
            <a:stretch/>
          </p:blipFill>
          <p:spPr bwMode="auto">
            <a:xfrm>
              <a:off x="4776576" y="999950"/>
              <a:ext cx="3037099" cy="20025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\\nscd\Groups\RAD\SCL_Systems\Plasma RD\pictures\0817_2012_RFTF bench_1st plasma 3cell\pho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02"/>
            <a:stretch>
              <a:fillRect/>
            </a:stretch>
          </p:blipFill>
          <p:spPr bwMode="auto">
            <a:xfrm>
              <a:off x="644525" y="995886"/>
              <a:ext cx="3024188" cy="2006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80"/>
            <a:stretch>
              <a:fillRect/>
            </a:stretch>
          </p:blipFill>
          <p:spPr bwMode="auto">
            <a:xfrm>
              <a:off x="4789488" y="3524773"/>
              <a:ext cx="3024187" cy="2247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500"/>
                      </a14:imgEffect>
                      <a14:imgEffect>
                        <a14:saturation sat="6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8" y="3516836"/>
              <a:ext cx="3013075" cy="2247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6839" y="3005882"/>
              <a:ext cx="3316022" cy="3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latin typeface="Arial Narrow" pitchFamily="34" charset="0"/>
                </a:rPr>
                <a:t>R&amp;D </a:t>
              </a:r>
              <a:r>
                <a:rPr lang="en-US" altLang="en-US" sz="1600" b="1" dirty="0" smtClean="0">
                  <a:latin typeface="Arial Narrow" pitchFamily="34" charset="0"/>
                </a:rPr>
                <a:t>with </a:t>
              </a:r>
              <a:r>
                <a:rPr lang="en-US" altLang="en-US" sz="1600" b="1" dirty="0" err="1" smtClean="0">
                  <a:latin typeface="Arial Narrow" pitchFamily="34" charset="0"/>
                </a:rPr>
                <a:t>Nb</a:t>
              </a:r>
              <a:r>
                <a:rPr lang="en-US" altLang="en-US" sz="1600" b="1" dirty="0" smtClean="0">
                  <a:latin typeface="Arial Narrow" pitchFamily="34" charset="0"/>
                </a:rPr>
                <a:t> samples and offline </a:t>
              </a:r>
              <a:r>
                <a:rPr lang="en-US" altLang="en-US" sz="1600" b="1" dirty="0">
                  <a:latin typeface="Arial Narrow" pitchFamily="34" charset="0"/>
                </a:rPr>
                <a:t>cavities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44525" y="5764736"/>
              <a:ext cx="30241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latin typeface="Arial Narrow" pitchFamily="34" charset="0"/>
                </a:rPr>
                <a:t>In-situ processing in linac tunnel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676775" y="5775848"/>
              <a:ext cx="32496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 Narrow" pitchFamily="34" charset="0"/>
                </a:rPr>
                <a:t>Processing of cryomodule in test cave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525" y="2634186"/>
              <a:ext cx="1003300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st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78375" y="2634186"/>
              <a:ext cx="1046163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nd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638" y="5396436"/>
              <a:ext cx="1011237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th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9488" y="5402786"/>
              <a:ext cx="1019175" cy="369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rd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778375" y="2996398"/>
              <a:ext cx="3013075" cy="34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latin typeface="Arial Narrow" pitchFamily="34" charset="0"/>
                </a:rPr>
                <a:t>Processing of 6-cell cavity in </a:t>
              </a:r>
              <a:r>
                <a:rPr lang="en-US" altLang="en-US" sz="1600" b="1" dirty="0" smtClean="0">
                  <a:latin typeface="Arial Narrow" pitchFamily="34" charset="0"/>
                </a:rPr>
                <a:t>HTA*</a:t>
              </a:r>
              <a:endParaRPr lang="en-US" altLang="en-US" sz="1600" b="1" dirty="0">
                <a:latin typeface="Arial Narrow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972789" y="1906273"/>
              <a:ext cx="495300" cy="49377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972789" y="4229456"/>
              <a:ext cx="495300" cy="493776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U-Turn Arrow 19"/>
            <p:cNvSpPr/>
            <p:nvPr/>
          </p:nvSpPr>
          <p:spPr>
            <a:xfrm rot="5400000">
              <a:off x="7022042" y="2952956"/>
              <a:ext cx="2649576" cy="727404"/>
            </a:xfrm>
            <a:prstGeom prst="uturnArrow">
              <a:avLst>
                <a:gd name="adj1" fmla="val 32505"/>
                <a:gd name="adj2" fmla="val 25000"/>
                <a:gd name="adj3" fmla="val 31567"/>
                <a:gd name="adj4" fmla="val 43750"/>
                <a:gd name="adj5" fmla="val 100000"/>
              </a:avLst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85" y="856238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6" y="856238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00661" y="5063362"/>
            <a:ext cx="987591" cy="7848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On-going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FY16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FY17</a:t>
            </a:r>
          </a:p>
        </p:txBody>
      </p:sp>
      <p:pic>
        <p:nvPicPr>
          <p:cNvPr id="24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7" y="5346072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23333" y="6581001"/>
            <a:ext cx="1986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*HTA: Horizontal Test Apparatus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9605" y="890886"/>
            <a:ext cx="774571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HB52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198" y="3524108"/>
            <a:ext cx="1184941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CM00012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495" y="3506899"/>
            <a:ext cx="1184941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CM00023</a:t>
            </a:r>
          </a:p>
        </p:txBody>
      </p:sp>
    </p:spTree>
    <p:extLst>
      <p:ext uri="{BB962C8B-B14F-4D97-AF65-F5344CB8AC3E}">
        <p14:creationId xmlns:p14="http://schemas.microsoft.com/office/powerpoint/2010/main" val="25498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36290" cy="880369"/>
          </a:xfrm>
        </p:spPr>
        <p:txBody>
          <a:bodyPr/>
          <a:lstStyle/>
          <a:p>
            <a:pPr algn="ctr"/>
            <a:r>
              <a:rPr lang="en-US" dirty="0" smtClean="0"/>
              <a:t>PLASMA PROCESSING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cavity in HTA (HB52)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137"/>
            <a:ext cx="8636290" cy="775340"/>
          </a:xfrm>
        </p:spPr>
        <p:txBody>
          <a:bodyPr/>
          <a:lstStyle/>
          <a:p>
            <a:r>
              <a:rPr lang="en-US" sz="2600" dirty="0"/>
              <a:t>Plasma processing </a:t>
            </a:r>
            <a:r>
              <a:rPr lang="en-US" sz="2600" dirty="0" smtClean="0"/>
              <a:t>reduces Field emission and Secondary Emission Yield</a:t>
            </a:r>
            <a:endParaRPr lang="en-US" sz="2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39450" cy="4471932"/>
          </a:xfrm>
        </p:spPr>
        <p:txBody>
          <a:bodyPr/>
          <a:lstStyle/>
          <a:p>
            <a:r>
              <a:rPr lang="en-US" sz="1800" b="1" dirty="0" smtClean="0"/>
              <a:t>SNS HB cavities show </a:t>
            </a:r>
            <a:r>
              <a:rPr lang="en-US" sz="1800" b="1" dirty="0" err="1" smtClean="0"/>
              <a:t>multipacting</a:t>
            </a:r>
            <a:r>
              <a:rPr lang="en-US" sz="1800" b="1" dirty="0" smtClean="0"/>
              <a:t> activity between 9 and 14 MV/m</a:t>
            </a:r>
          </a:p>
          <a:p>
            <a:pPr lvl="1"/>
            <a:r>
              <a:rPr lang="en-US" sz="1600" dirty="0" smtClean="0"/>
              <a:t>Normally reduces after RF conditioning and cavity performance then limited by FE </a:t>
            </a:r>
          </a:p>
          <a:p>
            <a:pPr lvl="1"/>
            <a:r>
              <a:rPr lang="en-US" sz="1600" dirty="0" smtClean="0"/>
              <a:t>Some cavities have severe </a:t>
            </a:r>
            <a:r>
              <a:rPr lang="en-US" sz="1600" dirty="0" err="1" smtClean="0"/>
              <a:t>multipacting</a:t>
            </a:r>
            <a:r>
              <a:rPr lang="en-US" sz="1600" dirty="0" smtClean="0"/>
              <a:t> which limits their performance</a:t>
            </a:r>
          </a:p>
          <a:p>
            <a:r>
              <a:rPr lang="en-US" sz="1800" b="1" dirty="0" smtClean="0"/>
              <a:t>Cavity HB52 performance initially limited by </a:t>
            </a:r>
            <a:r>
              <a:rPr lang="en-US" sz="1800" b="1" dirty="0" err="1" smtClean="0"/>
              <a:t>multipacting</a:t>
            </a:r>
            <a:endParaRPr lang="en-US" sz="1800" b="1" dirty="0" smtClean="0"/>
          </a:p>
          <a:p>
            <a:pPr lvl="1"/>
            <a:r>
              <a:rPr lang="en-US" sz="1600" dirty="0" smtClean="0"/>
              <a:t>Severity of </a:t>
            </a:r>
            <a:r>
              <a:rPr lang="en-US" sz="1600" dirty="0" smtClean="0"/>
              <a:t>end-group heating </a:t>
            </a:r>
            <a:r>
              <a:rPr lang="en-US" sz="1600" dirty="0" smtClean="0"/>
              <a:t>significantly reduced after plasma processing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86615"/>
            <a:ext cx="491924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89663"/>
            <a:ext cx="4903722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0236" y="2065622"/>
            <a:ext cx="11430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Temp. increase of end-groups cooling circuit</a:t>
            </a:r>
          </a:p>
        </p:txBody>
      </p:sp>
    </p:spTree>
    <p:extLst>
      <p:ext uri="{BB962C8B-B14F-4D97-AF65-F5344CB8AC3E}">
        <p14:creationId xmlns:p14="http://schemas.microsoft.com/office/powerpoint/2010/main" val="2824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36290" cy="880369"/>
          </a:xfrm>
        </p:spPr>
        <p:txBody>
          <a:bodyPr/>
          <a:lstStyle/>
          <a:p>
            <a:pPr algn="ctr"/>
            <a:r>
              <a:rPr lang="en-US" dirty="0" smtClean="0"/>
              <a:t>PLASMA PROCESSING</a:t>
            </a:r>
            <a:br>
              <a:rPr lang="en-US" dirty="0" smtClean="0"/>
            </a:br>
            <a:r>
              <a:rPr lang="en-US" dirty="0" smtClean="0"/>
              <a:t>OFFLINE CRYOMODULE (CM00012)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56" y="75387"/>
            <a:ext cx="8942044" cy="52322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Plasma </a:t>
            </a:r>
            <a:r>
              <a:rPr lang="en-US" dirty="0"/>
              <a:t>processing </a:t>
            </a:r>
            <a:r>
              <a:rPr lang="en-US" dirty="0" smtClean="0"/>
              <a:t>of a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877437"/>
          </a:xfrm>
        </p:spPr>
        <p:txBody>
          <a:bodyPr/>
          <a:lstStyle/>
          <a:p>
            <a:r>
              <a:rPr lang="en-US" sz="2000" b="1" dirty="0" smtClean="0"/>
              <a:t>Offline cryomodule in RFTF test Cave (CM00012)</a:t>
            </a:r>
          </a:p>
          <a:p>
            <a:r>
              <a:rPr lang="en-US" sz="2000" b="1" dirty="0" smtClean="0"/>
              <a:t>Plasma processing hardware for cryomodule</a:t>
            </a:r>
          </a:p>
          <a:p>
            <a:pPr lvl="1"/>
            <a:r>
              <a:rPr lang="en-US" sz="1800" b="0" dirty="0" smtClean="0"/>
              <a:t>Plasma process gas cart (new)</a:t>
            </a:r>
          </a:p>
          <a:p>
            <a:pPr lvl="1"/>
            <a:r>
              <a:rPr lang="en-US" sz="1800" b="0" dirty="0" smtClean="0"/>
              <a:t>Plasma RF cart</a:t>
            </a:r>
          </a:p>
          <a:p>
            <a:r>
              <a:rPr lang="en-US" sz="2000" b="1" dirty="0" smtClean="0"/>
              <a:t>Plasma processing recipe successful for 4 cavities of HB </a:t>
            </a:r>
            <a:r>
              <a:rPr lang="en-US" sz="2000" b="1" dirty="0" err="1" smtClean="0"/>
              <a:t>cryomodule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9" r="8955" b="7370"/>
          <a:stretch/>
        </p:blipFill>
        <p:spPr>
          <a:xfrm>
            <a:off x="2795520" y="2609454"/>
            <a:ext cx="5638938" cy="3657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5" t="5977" b="4138"/>
          <a:stretch/>
        </p:blipFill>
        <p:spPr>
          <a:xfrm>
            <a:off x="588335" y="2609454"/>
            <a:ext cx="2522498" cy="3657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4489954" y="2963661"/>
            <a:ext cx="1936698" cy="37427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6652" y="2609718"/>
            <a:ext cx="2007806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plasma in a cryomodule !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8335" y="2609718"/>
            <a:ext cx="252249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New plasma processing cart for cryomodules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83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12459</TotalTime>
  <Words>1572</Words>
  <Application>Microsoft Office PowerPoint</Application>
  <PresentationFormat>On-screen Show (4:3)</PresentationFormat>
  <Paragraphs>311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Powerpoint-Template_HFIR-SNS</vt:lpstr>
      <vt:lpstr>Achievements in In-Situ Plasma Processing of High-beta Cavities</vt:lpstr>
      <vt:lpstr>In-situ plasma processing to increase linac energy</vt:lpstr>
      <vt:lpstr>First plasma processing of a cryomodule in the SNS linac tunnel is a success !</vt:lpstr>
      <vt:lpstr>Since last review</vt:lpstr>
      <vt:lpstr>Deployment in linac tunnel started!</vt:lpstr>
      <vt:lpstr>PLASMA PROCESSING 2nd cavity in HTA (HB52)</vt:lpstr>
      <vt:lpstr>Plasma processing reduces Field emission and Secondary Emission Yield</vt:lpstr>
      <vt:lpstr>PLASMA PROCESSING OFFLINE CRYOMODULE (CM00012)</vt:lpstr>
      <vt:lpstr>1st Plasma processing of a cryomodule</vt:lpstr>
      <vt:lpstr>Hydrocarbons in CM00012 cryomodule</vt:lpstr>
      <vt:lpstr>Plasma processing of CM00012 cryomodule</vt:lpstr>
      <vt:lpstr>Total hydrocarbon removed from CM00012</vt:lpstr>
      <vt:lpstr>Radiation level reduced after plasma processing</vt:lpstr>
      <vt:lpstr>Performance of CM00012 cryomodule improved after plasma processing</vt:lpstr>
      <vt:lpstr>PLASMA PROCESSING CRYOMODULE SLOT 19 (CM00023)</vt:lpstr>
      <vt:lpstr>Vacuum connections for plasma processing</vt:lpstr>
      <vt:lpstr>PowerPoint Presentation</vt:lpstr>
      <vt:lpstr>PowerPoint Presentation</vt:lpstr>
      <vt:lpstr>Plasma processing hardware adjacent to CM slot 19</vt:lpstr>
      <vt:lpstr>Vacuum configuration during plasma processing</vt:lpstr>
      <vt:lpstr>RF configuration during plasma processing</vt:lpstr>
      <vt:lpstr>Radiation monitors for evaluating performance before/after plasma processing</vt:lpstr>
      <vt:lpstr>Plasma processing of CM00023 cryomodule</vt:lpstr>
      <vt:lpstr>First in-situ plasma cleaning of hydrocarbons in linac tunnel achieved!</vt:lpstr>
      <vt:lpstr>Radiation level reduced after plasma processing</vt:lpstr>
      <vt:lpstr>Performance of CM00023 cryomodule improved after plasma processing</vt:lpstr>
      <vt:lpstr>CONCLUSION</vt:lpstr>
      <vt:lpstr>Multipacting and FE radiation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Doleans, Marc</cp:lastModifiedBy>
  <cp:revision>97</cp:revision>
  <dcterms:created xsi:type="dcterms:W3CDTF">2014-04-28T13:33:12Z</dcterms:created>
  <dcterms:modified xsi:type="dcterms:W3CDTF">2016-02-11T18:06:58Z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