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282" r:id="rId7"/>
    <p:sldId id="291" r:id="rId8"/>
    <p:sldId id="261" r:id="rId9"/>
    <p:sldId id="286" r:id="rId10"/>
    <p:sldId id="300" r:id="rId11"/>
    <p:sldId id="301" r:id="rId12"/>
    <p:sldId id="260" r:id="rId13"/>
    <p:sldId id="299" r:id="rId14"/>
    <p:sldId id="267" r:id="rId15"/>
    <p:sldId id="262" r:id="rId16"/>
    <p:sldId id="277" r:id="rId17"/>
    <p:sldId id="305" r:id="rId18"/>
    <p:sldId id="297" r:id="rId19"/>
    <p:sldId id="303" r:id="rId20"/>
    <p:sldId id="268" r:id="rId21"/>
    <p:sldId id="298" r:id="rId22"/>
    <p:sldId id="269" r:id="rId23"/>
    <p:sldId id="264" r:id="rId24"/>
    <p:sldId id="293" r:id="rId25"/>
    <p:sldId id="294" r:id="rId26"/>
    <p:sldId id="272" r:id="rId27"/>
    <p:sldId id="273" r:id="rId28"/>
    <p:sldId id="271" r:id="rId29"/>
    <p:sldId id="275" r:id="rId30"/>
    <p:sldId id="287" r:id="rId31"/>
    <p:sldId id="288" r:id="rId32"/>
    <p:sldId id="274" r:id="rId33"/>
    <p:sldId id="306" r:id="rId34"/>
    <p:sldId id="278" r:id="rId35"/>
    <p:sldId id="281" r:id="rId36"/>
    <p:sldId id="302" r:id="rId37"/>
    <p:sldId id="259" r:id="rId3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clrMru>
    <a:srgbClr val="979797"/>
    <a:srgbClr val="3366FF"/>
    <a:srgbClr val="2A6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97517" autoAdjust="0"/>
  </p:normalViewPr>
  <p:slideViewPr>
    <p:cSldViewPr showGuides="1">
      <p:cViewPr>
        <p:scale>
          <a:sx n="150" d="100"/>
          <a:sy n="150" d="100"/>
        </p:scale>
        <p:origin x="208" y="6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52D7C-D7CA-2A46-9BE3-9B2A0F61B5C7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85DD1-CFB8-6241-83E5-09165566D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14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380DF-0B3B-0D4E-8433-0A6F54F24D6E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0DCDF-E2D6-0D4E-AFC5-BC823711D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4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0DCDF-E2D6-0D4E-AFC5-BC823711DA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32" y="6324600"/>
            <a:ext cx="2019528" cy="33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96" y="649494"/>
            <a:ext cx="4648199" cy="46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2/11/16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2" y="6477000"/>
            <a:ext cx="4432078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SNS Accelerator Advisory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Committee Meeting, February 16-18, 2016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NS_color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273800"/>
            <a:ext cx="2127504" cy="3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1281120"/>
          </a:xfrm>
        </p:spPr>
        <p:txBody>
          <a:bodyPr/>
          <a:lstStyle/>
          <a:p>
            <a:r>
              <a:rPr lang="en-US" dirty="0" smtClean="0"/>
              <a:t>Advances in Accumulator Ring Beam Damping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N.J. Evans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3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Damper System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3886200" cy="2514600"/>
          </a:xfrm>
        </p:spPr>
        <p:txBody>
          <a:bodyPr/>
          <a:lstStyle/>
          <a:p>
            <a:r>
              <a:rPr lang="en-US" dirty="0" smtClean="0"/>
              <a:t>Damper Interface</a:t>
            </a:r>
          </a:p>
          <a:p>
            <a:r>
              <a:rPr lang="en-US" dirty="0" smtClean="0"/>
              <a:t>Analog Delay Interface</a:t>
            </a:r>
          </a:p>
          <a:p>
            <a:r>
              <a:rPr lang="en-US" dirty="0" smtClean="0"/>
              <a:t>Works well but not user friendly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91000" y="838201"/>
            <a:ext cx="4800600" cy="3441430"/>
            <a:chOff x="4191000" y="838201"/>
            <a:chExt cx="4800600" cy="3441430"/>
          </a:xfrm>
        </p:grpSpPr>
        <p:pic>
          <p:nvPicPr>
            <p:cNvPr id="4" name="Picture 3" descr="ScreenShot-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838201"/>
              <a:ext cx="4800600" cy="3441430"/>
            </a:xfrm>
            <a:prstGeom prst="rect">
              <a:avLst/>
            </a:prstGeom>
          </p:spPr>
        </p:pic>
        <p:pic>
          <p:nvPicPr>
            <p:cNvPr id="7" name="Picture 6" descr="damper-data-filler.pn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4003" y="2218267"/>
              <a:ext cx="1417320" cy="1115568"/>
            </a:xfrm>
            <a:prstGeom prst="rect">
              <a:avLst/>
            </a:prstGeom>
          </p:spPr>
        </p:pic>
      </p:grpSp>
      <p:pic>
        <p:nvPicPr>
          <p:cNvPr id="5" name="Picture 4" descr="Screenshot-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69" y="3962400"/>
            <a:ext cx="294093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83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Damper System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3537240" cy="3128615"/>
          </a:xfrm>
        </p:spPr>
        <p:txBody>
          <a:bodyPr/>
          <a:lstStyle/>
          <a:p>
            <a:r>
              <a:rPr lang="en-US" dirty="0" smtClean="0"/>
              <a:t>Broadband signature of e-p signature on spectrogram fall 2015</a:t>
            </a:r>
          </a:p>
          <a:p>
            <a:r>
              <a:rPr lang="en-US" dirty="0" smtClean="0"/>
              <a:t>Damper effectively suppresses e-p</a:t>
            </a:r>
          </a:p>
        </p:txBody>
      </p:sp>
      <p:pic>
        <p:nvPicPr>
          <p:cNvPr id="4" name="Picture 3" descr="H-SBS-PSD-DamperOff-Damper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66801"/>
            <a:ext cx="5534308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181600"/>
            <a:ext cx="3470196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*Note that upper and lower </a:t>
            </a:r>
            <a:br>
              <a:rPr lang="en-US" dirty="0" smtClean="0"/>
            </a:br>
            <a:r>
              <a:rPr lang="en-US" dirty="0" smtClean="0"/>
              <a:t>sidebands have been separated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0934" y="685800"/>
            <a:ext cx="2286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Horizontal Plane</a:t>
            </a:r>
          </a:p>
        </p:txBody>
      </p:sp>
    </p:spTree>
    <p:extLst>
      <p:ext uri="{BB962C8B-B14F-4D97-AF65-F5344CB8AC3E}">
        <p14:creationId xmlns:p14="http://schemas.microsoft.com/office/powerpoint/2010/main" val="2326539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Damper System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3537240" cy="4805015"/>
          </a:xfrm>
        </p:spPr>
        <p:txBody>
          <a:bodyPr/>
          <a:lstStyle/>
          <a:p>
            <a:r>
              <a:rPr lang="en-US" dirty="0" smtClean="0"/>
              <a:t>Total oscillation amplitude is only about 0.5mm at the moment</a:t>
            </a:r>
          </a:p>
          <a:p>
            <a:r>
              <a:rPr lang="en-US" dirty="0" smtClean="0"/>
              <a:t>Vertical oscillation not as pronounced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082" y="1069171"/>
            <a:ext cx="5540917" cy="5111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0934" y="685800"/>
            <a:ext cx="2286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Vertical Plane</a:t>
            </a:r>
          </a:p>
        </p:txBody>
      </p:sp>
    </p:spTree>
    <p:extLst>
      <p:ext uri="{BB962C8B-B14F-4D97-AF65-F5344CB8AC3E}">
        <p14:creationId xmlns:p14="http://schemas.microsoft.com/office/powerpoint/2010/main" val="119619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Damper System –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1147415"/>
          </a:xfrm>
        </p:spPr>
        <p:txBody>
          <a:bodyPr/>
          <a:lstStyle/>
          <a:p>
            <a:r>
              <a:rPr lang="en-US" dirty="0" smtClean="0"/>
              <a:t>Multi-turn delay is a big hit to performance</a:t>
            </a:r>
          </a:p>
          <a:p>
            <a:r>
              <a:rPr lang="en-US" dirty="0" smtClean="0"/>
              <a:t>Minimum delay &gt; 2 turns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2286000"/>
            <a:ext cx="8301250" cy="3429000"/>
            <a:chOff x="457200" y="2286000"/>
            <a:chExt cx="8301250" cy="3429000"/>
          </a:xfrm>
        </p:grpSpPr>
        <p:grpSp>
          <p:nvGrpSpPr>
            <p:cNvPr id="7" name="Group 6"/>
            <p:cNvGrpSpPr/>
            <p:nvPr/>
          </p:nvGrpSpPr>
          <p:grpSpPr>
            <a:xfrm>
              <a:off x="457200" y="2895600"/>
              <a:ext cx="8229600" cy="2819400"/>
              <a:chOff x="457200" y="2895600"/>
              <a:chExt cx="8229600" cy="2819400"/>
            </a:xfrm>
          </p:grpSpPr>
          <p:pic>
            <p:nvPicPr>
              <p:cNvPr id="4" name="Picture 3" descr="Damper-System-Ring-Schematic-eps-converted-to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895600"/>
                <a:ext cx="8229600" cy="2819400"/>
              </a:xfrm>
              <a:prstGeom prst="rect">
                <a:avLst/>
              </a:prstGeom>
            </p:spPr>
          </p:pic>
          <p:sp>
            <p:nvSpPr>
              <p:cNvPr id="41" name="Freeform 40"/>
              <p:cNvSpPr/>
              <p:nvPr/>
            </p:nvSpPr>
            <p:spPr>
              <a:xfrm>
                <a:off x="1075267" y="3623733"/>
                <a:ext cx="6400800" cy="922867"/>
              </a:xfrm>
              <a:custGeom>
                <a:avLst/>
                <a:gdLst>
                  <a:gd name="connsiteX0" fmla="*/ 3124200 w 6400800"/>
                  <a:gd name="connsiteY0" fmla="*/ 914400 h 922867"/>
                  <a:gd name="connsiteX1" fmla="*/ 3124200 w 6400800"/>
                  <a:gd name="connsiteY1" fmla="*/ 702734 h 922867"/>
                  <a:gd name="connsiteX2" fmla="*/ 0 w 6400800"/>
                  <a:gd name="connsiteY2" fmla="*/ 694267 h 922867"/>
                  <a:gd name="connsiteX3" fmla="*/ 0 w 6400800"/>
                  <a:gd name="connsiteY3" fmla="*/ 0 h 922867"/>
                  <a:gd name="connsiteX4" fmla="*/ 6400800 w 6400800"/>
                  <a:gd name="connsiteY4" fmla="*/ 8467 h 922867"/>
                  <a:gd name="connsiteX5" fmla="*/ 6392333 w 6400800"/>
                  <a:gd name="connsiteY5" fmla="*/ 711200 h 922867"/>
                  <a:gd name="connsiteX6" fmla="*/ 4715933 w 6400800"/>
                  <a:gd name="connsiteY6" fmla="*/ 719667 h 922867"/>
                  <a:gd name="connsiteX7" fmla="*/ 4715933 w 6400800"/>
                  <a:gd name="connsiteY7" fmla="*/ 922867 h 92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0800" h="922867">
                    <a:moveTo>
                      <a:pt x="3124200" y="914400"/>
                    </a:moveTo>
                    <a:lnTo>
                      <a:pt x="3124200" y="702734"/>
                    </a:lnTo>
                    <a:lnTo>
                      <a:pt x="0" y="694267"/>
                    </a:lnTo>
                    <a:lnTo>
                      <a:pt x="0" y="0"/>
                    </a:lnTo>
                    <a:lnTo>
                      <a:pt x="6400800" y="8467"/>
                    </a:lnTo>
                    <a:lnTo>
                      <a:pt x="6392333" y="711200"/>
                    </a:lnTo>
                    <a:lnTo>
                      <a:pt x="4715933" y="719667"/>
                    </a:lnTo>
                    <a:lnTo>
                      <a:pt x="4715933" y="922867"/>
                    </a:lnTo>
                  </a:path>
                </a:pathLst>
              </a:custGeom>
              <a:ln w="38100" cmpd="sng">
                <a:solidFill>
                  <a:srgbClr val="3366FF"/>
                </a:solidFill>
                <a:headEnd type="none"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762000" y="4859867"/>
                <a:ext cx="7289800" cy="567266"/>
              </a:xfrm>
              <a:custGeom>
                <a:avLst/>
                <a:gdLst>
                  <a:gd name="connsiteX0" fmla="*/ 3141133 w 7289800"/>
                  <a:gd name="connsiteY0" fmla="*/ 0 h 567266"/>
                  <a:gd name="connsiteX1" fmla="*/ 7289800 w 7289800"/>
                  <a:gd name="connsiteY1" fmla="*/ 16933 h 567266"/>
                  <a:gd name="connsiteX2" fmla="*/ 7289800 w 7289800"/>
                  <a:gd name="connsiteY2" fmla="*/ 567266 h 567266"/>
                  <a:gd name="connsiteX3" fmla="*/ 0 w 7289800"/>
                  <a:gd name="connsiteY3" fmla="*/ 550333 h 567266"/>
                  <a:gd name="connsiteX4" fmla="*/ 0 w 7289800"/>
                  <a:gd name="connsiteY4" fmla="*/ 42333 h 567266"/>
                  <a:gd name="connsiteX5" fmla="*/ 3056467 w 7289800"/>
                  <a:gd name="connsiteY5" fmla="*/ 50800 h 5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89800" h="567266">
                    <a:moveTo>
                      <a:pt x="3141133" y="0"/>
                    </a:moveTo>
                    <a:lnTo>
                      <a:pt x="7289800" y="16933"/>
                    </a:lnTo>
                    <a:lnTo>
                      <a:pt x="7289800" y="567266"/>
                    </a:lnTo>
                    <a:lnTo>
                      <a:pt x="0" y="550333"/>
                    </a:lnTo>
                    <a:lnTo>
                      <a:pt x="0" y="42333"/>
                    </a:lnTo>
                    <a:lnTo>
                      <a:pt x="3056467" y="50800"/>
                    </a:lnTo>
                  </a:path>
                </a:pathLst>
              </a:custGeom>
              <a:ln w="38100" cmpd="sng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010400" y="2286000"/>
              <a:ext cx="1748050" cy="595548"/>
              <a:chOff x="7010400" y="2286000"/>
              <a:chExt cx="1748050" cy="595548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7624243" y="2286000"/>
                <a:ext cx="1134207" cy="595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en-US" dirty="0"/>
                  <a:t>≥</a:t>
                </a:r>
                <a:r>
                  <a:rPr lang="en-US" dirty="0" smtClean="0"/>
                  <a:t>2146 ns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en-US" dirty="0" smtClean="0"/>
                  <a:t>955 ns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7010400" y="2438400"/>
                <a:ext cx="609600" cy="0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010400" y="2743200"/>
                <a:ext cx="6096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9442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Damper System –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2595215"/>
          </a:xfrm>
        </p:spPr>
        <p:txBody>
          <a:bodyPr/>
          <a:lstStyle/>
          <a:p>
            <a:r>
              <a:rPr lang="en-US" dirty="0"/>
              <a:t>Damping is most effective when we kick at odd integers of π/2 phase </a:t>
            </a:r>
            <a:r>
              <a:rPr lang="en-US" dirty="0" smtClean="0"/>
              <a:t>shift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Minimum </a:t>
            </a:r>
            <a:r>
              <a:rPr lang="en-US" dirty="0"/>
              <a:t>delay (red) &gt;2 </a:t>
            </a:r>
            <a:r>
              <a:rPr lang="en-US" dirty="0" smtClean="0"/>
              <a:t>turns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Optimal delay is </a:t>
            </a:r>
            <a:r>
              <a:rPr lang="en-US" dirty="0" smtClean="0"/>
              <a:t>longer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842971" y="1897419"/>
            <a:ext cx="4224829" cy="4122381"/>
            <a:chOff x="4419600" y="1897419"/>
            <a:chExt cx="4224829" cy="41223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9600" y="1981200"/>
              <a:ext cx="3972394" cy="4038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246701" y="1897419"/>
              <a:ext cx="382699" cy="34624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X’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05800" y="3810000"/>
              <a:ext cx="338629" cy="34624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73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28678" cy="496290"/>
          </a:xfrm>
        </p:spPr>
        <p:txBody>
          <a:bodyPr/>
          <a:lstStyle/>
          <a:p>
            <a:r>
              <a:rPr lang="en-US" dirty="0" smtClean="0"/>
              <a:t>Damper System – Delay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9572" y="1363056"/>
            <a:ext cx="3610428" cy="4525963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3344256"/>
            <a:ext cx="3686628" cy="1913544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First choose N to satisfy the phase advance</a:t>
            </a:r>
          </a:p>
          <a:p>
            <a:r>
              <a:rPr lang="en-US" dirty="0"/>
              <a:t>T</a:t>
            </a:r>
            <a:r>
              <a:rPr lang="en-US" dirty="0" smtClean="0"/>
              <a:t>hen adjust </a:t>
            </a:r>
            <a:r>
              <a:rPr lang="en-US" dirty="0"/>
              <a:t>T</a:t>
            </a:r>
            <a:r>
              <a:rPr lang="en-US" baseline="-25000" dirty="0" smtClean="0"/>
              <a:t>add</a:t>
            </a: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762000" y="1402080"/>
            <a:ext cx="7391400" cy="1645920"/>
            <a:chOff x="762000" y="1402080"/>
            <a:chExt cx="7391400" cy="1645920"/>
          </a:xfrm>
        </p:grpSpPr>
        <p:grpSp>
          <p:nvGrpSpPr>
            <p:cNvPr id="5" name="Group 4"/>
            <p:cNvGrpSpPr/>
            <p:nvPr/>
          </p:nvGrpSpPr>
          <p:grpSpPr>
            <a:xfrm>
              <a:off x="3418214" y="1402080"/>
              <a:ext cx="4735186" cy="1645920"/>
              <a:chOff x="4027814" y="1249680"/>
              <a:chExt cx="4735186" cy="164592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7814" y="1249680"/>
                <a:ext cx="4735186" cy="1645920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6917266" y="2209800"/>
                <a:ext cx="719668" cy="457200"/>
              </a:xfrm>
              <a:prstGeom prst="rect">
                <a:avLst/>
              </a:prstGeom>
              <a:noFill/>
              <a:ln w="19050" cmpd="sng">
                <a:solidFill>
                  <a:srgbClr val="3366FF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899399" y="2209800"/>
                <a:ext cx="685800" cy="457200"/>
              </a:xfrm>
              <a:prstGeom prst="rect">
                <a:avLst/>
              </a:prstGeom>
              <a:noFill/>
              <a:ln w="19050" cmpd="sng">
                <a:solidFill>
                  <a:schemeClr val="accent3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054598" y="2201333"/>
                <a:ext cx="533400" cy="457200"/>
              </a:xfrm>
              <a:prstGeom prst="rect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418667" y="1540934"/>
                <a:ext cx="990600" cy="457200"/>
              </a:xfrm>
              <a:prstGeom prst="rect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368801" y="2209800"/>
                <a:ext cx="381000" cy="457200"/>
              </a:xfrm>
              <a:prstGeom prst="rect">
                <a:avLst/>
              </a:prstGeom>
              <a:noFill/>
              <a:ln w="19050" cmpd="sng">
                <a:solidFill>
                  <a:srgbClr val="4F8E1E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1540931"/>
                <a:ext cx="762000" cy="457200"/>
              </a:xfrm>
              <a:prstGeom prst="rect">
                <a:avLst/>
              </a:prstGeom>
              <a:noFill/>
              <a:ln w="19050" cmpd="sng">
                <a:solidFill>
                  <a:srgbClr val="4F8E1E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762000" y="1828800"/>
              <a:ext cx="234060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Total Phase Advance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2000" y="2286000"/>
              <a:ext cx="132654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Total Delay</a:t>
              </a: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304800" y="990600"/>
            <a:ext cx="3686628" cy="762000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Delay must satisfy: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412346" y="3624905"/>
            <a:ext cx="5884054" cy="1937695"/>
            <a:chOff x="3412346" y="3624905"/>
            <a:chExt cx="5884054" cy="1937695"/>
          </a:xfrm>
        </p:grpSpPr>
        <p:pic>
          <p:nvPicPr>
            <p:cNvPr id="14" name="Picture 13" descr="Damper-System-Ring-Schematic-eps-converted-to.pd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40000"/>
              <a:alphaModFix amt="5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346" y="3624905"/>
              <a:ext cx="5884054" cy="1937695"/>
            </a:xfrm>
            <a:prstGeom prst="rect">
              <a:avLst/>
            </a:prstGeom>
          </p:spPr>
        </p:pic>
        <p:sp>
          <p:nvSpPr>
            <p:cNvPr id="15" name="Freeform 14"/>
            <p:cNvSpPr/>
            <p:nvPr/>
          </p:nvSpPr>
          <p:spPr>
            <a:xfrm>
              <a:off x="3854255" y="4125330"/>
              <a:ext cx="4576486" cy="634261"/>
            </a:xfrm>
            <a:custGeom>
              <a:avLst/>
              <a:gdLst>
                <a:gd name="connsiteX0" fmla="*/ 3124200 w 6400800"/>
                <a:gd name="connsiteY0" fmla="*/ 914400 h 922867"/>
                <a:gd name="connsiteX1" fmla="*/ 3124200 w 6400800"/>
                <a:gd name="connsiteY1" fmla="*/ 702734 h 922867"/>
                <a:gd name="connsiteX2" fmla="*/ 0 w 6400800"/>
                <a:gd name="connsiteY2" fmla="*/ 694267 h 922867"/>
                <a:gd name="connsiteX3" fmla="*/ 0 w 6400800"/>
                <a:gd name="connsiteY3" fmla="*/ 0 h 922867"/>
                <a:gd name="connsiteX4" fmla="*/ 6400800 w 6400800"/>
                <a:gd name="connsiteY4" fmla="*/ 8467 h 922867"/>
                <a:gd name="connsiteX5" fmla="*/ 6392333 w 6400800"/>
                <a:gd name="connsiteY5" fmla="*/ 711200 h 922867"/>
                <a:gd name="connsiteX6" fmla="*/ 4715933 w 6400800"/>
                <a:gd name="connsiteY6" fmla="*/ 719667 h 922867"/>
                <a:gd name="connsiteX7" fmla="*/ 4715933 w 6400800"/>
                <a:gd name="connsiteY7" fmla="*/ 922867 h 92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0800" h="922867">
                  <a:moveTo>
                    <a:pt x="3124200" y="914400"/>
                  </a:moveTo>
                  <a:lnTo>
                    <a:pt x="3124200" y="702734"/>
                  </a:lnTo>
                  <a:lnTo>
                    <a:pt x="0" y="694267"/>
                  </a:lnTo>
                  <a:lnTo>
                    <a:pt x="0" y="0"/>
                  </a:lnTo>
                  <a:lnTo>
                    <a:pt x="6400800" y="8467"/>
                  </a:lnTo>
                  <a:lnTo>
                    <a:pt x="6392333" y="711200"/>
                  </a:lnTo>
                  <a:lnTo>
                    <a:pt x="4715933" y="719667"/>
                  </a:lnTo>
                  <a:lnTo>
                    <a:pt x="4715933" y="922867"/>
                  </a:lnTo>
                </a:path>
              </a:pathLst>
            </a:custGeom>
            <a:ln w="38100" cmpd="sng">
              <a:solidFill>
                <a:srgbClr val="3366F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642363" y="4982649"/>
              <a:ext cx="5256412" cy="397626"/>
            </a:xfrm>
            <a:custGeom>
              <a:avLst/>
              <a:gdLst>
                <a:gd name="connsiteX0" fmla="*/ 3124200 w 4588934"/>
                <a:gd name="connsiteY0" fmla="*/ 33867 h 347134"/>
                <a:gd name="connsiteX1" fmla="*/ 4588934 w 4588934"/>
                <a:gd name="connsiteY1" fmla="*/ 16934 h 347134"/>
                <a:gd name="connsiteX2" fmla="*/ 4588934 w 4588934"/>
                <a:gd name="connsiteY2" fmla="*/ 347134 h 347134"/>
                <a:gd name="connsiteX3" fmla="*/ 0 w 4588934"/>
                <a:gd name="connsiteY3" fmla="*/ 330200 h 347134"/>
                <a:gd name="connsiteX4" fmla="*/ 0 w 4588934"/>
                <a:gd name="connsiteY4" fmla="*/ 8467 h 347134"/>
                <a:gd name="connsiteX5" fmla="*/ 3039534 w 4588934"/>
                <a:gd name="connsiteY5" fmla="*/ 0 h 34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8934" h="347134">
                  <a:moveTo>
                    <a:pt x="3124200" y="33867"/>
                  </a:moveTo>
                  <a:lnTo>
                    <a:pt x="4588934" y="16934"/>
                  </a:lnTo>
                  <a:lnTo>
                    <a:pt x="4588934" y="347134"/>
                  </a:lnTo>
                  <a:lnTo>
                    <a:pt x="0" y="330200"/>
                  </a:lnTo>
                  <a:lnTo>
                    <a:pt x="0" y="8467"/>
                  </a:lnTo>
                  <a:lnTo>
                    <a:pt x="3039534" y="0"/>
                  </a:lnTo>
                </a:path>
              </a:pathLst>
            </a:custGeom>
            <a:ln>
              <a:solidFill>
                <a:srgbClr val="FF0000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6241475" y="4846875"/>
              <a:ext cx="960119" cy="0"/>
            </a:xfrm>
            <a:prstGeom prst="straightConnector1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>
              <a:grpSpLocks noChangeAspect="1"/>
            </p:cNvGrpSpPr>
            <p:nvPr/>
          </p:nvGrpSpPr>
          <p:grpSpPr>
            <a:xfrm flipV="1">
              <a:off x="6104471" y="4055534"/>
              <a:ext cx="457200" cy="351693"/>
              <a:chOff x="5410200" y="2362200"/>
              <a:chExt cx="990600" cy="762000"/>
            </a:xfrm>
            <a:effectLst/>
          </p:grpSpPr>
          <p:sp>
            <p:nvSpPr>
              <p:cNvPr id="37" name="Oval 36"/>
              <p:cNvSpPr/>
              <p:nvPr/>
            </p:nvSpPr>
            <p:spPr>
              <a:xfrm>
                <a:off x="5638800" y="2590800"/>
                <a:ext cx="381000" cy="381000"/>
              </a:xfrm>
              <a:prstGeom prst="ellipse">
                <a:avLst/>
              </a:prstGeom>
              <a:noFill/>
              <a:ln w="28575" cmpd="sng">
                <a:solidFill>
                  <a:srgbClr val="E37222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715000" y="2590800"/>
                <a:ext cx="381000" cy="381000"/>
              </a:xfrm>
              <a:prstGeom prst="ellipse">
                <a:avLst/>
              </a:prstGeom>
              <a:noFill/>
              <a:ln w="28575" cmpd="sng">
                <a:solidFill>
                  <a:srgbClr val="E37222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5410200" y="2971800"/>
                <a:ext cx="990600" cy="0"/>
              </a:xfrm>
              <a:prstGeom prst="line">
                <a:avLst/>
              </a:prstGeom>
              <a:ln w="28575" cmpd="sng">
                <a:solidFill>
                  <a:srgbClr val="E3722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V="1">
                <a:off x="5715000" y="2362200"/>
                <a:ext cx="381000" cy="762000"/>
              </a:xfrm>
              <a:prstGeom prst="straightConnector1">
                <a:avLst/>
              </a:prstGeom>
              <a:ln>
                <a:solidFill>
                  <a:srgbClr val="E3722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>
              <a:grpSpLocks noChangeAspect="1"/>
            </p:cNvGrpSpPr>
            <p:nvPr/>
          </p:nvGrpSpPr>
          <p:grpSpPr>
            <a:xfrm flipV="1">
              <a:off x="5308599" y="4055534"/>
              <a:ext cx="457200" cy="351693"/>
              <a:chOff x="5410200" y="2362200"/>
              <a:chExt cx="990600" cy="762000"/>
            </a:xfrm>
            <a:effectLst/>
          </p:grpSpPr>
          <p:sp>
            <p:nvSpPr>
              <p:cNvPr id="42" name="Oval 41"/>
              <p:cNvSpPr/>
              <p:nvPr/>
            </p:nvSpPr>
            <p:spPr>
              <a:xfrm>
                <a:off x="5638800" y="2590800"/>
                <a:ext cx="381000" cy="381000"/>
              </a:xfrm>
              <a:prstGeom prst="ellipse">
                <a:avLst/>
              </a:prstGeom>
              <a:noFill/>
              <a:ln w="28575" cmpd="sng">
                <a:solidFill>
                  <a:srgbClr val="E37222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715000" y="2590800"/>
                <a:ext cx="381000" cy="381000"/>
              </a:xfrm>
              <a:prstGeom prst="ellipse">
                <a:avLst/>
              </a:prstGeom>
              <a:noFill/>
              <a:ln w="28575" cmpd="sng">
                <a:solidFill>
                  <a:srgbClr val="E37222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5410200" y="2971800"/>
                <a:ext cx="990600" cy="0"/>
              </a:xfrm>
              <a:prstGeom prst="line">
                <a:avLst/>
              </a:prstGeom>
              <a:ln w="28575" cmpd="sng">
                <a:solidFill>
                  <a:srgbClr val="E3722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5715000" y="2362200"/>
                <a:ext cx="381000" cy="762000"/>
              </a:xfrm>
              <a:prstGeom prst="straightConnector1">
                <a:avLst/>
              </a:prstGeom>
              <a:ln>
                <a:solidFill>
                  <a:srgbClr val="E3722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22029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28678" cy="496290"/>
          </a:xfrm>
        </p:spPr>
        <p:txBody>
          <a:bodyPr/>
          <a:lstStyle/>
          <a:p>
            <a:r>
              <a:rPr lang="en-US" dirty="0" smtClean="0"/>
              <a:t>Damper System – Delay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9572" y="1363056"/>
            <a:ext cx="3610428" cy="4525963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3344256"/>
            <a:ext cx="3686628" cy="1913544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Actual delays are:</a:t>
            </a:r>
            <a:endParaRPr lang="en-US" dirty="0"/>
          </a:p>
          <a:p>
            <a:pPr lvl="1"/>
            <a:r>
              <a:rPr lang="en-US" dirty="0" err="1" smtClean="0"/>
              <a:t>Hor</a:t>
            </a:r>
            <a:r>
              <a:rPr lang="en-US" dirty="0" smtClean="0"/>
              <a:t> = 6 turns</a:t>
            </a:r>
          </a:p>
          <a:p>
            <a:pPr lvl="1"/>
            <a:r>
              <a:rPr lang="en-US" dirty="0" err="1" smtClean="0"/>
              <a:t>Ver</a:t>
            </a:r>
            <a:r>
              <a:rPr lang="en-US" dirty="0" smtClean="0"/>
              <a:t> = 4 turns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304800" y="990600"/>
            <a:ext cx="3686628" cy="762000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Delay must satisfy: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412346" y="3624905"/>
            <a:ext cx="5884054" cy="1937695"/>
            <a:chOff x="3412346" y="3624905"/>
            <a:chExt cx="5884054" cy="1937695"/>
          </a:xfrm>
        </p:grpSpPr>
        <p:pic>
          <p:nvPicPr>
            <p:cNvPr id="14" name="Picture 13" descr="Damper-System-Ring-Schematic-eps-converted-to.pd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40000"/>
              <a:alphaModFix amt="5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346" y="3624905"/>
              <a:ext cx="5884054" cy="1937695"/>
            </a:xfrm>
            <a:prstGeom prst="rect">
              <a:avLst/>
            </a:prstGeom>
          </p:spPr>
        </p:pic>
        <p:sp>
          <p:nvSpPr>
            <p:cNvPr id="15" name="Freeform 14"/>
            <p:cNvSpPr/>
            <p:nvPr/>
          </p:nvSpPr>
          <p:spPr>
            <a:xfrm>
              <a:off x="3854255" y="4125330"/>
              <a:ext cx="4576486" cy="634261"/>
            </a:xfrm>
            <a:custGeom>
              <a:avLst/>
              <a:gdLst>
                <a:gd name="connsiteX0" fmla="*/ 3124200 w 6400800"/>
                <a:gd name="connsiteY0" fmla="*/ 914400 h 922867"/>
                <a:gd name="connsiteX1" fmla="*/ 3124200 w 6400800"/>
                <a:gd name="connsiteY1" fmla="*/ 702734 h 922867"/>
                <a:gd name="connsiteX2" fmla="*/ 0 w 6400800"/>
                <a:gd name="connsiteY2" fmla="*/ 694267 h 922867"/>
                <a:gd name="connsiteX3" fmla="*/ 0 w 6400800"/>
                <a:gd name="connsiteY3" fmla="*/ 0 h 922867"/>
                <a:gd name="connsiteX4" fmla="*/ 6400800 w 6400800"/>
                <a:gd name="connsiteY4" fmla="*/ 8467 h 922867"/>
                <a:gd name="connsiteX5" fmla="*/ 6392333 w 6400800"/>
                <a:gd name="connsiteY5" fmla="*/ 711200 h 922867"/>
                <a:gd name="connsiteX6" fmla="*/ 4715933 w 6400800"/>
                <a:gd name="connsiteY6" fmla="*/ 719667 h 922867"/>
                <a:gd name="connsiteX7" fmla="*/ 4715933 w 6400800"/>
                <a:gd name="connsiteY7" fmla="*/ 922867 h 92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0800" h="922867">
                  <a:moveTo>
                    <a:pt x="3124200" y="914400"/>
                  </a:moveTo>
                  <a:lnTo>
                    <a:pt x="3124200" y="702734"/>
                  </a:lnTo>
                  <a:lnTo>
                    <a:pt x="0" y="694267"/>
                  </a:lnTo>
                  <a:lnTo>
                    <a:pt x="0" y="0"/>
                  </a:lnTo>
                  <a:lnTo>
                    <a:pt x="6400800" y="8467"/>
                  </a:lnTo>
                  <a:lnTo>
                    <a:pt x="6392333" y="711200"/>
                  </a:lnTo>
                  <a:lnTo>
                    <a:pt x="4715933" y="719667"/>
                  </a:lnTo>
                  <a:lnTo>
                    <a:pt x="4715933" y="922867"/>
                  </a:lnTo>
                </a:path>
              </a:pathLst>
            </a:custGeom>
            <a:ln w="38100" cmpd="sng">
              <a:solidFill>
                <a:srgbClr val="3366F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642363" y="4982649"/>
              <a:ext cx="5256412" cy="397626"/>
            </a:xfrm>
            <a:custGeom>
              <a:avLst/>
              <a:gdLst>
                <a:gd name="connsiteX0" fmla="*/ 3124200 w 4588934"/>
                <a:gd name="connsiteY0" fmla="*/ 33867 h 347134"/>
                <a:gd name="connsiteX1" fmla="*/ 4588934 w 4588934"/>
                <a:gd name="connsiteY1" fmla="*/ 16934 h 347134"/>
                <a:gd name="connsiteX2" fmla="*/ 4588934 w 4588934"/>
                <a:gd name="connsiteY2" fmla="*/ 347134 h 347134"/>
                <a:gd name="connsiteX3" fmla="*/ 0 w 4588934"/>
                <a:gd name="connsiteY3" fmla="*/ 330200 h 347134"/>
                <a:gd name="connsiteX4" fmla="*/ 0 w 4588934"/>
                <a:gd name="connsiteY4" fmla="*/ 8467 h 347134"/>
                <a:gd name="connsiteX5" fmla="*/ 3039534 w 4588934"/>
                <a:gd name="connsiteY5" fmla="*/ 0 h 34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8934" h="347134">
                  <a:moveTo>
                    <a:pt x="3124200" y="33867"/>
                  </a:moveTo>
                  <a:lnTo>
                    <a:pt x="4588934" y="16934"/>
                  </a:lnTo>
                  <a:lnTo>
                    <a:pt x="4588934" y="347134"/>
                  </a:lnTo>
                  <a:lnTo>
                    <a:pt x="0" y="330200"/>
                  </a:lnTo>
                  <a:lnTo>
                    <a:pt x="0" y="8467"/>
                  </a:lnTo>
                  <a:lnTo>
                    <a:pt x="3039534" y="0"/>
                  </a:lnTo>
                </a:path>
              </a:pathLst>
            </a:custGeom>
            <a:ln>
              <a:solidFill>
                <a:srgbClr val="FF0000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6241475" y="4846875"/>
              <a:ext cx="960119" cy="0"/>
            </a:xfrm>
            <a:prstGeom prst="straightConnector1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>
              <a:grpSpLocks noChangeAspect="1"/>
            </p:cNvGrpSpPr>
            <p:nvPr/>
          </p:nvGrpSpPr>
          <p:grpSpPr>
            <a:xfrm flipV="1">
              <a:off x="6104471" y="4055534"/>
              <a:ext cx="457200" cy="351693"/>
              <a:chOff x="5410200" y="2362200"/>
              <a:chExt cx="990600" cy="762000"/>
            </a:xfrm>
            <a:effectLst/>
          </p:grpSpPr>
          <p:sp>
            <p:nvSpPr>
              <p:cNvPr id="37" name="Oval 36"/>
              <p:cNvSpPr/>
              <p:nvPr/>
            </p:nvSpPr>
            <p:spPr>
              <a:xfrm>
                <a:off x="5638800" y="2590800"/>
                <a:ext cx="381000" cy="381000"/>
              </a:xfrm>
              <a:prstGeom prst="ellipse">
                <a:avLst/>
              </a:prstGeom>
              <a:noFill/>
              <a:ln w="28575" cmpd="sng">
                <a:solidFill>
                  <a:srgbClr val="E37222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715000" y="2590800"/>
                <a:ext cx="381000" cy="381000"/>
              </a:xfrm>
              <a:prstGeom prst="ellipse">
                <a:avLst/>
              </a:prstGeom>
              <a:noFill/>
              <a:ln w="28575" cmpd="sng">
                <a:solidFill>
                  <a:srgbClr val="E37222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5410200" y="2971800"/>
                <a:ext cx="990600" cy="0"/>
              </a:xfrm>
              <a:prstGeom prst="line">
                <a:avLst/>
              </a:prstGeom>
              <a:ln w="28575" cmpd="sng">
                <a:solidFill>
                  <a:srgbClr val="E3722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V="1">
                <a:off x="5715000" y="2362200"/>
                <a:ext cx="381000" cy="762000"/>
              </a:xfrm>
              <a:prstGeom prst="straightConnector1">
                <a:avLst/>
              </a:prstGeom>
              <a:ln>
                <a:solidFill>
                  <a:srgbClr val="E3722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>
              <a:grpSpLocks noChangeAspect="1"/>
            </p:cNvGrpSpPr>
            <p:nvPr/>
          </p:nvGrpSpPr>
          <p:grpSpPr>
            <a:xfrm flipV="1">
              <a:off x="5308599" y="4055534"/>
              <a:ext cx="457200" cy="351693"/>
              <a:chOff x="5410200" y="2362200"/>
              <a:chExt cx="990600" cy="762000"/>
            </a:xfrm>
            <a:effectLst/>
          </p:grpSpPr>
          <p:sp>
            <p:nvSpPr>
              <p:cNvPr id="42" name="Oval 41"/>
              <p:cNvSpPr/>
              <p:nvPr/>
            </p:nvSpPr>
            <p:spPr>
              <a:xfrm>
                <a:off x="5638800" y="2590800"/>
                <a:ext cx="381000" cy="381000"/>
              </a:xfrm>
              <a:prstGeom prst="ellipse">
                <a:avLst/>
              </a:prstGeom>
              <a:noFill/>
              <a:ln w="28575" cmpd="sng">
                <a:solidFill>
                  <a:srgbClr val="E37222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715000" y="2590800"/>
                <a:ext cx="381000" cy="381000"/>
              </a:xfrm>
              <a:prstGeom prst="ellipse">
                <a:avLst/>
              </a:prstGeom>
              <a:noFill/>
              <a:ln w="28575" cmpd="sng">
                <a:solidFill>
                  <a:srgbClr val="E37222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5410200" y="2971800"/>
                <a:ext cx="990600" cy="0"/>
              </a:xfrm>
              <a:prstGeom prst="line">
                <a:avLst/>
              </a:prstGeom>
              <a:ln w="28575" cmpd="sng">
                <a:solidFill>
                  <a:srgbClr val="E3722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5715000" y="2362200"/>
                <a:ext cx="381000" cy="762000"/>
              </a:xfrm>
              <a:prstGeom prst="straightConnector1">
                <a:avLst/>
              </a:prstGeom>
              <a:ln>
                <a:solidFill>
                  <a:srgbClr val="E3722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"/>
          <p:cNvGrpSpPr/>
          <p:nvPr/>
        </p:nvGrpSpPr>
        <p:grpSpPr>
          <a:xfrm>
            <a:off x="762000" y="1402080"/>
            <a:ext cx="7391400" cy="1645920"/>
            <a:chOff x="762000" y="1402080"/>
            <a:chExt cx="7391400" cy="1645920"/>
          </a:xfrm>
        </p:grpSpPr>
        <p:grpSp>
          <p:nvGrpSpPr>
            <p:cNvPr id="47" name="Group 46"/>
            <p:cNvGrpSpPr/>
            <p:nvPr/>
          </p:nvGrpSpPr>
          <p:grpSpPr>
            <a:xfrm>
              <a:off x="3418214" y="1402080"/>
              <a:ext cx="4735186" cy="1645920"/>
              <a:chOff x="4027814" y="1249680"/>
              <a:chExt cx="4735186" cy="1645920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7814" y="1249680"/>
                <a:ext cx="4735186" cy="1645920"/>
              </a:xfrm>
              <a:prstGeom prst="rect">
                <a:avLst/>
              </a:prstGeom>
            </p:spPr>
          </p:pic>
          <p:sp>
            <p:nvSpPr>
              <p:cNvPr id="51" name="Rectangle 50"/>
              <p:cNvSpPr/>
              <p:nvPr/>
            </p:nvSpPr>
            <p:spPr>
              <a:xfrm>
                <a:off x="6917266" y="2209800"/>
                <a:ext cx="719668" cy="457200"/>
              </a:xfrm>
              <a:prstGeom prst="rect">
                <a:avLst/>
              </a:prstGeom>
              <a:noFill/>
              <a:ln w="19050" cmpd="sng">
                <a:solidFill>
                  <a:srgbClr val="3366FF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899399" y="2209800"/>
                <a:ext cx="685800" cy="457200"/>
              </a:xfrm>
              <a:prstGeom prst="rect">
                <a:avLst/>
              </a:prstGeom>
              <a:noFill/>
              <a:ln w="19050" cmpd="sng">
                <a:solidFill>
                  <a:schemeClr val="accent3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054598" y="2201333"/>
                <a:ext cx="533400" cy="457200"/>
              </a:xfrm>
              <a:prstGeom prst="rect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418667" y="1540934"/>
                <a:ext cx="990600" cy="457200"/>
              </a:xfrm>
              <a:prstGeom prst="rect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368801" y="2209800"/>
                <a:ext cx="381000" cy="457200"/>
              </a:xfrm>
              <a:prstGeom prst="rect">
                <a:avLst/>
              </a:prstGeom>
              <a:noFill/>
              <a:ln w="19050" cmpd="sng">
                <a:solidFill>
                  <a:srgbClr val="4F8E1E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419600" y="1540931"/>
                <a:ext cx="762000" cy="457200"/>
              </a:xfrm>
              <a:prstGeom prst="rect">
                <a:avLst/>
              </a:prstGeom>
              <a:noFill/>
              <a:ln w="19050" cmpd="sng">
                <a:solidFill>
                  <a:srgbClr val="4F8E1E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762000" y="1828800"/>
              <a:ext cx="234060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Total Phase Advance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2000" y="2286000"/>
              <a:ext cx="132654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Total Delay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2469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Damper System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3613440" cy="4728815"/>
          </a:xfrm>
        </p:spPr>
        <p:txBody>
          <a:bodyPr/>
          <a:lstStyle/>
          <a:p>
            <a:r>
              <a:rPr lang="en-US" dirty="0" smtClean="0"/>
              <a:t>Power in the 10-300 MHz band of difference signal</a:t>
            </a:r>
          </a:p>
          <a:p>
            <a:r>
              <a:rPr lang="en-US" dirty="0" smtClean="0"/>
              <a:t>Once timing is set, gain is tuned to minimize total oscillation</a:t>
            </a:r>
          </a:p>
          <a:p>
            <a:r>
              <a:rPr lang="en-US" dirty="0" smtClean="0"/>
              <a:t>Note the small rise near the end of the cycle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0" y="1676400"/>
            <a:ext cx="5257800" cy="4191000"/>
            <a:chOff x="3581400" y="1676400"/>
            <a:chExt cx="5486400" cy="4229100"/>
          </a:xfrm>
        </p:grpSpPr>
        <p:pic>
          <p:nvPicPr>
            <p:cNvPr id="4" name="Picture 3" descr="H-V-Damped-v-Undamped-Total-Power-New-eps-converted-to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1676400"/>
              <a:ext cx="5486400" cy="42291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8171793" y="2343807"/>
              <a:ext cx="122386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Horizontal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8306497" y="4472744"/>
              <a:ext cx="95445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Vertical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1179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28678" cy="496290"/>
          </a:xfrm>
        </p:spPr>
        <p:txBody>
          <a:bodyPr/>
          <a:lstStyle/>
          <a:p>
            <a:r>
              <a:rPr lang="en-US" dirty="0" smtClean="0"/>
              <a:t>Damper System – Delay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9572" y="1363056"/>
            <a:ext cx="3610428" cy="4525963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3344256"/>
            <a:ext cx="3686628" cy="1913544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N </a:t>
            </a:r>
            <a:r>
              <a:rPr lang="en-US" dirty="0"/>
              <a:t>gets too big trying to meet these conditions, why not change Q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304800" y="990600"/>
            <a:ext cx="3686628" cy="762000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Delay must satisfy: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412346" y="3624905"/>
            <a:ext cx="5884054" cy="1937695"/>
            <a:chOff x="3412346" y="3624905"/>
            <a:chExt cx="5884054" cy="1937695"/>
          </a:xfrm>
        </p:grpSpPr>
        <p:pic>
          <p:nvPicPr>
            <p:cNvPr id="37" name="Picture 36" descr="Damper-System-Ring-Schematic-eps-converted-to.pd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40000"/>
              <a:alphaModFix amt="5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346" y="3624905"/>
              <a:ext cx="5884054" cy="1937695"/>
            </a:xfrm>
            <a:prstGeom prst="rect">
              <a:avLst/>
            </a:prstGeom>
          </p:spPr>
        </p:pic>
        <p:sp>
          <p:nvSpPr>
            <p:cNvPr id="38" name="Freeform 37"/>
            <p:cNvSpPr/>
            <p:nvPr/>
          </p:nvSpPr>
          <p:spPr>
            <a:xfrm>
              <a:off x="3854255" y="4125330"/>
              <a:ext cx="4576486" cy="634261"/>
            </a:xfrm>
            <a:custGeom>
              <a:avLst/>
              <a:gdLst>
                <a:gd name="connsiteX0" fmla="*/ 3124200 w 6400800"/>
                <a:gd name="connsiteY0" fmla="*/ 914400 h 922867"/>
                <a:gd name="connsiteX1" fmla="*/ 3124200 w 6400800"/>
                <a:gd name="connsiteY1" fmla="*/ 702734 h 922867"/>
                <a:gd name="connsiteX2" fmla="*/ 0 w 6400800"/>
                <a:gd name="connsiteY2" fmla="*/ 694267 h 922867"/>
                <a:gd name="connsiteX3" fmla="*/ 0 w 6400800"/>
                <a:gd name="connsiteY3" fmla="*/ 0 h 922867"/>
                <a:gd name="connsiteX4" fmla="*/ 6400800 w 6400800"/>
                <a:gd name="connsiteY4" fmla="*/ 8467 h 922867"/>
                <a:gd name="connsiteX5" fmla="*/ 6392333 w 6400800"/>
                <a:gd name="connsiteY5" fmla="*/ 711200 h 922867"/>
                <a:gd name="connsiteX6" fmla="*/ 4715933 w 6400800"/>
                <a:gd name="connsiteY6" fmla="*/ 719667 h 922867"/>
                <a:gd name="connsiteX7" fmla="*/ 4715933 w 6400800"/>
                <a:gd name="connsiteY7" fmla="*/ 922867 h 92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0800" h="922867">
                  <a:moveTo>
                    <a:pt x="3124200" y="914400"/>
                  </a:moveTo>
                  <a:lnTo>
                    <a:pt x="3124200" y="702734"/>
                  </a:lnTo>
                  <a:lnTo>
                    <a:pt x="0" y="694267"/>
                  </a:lnTo>
                  <a:lnTo>
                    <a:pt x="0" y="0"/>
                  </a:lnTo>
                  <a:lnTo>
                    <a:pt x="6400800" y="8467"/>
                  </a:lnTo>
                  <a:lnTo>
                    <a:pt x="6392333" y="711200"/>
                  </a:lnTo>
                  <a:lnTo>
                    <a:pt x="4715933" y="719667"/>
                  </a:lnTo>
                  <a:lnTo>
                    <a:pt x="4715933" y="922867"/>
                  </a:lnTo>
                </a:path>
              </a:pathLst>
            </a:custGeom>
            <a:ln w="38100" cmpd="sng">
              <a:solidFill>
                <a:srgbClr val="3366F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642363" y="4982649"/>
              <a:ext cx="5256412" cy="397626"/>
            </a:xfrm>
            <a:custGeom>
              <a:avLst/>
              <a:gdLst>
                <a:gd name="connsiteX0" fmla="*/ 3124200 w 4588934"/>
                <a:gd name="connsiteY0" fmla="*/ 33867 h 347134"/>
                <a:gd name="connsiteX1" fmla="*/ 4588934 w 4588934"/>
                <a:gd name="connsiteY1" fmla="*/ 16934 h 347134"/>
                <a:gd name="connsiteX2" fmla="*/ 4588934 w 4588934"/>
                <a:gd name="connsiteY2" fmla="*/ 347134 h 347134"/>
                <a:gd name="connsiteX3" fmla="*/ 0 w 4588934"/>
                <a:gd name="connsiteY3" fmla="*/ 330200 h 347134"/>
                <a:gd name="connsiteX4" fmla="*/ 0 w 4588934"/>
                <a:gd name="connsiteY4" fmla="*/ 8467 h 347134"/>
                <a:gd name="connsiteX5" fmla="*/ 3039534 w 4588934"/>
                <a:gd name="connsiteY5" fmla="*/ 0 h 34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8934" h="347134">
                  <a:moveTo>
                    <a:pt x="3124200" y="33867"/>
                  </a:moveTo>
                  <a:lnTo>
                    <a:pt x="4588934" y="16934"/>
                  </a:lnTo>
                  <a:lnTo>
                    <a:pt x="4588934" y="347134"/>
                  </a:lnTo>
                  <a:lnTo>
                    <a:pt x="0" y="330200"/>
                  </a:lnTo>
                  <a:lnTo>
                    <a:pt x="0" y="8467"/>
                  </a:lnTo>
                  <a:lnTo>
                    <a:pt x="3039534" y="0"/>
                  </a:lnTo>
                </a:path>
              </a:pathLst>
            </a:custGeom>
            <a:ln>
              <a:solidFill>
                <a:srgbClr val="FF0000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6241475" y="4846875"/>
              <a:ext cx="960119" cy="0"/>
            </a:xfrm>
            <a:prstGeom prst="straightConnector1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>
              <a:grpSpLocks noChangeAspect="1"/>
            </p:cNvGrpSpPr>
            <p:nvPr/>
          </p:nvGrpSpPr>
          <p:grpSpPr>
            <a:xfrm flipV="1">
              <a:off x="6104471" y="4055534"/>
              <a:ext cx="457200" cy="351693"/>
              <a:chOff x="5410200" y="2362200"/>
              <a:chExt cx="990600" cy="762000"/>
            </a:xfrm>
            <a:effectLst/>
          </p:grpSpPr>
          <p:sp>
            <p:nvSpPr>
              <p:cNvPr id="47" name="Oval 46"/>
              <p:cNvSpPr/>
              <p:nvPr/>
            </p:nvSpPr>
            <p:spPr>
              <a:xfrm>
                <a:off x="5638800" y="2590800"/>
                <a:ext cx="381000" cy="381000"/>
              </a:xfrm>
              <a:prstGeom prst="ellipse">
                <a:avLst/>
              </a:prstGeom>
              <a:noFill/>
              <a:ln w="28575" cmpd="sng">
                <a:solidFill>
                  <a:srgbClr val="E37222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715000" y="2590800"/>
                <a:ext cx="381000" cy="381000"/>
              </a:xfrm>
              <a:prstGeom prst="ellipse">
                <a:avLst/>
              </a:prstGeom>
              <a:noFill/>
              <a:ln w="28575" cmpd="sng">
                <a:solidFill>
                  <a:srgbClr val="E37222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5410200" y="2971800"/>
                <a:ext cx="990600" cy="0"/>
              </a:xfrm>
              <a:prstGeom prst="line">
                <a:avLst/>
              </a:prstGeom>
              <a:ln w="28575" cmpd="sng">
                <a:solidFill>
                  <a:srgbClr val="E3722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5715000" y="2362200"/>
                <a:ext cx="381000" cy="762000"/>
              </a:xfrm>
              <a:prstGeom prst="straightConnector1">
                <a:avLst/>
              </a:prstGeom>
              <a:ln>
                <a:solidFill>
                  <a:srgbClr val="E3722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 flipV="1">
              <a:off x="5308599" y="4055534"/>
              <a:ext cx="457200" cy="351693"/>
              <a:chOff x="5410200" y="2362200"/>
              <a:chExt cx="990600" cy="762000"/>
            </a:xfrm>
            <a:effectLst/>
          </p:grpSpPr>
          <p:sp>
            <p:nvSpPr>
              <p:cNvPr id="43" name="Oval 42"/>
              <p:cNvSpPr/>
              <p:nvPr/>
            </p:nvSpPr>
            <p:spPr>
              <a:xfrm>
                <a:off x="5638800" y="2590800"/>
                <a:ext cx="381000" cy="381000"/>
              </a:xfrm>
              <a:prstGeom prst="ellipse">
                <a:avLst/>
              </a:prstGeom>
              <a:noFill/>
              <a:ln w="28575" cmpd="sng">
                <a:solidFill>
                  <a:srgbClr val="E37222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715000" y="2590800"/>
                <a:ext cx="381000" cy="381000"/>
              </a:xfrm>
              <a:prstGeom prst="ellipse">
                <a:avLst/>
              </a:prstGeom>
              <a:noFill/>
              <a:ln w="28575" cmpd="sng">
                <a:solidFill>
                  <a:srgbClr val="E37222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5410200" y="2971800"/>
                <a:ext cx="990600" cy="0"/>
              </a:xfrm>
              <a:prstGeom prst="line">
                <a:avLst/>
              </a:prstGeom>
              <a:ln w="28575" cmpd="sng">
                <a:solidFill>
                  <a:srgbClr val="E3722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5715000" y="2362200"/>
                <a:ext cx="381000" cy="762000"/>
              </a:xfrm>
              <a:prstGeom prst="straightConnector1">
                <a:avLst/>
              </a:prstGeom>
              <a:ln>
                <a:solidFill>
                  <a:srgbClr val="E3722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/>
          <p:cNvGrpSpPr/>
          <p:nvPr/>
        </p:nvGrpSpPr>
        <p:grpSpPr>
          <a:xfrm>
            <a:off x="762000" y="1402080"/>
            <a:ext cx="7391400" cy="1645920"/>
            <a:chOff x="762000" y="1402080"/>
            <a:chExt cx="7391400" cy="1645920"/>
          </a:xfrm>
        </p:grpSpPr>
        <p:grpSp>
          <p:nvGrpSpPr>
            <p:cNvPr id="52" name="Group 51"/>
            <p:cNvGrpSpPr/>
            <p:nvPr/>
          </p:nvGrpSpPr>
          <p:grpSpPr>
            <a:xfrm>
              <a:off x="3418214" y="1402080"/>
              <a:ext cx="4735186" cy="1645920"/>
              <a:chOff x="4027814" y="1249680"/>
              <a:chExt cx="4735186" cy="1645920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7814" y="1249680"/>
                <a:ext cx="4735186" cy="1645920"/>
              </a:xfrm>
              <a:prstGeom prst="rect">
                <a:avLst/>
              </a:prstGeom>
            </p:spPr>
          </p:pic>
          <p:sp>
            <p:nvSpPr>
              <p:cNvPr id="56" name="Rectangle 55"/>
              <p:cNvSpPr/>
              <p:nvPr/>
            </p:nvSpPr>
            <p:spPr>
              <a:xfrm>
                <a:off x="6917266" y="2209800"/>
                <a:ext cx="719668" cy="457200"/>
              </a:xfrm>
              <a:prstGeom prst="rect">
                <a:avLst/>
              </a:prstGeom>
              <a:noFill/>
              <a:ln w="19050" cmpd="sng">
                <a:solidFill>
                  <a:srgbClr val="3366FF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7899399" y="2209800"/>
                <a:ext cx="685800" cy="457200"/>
              </a:xfrm>
              <a:prstGeom prst="rect">
                <a:avLst/>
              </a:prstGeom>
              <a:noFill/>
              <a:ln w="19050" cmpd="sng">
                <a:solidFill>
                  <a:schemeClr val="accent3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054598" y="2201333"/>
                <a:ext cx="533400" cy="457200"/>
              </a:xfrm>
              <a:prstGeom prst="rect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418667" y="1540934"/>
                <a:ext cx="990600" cy="457200"/>
              </a:xfrm>
              <a:prstGeom prst="rect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368801" y="2209800"/>
                <a:ext cx="381000" cy="457200"/>
              </a:xfrm>
              <a:prstGeom prst="rect">
                <a:avLst/>
              </a:prstGeom>
              <a:noFill/>
              <a:ln w="19050" cmpd="sng">
                <a:solidFill>
                  <a:srgbClr val="4F8E1E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419600" y="1540931"/>
                <a:ext cx="762000" cy="457200"/>
              </a:xfrm>
              <a:prstGeom prst="rect">
                <a:avLst/>
              </a:prstGeom>
              <a:noFill/>
              <a:ln w="19050" cmpd="sng">
                <a:solidFill>
                  <a:srgbClr val="4F8E1E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762000" y="1828800"/>
              <a:ext cx="234060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Total Phase Advance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62000" y="2286000"/>
              <a:ext cx="132654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Total Delay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132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Delay Reduction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3842040" cy="3966815"/>
          </a:xfrm>
        </p:spPr>
        <p:txBody>
          <a:bodyPr/>
          <a:lstStyle/>
          <a:p>
            <a:r>
              <a:rPr lang="en-US" dirty="0" smtClean="0"/>
              <a:t>Change delay required to damp by changing tune</a:t>
            </a:r>
          </a:p>
          <a:p>
            <a:r>
              <a:rPr lang="en-US" dirty="0" smtClean="0"/>
              <a:t>Find optimal gain for short delay</a:t>
            </a:r>
          </a:p>
          <a:p>
            <a:r>
              <a:rPr lang="en-US" dirty="0" smtClean="0"/>
              <a:t>Changing back to long delay, optimal short delay setting is too large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00368"/>
            <a:ext cx="5398815" cy="2069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14" y="3448220"/>
            <a:ext cx="5398815" cy="20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8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Damper System Status and Overview</a:t>
            </a:r>
          </a:p>
          <a:p>
            <a:r>
              <a:rPr lang="en-US" dirty="0" smtClean="0"/>
              <a:t>Damping Results and Recent Advancements </a:t>
            </a:r>
          </a:p>
          <a:p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51797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Gain Limitation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1757015"/>
          </a:xfrm>
        </p:spPr>
        <p:txBody>
          <a:bodyPr/>
          <a:lstStyle/>
          <a:p>
            <a:r>
              <a:rPr lang="en-US" dirty="0" smtClean="0"/>
              <a:t>As we increase gain eventually beam is driven</a:t>
            </a:r>
          </a:p>
          <a:p>
            <a:r>
              <a:rPr lang="en-US" dirty="0" smtClean="0"/>
              <a:t>Max gain changes throughout the cycle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0" y="3200400"/>
            <a:ext cx="8441269" cy="2921000"/>
            <a:chOff x="381000" y="3200400"/>
            <a:chExt cx="8441269" cy="2921000"/>
          </a:xfrm>
        </p:grpSpPr>
        <p:grpSp>
          <p:nvGrpSpPr>
            <p:cNvPr id="7" name="Group 6"/>
            <p:cNvGrpSpPr/>
            <p:nvPr/>
          </p:nvGrpSpPr>
          <p:grpSpPr>
            <a:xfrm>
              <a:off x="381000" y="3200400"/>
              <a:ext cx="8441269" cy="2921000"/>
              <a:chOff x="685800" y="3200400"/>
              <a:chExt cx="8441269" cy="2921000"/>
            </a:xfrm>
          </p:grpSpPr>
          <p:pic>
            <p:nvPicPr>
              <p:cNvPr id="9" name="Picture 8" descr="H-Gain-Comparison-Plot-NEW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" y="3200400"/>
                <a:ext cx="7620000" cy="2921000"/>
              </a:xfrm>
              <a:prstGeom prst="rect">
                <a:avLst/>
              </a:prstGeom>
            </p:spPr>
          </p:pic>
          <p:pic>
            <p:nvPicPr>
              <p:cNvPr id="10" name="Picture 9" descr="H-Gain-Comparison-Plot-NEW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45" t="6087" r="66667" b="85218"/>
              <a:stretch/>
            </p:blipFill>
            <p:spPr>
              <a:xfrm>
                <a:off x="7679266" y="3276600"/>
                <a:ext cx="1439333" cy="253999"/>
              </a:xfrm>
              <a:prstGeom prst="rect">
                <a:avLst/>
              </a:prstGeom>
            </p:spPr>
          </p:pic>
          <p:pic>
            <p:nvPicPr>
              <p:cNvPr id="11" name="Picture 10" descr="H-Gain-Comparison-Plot-NEW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45" t="44635" r="66667" b="46960"/>
              <a:stretch/>
            </p:blipFill>
            <p:spPr>
              <a:xfrm>
                <a:off x="7687733" y="3615266"/>
                <a:ext cx="1439333" cy="245533"/>
              </a:xfrm>
              <a:prstGeom prst="rect">
                <a:avLst/>
              </a:prstGeom>
            </p:spPr>
          </p:pic>
          <p:pic>
            <p:nvPicPr>
              <p:cNvPr id="12" name="Picture 11" descr="H-Gain-Comparison-Plot-NEW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45" t="31592" r="66667" b="60293"/>
              <a:stretch/>
            </p:blipFill>
            <p:spPr>
              <a:xfrm>
                <a:off x="7687733" y="4021666"/>
                <a:ext cx="1439333" cy="237066"/>
              </a:xfrm>
              <a:prstGeom prst="rect">
                <a:avLst/>
              </a:prstGeom>
            </p:spPr>
          </p:pic>
          <p:pic>
            <p:nvPicPr>
              <p:cNvPr id="13" name="Picture 12" descr="H-Gain-Comparison-Plot-NEW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45" t="19420" r="66667" b="72175"/>
              <a:stretch/>
            </p:blipFill>
            <p:spPr>
              <a:xfrm>
                <a:off x="7687736" y="4419597"/>
                <a:ext cx="1439333" cy="245533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1371600" y="3420533"/>
              <a:ext cx="1600200" cy="1371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952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Gain Limitation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1757015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omentum spread, beam current increase (dipole = y×I, effective gain increase) through cycle</a:t>
            </a:r>
          </a:p>
          <a:p>
            <a:r>
              <a:rPr lang="en-US" dirty="0"/>
              <a:t>B</a:t>
            </a:r>
            <a:r>
              <a:rPr lang="en-US" dirty="0" smtClean="0"/>
              <a:t>oth could be responsible for some growth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0" y="3200400"/>
            <a:ext cx="8441269" cy="2921000"/>
            <a:chOff x="381000" y="3200400"/>
            <a:chExt cx="8441269" cy="2921000"/>
          </a:xfrm>
        </p:grpSpPr>
        <p:grpSp>
          <p:nvGrpSpPr>
            <p:cNvPr id="7" name="Group 6"/>
            <p:cNvGrpSpPr/>
            <p:nvPr/>
          </p:nvGrpSpPr>
          <p:grpSpPr>
            <a:xfrm>
              <a:off x="381000" y="3200400"/>
              <a:ext cx="8441269" cy="2921000"/>
              <a:chOff x="685800" y="3200400"/>
              <a:chExt cx="8441269" cy="2921000"/>
            </a:xfrm>
          </p:grpSpPr>
          <p:pic>
            <p:nvPicPr>
              <p:cNvPr id="9" name="Picture 8" descr="H-Gain-Comparison-Plot-NEW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" y="3200400"/>
                <a:ext cx="7620000" cy="2921000"/>
              </a:xfrm>
              <a:prstGeom prst="rect">
                <a:avLst/>
              </a:prstGeom>
            </p:spPr>
          </p:pic>
          <p:pic>
            <p:nvPicPr>
              <p:cNvPr id="10" name="Picture 9" descr="H-Gain-Comparison-Plot-NEW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45" t="6087" r="66667" b="85218"/>
              <a:stretch/>
            </p:blipFill>
            <p:spPr>
              <a:xfrm>
                <a:off x="7679266" y="3276600"/>
                <a:ext cx="1439333" cy="253999"/>
              </a:xfrm>
              <a:prstGeom prst="rect">
                <a:avLst/>
              </a:prstGeom>
            </p:spPr>
          </p:pic>
          <p:pic>
            <p:nvPicPr>
              <p:cNvPr id="11" name="Picture 10" descr="H-Gain-Comparison-Plot-NEW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45" t="44635" r="66667" b="46960"/>
              <a:stretch/>
            </p:blipFill>
            <p:spPr>
              <a:xfrm>
                <a:off x="7687733" y="3615266"/>
                <a:ext cx="1439333" cy="245533"/>
              </a:xfrm>
              <a:prstGeom prst="rect">
                <a:avLst/>
              </a:prstGeom>
            </p:spPr>
          </p:pic>
          <p:pic>
            <p:nvPicPr>
              <p:cNvPr id="12" name="Picture 11" descr="H-Gain-Comparison-Plot-NEW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45" t="31592" r="66667" b="60293"/>
              <a:stretch/>
            </p:blipFill>
            <p:spPr>
              <a:xfrm>
                <a:off x="7687733" y="4021666"/>
                <a:ext cx="1439333" cy="237066"/>
              </a:xfrm>
              <a:prstGeom prst="rect">
                <a:avLst/>
              </a:prstGeom>
            </p:spPr>
          </p:pic>
          <p:pic>
            <p:nvPicPr>
              <p:cNvPr id="13" name="Picture 12" descr="H-Gain-Comparison-Plot-NEW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45" t="19420" r="66667" b="72175"/>
              <a:stretch/>
            </p:blipFill>
            <p:spPr>
              <a:xfrm>
                <a:off x="7687736" y="4419597"/>
                <a:ext cx="1439333" cy="245533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1371600" y="3420533"/>
              <a:ext cx="1600200" cy="1371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590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Gain Limitation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1147415"/>
          </a:xfrm>
        </p:spPr>
        <p:txBody>
          <a:bodyPr/>
          <a:lstStyle/>
          <a:p>
            <a:r>
              <a:rPr lang="en-US" dirty="0" smtClean="0"/>
              <a:t>Currently gain setting at any time is limited by the trying to minimize oscillation throughout cycle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1000" y="3200400"/>
            <a:ext cx="8441269" cy="2921000"/>
            <a:chOff x="381000" y="3200400"/>
            <a:chExt cx="8441269" cy="2921000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" y="3200400"/>
              <a:ext cx="8441269" cy="2921000"/>
              <a:chOff x="685800" y="3200400"/>
              <a:chExt cx="8441269" cy="2921000"/>
            </a:xfrm>
          </p:grpSpPr>
          <p:pic>
            <p:nvPicPr>
              <p:cNvPr id="5" name="Picture 4" descr="H-Gain-Comparison-Plot-NEW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" y="3200400"/>
                <a:ext cx="7620000" cy="2921000"/>
              </a:xfrm>
              <a:prstGeom prst="rect">
                <a:avLst/>
              </a:prstGeom>
            </p:spPr>
          </p:pic>
          <p:pic>
            <p:nvPicPr>
              <p:cNvPr id="6" name="Picture 5" descr="H-Gain-Comparison-Plot-NEW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45" t="6087" r="66667" b="85218"/>
              <a:stretch/>
            </p:blipFill>
            <p:spPr>
              <a:xfrm>
                <a:off x="7679266" y="3276600"/>
                <a:ext cx="1439333" cy="253999"/>
              </a:xfrm>
              <a:prstGeom prst="rect">
                <a:avLst/>
              </a:prstGeom>
            </p:spPr>
          </p:pic>
          <p:pic>
            <p:nvPicPr>
              <p:cNvPr id="7" name="Picture 6" descr="H-Gain-Comparison-Plot-NEW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45" t="44635" r="66667" b="46960"/>
              <a:stretch/>
            </p:blipFill>
            <p:spPr>
              <a:xfrm>
                <a:off x="7687733" y="3615266"/>
                <a:ext cx="1439333" cy="245533"/>
              </a:xfrm>
              <a:prstGeom prst="rect">
                <a:avLst/>
              </a:prstGeom>
            </p:spPr>
          </p:pic>
          <p:pic>
            <p:nvPicPr>
              <p:cNvPr id="8" name="Picture 7" descr="H-Gain-Comparison-Plot-NEW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45" t="31592" r="66667" b="60293"/>
              <a:stretch/>
            </p:blipFill>
            <p:spPr>
              <a:xfrm>
                <a:off x="7687733" y="4021666"/>
                <a:ext cx="1439333" cy="237066"/>
              </a:xfrm>
              <a:prstGeom prst="rect">
                <a:avLst/>
              </a:prstGeom>
            </p:spPr>
          </p:pic>
          <p:pic>
            <p:nvPicPr>
              <p:cNvPr id="9" name="Picture 8" descr="H-Gain-Comparison-Plot-NEW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45" t="19420" r="66667" b="72175"/>
              <a:stretch/>
            </p:blipFill>
            <p:spPr>
              <a:xfrm>
                <a:off x="7687736" y="4419597"/>
                <a:ext cx="1439333" cy="245533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1371600" y="3420533"/>
              <a:ext cx="1600200" cy="1371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590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Gain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1376015"/>
          </a:xfrm>
        </p:spPr>
        <p:txBody>
          <a:bodyPr/>
          <a:lstStyle/>
          <a:p>
            <a:r>
              <a:rPr lang="en-US" dirty="0" smtClean="0"/>
              <a:t>Gain should be a function of time</a:t>
            </a:r>
          </a:p>
          <a:p>
            <a:r>
              <a:rPr lang="en-US" dirty="0" smtClean="0"/>
              <a:t>We tested this with a two stage gain schedule</a:t>
            </a:r>
          </a:p>
        </p:txBody>
      </p:sp>
      <p:pic>
        <p:nvPicPr>
          <p:cNvPr id="4" name="Picture 3" descr="Gain-Scheduling-Switch-Schemati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52800"/>
            <a:ext cx="60071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7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Gain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3232440" cy="4347815"/>
          </a:xfrm>
        </p:spPr>
        <p:txBody>
          <a:bodyPr/>
          <a:lstStyle/>
          <a:p>
            <a:r>
              <a:rPr lang="en-US" dirty="0" smtClean="0"/>
              <a:t>With our large gain, growth occurs in higher modes, and late in the cycle</a:t>
            </a:r>
          </a:p>
          <a:p>
            <a:r>
              <a:rPr lang="en-US" dirty="0" smtClean="0"/>
              <a:t>Gain schedule does help damp e-p and reduce growth late in cycle</a:t>
            </a:r>
          </a:p>
        </p:txBody>
      </p:sp>
      <p:pic>
        <p:nvPicPr>
          <p:cNvPr id="4" name="Picture 3" descr="Gain-Scheduling-Spectro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87" y="838200"/>
            <a:ext cx="535541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92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4"/>
            <a:ext cx="8642640" cy="4957415"/>
          </a:xfrm>
        </p:spPr>
        <p:txBody>
          <a:bodyPr/>
          <a:lstStyle/>
          <a:p>
            <a:r>
              <a:rPr lang="en-US" dirty="0" smtClean="0"/>
              <a:t>Damper </a:t>
            </a:r>
            <a:r>
              <a:rPr lang="en-US" dirty="0"/>
              <a:t>works. </a:t>
            </a:r>
            <a:endParaRPr lang="en-US" dirty="0" smtClean="0"/>
          </a:p>
          <a:p>
            <a:r>
              <a:rPr lang="en-US" dirty="0" smtClean="0"/>
              <a:t>If losses due to </a:t>
            </a:r>
            <a:r>
              <a:rPr lang="en-US" dirty="0"/>
              <a:t>e-p </a:t>
            </a:r>
            <a:r>
              <a:rPr lang="en-US" dirty="0" smtClean="0"/>
              <a:t>are detected damper </a:t>
            </a:r>
            <a:r>
              <a:rPr lang="en-US" dirty="0"/>
              <a:t>will provide </a:t>
            </a:r>
            <a:r>
              <a:rPr lang="en-US" dirty="0" smtClean="0"/>
              <a:t>headroom</a:t>
            </a:r>
          </a:p>
          <a:p>
            <a:r>
              <a:rPr lang="en-US" dirty="0"/>
              <a:t>W</a:t>
            </a:r>
            <a:r>
              <a:rPr lang="en-US" dirty="0" smtClean="0"/>
              <a:t>e have a lot of power, but we could use it more effectively</a:t>
            </a:r>
          </a:p>
          <a:p>
            <a:r>
              <a:rPr lang="en-US" dirty="0" smtClean="0"/>
              <a:t>We have two specific tasks to improve damper:</a:t>
            </a:r>
          </a:p>
          <a:p>
            <a:pPr lvl="1"/>
            <a:r>
              <a:rPr lang="en-US" dirty="0" smtClean="0"/>
              <a:t>Implement gain scheduling</a:t>
            </a:r>
          </a:p>
          <a:p>
            <a:pPr lvl="1"/>
            <a:r>
              <a:rPr lang="en-US" dirty="0" smtClean="0"/>
              <a:t>Explore delay reduction through tune choice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244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4"/>
            <a:ext cx="8642640" cy="4805016"/>
          </a:xfrm>
        </p:spPr>
        <p:txBody>
          <a:bodyPr/>
          <a:lstStyle/>
          <a:p>
            <a:r>
              <a:rPr lang="en-US" dirty="0" smtClean="0"/>
              <a:t>Understand </a:t>
            </a:r>
            <a:r>
              <a:rPr lang="en-US" dirty="0"/>
              <a:t>physics behind e-p onset better to identify </a:t>
            </a:r>
            <a:r>
              <a:rPr lang="en-US" dirty="0" smtClean="0"/>
              <a:t>better working point </a:t>
            </a:r>
            <a:r>
              <a:rPr lang="en-US" dirty="0"/>
              <a:t>in a complicated parameter space – delay, tune, momentum spread, gain, bunch shape, etc. – to </a:t>
            </a:r>
            <a:r>
              <a:rPr lang="en-US" dirty="0">
                <a:sym typeface="Wingdings"/>
              </a:rPr>
              <a:t>minimize </a:t>
            </a:r>
            <a:r>
              <a:rPr lang="en-US" dirty="0" smtClean="0">
                <a:sym typeface="Wingdings"/>
              </a:rPr>
              <a:t>loss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Beam based experiments </a:t>
            </a:r>
          </a:p>
          <a:p>
            <a:pPr lvl="1"/>
            <a:r>
              <a:rPr lang="en-US" dirty="0" smtClean="0"/>
              <a:t>Understand BTF measurements – simulation underway</a:t>
            </a:r>
          </a:p>
          <a:p>
            <a:r>
              <a:rPr lang="en-US" dirty="0" smtClean="0"/>
              <a:t>Understand limitations of a multi-turn system</a:t>
            </a:r>
          </a:p>
          <a:p>
            <a:pPr lvl="1"/>
            <a:r>
              <a:rPr lang="en-US" dirty="0" smtClean="0"/>
              <a:t>Analytic work and simulation</a:t>
            </a:r>
          </a:p>
          <a:p>
            <a:r>
              <a:rPr lang="en-US" dirty="0" smtClean="0"/>
              <a:t>The software, and documentation need to be polished</a:t>
            </a:r>
          </a:p>
        </p:txBody>
      </p:sp>
    </p:spTree>
    <p:extLst>
      <p:ext uri="{BB962C8B-B14F-4D97-AF65-F5344CB8AC3E}">
        <p14:creationId xmlns:p14="http://schemas.microsoft.com/office/powerpoint/2010/main" val="86439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want to thank the AP and BI teams for support throughout the last year</a:t>
            </a:r>
          </a:p>
          <a:p>
            <a:r>
              <a:rPr lang="en-US" dirty="0"/>
              <a:t>I </a:t>
            </a:r>
            <a:r>
              <a:rPr lang="en-US" dirty="0" smtClean="0"/>
              <a:t>especially want </a:t>
            </a:r>
            <a:r>
              <a:rPr lang="en-US" dirty="0"/>
              <a:t>to thank Jeff Bryan, Craig </a:t>
            </a:r>
            <a:r>
              <a:rPr lang="en-US" dirty="0" err="1"/>
              <a:t>Deibele</a:t>
            </a:r>
            <a:r>
              <a:rPr lang="en-US" dirty="0"/>
              <a:t>, and </a:t>
            </a:r>
            <a:r>
              <a:rPr lang="en-US" dirty="0" err="1"/>
              <a:t>Zaipeng</a:t>
            </a:r>
            <a:r>
              <a:rPr lang="en-US" dirty="0"/>
              <a:t> </a:t>
            </a:r>
            <a:r>
              <a:rPr lang="en-US" dirty="0" err="1"/>
              <a:t>Xie</a:t>
            </a:r>
            <a:r>
              <a:rPr lang="en-US" dirty="0"/>
              <a:t> for all their </a:t>
            </a:r>
            <a:r>
              <a:rPr lang="en-US" dirty="0" smtClean="0"/>
              <a:t>help (and patience) getting </a:t>
            </a:r>
            <a:r>
              <a:rPr lang="en-US" dirty="0"/>
              <a:t>the damper </a:t>
            </a:r>
            <a:r>
              <a:rPr lang="en-US" dirty="0" smtClean="0"/>
              <a:t>up and running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28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171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Damping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42640" cy="1600200"/>
          </a:xfrm>
        </p:spPr>
        <p:txBody>
          <a:bodyPr/>
          <a:lstStyle/>
          <a:p>
            <a:r>
              <a:rPr lang="en-US" dirty="0" smtClean="0"/>
              <a:t>We can drive beam, and then damp – </a:t>
            </a:r>
            <a:r>
              <a:rPr lang="en-US" smtClean="0"/>
              <a:t>timing is good</a:t>
            </a:r>
            <a:endParaRPr lang="en-US" dirty="0" smtClean="0"/>
          </a:p>
          <a:p>
            <a:r>
              <a:rPr lang="en-US" dirty="0" smtClean="0"/>
              <a:t>Difference signal during drive-damp test</a:t>
            </a:r>
          </a:p>
          <a:p>
            <a:r>
              <a:rPr lang="en-US" dirty="0"/>
              <a:t>Sign of the gain is flipped at turn ~</a:t>
            </a:r>
            <a:r>
              <a:rPr lang="en-US" dirty="0" smtClean="0"/>
              <a:t>550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90800"/>
            <a:ext cx="6705600" cy="356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8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1299815"/>
          </a:xfrm>
        </p:spPr>
        <p:txBody>
          <a:bodyPr/>
          <a:lstStyle/>
          <a:p>
            <a:r>
              <a:rPr lang="en-US" dirty="0" smtClean="0"/>
              <a:t>E-p instability – interaction of beam with a cloud of electrons in the beam pipe generated by low levels of beam loss, amplified by secondary electron generation</a:t>
            </a:r>
            <a:endParaRPr lang="en-US" dirty="0"/>
          </a:p>
        </p:txBody>
      </p:sp>
      <p:pic>
        <p:nvPicPr>
          <p:cNvPr id="6" name="Picture 5" descr="Screen Shot 2016-02-05 at 9.13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35300"/>
            <a:ext cx="6464300" cy="3060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9390" y="6019800"/>
            <a:ext cx="1938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Image credit: </a:t>
            </a:r>
            <a:r>
              <a:rPr lang="en-US" sz="1200" dirty="0" err="1" smtClean="0"/>
              <a:t>Zaipeng</a:t>
            </a:r>
            <a:r>
              <a:rPr lang="en-US" sz="1200" dirty="0" smtClean="0"/>
              <a:t> </a:t>
            </a:r>
            <a:r>
              <a:rPr lang="en-US" sz="1200" dirty="0" err="1" smtClean="0"/>
              <a:t>Xie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250576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Damping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42640" cy="2057400"/>
          </a:xfrm>
        </p:spPr>
        <p:txBody>
          <a:bodyPr/>
          <a:lstStyle/>
          <a:p>
            <a:r>
              <a:rPr lang="en-US" dirty="0" smtClean="0"/>
              <a:t>Horizontal Plane, N=6</a:t>
            </a:r>
          </a:p>
          <a:p>
            <a:r>
              <a:rPr lang="en-US" dirty="0" smtClean="0"/>
              <a:t>gain too large for optimal damping</a:t>
            </a:r>
          </a:p>
          <a:p>
            <a:r>
              <a:rPr lang="en-US" dirty="0" smtClean="0"/>
              <a:t>Exponential fit to dipole signal gives growth/damp times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895600"/>
            <a:ext cx="5334000" cy="354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89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Damper 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5518440" cy="3738215"/>
          </a:xfrm>
        </p:spPr>
        <p:txBody>
          <a:bodyPr/>
          <a:lstStyle/>
          <a:p>
            <a:r>
              <a:rPr lang="en-US" dirty="0" smtClean="0"/>
              <a:t>Digital Signal Processing: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Quixilica</a:t>
            </a:r>
            <a:r>
              <a:rPr lang="en-US" dirty="0" smtClean="0"/>
              <a:t> Board/plane </a:t>
            </a:r>
            <a:br>
              <a:rPr lang="en-US" dirty="0" smtClean="0"/>
            </a:br>
            <a:r>
              <a:rPr lang="en-US" dirty="0" smtClean="0"/>
              <a:t>	10-bit ADC (2GS/sec) </a:t>
            </a:r>
            <a:br>
              <a:rPr lang="en-US" dirty="0" smtClean="0"/>
            </a:br>
            <a:r>
              <a:rPr lang="en-US" dirty="0" smtClean="0"/>
              <a:t>	2 Xilinx FPGAs per board:</a:t>
            </a:r>
            <a:br>
              <a:rPr lang="en-US" dirty="0" smtClean="0"/>
            </a:br>
            <a:r>
              <a:rPr lang="en-US" dirty="0" smtClean="0"/>
              <a:t>		Coarse Delay</a:t>
            </a:r>
            <a:br>
              <a:rPr lang="en-US" dirty="0" smtClean="0"/>
            </a:br>
            <a:r>
              <a:rPr lang="en-US" dirty="0" smtClean="0"/>
              <a:t>		Comb </a:t>
            </a:r>
            <a:r>
              <a:rPr lang="en-US" dirty="0"/>
              <a:t>F</a:t>
            </a:r>
            <a:r>
              <a:rPr lang="en-US" dirty="0" smtClean="0"/>
              <a:t>ilters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FIR EQ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Digital Gain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12-bit DAC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943600" y="1447800"/>
            <a:ext cx="2861312" cy="4529667"/>
            <a:chOff x="5943600" y="1447800"/>
            <a:chExt cx="2861312" cy="4529667"/>
          </a:xfrm>
        </p:grpSpPr>
        <p:pic>
          <p:nvPicPr>
            <p:cNvPr id="5" name="Picture 4" descr="IMG_20160204_131915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11" r="29763" b="11277"/>
            <a:stretch/>
          </p:blipFill>
          <p:spPr>
            <a:xfrm>
              <a:off x="5943600" y="1447800"/>
              <a:ext cx="2237552" cy="452966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876352" y="2133600"/>
              <a:ext cx="749123" cy="346249"/>
            </a:xfrm>
            <a:prstGeom prst="rect">
              <a:avLst/>
            </a:prstGeom>
            <a:solidFill>
              <a:srgbClr val="7F7F7F">
                <a:alpha val="81000"/>
              </a:srgb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>
                  <a:solidFill>
                    <a:srgbClr val="FFFFFF"/>
                  </a:solidFill>
                </a:rPr>
                <a:t>LLRF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76352" y="3276600"/>
              <a:ext cx="916249" cy="595548"/>
            </a:xfrm>
            <a:prstGeom prst="rect">
              <a:avLst/>
            </a:prstGeom>
            <a:solidFill>
              <a:srgbClr val="7F7F7F">
                <a:alpha val="81000"/>
              </a:srgb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>
                  <a:solidFill>
                    <a:srgbClr val="FFFFFF"/>
                  </a:solidFill>
                </a:rPr>
                <a:t>Analog 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 smtClean="0">
                  <a:solidFill>
                    <a:srgbClr val="FFFFFF"/>
                  </a:solidFill>
                </a:rPr>
                <a:t>Delay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76352" y="5410200"/>
              <a:ext cx="864540" cy="346249"/>
            </a:xfrm>
            <a:prstGeom prst="rect">
              <a:avLst/>
            </a:prstGeom>
            <a:solidFill>
              <a:srgbClr val="7F7F7F">
                <a:alpha val="81000"/>
              </a:srgb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>
                  <a:solidFill>
                    <a:srgbClr val="FFFFFF"/>
                  </a:solidFill>
                </a:rPr>
                <a:t>Switch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53200" y="4648200"/>
              <a:ext cx="1524000" cy="8382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76352" y="4876800"/>
              <a:ext cx="928560" cy="346249"/>
            </a:xfrm>
            <a:prstGeom prst="rect">
              <a:avLst/>
            </a:prstGeom>
            <a:solidFill>
              <a:srgbClr val="7F7F7F">
                <a:alpha val="81000"/>
              </a:srgb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>
                  <a:solidFill>
                    <a:srgbClr val="FFFFFF"/>
                  </a:solidFill>
                </a:rPr>
                <a:t>FPGAs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4430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28678" cy="496290"/>
          </a:xfrm>
        </p:spPr>
        <p:txBody>
          <a:bodyPr/>
          <a:lstStyle/>
          <a:p>
            <a:r>
              <a:rPr lang="en-US" dirty="0" smtClean="0"/>
              <a:t>Damper System – Delay Breakdown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024877"/>
              </p:ext>
            </p:extLst>
          </p:nvPr>
        </p:nvGraphicFramePr>
        <p:xfrm>
          <a:off x="381000" y="914400"/>
          <a:ext cx="6248400" cy="1828800"/>
        </p:xfrm>
        <a:graphic>
          <a:graphicData uri="http://schemas.openxmlformats.org/drawingml/2006/table">
            <a:tbl>
              <a:tblPr firstRow="1" lastRow="1" bandRow="1">
                <a:tableStyleId>{BC89EF96-8CEA-46FF-86C4-4CE0E7609802}</a:tableStyleId>
              </a:tblPr>
              <a:tblGrid>
                <a:gridCol w="3124200"/>
                <a:gridCol w="3124200"/>
              </a:tblGrid>
              <a:tr h="323850">
                <a:tc>
                  <a:txBody>
                    <a:bodyPr/>
                    <a:lstStyle/>
                    <a:p>
                      <a:pPr algn="r"/>
                      <a:r>
                        <a:rPr lang="en-US" u="none" dirty="0" smtClean="0"/>
                        <a:t>Source</a:t>
                      </a:r>
                      <a:endParaRPr lang="en-US" u="none" dirty="0"/>
                    </a:p>
                  </a:txBody>
                  <a:tcPr marL="0" marR="2743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none" dirty="0" smtClean="0"/>
                        <a:t>Delay[ns]</a:t>
                      </a:r>
                      <a:endParaRPr lang="en-US" u="none" dirty="0"/>
                    </a:p>
                  </a:txBody>
                  <a:tcPr marL="27432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Cable ~170m</a:t>
                      </a:r>
                      <a:endParaRPr lang="en-US" dirty="0"/>
                    </a:p>
                  </a:txBody>
                  <a:tcPr marL="0" marR="2743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560.1</a:t>
                      </a:r>
                      <a:endParaRPr lang="en-US" dirty="0"/>
                    </a:p>
                  </a:txBody>
                  <a:tcPr marL="27432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Comb Filters</a:t>
                      </a:r>
                      <a:endParaRPr lang="en-US" dirty="0"/>
                    </a:p>
                  </a:txBody>
                  <a:tcPr marL="0" marR="2743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955.0 (1</a:t>
                      </a:r>
                      <a:r>
                        <a:rPr lang="en-US" baseline="0" dirty="0" smtClean="0"/>
                        <a:t> turn)</a:t>
                      </a:r>
                      <a:endParaRPr lang="en-US" dirty="0"/>
                    </a:p>
                  </a:txBody>
                  <a:tcPr marL="27432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LLRF</a:t>
                      </a:r>
                      <a:r>
                        <a:rPr lang="en-US" baseline="0" dirty="0" smtClean="0"/>
                        <a:t> thru </a:t>
                      </a:r>
                      <a:r>
                        <a:rPr lang="en-US" dirty="0" smtClean="0"/>
                        <a:t>Amps</a:t>
                      </a:r>
                      <a:endParaRPr lang="en-US" dirty="0"/>
                    </a:p>
                  </a:txBody>
                  <a:tcPr marL="0" marR="2743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631.1</a:t>
                      </a:r>
                      <a:endParaRPr lang="en-US" dirty="0"/>
                    </a:p>
                  </a:txBody>
                  <a:tcPr marL="27432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 Minimum Delay</a:t>
                      </a:r>
                      <a:endParaRPr lang="en-US" dirty="0"/>
                    </a:p>
                  </a:txBody>
                  <a:tcPr marL="0" marR="2743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2146.2 </a:t>
                      </a:r>
                      <a:endParaRPr lang="en-US" dirty="0"/>
                    </a:p>
                  </a:txBody>
                  <a:tcPr marL="27432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57200" y="2286000"/>
            <a:ext cx="8301250" cy="3429000"/>
            <a:chOff x="457200" y="2286000"/>
            <a:chExt cx="8301250" cy="3429000"/>
          </a:xfrm>
        </p:grpSpPr>
        <p:grpSp>
          <p:nvGrpSpPr>
            <p:cNvPr id="14" name="Group 13"/>
            <p:cNvGrpSpPr/>
            <p:nvPr/>
          </p:nvGrpSpPr>
          <p:grpSpPr>
            <a:xfrm>
              <a:off x="457200" y="2895600"/>
              <a:ext cx="8229600" cy="2819400"/>
              <a:chOff x="457200" y="2895600"/>
              <a:chExt cx="8229600" cy="2819400"/>
            </a:xfrm>
          </p:grpSpPr>
          <p:pic>
            <p:nvPicPr>
              <p:cNvPr id="19" name="Picture 18" descr="Damper-System-Ring-Schematic-eps-converted-to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895600"/>
                <a:ext cx="8229600" cy="2819400"/>
              </a:xfrm>
              <a:prstGeom prst="rect">
                <a:avLst/>
              </a:prstGeom>
            </p:spPr>
          </p:pic>
          <p:sp>
            <p:nvSpPr>
              <p:cNvPr id="20" name="Freeform 19"/>
              <p:cNvSpPr/>
              <p:nvPr/>
            </p:nvSpPr>
            <p:spPr>
              <a:xfrm>
                <a:off x="1075267" y="3623733"/>
                <a:ext cx="6400800" cy="922867"/>
              </a:xfrm>
              <a:custGeom>
                <a:avLst/>
                <a:gdLst>
                  <a:gd name="connsiteX0" fmla="*/ 3124200 w 6400800"/>
                  <a:gd name="connsiteY0" fmla="*/ 914400 h 922867"/>
                  <a:gd name="connsiteX1" fmla="*/ 3124200 w 6400800"/>
                  <a:gd name="connsiteY1" fmla="*/ 702734 h 922867"/>
                  <a:gd name="connsiteX2" fmla="*/ 0 w 6400800"/>
                  <a:gd name="connsiteY2" fmla="*/ 694267 h 922867"/>
                  <a:gd name="connsiteX3" fmla="*/ 0 w 6400800"/>
                  <a:gd name="connsiteY3" fmla="*/ 0 h 922867"/>
                  <a:gd name="connsiteX4" fmla="*/ 6400800 w 6400800"/>
                  <a:gd name="connsiteY4" fmla="*/ 8467 h 922867"/>
                  <a:gd name="connsiteX5" fmla="*/ 6392333 w 6400800"/>
                  <a:gd name="connsiteY5" fmla="*/ 711200 h 922867"/>
                  <a:gd name="connsiteX6" fmla="*/ 4715933 w 6400800"/>
                  <a:gd name="connsiteY6" fmla="*/ 719667 h 922867"/>
                  <a:gd name="connsiteX7" fmla="*/ 4715933 w 6400800"/>
                  <a:gd name="connsiteY7" fmla="*/ 922867 h 92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0800" h="922867">
                    <a:moveTo>
                      <a:pt x="3124200" y="914400"/>
                    </a:moveTo>
                    <a:lnTo>
                      <a:pt x="3124200" y="702734"/>
                    </a:lnTo>
                    <a:lnTo>
                      <a:pt x="0" y="694267"/>
                    </a:lnTo>
                    <a:lnTo>
                      <a:pt x="0" y="0"/>
                    </a:lnTo>
                    <a:lnTo>
                      <a:pt x="6400800" y="8467"/>
                    </a:lnTo>
                    <a:lnTo>
                      <a:pt x="6392333" y="711200"/>
                    </a:lnTo>
                    <a:lnTo>
                      <a:pt x="4715933" y="719667"/>
                    </a:lnTo>
                    <a:lnTo>
                      <a:pt x="4715933" y="922867"/>
                    </a:lnTo>
                  </a:path>
                </a:pathLst>
              </a:custGeom>
              <a:ln w="38100" cmpd="sng">
                <a:solidFill>
                  <a:srgbClr val="3366FF"/>
                </a:solidFill>
                <a:headEnd type="none"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762000" y="4859867"/>
                <a:ext cx="7289800" cy="567266"/>
              </a:xfrm>
              <a:custGeom>
                <a:avLst/>
                <a:gdLst>
                  <a:gd name="connsiteX0" fmla="*/ 3141133 w 7289800"/>
                  <a:gd name="connsiteY0" fmla="*/ 0 h 567266"/>
                  <a:gd name="connsiteX1" fmla="*/ 7289800 w 7289800"/>
                  <a:gd name="connsiteY1" fmla="*/ 16933 h 567266"/>
                  <a:gd name="connsiteX2" fmla="*/ 7289800 w 7289800"/>
                  <a:gd name="connsiteY2" fmla="*/ 567266 h 567266"/>
                  <a:gd name="connsiteX3" fmla="*/ 0 w 7289800"/>
                  <a:gd name="connsiteY3" fmla="*/ 550333 h 567266"/>
                  <a:gd name="connsiteX4" fmla="*/ 0 w 7289800"/>
                  <a:gd name="connsiteY4" fmla="*/ 42333 h 567266"/>
                  <a:gd name="connsiteX5" fmla="*/ 3056467 w 7289800"/>
                  <a:gd name="connsiteY5" fmla="*/ 50800 h 5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89800" h="567266">
                    <a:moveTo>
                      <a:pt x="3141133" y="0"/>
                    </a:moveTo>
                    <a:lnTo>
                      <a:pt x="7289800" y="16933"/>
                    </a:lnTo>
                    <a:lnTo>
                      <a:pt x="7289800" y="567266"/>
                    </a:lnTo>
                    <a:lnTo>
                      <a:pt x="0" y="550333"/>
                    </a:lnTo>
                    <a:lnTo>
                      <a:pt x="0" y="42333"/>
                    </a:lnTo>
                    <a:lnTo>
                      <a:pt x="3056467" y="50800"/>
                    </a:lnTo>
                  </a:path>
                </a:pathLst>
              </a:custGeom>
              <a:ln w="38100" cmpd="sng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010400" y="2286000"/>
              <a:ext cx="1748050" cy="595548"/>
              <a:chOff x="7010400" y="2286000"/>
              <a:chExt cx="1748050" cy="59554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611419" y="2286000"/>
                <a:ext cx="1147031" cy="595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en-US" dirty="0"/>
                  <a:t>&gt;</a:t>
                </a:r>
                <a:r>
                  <a:rPr lang="en-US" dirty="0" smtClean="0"/>
                  <a:t>2146 ns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en-US" dirty="0" smtClean="0"/>
                  <a:t>955 ns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010400" y="2438400"/>
                <a:ext cx="609600" cy="0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010400" y="2743200"/>
                <a:ext cx="6096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72220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28678" cy="496290"/>
          </a:xfrm>
        </p:spPr>
        <p:txBody>
          <a:bodyPr/>
          <a:lstStyle/>
          <a:p>
            <a:r>
              <a:rPr lang="en-US" dirty="0" smtClean="0"/>
              <a:t>Damper System – Delay Breakdown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7200" y="2286000"/>
            <a:ext cx="8301250" cy="3429000"/>
            <a:chOff x="457200" y="2286000"/>
            <a:chExt cx="8301250" cy="3429000"/>
          </a:xfrm>
        </p:grpSpPr>
        <p:grpSp>
          <p:nvGrpSpPr>
            <p:cNvPr id="14" name="Group 13"/>
            <p:cNvGrpSpPr/>
            <p:nvPr/>
          </p:nvGrpSpPr>
          <p:grpSpPr>
            <a:xfrm>
              <a:off x="457200" y="2895600"/>
              <a:ext cx="8229600" cy="2819400"/>
              <a:chOff x="457200" y="2895600"/>
              <a:chExt cx="8229600" cy="2819400"/>
            </a:xfrm>
          </p:grpSpPr>
          <p:pic>
            <p:nvPicPr>
              <p:cNvPr id="19" name="Picture 18" descr="Damper-System-Ring-Schematic-eps-converted-to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895600"/>
                <a:ext cx="8229600" cy="2819400"/>
              </a:xfrm>
              <a:prstGeom prst="rect">
                <a:avLst/>
              </a:prstGeom>
            </p:spPr>
          </p:pic>
          <p:sp>
            <p:nvSpPr>
              <p:cNvPr id="20" name="Freeform 19"/>
              <p:cNvSpPr/>
              <p:nvPr/>
            </p:nvSpPr>
            <p:spPr>
              <a:xfrm>
                <a:off x="1075267" y="3623733"/>
                <a:ext cx="6400800" cy="922867"/>
              </a:xfrm>
              <a:custGeom>
                <a:avLst/>
                <a:gdLst>
                  <a:gd name="connsiteX0" fmla="*/ 3124200 w 6400800"/>
                  <a:gd name="connsiteY0" fmla="*/ 914400 h 922867"/>
                  <a:gd name="connsiteX1" fmla="*/ 3124200 w 6400800"/>
                  <a:gd name="connsiteY1" fmla="*/ 702734 h 922867"/>
                  <a:gd name="connsiteX2" fmla="*/ 0 w 6400800"/>
                  <a:gd name="connsiteY2" fmla="*/ 694267 h 922867"/>
                  <a:gd name="connsiteX3" fmla="*/ 0 w 6400800"/>
                  <a:gd name="connsiteY3" fmla="*/ 0 h 922867"/>
                  <a:gd name="connsiteX4" fmla="*/ 6400800 w 6400800"/>
                  <a:gd name="connsiteY4" fmla="*/ 8467 h 922867"/>
                  <a:gd name="connsiteX5" fmla="*/ 6392333 w 6400800"/>
                  <a:gd name="connsiteY5" fmla="*/ 711200 h 922867"/>
                  <a:gd name="connsiteX6" fmla="*/ 4715933 w 6400800"/>
                  <a:gd name="connsiteY6" fmla="*/ 719667 h 922867"/>
                  <a:gd name="connsiteX7" fmla="*/ 4715933 w 6400800"/>
                  <a:gd name="connsiteY7" fmla="*/ 922867 h 92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0800" h="922867">
                    <a:moveTo>
                      <a:pt x="3124200" y="914400"/>
                    </a:moveTo>
                    <a:lnTo>
                      <a:pt x="3124200" y="702734"/>
                    </a:lnTo>
                    <a:lnTo>
                      <a:pt x="0" y="694267"/>
                    </a:lnTo>
                    <a:lnTo>
                      <a:pt x="0" y="0"/>
                    </a:lnTo>
                    <a:lnTo>
                      <a:pt x="6400800" y="8467"/>
                    </a:lnTo>
                    <a:lnTo>
                      <a:pt x="6392333" y="711200"/>
                    </a:lnTo>
                    <a:lnTo>
                      <a:pt x="4715933" y="719667"/>
                    </a:lnTo>
                    <a:lnTo>
                      <a:pt x="4715933" y="922867"/>
                    </a:lnTo>
                  </a:path>
                </a:pathLst>
              </a:custGeom>
              <a:ln w="38100" cmpd="sng">
                <a:solidFill>
                  <a:srgbClr val="3366FF"/>
                </a:solidFill>
                <a:headEnd type="none"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762000" y="4859867"/>
                <a:ext cx="7289800" cy="567266"/>
              </a:xfrm>
              <a:custGeom>
                <a:avLst/>
                <a:gdLst>
                  <a:gd name="connsiteX0" fmla="*/ 3141133 w 7289800"/>
                  <a:gd name="connsiteY0" fmla="*/ 0 h 567266"/>
                  <a:gd name="connsiteX1" fmla="*/ 7289800 w 7289800"/>
                  <a:gd name="connsiteY1" fmla="*/ 16933 h 567266"/>
                  <a:gd name="connsiteX2" fmla="*/ 7289800 w 7289800"/>
                  <a:gd name="connsiteY2" fmla="*/ 567266 h 567266"/>
                  <a:gd name="connsiteX3" fmla="*/ 0 w 7289800"/>
                  <a:gd name="connsiteY3" fmla="*/ 550333 h 567266"/>
                  <a:gd name="connsiteX4" fmla="*/ 0 w 7289800"/>
                  <a:gd name="connsiteY4" fmla="*/ 42333 h 567266"/>
                  <a:gd name="connsiteX5" fmla="*/ 3056467 w 7289800"/>
                  <a:gd name="connsiteY5" fmla="*/ 50800 h 56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89800" h="567266">
                    <a:moveTo>
                      <a:pt x="3141133" y="0"/>
                    </a:moveTo>
                    <a:lnTo>
                      <a:pt x="7289800" y="16933"/>
                    </a:lnTo>
                    <a:lnTo>
                      <a:pt x="7289800" y="567266"/>
                    </a:lnTo>
                    <a:lnTo>
                      <a:pt x="0" y="550333"/>
                    </a:lnTo>
                    <a:lnTo>
                      <a:pt x="0" y="42333"/>
                    </a:lnTo>
                    <a:lnTo>
                      <a:pt x="3056467" y="50800"/>
                    </a:lnTo>
                  </a:path>
                </a:pathLst>
              </a:custGeom>
              <a:ln w="38100" cmpd="sng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010400" y="2286000"/>
              <a:ext cx="1748050" cy="595548"/>
              <a:chOff x="7010400" y="2286000"/>
              <a:chExt cx="1748050" cy="59554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624243" y="2286000"/>
                <a:ext cx="1134207" cy="595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en-US" dirty="0"/>
                  <a:t>≥</a:t>
                </a:r>
                <a:r>
                  <a:rPr lang="en-US" dirty="0" smtClean="0"/>
                  <a:t>2189 ns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en-US" dirty="0" smtClean="0"/>
                  <a:t>955 ns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010400" y="2438400"/>
                <a:ext cx="609600" cy="0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010400" y="2743200"/>
                <a:ext cx="6096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/>
          <p:cNvGrpSpPr>
            <a:grpSpLocks noChangeAspect="1"/>
          </p:cNvGrpSpPr>
          <p:nvPr/>
        </p:nvGrpSpPr>
        <p:grpSpPr>
          <a:xfrm flipV="1">
            <a:off x="2971800" y="3488266"/>
            <a:ext cx="880533" cy="677333"/>
            <a:chOff x="5106788" y="3429000"/>
            <a:chExt cx="1134687" cy="872836"/>
          </a:xfrm>
        </p:grpSpPr>
        <p:sp>
          <p:nvSpPr>
            <p:cNvPr id="22" name="Oval 21"/>
            <p:cNvSpPr/>
            <p:nvPr/>
          </p:nvSpPr>
          <p:spPr>
            <a:xfrm>
              <a:off x="5368639" y="3690851"/>
              <a:ext cx="436418" cy="436418"/>
            </a:xfrm>
            <a:prstGeom prst="ellipse">
              <a:avLst/>
            </a:prstGeom>
            <a:noFill/>
            <a:ln w="28575" cmpd="sng">
              <a:solidFill>
                <a:srgbClr val="E37222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455922" y="3690851"/>
              <a:ext cx="436418" cy="436418"/>
            </a:xfrm>
            <a:prstGeom prst="ellipse">
              <a:avLst/>
            </a:prstGeom>
            <a:noFill/>
            <a:ln w="28575" cmpd="sng">
              <a:solidFill>
                <a:srgbClr val="E37222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5106788" y="4127269"/>
              <a:ext cx="1134687" cy="0"/>
            </a:xfrm>
            <a:prstGeom prst="line">
              <a:avLst/>
            </a:prstGeom>
            <a:ln w="28575" cmpd="sng">
              <a:solidFill>
                <a:srgbClr val="E3722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5455922" y="3429000"/>
              <a:ext cx="436418" cy="872836"/>
            </a:xfrm>
            <a:prstGeom prst="straightConnector1">
              <a:avLst/>
            </a:prstGeom>
            <a:ln>
              <a:solidFill>
                <a:srgbClr val="E3722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 flipV="1">
            <a:off x="4114800" y="3488266"/>
            <a:ext cx="880533" cy="677333"/>
            <a:chOff x="5106788" y="3429000"/>
            <a:chExt cx="1134687" cy="872836"/>
          </a:xfrm>
        </p:grpSpPr>
        <p:sp>
          <p:nvSpPr>
            <p:cNvPr id="28" name="Oval 27"/>
            <p:cNvSpPr/>
            <p:nvPr/>
          </p:nvSpPr>
          <p:spPr>
            <a:xfrm>
              <a:off x="5368639" y="3690851"/>
              <a:ext cx="436418" cy="436418"/>
            </a:xfrm>
            <a:prstGeom prst="ellipse">
              <a:avLst/>
            </a:prstGeom>
            <a:noFill/>
            <a:ln w="28575" cmpd="sng">
              <a:solidFill>
                <a:srgbClr val="E37222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55922" y="3690851"/>
              <a:ext cx="436418" cy="436418"/>
            </a:xfrm>
            <a:prstGeom prst="ellipse">
              <a:avLst/>
            </a:prstGeom>
            <a:noFill/>
            <a:ln w="28575" cmpd="sng">
              <a:solidFill>
                <a:srgbClr val="E37222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106788" y="4127269"/>
              <a:ext cx="1134687" cy="0"/>
            </a:xfrm>
            <a:prstGeom prst="line">
              <a:avLst/>
            </a:prstGeom>
            <a:ln w="28575" cmpd="sng">
              <a:solidFill>
                <a:srgbClr val="E3722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455922" y="3429000"/>
              <a:ext cx="436418" cy="872836"/>
            </a:xfrm>
            <a:prstGeom prst="straightConnector1">
              <a:avLst/>
            </a:prstGeom>
            <a:ln>
              <a:solidFill>
                <a:srgbClr val="E3722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041758"/>
              </p:ext>
            </p:extLst>
          </p:nvPr>
        </p:nvGraphicFramePr>
        <p:xfrm>
          <a:off x="381000" y="1264920"/>
          <a:ext cx="6248400" cy="1097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82800"/>
                <a:gridCol w="2082800"/>
                <a:gridCol w="2082800"/>
              </a:tblGrid>
              <a:tr h="323850">
                <a:tc>
                  <a:txBody>
                    <a:bodyPr/>
                    <a:lstStyle/>
                    <a:p>
                      <a:pPr algn="r"/>
                      <a:r>
                        <a:rPr lang="en-US" u="none" dirty="0" smtClean="0"/>
                        <a:t>Delay</a:t>
                      </a:r>
                      <a:r>
                        <a:rPr lang="en-US" u="none" baseline="0" dirty="0" smtClean="0"/>
                        <a:t> Control</a:t>
                      </a:r>
                      <a:endParaRPr lang="en-US" u="none" dirty="0"/>
                    </a:p>
                  </a:txBody>
                  <a:tcPr marL="0" marR="2743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none" dirty="0" smtClean="0"/>
                        <a:t>Total Delay[ns]</a:t>
                      </a:r>
                      <a:endParaRPr lang="en-US" u="none" dirty="0"/>
                    </a:p>
                  </a:txBody>
                  <a:tcPr marL="27432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none" dirty="0" smtClean="0"/>
                        <a:t>Precision[ns]</a:t>
                      </a:r>
                      <a:endParaRPr lang="en-US" u="none" dirty="0"/>
                    </a:p>
                  </a:txBody>
                  <a:tcPr marL="27432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Analog Delay</a:t>
                      </a:r>
                      <a:endParaRPr lang="en-US" dirty="0"/>
                    </a:p>
                  </a:txBody>
                  <a:tcPr marL="0" marR="2743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15.75</a:t>
                      </a:r>
                      <a:endParaRPr lang="en-US" dirty="0"/>
                    </a:p>
                  </a:txBody>
                  <a:tcPr marL="27432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 marL="27432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Digital</a:t>
                      </a:r>
                      <a:r>
                        <a:rPr lang="en-US" baseline="0" dirty="0" smtClean="0"/>
                        <a:t> Delay</a:t>
                      </a:r>
                      <a:endParaRPr lang="en-US" dirty="0"/>
                    </a:p>
                  </a:txBody>
                  <a:tcPr marL="0" marR="2743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1600</a:t>
                      </a:r>
                      <a:endParaRPr lang="en-US" dirty="0"/>
                    </a:p>
                  </a:txBody>
                  <a:tcPr marL="27432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~8.0</a:t>
                      </a:r>
                      <a:endParaRPr lang="en-US" dirty="0"/>
                    </a:p>
                  </a:txBody>
                  <a:tcPr marL="27432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648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Damper 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918815"/>
          </a:xfrm>
        </p:spPr>
        <p:txBody>
          <a:bodyPr/>
          <a:lstStyle/>
          <a:p>
            <a:r>
              <a:rPr lang="en-US" dirty="0" smtClean="0"/>
              <a:t>Damper system:</a:t>
            </a:r>
            <a:br>
              <a:rPr lang="en-US" dirty="0" smtClean="0"/>
            </a:br>
            <a:r>
              <a:rPr lang="en-US" dirty="0" smtClean="0"/>
              <a:t> 	Pickup, Signal Processing, Kicker</a:t>
            </a:r>
            <a:endParaRPr lang="en-US" dirty="0"/>
          </a:p>
        </p:txBody>
      </p:sp>
      <p:pic>
        <p:nvPicPr>
          <p:cNvPr id="5" name="Picture 4" descr="Damper-System-Ring-Schematic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8229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2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Motivation – E-P Manifestation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1"/>
            <a:ext cx="4604040" cy="838199"/>
          </a:xfrm>
        </p:spPr>
        <p:txBody>
          <a:bodyPr/>
          <a:lstStyle/>
          <a:p>
            <a:r>
              <a:rPr lang="en-US" dirty="0" smtClean="0"/>
              <a:t>Broadband (80-120MHz) betatron oscillation: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9768" y="2057400"/>
            <a:ext cx="933632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</a:rPr>
              <a:t>10.0μC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2889" y="3581400"/>
            <a:ext cx="80525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</a:rPr>
              <a:t>5.0</a:t>
            </a:r>
            <a:r>
              <a:rPr lang="en-US" dirty="0" smtClean="0">
                <a:solidFill>
                  <a:schemeClr val="bg2"/>
                </a:solidFill>
              </a:rPr>
              <a:t>μC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2889" y="5140151"/>
            <a:ext cx="80525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</a:rPr>
              <a:t>2.5</a:t>
            </a:r>
            <a:r>
              <a:rPr lang="en-US" dirty="0" smtClean="0">
                <a:solidFill>
                  <a:schemeClr val="bg2"/>
                </a:solidFill>
              </a:rPr>
              <a:t>μC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720551"/>
            <a:ext cx="358054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Spectrogram of Difference Signal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04800" y="4876800"/>
            <a:ext cx="46040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Rise time ~10’s of turns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834603" y="1014927"/>
            <a:ext cx="592531" cy="1423473"/>
            <a:chOff x="4834603" y="1014927"/>
            <a:chExt cx="592531" cy="1423473"/>
          </a:xfrm>
        </p:grpSpPr>
        <p:sp>
          <p:nvSpPr>
            <p:cNvPr id="6" name="TextBox 5"/>
            <p:cNvSpPr txBox="1"/>
            <p:nvPr/>
          </p:nvSpPr>
          <p:spPr>
            <a:xfrm rot="16200000">
              <a:off x="4570461" y="1505527"/>
              <a:ext cx="1229624" cy="48372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sz="1400" dirty="0" smtClean="0">
                <a:solidFill>
                  <a:schemeClr val="bg2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2"/>
                  </a:solidFill>
                </a:rPr>
                <a:t>Turn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25985" y="2148577"/>
              <a:ext cx="484215" cy="289823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2"/>
                  </a:solidFill>
                </a:rPr>
                <a:t>300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34603" y="1014927"/>
              <a:ext cx="584064" cy="289823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2"/>
                  </a:solidFill>
                </a:rPr>
                <a:t>1000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34603" y="2538927"/>
            <a:ext cx="592531" cy="1423473"/>
            <a:chOff x="4834603" y="1014927"/>
            <a:chExt cx="592531" cy="1423473"/>
          </a:xfrm>
        </p:grpSpPr>
        <p:sp>
          <p:nvSpPr>
            <p:cNvPr id="18" name="TextBox 17"/>
            <p:cNvSpPr txBox="1"/>
            <p:nvPr/>
          </p:nvSpPr>
          <p:spPr>
            <a:xfrm rot="16200000">
              <a:off x="4570461" y="1505527"/>
              <a:ext cx="1229624" cy="48372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sz="1400" dirty="0" smtClean="0">
                <a:solidFill>
                  <a:srgbClr val="FFFFFF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FFFFFF"/>
                  </a:solidFill>
                </a:rPr>
                <a:t>Turn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25985" y="2148577"/>
              <a:ext cx="484215" cy="289823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FFFFFF"/>
                  </a:solidFill>
                </a:rPr>
                <a:t>300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34603" y="1014927"/>
              <a:ext cx="584064" cy="289823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FFFFFF"/>
                  </a:solidFill>
                </a:rPr>
                <a:t>1000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10200" y="5521151"/>
            <a:ext cx="2819400" cy="289823"/>
            <a:chOff x="5410200" y="5521151"/>
            <a:chExt cx="2819400" cy="289823"/>
          </a:xfrm>
        </p:grpSpPr>
        <p:sp>
          <p:nvSpPr>
            <p:cNvPr id="26" name="TextBox 25"/>
            <p:cNvSpPr txBox="1"/>
            <p:nvPr/>
          </p:nvSpPr>
          <p:spPr>
            <a:xfrm>
              <a:off x="5486400" y="5521151"/>
              <a:ext cx="2666999" cy="28982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Freq[MHz]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10200" y="5521151"/>
              <a:ext cx="384365" cy="28982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40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45385" y="5521151"/>
              <a:ext cx="484215" cy="28982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200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1000" y="2133600"/>
            <a:ext cx="4038600" cy="2590800"/>
            <a:chOff x="381000" y="2133600"/>
            <a:chExt cx="4038600" cy="2590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2133600"/>
              <a:ext cx="4038600" cy="2590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438400" y="2438400"/>
              <a:ext cx="982936" cy="289823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Extraction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514600" y="2431625"/>
              <a:ext cx="0" cy="1938527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312" y="990600"/>
            <a:ext cx="3883488" cy="48387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020739" y="4076700"/>
            <a:ext cx="584064" cy="1525074"/>
            <a:chOff x="4851537" y="938727"/>
            <a:chExt cx="584064" cy="1525074"/>
          </a:xfrm>
        </p:grpSpPr>
        <p:sp>
          <p:nvSpPr>
            <p:cNvPr id="35" name="TextBox 34"/>
            <p:cNvSpPr txBox="1"/>
            <p:nvPr/>
          </p:nvSpPr>
          <p:spPr>
            <a:xfrm rot="16200000">
              <a:off x="4570461" y="1505527"/>
              <a:ext cx="1229624" cy="48372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sz="1400" dirty="0" smtClean="0"/>
            </a:p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Turn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42919" y="2173978"/>
              <a:ext cx="484215" cy="289823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400" dirty="0" smtClean="0"/>
                <a:t>300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51537" y="938727"/>
              <a:ext cx="584064" cy="289823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400" dirty="0" smtClean="0"/>
                <a:t>1000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562600" y="5559251"/>
            <a:ext cx="2819400" cy="289823"/>
            <a:chOff x="5410200" y="5521151"/>
            <a:chExt cx="2819400" cy="289823"/>
          </a:xfrm>
        </p:grpSpPr>
        <p:sp>
          <p:nvSpPr>
            <p:cNvPr id="39" name="TextBox 38"/>
            <p:cNvSpPr txBox="1"/>
            <p:nvPr/>
          </p:nvSpPr>
          <p:spPr>
            <a:xfrm>
              <a:off x="5486400" y="5521151"/>
              <a:ext cx="2666999" cy="28982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Freq[MHz]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10200" y="5521151"/>
              <a:ext cx="384365" cy="28982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40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45385" y="5521151"/>
              <a:ext cx="484215" cy="28982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200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34000" y="5791200"/>
            <a:ext cx="345700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2008 Study by Cousineau et. al. </a:t>
            </a:r>
          </a:p>
        </p:txBody>
      </p:sp>
    </p:spTree>
    <p:extLst>
      <p:ext uri="{BB962C8B-B14F-4D97-AF65-F5344CB8AC3E}">
        <p14:creationId xmlns:p14="http://schemas.microsoft.com/office/powerpoint/2010/main" val="84135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Motivation – E-P During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7288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E-p produces &lt;1mm oscillation near the end of accumulation – </a:t>
            </a:r>
            <a:r>
              <a:rPr lang="en-US" i="1" dirty="0" smtClean="0"/>
              <a:t>No detectable losses associated with e-p</a:t>
            </a:r>
            <a:r>
              <a:rPr lang="en-US" i="1" dirty="0"/>
              <a:t> </a:t>
            </a:r>
            <a:r>
              <a:rPr lang="en-US" i="1" dirty="0" smtClean="0"/>
              <a:t>– </a:t>
            </a:r>
            <a:r>
              <a:rPr lang="en-US" dirty="0" smtClean="0"/>
              <a:t>but: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nset will be fast – rise times typically 10s of turns </a:t>
            </a:r>
          </a:p>
          <a:p>
            <a:pPr lvl="1"/>
            <a:r>
              <a:rPr lang="en-US" dirty="0" smtClean="0"/>
              <a:t>Complicated dependence on many parameters – bunch shape, current, momentum spread, etc. </a:t>
            </a:r>
          </a:p>
          <a:p>
            <a:pPr lvl="1"/>
            <a:r>
              <a:rPr lang="en-US" smtClean="0"/>
              <a:t>Could </a:t>
            </a:r>
            <a:r>
              <a:rPr lang="en-US" dirty="0" smtClean="0"/>
              <a:t>be a problem as we move to 2.8 MW</a:t>
            </a:r>
          </a:p>
          <a:p>
            <a:pPr marL="0" indent="0">
              <a:buNone/>
            </a:pPr>
            <a:r>
              <a:rPr lang="en-US" dirty="0" smtClean="0"/>
              <a:t>Mitigation measures include: Beam pipe coating, up to 15 kV 2</a:t>
            </a:r>
            <a:r>
              <a:rPr lang="en-US" baseline="30000" dirty="0" smtClean="0"/>
              <a:t>nd</a:t>
            </a:r>
            <a:r>
              <a:rPr lang="en-US" dirty="0" smtClean="0"/>
              <a:t> harmonic RF, large apertures (low losses), and </a:t>
            </a:r>
            <a:r>
              <a:rPr lang="en-US" i="1" dirty="0" smtClean="0"/>
              <a:t>active feedback</a:t>
            </a:r>
          </a:p>
        </p:txBody>
      </p:sp>
    </p:spTree>
    <p:extLst>
      <p:ext uri="{BB962C8B-B14F-4D97-AF65-F5344CB8AC3E}">
        <p14:creationId xmlns:p14="http://schemas.microsoft.com/office/powerpoint/2010/main" val="87116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Making the Damper System Work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081030"/>
              </p:ext>
            </p:extLst>
          </p:nvPr>
        </p:nvGraphicFramePr>
        <p:xfrm>
          <a:off x="177801" y="1267270"/>
          <a:ext cx="8763000" cy="2914245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336799"/>
                <a:gridCol w="6426201"/>
              </a:tblGrid>
              <a:tr h="454833"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 smtClean="0"/>
                        <a:t>By </a:t>
                      </a:r>
                      <a:r>
                        <a:rPr lang="en-US" dirty="0" smtClean="0"/>
                        <a:t>Dec</a:t>
                      </a:r>
                      <a:r>
                        <a:rPr lang="en-US" baseline="0" dirty="0" smtClean="0"/>
                        <a:t> 2014</a:t>
                      </a:r>
                      <a:endParaRPr lang="en-US" dirty="0"/>
                    </a:p>
                  </a:txBody>
                  <a:tcPr marL="0" marR="2743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Hardware</a:t>
                      </a:r>
                      <a:r>
                        <a:rPr lang="en-US" baseline="0" dirty="0" smtClean="0"/>
                        <a:t> in place, tested, sporadic damping</a:t>
                      </a:r>
                      <a:endParaRPr lang="en-US" dirty="0"/>
                    </a:p>
                  </a:txBody>
                  <a:tcPr marL="27432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833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Jan-Feb 2015</a:t>
                      </a:r>
                      <a:endParaRPr lang="en-US" dirty="0"/>
                    </a:p>
                  </a:txBody>
                  <a:tcPr marL="0" marR="2743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Hardware Knowledge</a:t>
                      </a:r>
                      <a:r>
                        <a:rPr lang="en-US" baseline="0" dirty="0" smtClean="0"/>
                        <a:t> Transfer*</a:t>
                      </a:r>
                      <a:endParaRPr lang="en-US" dirty="0"/>
                    </a:p>
                  </a:txBody>
                  <a:tcPr marL="27432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833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Mar-Jun 2015</a:t>
                      </a:r>
                      <a:endParaRPr lang="en-US" dirty="0"/>
                    </a:p>
                  </a:txBody>
                  <a:tcPr marL="0" marR="2743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BTF</a:t>
                      </a:r>
                      <a:r>
                        <a:rPr lang="en-US" baseline="0" dirty="0" smtClean="0"/>
                        <a:t> Studies w/ damper hardware</a:t>
                      </a:r>
                      <a:endParaRPr lang="en-US" dirty="0"/>
                    </a:p>
                  </a:txBody>
                  <a:tcPr marL="27432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833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Jul-Aug 2015</a:t>
                      </a:r>
                      <a:endParaRPr lang="en-US" dirty="0"/>
                    </a:p>
                  </a:txBody>
                  <a:tcPr marL="0" marR="2743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Software &amp; Operation Knowledge Transfer**</a:t>
                      </a:r>
                      <a:endParaRPr lang="en-US" dirty="0"/>
                    </a:p>
                  </a:txBody>
                  <a:tcPr marL="27432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833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Aug-Sep 2015</a:t>
                      </a:r>
                      <a:endParaRPr lang="en-US" dirty="0"/>
                    </a:p>
                  </a:txBody>
                  <a:tcPr marL="0" marR="2743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i="1" dirty="0" smtClean="0"/>
                        <a:t>Consistent, Reliable Damping Achieved</a:t>
                      </a:r>
                      <a:r>
                        <a:rPr lang="en-US" dirty="0" smtClean="0"/>
                        <a:t>,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 </a:t>
                      </a:r>
                      <a:r>
                        <a:rPr lang="en-US" smtClean="0"/>
                        <a:t>Conducted Damper Performance</a:t>
                      </a:r>
                      <a:r>
                        <a:rPr lang="en-US" baseline="0" smtClean="0"/>
                        <a:t> </a:t>
                      </a:r>
                      <a:r>
                        <a:rPr lang="en-US" baseline="0" dirty="0" smtClean="0"/>
                        <a:t>Experiments</a:t>
                      </a:r>
                      <a:endParaRPr lang="en-US" dirty="0"/>
                    </a:p>
                  </a:txBody>
                  <a:tcPr marL="27432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833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Oct 2015</a:t>
                      </a:r>
                      <a:r>
                        <a:rPr lang="en-US" baseline="0" dirty="0" smtClean="0"/>
                        <a:t> - Present</a:t>
                      </a:r>
                      <a:endParaRPr lang="en-US" dirty="0"/>
                    </a:p>
                  </a:txBody>
                  <a:tcPr marL="0" marR="2743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Data Analysis, Write-up, Documentation,</a:t>
                      </a:r>
                      <a:r>
                        <a:rPr lang="en-US" baseline="0" dirty="0" smtClean="0"/>
                        <a:t> etc.</a:t>
                      </a:r>
                      <a:endParaRPr lang="en-US" dirty="0"/>
                    </a:p>
                  </a:txBody>
                  <a:tcPr marL="27432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0" y="4191000"/>
            <a:ext cx="63246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*</a:t>
            </a:r>
            <a:r>
              <a:rPr lang="en-US" sz="1400" dirty="0" smtClean="0"/>
              <a:t>Special thanks to *Jeff Bryan, *Craig </a:t>
            </a:r>
            <a:r>
              <a:rPr lang="en-US" sz="1400" dirty="0" err="1" smtClean="0"/>
              <a:t>Deibele</a:t>
            </a:r>
            <a:r>
              <a:rPr lang="en-US" sz="1400" dirty="0" smtClean="0"/>
              <a:t>, **</a:t>
            </a:r>
            <a:r>
              <a:rPr lang="en-US" sz="1400" dirty="0" err="1" smtClean="0"/>
              <a:t>Zaipeng</a:t>
            </a:r>
            <a:r>
              <a:rPr lang="en-US" sz="1400" dirty="0" smtClean="0"/>
              <a:t> </a:t>
            </a:r>
            <a:r>
              <a:rPr lang="en-US" sz="1400" dirty="0" err="1" smtClean="0"/>
              <a:t>Xie</a:t>
            </a:r>
            <a:r>
              <a:rPr lang="en-US" sz="1400" dirty="0" smtClean="0"/>
              <a:t>, ** Eric Breeding</a:t>
            </a:r>
          </a:p>
        </p:txBody>
      </p:sp>
    </p:spTree>
    <p:extLst>
      <p:ext uri="{BB962C8B-B14F-4D97-AF65-F5344CB8AC3E}">
        <p14:creationId xmlns:p14="http://schemas.microsoft.com/office/powerpoint/2010/main" val="158766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Damper System Overview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88021" y="1413933"/>
            <a:ext cx="2819919" cy="4723516"/>
            <a:chOff x="3073821" y="990600"/>
            <a:chExt cx="2819919" cy="4723516"/>
          </a:xfrm>
        </p:grpSpPr>
        <p:pic>
          <p:nvPicPr>
            <p:cNvPr id="6" name="Picture 5" descr="IMG_20160204_131915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11" r="29763" b="11277"/>
            <a:stretch/>
          </p:blipFill>
          <p:spPr>
            <a:xfrm>
              <a:off x="3325048" y="990600"/>
              <a:ext cx="2237552" cy="452966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248848" y="1329267"/>
              <a:ext cx="749123" cy="346249"/>
            </a:xfrm>
            <a:prstGeom prst="rect">
              <a:avLst/>
            </a:prstGeom>
            <a:solidFill>
              <a:srgbClr val="7F7F7F">
                <a:alpha val="81000"/>
              </a:srgb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>
                  <a:solidFill>
                    <a:srgbClr val="FFFFFF"/>
                  </a:solidFill>
                </a:rPr>
                <a:t>LLRF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96448" y="2929467"/>
              <a:ext cx="916249" cy="595548"/>
            </a:xfrm>
            <a:prstGeom prst="rect">
              <a:avLst/>
            </a:prstGeom>
            <a:solidFill>
              <a:srgbClr val="7F7F7F">
                <a:alpha val="81000"/>
              </a:srgb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>
                  <a:solidFill>
                    <a:srgbClr val="FFFFFF"/>
                  </a:solidFill>
                </a:rPr>
                <a:t>Analog 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 smtClean="0">
                  <a:solidFill>
                    <a:srgbClr val="FFFFFF"/>
                  </a:solidFill>
                </a:rPr>
                <a:t>Delay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73821" y="4453467"/>
              <a:ext cx="928560" cy="346249"/>
            </a:xfrm>
            <a:prstGeom prst="rect">
              <a:avLst/>
            </a:prstGeom>
            <a:solidFill>
              <a:srgbClr val="7F7F7F">
                <a:alpha val="81000"/>
              </a:srgb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>
                  <a:solidFill>
                    <a:srgbClr val="FFFFFF"/>
                  </a:solidFill>
                </a:rPr>
                <a:t>FPGAs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9200" y="5367867"/>
              <a:ext cx="864540" cy="346249"/>
            </a:xfrm>
            <a:prstGeom prst="rect">
              <a:avLst/>
            </a:prstGeom>
            <a:solidFill>
              <a:srgbClr val="7F7F7F">
                <a:alpha val="81000"/>
              </a:srgb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>
                  <a:solidFill>
                    <a:srgbClr val="FFFFFF"/>
                  </a:solidFill>
                </a:rPr>
                <a:t>Switch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0" y="2184400"/>
            <a:ext cx="3141133" cy="3364148"/>
            <a:chOff x="0" y="2184400"/>
            <a:chExt cx="3141133" cy="3364148"/>
          </a:xfrm>
        </p:grpSpPr>
        <p:pic>
          <p:nvPicPr>
            <p:cNvPr id="13" name="Picture 12" descr="Damper-Mechanical-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19400"/>
              <a:ext cx="1981200" cy="1981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539043" y="4953000"/>
              <a:ext cx="1018616" cy="5955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Stripline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 smtClean="0"/>
                <a:t>Pickup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78933" y="2353733"/>
              <a:ext cx="2362200" cy="2641601"/>
            </a:xfrm>
            <a:custGeom>
              <a:avLst/>
              <a:gdLst>
                <a:gd name="connsiteX0" fmla="*/ 0 w 2362200"/>
                <a:gd name="connsiteY0" fmla="*/ 2243667 h 2277534"/>
                <a:gd name="connsiteX1" fmla="*/ 1701800 w 2362200"/>
                <a:gd name="connsiteY1" fmla="*/ 2277534 h 2277534"/>
                <a:gd name="connsiteX2" fmla="*/ 1727200 w 2362200"/>
                <a:gd name="connsiteY2" fmla="*/ 0 h 2277534"/>
                <a:gd name="connsiteX3" fmla="*/ 2362200 w 2362200"/>
                <a:gd name="connsiteY3" fmla="*/ 0 h 2277534"/>
                <a:gd name="connsiteX0" fmla="*/ 0 w 2362200"/>
                <a:gd name="connsiteY0" fmla="*/ 2209800 h 2277534"/>
                <a:gd name="connsiteX1" fmla="*/ 1701800 w 2362200"/>
                <a:gd name="connsiteY1" fmla="*/ 2277534 h 2277534"/>
                <a:gd name="connsiteX2" fmla="*/ 1727200 w 2362200"/>
                <a:gd name="connsiteY2" fmla="*/ 0 h 2277534"/>
                <a:gd name="connsiteX3" fmla="*/ 2362200 w 2362200"/>
                <a:gd name="connsiteY3" fmla="*/ 0 h 2277534"/>
                <a:gd name="connsiteX0" fmla="*/ 0 w 2362200"/>
                <a:gd name="connsiteY0" fmla="*/ 2209800 h 2641601"/>
                <a:gd name="connsiteX1" fmla="*/ 1701800 w 2362200"/>
                <a:gd name="connsiteY1" fmla="*/ 2641601 h 2641601"/>
                <a:gd name="connsiteX2" fmla="*/ 1727200 w 2362200"/>
                <a:gd name="connsiteY2" fmla="*/ 0 h 2641601"/>
                <a:gd name="connsiteX3" fmla="*/ 2362200 w 2362200"/>
                <a:gd name="connsiteY3" fmla="*/ 0 h 264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00" h="2641601">
                  <a:moveTo>
                    <a:pt x="0" y="2209800"/>
                  </a:moveTo>
                  <a:lnTo>
                    <a:pt x="1701800" y="2641601"/>
                  </a:lnTo>
                  <a:lnTo>
                    <a:pt x="1727200" y="0"/>
                  </a:lnTo>
                  <a:lnTo>
                    <a:pt x="2362200" y="0"/>
                  </a:lnTo>
                </a:path>
              </a:pathLst>
            </a:custGeom>
            <a:ln>
              <a:solidFill>
                <a:srgbClr val="3366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28133" y="2184400"/>
              <a:ext cx="2404534" cy="1380067"/>
            </a:xfrm>
            <a:custGeom>
              <a:avLst/>
              <a:gdLst>
                <a:gd name="connsiteX0" fmla="*/ 0 w 2404534"/>
                <a:gd name="connsiteY0" fmla="*/ 1380067 h 1380067"/>
                <a:gd name="connsiteX1" fmla="*/ 0 w 2404534"/>
                <a:gd name="connsiteY1" fmla="*/ 143933 h 1380067"/>
                <a:gd name="connsiteX2" fmla="*/ 1583267 w 2404534"/>
                <a:gd name="connsiteY2" fmla="*/ 372533 h 1380067"/>
                <a:gd name="connsiteX3" fmla="*/ 1591734 w 2404534"/>
                <a:gd name="connsiteY3" fmla="*/ 0 h 1380067"/>
                <a:gd name="connsiteX4" fmla="*/ 2404534 w 2404534"/>
                <a:gd name="connsiteY4" fmla="*/ 0 h 138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4534" h="1380067">
                  <a:moveTo>
                    <a:pt x="0" y="1380067"/>
                  </a:moveTo>
                  <a:lnTo>
                    <a:pt x="0" y="143933"/>
                  </a:lnTo>
                  <a:lnTo>
                    <a:pt x="1583267" y="372533"/>
                  </a:lnTo>
                  <a:lnTo>
                    <a:pt x="1591734" y="0"/>
                  </a:lnTo>
                  <a:lnTo>
                    <a:pt x="2404534" y="0"/>
                  </a:lnTo>
                </a:path>
              </a:pathLst>
            </a:custGeom>
            <a:ln>
              <a:solidFill>
                <a:srgbClr val="3366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IMG_20160204_13195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3" r="6740"/>
          <a:stretch/>
        </p:blipFill>
        <p:spPr>
          <a:xfrm>
            <a:off x="5181600" y="1430866"/>
            <a:ext cx="1452882" cy="452628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400800" y="5257800"/>
            <a:ext cx="838954" cy="595548"/>
          </a:xfrm>
          <a:prstGeom prst="rect">
            <a:avLst/>
          </a:prstGeom>
          <a:solidFill>
            <a:srgbClr val="7F7F7F">
              <a:alpha val="81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</a:rPr>
              <a:t>Power 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</a:rPr>
              <a:t>Amps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24600" y="1447800"/>
            <a:ext cx="1112553" cy="595548"/>
          </a:xfrm>
          <a:prstGeom prst="rect">
            <a:avLst/>
          </a:prstGeom>
          <a:solidFill>
            <a:srgbClr val="7F7F7F">
              <a:alpha val="81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</a:rPr>
              <a:t>User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</a:rPr>
              <a:t>Interface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417733" y="2819400"/>
            <a:ext cx="2573867" cy="2729148"/>
            <a:chOff x="6417733" y="2819400"/>
            <a:chExt cx="2573867" cy="2729148"/>
          </a:xfrm>
        </p:grpSpPr>
        <p:grpSp>
          <p:nvGrpSpPr>
            <p:cNvPr id="22" name="Group 21"/>
            <p:cNvGrpSpPr/>
            <p:nvPr/>
          </p:nvGrpSpPr>
          <p:grpSpPr>
            <a:xfrm>
              <a:off x="7010400" y="2819400"/>
              <a:ext cx="1981200" cy="2729148"/>
              <a:chOff x="6781800" y="2819400"/>
              <a:chExt cx="1981200" cy="2729148"/>
            </a:xfrm>
          </p:grpSpPr>
          <p:pic>
            <p:nvPicPr>
              <p:cNvPr id="14" name="Picture 13" descr="Damper-Mechanical-3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1800" y="2819400"/>
                <a:ext cx="1981200" cy="19812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7397043" y="4953000"/>
                <a:ext cx="1018616" cy="5955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/>
                  <a:t>Stripline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smtClean="0"/>
                  <a:t>Kicker</a:t>
                </a:r>
              </a:p>
            </p:txBody>
          </p:sp>
        </p:grpSp>
        <p:sp>
          <p:nvSpPr>
            <p:cNvPr id="31" name="Freeform 30"/>
            <p:cNvSpPr/>
            <p:nvPr/>
          </p:nvSpPr>
          <p:spPr>
            <a:xfrm>
              <a:off x="6417733" y="3124200"/>
              <a:ext cx="2396067" cy="2099733"/>
            </a:xfrm>
            <a:custGeom>
              <a:avLst/>
              <a:gdLst>
                <a:gd name="connsiteX0" fmla="*/ 0 w 2396067"/>
                <a:gd name="connsiteY0" fmla="*/ 0 h 2082800"/>
                <a:gd name="connsiteX1" fmla="*/ 508000 w 2396067"/>
                <a:gd name="connsiteY1" fmla="*/ 8467 h 2082800"/>
                <a:gd name="connsiteX2" fmla="*/ 550334 w 2396067"/>
                <a:gd name="connsiteY2" fmla="*/ 2082800 h 2082800"/>
                <a:gd name="connsiteX3" fmla="*/ 2396067 w 2396067"/>
                <a:gd name="connsiteY3" fmla="*/ 1066800 h 2082800"/>
                <a:gd name="connsiteX4" fmla="*/ 2336800 w 2396067"/>
                <a:gd name="connsiteY4" fmla="*/ 905933 h 2082800"/>
                <a:gd name="connsiteX0" fmla="*/ 0 w 2396067"/>
                <a:gd name="connsiteY0" fmla="*/ 0 h 2099733"/>
                <a:gd name="connsiteX1" fmla="*/ 508000 w 2396067"/>
                <a:gd name="connsiteY1" fmla="*/ 8467 h 2099733"/>
                <a:gd name="connsiteX2" fmla="*/ 508001 w 2396067"/>
                <a:gd name="connsiteY2" fmla="*/ 2099733 h 2099733"/>
                <a:gd name="connsiteX3" fmla="*/ 2396067 w 2396067"/>
                <a:gd name="connsiteY3" fmla="*/ 1066800 h 2099733"/>
                <a:gd name="connsiteX4" fmla="*/ 2336800 w 2396067"/>
                <a:gd name="connsiteY4" fmla="*/ 905933 h 209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067" h="2099733">
                  <a:moveTo>
                    <a:pt x="0" y="0"/>
                  </a:moveTo>
                  <a:lnTo>
                    <a:pt x="508000" y="8467"/>
                  </a:lnTo>
                  <a:cubicBezTo>
                    <a:pt x="508000" y="705556"/>
                    <a:pt x="508001" y="1402644"/>
                    <a:pt x="508001" y="2099733"/>
                  </a:cubicBezTo>
                  <a:lnTo>
                    <a:pt x="2396067" y="1066800"/>
                  </a:lnTo>
                  <a:lnTo>
                    <a:pt x="2336800" y="905933"/>
                  </a:lnTo>
                </a:path>
              </a:pathLst>
            </a:cu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434667" y="2853267"/>
              <a:ext cx="2294466" cy="634998"/>
            </a:xfrm>
            <a:custGeom>
              <a:avLst/>
              <a:gdLst>
                <a:gd name="connsiteX0" fmla="*/ 0 w 2294466"/>
                <a:gd name="connsiteY0" fmla="*/ 160866 h 643466"/>
                <a:gd name="connsiteX1" fmla="*/ 660400 w 2294466"/>
                <a:gd name="connsiteY1" fmla="*/ 177800 h 643466"/>
                <a:gd name="connsiteX2" fmla="*/ 668866 w 2294466"/>
                <a:gd name="connsiteY2" fmla="*/ 643466 h 643466"/>
                <a:gd name="connsiteX3" fmla="*/ 2023533 w 2294466"/>
                <a:gd name="connsiteY3" fmla="*/ 0 h 643466"/>
                <a:gd name="connsiteX4" fmla="*/ 2294466 w 2294466"/>
                <a:gd name="connsiteY4" fmla="*/ 220133 h 643466"/>
                <a:gd name="connsiteX0" fmla="*/ 0 w 2294466"/>
                <a:gd name="connsiteY0" fmla="*/ 160866 h 651932"/>
                <a:gd name="connsiteX1" fmla="*/ 660400 w 2294466"/>
                <a:gd name="connsiteY1" fmla="*/ 177800 h 651932"/>
                <a:gd name="connsiteX2" fmla="*/ 651932 w 2294466"/>
                <a:gd name="connsiteY2" fmla="*/ 651932 h 651932"/>
                <a:gd name="connsiteX3" fmla="*/ 2023533 w 2294466"/>
                <a:gd name="connsiteY3" fmla="*/ 0 h 651932"/>
                <a:gd name="connsiteX4" fmla="*/ 2294466 w 2294466"/>
                <a:gd name="connsiteY4" fmla="*/ 220133 h 651932"/>
                <a:gd name="connsiteX0" fmla="*/ 0 w 2294466"/>
                <a:gd name="connsiteY0" fmla="*/ 160866 h 651932"/>
                <a:gd name="connsiteX1" fmla="*/ 660400 w 2294466"/>
                <a:gd name="connsiteY1" fmla="*/ 177800 h 651932"/>
                <a:gd name="connsiteX2" fmla="*/ 677332 w 2294466"/>
                <a:gd name="connsiteY2" fmla="*/ 651932 h 651932"/>
                <a:gd name="connsiteX3" fmla="*/ 2023533 w 2294466"/>
                <a:gd name="connsiteY3" fmla="*/ 0 h 651932"/>
                <a:gd name="connsiteX4" fmla="*/ 2294466 w 2294466"/>
                <a:gd name="connsiteY4" fmla="*/ 220133 h 651932"/>
                <a:gd name="connsiteX0" fmla="*/ 0 w 2294466"/>
                <a:gd name="connsiteY0" fmla="*/ 160866 h 651932"/>
                <a:gd name="connsiteX1" fmla="*/ 660400 w 2294466"/>
                <a:gd name="connsiteY1" fmla="*/ 177800 h 651932"/>
                <a:gd name="connsiteX2" fmla="*/ 643466 w 2294466"/>
                <a:gd name="connsiteY2" fmla="*/ 651932 h 651932"/>
                <a:gd name="connsiteX3" fmla="*/ 2023533 w 2294466"/>
                <a:gd name="connsiteY3" fmla="*/ 0 h 651932"/>
                <a:gd name="connsiteX4" fmla="*/ 2294466 w 2294466"/>
                <a:gd name="connsiteY4" fmla="*/ 220133 h 651932"/>
                <a:gd name="connsiteX0" fmla="*/ 0 w 2294466"/>
                <a:gd name="connsiteY0" fmla="*/ 160866 h 634998"/>
                <a:gd name="connsiteX1" fmla="*/ 660400 w 2294466"/>
                <a:gd name="connsiteY1" fmla="*/ 177800 h 634998"/>
                <a:gd name="connsiteX2" fmla="*/ 668866 w 2294466"/>
                <a:gd name="connsiteY2" fmla="*/ 634998 h 634998"/>
                <a:gd name="connsiteX3" fmla="*/ 2023533 w 2294466"/>
                <a:gd name="connsiteY3" fmla="*/ 0 h 634998"/>
                <a:gd name="connsiteX4" fmla="*/ 2294466 w 2294466"/>
                <a:gd name="connsiteY4" fmla="*/ 220133 h 63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4466" h="634998">
                  <a:moveTo>
                    <a:pt x="0" y="160866"/>
                  </a:moveTo>
                  <a:lnTo>
                    <a:pt x="660400" y="177800"/>
                  </a:lnTo>
                  <a:lnTo>
                    <a:pt x="668866" y="634998"/>
                  </a:lnTo>
                  <a:lnTo>
                    <a:pt x="2023533" y="0"/>
                  </a:lnTo>
                  <a:lnTo>
                    <a:pt x="2294466" y="220133"/>
                  </a:lnTo>
                </a:path>
              </a:pathLst>
            </a:cu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Freeform 33"/>
          <p:cNvSpPr/>
          <p:nvPr/>
        </p:nvSpPr>
        <p:spPr>
          <a:xfrm>
            <a:off x="4521200" y="5486400"/>
            <a:ext cx="838200" cy="0"/>
          </a:xfrm>
          <a:custGeom>
            <a:avLst/>
            <a:gdLst>
              <a:gd name="connsiteX0" fmla="*/ 0 w 838200"/>
              <a:gd name="connsiteY0" fmla="*/ 0 h 0"/>
              <a:gd name="connsiteX1" fmla="*/ 838200 w 838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>
            <a:solidFill>
              <a:srgbClr val="3366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572000" y="5638800"/>
            <a:ext cx="838200" cy="0"/>
          </a:xfrm>
          <a:custGeom>
            <a:avLst/>
            <a:gdLst>
              <a:gd name="connsiteX0" fmla="*/ 0 w 838200"/>
              <a:gd name="connsiteY0" fmla="*/ 0 h 0"/>
              <a:gd name="connsiteX1" fmla="*/ 838200 w 838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>
            <a:solidFill>
              <a:srgbClr val="3366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6002866"/>
            <a:ext cx="1788320" cy="346249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Sampling Clock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9932" y="6002866"/>
            <a:ext cx="928459" cy="346249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RF Ref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371600" y="6172200"/>
            <a:ext cx="546609" cy="0"/>
          </a:xfrm>
          <a:prstGeom prst="straightConnector1">
            <a:avLst/>
          </a:prstGeom>
          <a:ln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3699933" y="5215467"/>
            <a:ext cx="270934" cy="956733"/>
          </a:xfrm>
          <a:custGeom>
            <a:avLst/>
            <a:gdLst>
              <a:gd name="connsiteX0" fmla="*/ 0 w 270934"/>
              <a:gd name="connsiteY0" fmla="*/ 1058333 h 1058333"/>
              <a:gd name="connsiteX1" fmla="*/ 254000 w 270934"/>
              <a:gd name="connsiteY1" fmla="*/ 1058333 h 1058333"/>
              <a:gd name="connsiteX2" fmla="*/ 270934 w 270934"/>
              <a:gd name="connsiteY2" fmla="*/ 0 h 105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934" h="1058333">
                <a:moveTo>
                  <a:pt x="0" y="1058333"/>
                </a:moveTo>
                <a:lnTo>
                  <a:pt x="254000" y="1058333"/>
                </a:lnTo>
                <a:lnTo>
                  <a:pt x="270934" y="0"/>
                </a:lnTo>
              </a:path>
            </a:pathLst>
          </a:custGeom>
          <a:ln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45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Damper 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4070640" cy="1528415"/>
          </a:xfrm>
        </p:spPr>
        <p:txBody>
          <a:bodyPr/>
          <a:lstStyle/>
          <a:p>
            <a:r>
              <a:rPr lang="en-US" dirty="0" smtClean="0"/>
              <a:t>Pickup and kicker are identical 0.49m </a:t>
            </a:r>
            <a:r>
              <a:rPr lang="en-US" dirty="0" err="1" smtClean="0"/>
              <a:t>striplines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Pickup-Kicker-Respon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36" y="990600"/>
            <a:ext cx="4156364" cy="2895600"/>
          </a:xfrm>
          <a:prstGeom prst="rect">
            <a:avLst/>
          </a:prstGeom>
        </p:spPr>
      </p:pic>
      <p:pic>
        <p:nvPicPr>
          <p:cNvPr id="6" name="Picture 5" descr="Ring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2" y="3200400"/>
            <a:ext cx="3837298" cy="2971800"/>
          </a:xfrm>
          <a:prstGeom prst="rect">
            <a:avLst/>
          </a:prstGeom>
        </p:spPr>
      </p:pic>
      <p:pic>
        <p:nvPicPr>
          <p:cNvPr id="4" name="Picture 3" descr="Damper-Mechanical-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62400"/>
            <a:ext cx="2141157" cy="2141157"/>
          </a:xfrm>
          <a:prstGeom prst="rect">
            <a:avLst/>
          </a:prstGeom>
          <a:ln>
            <a:noFill/>
          </a:ln>
        </p:spPr>
      </p:pic>
      <p:sp>
        <p:nvSpPr>
          <p:cNvPr id="7" name="Freeform 6"/>
          <p:cNvSpPr/>
          <p:nvPr/>
        </p:nvSpPr>
        <p:spPr>
          <a:xfrm>
            <a:off x="1143000" y="3530588"/>
            <a:ext cx="1498600" cy="2489212"/>
          </a:xfrm>
          <a:custGeom>
            <a:avLst/>
            <a:gdLst>
              <a:gd name="connsiteX0" fmla="*/ 0 w 1498600"/>
              <a:gd name="connsiteY0" fmla="*/ 2489212 h 2489212"/>
              <a:gd name="connsiteX1" fmla="*/ 211666 w 1498600"/>
              <a:gd name="connsiteY1" fmla="*/ 1464746 h 2489212"/>
              <a:gd name="connsiteX2" fmla="*/ 245533 w 1498600"/>
              <a:gd name="connsiteY2" fmla="*/ 812812 h 2489212"/>
              <a:gd name="connsiteX3" fmla="*/ 321733 w 1498600"/>
              <a:gd name="connsiteY3" fmla="*/ 423346 h 2489212"/>
              <a:gd name="connsiteX4" fmla="*/ 558800 w 1498600"/>
              <a:gd name="connsiteY4" fmla="*/ 160879 h 2489212"/>
              <a:gd name="connsiteX5" fmla="*/ 863600 w 1498600"/>
              <a:gd name="connsiteY5" fmla="*/ 25412 h 2489212"/>
              <a:gd name="connsiteX6" fmla="*/ 1498600 w 1498600"/>
              <a:gd name="connsiteY6" fmla="*/ 12 h 248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8600" h="2489212">
                <a:moveTo>
                  <a:pt x="0" y="2489212"/>
                </a:moveTo>
                <a:cubicBezTo>
                  <a:pt x="85372" y="2116679"/>
                  <a:pt x="170744" y="1744146"/>
                  <a:pt x="211666" y="1464746"/>
                </a:cubicBezTo>
                <a:cubicBezTo>
                  <a:pt x="252588" y="1185346"/>
                  <a:pt x="227189" y="986379"/>
                  <a:pt x="245533" y="812812"/>
                </a:cubicBezTo>
                <a:cubicBezTo>
                  <a:pt x="263878" y="639245"/>
                  <a:pt x="269522" y="532001"/>
                  <a:pt x="321733" y="423346"/>
                </a:cubicBezTo>
                <a:cubicBezTo>
                  <a:pt x="373944" y="314691"/>
                  <a:pt x="468489" y="227201"/>
                  <a:pt x="558800" y="160879"/>
                </a:cubicBezTo>
                <a:cubicBezTo>
                  <a:pt x="649111" y="94557"/>
                  <a:pt x="706967" y="52223"/>
                  <a:pt x="863600" y="25412"/>
                </a:cubicBezTo>
                <a:cubicBezTo>
                  <a:pt x="1020233" y="-1399"/>
                  <a:pt x="1498600" y="12"/>
                  <a:pt x="1498600" y="12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0" y="3215377"/>
            <a:ext cx="633770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beam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772400" y="533400"/>
            <a:ext cx="1143810" cy="539635"/>
            <a:chOff x="7772400" y="3581400"/>
            <a:chExt cx="1143810" cy="539635"/>
          </a:xfrm>
        </p:grpSpPr>
        <p:sp>
          <p:nvSpPr>
            <p:cNvPr id="9" name="TextBox 8"/>
            <p:cNvSpPr txBox="1"/>
            <p:nvPr/>
          </p:nvSpPr>
          <p:spPr>
            <a:xfrm>
              <a:off x="8115690" y="3581400"/>
              <a:ext cx="800520" cy="539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 smtClean="0"/>
                <a:t>Pickup</a:t>
              </a:r>
            </a:p>
            <a:p>
              <a:pPr>
                <a:lnSpc>
                  <a:spcPct val="90000"/>
                </a:lnSpc>
              </a:pPr>
              <a:r>
                <a:rPr lang="en-US" sz="1600" dirty="0"/>
                <a:t>K</a:t>
              </a:r>
              <a:r>
                <a:rPr lang="en-US" sz="1600" dirty="0" smtClean="0"/>
                <a:t>icker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772400" y="3733800"/>
              <a:ext cx="381000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772400" y="3962400"/>
              <a:ext cx="381000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5486400" y="1066800"/>
            <a:ext cx="533400" cy="1151467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3331" y="1871135"/>
            <a:ext cx="51829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-p</a:t>
            </a:r>
          </a:p>
        </p:txBody>
      </p:sp>
    </p:spTree>
    <p:extLst>
      <p:ext uri="{BB962C8B-B14F-4D97-AF65-F5344CB8AC3E}">
        <p14:creationId xmlns:p14="http://schemas.microsoft.com/office/powerpoint/2010/main" val="232326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Damper System DSP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5747040" cy="3814415"/>
          </a:xfrm>
        </p:spPr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QuiXilica</a:t>
            </a:r>
            <a:r>
              <a:rPr lang="en-US" dirty="0" smtClean="0"/>
              <a:t> Triton-V5 </a:t>
            </a:r>
            <a:r>
              <a:rPr lang="en-US" dirty="0"/>
              <a:t>Board/plane </a:t>
            </a:r>
            <a:endParaRPr lang="en-US" dirty="0" smtClean="0"/>
          </a:p>
          <a:p>
            <a:pPr lvl="1"/>
            <a:r>
              <a:rPr lang="en-US" dirty="0" smtClean="0"/>
              <a:t>10</a:t>
            </a:r>
            <a:r>
              <a:rPr lang="en-US" dirty="0"/>
              <a:t>-bit ADC </a:t>
            </a:r>
            <a:r>
              <a:rPr lang="en-US" dirty="0" smtClean="0"/>
              <a:t>(up to 2GHz) 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 Xilinx Virtex-5 </a:t>
            </a:r>
            <a:r>
              <a:rPr lang="en-US" dirty="0"/>
              <a:t>FPGAs per </a:t>
            </a:r>
            <a:r>
              <a:rPr lang="en-US" dirty="0" smtClean="0"/>
              <a:t>board:</a:t>
            </a:r>
          </a:p>
          <a:p>
            <a:pPr lvl="2"/>
            <a:r>
              <a:rPr lang="en-US" dirty="0" smtClean="0"/>
              <a:t>Delay</a:t>
            </a:r>
          </a:p>
          <a:p>
            <a:pPr lvl="2"/>
            <a:r>
              <a:rPr lang="en-US" dirty="0" smtClean="0"/>
              <a:t>Comb </a:t>
            </a:r>
            <a:r>
              <a:rPr lang="en-US" dirty="0"/>
              <a:t>Filters </a:t>
            </a:r>
            <a:endParaRPr lang="en-US" dirty="0" smtClean="0"/>
          </a:p>
          <a:p>
            <a:pPr lvl="2"/>
            <a:r>
              <a:rPr lang="en-US" dirty="0" smtClean="0"/>
              <a:t>FIR EQ</a:t>
            </a:r>
          </a:p>
          <a:p>
            <a:pPr lvl="2"/>
            <a:r>
              <a:rPr lang="en-US" dirty="0" smtClean="0"/>
              <a:t>Digital Gain</a:t>
            </a:r>
          </a:p>
          <a:p>
            <a:pPr lvl="1"/>
            <a:r>
              <a:rPr lang="en-US" dirty="0" smtClean="0"/>
              <a:t>12</a:t>
            </a:r>
            <a:r>
              <a:rPr lang="en-US" dirty="0"/>
              <a:t>-bit DAC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819400" y="3657600"/>
            <a:ext cx="6010183" cy="2063496"/>
            <a:chOff x="762000" y="2362200"/>
            <a:chExt cx="7543800" cy="2819400"/>
          </a:xfrm>
        </p:grpSpPr>
        <p:pic>
          <p:nvPicPr>
            <p:cNvPr id="13" name="Picture 12" descr="Damper-System-Ring-Schematic-eps-converted-to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2362200"/>
              <a:ext cx="7543800" cy="28194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62000" y="2362200"/>
              <a:ext cx="7543800" cy="2819400"/>
            </a:xfrm>
            <a:prstGeom prst="rect">
              <a:avLst/>
            </a:prstGeom>
            <a:solidFill>
              <a:schemeClr val="bg2">
                <a:lumMod val="50000"/>
                <a:alpha val="23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 descr="Damper-System-Ring-Schematic-eps-converted-to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75" t="10811" r="25477" b="64565"/>
            <a:stretch/>
          </p:blipFill>
          <p:spPr>
            <a:xfrm>
              <a:off x="3928531" y="2667000"/>
              <a:ext cx="2455335" cy="694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72475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50F8B6-4A11-4B4C-906E-532188B82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98F7A50-2969-4387-8ABB-A3555854BC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913069-075D-49F7-AF90-34940D148085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Powerpoint-Template_HFIR-SNS.potx</Template>
  <TotalTime>7204</TotalTime>
  <Words>1049</Words>
  <Application>Microsoft Macintosh PowerPoint</Application>
  <PresentationFormat>On-screen Show (4:3)</PresentationFormat>
  <Paragraphs>215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Powerpoint-Template_HFIR-SNS</vt:lpstr>
      <vt:lpstr>Advances in Accumulator Ring Beam Damping</vt:lpstr>
      <vt:lpstr>Overview</vt:lpstr>
      <vt:lpstr>Motivation</vt:lpstr>
      <vt:lpstr>Motivation – E-P Manifestation</vt:lpstr>
      <vt:lpstr>Motivation – E-P During Operation</vt:lpstr>
      <vt:lpstr>Making the Damper System Work</vt:lpstr>
      <vt:lpstr>Damper System Overview</vt:lpstr>
      <vt:lpstr>Damper System Overview</vt:lpstr>
      <vt:lpstr>Damper System DSP</vt:lpstr>
      <vt:lpstr>Damper System Interface</vt:lpstr>
      <vt:lpstr>Damper System In Action</vt:lpstr>
      <vt:lpstr>Damper System In Action</vt:lpstr>
      <vt:lpstr>Damper System – Delay</vt:lpstr>
      <vt:lpstr>Damper System – Delay</vt:lpstr>
      <vt:lpstr>Damper System – Delay</vt:lpstr>
      <vt:lpstr>Damper System – Delay</vt:lpstr>
      <vt:lpstr>Damper System Performance</vt:lpstr>
      <vt:lpstr>Damper System – Delay</vt:lpstr>
      <vt:lpstr>Delay Reduction Study</vt:lpstr>
      <vt:lpstr>Gain Limitation</vt:lpstr>
      <vt:lpstr>Gain Limitation</vt:lpstr>
      <vt:lpstr>Gain Limitation</vt:lpstr>
      <vt:lpstr>Gain Scheduling</vt:lpstr>
      <vt:lpstr>Gain Scheduling</vt:lpstr>
      <vt:lpstr>Summary</vt:lpstr>
      <vt:lpstr>Summary</vt:lpstr>
      <vt:lpstr>Thanks</vt:lpstr>
      <vt:lpstr>Additional Slides</vt:lpstr>
      <vt:lpstr>Damping Rates</vt:lpstr>
      <vt:lpstr>Damping Rates</vt:lpstr>
      <vt:lpstr>Damper System Overview</vt:lpstr>
      <vt:lpstr>Damper System – Delay Breakdown</vt:lpstr>
      <vt:lpstr>Damper System – Delay Breakdown</vt:lpstr>
      <vt:lpstr>Damper System Overview</vt:lpstr>
    </vt:vector>
  </TitlesOfParts>
  <Company>ORNL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Manning, Renee</dc:creator>
  <cp:keywords>Spallation Neuton Souce, Neutron Sciences Directorate</cp:keywords>
  <cp:lastModifiedBy>Evans, Nicholas J.</cp:lastModifiedBy>
  <cp:revision>171</cp:revision>
  <cp:lastPrinted>2016-02-09T12:49:18Z</cp:lastPrinted>
  <dcterms:created xsi:type="dcterms:W3CDTF">2014-04-28T13:33:12Z</dcterms:created>
  <dcterms:modified xsi:type="dcterms:W3CDTF">2016-02-11T21:09:36Z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