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sldIdLst>
    <p:sldId id="256" r:id="rId5"/>
    <p:sldId id="282" r:id="rId6"/>
    <p:sldId id="266" r:id="rId7"/>
    <p:sldId id="267" r:id="rId8"/>
    <p:sldId id="268" r:id="rId9"/>
    <p:sldId id="269" r:id="rId10"/>
    <p:sldId id="270" r:id="rId11"/>
    <p:sldId id="271" r:id="rId12"/>
    <p:sldId id="273" r:id="rId13"/>
    <p:sldId id="263" r:id="rId14"/>
    <p:sldId id="281" r:id="rId15"/>
    <p:sldId id="262" r:id="rId16"/>
    <p:sldId id="278" r:id="rId17"/>
    <p:sldId id="274" r:id="rId18"/>
    <p:sldId id="275" r:id="rId19"/>
    <p:sldId id="264" r:id="rId20"/>
    <p:sldId id="265" r:id="rId21"/>
    <p:sldId id="279" r:id="rId22"/>
    <p:sldId id="258" r:id="rId23"/>
    <p:sldId id="261" r:id="rId24"/>
    <p:sldId id="277" r:id="rId25"/>
    <p:sldId id="276" r:id="rId26"/>
    <p:sldId id="280" r:id="rId2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20" autoAdjust="0"/>
  </p:normalViewPr>
  <p:slideViewPr>
    <p:cSldViewPr showGuides="1">
      <p:cViewPr varScale="1">
        <p:scale>
          <a:sx n="110" d="100"/>
          <a:sy n="110" d="100"/>
        </p:scale>
        <p:origin x="-39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2/9/2016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2" y="6477000"/>
            <a:ext cx="4432078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Meeting, February 16-18, 2016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NS_color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73800"/>
            <a:ext cx="2127504" cy="3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png"/><Relationship Id="rId21" Type="http://schemas.openxmlformats.org/officeDocument/2006/relationships/image" Target="../media/image27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8.wmf"/><Relationship Id="rId16" Type="http://schemas.openxmlformats.org/officeDocument/2006/relationships/image" Target="../media/image22.jpe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emf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369722" cy="1661993"/>
          </a:xfrm>
        </p:spPr>
        <p:txBody>
          <a:bodyPr/>
          <a:lstStyle/>
          <a:p>
            <a:r>
              <a:rPr lang="en-US" dirty="0" smtClean="0"/>
              <a:t>SCL Systems Status, SRF Activities, and PPU Strategy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895600"/>
            <a:ext cx="3255297" cy="75713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Matt Howell, </a:t>
            </a:r>
          </a:p>
          <a:p>
            <a:pPr>
              <a:lnSpc>
                <a:spcPct val="50000"/>
              </a:lnSpc>
            </a:pPr>
            <a:r>
              <a:rPr lang="en-US" dirty="0" err="1" smtClean="0"/>
              <a:t>Sang-ho</a:t>
            </a:r>
            <a:r>
              <a:rPr lang="en-US" dirty="0" smtClean="0"/>
              <a:t> Kim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152400" y="5410200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February 17, 2016</a:t>
            </a:r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636290" cy="484748"/>
          </a:xfrm>
        </p:spPr>
        <p:txBody>
          <a:bodyPr/>
          <a:lstStyle/>
          <a:p>
            <a:r>
              <a:rPr lang="en-US" dirty="0" smtClean="0"/>
              <a:t>Central Helium Liquefier (CHL)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505462"/>
            <a:ext cx="6244734" cy="320766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anose="020B0606020202030204" pitchFamily="34" charset="0"/>
              </a:rPr>
              <a:t>Reliable </a:t>
            </a:r>
            <a:r>
              <a:rPr lang="en-US" sz="2400" b="1" dirty="0">
                <a:latin typeface="Arial Narrow" panose="020B0606020202030204" pitchFamily="34" charset="0"/>
              </a:rPr>
              <a:t>operation </a:t>
            </a:r>
          </a:p>
          <a:p>
            <a:pPr lvl="1">
              <a:spcBef>
                <a:spcPts val="600"/>
              </a:spcBef>
            </a:pPr>
            <a:r>
              <a:rPr lang="en-US" sz="2000" dirty="0">
                <a:latin typeface="Arial Narrow" panose="020B0606020202030204" pitchFamily="34" charset="0"/>
              </a:rPr>
              <a:t>Typically one 2K cold box trip per </a:t>
            </a:r>
            <a:r>
              <a:rPr lang="en-US" sz="2000" dirty="0" smtClean="0">
                <a:latin typeface="Arial Narrow" panose="020B0606020202030204" pitchFamily="34" charset="0"/>
              </a:rPr>
              <a:t>year or less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CHL control room: 1 shift/day to cover CHL operation and to conduct daily maintenance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anose="020B0606020202030204" pitchFamily="34" charset="0"/>
              </a:rPr>
              <a:t>2K pump down development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Upgraded controls to adjust gear ratios based on command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Upgraded control signal circuit to VFDs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Much improved since replacement of sinus filter on VFD 3</a:t>
            </a:r>
          </a:p>
          <a:p>
            <a:pPr>
              <a:spcBef>
                <a:spcPts val="600"/>
              </a:spcBef>
            </a:pP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46" y="685800"/>
            <a:ext cx="1997342" cy="26742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6625733" y="4791312"/>
            <a:ext cx="840186" cy="624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28544"/>
            <a:ext cx="2841617" cy="278057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\\nscd\Groups\RAD\SCL_Systems\Cryo_Systems\Screen shots\2K 7-27-15 - testing week results\4.1 2 KC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42600"/>
            <a:ext cx="3706799" cy="299764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636290" cy="487954"/>
          </a:xfrm>
        </p:spPr>
        <p:txBody>
          <a:bodyPr/>
          <a:lstStyle/>
          <a:p>
            <a:r>
              <a:rPr lang="en-US" dirty="0" smtClean="0"/>
              <a:t>CHL System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305800" cy="3581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anose="020B0606020202030204" pitchFamily="34" charset="0"/>
              </a:rPr>
              <a:t>CHL control system upgrade completed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Completed during a ~4 hour shut down of CHL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All IOCs and most PLCs on ATS power</a:t>
            </a:r>
            <a:endParaRPr lang="en-US" sz="2000" dirty="0">
              <a:latin typeface="Arial Narrow" panose="020B060602020203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Controls for warm compressors and RS compressors decoupled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Warm compressor PLC replaced (10 years of operation in “dirty environment”)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Successful recovery</a:t>
            </a:r>
          </a:p>
          <a:p>
            <a:pPr>
              <a:spcBef>
                <a:spcPts val="600"/>
              </a:spcBef>
            </a:pPr>
            <a:r>
              <a:rPr lang="en-US" sz="2400" b="1" dirty="0" smtClean="0">
                <a:latin typeface="Arial Narrow" panose="020B0606020202030204" pitchFamily="34" charset="0"/>
              </a:rPr>
              <a:t>Spare carbon bed project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Projected lifetime of carbon bed is ~12 years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Spare carbon bed and after filter are being fabricated and due for delivery in 2Q 2016</a:t>
            </a:r>
            <a:endParaRPr lang="en-US" sz="20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endParaRPr lang="en-US" sz="3200" dirty="0">
              <a:latin typeface="Arial Narrow" panose="020B0606020202030204" pitchFamily="34" charset="0"/>
            </a:endParaRPr>
          </a:p>
        </p:txBody>
      </p:sp>
      <p:pic>
        <p:nvPicPr>
          <p:cNvPr id="2050" name="Picture 2" descr="C:\Users\8hm\AppData\Local\Microsoft\Windows\Temporary Internet Files\Content.Outlook\N8MS0M7J\IMG_332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38607"/>
            <a:ext cx="3048000" cy="2286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38607"/>
            <a:ext cx="2407920" cy="171236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029" y="4238607"/>
            <a:ext cx="2332771" cy="1752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8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636290" cy="484748"/>
          </a:xfrm>
        </p:spPr>
        <p:txBody>
          <a:bodyPr/>
          <a:lstStyle/>
          <a:p>
            <a:r>
              <a:rPr lang="en-US" dirty="0" smtClean="0"/>
              <a:t>Cavity Fabrication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5334000" cy="55626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400" b="1" dirty="0" smtClean="0">
                <a:latin typeface="Arial Narrow" panose="020B0606020202030204" pitchFamily="34" charset="0"/>
              </a:rPr>
              <a:t>Copper single cell cavity completed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Developed deep drawing and machining methodology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Established contract with partner institute for e-beam welding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400" b="1" dirty="0" smtClean="0">
                <a:latin typeface="Arial Narrow" panose="020B0606020202030204" pitchFamily="34" charset="0"/>
              </a:rPr>
              <a:t>Six cell medium beta </a:t>
            </a:r>
            <a:r>
              <a:rPr lang="en-US" sz="2400" b="1" dirty="0" err="1" smtClean="0">
                <a:latin typeface="Arial Narrow" panose="020B0606020202030204" pitchFamily="34" charset="0"/>
              </a:rPr>
              <a:t>Nb</a:t>
            </a:r>
            <a:r>
              <a:rPr lang="en-US" sz="2400" b="1" dirty="0" smtClean="0">
                <a:latin typeface="Arial Narrow" panose="020B0606020202030204" pitchFamily="34" charset="0"/>
              </a:rPr>
              <a:t> cavity to be fabricated in 2016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Many parts have been pressed and machined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Contract established with domestic industry vendor</a:t>
            </a:r>
          </a:p>
          <a:p>
            <a:pPr lvl="2">
              <a:lnSpc>
                <a:spcPct val="80000"/>
              </a:lnSpc>
              <a:spcBef>
                <a:spcPts val="600"/>
              </a:spcBef>
            </a:pPr>
            <a:r>
              <a:rPr lang="en-US" sz="1800" dirty="0">
                <a:latin typeface="Arial Narrow" panose="020B0606020202030204" pitchFamily="34" charset="0"/>
              </a:rPr>
              <a:t>S</a:t>
            </a:r>
            <a:r>
              <a:rPr lang="en-US" sz="1800" dirty="0" smtClean="0">
                <a:latin typeface="Arial Narrow" panose="020B0606020202030204" pitchFamily="34" charset="0"/>
              </a:rPr>
              <a:t>mall parts chemistry</a:t>
            </a:r>
          </a:p>
          <a:p>
            <a:pPr lvl="2">
              <a:lnSpc>
                <a:spcPct val="80000"/>
              </a:lnSpc>
              <a:spcBef>
                <a:spcPts val="600"/>
              </a:spcBef>
            </a:pPr>
            <a:r>
              <a:rPr lang="en-US" sz="1800" dirty="0" smtClean="0">
                <a:latin typeface="Arial Narrow" panose="020B0606020202030204" pitchFamily="34" charset="0"/>
              </a:rPr>
              <a:t>Electron beam welding</a:t>
            </a:r>
          </a:p>
          <a:p>
            <a:pPr lvl="2">
              <a:lnSpc>
                <a:spcPct val="80000"/>
              </a:lnSpc>
              <a:spcBef>
                <a:spcPts val="600"/>
              </a:spcBef>
            </a:pPr>
            <a:r>
              <a:rPr lang="en-US" sz="1800" dirty="0" smtClean="0">
                <a:latin typeface="Arial Narrow" panose="020B0606020202030204" pitchFamily="34" charset="0"/>
              </a:rPr>
              <a:t>Tooling development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The first center cell dumbbell has been welded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Making use of existing press tooling from SNS production</a:t>
            </a:r>
          </a:p>
          <a:p>
            <a:pPr lvl="2">
              <a:lnSpc>
                <a:spcPct val="80000"/>
              </a:lnSpc>
              <a:spcBef>
                <a:spcPts val="600"/>
              </a:spcBef>
            </a:pPr>
            <a:r>
              <a:rPr lang="en-US" sz="1600" dirty="0" smtClean="0">
                <a:latin typeface="Arial Narrow" panose="020B0606020202030204" pitchFamily="34" charset="0"/>
              </a:rPr>
              <a:t>Developing methodology for frequency adjustment of dumbbells and cavity tuning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 smtClean="0">
                <a:latin typeface="Arial Narrow" panose="020B0606020202030204" pitchFamily="34" charset="0"/>
              </a:rPr>
              <a:t>Supports preparation for medium beta spare </a:t>
            </a:r>
            <a:r>
              <a:rPr lang="en-US" sz="2000" dirty="0" err="1" smtClean="0">
                <a:latin typeface="Arial Narrow" panose="020B0606020202030204" pitchFamily="34" charset="0"/>
              </a:rPr>
              <a:t>cryomodule</a:t>
            </a:r>
            <a:r>
              <a:rPr lang="en-US" sz="2000" dirty="0" smtClean="0">
                <a:latin typeface="Arial Narrow" panose="020B0606020202030204" pitchFamily="34" charset="0"/>
              </a:rPr>
              <a:t> and future upgrades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C:\Users\8hm\AppData\Local\Microsoft\Windows\Temporary Internet Files\Content.Outlook\N8MS0M7J\cavity_parts 012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0" b="2720"/>
          <a:stretch/>
        </p:blipFill>
        <p:spPr bwMode="auto">
          <a:xfrm>
            <a:off x="6002733" y="2057400"/>
            <a:ext cx="2590184" cy="21762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8hm\AppData\Local\Microsoft\Windows\Temporary Internet Files\Content.Outlook\N8MS0M7J\P1298800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40"/>
          <a:stretch/>
        </p:blipFill>
        <p:spPr bwMode="auto">
          <a:xfrm>
            <a:off x="6087466" y="4334833"/>
            <a:ext cx="2420717" cy="229931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8hm\AppData\Local\Microsoft\Windows\Temporary Internet Files\Content.Outlook\2OC60IKA\IMG_5069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733" y="127119"/>
            <a:ext cx="2590184" cy="172656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0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24852"/>
            <a:ext cx="8636290" cy="484748"/>
          </a:xfrm>
        </p:spPr>
        <p:txBody>
          <a:bodyPr/>
          <a:lstStyle/>
          <a:p>
            <a:r>
              <a:rPr lang="en-US" dirty="0" smtClean="0"/>
              <a:t>Cavity Inspection Station</a:t>
            </a:r>
            <a:endParaRPr lang="en-US" dirty="0"/>
          </a:p>
        </p:txBody>
      </p:sp>
      <p:pic>
        <p:nvPicPr>
          <p:cNvPr id="7" name="Picture 2" descr="X:\RAD\SCL_Systems\Plasma RD\Cavity Inspection\presentation\IMG_3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66" y="696116"/>
            <a:ext cx="4397296" cy="27162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91716"/>
            <a:ext cx="2958951" cy="28852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400800" y="5344316"/>
            <a:ext cx="405814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2400" y="984325"/>
            <a:ext cx="4455566" cy="28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Optical table with active vibration damping</a:t>
            </a:r>
          </a:p>
          <a:p>
            <a:pPr marL="347663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Flexible cavity support system (single cell or multi-cell, He vessel...)</a:t>
            </a:r>
            <a:endParaRPr lang="en-US" sz="2000" b="1" dirty="0">
              <a:latin typeface="Arial Narrow" panose="020B0606020202030204" pitchFamily="34" charset="0"/>
            </a:endParaRP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Ultra high definition imaging system</a:t>
            </a:r>
          </a:p>
          <a:p>
            <a:pPr lvl="2"/>
            <a:r>
              <a:rPr lang="en-US" sz="1600" dirty="0" smtClean="0">
                <a:latin typeface="Arial Narrow" panose="020B0606020202030204" pitchFamily="34" charset="0"/>
              </a:rPr>
              <a:t>HD available at 30 fps</a:t>
            </a:r>
          </a:p>
          <a:p>
            <a:pPr lvl="2"/>
            <a:r>
              <a:rPr lang="en-US" sz="1600" dirty="0" smtClean="0">
                <a:latin typeface="Arial Narrow" panose="020B0606020202030204" pitchFamily="34" charset="0"/>
              </a:rPr>
              <a:t>Ability to use multiple cameras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84085" y="3962400"/>
            <a:ext cx="4455566" cy="28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2400" b="1" dirty="0" smtClean="0">
                <a:latin typeface="Arial Narrow" panose="020B0606020202030204" pitchFamily="34" charset="0"/>
              </a:rPr>
              <a:t>Image of cavity weld</a:t>
            </a:r>
            <a:endParaRPr lang="en-US" sz="2000" b="1" dirty="0">
              <a:latin typeface="Arial Narrow" panose="020B0606020202030204" pitchFamily="34" charset="0"/>
            </a:endParaRP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A defect can be seen below the weld</a:t>
            </a:r>
          </a:p>
          <a:p>
            <a:r>
              <a:rPr lang="en-US" sz="2400" b="1" dirty="0">
                <a:latin typeface="Arial Narrow" panose="020B0606020202030204" pitchFamily="34" charset="0"/>
              </a:rPr>
              <a:t>System is being integrated with cavity fabrication effort as a diagnostic tool to validate production </a:t>
            </a:r>
            <a:r>
              <a:rPr lang="en-US" sz="2400" b="1" dirty="0" smtClean="0">
                <a:latin typeface="Arial Narrow" panose="020B0606020202030204" pitchFamily="34" charset="0"/>
              </a:rPr>
              <a:t>methods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41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Cryogenic Test Facility (CTF) </a:t>
            </a:r>
            <a:br>
              <a:rPr lang="en-US" dirty="0" smtClean="0"/>
            </a:br>
            <a:r>
              <a:rPr lang="en-US" dirty="0" smtClean="0"/>
              <a:t>Operations &amp;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376" y="1066800"/>
            <a:ext cx="5486400" cy="5562600"/>
          </a:xfrm>
        </p:spPr>
        <p:txBody>
          <a:bodyPr/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Stand alone cryogenic system servicing SRF facilities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Test Cave (</a:t>
            </a:r>
            <a:r>
              <a:rPr lang="en-US" sz="2000" dirty="0" err="1" smtClean="0">
                <a:latin typeface="Arial Narrow" panose="020B0606020202030204" pitchFamily="34" charset="0"/>
              </a:rPr>
              <a:t>cryomodules</a:t>
            </a:r>
            <a:r>
              <a:rPr lang="en-US" sz="2000" dirty="0" smtClean="0">
                <a:latin typeface="Arial Narrow" panose="020B0606020202030204" pitchFamily="34" charset="0"/>
              </a:rPr>
              <a:t>, HTA, etc.)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VTA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Operational Achievements:</a:t>
            </a:r>
          </a:p>
          <a:p>
            <a:pPr lvl="1"/>
            <a:r>
              <a:rPr lang="en-US" sz="2000" dirty="0">
                <a:latin typeface="Arial Narrow" panose="020B0606020202030204" pitchFamily="34" charset="0"/>
              </a:rPr>
              <a:t>S</a:t>
            </a:r>
            <a:r>
              <a:rPr lang="en-US" sz="2000" dirty="0" smtClean="0">
                <a:latin typeface="Arial Narrow" panose="020B0606020202030204" pitchFamily="34" charset="0"/>
              </a:rPr>
              <a:t>uccessful SRF testing at 2 K in November of HB cavity in VTA with Kinney Pump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Controls and alarm system development completed which allows for unattended CTF cold box operation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Fill Station successfully filled two 250L dewars for sample environment in November to mitigate vendor delivery shortage</a:t>
            </a:r>
          </a:p>
          <a:p>
            <a:pPr lvl="2"/>
            <a:r>
              <a:rPr lang="en-US" sz="1600" dirty="0" smtClean="0">
                <a:latin typeface="Arial Narrow" panose="020B0606020202030204" pitchFamily="34" charset="0"/>
              </a:rPr>
              <a:t>System commissioned in late 2014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Supported cryogenic testing of ITER </a:t>
            </a:r>
            <a:r>
              <a:rPr lang="en-US" sz="2000" dirty="0" err="1" smtClean="0">
                <a:latin typeface="Arial Narrow" panose="020B0606020202030204" pitchFamily="34" charset="0"/>
              </a:rPr>
              <a:t>Cryo</a:t>
            </a:r>
            <a:r>
              <a:rPr lang="en-US" sz="2000" dirty="0" smtClean="0">
                <a:latin typeface="Arial Narrow" panose="020B0606020202030204" pitchFamily="34" charset="0"/>
              </a:rPr>
              <a:t> Viscous Compressor (CVC)</a:t>
            </a:r>
          </a:p>
        </p:txBody>
      </p:sp>
      <p:pic>
        <p:nvPicPr>
          <p:cNvPr id="1026" name="Picture 2" descr="C:\Users\bdj\Desktop\20150126_0719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r="17881"/>
          <a:stretch/>
        </p:blipFill>
        <p:spPr bwMode="auto">
          <a:xfrm>
            <a:off x="5642776" y="685800"/>
            <a:ext cx="3196424" cy="2743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B:\ORNL Work\2. Projects\CTF\Fill Station\IMG_50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5" b="12733"/>
          <a:stretch/>
        </p:blipFill>
        <p:spPr bwMode="auto">
          <a:xfrm>
            <a:off x="5642776" y="3505200"/>
            <a:ext cx="3200400" cy="2743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51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Cryogenic Test Facility (CTF) </a:t>
            </a:r>
            <a:br>
              <a:rPr lang="en-US" dirty="0" smtClean="0"/>
            </a:br>
            <a:r>
              <a:rPr lang="en-US" dirty="0" smtClean="0"/>
              <a:t>Operations &amp;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4"/>
            <a:ext cx="8718840" cy="5109815"/>
          </a:xfrm>
        </p:spPr>
        <p:txBody>
          <a:bodyPr/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Future Development: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Procedural development ongoing </a:t>
            </a:r>
            <a:r>
              <a:rPr lang="en-US" sz="2000" dirty="0">
                <a:latin typeface="Arial Narrow" panose="020B0606020202030204" pitchFamily="34" charset="0"/>
              </a:rPr>
              <a:t>to </a:t>
            </a:r>
            <a:r>
              <a:rPr lang="en-US" sz="2000" dirty="0" smtClean="0">
                <a:latin typeface="Arial Narrow" panose="020B0606020202030204" pitchFamily="34" charset="0"/>
              </a:rPr>
              <a:t>improve </a:t>
            </a:r>
            <a:r>
              <a:rPr lang="en-US" sz="2000" dirty="0">
                <a:latin typeface="Arial Narrow" panose="020B0606020202030204" pitchFamily="34" charset="0"/>
              </a:rPr>
              <a:t>system integration and </a:t>
            </a:r>
            <a:r>
              <a:rPr lang="en-US" sz="2000" dirty="0" smtClean="0">
                <a:latin typeface="Arial Narrow" panose="020B0606020202030204" pitchFamily="34" charset="0"/>
              </a:rPr>
              <a:t>reliability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Cryomodule 2 K testing with CTF in RFTF Test Cave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0" b="18985"/>
          <a:stretch/>
        </p:blipFill>
        <p:spPr>
          <a:xfrm>
            <a:off x="3352800" y="3124200"/>
            <a:ext cx="5486400" cy="26080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434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8hm\AppData\Local\Microsoft\Windows\Temporary Internet Files\Content.Outlook\IJS4TJAL\CTF 003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0" t="6721" r="30000" b="10079"/>
          <a:stretch/>
        </p:blipFill>
        <p:spPr bwMode="auto">
          <a:xfrm>
            <a:off x="6172200" y="460858"/>
            <a:ext cx="2062886" cy="570585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1"/>
            <a:ext cx="4597690" cy="484748"/>
          </a:xfrm>
        </p:spPr>
        <p:txBody>
          <a:bodyPr/>
          <a:lstStyle/>
          <a:p>
            <a:r>
              <a:rPr lang="en-US" dirty="0" smtClean="0"/>
              <a:t>Vertical Test Facility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53780"/>
            <a:ext cx="5334000" cy="5638800"/>
          </a:xfrm>
        </p:spPr>
        <p:txBody>
          <a:bodyPr/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Vertical Test Facility Commissioning</a:t>
            </a:r>
            <a:endParaRPr lang="en-US" sz="2400" b="1" dirty="0">
              <a:latin typeface="Arial Narrow" panose="020B0606020202030204" pitchFamily="34" charset="0"/>
            </a:endParaRP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Software and hardware is being vetted with 4 and 2K testing of HB cavities</a:t>
            </a:r>
          </a:p>
          <a:p>
            <a:pPr lvl="2"/>
            <a:r>
              <a:rPr lang="en-US" sz="1800" dirty="0" smtClean="0">
                <a:latin typeface="Arial Narrow" panose="020B0606020202030204" pitchFamily="34" charset="0"/>
              </a:rPr>
              <a:t>Analysis of RF losses of system and subcomponents ongoing </a:t>
            </a:r>
          </a:p>
          <a:p>
            <a:pPr lvl="2"/>
            <a:r>
              <a:rPr lang="en-US" sz="1800" dirty="0" smtClean="0">
                <a:latin typeface="Arial Narrow" panose="020B0606020202030204" pitchFamily="34" charset="0"/>
              </a:rPr>
              <a:t>Measurement examples:  reflected power standing waves, Dewar cable losses and system repeatability</a:t>
            </a:r>
          </a:p>
          <a:p>
            <a:pPr lvl="2"/>
            <a:r>
              <a:rPr lang="en-US" sz="1800" dirty="0" smtClean="0">
                <a:latin typeface="Arial Narrow" panose="020B0606020202030204" pitchFamily="34" charset="0"/>
              </a:rPr>
              <a:t>Variable coupler developed and testing underway </a:t>
            </a:r>
          </a:p>
          <a:p>
            <a:pPr lvl="2"/>
            <a:r>
              <a:rPr lang="en-US" sz="1800" dirty="0" smtClean="0">
                <a:latin typeface="Arial Narrow" panose="020B0606020202030204" pitchFamily="34" charset="0"/>
              </a:rPr>
              <a:t>Magnetic field instrumentation installed for cold measurements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Cavity Qualification Tests are Underway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Qualification of spare HB cavities modified for PPU started</a:t>
            </a:r>
          </a:p>
          <a:p>
            <a:pPr lvl="2"/>
            <a:r>
              <a:rPr lang="en-US" sz="1800" dirty="0" smtClean="0">
                <a:latin typeface="Arial Narrow" panose="020B0606020202030204" pitchFamily="34" charset="0"/>
              </a:rPr>
              <a:t>HB62 assembled and ready for vertical test</a:t>
            </a:r>
          </a:p>
          <a:p>
            <a:pPr marL="971550" lvl="3" indent="0">
              <a:buNone/>
            </a:pP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288087" y="533400"/>
            <a:ext cx="1831111" cy="2585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Vertical Test Stand</a:t>
            </a:r>
          </a:p>
        </p:txBody>
      </p:sp>
    </p:spTree>
    <p:extLst>
      <p:ext uri="{BB962C8B-B14F-4D97-AF65-F5344CB8AC3E}">
        <p14:creationId xmlns:p14="http://schemas.microsoft.com/office/powerpoint/2010/main" val="30277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Cleanroom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25054"/>
            <a:ext cx="4604040" cy="4267200"/>
          </a:xfrm>
        </p:spPr>
        <p:txBody>
          <a:bodyPr/>
          <a:lstStyle/>
          <a:p>
            <a:r>
              <a:rPr lang="en-US" sz="2400" b="1" dirty="0">
                <a:latin typeface="Arial Narrow" panose="020B0606020202030204" pitchFamily="34" charset="0"/>
              </a:rPr>
              <a:t>Quality Assurance Team Activities</a:t>
            </a:r>
          </a:p>
          <a:p>
            <a:pPr lvl="1"/>
            <a:r>
              <a:rPr lang="en-US" sz="2000" dirty="0">
                <a:latin typeface="Arial Narrow" panose="020B0606020202030204" pitchFamily="34" charset="0"/>
              </a:rPr>
              <a:t>Focus on development of repeatable repair procedures and capturing of critical data</a:t>
            </a:r>
          </a:p>
          <a:p>
            <a:pPr lvl="1"/>
            <a:r>
              <a:rPr lang="en-US" sz="2000" dirty="0">
                <a:latin typeface="Arial Narrow" panose="020B0606020202030204" pitchFamily="34" charset="0"/>
              </a:rPr>
              <a:t>Reducing particulate contamination during repairs and R&amp;D activities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Mock cryomodule was developed and utilized to develop repair procedures which were successfully applied to CM12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(5) Beamline components were removed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34600" y="-5029200"/>
            <a:ext cx="1704976" cy="4801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FF0000"/>
                </a:solidFill>
              </a:rPr>
              <a:t>Beamline Valve Testing</a:t>
            </a:r>
          </a:p>
        </p:txBody>
      </p:sp>
      <p:pic>
        <p:nvPicPr>
          <p:cNvPr id="9" name="Picture 5" descr="\\nscd\Groups\RAD\SCL_Systems\SRF\SRF Quality Assurance\Traveler Data\H01 Repair\2015-04-21 10-48-16.219H01repiar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600"/>
            <a:ext cx="4191000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jm6\Desktop\jacow2015\Valve_Test_Set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2967038"/>
            <a:ext cx="2827153" cy="160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jm6\Desktop\jacow2015\Mock_CM_Tuner_E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572000"/>
            <a:ext cx="419100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52" y="2166072"/>
            <a:ext cx="1363848" cy="2424619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778" y="3769519"/>
            <a:ext cx="1376222" cy="83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4089" y="609600"/>
            <a:ext cx="2971800" cy="2585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CM12 Repairs in Cleanroom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2778" y="2837772"/>
            <a:ext cx="1905000" cy="2585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Beam Line Valve testing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29378" y="4572000"/>
            <a:ext cx="3281222" cy="2585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/>
              <a:t>Mock CM Procedure Development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67778" y="1981200"/>
            <a:ext cx="1376222" cy="38318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 smtClean="0"/>
              <a:t>Ultrasonic Tank </a:t>
            </a:r>
          </a:p>
          <a:p>
            <a:pPr algn="ctr">
              <a:lnSpc>
                <a:spcPct val="90000"/>
              </a:lnSpc>
            </a:pPr>
            <a:r>
              <a:rPr lang="en-US" sz="1050" dirty="0" smtClean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94019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231488"/>
            <a:ext cx="8636290" cy="48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8783D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Centrifugal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18783D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Barrel Polishing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8783D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/>
          <a:stretch/>
        </p:blipFill>
        <p:spPr bwMode="auto">
          <a:xfrm>
            <a:off x="4412680" y="840147"/>
            <a:ext cx="4510003" cy="295200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ohs\AppData\Local\Microsoft\Windows\Temporary Internet Files\Content.Outlook\447GBLFY\Snip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1" y="3700662"/>
            <a:ext cx="4477804" cy="29209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48021" y="914400"/>
            <a:ext cx="4146840" cy="2438400"/>
          </a:xfrm>
        </p:spPr>
        <p:txBody>
          <a:bodyPr/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Targeting selected cavities with suspected material defects on the inner surface</a:t>
            </a:r>
          </a:p>
          <a:p>
            <a:pPr lvl="1"/>
            <a:r>
              <a:rPr lang="en-US" sz="2000" dirty="0">
                <a:latin typeface="Arial Narrow" panose="020B0606020202030204" pitchFamily="34" charset="0"/>
              </a:rPr>
              <a:t>CBP machine has been installed and </a:t>
            </a:r>
            <a:r>
              <a:rPr lang="en-US" sz="2000" dirty="0" smtClean="0">
                <a:latin typeface="Arial Narrow" panose="020B0606020202030204" pitchFamily="34" charset="0"/>
              </a:rPr>
              <a:t>commissioned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Identified HB 74 as a possible candidate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734278" y="3962400"/>
            <a:ext cx="4333521" cy="259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Arial Narrow" panose="020B0606020202030204" pitchFamily="34" charset="0"/>
              </a:rPr>
              <a:t>Tooling for process development is complete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Process parameter development ongoing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HB cavity fixture is in fabrication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351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87954"/>
          </a:xfrm>
        </p:spPr>
        <p:txBody>
          <a:bodyPr/>
          <a:lstStyle/>
          <a:p>
            <a:r>
              <a:rPr lang="en-US" dirty="0" smtClean="0"/>
              <a:t>PPU/STS Strategy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899785" cy="4572000"/>
          </a:xfrm>
        </p:spPr>
        <p:txBody>
          <a:bodyPr/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Fabricate seven new high beta cryomodules in-house and install to increase beam energy to 1.3 GeV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A </a:t>
            </a:r>
            <a:r>
              <a:rPr lang="en-US" sz="2000" dirty="0">
                <a:latin typeface="Arial Narrow" panose="020B0606020202030204" pitchFamily="34" charset="0"/>
              </a:rPr>
              <a:t>design gradient of 16 MV/m is specified </a:t>
            </a:r>
          </a:p>
          <a:p>
            <a:pPr lvl="1"/>
            <a:r>
              <a:rPr lang="en-US" sz="2000" dirty="0">
                <a:latin typeface="Arial Narrow" panose="020B0606020202030204" pitchFamily="34" charset="0"/>
              </a:rPr>
              <a:t>Improvements will be incorporated in the cavity design to enhance performance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Nine empty slots available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Utilize experience from High Beta Spare Cryomodule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Arial Narrow" panose="020B0606020202030204" pitchFamily="34" charset="0"/>
              </a:rPr>
              <a:t>Maintain certain design interface points for ease of integration of new cryomodules into the existing tunnel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Arial Narrow" panose="020B0606020202030204" pitchFamily="34" charset="0"/>
              </a:rPr>
              <a:t>Meet the pressure requirements set forth in 10 CFR </a:t>
            </a:r>
            <a:r>
              <a:rPr lang="en-US" sz="2000" dirty="0" smtClean="0">
                <a:latin typeface="Arial Narrow" panose="020B0606020202030204" pitchFamily="34" charset="0"/>
              </a:rPr>
              <a:t>851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2185" y="2315359"/>
            <a:ext cx="3495802" cy="172324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8" descr="\\ornl\nscd\users\Douglas_Debra\cryomodules\Cryomodule pics 0028\March2011 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29" y="228600"/>
            <a:ext cx="2540115" cy="1905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43" y="4224568"/>
            <a:ext cx="2540115" cy="18206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013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696200" cy="5410200"/>
          </a:xfrm>
        </p:spPr>
        <p:txBody>
          <a:bodyPr/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SCL Systems overview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Response to previous recommendations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SCL performance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CHL performance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SRF Activities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PPU Strategy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Summary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5" name="Picture 2" descr="\\nscd\groups\RAD\SCL_Systems\Pictures for Matt\IMG_2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38400"/>
            <a:ext cx="3743626" cy="24957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15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/>
          </p:cNvSpPr>
          <p:nvPr/>
        </p:nvSpPr>
        <p:spPr bwMode="auto">
          <a:xfrm>
            <a:off x="139700" y="76200"/>
            <a:ext cx="8229600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800" dirty="0">
                <a:solidFill>
                  <a:srgbClr val="008657"/>
                </a:solidFill>
                <a:latin typeface="Arial Black" pitchFamily="34" charset="0"/>
              </a:rPr>
              <a:t>D</a:t>
            </a:r>
            <a:r>
              <a:rPr lang="en-US" sz="2800" dirty="0" smtClean="0">
                <a:solidFill>
                  <a:srgbClr val="008657"/>
                </a:solidFill>
                <a:latin typeface="Arial Black" pitchFamily="34" charset="0"/>
              </a:rPr>
              <a:t>evelopments impacting PPU/STS</a:t>
            </a:r>
            <a:endParaRPr lang="en-US" sz="2800" dirty="0">
              <a:solidFill>
                <a:srgbClr val="008657"/>
              </a:solidFill>
              <a:latin typeface="Arial Black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2296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latin typeface="Arial Narrow" panose="020B0606020202030204" pitchFamily="34" charset="0"/>
              </a:rPr>
              <a:t>Increase cavity performance for PPU/STS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Arial Narrow" panose="020B0606020202030204" pitchFamily="34" charset="0"/>
              </a:rPr>
              <a:t>HOM Coupler removed from design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latin typeface="Arial Narrow" panose="020B0606020202030204" pitchFamily="34" charset="0"/>
              </a:rPr>
              <a:t>O</a:t>
            </a:r>
            <a:r>
              <a:rPr lang="en-US" sz="1800" dirty="0" smtClean="0">
                <a:latin typeface="Arial Narrow" panose="020B0606020202030204" pitchFamily="34" charset="0"/>
              </a:rPr>
              <a:t>riginally installed to insure against the unknown</a:t>
            </a:r>
          </a:p>
          <a:p>
            <a:pPr lvl="3">
              <a:lnSpc>
                <a:spcPct val="80000"/>
              </a:lnSpc>
            </a:pPr>
            <a:r>
              <a:rPr lang="en-US" sz="1600" dirty="0" smtClean="0">
                <a:latin typeface="Arial Narrow" panose="020B0606020202030204" pitchFamily="34" charset="0"/>
              </a:rPr>
              <a:t> Not needed at SNS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 Narrow" panose="020B0606020202030204" pitchFamily="34" charset="0"/>
              </a:rPr>
              <a:t>Presents difficult geometry to process 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 Narrow" panose="020B0606020202030204" pitchFamily="34" charset="0"/>
              </a:rPr>
              <a:t>Has been problematic at SNS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Arial Narrow" panose="020B0606020202030204" pitchFamily="34" charset="0"/>
              </a:rPr>
              <a:t>High RRR end group material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 Narrow" panose="020B0606020202030204" pitchFamily="34" charset="0"/>
              </a:rPr>
              <a:t>Heating of the end group driven by electron activity is a major limiting factor of cavity performance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 Narrow" panose="020B0606020202030204" pitchFamily="34" charset="0"/>
              </a:rPr>
              <a:t>Thermal conductivity increased over previous reactor grade material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Arial Narrow" panose="020B0606020202030204" pitchFamily="34" charset="0"/>
              </a:rPr>
              <a:t>Higher power coupler installed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 Narrow" panose="020B0606020202030204" pitchFamily="34" charset="0"/>
              </a:rPr>
              <a:t>Supports higher beam current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latin typeface="Arial Narrow" panose="020B0606020202030204" pitchFamily="34" charset="0"/>
              </a:rPr>
              <a:t>Transmits less heat to the end group (more thermally stable)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Arial Narrow" panose="020B0606020202030204" pitchFamily="34" charset="0"/>
              </a:rPr>
              <a:t>Plasma processing studies for medium beta cavities are beginning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Arial Narrow" panose="020B0606020202030204" pitchFamily="34" charset="0"/>
              </a:rPr>
              <a:t>Cavity fabrication efforts are under way to create a relationship with an industry partner</a:t>
            </a:r>
            <a:endParaRPr lang="en-US" sz="2000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8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pPr lvl="1"/>
            <a:r>
              <a:rPr lang="en-US" dirty="0" smtClean="0"/>
              <a:t>Executing PPU/STS</a:t>
            </a:r>
            <a:r>
              <a:rPr lang="en-US" sz="1800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3281015"/>
          </a:xfrm>
        </p:spPr>
        <p:txBody>
          <a:bodyPr/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Expand in-house capabilities for “production” style work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Develop “Production</a:t>
            </a:r>
            <a:r>
              <a:rPr lang="en-US" sz="2000" dirty="0">
                <a:latin typeface="Arial Narrow" panose="020B0606020202030204" pitchFamily="34" charset="0"/>
              </a:rPr>
              <a:t>” style tooling </a:t>
            </a:r>
            <a:endParaRPr lang="en-US" sz="2000" dirty="0" smtClean="0">
              <a:latin typeface="Arial Narrow" panose="020B0606020202030204" pitchFamily="34" charset="0"/>
            </a:endParaRP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Resource </a:t>
            </a:r>
            <a:r>
              <a:rPr lang="en-US" sz="2000" dirty="0">
                <a:latin typeface="Arial Narrow" panose="020B0606020202030204" pitchFamily="34" charset="0"/>
              </a:rPr>
              <a:t>availability for project work while supporting operations and </a:t>
            </a:r>
            <a:r>
              <a:rPr lang="en-US" sz="2000" dirty="0" smtClean="0">
                <a:latin typeface="Arial Narrow" panose="020B0606020202030204" pitchFamily="34" charset="0"/>
              </a:rPr>
              <a:t>maintenance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Develop strategy for key facilities currently not installed at SNS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Chemistry system </a:t>
            </a:r>
          </a:p>
          <a:p>
            <a:pPr lvl="1"/>
            <a:r>
              <a:rPr lang="en-US" sz="2000" dirty="0">
                <a:latin typeface="Arial Narrow" panose="020B0606020202030204" pitchFamily="34" charset="0"/>
              </a:rPr>
              <a:t>V</a:t>
            </a:r>
            <a:r>
              <a:rPr lang="en-US" sz="2000" dirty="0" smtClean="0">
                <a:latin typeface="Arial Narrow" panose="020B0606020202030204" pitchFamily="34" charset="0"/>
              </a:rPr>
              <a:t>acuum baking system</a:t>
            </a:r>
          </a:p>
        </p:txBody>
      </p:sp>
    </p:spTree>
    <p:extLst>
      <p:ext uri="{BB962C8B-B14F-4D97-AF65-F5344CB8AC3E}">
        <p14:creationId xmlns:p14="http://schemas.microsoft.com/office/powerpoint/2010/main" val="186045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42640" cy="4471932"/>
          </a:xfrm>
        </p:spPr>
        <p:txBody>
          <a:bodyPr/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The SCL and CHL are operating reliably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SRF activities and facility developments are ongoing in support of maintenance, improvements, and future upgrades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A baseline PPU/STS strategy has been established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Items that require setting of priorities and associated funding: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Medium beta spare cryomodule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Chemistry system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Vacuum baking system</a:t>
            </a:r>
          </a:p>
        </p:txBody>
      </p:sp>
    </p:spTree>
    <p:extLst>
      <p:ext uri="{BB962C8B-B14F-4D97-AF65-F5344CB8AC3E}">
        <p14:creationId xmlns:p14="http://schemas.microsoft.com/office/powerpoint/2010/main" val="396853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44" y="1752600"/>
            <a:ext cx="8000474" cy="432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Current status of SCL cavity operating gradients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0800000">
            <a:off x="335260" y="2286001"/>
            <a:ext cx="433965" cy="31316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Accelerating Gradient (MV/m)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1383" y="6106720"/>
            <a:ext cx="173637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Cavity number </a:t>
            </a:r>
          </a:p>
        </p:txBody>
      </p:sp>
    </p:spTree>
    <p:extLst>
      <p:ext uri="{BB962C8B-B14F-4D97-AF65-F5344CB8AC3E}">
        <p14:creationId xmlns:p14="http://schemas.microsoft.com/office/powerpoint/2010/main" val="6927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Content Placeholder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0" t="58018" r="37804" b="25882"/>
          <a:stretch/>
        </p:blipFill>
        <p:spPr>
          <a:xfrm>
            <a:off x="3418315" y="3307934"/>
            <a:ext cx="4666005" cy="1187866"/>
          </a:xfrm>
          <a:prstGeom prst="rect">
            <a:avLst/>
          </a:prstGeom>
        </p:spPr>
      </p:pic>
      <p:sp>
        <p:nvSpPr>
          <p:cNvPr id="58" name="Title 1"/>
          <p:cNvSpPr txBox="1">
            <a:spLocks/>
          </p:cNvSpPr>
          <p:nvPr/>
        </p:nvSpPr>
        <p:spPr>
          <a:xfrm>
            <a:off x="80434" y="118616"/>
            <a:ext cx="8229600" cy="48474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SNS SCL Systems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0" y="2468310"/>
            <a:ext cx="9126907" cy="651617"/>
            <a:chOff x="0" y="1295400"/>
            <a:chExt cx="9126907" cy="651617"/>
          </a:xfrm>
        </p:grpSpPr>
        <p:pic>
          <p:nvPicPr>
            <p:cNvPr id="6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" b="64382"/>
            <a:stretch/>
          </p:blipFill>
          <p:spPr bwMode="auto">
            <a:xfrm>
              <a:off x="0" y="1295400"/>
              <a:ext cx="9126907" cy="65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60"/>
            <p:cNvSpPr/>
            <p:nvPr/>
          </p:nvSpPr>
          <p:spPr>
            <a:xfrm>
              <a:off x="5905500" y="1432560"/>
              <a:ext cx="136245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6250" r="4300" b="23883"/>
          <a:stretch>
            <a:fillRect/>
          </a:stretch>
        </p:blipFill>
        <p:spPr bwMode="auto">
          <a:xfrm>
            <a:off x="3986784" y="3309008"/>
            <a:ext cx="1956816" cy="113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3" name="Group 62"/>
          <p:cNvGrpSpPr/>
          <p:nvPr/>
        </p:nvGrpSpPr>
        <p:grpSpPr>
          <a:xfrm>
            <a:off x="0" y="3166544"/>
            <a:ext cx="4289934" cy="3462856"/>
            <a:chOff x="0" y="3166544"/>
            <a:chExt cx="4289934" cy="3462856"/>
          </a:xfrm>
        </p:grpSpPr>
        <p:pic>
          <p:nvPicPr>
            <p:cNvPr id="64" name="Picture 7" descr="DSC0006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6" y="5415828"/>
              <a:ext cx="1601237" cy="1200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2" descr="DSCN4854_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76926"/>
              <a:ext cx="1295400" cy="172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Text Box 15"/>
            <p:cNvSpPr txBox="1">
              <a:spLocks noChangeArrowheads="1"/>
            </p:cNvSpPr>
            <p:nvPr/>
          </p:nvSpPr>
          <p:spPr bwMode="auto">
            <a:xfrm>
              <a:off x="33867" y="5037413"/>
              <a:ext cx="114326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ea typeface="굴림" pitchFamily="50" charset="-127"/>
                </a:rPr>
                <a:t>2 K Cold Box</a:t>
              </a:r>
            </a:p>
          </p:txBody>
        </p:sp>
        <p:sp>
          <p:nvSpPr>
            <p:cNvPr id="67" name="Text Box 14"/>
            <p:cNvSpPr txBox="1">
              <a:spLocks noChangeArrowheads="1"/>
            </p:cNvSpPr>
            <p:nvPr/>
          </p:nvSpPr>
          <p:spPr bwMode="auto">
            <a:xfrm>
              <a:off x="457200" y="6274433"/>
              <a:ext cx="114326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ea typeface="굴림" pitchFamily="50" charset="-127"/>
                </a:rPr>
                <a:t>4 K Cold Box</a:t>
              </a:r>
            </a:p>
          </p:txBody>
        </p:sp>
        <p:pic>
          <p:nvPicPr>
            <p:cNvPr id="68" name="Picture 9" descr="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5396" y="5415828"/>
              <a:ext cx="1601237" cy="120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Text Box 13"/>
            <p:cNvSpPr txBox="1">
              <a:spLocks noChangeArrowheads="1"/>
            </p:cNvSpPr>
            <p:nvPr/>
          </p:nvSpPr>
          <p:spPr bwMode="auto">
            <a:xfrm>
              <a:off x="1779647" y="6352401"/>
              <a:ext cx="155273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ea typeface="굴림" pitchFamily="50" charset="-127"/>
                </a:rPr>
                <a:t>Warm Compressor</a:t>
              </a:r>
            </a:p>
          </p:txBody>
        </p:sp>
        <p:pic>
          <p:nvPicPr>
            <p:cNvPr id="70" name="Picture 103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080" y="3467758"/>
              <a:ext cx="838200" cy="1302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534" y="3905253"/>
              <a:ext cx="2438400" cy="1490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569" descr="DSCN405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333" y="3166544"/>
              <a:ext cx="1543200" cy="1020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Text Box 15"/>
            <p:cNvSpPr txBox="1">
              <a:spLocks noChangeArrowheads="1"/>
            </p:cNvSpPr>
            <p:nvPr/>
          </p:nvSpPr>
          <p:spPr bwMode="auto">
            <a:xfrm>
              <a:off x="1927472" y="5030809"/>
              <a:ext cx="109837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b="1" dirty="0" err="1" smtClean="0">
                  <a:solidFill>
                    <a:schemeClr val="bg1"/>
                  </a:solidFill>
                  <a:ea typeface="굴림" pitchFamily="50" charset="-127"/>
                </a:rPr>
                <a:t>GHe</a:t>
              </a:r>
              <a:r>
                <a:rPr lang="en-US" altLang="ko-KR" sz="1200" b="1" dirty="0" smtClean="0">
                  <a:solidFill>
                    <a:schemeClr val="bg1"/>
                  </a:solidFill>
                  <a:ea typeface="굴림" pitchFamily="50" charset="-127"/>
                </a:rPr>
                <a:t> storage</a:t>
              </a:r>
              <a:endParaRPr lang="en-US" altLang="ko-KR" sz="1200" b="1" dirty="0">
                <a:solidFill>
                  <a:schemeClr val="bg1"/>
                </a:solidFill>
                <a:ea typeface="굴림" pitchFamily="50" charset="-127"/>
              </a:endParaRPr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auto">
            <a:xfrm>
              <a:off x="2079872" y="3766753"/>
              <a:ext cx="47481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bg1"/>
                  </a:solidFill>
                  <a:ea typeface="굴림" pitchFamily="50" charset="-127"/>
                </a:rPr>
                <a:t>LN2</a:t>
              </a:r>
              <a:endParaRPr lang="en-US" altLang="ko-KR" sz="1200" b="1" dirty="0">
                <a:solidFill>
                  <a:schemeClr val="bg1"/>
                </a:solidFill>
                <a:ea typeface="굴림" pitchFamily="50" charset="-127"/>
              </a:endParaRPr>
            </a:p>
          </p:txBody>
        </p:sp>
        <p:sp>
          <p:nvSpPr>
            <p:cNvPr id="75" name="Text Box 15"/>
            <p:cNvSpPr txBox="1">
              <a:spLocks noChangeArrowheads="1"/>
            </p:cNvSpPr>
            <p:nvPr/>
          </p:nvSpPr>
          <p:spPr bwMode="auto">
            <a:xfrm>
              <a:off x="914400" y="4463114"/>
              <a:ext cx="96212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b="1" dirty="0" err="1" smtClean="0">
                  <a:solidFill>
                    <a:schemeClr val="bg1"/>
                  </a:solidFill>
                  <a:ea typeface="굴림" pitchFamily="50" charset="-127"/>
                </a:rPr>
                <a:t>LHe</a:t>
              </a:r>
              <a:r>
                <a:rPr lang="en-US" altLang="ko-KR" sz="1200" b="1" dirty="0" smtClean="0">
                  <a:solidFill>
                    <a:schemeClr val="bg1"/>
                  </a:solidFill>
                  <a:ea typeface="굴림" pitchFamily="50" charset="-127"/>
                </a:rPr>
                <a:t> dewar</a:t>
              </a:r>
              <a:endParaRPr lang="en-US" altLang="ko-KR" sz="1200" b="1" dirty="0">
                <a:solidFill>
                  <a:schemeClr val="bg1"/>
                </a:solidFill>
                <a:ea typeface="굴림" pitchFamily="50" charset="-127"/>
              </a:endParaRPr>
            </a:p>
          </p:txBody>
        </p:sp>
      </p:grpSp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3" t="5307" b="8920"/>
          <a:stretch/>
        </p:blipFill>
        <p:spPr bwMode="auto">
          <a:xfrm>
            <a:off x="5710518" y="3493634"/>
            <a:ext cx="1012151" cy="55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7" name="Group 76"/>
          <p:cNvGrpSpPr/>
          <p:nvPr/>
        </p:nvGrpSpPr>
        <p:grpSpPr>
          <a:xfrm>
            <a:off x="2777066" y="76199"/>
            <a:ext cx="3970866" cy="2588537"/>
            <a:chOff x="2777066" y="76199"/>
            <a:chExt cx="3970866" cy="2588537"/>
          </a:xfrm>
        </p:grpSpPr>
        <p:sp>
          <p:nvSpPr>
            <p:cNvPr id="78" name="Rectangle 77"/>
            <p:cNvSpPr/>
            <p:nvPr/>
          </p:nvSpPr>
          <p:spPr>
            <a:xfrm>
              <a:off x="2777066" y="2588536"/>
              <a:ext cx="3094567" cy="76200"/>
            </a:xfrm>
            <a:prstGeom prst="rect">
              <a:avLst/>
            </a:prstGeom>
            <a:solidFill>
              <a:srgbClr val="FF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4" descr="better2_tunnel_eas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804" y="76199"/>
              <a:ext cx="2548128" cy="2366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Box 79"/>
            <p:cNvSpPr txBox="1"/>
            <p:nvPr/>
          </p:nvSpPr>
          <p:spPr>
            <a:xfrm>
              <a:off x="4114800" y="2119718"/>
              <a:ext cx="23262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SCL section in the tunnel</a:t>
              </a:r>
              <a:endParaRPr lang="en-US" sz="1400" b="1" dirty="0"/>
            </a:p>
          </p:txBody>
        </p:sp>
        <p:cxnSp>
          <p:nvCxnSpPr>
            <p:cNvPr id="81" name="Straight Connector 80"/>
            <p:cNvCxnSpPr/>
            <p:nvPr/>
          </p:nvCxnSpPr>
          <p:spPr>
            <a:xfrm flipH="1">
              <a:off x="4563454" y="2362200"/>
              <a:ext cx="200868" cy="262912"/>
            </a:xfrm>
            <a:prstGeom prst="line">
              <a:avLst/>
            </a:prstGeom>
            <a:ln>
              <a:tailEnd type="oval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871632" y="736321"/>
            <a:ext cx="3272368" cy="1925367"/>
            <a:chOff x="5871632" y="736321"/>
            <a:chExt cx="3272368" cy="1925367"/>
          </a:xfrm>
        </p:grpSpPr>
        <p:sp>
          <p:nvSpPr>
            <p:cNvPr id="83" name="Rectangle 82"/>
            <p:cNvSpPr/>
            <p:nvPr/>
          </p:nvSpPr>
          <p:spPr>
            <a:xfrm>
              <a:off x="5871632" y="2588536"/>
              <a:ext cx="1408176" cy="73152"/>
            </a:xfrm>
            <a:prstGeom prst="rect">
              <a:avLst/>
            </a:prstGeom>
            <a:solidFill>
              <a:schemeClr val="accent4">
                <a:lumMod val="5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67" descr="first new cryomodule slot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112" y="736321"/>
              <a:ext cx="2274888" cy="170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TextBox 84"/>
            <p:cNvSpPr txBox="1"/>
            <p:nvPr/>
          </p:nvSpPr>
          <p:spPr>
            <a:xfrm>
              <a:off x="7898686" y="736321"/>
              <a:ext cx="12282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Empty slots</a:t>
              </a:r>
            </a:p>
            <a:p>
              <a:r>
                <a:rPr lang="en-US" sz="1400" b="1" dirty="0" smtClean="0">
                  <a:solidFill>
                    <a:schemeClr val="bg1"/>
                  </a:solidFill>
                </a:rPr>
                <a:t>for upgrade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 flipH="1">
              <a:off x="6747932" y="2209800"/>
              <a:ext cx="531876" cy="378736"/>
            </a:xfrm>
            <a:prstGeom prst="line">
              <a:avLst/>
            </a:prstGeom>
            <a:ln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1450596" y="603364"/>
            <a:ext cx="5817360" cy="2914812"/>
            <a:chOff x="1450596" y="603364"/>
            <a:chExt cx="5817360" cy="2914812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4876800" y="2739242"/>
              <a:ext cx="0" cy="778934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2810933" y="2739242"/>
              <a:ext cx="445702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Picture 4" descr="tunnel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596" y="603364"/>
              <a:ext cx="2630676" cy="1839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1" name="TextBox 90"/>
            <p:cNvSpPr txBox="1"/>
            <p:nvPr/>
          </p:nvSpPr>
          <p:spPr>
            <a:xfrm>
              <a:off x="1450596" y="1327992"/>
              <a:ext cx="119947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Transfer lines in the tunnel (during installation)</a:t>
              </a:r>
              <a:endParaRPr lang="en-US" sz="1400" b="1" dirty="0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3276600" y="2209800"/>
              <a:ext cx="603804" cy="529887"/>
            </a:xfrm>
            <a:prstGeom prst="line">
              <a:avLst/>
            </a:prstGeom>
            <a:ln>
              <a:tailEnd type="oval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93" name="Text Box 15"/>
          <p:cNvSpPr txBox="1">
            <a:spLocks noChangeArrowheads="1"/>
          </p:cNvSpPr>
          <p:nvPr/>
        </p:nvSpPr>
        <p:spPr bwMode="auto">
          <a:xfrm>
            <a:off x="5260593" y="5175912"/>
            <a:ext cx="4844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ea typeface="굴림" pitchFamily="50" charset="-127"/>
              </a:rPr>
              <a:t>CTF</a:t>
            </a:r>
            <a:endParaRPr lang="en-US" altLang="ko-KR" sz="1200" b="1" dirty="0">
              <a:solidFill>
                <a:schemeClr val="bg1"/>
              </a:solidFill>
              <a:ea typeface="굴림" pitchFamily="50" charset="-127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4594520" y="3240087"/>
            <a:ext cx="4611362" cy="3341580"/>
            <a:chOff x="4594520" y="3240087"/>
            <a:chExt cx="4611362" cy="3341580"/>
          </a:xfrm>
        </p:grpSpPr>
        <p:pic>
          <p:nvPicPr>
            <p:cNvPr id="95" name="Picture 2" descr="\\nscd\users\Douglas_Debra\pictures\42013\IMG_2167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4520" y="4463114"/>
              <a:ext cx="1349080" cy="1011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Rectangle 95"/>
            <p:cNvSpPr/>
            <p:nvPr/>
          </p:nvSpPr>
          <p:spPr>
            <a:xfrm>
              <a:off x="6660489" y="3525926"/>
              <a:ext cx="647395" cy="68762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7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3012" y="3240087"/>
              <a:ext cx="1550988" cy="1120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2" descr="C:\Users\8hm\AppData\Local\Microsoft\Windows\Temporary Internet Files\Content.Outlook\N8MS0M7J\hpr 101A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23" t="6918" r="37144" b="10703"/>
            <a:stretch>
              <a:fillRect/>
            </a:stretch>
          </p:blipFill>
          <p:spPr bwMode="auto">
            <a:xfrm>
              <a:off x="6589448" y="4976750"/>
              <a:ext cx="1105694" cy="1559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2" descr="C:\Users\8hm\AppData\Local\Microsoft\Windows\Temporary Internet Files\Content.Outlook\N8MS0M7J\IMG_2154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456" y="5521097"/>
              <a:ext cx="1414093" cy="106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1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4346" y="4360969"/>
              <a:ext cx="1444470" cy="1083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3888" y="5521097"/>
              <a:ext cx="1828800" cy="919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" name="Picture 2" descr="\\nscd\Groups\RAD\SCL_Systems\CM-6 Repair 08_2012\Pictures\2012-09-19 Coupler and Ion Pump changeout\Coupler and Ion Pump changeout 001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489" y="3607708"/>
              <a:ext cx="963612" cy="1445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C:\Users\6sk\Documents\알쇼 캡쳐\IMG_1903_00003.jp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4" t="2817" b="19587"/>
            <a:stretch/>
          </p:blipFill>
          <p:spPr bwMode="auto">
            <a:xfrm>
              <a:off x="5979848" y="4505838"/>
              <a:ext cx="609600" cy="941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Text Box 15"/>
            <p:cNvSpPr txBox="1">
              <a:spLocks noChangeArrowheads="1"/>
            </p:cNvSpPr>
            <p:nvPr/>
          </p:nvSpPr>
          <p:spPr bwMode="auto">
            <a:xfrm>
              <a:off x="8333720" y="4053418"/>
              <a:ext cx="87216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bg1"/>
                  </a:solidFill>
                  <a:ea typeface="굴림" pitchFamily="50" charset="-127"/>
                </a:rPr>
                <a:t>Test cave</a:t>
              </a:r>
              <a:endParaRPr lang="en-US" altLang="ko-KR" sz="1200" b="1" dirty="0">
                <a:solidFill>
                  <a:schemeClr val="bg1"/>
                </a:solidFill>
                <a:ea typeface="굴림" pitchFamily="50" charset="-127"/>
              </a:endParaRPr>
            </a:p>
          </p:txBody>
        </p:sp>
        <p:sp>
          <p:nvSpPr>
            <p:cNvPr id="105" name="Text Box 15"/>
            <p:cNvSpPr txBox="1">
              <a:spLocks noChangeArrowheads="1"/>
            </p:cNvSpPr>
            <p:nvPr/>
          </p:nvSpPr>
          <p:spPr bwMode="auto">
            <a:xfrm>
              <a:off x="7932425" y="5048610"/>
              <a:ext cx="116089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bg1"/>
                  </a:solidFill>
                  <a:ea typeface="굴림" pitchFamily="50" charset="-127"/>
                </a:rPr>
                <a:t>Control room</a:t>
              </a:r>
              <a:endParaRPr lang="en-US" altLang="ko-KR" sz="1200" b="1" dirty="0">
                <a:solidFill>
                  <a:schemeClr val="bg1"/>
                </a:solidFill>
                <a:ea typeface="굴림" pitchFamily="50" charset="-127"/>
              </a:endParaRPr>
            </a:p>
          </p:txBody>
        </p:sp>
        <p:sp>
          <p:nvSpPr>
            <p:cNvPr id="106" name="Text Box 15"/>
            <p:cNvSpPr txBox="1">
              <a:spLocks noChangeArrowheads="1"/>
            </p:cNvSpPr>
            <p:nvPr/>
          </p:nvSpPr>
          <p:spPr bwMode="auto">
            <a:xfrm>
              <a:off x="8050039" y="6128647"/>
              <a:ext cx="48102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bg1"/>
                  </a:solidFill>
                  <a:ea typeface="굴림" pitchFamily="50" charset="-127"/>
                </a:rPr>
                <a:t>VTA</a:t>
              </a:r>
              <a:endParaRPr lang="en-US" altLang="ko-KR" sz="1200" b="1" dirty="0">
                <a:solidFill>
                  <a:schemeClr val="bg1"/>
                </a:solidFill>
                <a:ea typeface="굴림" pitchFamily="50" charset="-127"/>
              </a:endParaRPr>
            </a:p>
          </p:txBody>
        </p:sp>
        <p:sp>
          <p:nvSpPr>
            <p:cNvPr id="107" name="Text Box 15"/>
            <p:cNvSpPr txBox="1">
              <a:spLocks noChangeArrowheads="1"/>
            </p:cNvSpPr>
            <p:nvPr/>
          </p:nvSpPr>
          <p:spPr bwMode="auto">
            <a:xfrm>
              <a:off x="6565949" y="6243054"/>
              <a:ext cx="50847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b="1" dirty="0" smtClean="0">
                  <a:ea typeface="굴림" pitchFamily="50" charset="-127"/>
                </a:rPr>
                <a:t>HPR</a:t>
              </a:r>
              <a:endParaRPr lang="en-US" altLang="ko-KR" sz="1200" b="1" dirty="0">
                <a:ea typeface="굴림" pitchFamily="50" charset="-127"/>
              </a:endParaRPr>
            </a:p>
          </p:txBody>
        </p:sp>
        <p:sp>
          <p:nvSpPr>
            <p:cNvPr id="108" name="Text Box 15"/>
            <p:cNvSpPr txBox="1">
              <a:spLocks noChangeArrowheads="1"/>
            </p:cNvSpPr>
            <p:nvPr/>
          </p:nvSpPr>
          <p:spPr bwMode="auto">
            <a:xfrm>
              <a:off x="6984186" y="4465507"/>
              <a:ext cx="6880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ko-KR" sz="1200" b="1" dirty="0" smtClean="0">
                  <a:ea typeface="굴림" pitchFamily="50" charset="-127"/>
                </a:rPr>
                <a:t>CM </a:t>
              </a:r>
            </a:p>
            <a:p>
              <a:r>
                <a:rPr lang="en-US" altLang="ko-KR" sz="1200" b="1" dirty="0" smtClean="0">
                  <a:ea typeface="굴림" pitchFamily="50" charset="-127"/>
                </a:rPr>
                <a:t>rework</a:t>
              </a:r>
              <a:endParaRPr lang="en-US" altLang="ko-KR" sz="1200" b="1" dirty="0">
                <a:ea typeface="굴림" pitchFamily="50" charset="-127"/>
              </a:endParaRPr>
            </a:p>
          </p:txBody>
        </p:sp>
      </p:grpSp>
      <p:sp>
        <p:nvSpPr>
          <p:cNvPr id="109" name="Text Box 15"/>
          <p:cNvSpPr txBox="1">
            <a:spLocks noChangeArrowheads="1"/>
          </p:cNvSpPr>
          <p:nvPr/>
        </p:nvSpPr>
        <p:spPr bwMode="auto">
          <a:xfrm>
            <a:off x="5943600" y="4511956"/>
            <a:ext cx="5164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ea typeface="굴림" pitchFamily="50" charset="-127"/>
              </a:rPr>
              <a:t>R&amp;D</a:t>
            </a:r>
            <a:endParaRPr lang="en-US" altLang="ko-KR" sz="1200" b="1" dirty="0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10" name="Text Box 15"/>
          <p:cNvSpPr txBox="1">
            <a:spLocks noChangeArrowheads="1"/>
          </p:cNvSpPr>
          <p:nvPr/>
        </p:nvSpPr>
        <p:spPr bwMode="auto">
          <a:xfrm>
            <a:off x="5105400" y="6123801"/>
            <a:ext cx="14157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ea typeface="굴림" pitchFamily="50" charset="-127"/>
              </a:rPr>
              <a:t>CM development</a:t>
            </a:r>
            <a:endParaRPr lang="en-US" altLang="ko-KR" sz="1200" b="1" dirty="0">
              <a:solidFill>
                <a:schemeClr val="bg1"/>
              </a:solidFill>
              <a:ea typeface="굴림" pitchFamily="50" charset="-127"/>
            </a:endParaRPr>
          </a:p>
        </p:txBody>
      </p:sp>
      <p:sp>
        <p:nvSpPr>
          <p:cNvPr id="111" name="Text Box 15"/>
          <p:cNvSpPr txBox="1">
            <a:spLocks noChangeArrowheads="1"/>
          </p:cNvSpPr>
          <p:nvPr/>
        </p:nvSpPr>
        <p:spPr bwMode="auto">
          <a:xfrm>
            <a:off x="5427112" y="5183931"/>
            <a:ext cx="4844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solidFill>
                  <a:schemeClr val="bg1"/>
                </a:solidFill>
                <a:ea typeface="굴림" pitchFamily="50" charset="-127"/>
              </a:rPr>
              <a:t>CTF</a:t>
            </a:r>
            <a:endParaRPr lang="en-US" altLang="ko-KR" sz="1200" b="1" dirty="0">
              <a:solidFill>
                <a:schemeClr val="bg1"/>
              </a:solidFill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44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42640" cy="5410200"/>
          </a:xfrm>
        </p:spPr>
        <p:txBody>
          <a:bodyPr/>
          <a:lstStyle/>
          <a:p>
            <a:r>
              <a:rPr lang="en-US" sz="2400" b="1" dirty="0">
                <a:latin typeface="Arial Narrow" panose="020B0606020202030204" pitchFamily="34" charset="0"/>
              </a:rPr>
              <a:t>Proceed with plans for on-site electro-polishing.   The committee agrees with the plan to develop a small-scale facility as a first step.  The committee supports the goal of exploring alternative methods with reduced safety hazards</a:t>
            </a:r>
            <a:r>
              <a:rPr lang="en-US" sz="2400" b="1" dirty="0" smtClean="0">
                <a:latin typeface="Arial Narrow" panose="020B0606020202030204" pitchFamily="34" charset="0"/>
              </a:rPr>
              <a:t>.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Pending funding.</a:t>
            </a:r>
            <a:endParaRPr lang="en-US" sz="2000" dirty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r>
              <a:rPr lang="en-US" sz="2400" b="1" dirty="0">
                <a:latin typeface="Arial Narrow" panose="020B0606020202030204" pitchFamily="34" charset="0"/>
              </a:rPr>
              <a:t>The committee accepts plans for spare medium-beta cryomodule.   </a:t>
            </a:r>
            <a:r>
              <a:rPr lang="en-US" sz="2400" b="1" dirty="0" smtClean="0">
                <a:latin typeface="Arial Narrow" panose="020B0606020202030204" pitchFamily="34" charset="0"/>
              </a:rPr>
              <a:t>However</a:t>
            </a:r>
            <a:r>
              <a:rPr lang="en-US" sz="2400" b="1" dirty="0">
                <a:latin typeface="Arial Narrow" panose="020B0606020202030204" pitchFamily="34" charset="0"/>
              </a:rPr>
              <a:t>, we encourage the inclusion of the procurement of the spare into the project prioritization </a:t>
            </a:r>
            <a:r>
              <a:rPr lang="en-US" sz="2400" b="1" dirty="0" smtClean="0">
                <a:latin typeface="Arial Narrow" panose="020B0606020202030204" pitchFamily="34" charset="0"/>
              </a:rPr>
              <a:t>process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Pending funding. One medium beta cavity fabrication is in progress.</a:t>
            </a:r>
            <a:endParaRPr lang="en-US" sz="2000" dirty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r>
              <a:rPr lang="en-US" sz="2400" b="1" dirty="0">
                <a:latin typeface="Arial Narrow" panose="020B0606020202030204" pitchFamily="34" charset="0"/>
              </a:rPr>
              <a:t>Proceed with plans for plasma processing.</a:t>
            </a:r>
            <a:r>
              <a:rPr lang="en-US" sz="2400" dirty="0">
                <a:latin typeface="Arial Narrow" panose="020B0606020202030204" pitchFamily="34" charset="0"/>
              </a:rPr>
              <a:t>  </a:t>
            </a:r>
            <a:endParaRPr lang="en-US" sz="2400" dirty="0" smtClean="0">
              <a:latin typeface="Arial Narrow" panose="020B0606020202030204" pitchFamily="34" charset="0"/>
            </a:endParaRP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Plasma gas cart, RF/diagnostics cart and the procedure for in-situ processing in the tunnel are developed.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The first in-situ plasma processing in the tunnel is completed. 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Plan for the next downs is under development</a:t>
            </a:r>
            <a:endParaRPr lang="en-US" sz="200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to recommendations from the last AAC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74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636290" cy="880369"/>
          </a:xfrm>
        </p:spPr>
        <p:txBody>
          <a:bodyPr/>
          <a:lstStyle/>
          <a:p>
            <a:r>
              <a:rPr lang="en-US" dirty="0" smtClean="0"/>
              <a:t>SCL system is performing reliably for neutron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3962400" cy="2895600"/>
          </a:xfrm>
        </p:spPr>
        <p:txBody>
          <a:bodyPr/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Availability </a:t>
            </a:r>
            <a:r>
              <a:rPr lang="en-US" sz="2400" b="1" dirty="0">
                <a:latin typeface="Arial Narrow" panose="020B0606020202030204" pitchFamily="34" charset="0"/>
              </a:rPr>
              <a:t>last 5 years: </a:t>
            </a:r>
          </a:p>
          <a:p>
            <a:pPr lvl="1"/>
            <a:r>
              <a:rPr lang="en-US" sz="2000" dirty="0">
                <a:latin typeface="Arial Narrow" panose="020B0606020202030204" pitchFamily="34" charset="0"/>
              </a:rPr>
              <a:t>Whole SCL </a:t>
            </a:r>
            <a:r>
              <a:rPr lang="en-US" sz="2000" dirty="0" smtClean="0">
                <a:latin typeface="Arial Narrow" panose="020B0606020202030204" pitchFamily="34" charset="0"/>
              </a:rPr>
              <a:t>including </a:t>
            </a:r>
            <a:r>
              <a:rPr lang="en-US" sz="2000" dirty="0">
                <a:latin typeface="Arial Narrow" panose="020B0606020202030204" pitchFamily="34" charset="0"/>
              </a:rPr>
              <a:t>RF, HVCM, Control, Vacuum, etc.: 98 %</a:t>
            </a:r>
          </a:p>
          <a:p>
            <a:pPr lvl="1"/>
            <a:r>
              <a:rPr lang="en-US" sz="2000" dirty="0">
                <a:latin typeface="Arial Narrow" panose="020B0606020202030204" pitchFamily="34" charset="0"/>
              </a:rPr>
              <a:t>SRF cavities, cryomodules, and CHL: 99.5 % (average trip or downtime: &lt;1 trip/day or &lt;5 min./day</a:t>
            </a:r>
            <a:r>
              <a:rPr lang="en-US" sz="2000" dirty="0" smtClean="0">
                <a:latin typeface="Arial Narrow" panose="020B0606020202030204" pitchFamily="34" charset="0"/>
              </a:rPr>
              <a:t>)</a:t>
            </a:r>
            <a:endParaRPr lang="en-US" sz="2000" dirty="0">
              <a:latin typeface="Arial Narrow" panose="020B0606020202030204" pitchFamily="34" charset="0"/>
            </a:endParaRPr>
          </a:p>
          <a:p>
            <a:endParaRPr lang="en-US" sz="2000" dirty="0">
              <a:latin typeface="Arial Narrow" panose="020B0606020202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0" y="609600"/>
            <a:ext cx="4316767" cy="2951163"/>
            <a:chOff x="4038600" y="1600200"/>
            <a:chExt cx="5105399" cy="3789363"/>
          </a:xfrm>
        </p:grpSpPr>
        <p:sp>
          <p:nvSpPr>
            <p:cNvPr id="5" name="TextBox 4"/>
            <p:cNvSpPr txBox="1"/>
            <p:nvPr/>
          </p:nvSpPr>
          <p:spPr>
            <a:xfrm rot="10800000">
              <a:off x="4038600" y="1981200"/>
              <a:ext cx="350865" cy="263835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/>
                <a:t>Availability for neutron production (%)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1"/>
            <a:stretch/>
          </p:blipFill>
          <p:spPr bwMode="auto">
            <a:xfrm>
              <a:off x="4389464" y="1600200"/>
              <a:ext cx="4754535" cy="3789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3429000"/>
            <a:ext cx="5867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Arial Narrow" panose="020B0606020202030204" pitchFamily="34" charset="0"/>
              </a:rPr>
              <a:t>Operational flexibility using energy reserve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Every run a few to several cavities show problems sustaining the nominal accelerating gradients (typically ends up hot spot in the end group)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lowered </a:t>
            </a:r>
            <a:r>
              <a:rPr lang="en-US" sz="2000" dirty="0" err="1" smtClean="0">
                <a:latin typeface="Arial Narrow" panose="020B0606020202030204" pitchFamily="34" charset="0"/>
              </a:rPr>
              <a:t>Eacc</a:t>
            </a:r>
            <a:r>
              <a:rPr lang="en-US" sz="2000" dirty="0" smtClean="0">
                <a:latin typeface="Arial Narrow" panose="020B0606020202030204" pitchFamily="34" charset="0"/>
              </a:rPr>
              <a:t> (typically lowered by 1 MV/m or less) or turn-off to avoid further degradation and to minimize downtime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Early diagnostics and prompt involvement from system experts are the key to minimize additional degradation</a:t>
            </a:r>
          </a:p>
          <a:p>
            <a:endParaRPr lang="en-US" sz="2000" dirty="0" smtClean="0">
              <a:latin typeface="Arial Narrow" panose="020B0606020202030204" pitchFamily="34" charset="0"/>
            </a:endParaRPr>
          </a:p>
          <a:p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93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Cavities showing performance degradation in FY15 and FY16-1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42640" cy="5334000"/>
          </a:xfrm>
        </p:spPr>
        <p:txBody>
          <a:bodyPr/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5a: turned off 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Errant beam in 2009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Water condensation at air side of the coupler in 2009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Higher FPC window temperature since 2010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Frequent arcing started in Aug 2015: since then turn off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1a: lowered gradient by 2 MV/m in September 2015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Presumably related with ion source condition 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Several medium beta cryomodules, CM18 and 19a : lowered gradient slightly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Presumably related with errant beam at warm </a:t>
            </a:r>
            <a:r>
              <a:rPr lang="en-US" sz="2000" dirty="0" err="1" smtClean="0">
                <a:latin typeface="Arial Narrow" panose="020B0606020202030204" pitchFamily="34" charset="0"/>
              </a:rPr>
              <a:t>linac</a:t>
            </a:r>
            <a:r>
              <a:rPr lang="en-US" sz="2000" dirty="0" smtClean="0">
                <a:latin typeface="Arial Narrow" panose="020B0606020202030204" pitchFamily="34" charset="0"/>
              </a:rPr>
              <a:t> RF truncation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Frequency of errant beam event &amp; MPS delay are much reduced but higher beam current increases impact</a:t>
            </a:r>
            <a:endParaRPr lang="en-US" dirty="0" smtClean="0">
              <a:latin typeface="Arial Narrow" panose="020B0606020202030204" pitchFamily="34" charset="0"/>
            </a:endParaRP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Other potential issues: ion pump burst and gate valve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48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errant beam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0" y="694599"/>
            <a:ext cx="2667000" cy="1752600"/>
          </a:xfrm>
        </p:spPr>
        <p:txBody>
          <a:bodyPr/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CCL2 RF truncation </a:t>
            </a:r>
            <a:r>
              <a:rPr lang="en-US" sz="2400" b="1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 several SRF cavities tripped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pic>
        <p:nvPicPr>
          <p:cNvPr id="3074" name="Picture 2" descr="C:\Users\6sk\Desktop\SP_2015\snapshot\CCL2_trip_SCL\2015_11_20_13_31_1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"/>
          <a:stretch/>
        </p:blipFill>
        <p:spPr bwMode="auto">
          <a:xfrm>
            <a:off x="152400" y="685800"/>
            <a:ext cx="5831541" cy="287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2514600"/>
            <a:ext cx="8763000" cy="2298051"/>
            <a:chOff x="0" y="2514600"/>
            <a:chExt cx="8763000" cy="2298051"/>
          </a:xfrm>
        </p:grpSpPr>
        <p:pic>
          <p:nvPicPr>
            <p:cNvPr id="3075" name="Picture 3" descr="C:\Users\6sk\Desktop\SP_2015\snapshot\CCL2_trip_SCL\2015_11_20_13_28_57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265"/>
            <a:stretch/>
          </p:blipFill>
          <p:spPr bwMode="auto">
            <a:xfrm>
              <a:off x="0" y="2590800"/>
              <a:ext cx="4686300" cy="222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6096000" y="2514600"/>
              <a:ext cx="26670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30188" indent="-230188" algn="l" rtl="0" eaLnBrk="1" fontAlgn="base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25475" indent="-279400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018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latin typeface="Arial Narrow" panose="020B0606020202030204" pitchFamily="34" charset="0"/>
                </a:rPr>
                <a:t>Beam loss monitor during this event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40200" y="4038600"/>
            <a:ext cx="7575200" cy="2576512"/>
            <a:chOff x="1340200" y="4038600"/>
            <a:chExt cx="7575200" cy="2576512"/>
          </a:xfrm>
        </p:grpSpPr>
        <p:pic>
          <p:nvPicPr>
            <p:cNvPr id="3076" name="Picture 4" descr="C:\Users\6sk\Desktop\SP_2015\snapshot\CCL2_trip_SCL\DBCM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0200" y="4038600"/>
              <a:ext cx="4755800" cy="2576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6248400" y="4038600"/>
              <a:ext cx="26670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230188" indent="-230188" algn="l" rtl="0" eaLnBrk="1" fontAlgn="base" hangingPunct="1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25475" indent="-279400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-23018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144588" indent="-173038" algn="l" rtl="0" eaLnBrk="1" fontAlgn="base" hangingPunct="1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–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482725" indent="-222250" algn="l" rtl="0" eaLnBrk="1" fontAlgn="base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latin typeface="Arial Narrow" panose="020B0606020202030204" pitchFamily="34" charset="0"/>
                </a:rPr>
                <a:t>DBCM log: 16 us beam lost in SCL</a:t>
              </a:r>
              <a:endParaRPr lang="en-US" sz="24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80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52400"/>
            <a:ext cx="8636290" cy="484748"/>
          </a:xfrm>
        </p:spPr>
        <p:txBody>
          <a:bodyPr/>
          <a:lstStyle/>
          <a:p>
            <a:r>
              <a:rPr lang="en-US" dirty="0" smtClean="0"/>
              <a:t>Performance recovery and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838200"/>
            <a:ext cx="8648700" cy="3581400"/>
          </a:xfrm>
        </p:spPr>
        <p:txBody>
          <a:bodyPr/>
          <a:lstStyle/>
          <a:p>
            <a:r>
              <a:rPr lang="en-US" sz="2200" b="1" dirty="0" smtClean="0">
                <a:latin typeface="Arial Narrow" panose="020B0606020202030204" pitchFamily="34" charset="0"/>
              </a:rPr>
              <a:t>Recovery of cavity performance to previously attained operating gradients </a:t>
            </a:r>
            <a:endParaRPr lang="en-US" sz="2200" b="1" dirty="0" smtClean="0">
              <a:latin typeface="Arial Narrow" panose="020B0606020202030204" pitchFamily="34" charset="0"/>
            </a:endParaRP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RF conditioning starting from low repetition </a:t>
            </a:r>
            <a:r>
              <a:rPr lang="en-US" sz="2000" dirty="0" smtClean="0">
                <a:latin typeface="Arial Narrow" panose="020B0606020202030204" pitchFamily="34" charset="0"/>
              </a:rPr>
              <a:t>rate</a:t>
            </a:r>
          </a:p>
          <a:p>
            <a:pPr lvl="2"/>
            <a:r>
              <a:rPr lang="en-US" sz="1800" dirty="0" smtClean="0">
                <a:latin typeface="Arial Narrow" panose="020B0606020202030204" pitchFamily="34" charset="0"/>
              </a:rPr>
              <a:t>Several cavities recovered in February 2016 including 1a</a:t>
            </a:r>
            <a:endParaRPr lang="en-US" sz="1800" dirty="0" smtClean="0">
              <a:latin typeface="Arial Narrow" panose="020B0606020202030204" pitchFamily="34" charset="0"/>
            </a:endParaRP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Thermal </a:t>
            </a:r>
            <a:r>
              <a:rPr lang="en-US" sz="2000" dirty="0" smtClean="0">
                <a:latin typeface="Arial Narrow" panose="020B0606020202030204" pitchFamily="34" charset="0"/>
              </a:rPr>
              <a:t>cycling</a:t>
            </a:r>
          </a:p>
          <a:p>
            <a:pPr lvl="2"/>
            <a:r>
              <a:rPr lang="en-US" sz="1800" dirty="0" smtClean="0">
                <a:latin typeface="Arial Narrow" panose="020B0606020202030204" pitchFamily="34" charset="0"/>
              </a:rPr>
              <a:t>CM18 and 20d recovered during last maintenance down</a:t>
            </a:r>
          </a:p>
          <a:p>
            <a:pPr lvl="2"/>
            <a:r>
              <a:rPr lang="en-US" sz="1800" dirty="0" smtClean="0">
                <a:latin typeface="Arial Narrow" panose="020B0606020202030204" pitchFamily="34" charset="0"/>
              </a:rPr>
              <a:t>So </a:t>
            </a:r>
            <a:r>
              <a:rPr lang="en-US" sz="1800" dirty="0" smtClean="0">
                <a:latin typeface="Arial Narrow" panose="020B0606020202030204" pitchFamily="34" charset="0"/>
              </a:rPr>
              <a:t>far, thermal cycling is successful except two </a:t>
            </a:r>
            <a:r>
              <a:rPr lang="en-US" sz="1800" dirty="0" smtClean="0">
                <a:latin typeface="Arial Narrow" panose="020B0606020202030204" pitchFamily="34" charset="0"/>
              </a:rPr>
              <a:t>cavities</a:t>
            </a:r>
          </a:p>
          <a:p>
            <a:pPr lvl="2"/>
            <a:r>
              <a:rPr lang="en-US" sz="1800" dirty="0" smtClean="0">
                <a:latin typeface="Arial Narrow" panose="020B0606020202030204" pitchFamily="34" charset="0"/>
              </a:rPr>
              <a:t>More </a:t>
            </a:r>
            <a:r>
              <a:rPr lang="en-US" sz="1800" dirty="0">
                <a:latin typeface="Arial Narrow" panose="020B0606020202030204" pitchFamily="34" charset="0"/>
              </a:rPr>
              <a:t>cryomodules are waiting for thermal cycling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Rework </a:t>
            </a:r>
            <a:r>
              <a:rPr lang="en-US" sz="2000" dirty="0" smtClean="0">
                <a:latin typeface="Arial Narrow" panose="020B0606020202030204" pitchFamily="34" charset="0"/>
              </a:rPr>
              <a:t>of cryomodules</a:t>
            </a:r>
          </a:p>
          <a:p>
            <a:pPr lvl="2"/>
            <a:r>
              <a:rPr lang="en-US" sz="1800" dirty="0" smtClean="0">
                <a:latin typeface="Arial Narrow" panose="020B0606020202030204" pitchFamily="34" charset="0"/>
              </a:rPr>
              <a:t>CM5 and CM11 repair is required: need medium beta </a:t>
            </a:r>
            <a:r>
              <a:rPr lang="en-US" sz="1800" dirty="0" smtClean="0">
                <a:latin typeface="Arial Narrow" panose="020B0606020202030204" pitchFamily="34" charset="0"/>
              </a:rPr>
              <a:t>spare</a:t>
            </a:r>
            <a:endParaRPr lang="en-US" sz="1800" dirty="0" smtClean="0">
              <a:latin typeface="Arial Narrow" panose="020B0606020202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764528"/>
              </p:ext>
            </p:extLst>
          </p:nvPr>
        </p:nvGraphicFramePr>
        <p:xfrm>
          <a:off x="6248400" y="4322037"/>
          <a:ext cx="2743200" cy="139296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14400"/>
                <a:gridCol w="990600"/>
                <a:gridCol w="838200"/>
              </a:tblGrid>
              <a:tr h="4358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Date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Output</a:t>
                      </a:r>
                      <a:r>
                        <a:rPr lang="en-US" sz="1200" baseline="0" dirty="0" smtClean="0"/>
                        <a:t> Energy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Energy Reserve</a:t>
                      </a:r>
                      <a:endParaRPr lang="en-US" sz="1200" dirty="0"/>
                    </a:p>
                  </a:txBody>
                  <a:tcPr anchor="ctr"/>
                </a:tc>
              </a:tr>
              <a:tr h="31192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Aug.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940 MeV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 MeV</a:t>
                      </a:r>
                      <a:endParaRPr lang="en-US" sz="1200" dirty="0"/>
                    </a:p>
                  </a:txBody>
                  <a:tcPr/>
                </a:tc>
              </a:tr>
              <a:tr h="31192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Dec. 2015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940 </a:t>
                      </a:r>
                      <a:r>
                        <a:rPr lang="en-US" sz="1200" dirty="0" smtClean="0"/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 MeV</a:t>
                      </a:r>
                    </a:p>
                  </a:txBody>
                  <a:tcPr/>
                </a:tc>
              </a:tr>
              <a:tr h="31192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Feb. 2016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957 </a:t>
                      </a:r>
                      <a:r>
                        <a:rPr lang="en-US" sz="1200" dirty="0" smtClean="0"/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10 MeV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2400" y="4267200"/>
            <a:ext cx="594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>
                <a:latin typeface="Arial Narrow" panose="020B0606020202030204" pitchFamily="34" charset="0"/>
              </a:rPr>
              <a:t>Improvement to new higher operating gradients (In-situ plasma processing)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First deployment on CM19 in January with good results</a:t>
            </a:r>
          </a:p>
          <a:p>
            <a:pPr lvl="1"/>
            <a:r>
              <a:rPr lang="en-US" sz="2000" dirty="0" smtClean="0">
                <a:latin typeface="Arial Narrow" panose="020B0606020202030204" pitchFamily="34" charset="0"/>
              </a:rPr>
              <a:t>Plan for the next deployment is under development</a:t>
            </a:r>
            <a:endParaRPr lang="en-US" sz="20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3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877163"/>
          </a:xfrm>
        </p:spPr>
        <p:txBody>
          <a:bodyPr/>
          <a:lstStyle/>
          <a:p>
            <a:r>
              <a:rPr lang="en-US" dirty="0" smtClean="0"/>
              <a:t>In-situ plasma processing to increase accelerating gradients in SC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1" y="990600"/>
            <a:ext cx="8991600" cy="1951324"/>
          </a:xfrm>
        </p:spPr>
        <p:txBody>
          <a:bodyPr/>
          <a:lstStyle/>
          <a:p>
            <a:r>
              <a:rPr lang="en-US" sz="2400" b="1" dirty="0" smtClean="0">
                <a:latin typeface="Arial Narrow" panose="020B0606020202030204" pitchFamily="34" charset="0"/>
              </a:rPr>
              <a:t>New processing technique developed at ORNL/SNS</a:t>
            </a: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Proof of principle achieved for offline </a:t>
            </a:r>
            <a:r>
              <a:rPr lang="en-US" sz="2400" b="1" dirty="0" err="1" smtClean="0">
                <a:latin typeface="Arial Narrow" panose="020B0606020202030204" pitchFamily="34" charset="0"/>
              </a:rPr>
              <a:t>cryomodule</a:t>
            </a:r>
            <a:endParaRPr lang="en-US" sz="2400" b="1" dirty="0" smtClean="0">
              <a:latin typeface="Arial Narrow" panose="020B0606020202030204" pitchFamily="34" charset="0"/>
            </a:endParaRPr>
          </a:p>
          <a:p>
            <a:r>
              <a:rPr lang="en-US" sz="2400" b="1" dirty="0" smtClean="0">
                <a:latin typeface="Arial Narrow" panose="020B0606020202030204" pitchFamily="34" charset="0"/>
              </a:rPr>
              <a:t>Plasma processing of 1</a:t>
            </a:r>
            <a:r>
              <a:rPr lang="en-US" sz="2400" b="1" baseline="30000" dirty="0" smtClean="0">
                <a:latin typeface="Arial Narrow" panose="020B0606020202030204" pitchFamily="34" charset="0"/>
              </a:rPr>
              <a:t>st</a:t>
            </a:r>
            <a:r>
              <a:rPr lang="en-US" sz="2400" b="1" dirty="0" smtClean="0">
                <a:latin typeface="Arial Narrow" panose="020B0606020202030204" pitchFamily="34" charset="0"/>
              </a:rPr>
              <a:t> cryomodule in </a:t>
            </a:r>
            <a:r>
              <a:rPr lang="en-US" sz="2400" b="1" dirty="0" err="1" smtClean="0">
                <a:latin typeface="Arial Narrow" panose="020B0606020202030204" pitchFamily="34" charset="0"/>
              </a:rPr>
              <a:t>linac</a:t>
            </a:r>
            <a:r>
              <a:rPr lang="en-US" sz="2400" b="1" dirty="0" smtClean="0">
                <a:latin typeface="Arial Narrow" panose="020B0606020202030204" pitchFamily="34" charset="0"/>
              </a:rPr>
              <a:t> tunnel completed during FY16 winter shutdown</a:t>
            </a:r>
            <a:endParaRPr lang="en-US" sz="2400" dirty="0" smtClean="0">
              <a:latin typeface="Arial Narrow" panose="020B0606020202030204" pitchFamily="34" charset="0"/>
            </a:endParaRPr>
          </a:p>
        </p:txBody>
      </p:sp>
      <p:pic>
        <p:nvPicPr>
          <p:cNvPr id="6147" name="Picture 3" descr="P:\experiment\cryomodule\plasma processing\CM00023 slot 19 - plasma processing in tunnel - 2016 Dec Jan\other\pictures\IMG_4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3102"/>
            <a:ext cx="4801095" cy="320073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9037" y="6013832"/>
            <a:ext cx="4823311" cy="4801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/>
              <a:t>First in-situ plasma processing of a cryomodule in the SNS </a:t>
            </a:r>
            <a:r>
              <a:rPr lang="en-US" sz="1400" b="1" dirty="0" err="1" smtClean="0"/>
              <a:t>linac</a:t>
            </a:r>
            <a:r>
              <a:rPr lang="en-US" sz="1400" b="1" dirty="0" smtClean="0"/>
              <a:t> tunnel. </a:t>
            </a:r>
          </a:p>
        </p:txBody>
      </p:sp>
      <p:pic>
        <p:nvPicPr>
          <p:cNvPr id="13" name="Picture 34" descr="P:\TV pictures\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4" r="10404"/>
          <a:stretch/>
        </p:blipFill>
        <p:spPr bwMode="auto">
          <a:xfrm>
            <a:off x="3479679" y="4585583"/>
            <a:ext cx="1469677" cy="141488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7800" y="5819932"/>
            <a:ext cx="3483864" cy="6740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/>
              <a:t>Performance improvement for the four cavities in </a:t>
            </a:r>
            <a:r>
              <a:rPr lang="en-US" sz="1400" b="1" dirty="0" err="1" smtClean="0"/>
              <a:t>cryomodule</a:t>
            </a:r>
            <a:r>
              <a:rPr lang="en-US" sz="1400" b="1" dirty="0" smtClean="0"/>
              <a:t> after in-situ plasma processing.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r="11922" b="4003"/>
          <a:stretch/>
        </p:blipFill>
        <p:spPr bwMode="auto">
          <a:xfrm>
            <a:off x="5263542" y="2629748"/>
            <a:ext cx="3470583" cy="318646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83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913069-075D-49F7-AF90-34940D148085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500</TotalTime>
  <Words>1482</Words>
  <Application>Microsoft Office PowerPoint</Application>
  <PresentationFormat>On-screen Show (4:3)</PresentationFormat>
  <Paragraphs>224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Powerpoint-Template_HFIR-SNS</vt:lpstr>
      <vt:lpstr>SCL Systems Status, SRF Activities, and PPU Strategy</vt:lpstr>
      <vt:lpstr>Outline</vt:lpstr>
      <vt:lpstr>PowerPoint Presentation</vt:lpstr>
      <vt:lpstr>Response to recommendations from the last AAC</vt:lpstr>
      <vt:lpstr>SCL system is performing reliably for neutron production</vt:lpstr>
      <vt:lpstr>Cavities showing performance degradation in FY15 and FY16-1</vt:lpstr>
      <vt:lpstr>Example of errant beam </vt:lpstr>
      <vt:lpstr>Performance recovery and improvement</vt:lpstr>
      <vt:lpstr>In-situ plasma processing to increase accelerating gradients in SC linac</vt:lpstr>
      <vt:lpstr>Central Helium Liquefier (CHL) System</vt:lpstr>
      <vt:lpstr>CHL System Upgrades</vt:lpstr>
      <vt:lpstr>Cavity Fabrication</vt:lpstr>
      <vt:lpstr>Cavity Inspection Station</vt:lpstr>
      <vt:lpstr>Cryogenic Test Facility (CTF)  Operations &amp; Plans</vt:lpstr>
      <vt:lpstr>Cryogenic Test Facility (CTF)  Operations &amp; Plans</vt:lpstr>
      <vt:lpstr>Vertical Test Facility </vt:lpstr>
      <vt:lpstr>SRF Cleanroom Activities</vt:lpstr>
      <vt:lpstr>PowerPoint Presentation</vt:lpstr>
      <vt:lpstr>PPU/STS Strategy</vt:lpstr>
      <vt:lpstr>PowerPoint Presentation</vt:lpstr>
      <vt:lpstr>Executing PPU/STS </vt:lpstr>
      <vt:lpstr>Summary</vt:lpstr>
      <vt:lpstr>Current status of SCL cavity operating gradients</vt:lpstr>
    </vt:vector>
  </TitlesOfParts>
  <Company>ORNL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Manning, Renee</dc:creator>
  <cp:keywords>Spallation Neuton Souce, Neutron Sciences Directorate</cp:keywords>
  <cp:lastModifiedBy>Kim, Sang-Ho</cp:lastModifiedBy>
  <cp:revision>60</cp:revision>
  <dcterms:created xsi:type="dcterms:W3CDTF">2014-04-28T13:33:12Z</dcterms:created>
  <dcterms:modified xsi:type="dcterms:W3CDTF">2016-02-09T18:51:45Z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