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5" r:id="rId4"/>
  </p:sldMasterIdLst>
  <p:notesMasterIdLst>
    <p:notesMasterId r:id="rId23"/>
  </p:notesMasterIdLst>
  <p:sldIdLst>
    <p:sldId id="256" r:id="rId5"/>
    <p:sldId id="272" r:id="rId6"/>
    <p:sldId id="258" r:id="rId7"/>
    <p:sldId id="274" r:id="rId8"/>
    <p:sldId id="273" r:id="rId9"/>
    <p:sldId id="257" r:id="rId10"/>
    <p:sldId id="264" r:id="rId11"/>
    <p:sldId id="265" r:id="rId12"/>
    <p:sldId id="259" r:id="rId13"/>
    <p:sldId id="266" r:id="rId14"/>
    <p:sldId id="267" r:id="rId15"/>
    <p:sldId id="268" r:id="rId16"/>
    <p:sldId id="269" r:id="rId17"/>
    <p:sldId id="270" r:id="rId18"/>
    <p:sldId id="271" r:id="rId19"/>
    <p:sldId id="276" r:id="rId20"/>
    <p:sldId id="260" r:id="rId21"/>
    <p:sldId id="275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16" autoAdjust="0"/>
  </p:normalViewPr>
  <p:slideViewPr>
    <p:cSldViewPr showGuides="1">
      <p:cViewPr>
        <p:scale>
          <a:sx n="170" d="100"/>
          <a:sy n="170" d="100"/>
        </p:scale>
        <p:origin x="-1192" y="-4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7" d="100"/>
        <a:sy n="167" d="100"/>
      </p:scale>
      <p:origin x="0" y="3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zzx:Desktop:Passmore_POD_Work:2015-12-29:Weekly_summary_2015-12-29.xlsx" TargetMode="External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zzx:Desktop:Passmore_POD_Work:2015-12-29:Weekly_summary_2015-12-29.xlsx" TargetMode="External"/><Relationship Id="rId2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zzx:Desktop:Passmore_POD_Work:2015-12-29:Weekly_summary_2015-12-2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NP availability by week, FY15</a:t>
            </a:r>
          </a:p>
        </c:rich>
      </c:tx>
      <c:layout>
        <c:manualLayout>
          <c:xMode val="edge"/>
          <c:yMode val="edge"/>
          <c:x val="0.326993414836038"/>
          <c:y val="0.00619557100341537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9458488975"/>
          <c:y val="0.0568476169447686"/>
          <c:w val="0.880978824748478"/>
          <c:h val="0.803874131118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'Time (2)'!$L$1</c:f>
              <c:strCache>
                <c:ptCount val="1"/>
                <c:pt idx="0">
                  <c:v>Neutron Beam % Available</c:v>
                </c:pt>
              </c:strCache>
            </c:strRef>
          </c:tx>
          <c:spPr>
            <a:solidFill>
              <a:srgbClr val="9999FF"/>
            </a:solidFill>
            <a:ln w="38100">
              <a:solidFill>
                <a:srgbClr val="000080"/>
              </a:solidFill>
              <a:prstDash val="solid"/>
            </a:ln>
          </c:spPr>
          <c:invertIfNegative val="0"/>
          <c:cat>
            <c:numRef>
              <c:f>'Time (2)'!$A$129:$A$510</c:f>
              <c:numCache>
                <c:formatCode>[$-409]d\-mmm\-yy;@</c:formatCode>
                <c:ptCount val="54"/>
                <c:pt idx="0">
                  <c:v>41913.0</c:v>
                </c:pt>
                <c:pt idx="1">
                  <c:v>41918.0</c:v>
                </c:pt>
                <c:pt idx="2">
                  <c:v>41925.0</c:v>
                </c:pt>
                <c:pt idx="3">
                  <c:v>41932.0</c:v>
                </c:pt>
                <c:pt idx="4">
                  <c:v>41939.0</c:v>
                </c:pt>
                <c:pt idx="5">
                  <c:v>41946.0</c:v>
                </c:pt>
                <c:pt idx="6">
                  <c:v>41953.0</c:v>
                </c:pt>
                <c:pt idx="7">
                  <c:v>41960.0</c:v>
                </c:pt>
                <c:pt idx="8">
                  <c:v>41967.0</c:v>
                </c:pt>
                <c:pt idx="9">
                  <c:v>41974.0</c:v>
                </c:pt>
                <c:pt idx="10">
                  <c:v>41981.0</c:v>
                </c:pt>
                <c:pt idx="11">
                  <c:v>41988.0</c:v>
                </c:pt>
                <c:pt idx="12">
                  <c:v>41995.0</c:v>
                </c:pt>
                <c:pt idx="13">
                  <c:v>42002.0</c:v>
                </c:pt>
                <c:pt idx="14">
                  <c:v>42009.0</c:v>
                </c:pt>
                <c:pt idx="15">
                  <c:v>42016.0</c:v>
                </c:pt>
                <c:pt idx="16">
                  <c:v>42023.0</c:v>
                </c:pt>
                <c:pt idx="17">
                  <c:v>42030.0</c:v>
                </c:pt>
                <c:pt idx="18">
                  <c:v>42037.0</c:v>
                </c:pt>
                <c:pt idx="19">
                  <c:v>42044.0</c:v>
                </c:pt>
                <c:pt idx="20">
                  <c:v>42051.0</c:v>
                </c:pt>
                <c:pt idx="21">
                  <c:v>42058.0</c:v>
                </c:pt>
                <c:pt idx="22">
                  <c:v>42065.0</c:v>
                </c:pt>
                <c:pt idx="23">
                  <c:v>42072.0</c:v>
                </c:pt>
                <c:pt idx="24">
                  <c:v>42079.0</c:v>
                </c:pt>
                <c:pt idx="25">
                  <c:v>42086.0</c:v>
                </c:pt>
                <c:pt idx="26">
                  <c:v>42093.0</c:v>
                </c:pt>
                <c:pt idx="27">
                  <c:v>42100.0</c:v>
                </c:pt>
                <c:pt idx="28">
                  <c:v>42107.0</c:v>
                </c:pt>
                <c:pt idx="29">
                  <c:v>42114.0</c:v>
                </c:pt>
                <c:pt idx="30">
                  <c:v>42121.0</c:v>
                </c:pt>
                <c:pt idx="31">
                  <c:v>42128.0</c:v>
                </c:pt>
                <c:pt idx="32">
                  <c:v>42135.0</c:v>
                </c:pt>
                <c:pt idx="33">
                  <c:v>42142.0</c:v>
                </c:pt>
                <c:pt idx="34">
                  <c:v>42149.0</c:v>
                </c:pt>
                <c:pt idx="35">
                  <c:v>42156.0</c:v>
                </c:pt>
                <c:pt idx="36">
                  <c:v>42163.0</c:v>
                </c:pt>
                <c:pt idx="37">
                  <c:v>42170.0</c:v>
                </c:pt>
                <c:pt idx="38">
                  <c:v>42177.0</c:v>
                </c:pt>
                <c:pt idx="39">
                  <c:v>42184.0</c:v>
                </c:pt>
                <c:pt idx="40">
                  <c:v>42191.0</c:v>
                </c:pt>
                <c:pt idx="41">
                  <c:v>42198.0</c:v>
                </c:pt>
                <c:pt idx="42">
                  <c:v>42205.0</c:v>
                </c:pt>
                <c:pt idx="43">
                  <c:v>42212.0</c:v>
                </c:pt>
                <c:pt idx="44">
                  <c:v>42219.0</c:v>
                </c:pt>
                <c:pt idx="45">
                  <c:v>42226.0</c:v>
                </c:pt>
                <c:pt idx="46">
                  <c:v>42233.0</c:v>
                </c:pt>
                <c:pt idx="47">
                  <c:v>42240.0</c:v>
                </c:pt>
                <c:pt idx="48">
                  <c:v>42247.0</c:v>
                </c:pt>
                <c:pt idx="49">
                  <c:v>42254.0</c:v>
                </c:pt>
                <c:pt idx="50">
                  <c:v>42261.0</c:v>
                </c:pt>
                <c:pt idx="51">
                  <c:v>42268.0</c:v>
                </c:pt>
                <c:pt idx="52">
                  <c:v>42275.0</c:v>
                </c:pt>
              </c:numCache>
            </c:numRef>
          </c:cat>
          <c:val>
            <c:numRef>
              <c:f>'Time (2)'!$L$129:$L$510</c:f>
              <c:numCache>
                <c:formatCode>0.0%</c:formatCode>
                <c:ptCount val="54"/>
                <c:pt idx="0">
                  <c:v>0.0</c:v>
                </c:pt>
                <c:pt idx="1">
                  <c:v>0.0</c:v>
                </c:pt>
                <c:pt idx="2">
                  <c:v>0.1125</c:v>
                </c:pt>
                <c:pt idx="3">
                  <c:v>0.764457831325301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0.626837060702875</c:v>
                </c:pt>
                <c:pt idx="8">
                  <c:v>0.942261904761905</c:v>
                </c:pt>
                <c:pt idx="9">
                  <c:v>0.970532915360502</c:v>
                </c:pt>
                <c:pt idx="10">
                  <c:v>0.932098765432099</c:v>
                </c:pt>
                <c:pt idx="11">
                  <c:v>0.929251700680272</c:v>
                </c:pt>
                <c:pt idx="16">
                  <c:v>0.897142857142857</c:v>
                </c:pt>
                <c:pt idx="17">
                  <c:v>0.949404761904762</c:v>
                </c:pt>
                <c:pt idx="18">
                  <c:v>0.929113924050633</c:v>
                </c:pt>
                <c:pt idx="19">
                  <c:v>0.978913738019169</c:v>
                </c:pt>
                <c:pt idx="20">
                  <c:v>0.968727272727273</c:v>
                </c:pt>
                <c:pt idx="21">
                  <c:v>0.855218855218855</c:v>
                </c:pt>
                <c:pt idx="22">
                  <c:v>0.923125</c:v>
                </c:pt>
                <c:pt idx="23">
                  <c:v>0.961064243997404</c:v>
                </c:pt>
                <c:pt idx="24">
                  <c:v>0.939572586588062</c:v>
                </c:pt>
                <c:pt idx="25">
                  <c:v>0.972762645914397</c:v>
                </c:pt>
                <c:pt idx="26">
                  <c:v>0.994346733668342</c:v>
                </c:pt>
                <c:pt idx="27">
                  <c:v>0.851492537313433</c:v>
                </c:pt>
                <c:pt idx="29">
                  <c:v>0.895774647887324</c:v>
                </c:pt>
                <c:pt idx="30">
                  <c:v>0.871612903225806</c:v>
                </c:pt>
                <c:pt idx="31">
                  <c:v>0.806847545219638</c:v>
                </c:pt>
                <c:pt idx="32">
                  <c:v>0.837047353760446</c:v>
                </c:pt>
                <c:pt idx="33">
                  <c:v>0.864393939393939</c:v>
                </c:pt>
                <c:pt idx="34">
                  <c:v>0.927181418706842</c:v>
                </c:pt>
                <c:pt idx="35">
                  <c:v>0.943506493506494</c:v>
                </c:pt>
                <c:pt idx="36">
                  <c:v>0.947765890497168</c:v>
                </c:pt>
                <c:pt idx="37">
                  <c:v>0.740453074433657</c:v>
                </c:pt>
                <c:pt idx="38">
                  <c:v>0.983529411764706</c:v>
                </c:pt>
                <c:pt idx="45">
                  <c:v>0.768571428571428</c:v>
                </c:pt>
                <c:pt idx="46">
                  <c:v>0.499065420560748</c:v>
                </c:pt>
                <c:pt idx="47">
                  <c:v>0.922619047619048</c:v>
                </c:pt>
                <c:pt idx="48">
                  <c:v>0.915942028985507</c:v>
                </c:pt>
                <c:pt idx="49">
                  <c:v>0.850847457627119</c:v>
                </c:pt>
                <c:pt idx="50">
                  <c:v>0.983739837398374</c:v>
                </c:pt>
                <c:pt idx="51">
                  <c:v>0.529826812059012</c:v>
                </c:pt>
                <c:pt idx="52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8580568"/>
        <c:axId val="2128570536"/>
      </c:barChart>
      <c:lineChart>
        <c:grouping val="standard"/>
        <c:varyColors val="0"/>
        <c:ser>
          <c:idx val="1"/>
          <c:order val="1"/>
          <c:tx>
            <c:strRef>
              <c:f>Time!$O$1</c:f>
              <c:strCache>
                <c:ptCount val="1"/>
                <c:pt idx="0">
                  <c:v>Availability Goal</c:v>
                </c:pt>
              </c:strCache>
            </c:strRef>
          </c:tx>
          <c:cat>
            <c:numRef>
              <c:f>Time!$A$129:$A$489</c:f>
              <c:numCache>
                <c:formatCode>[$-409]d\-mmm\-yy;@</c:formatCode>
                <c:ptCount val="47"/>
                <c:pt idx="0">
                  <c:v>41911.0</c:v>
                </c:pt>
                <c:pt idx="1">
                  <c:v>41918.0</c:v>
                </c:pt>
                <c:pt idx="2">
                  <c:v>41925.0</c:v>
                </c:pt>
                <c:pt idx="3">
                  <c:v>41932.0</c:v>
                </c:pt>
                <c:pt idx="4">
                  <c:v>41939.0</c:v>
                </c:pt>
                <c:pt idx="5">
                  <c:v>41946.0</c:v>
                </c:pt>
                <c:pt idx="6">
                  <c:v>41953.0</c:v>
                </c:pt>
                <c:pt idx="7">
                  <c:v>41960.0</c:v>
                </c:pt>
                <c:pt idx="8">
                  <c:v>41967.0</c:v>
                </c:pt>
                <c:pt idx="9">
                  <c:v>41974.0</c:v>
                </c:pt>
                <c:pt idx="10">
                  <c:v>41981.0</c:v>
                </c:pt>
                <c:pt idx="11">
                  <c:v>41988.0</c:v>
                </c:pt>
                <c:pt idx="12">
                  <c:v>41995.0</c:v>
                </c:pt>
                <c:pt idx="13">
                  <c:v>42002.0</c:v>
                </c:pt>
                <c:pt idx="14">
                  <c:v>42009.0</c:v>
                </c:pt>
                <c:pt idx="15">
                  <c:v>42016.0</c:v>
                </c:pt>
                <c:pt idx="16">
                  <c:v>42023.0</c:v>
                </c:pt>
                <c:pt idx="17">
                  <c:v>42030.0</c:v>
                </c:pt>
                <c:pt idx="18">
                  <c:v>42037.0</c:v>
                </c:pt>
                <c:pt idx="19">
                  <c:v>42044.0</c:v>
                </c:pt>
                <c:pt idx="20">
                  <c:v>42051.0</c:v>
                </c:pt>
                <c:pt idx="21">
                  <c:v>42058.0</c:v>
                </c:pt>
                <c:pt idx="22">
                  <c:v>42065.0</c:v>
                </c:pt>
                <c:pt idx="23">
                  <c:v>42072.0</c:v>
                </c:pt>
                <c:pt idx="24">
                  <c:v>42079.0</c:v>
                </c:pt>
                <c:pt idx="25">
                  <c:v>42086.0</c:v>
                </c:pt>
                <c:pt idx="26">
                  <c:v>42093.0</c:v>
                </c:pt>
                <c:pt idx="27">
                  <c:v>42100.0</c:v>
                </c:pt>
                <c:pt idx="28">
                  <c:v>42107.0</c:v>
                </c:pt>
                <c:pt idx="29">
                  <c:v>42114.0</c:v>
                </c:pt>
                <c:pt idx="30">
                  <c:v>42121.0</c:v>
                </c:pt>
                <c:pt idx="31">
                  <c:v>42128.0</c:v>
                </c:pt>
                <c:pt idx="32">
                  <c:v>42135.0</c:v>
                </c:pt>
                <c:pt idx="33">
                  <c:v>42142.0</c:v>
                </c:pt>
                <c:pt idx="34">
                  <c:v>42149.0</c:v>
                </c:pt>
                <c:pt idx="35">
                  <c:v>42156.0</c:v>
                </c:pt>
                <c:pt idx="36">
                  <c:v>42163.0</c:v>
                </c:pt>
                <c:pt idx="37">
                  <c:v>42170.0</c:v>
                </c:pt>
                <c:pt idx="38">
                  <c:v>42177.0</c:v>
                </c:pt>
                <c:pt idx="39">
                  <c:v>42184.0</c:v>
                </c:pt>
                <c:pt idx="40">
                  <c:v>42191.0</c:v>
                </c:pt>
                <c:pt idx="41">
                  <c:v>42198.0</c:v>
                </c:pt>
                <c:pt idx="42">
                  <c:v>42205.0</c:v>
                </c:pt>
                <c:pt idx="43">
                  <c:v>42212.0</c:v>
                </c:pt>
                <c:pt idx="44">
                  <c:v>42219.0</c:v>
                </c:pt>
                <c:pt idx="45">
                  <c:v>42226.0</c:v>
                </c:pt>
                <c:pt idx="46">
                  <c:v>42233.0</c:v>
                </c:pt>
              </c:numCache>
            </c:numRef>
          </c:cat>
          <c:val>
            <c:numRef>
              <c:f>Time!$O$129:$O$213</c:f>
            </c:numRef>
          </c:val>
          <c:smooth val="0"/>
        </c:ser>
        <c:ser>
          <c:idx val="3"/>
          <c:order val="2"/>
          <c:tx>
            <c:strRef>
              <c:f>'Time (2)'!$R$1</c:f>
              <c:strCache>
                <c:ptCount val="1"/>
                <c:pt idx="0">
                  <c:v>Commitment to DOE</c:v>
                </c:pt>
              </c:strCache>
            </c:strRef>
          </c:tx>
          <c:spPr>
            <a:ln w="38100">
              <a:solidFill>
                <a:srgbClr val="00FFFF"/>
              </a:solidFill>
              <a:prstDash val="solid"/>
            </a:ln>
          </c:spPr>
          <c:marker>
            <c:symbol val="x"/>
            <c:size val="10"/>
            <c:spPr>
              <a:noFill/>
              <a:ln>
                <a:solidFill>
                  <a:srgbClr val="00FFFF"/>
                </a:solidFill>
                <a:prstDash val="solid"/>
              </a:ln>
            </c:spPr>
          </c:marker>
          <c:cat>
            <c:numRef>
              <c:f>'Time (2)'!$A$129:$A$489</c:f>
              <c:numCache>
                <c:formatCode>[$-409]d\-mmm\-yy;@</c:formatCode>
                <c:ptCount val="47"/>
                <c:pt idx="0">
                  <c:v>41913.0</c:v>
                </c:pt>
                <c:pt idx="1">
                  <c:v>41918.0</c:v>
                </c:pt>
                <c:pt idx="2">
                  <c:v>41925.0</c:v>
                </c:pt>
                <c:pt idx="3">
                  <c:v>41932.0</c:v>
                </c:pt>
                <c:pt idx="4">
                  <c:v>41939.0</c:v>
                </c:pt>
                <c:pt idx="5">
                  <c:v>41946.0</c:v>
                </c:pt>
                <c:pt idx="6">
                  <c:v>41953.0</c:v>
                </c:pt>
                <c:pt idx="7">
                  <c:v>41960.0</c:v>
                </c:pt>
                <c:pt idx="8">
                  <c:v>41967.0</c:v>
                </c:pt>
                <c:pt idx="9">
                  <c:v>41974.0</c:v>
                </c:pt>
                <c:pt idx="10">
                  <c:v>41981.0</c:v>
                </c:pt>
                <c:pt idx="11">
                  <c:v>41988.0</c:v>
                </c:pt>
                <c:pt idx="12">
                  <c:v>41995.0</c:v>
                </c:pt>
                <c:pt idx="13">
                  <c:v>42002.0</c:v>
                </c:pt>
                <c:pt idx="14">
                  <c:v>42009.0</c:v>
                </c:pt>
                <c:pt idx="15">
                  <c:v>42016.0</c:v>
                </c:pt>
                <c:pt idx="16">
                  <c:v>42023.0</c:v>
                </c:pt>
                <c:pt idx="17">
                  <c:v>42030.0</c:v>
                </c:pt>
                <c:pt idx="18">
                  <c:v>42037.0</c:v>
                </c:pt>
                <c:pt idx="19">
                  <c:v>42044.0</c:v>
                </c:pt>
                <c:pt idx="20">
                  <c:v>42051.0</c:v>
                </c:pt>
                <c:pt idx="21">
                  <c:v>42058.0</c:v>
                </c:pt>
                <c:pt idx="22">
                  <c:v>42065.0</c:v>
                </c:pt>
                <c:pt idx="23">
                  <c:v>42072.0</c:v>
                </c:pt>
                <c:pt idx="24">
                  <c:v>42079.0</c:v>
                </c:pt>
                <c:pt idx="25">
                  <c:v>42086.0</c:v>
                </c:pt>
                <c:pt idx="26">
                  <c:v>42093.0</c:v>
                </c:pt>
                <c:pt idx="27">
                  <c:v>42100.0</c:v>
                </c:pt>
                <c:pt idx="28">
                  <c:v>42107.0</c:v>
                </c:pt>
                <c:pt idx="29">
                  <c:v>42114.0</c:v>
                </c:pt>
                <c:pt idx="30">
                  <c:v>42121.0</c:v>
                </c:pt>
                <c:pt idx="31">
                  <c:v>42128.0</c:v>
                </c:pt>
                <c:pt idx="32">
                  <c:v>42135.0</c:v>
                </c:pt>
                <c:pt idx="33">
                  <c:v>42142.0</c:v>
                </c:pt>
                <c:pt idx="34">
                  <c:v>42149.0</c:v>
                </c:pt>
                <c:pt idx="35">
                  <c:v>42156.0</c:v>
                </c:pt>
                <c:pt idx="36">
                  <c:v>42163.0</c:v>
                </c:pt>
                <c:pt idx="37">
                  <c:v>42170.0</c:v>
                </c:pt>
                <c:pt idx="38">
                  <c:v>42177.0</c:v>
                </c:pt>
                <c:pt idx="39">
                  <c:v>42184.0</c:v>
                </c:pt>
                <c:pt idx="40">
                  <c:v>42191.0</c:v>
                </c:pt>
                <c:pt idx="41">
                  <c:v>42198.0</c:v>
                </c:pt>
                <c:pt idx="42">
                  <c:v>42205.0</c:v>
                </c:pt>
                <c:pt idx="43">
                  <c:v>42212.0</c:v>
                </c:pt>
                <c:pt idx="44">
                  <c:v>42219.0</c:v>
                </c:pt>
                <c:pt idx="45">
                  <c:v>42226.0</c:v>
                </c:pt>
                <c:pt idx="46">
                  <c:v>42233.0</c:v>
                </c:pt>
              </c:numCache>
            </c:numRef>
          </c:cat>
          <c:val>
            <c:numRef>
              <c:f>'Time (2)'!$R$129:$R$510</c:f>
              <c:numCache>
                <c:formatCode>0.0%</c:formatCode>
                <c:ptCount val="54"/>
                <c:pt idx="0">
                  <c:v>0.9</c:v>
                </c:pt>
                <c:pt idx="1">
                  <c:v>0.9</c:v>
                </c:pt>
                <c:pt idx="2">
                  <c:v>0.9</c:v>
                </c:pt>
                <c:pt idx="3">
                  <c:v>0.9</c:v>
                </c:pt>
                <c:pt idx="4">
                  <c:v>0.9</c:v>
                </c:pt>
                <c:pt idx="5">
                  <c:v>0.9</c:v>
                </c:pt>
                <c:pt idx="6">
                  <c:v>0.9</c:v>
                </c:pt>
                <c:pt idx="7">
                  <c:v>0.9</c:v>
                </c:pt>
                <c:pt idx="8">
                  <c:v>0.9</c:v>
                </c:pt>
                <c:pt idx="9">
                  <c:v>0.9</c:v>
                </c:pt>
                <c:pt idx="10">
                  <c:v>0.9</c:v>
                </c:pt>
                <c:pt idx="11">
                  <c:v>0.9</c:v>
                </c:pt>
                <c:pt idx="16">
                  <c:v>0.9</c:v>
                </c:pt>
                <c:pt idx="17">
                  <c:v>0.9</c:v>
                </c:pt>
                <c:pt idx="18">
                  <c:v>0.9</c:v>
                </c:pt>
                <c:pt idx="19">
                  <c:v>0.9</c:v>
                </c:pt>
                <c:pt idx="20">
                  <c:v>0.9</c:v>
                </c:pt>
                <c:pt idx="21">
                  <c:v>0.9</c:v>
                </c:pt>
                <c:pt idx="22">
                  <c:v>0.9</c:v>
                </c:pt>
                <c:pt idx="23">
                  <c:v>0.9</c:v>
                </c:pt>
                <c:pt idx="24">
                  <c:v>0.9</c:v>
                </c:pt>
                <c:pt idx="25">
                  <c:v>0.9</c:v>
                </c:pt>
                <c:pt idx="26">
                  <c:v>0.9</c:v>
                </c:pt>
                <c:pt idx="27">
                  <c:v>0.9</c:v>
                </c:pt>
                <c:pt idx="29">
                  <c:v>0.9</c:v>
                </c:pt>
                <c:pt idx="30">
                  <c:v>0.9</c:v>
                </c:pt>
                <c:pt idx="31">
                  <c:v>0.9</c:v>
                </c:pt>
                <c:pt idx="32">
                  <c:v>0.9</c:v>
                </c:pt>
                <c:pt idx="33">
                  <c:v>0.9</c:v>
                </c:pt>
                <c:pt idx="34">
                  <c:v>0.9</c:v>
                </c:pt>
                <c:pt idx="35">
                  <c:v>0.9</c:v>
                </c:pt>
                <c:pt idx="36">
                  <c:v>0.9</c:v>
                </c:pt>
                <c:pt idx="37">
                  <c:v>0.9</c:v>
                </c:pt>
                <c:pt idx="38">
                  <c:v>0.9</c:v>
                </c:pt>
                <c:pt idx="45">
                  <c:v>0.9</c:v>
                </c:pt>
                <c:pt idx="46">
                  <c:v>0.9</c:v>
                </c:pt>
                <c:pt idx="47">
                  <c:v>0.9</c:v>
                </c:pt>
                <c:pt idx="48">
                  <c:v>0.9</c:v>
                </c:pt>
                <c:pt idx="49">
                  <c:v>0.9</c:v>
                </c:pt>
                <c:pt idx="50">
                  <c:v>0.9</c:v>
                </c:pt>
                <c:pt idx="51">
                  <c:v>0.9</c:v>
                </c:pt>
                <c:pt idx="52">
                  <c:v>0.9</c:v>
                </c:pt>
              </c:numCache>
            </c:numRef>
          </c:val>
          <c:smooth val="0"/>
        </c:ser>
        <c:ser>
          <c:idx val="4"/>
          <c:order val="3"/>
          <c:tx>
            <c:v>FY running Avg.</c:v>
          </c:tx>
          <c:spPr>
            <a:ln w="38100">
              <a:solidFill>
                <a:srgbClr val="F20884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E25494"/>
              </a:solidFill>
              <a:ln w="9525">
                <a:noFill/>
              </a:ln>
            </c:spPr>
          </c:marker>
          <c:cat>
            <c:numRef>
              <c:f>'Time (2)'!$A$129:$A$489</c:f>
              <c:numCache>
                <c:formatCode>[$-409]d\-mmm\-yy;@</c:formatCode>
                <c:ptCount val="47"/>
                <c:pt idx="0">
                  <c:v>41913.0</c:v>
                </c:pt>
                <c:pt idx="1">
                  <c:v>41918.0</c:v>
                </c:pt>
                <c:pt idx="2">
                  <c:v>41925.0</c:v>
                </c:pt>
                <c:pt idx="3">
                  <c:v>41932.0</c:v>
                </c:pt>
                <c:pt idx="4">
                  <c:v>41939.0</c:v>
                </c:pt>
                <c:pt idx="5">
                  <c:v>41946.0</c:v>
                </c:pt>
                <c:pt idx="6">
                  <c:v>41953.0</c:v>
                </c:pt>
                <c:pt idx="7">
                  <c:v>41960.0</c:v>
                </c:pt>
                <c:pt idx="8">
                  <c:v>41967.0</c:v>
                </c:pt>
                <c:pt idx="9">
                  <c:v>41974.0</c:v>
                </c:pt>
                <c:pt idx="10">
                  <c:v>41981.0</c:v>
                </c:pt>
                <c:pt idx="11">
                  <c:v>41988.0</c:v>
                </c:pt>
                <c:pt idx="12">
                  <c:v>41995.0</c:v>
                </c:pt>
                <c:pt idx="13">
                  <c:v>42002.0</c:v>
                </c:pt>
                <c:pt idx="14">
                  <c:v>42009.0</c:v>
                </c:pt>
                <c:pt idx="15">
                  <c:v>42016.0</c:v>
                </c:pt>
                <c:pt idx="16">
                  <c:v>42023.0</c:v>
                </c:pt>
                <c:pt idx="17">
                  <c:v>42030.0</c:v>
                </c:pt>
                <c:pt idx="18">
                  <c:v>42037.0</c:v>
                </c:pt>
                <c:pt idx="19">
                  <c:v>42044.0</c:v>
                </c:pt>
                <c:pt idx="20">
                  <c:v>42051.0</c:v>
                </c:pt>
                <c:pt idx="21">
                  <c:v>42058.0</c:v>
                </c:pt>
                <c:pt idx="22">
                  <c:v>42065.0</c:v>
                </c:pt>
                <c:pt idx="23">
                  <c:v>42072.0</c:v>
                </c:pt>
                <c:pt idx="24">
                  <c:v>42079.0</c:v>
                </c:pt>
                <c:pt idx="25">
                  <c:v>42086.0</c:v>
                </c:pt>
                <c:pt idx="26">
                  <c:v>42093.0</c:v>
                </c:pt>
                <c:pt idx="27">
                  <c:v>42100.0</c:v>
                </c:pt>
                <c:pt idx="28">
                  <c:v>42107.0</c:v>
                </c:pt>
                <c:pt idx="29">
                  <c:v>42114.0</c:v>
                </c:pt>
                <c:pt idx="30">
                  <c:v>42121.0</c:v>
                </c:pt>
                <c:pt idx="31">
                  <c:v>42128.0</c:v>
                </c:pt>
                <c:pt idx="32">
                  <c:v>42135.0</c:v>
                </c:pt>
                <c:pt idx="33">
                  <c:v>42142.0</c:v>
                </c:pt>
                <c:pt idx="34">
                  <c:v>42149.0</c:v>
                </c:pt>
                <c:pt idx="35">
                  <c:v>42156.0</c:v>
                </c:pt>
                <c:pt idx="36">
                  <c:v>42163.0</c:v>
                </c:pt>
                <c:pt idx="37">
                  <c:v>42170.0</c:v>
                </c:pt>
                <c:pt idx="38">
                  <c:v>42177.0</c:v>
                </c:pt>
                <c:pt idx="39">
                  <c:v>42184.0</c:v>
                </c:pt>
                <c:pt idx="40">
                  <c:v>42191.0</c:v>
                </c:pt>
                <c:pt idx="41">
                  <c:v>42198.0</c:v>
                </c:pt>
                <c:pt idx="42">
                  <c:v>42205.0</c:v>
                </c:pt>
                <c:pt idx="43">
                  <c:v>42212.0</c:v>
                </c:pt>
                <c:pt idx="44">
                  <c:v>42219.0</c:v>
                </c:pt>
                <c:pt idx="45">
                  <c:v>42226.0</c:v>
                </c:pt>
                <c:pt idx="46">
                  <c:v>42233.0</c:v>
                </c:pt>
              </c:numCache>
            </c:numRef>
          </c:cat>
          <c:val>
            <c:numRef>
              <c:f>'Time (2)'!$Q$129:$Q$510</c:f>
              <c:numCache>
                <c:formatCode>0.0%</c:formatCode>
                <c:ptCount val="54"/>
                <c:pt idx="0">
                  <c:v>0.0</c:v>
                </c:pt>
                <c:pt idx="1">
                  <c:v>0.0</c:v>
                </c:pt>
                <c:pt idx="2">
                  <c:v>0.0530898876404494</c:v>
                </c:pt>
                <c:pt idx="3">
                  <c:v>0.279310344827586</c:v>
                </c:pt>
                <c:pt idx="4">
                  <c:v>0.218263473053892</c:v>
                </c:pt>
                <c:pt idx="5">
                  <c:v>0.18225</c:v>
                </c:pt>
                <c:pt idx="6">
                  <c:v>0.150619834710744</c:v>
                </c:pt>
                <c:pt idx="7">
                  <c:v>0.216896398399289</c:v>
                </c:pt>
                <c:pt idx="8">
                  <c:v>0.311179883945841</c:v>
                </c:pt>
                <c:pt idx="9">
                  <c:v>0.383608815426997</c:v>
                </c:pt>
                <c:pt idx="10">
                  <c:v>0.438661710037175</c:v>
                </c:pt>
                <c:pt idx="11">
                  <c:v>0.479613855763771</c:v>
                </c:pt>
                <c:pt idx="16">
                  <c:v>0.495576187875478</c:v>
                </c:pt>
                <c:pt idx="17">
                  <c:v>0.533716858429215</c:v>
                </c:pt>
                <c:pt idx="18">
                  <c:v>0.562679647658785</c:v>
                </c:pt>
                <c:pt idx="19">
                  <c:v>0.590836395072401</c:v>
                </c:pt>
                <c:pt idx="20">
                  <c:v>0.61203590371277</c:v>
                </c:pt>
                <c:pt idx="21">
                  <c:v>0.623278076114873</c:v>
                </c:pt>
                <c:pt idx="22">
                  <c:v>0.64085280972965</c:v>
                </c:pt>
                <c:pt idx="23">
                  <c:v>0.657963174867367</c:v>
                </c:pt>
                <c:pt idx="24">
                  <c:v>0.670618624983441</c:v>
                </c:pt>
                <c:pt idx="25">
                  <c:v>0.682951621613036</c:v>
                </c:pt>
                <c:pt idx="26">
                  <c:v>0.697940918574063</c:v>
                </c:pt>
                <c:pt idx="27">
                  <c:v>0.703920030221137</c:v>
                </c:pt>
                <c:pt idx="29">
                  <c:v>0.711522897887422</c:v>
                </c:pt>
                <c:pt idx="30">
                  <c:v>0.718160661263141</c:v>
                </c:pt>
                <c:pt idx="31">
                  <c:v>0.721687087411061</c:v>
                </c:pt>
                <c:pt idx="32">
                  <c:v>0.725790868778953</c:v>
                </c:pt>
                <c:pt idx="33">
                  <c:v>0.730179672319908</c:v>
                </c:pt>
                <c:pt idx="34">
                  <c:v>0.737430683918669</c:v>
                </c:pt>
                <c:pt idx="35">
                  <c:v>0.744511378848728</c:v>
                </c:pt>
                <c:pt idx="36">
                  <c:v>0.75147061992286</c:v>
                </c:pt>
                <c:pt idx="37">
                  <c:v>0.751115652500313</c:v>
                </c:pt>
                <c:pt idx="38">
                  <c:v>0.755163511187607</c:v>
                </c:pt>
                <c:pt idx="45">
                  <c:v>0.755353102779573</c:v>
                </c:pt>
                <c:pt idx="46">
                  <c:v>0.747304779980043</c:v>
                </c:pt>
                <c:pt idx="47">
                  <c:v>0.752884123586353</c:v>
                </c:pt>
                <c:pt idx="48">
                  <c:v>0.757038158356255</c:v>
                </c:pt>
                <c:pt idx="49">
                  <c:v>0.759038103669443</c:v>
                </c:pt>
                <c:pt idx="50">
                  <c:v>0.765347334410339</c:v>
                </c:pt>
                <c:pt idx="51">
                  <c:v>0.759071564086349</c:v>
                </c:pt>
                <c:pt idx="52">
                  <c:v>0.750985000930044</c:v>
                </c:pt>
              </c:numCache>
            </c:numRef>
          </c:val>
          <c:smooth val="0"/>
        </c:ser>
        <c:ser>
          <c:idx val="2"/>
          <c:order val="4"/>
          <c:tx>
            <c:strRef>
              <c:f>'Time (2)'!$P$1</c:f>
              <c:strCache>
                <c:ptCount val="1"/>
                <c:pt idx="0">
                  <c:v>Run Running Avg.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val>
            <c:numRef>
              <c:f>'Time (2)'!$P$129:$P$510</c:f>
              <c:numCache>
                <c:formatCode>0.0%</c:formatCode>
                <c:ptCount val="54"/>
                <c:pt idx="0">
                  <c:v>0.0</c:v>
                </c:pt>
                <c:pt idx="1">
                  <c:v>0.0</c:v>
                </c:pt>
                <c:pt idx="2">
                  <c:v>0.0530898876404494</c:v>
                </c:pt>
                <c:pt idx="3">
                  <c:v>0.279310344827586</c:v>
                </c:pt>
                <c:pt idx="4">
                  <c:v>0.218263473053892</c:v>
                </c:pt>
                <c:pt idx="5">
                  <c:v>0.18225</c:v>
                </c:pt>
                <c:pt idx="6">
                  <c:v>0.150619834710744</c:v>
                </c:pt>
                <c:pt idx="7">
                  <c:v>0.216896398399289</c:v>
                </c:pt>
                <c:pt idx="8">
                  <c:v>0.311179883945841</c:v>
                </c:pt>
                <c:pt idx="9">
                  <c:v>0.383608815426997</c:v>
                </c:pt>
                <c:pt idx="10">
                  <c:v>0.438661710037175</c:v>
                </c:pt>
                <c:pt idx="11">
                  <c:v>0.479613855763771</c:v>
                </c:pt>
                <c:pt idx="16">
                  <c:v>0.897142857142857</c:v>
                </c:pt>
                <c:pt idx="17">
                  <c:v>0.934033613445378</c:v>
                </c:pt>
                <c:pt idx="18">
                  <c:v>0.932070707070707</c:v>
                </c:pt>
                <c:pt idx="19">
                  <c:v>0.945339366515837</c:v>
                </c:pt>
                <c:pt idx="20">
                  <c:v>0.95</c:v>
                </c:pt>
                <c:pt idx="21">
                  <c:v>0.936078140454995</c:v>
                </c:pt>
                <c:pt idx="22">
                  <c:v>0.933938893476466</c:v>
                </c:pt>
                <c:pt idx="23">
                  <c:v>0.937661412414284</c:v>
                </c:pt>
                <c:pt idx="24">
                  <c:v>0.937867471794057</c:v>
                </c:pt>
                <c:pt idx="25">
                  <c:v>0.941100136976426</c:v>
                </c:pt>
                <c:pt idx="26">
                  <c:v>0.946582163875056</c:v>
                </c:pt>
                <c:pt idx="27">
                  <c:v>0.938998988275903</c:v>
                </c:pt>
                <c:pt idx="29">
                  <c:v>0.935630796246502</c:v>
                </c:pt>
                <c:pt idx="30">
                  <c:v>0.93061245132251</c:v>
                </c:pt>
                <c:pt idx="31">
                  <c:v>0.921626565358098</c:v>
                </c:pt>
                <c:pt idx="32">
                  <c:v>0.916289493342708</c:v>
                </c:pt>
                <c:pt idx="33">
                  <c:v>0.913444365992441</c:v>
                </c:pt>
                <c:pt idx="34">
                  <c:v>0.914296844565641</c:v>
                </c:pt>
                <c:pt idx="35">
                  <c:v>0.915950018375597</c:v>
                </c:pt>
                <c:pt idx="36">
                  <c:v>0.917705475884579</c:v>
                </c:pt>
                <c:pt idx="37">
                  <c:v>0.908680464012655</c:v>
                </c:pt>
                <c:pt idx="38">
                  <c:v>0.910720010258383</c:v>
                </c:pt>
                <c:pt idx="45">
                  <c:v>0.768571428571428</c:v>
                </c:pt>
                <c:pt idx="46">
                  <c:v>0.580911062906724</c:v>
                </c:pt>
                <c:pt idx="47">
                  <c:v>0.724968632371393</c:v>
                </c:pt>
                <c:pt idx="48">
                  <c:v>0.774091332712022</c:v>
                </c:pt>
                <c:pt idx="49">
                  <c:v>0.787929717341482</c:v>
                </c:pt>
                <c:pt idx="50">
                  <c:v>0.826375245579568</c:v>
                </c:pt>
                <c:pt idx="51">
                  <c:v>0.778728228382974</c:v>
                </c:pt>
                <c:pt idx="52">
                  <c:v>0.731249395141779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8580568"/>
        <c:axId val="2128570536"/>
      </c:lineChart>
      <c:dateAx>
        <c:axId val="2128580568"/>
        <c:scaling>
          <c:orientation val="minMax"/>
        </c:scaling>
        <c:delete val="0"/>
        <c:axPos val="b"/>
        <c:numFmt formatCode="m/d/yy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6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28570536"/>
        <c:crosses val="autoZero"/>
        <c:auto val="1"/>
        <c:lblOffset val="100"/>
        <c:baseTimeUnit val="days"/>
        <c:majorUnit val="14.0"/>
        <c:majorTimeUnit val="days"/>
        <c:minorUnit val="7.0"/>
        <c:minorTimeUnit val="days"/>
      </c:dateAx>
      <c:valAx>
        <c:axId val="2128570536"/>
        <c:scaling>
          <c:orientation val="minMax"/>
          <c:max val="1.0"/>
          <c:min val="0.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% available</a:t>
                </a:r>
              </a:p>
            </c:rich>
          </c:tx>
          <c:layout>
            <c:manualLayout>
              <c:xMode val="edge"/>
              <c:yMode val="edge"/>
              <c:x val="0.00184572061502313"/>
              <c:y val="0.351421645823684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28580568"/>
        <c:crosses val="autoZero"/>
        <c:crossBetween val="between"/>
        <c:majorUnit val="0.05"/>
      </c:valAx>
      <c:spPr>
        <a:solidFill>
          <a:schemeClr val="bg1">
            <a:lumMod val="85000"/>
          </a:schemeClr>
        </a:solidFill>
        <a:ln w="381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65202451797048"/>
          <c:y val="0.366431063764088"/>
          <c:w val="0.219803956307148"/>
          <c:h val="0.204521357907185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1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6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NP availability by week, FY16-1</a:t>
            </a:r>
          </a:p>
        </c:rich>
      </c:tx>
      <c:layout>
        <c:manualLayout>
          <c:xMode val="edge"/>
          <c:yMode val="edge"/>
          <c:x val="0.326993414836038"/>
          <c:y val="0.00619557100341537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9458488975"/>
          <c:y val="0.0568476169447686"/>
          <c:w val="0.880978824748478"/>
          <c:h val="0.7783839740620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Time!$L$1</c:f>
              <c:strCache>
                <c:ptCount val="1"/>
                <c:pt idx="0">
                  <c:v>Neutron Beam % Available</c:v>
                </c:pt>
              </c:strCache>
            </c:strRef>
          </c:tx>
          <c:spPr>
            <a:solidFill>
              <a:srgbClr val="9999FF"/>
            </a:solidFill>
            <a:ln w="38100">
              <a:solidFill>
                <a:srgbClr val="000080"/>
              </a:solidFill>
              <a:prstDash val="solid"/>
            </a:ln>
          </c:spPr>
          <c:invertIfNegative val="0"/>
          <c:cat>
            <c:numRef>
              <c:f>Time!$A$129:$A$510</c:f>
              <c:numCache>
                <c:formatCode>[$-409]d\-mmm\-yy;@</c:formatCode>
                <c:ptCount val="14"/>
                <c:pt idx="0">
                  <c:v>42282.0</c:v>
                </c:pt>
                <c:pt idx="1">
                  <c:v>42289.0</c:v>
                </c:pt>
                <c:pt idx="2">
                  <c:v>42296.0</c:v>
                </c:pt>
                <c:pt idx="3">
                  <c:v>42303.0</c:v>
                </c:pt>
                <c:pt idx="4">
                  <c:v>42310.0</c:v>
                </c:pt>
                <c:pt idx="5">
                  <c:v>42317.0</c:v>
                </c:pt>
                <c:pt idx="6">
                  <c:v>42324.0</c:v>
                </c:pt>
                <c:pt idx="7">
                  <c:v>42331.0</c:v>
                </c:pt>
                <c:pt idx="8">
                  <c:v>42338.0</c:v>
                </c:pt>
                <c:pt idx="9">
                  <c:v>42345.0</c:v>
                </c:pt>
                <c:pt idx="10">
                  <c:v>42352.0</c:v>
                </c:pt>
                <c:pt idx="11">
                  <c:v>42359.0</c:v>
                </c:pt>
                <c:pt idx="12">
                  <c:v>42366.0</c:v>
                </c:pt>
              </c:numCache>
            </c:numRef>
          </c:cat>
          <c:val>
            <c:numRef>
              <c:f>Time!$L$129:$L$510</c:f>
              <c:numCache>
                <c:formatCode>0.0%</c:formatCode>
                <c:ptCount val="14"/>
                <c:pt idx="0">
                  <c:v>0.476785714285714</c:v>
                </c:pt>
                <c:pt idx="1">
                  <c:v>0.922749391727494</c:v>
                </c:pt>
                <c:pt idx="2">
                  <c:v>0.971576227390181</c:v>
                </c:pt>
                <c:pt idx="3">
                  <c:v>0.968589743589744</c:v>
                </c:pt>
                <c:pt idx="4">
                  <c:v>0.975546975546975</c:v>
                </c:pt>
                <c:pt idx="5">
                  <c:v>0.960727272727273</c:v>
                </c:pt>
                <c:pt idx="6">
                  <c:v>0.873015873015873</c:v>
                </c:pt>
                <c:pt idx="7">
                  <c:v>0.920394736842105</c:v>
                </c:pt>
                <c:pt idx="8">
                  <c:v>0.920134228187919</c:v>
                </c:pt>
                <c:pt idx="9">
                  <c:v>0.908552631578947</c:v>
                </c:pt>
                <c:pt idx="10">
                  <c:v>0.969871794871795</c:v>
                </c:pt>
                <c:pt idx="11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8396664"/>
        <c:axId val="2128384984"/>
      </c:barChart>
      <c:lineChart>
        <c:grouping val="standard"/>
        <c:varyColors val="0"/>
        <c:ser>
          <c:idx val="1"/>
          <c:order val="1"/>
          <c:tx>
            <c:strRef>
              <c:f>Time!$O$1</c:f>
              <c:strCache>
                <c:ptCount val="1"/>
                <c:pt idx="0">
                  <c:v>Availability Goal</c:v>
                </c:pt>
              </c:strCache>
            </c:strRef>
          </c:tx>
          <c:cat>
            <c:multiLvlStrRef>
              <c:f>Time!$A$129:$A$489</c:f>
            </c:multiLvlStrRef>
          </c:cat>
          <c:val>
            <c:numRef>
              <c:f>Time!$O$129:$O$213</c:f>
            </c:numRef>
          </c:val>
          <c:smooth val="0"/>
        </c:ser>
        <c:ser>
          <c:idx val="3"/>
          <c:order val="2"/>
          <c:tx>
            <c:strRef>
              <c:f>Time!$R$1</c:f>
              <c:strCache>
                <c:ptCount val="1"/>
                <c:pt idx="0">
                  <c:v>Commitment to DOE</c:v>
                </c:pt>
              </c:strCache>
            </c:strRef>
          </c:tx>
          <c:spPr>
            <a:ln w="38100">
              <a:solidFill>
                <a:srgbClr val="00FFFF"/>
              </a:solidFill>
              <a:prstDash val="solid"/>
            </a:ln>
          </c:spPr>
          <c:marker>
            <c:symbol val="x"/>
            <c:size val="10"/>
            <c:spPr>
              <a:noFill/>
              <a:ln>
                <a:solidFill>
                  <a:srgbClr val="00FFFF"/>
                </a:solidFill>
                <a:prstDash val="solid"/>
              </a:ln>
            </c:spPr>
          </c:marker>
          <c:cat>
            <c:multiLvlStrRef>
              <c:f>Time!$A$129:$A$489</c:f>
            </c:multiLvlStrRef>
          </c:cat>
          <c:val>
            <c:numRef>
              <c:f>Time!$R$129:$R$510</c:f>
              <c:numCache>
                <c:formatCode>0.0%</c:formatCode>
                <c:ptCount val="14"/>
                <c:pt idx="0">
                  <c:v>0.9</c:v>
                </c:pt>
                <c:pt idx="1">
                  <c:v>0.9</c:v>
                </c:pt>
                <c:pt idx="2">
                  <c:v>0.9</c:v>
                </c:pt>
                <c:pt idx="3">
                  <c:v>0.9</c:v>
                </c:pt>
                <c:pt idx="4">
                  <c:v>0.9</c:v>
                </c:pt>
                <c:pt idx="5">
                  <c:v>0.9</c:v>
                </c:pt>
                <c:pt idx="6">
                  <c:v>0.9</c:v>
                </c:pt>
                <c:pt idx="7">
                  <c:v>0.9</c:v>
                </c:pt>
                <c:pt idx="8">
                  <c:v>0.9</c:v>
                </c:pt>
                <c:pt idx="9">
                  <c:v>0.9</c:v>
                </c:pt>
                <c:pt idx="10">
                  <c:v>0.9</c:v>
                </c:pt>
                <c:pt idx="11">
                  <c:v>0.9</c:v>
                </c:pt>
              </c:numCache>
            </c:numRef>
          </c:val>
          <c:smooth val="0"/>
        </c:ser>
        <c:ser>
          <c:idx val="4"/>
          <c:order val="3"/>
          <c:tx>
            <c:v>FY running Avg.</c:v>
          </c:tx>
          <c:spPr>
            <a:ln w="38100">
              <a:solidFill>
                <a:srgbClr val="F20884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E25494"/>
              </a:solidFill>
              <a:ln w="9525">
                <a:noFill/>
              </a:ln>
            </c:spPr>
          </c:marker>
          <c:cat>
            <c:multiLvlStrRef>
              <c:f>Time!$A$129:$A$489</c:f>
            </c:multiLvlStrRef>
          </c:cat>
          <c:val>
            <c:numRef>
              <c:f>Time!$Q$129:$Q$510</c:f>
              <c:numCache>
                <c:formatCode>0.0%</c:formatCode>
                <c:ptCount val="14"/>
                <c:pt idx="0">
                  <c:v>0.303409090909091</c:v>
                </c:pt>
                <c:pt idx="1">
                  <c:v>0.541083099906629</c:v>
                </c:pt>
                <c:pt idx="2">
                  <c:v>0.655349794238683</c:v>
                </c:pt>
                <c:pt idx="3">
                  <c:v>0.721455627705627</c:v>
                </c:pt>
                <c:pt idx="4">
                  <c:v>0.765593561368209</c:v>
                </c:pt>
                <c:pt idx="5">
                  <c:v>0.791589962212964</c:v>
                </c:pt>
                <c:pt idx="6">
                  <c:v>0.800449011311631</c:v>
                </c:pt>
                <c:pt idx="7">
                  <c:v>0.814365315624762</c:v>
                </c:pt>
                <c:pt idx="8">
                  <c:v>0.825166198341443</c:v>
                </c:pt>
                <c:pt idx="9">
                  <c:v>0.833033331264353</c:v>
                </c:pt>
                <c:pt idx="10">
                  <c:v>0.845113462735555</c:v>
                </c:pt>
                <c:pt idx="11">
                  <c:v>0.845288564806964</c:v>
                </c:pt>
              </c:numCache>
            </c:numRef>
          </c:val>
          <c:smooth val="0"/>
        </c:ser>
        <c:ser>
          <c:idx val="2"/>
          <c:order val="4"/>
          <c:tx>
            <c:strRef>
              <c:f>Time!$P$1</c:f>
              <c:strCache>
                <c:ptCount val="1"/>
                <c:pt idx="0">
                  <c:v>Run Running Avg.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val>
            <c:numRef>
              <c:f>Time!$P$129:$P$510</c:f>
              <c:numCache>
                <c:formatCode>0.0%</c:formatCode>
                <c:ptCount val="14"/>
                <c:pt idx="0">
                  <c:v>0.303409090909091</c:v>
                </c:pt>
                <c:pt idx="1">
                  <c:v>0.541083099906629</c:v>
                </c:pt>
                <c:pt idx="2">
                  <c:v>0.655349794238683</c:v>
                </c:pt>
                <c:pt idx="3">
                  <c:v>0.721455627705627</c:v>
                </c:pt>
                <c:pt idx="4">
                  <c:v>0.765593561368209</c:v>
                </c:pt>
                <c:pt idx="5">
                  <c:v>0.791589962212964</c:v>
                </c:pt>
                <c:pt idx="6">
                  <c:v>0.800449011311631</c:v>
                </c:pt>
                <c:pt idx="7">
                  <c:v>0.814365315624762</c:v>
                </c:pt>
                <c:pt idx="8">
                  <c:v>0.825166198341443</c:v>
                </c:pt>
                <c:pt idx="9">
                  <c:v>0.833033331264353</c:v>
                </c:pt>
                <c:pt idx="10">
                  <c:v>0.845113462735555</c:v>
                </c:pt>
                <c:pt idx="11">
                  <c:v>0.845288564806964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8396664"/>
        <c:axId val="2128384984"/>
      </c:lineChart>
      <c:dateAx>
        <c:axId val="2128396664"/>
        <c:scaling>
          <c:orientation val="minMax"/>
        </c:scaling>
        <c:delete val="0"/>
        <c:axPos val="b"/>
        <c:numFmt formatCode="m/d/yy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6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28384984"/>
        <c:crosses val="autoZero"/>
        <c:auto val="1"/>
        <c:lblOffset val="100"/>
        <c:baseTimeUnit val="days"/>
        <c:majorUnit val="7.0"/>
        <c:majorTimeUnit val="days"/>
        <c:minorUnit val="7.0"/>
        <c:minorTimeUnit val="days"/>
      </c:dateAx>
      <c:valAx>
        <c:axId val="2128384984"/>
        <c:scaling>
          <c:orientation val="minMax"/>
          <c:max val="1.0"/>
          <c:min val="0.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% available</a:t>
                </a:r>
              </a:p>
            </c:rich>
          </c:tx>
          <c:layout>
            <c:manualLayout>
              <c:xMode val="edge"/>
              <c:yMode val="edge"/>
              <c:x val="0.00462108128677224"/>
              <c:y val="0.351421595556369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28396664"/>
        <c:crosses val="autoZero"/>
        <c:crossBetween val="between"/>
        <c:majorUnit val="0.05"/>
      </c:valAx>
      <c:spPr>
        <a:solidFill>
          <a:schemeClr val="bg1">
            <a:lumMod val="85000"/>
          </a:schemeClr>
        </a:solidFill>
        <a:ln w="381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90548665791776"/>
          <c:y val="0.351697699552262"/>
          <c:w val="0.219803956307148"/>
          <c:h val="0.204521357907185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1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6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FY15</a:t>
            </a:r>
            <a:r>
              <a:rPr lang="en-US" baseline="0" dirty="0"/>
              <a:t> &amp; </a:t>
            </a:r>
            <a:r>
              <a:rPr lang="en-US" dirty="0"/>
              <a:t>16-</a:t>
            </a:r>
            <a:r>
              <a:rPr lang="en-US" dirty="0" smtClean="0"/>
              <a:t>1 Downtime by System</a:t>
            </a:r>
            <a:endParaRPr lang="en-US" dirty="0"/>
          </a:p>
        </c:rich>
      </c:tx>
      <c:layout>
        <c:manualLayout>
          <c:xMode val="edge"/>
          <c:yMode val="edge"/>
          <c:x val="0.334152449693788"/>
          <c:y val="0.0011120832118207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786067990458368"/>
          <c:y val="0.0501978224944104"/>
          <c:w val="0.900429315673236"/>
          <c:h val="0.755612099413499"/>
        </c:manualLayout>
      </c:layout>
      <c:barChart>
        <c:barDir val="col"/>
        <c:grouping val="stacked"/>
        <c:varyColors val="0"/>
        <c:ser>
          <c:idx val="35"/>
          <c:order val="0"/>
          <c:tx>
            <c:strRef>
              <c:f>Pareto!$I$2</c:f>
              <c:strCache>
                <c:ptCount val="1"/>
                <c:pt idx="0">
                  <c:v>25-Oct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'Pareto (2)'!$A$3:$A$20</c:f>
              <c:strCache>
                <c:ptCount val="18"/>
                <c:pt idx="0">
                  <c:v>Target</c:v>
                </c:pt>
                <c:pt idx="1">
                  <c:v>Beam Inst.</c:v>
                </c:pt>
                <c:pt idx="2">
                  <c:v>RF</c:v>
                </c:pt>
                <c:pt idx="3">
                  <c:v>E-other (TVA, etc.)</c:v>
                </c:pt>
                <c:pt idx="4">
                  <c:v>E-HVCM</c:v>
                </c:pt>
                <c:pt idx="5">
                  <c:v>E-MagPS</c:v>
                </c:pt>
                <c:pt idx="6">
                  <c:v>Ion Source</c:v>
                </c:pt>
                <c:pt idx="7">
                  <c:v>Vacuum</c:v>
                </c:pt>
                <c:pt idx="8">
                  <c:v>CM/SRF</c:v>
                </c:pt>
                <c:pt idx="9">
                  <c:v>Cooling</c:v>
                </c:pt>
                <c:pt idx="10">
                  <c:v>Controls</c:v>
                </c:pt>
                <c:pt idx="11">
                  <c:v>Ops</c:v>
                </c:pt>
                <c:pt idx="12">
                  <c:v>Prot. Sys.</c:v>
                </c:pt>
                <c:pt idx="13">
                  <c:v>E-Choppers</c:v>
                </c:pt>
                <c:pt idx="14">
                  <c:v>Mech. Sys.</c:v>
                </c:pt>
                <c:pt idx="15">
                  <c:v>Cryo</c:v>
                </c:pt>
                <c:pt idx="16">
                  <c:v>Physics</c:v>
                </c:pt>
                <c:pt idx="17">
                  <c:v>Misc.</c:v>
                </c:pt>
              </c:strCache>
            </c:strRef>
          </c:cat>
          <c:val>
            <c:numRef>
              <c:f>Pareto!$I$3:$I$23</c:f>
            </c:numRef>
          </c:val>
        </c:ser>
        <c:ser>
          <c:idx val="36"/>
          <c:order val="1"/>
          <c:tx>
            <c:strRef>
              <c:f>Pareto!$C$2</c:f>
              <c:strCache>
                <c:ptCount val="1"/>
                <c:pt idx="0">
                  <c:v>FY16-1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'Pareto (2)'!$A$3:$A$20</c:f>
              <c:strCache>
                <c:ptCount val="18"/>
                <c:pt idx="0">
                  <c:v>Target</c:v>
                </c:pt>
                <c:pt idx="1">
                  <c:v>Beam Inst.</c:v>
                </c:pt>
                <c:pt idx="2">
                  <c:v>RF</c:v>
                </c:pt>
                <c:pt idx="3">
                  <c:v>E-other (TVA, etc.)</c:v>
                </c:pt>
                <c:pt idx="4">
                  <c:v>E-HVCM</c:v>
                </c:pt>
                <c:pt idx="5">
                  <c:v>E-MagPS</c:v>
                </c:pt>
                <c:pt idx="6">
                  <c:v>Ion Source</c:v>
                </c:pt>
                <c:pt idx="7">
                  <c:v>Vacuum</c:v>
                </c:pt>
                <c:pt idx="8">
                  <c:v>CM/SRF</c:v>
                </c:pt>
                <c:pt idx="9">
                  <c:v>Cooling</c:v>
                </c:pt>
                <c:pt idx="10">
                  <c:v>Controls</c:v>
                </c:pt>
                <c:pt idx="11">
                  <c:v>Ops</c:v>
                </c:pt>
                <c:pt idx="12">
                  <c:v>Prot. Sys.</c:v>
                </c:pt>
                <c:pt idx="13">
                  <c:v>E-Choppers</c:v>
                </c:pt>
                <c:pt idx="14">
                  <c:v>Mech. Sys.</c:v>
                </c:pt>
                <c:pt idx="15">
                  <c:v>Cryo</c:v>
                </c:pt>
                <c:pt idx="16">
                  <c:v>Physics</c:v>
                </c:pt>
                <c:pt idx="17">
                  <c:v>Misc.</c:v>
                </c:pt>
              </c:strCache>
            </c:strRef>
          </c:cat>
          <c:val>
            <c:numRef>
              <c:f>Pareto!$C$3:$C$23</c:f>
            </c:numRef>
          </c:val>
        </c:ser>
        <c:ser>
          <c:idx val="32"/>
          <c:order val="2"/>
          <c:tx>
            <c:strRef>
              <c:f>Pareto!$J$2</c:f>
              <c:strCache>
                <c:ptCount val="1"/>
                <c:pt idx="0">
                  <c:v>1-Nov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'Pareto (2)'!$A$3:$A$20</c:f>
              <c:strCache>
                <c:ptCount val="18"/>
                <c:pt idx="0">
                  <c:v>Target</c:v>
                </c:pt>
                <c:pt idx="1">
                  <c:v>Beam Inst.</c:v>
                </c:pt>
                <c:pt idx="2">
                  <c:v>RF</c:v>
                </c:pt>
                <c:pt idx="3">
                  <c:v>E-other (TVA, etc.)</c:v>
                </c:pt>
                <c:pt idx="4">
                  <c:v>E-HVCM</c:v>
                </c:pt>
                <c:pt idx="5">
                  <c:v>E-MagPS</c:v>
                </c:pt>
                <c:pt idx="6">
                  <c:v>Ion Source</c:v>
                </c:pt>
                <c:pt idx="7">
                  <c:v>Vacuum</c:v>
                </c:pt>
                <c:pt idx="8">
                  <c:v>CM/SRF</c:v>
                </c:pt>
                <c:pt idx="9">
                  <c:v>Cooling</c:v>
                </c:pt>
                <c:pt idx="10">
                  <c:v>Controls</c:v>
                </c:pt>
                <c:pt idx="11">
                  <c:v>Ops</c:v>
                </c:pt>
                <c:pt idx="12">
                  <c:v>Prot. Sys.</c:v>
                </c:pt>
                <c:pt idx="13">
                  <c:v>E-Choppers</c:v>
                </c:pt>
                <c:pt idx="14">
                  <c:v>Mech. Sys.</c:v>
                </c:pt>
                <c:pt idx="15">
                  <c:v>Cryo</c:v>
                </c:pt>
                <c:pt idx="16">
                  <c:v>Physics</c:v>
                </c:pt>
                <c:pt idx="17">
                  <c:v>Misc.</c:v>
                </c:pt>
              </c:strCache>
            </c:strRef>
          </c:cat>
          <c:val>
            <c:numRef>
              <c:f>Pareto!$J$3:$J$23</c:f>
            </c:numRef>
          </c:val>
        </c:ser>
        <c:ser>
          <c:idx val="38"/>
          <c:order val="3"/>
          <c:tx>
            <c:strRef>
              <c:f>Pareto!$D$2</c:f>
              <c:strCache>
                <c:ptCount val="1"/>
                <c:pt idx="0">
                  <c:v>FY16-2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'Pareto (2)'!$A$3:$A$20</c:f>
              <c:strCache>
                <c:ptCount val="18"/>
                <c:pt idx="0">
                  <c:v>Target</c:v>
                </c:pt>
                <c:pt idx="1">
                  <c:v>Beam Inst.</c:v>
                </c:pt>
                <c:pt idx="2">
                  <c:v>RF</c:v>
                </c:pt>
                <c:pt idx="3">
                  <c:v>E-other (TVA, etc.)</c:v>
                </c:pt>
                <c:pt idx="4">
                  <c:v>E-HVCM</c:v>
                </c:pt>
                <c:pt idx="5">
                  <c:v>E-MagPS</c:v>
                </c:pt>
                <c:pt idx="6">
                  <c:v>Ion Source</c:v>
                </c:pt>
                <c:pt idx="7">
                  <c:v>Vacuum</c:v>
                </c:pt>
                <c:pt idx="8">
                  <c:v>CM/SRF</c:v>
                </c:pt>
                <c:pt idx="9">
                  <c:v>Cooling</c:v>
                </c:pt>
                <c:pt idx="10">
                  <c:v>Controls</c:v>
                </c:pt>
                <c:pt idx="11">
                  <c:v>Ops</c:v>
                </c:pt>
                <c:pt idx="12">
                  <c:v>Prot. Sys.</c:v>
                </c:pt>
                <c:pt idx="13">
                  <c:v>E-Choppers</c:v>
                </c:pt>
                <c:pt idx="14">
                  <c:v>Mech. Sys.</c:v>
                </c:pt>
                <c:pt idx="15">
                  <c:v>Cryo</c:v>
                </c:pt>
                <c:pt idx="16">
                  <c:v>Physics</c:v>
                </c:pt>
                <c:pt idx="17">
                  <c:v>Misc.</c:v>
                </c:pt>
              </c:strCache>
            </c:strRef>
          </c:cat>
          <c:val>
            <c:numRef>
              <c:f>Pareto!$D$3:$D$23</c:f>
            </c:numRef>
          </c:val>
        </c:ser>
        <c:ser>
          <c:idx val="5"/>
          <c:order val="4"/>
          <c:tx>
            <c:strRef>
              <c:f>Pareto!$K$2</c:f>
              <c:strCache>
                <c:ptCount val="1"/>
                <c:pt idx="0">
                  <c:v>8-Nov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'Pareto (2)'!$A$3:$A$20</c:f>
              <c:strCache>
                <c:ptCount val="18"/>
                <c:pt idx="0">
                  <c:v>Target</c:v>
                </c:pt>
                <c:pt idx="1">
                  <c:v>Beam Inst.</c:v>
                </c:pt>
                <c:pt idx="2">
                  <c:v>RF</c:v>
                </c:pt>
                <c:pt idx="3">
                  <c:v>E-other (TVA, etc.)</c:v>
                </c:pt>
                <c:pt idx="4">
                  <c:v>E-HVCM</c:v>
                </c:pt>
                <c:pt idx="5">
                  <c:v>E-MagPS</c:v>
                </c:pt>
                <c:pt idx="6">
                  <c:v>Ion Source</c:v>
                </c:pt>
                <c:pt idx="7">
                  <c:v>Vacuum</c:v>
                </c:pt>
                <c:pt idx="8">
                  <c:v>CM/SRF</c:v>
                </c:pt>
                <c:pt idx="9">
                  <c:v>Cooling</c:v>
                </c:pt>
                <c:pt idx="10">
                  <c:v>Controls</c:v>
                </c:pt>
                <c:pt idx="11">
                  <c:v>Ops</c:v>
                </c:pt>
                <c:pt idx="12">
                  <c:v>Prot. Sys.</c:v>
                </c:pt>
                <c:pt idx="13">
                  <c:v>E-Choppers</c:v>
                </c:pt>
                <c:pt idx="14">
                  <c:v>Mech. Sys.</c:v>
                </c:pt>
                <c:pt idx="15">
                  <c:v>Cryo</c:v>
                </c:pt>
                <c:pt idx="16">
                  <c:v>Physics</c:v>
                </c:pt>
                <c:pt idx="17">
                  <c:v>Misc.</c:v>
                </c:pt>
              </c:strCache>
            </c:strRef>
          </c:cat>
          <c:val>
            <c:numRef>
              <c:f>Pareto!$K$3:$K$23</c:f>
            </c:numRef>
          </c:val>
        </c:ser>
        <c:ser>
          <c:idx val="6"/>
          <c:order val="5"/>
          <c:tx>
            <c:strRef>
              <c:f>Pareto!$L$2</c:f>
              <c:strCache>
                <c:ptCount val="1"/>
                <c:pt idx="0">
                  <c:v>15-Nov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'Pareto (2)'!$A$3:$A$20</c:f>
              <c:strCache>
                <c:ptCount val="18"/>
                <c:pt idx="0">
                  <c:v>Target</c:v>
                </c:pt>
                <c:pt idx="1">
                  <c:v>Beam Inst.</c:v>
                </c:pt>
                <c:pt idx="2">
                  <c:v>RF</c:v>
                </c:pt>
                <c:pt idx="3">
                  <c:v>E-other (TVA, etc.)</c:v>
                </c:pt>
                <c:pt idx="4">
                  <c:v>E-HVCM</c:v>
                </c:pt>
                <c:pt idx="5">
                  <c:v>E-MagPS</c:v>
                </c:pt>
                <c:pt idx="6">
                  <c:v>Ion Source</c:v>
                </c:pt>
                <c:pt idx="7">
                  <c:v>Vacuum</c:v>
                </c:pt>
                <c:pt idx="8">
                  <c:v>CM/SRF</c:v>
                </c:pt>
                <c:pt idx="9">
                  <c:v>Cooling</c:v>
                </c:pt>
                <c:pt idx="10">
                  <c:v>Controls</c:v>
                </c:pt>
                <c:pt idx="11">
                  <c:v>Ops</c:v>
                </c:pt>
                <c:pt idx="12">
                  <c:v>Prot. Sys.</c:v>
                </c:pt>
                <c:pt idx="13">
                  <c:v>E-Choppers</c:v>
                </c:pt>
                <c:pt idx="14">
                  <c:v>Mech. Sys.</c:v>
                </c:pt>
                <c:pt idx="15">
                  <c:v>Cryo</c:v>
                </c:pt>
                <c:pt idx="16">
                  <c:v>Physics</c:v>
                </c:pt>
                <c:pt idx="17">
                  <c:v>Misc.</c:v>
                </c:pt>
              </c:strCache>
            </c:strRef>
          </c:cat>
          <c:val>
            <c:numRef>
              <c:f>Pareto!$L$3:$L$23</c:f>
            </c:numRef>
          </c:val>
        </c:ser>
        <c:ser>
          <c:idx val="7"/>
          <c:order val="6"/>
          <c:tx>
            <c:strRef>
              <c:f>Pareto!$M$2</c:f>
              <c:strCache>
                <c:ptCount val="1"/>
                <c:pt idx="0">
                  <c:v>22-Nov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'Pareto (2)'!$A$3:$A$20</c:f>
              <c:strCache>
                <c:ptCount val="18"/>
                <c:pt idx="0">
                  <c:v>Target</c:v>
                </c:pt>
                <c:pt idx="1">
                  <c:v>Beam Inst.</c:v>
                </c:pt>
                <c:pt idx="2">
                  <c:v>RF</c:v>
                </c:pt>
                <c:pt idx="3">
                  <c:v>E-other (TVA, etc.)</c:v>
                </c:pt>
                <c:pt idx="4">
                  <c:v>E-HVCM</c:v>
                </c:pt>
                <c:pt idx="5">
                  <c:v>E-MagPS</c:v>
                </c:pt>
                <c:pt idx="6">
                  <c:v>Ion Source</c:v>
                </c:pt>
                <c:pt idx="7">
                  <c:v>Vacuum</c:v>
                </c:pt>
                <c:pt idx="8">
                  <c:v>CM/SRF</c:v>
                </c:pt>
                <c:pt idx="9">
                  <c:v>Cooling</c:v>
                </c:pt>
                <c:pt idx="10">
                  <c:v>Controls</c:v>
                </c:pt>
                <c:pt idx="11">
                  <c:v>Ops</c:v>
                </c:pt>
                <c:pt idx="12">
                  <c:v>Prot. Sys.</c:v>
                </c:pt>
                <c:pt idx="13">
                  <c:v>E-Choppers</c:v>
                </c:pt>
                <c:pt idx="14">
                  <c:v>Mech. Sys.</c:v>
                </c:pt>
                <c:pt idx="15">
                  <c:v>Cryo</c:v>
                </c:pt>
                <c:pt idx="16">
                  <c:v>Physics</c:v>
                </c:pt>
                <c:pt idx="17">
                  <c:v>Misc.</c:v>
                </c:pt>
              </c:strCache>
            </c:strRef>
          </c:cat>
          <c:val>
            <c:numRef>
              <c:f>Pareto!$M$3:$M$23</c:f>
            </c:numRef>
          </c:val>
        </c:ser>
        <c:ser>
          <c:idx val="3"/>
          <c:order val="7"/>
          <c:tx>
            <c:strRef>
              <c:f>Pareto!$S$2</c:f>
              <c:strCache>
                <c:ptCount val="1"/>
                <c:pt idx="0">
                  <c:v>25-Jan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'Pareto (2)'!$A$3:$A$20</c:f>
              <c:strCache>
                <c:ptCount val="18"/>
                <c:pt idx="0">
                  <c:v>Target</c:v>
                </c:pt>
                <c:pt idx="1">
                  <c:v>Beam Inst.</c:v>
                </c:pt>
                <c:pt idx="2">
                  <c:v>RF</c:v>
                </c:pt>
                <c:pt idx="3">
                  <c:v>E-other (TVA, etc.)</c:v>
                </c:pt>
                <c:pt idx="4">
                  <c:v>E-HVCM</c:v>
                </c:pt>
                <c:pt idx="5">
                  <c:v>E-MagPS</c:v>
                </c:pt>
                <c:pt idx="6">
                  <c:v>Ion Source</c:v>
                </c:pt>
                <c:pt idx="7">
                  <c:v>Vacuum</c:v>
                </c:pt>
                <c:pt idx="8">
                  <c:v>CM/SRF</c:v>
                </c:pt>
                <c:pt idx="9">
                  <c:v>Cooling</c:v>
                </c:pt>
                <c:pt idx="10">
                  <c:v>Controls</c:v>
                </c:pt>
                <c:pt idx="11">
                  <c:v>Ops</c:v>
                </c:pt>
                <c:pt idx="12">
                  <c:v>Prot. Sys.</c:v>
                </c:pt>
                <c:pt idx="13">
                  <c:v>E-Choppers</c:v>
                </c:pt>
                <c:pt idx="14">
                  <c:v>Mech. Sys.</c:v>
                </c:pt>
                <c:pt idx="15">
                  <c:v>Cryo</c:v>
                </c:pt>
                <c:pt idx="16">
                  <c:v>Physics</c:v>
                </c:pt>
                <c:pt idx="17">
                  <c:v>Misc.</c:v>
                </c:pt>
              </c:strCache>
            </c:strRef>
          </c:cat>
          <c:val>
            <c:numRef>
              <c:f>Pareto!$S$3:$S$23</c:f>
            </c:numRef>
          </c:val>
        </c:ser>
        <c:ser>
          <c:idx val="8"/>
          <c:order val="8"/>
          <c:tx>
            <c:strRef>
              <c:f>Pareto!$T$2</c:f>
              <c:strCache>
                <c:ptCount val="1"/>
                <c:pt idx="0">
                  <c:v>1-Feb</c:v>
                </c:pt>
              </c:strCache>
            </c:strRef>
          </c:tx>
          <c:invertIfNegative val="0"/>
          <c:cat>
            <c:strRef>
              <c:f>'Pareto (2)'!$A$3:$A$20</c:f>
              <c:strCache>
                <c:ptCount val="18"/>
                <c:pt idx="0">
                  <c:v>Target</c:v>
                </c:pt>
                <c:pt idx="1">
                  <c:v>Beam Inst.</c:v>
                </c:pt>
                <c:pt idx="2">
                  <c:v>RF</c:v>
                </c:pt>
                <c:pt idx="3">
                  <c:v>E-other (TVA, etc.)</c:v>
                </c:pt>
                <c:pt idx="4">
                  <c:v>E-HVCM</c:v>
                </c:pt>
                <c:pt idx="5">
                  <c:v>E-MagPS</c:v>
                </c:pt>
                <c:pt idx="6">
                  <c:v>Ion Source</c:v>
                </c:pt>
                <c:pt idx="7">
                  <c:v>Vacuum</c:v>
                </c:pt>
                <c:pt idx="8">
                  <c:v>CM/SRF</c:v>
                </c:pt>
                <c:pt idx="9">
                  <c:v>Cooling</c:v>
                </c:pt>
                <c:pt idx="10">
                  <c:v>Controls</c:v>
                </c:pt>
                <c:pt idx="11">
                  <c:v>Ops</c:v>
                </c:pt>
                <c:pt idx="12">
                  <c:v>Prot. Sys.</c:v>
                </c:pt>
                <c:pt idx="13">
                  <c:v>E-Choppers</c:v>
                </c:pt>
                <c:pt idx="14">
                  <c:v>Mech. Sys.</c:v>
                </c:pt>
                <c:pt idx="15">
                  <c:v>Cryo</c:v>
                </c:pt>
                <c:pt idx="16">
                  <c:v>Physics</c:v>
                </c:pt>
                <c:pt idx="17">
                  <c:v>Misc.</c:v>
                </c:pt>
              </c:strCache>
            </c:strRef>
          </c:cat>
          <c:val>
            <c:numRef>
              <c:f>Pareto!$T$3:$T$23</c:f>
            </c:numRef>
          </c:val>
        </c:ser>
        <c:ser>
          <c:idx val="9"/>
          <c:order val="9"/>
          <c:tx>
            <c:strRef>
              <c:f>Pareto!$U$2</c:f>
              <c:strCache>
                <c:ptCount val="1"/>
                <c:pt idx="0">
                  <c:v>8-Feb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'Pareto (2)'!$A$3:$A$20</c:f>
              <c:strCache>
                <c:ptCount val="18"/>
                <c:pt idx="0">
                  <c:v>Target</c:v>
                </c:pt>
                <c:pt idx="1">
                  <c:v>Beam Inst.</c:v>
                </c:pt>
                <c:pt idx="2">
                  <c:v>RF</c:v>
                </c:pt>
                <c:pt idx="3">
                  <c:v>E-other (TVA, etc.)</c:v>
                </c:pt>
                <c:pt idx="4">
                  <c:v>E-HVCM</c:v>
                </c:pt>
                <c:pt idx="5">
                  <c:v>E-MagPS</c:v>
                </c:pt>
                <c:pt idx="6">
                  <c:v>Ion Source</c:v>
                </c:pt>
                <c:pt idx="7">
                  <c:v>Vacuum</c:v>
                </c:pt>
                <c:pt idx="8">
                  <c:v>CM/SRF</c:v>
                </c:pt>
                <c:pt idx="9">
                  <c:v>Cooling</c:v>
                </c:pt>
                <c:pt idx="10">
                  <c:v>Controls</c:v>
                </c:pt>
                <c:pt idx="11">
                  <c:v>Ops</c:v>
                </c:pt>
                <c:pt idx="12">
                  <c:v>Prot. Sys.</c:v>
                </c:pt>
                <c:pt idx="13">
                  <c:v>E-Choppers</c:v>
                </c:pt>
                <c:pt idx="14">
                  <c:v>Mech. Sys.</c:v>
                </c:pt>
                <c:pt idx="15">
                  <c:v>Cryo</c:v>
                </c:pt>
                <c:pt idx="16">
                  <c:v>Physics</c:v>
                </c:pt>
                <c:pt idx="17">
                  <c:v>Misc.</c:v>
                </c:pt>
              </c:strCache>
            </c:strRef>
          </c:cat>
          <c:val>
            <c:numRef>
              <c:f>Pareto!$U$3:$U$23</c:f>
            </c:numRef>
          </c:val>
        </c:ser>
        <c:ser>
          <c:idx val="10"/>
          <c:order val="10"/>
          <c:tx>
            <c:strRef>
              <c:f>Pareto!$V$2</c:f>
              <c:strCache>
                <c:ptCount val="1"/>
                <c:pt idx="0">
                  <c:v>15-Feb</c:v>
                </c:pt>
              </c:strCache>
            </c:strRef>
          </c:tx>
          <c:invertIfNegative val="0"/>
          <c:cat>
            <c:strRef>
              <c:f>'Pareto (2)'!$A$3:$A$20</c:f>
              <c:strCache>
                <c:ptCount val="18"/>
                <c:pt idx="0">
                  <c:v>Target</c:v>
                </c:pt>
                <c:pt idx="1">
                  <c:v>Beam Inst.</c:v>
                </c:pt>
                <c:pt idx="2">
                  <c:v>RF</c:v>
                </c:pt>
                <c:pt idx="3">
                  <c:v>E-other (TVA, etc.)</c:v>
                </c:pt>
                <c:pt idx="4">
                  <c:v>E-HVCM</c:v>
                </c:pt>
                <c:pt idx="5">
                  <c:v>E-MagPS</c:v>
                </c:pt>
                <c:pt idx="6">
                  <c:v>Ion Source</c:v>
                </c:pt>
                <c:pt idx="7">
                  <c:v>Vacuum</c:v>
                </c:pt>
                <c:pt idx="8">
                  <c:v>CM/SRF</c:v>
                </c:pt>
                <c:pt idx="9">
                  <c:v>Cooling</c:v>
                </c:pt>
                <c:pt idx="10">
                  <c:v>Controls</c:v>
                </c:pt>
                <c:pt idx="11">
                  <c:v>Ops</c:v>
                </c:pt>
                <c:pt idx="12">
                  <c:v>Prot. Sys.</c:v>
                </c:pt>
                <c:pt idx="13">
                  <c:v>E-Choppers</c:v>
                </c:pt>
                <c:pt idx="14">
                  <c:v>Mech. Sys.</c:v>
                </c:pt>
                <c:pt idx="15">
                  <c:v>Cryo</c:v>
                </c:pt>
                <c:pt idx="16">
                  <c:v>Physics</c:v>
                </c:pt>
                <c:pt idx="17">
                  <c:v>Misc.</c:v>
                </c:pt>
              </c:strCache>
            </c:strRef>
          </c:cat>
          <c:val>
            <c:numRef>
              <c:f>Pareto!$V$3:$V$23</c:f>
            </c:numRef>
          </c:val>
        </c:ser>
        <c:ser>
          <c:idx val="11"/>
          <c:order val="11"/>
          <c:tx>
            <c:strRef>
              <c:f>Pareto!$W$2</c:f>
              <c:strCache>
                <c:ptCount val="1"/>
                <c:pt idx="0">
                  <c:v>22-Feb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'Pareto (2)'!$A$3:$A$20</c:f>
              <c:strCache>
                <c:ptCount val="18"/>
                <c:pt idx="0">
                  <c:v>Target</c:v>
                </c:pt>
                <c:pt idx="1">
                  <c:v>Beam Inst.</c:v>
                </c:pt>
                <c:pt idx="2">
                  <c:v>RF</c:v>
                </c:pt>
                <c:pt idx="3">
                  <c:v>E-other (TVA, etc.)</c:v>
                </c:pt>
                <c:pt idx="4">
                  <c:v>E-HVCM</c:v>
                </c:pt>
                <c:pt idx="5">
                  <c:v>E-MagPS</c:v>
                </c:pt>
                <c:pt idx="6">
                  <c:v>Ion Source</c:v>
                </c:pt>
                <c:pt idx="7">
                  <c:v>Vacuum</c:v>
                </c:pt>
                <c:pt idx="8">
                  <c:v>CM/SRF</c:v>
                </c:pt>
                <c:pt idx="9">
                  <c:v>Cooling</c:v>
                </c:pt>
                <c:pt idx="10">
                  <c:v>Controls</c:v>
                </c:pt>
                <c:pt idx="11">
                  <c:v>Ops</c:v>
                </c:pt>
                <c:pt idx="12">
                  <c:v>Prot. Sys.</c:v>
                </c:pt>
                <c:pt idx="13">
                  <c:v>E-Choppers</c:v>
                </c:pt>
                <c:pt idx="14">
                  <c:v>Mech. Sys.</c:v>
                </c:pt>
                <c:pt idx="15">
                  <c:v>Cryo</c:v>
                </c:pt>
                <c:pt idx="16">
                  <c:v>Physics</c:v>
                </c:pt>
                <c:pt idx="17">
                  <c:v>Misc.</c:v>
                </c:pt>
              </c:strCache>
            </c:strRef>
          </c:cat>
          <c:val>
            <c:numRef>
              <c:f>Pareto!$W$3:$W$23</c:f>
            </c:numRef>
          </c:val>
        </c:ser>
        <c:ser>
          <c:idx val="12"/>
          <c:order val="12"/>
          <c:tx>
            <c:strRef>
              <c:f>Pareto!$X$2</c:f>
              <c:strCache>
                <c:ptCount val="1"/>
                <c:pt idx="0">
                  <c:v>1-Mar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'Pareto (2)'!$A$3:$A$20</c:f>
              <c:strCache>
                <c:ptCount val="18"/>
                <c:pt idx="0">
                  <c:v>Target</c:v>
                </c:pt>
                <c:pt idx="1">
                  <c:v>Beam Inst.</c:v>
                </c:pt>
                <c:pt idx="2">
                  <c:v>RF</c:v>
                </c:pt>
                <c:pt idx="3">
                  <c:v>E-other (TVA, etc.)</c:v>
                </c:pt>
                <c:pt idx="4">
                  <c:v>E-HVCM</c:v>
                </c:pt>
                <c:pt idx="5">
                  <c:v>E-MagPS</c:v>
                </c:pt>
                <c:pt idx="6">
                  <c:v>Ion Source</c:v>
                </c:pt>
                <c:pt idx="7">
                  <c:v>Vacuum</c:v>
                </c:pt>
                <c:pt idx="8">
                  <c:v>CM/SRF</c:v>
                </c:pt>
                <c:pt idx="9">
                  <c:v>Cooling</c:v>
                </c:pt>
                <c:pt idx="10">
                  <c:v>Controls</c:v>
                </c:pt>
                <c:pt idx="11">
                  <c:v>Ops</c:v>
                </c:pt>
                <c:pt idx="12">
                  <c:v>Prot. Sys.</c:v>
                </c:pt>
                <c:pt idx="13">
                  <c:v>E-Choppers</c:v>
                </c:pt>
                <c:pt idx="14">
                  <c:v>Mech. Sys.</c:v>
                </c:pt>
                <c:pt idx="15">
                  <c:v>Cryo</c:v>
                </c:pt>
                <c:pt idx="16">
                  <c:v>Physics</c:v>
                </c:pt>
                <c:pt idx="17">
                  <c:v>Misc.</c:v>
                </c:pt>
              </c:strCache>
            </c:strRef>
          </c:cat>
          <c:val>
            <c:numRef>
              <c:f>Pareto!$X$3:$X$23</c:f>
            </c:numRef>
          </c:val>
        </c:ser>
        <c:ser>
          <c:idx val="13"/>
          <c:order val="13"/>
          <c:tx>
            <c:strRef>
              <c:f>Pareto!$Y$2</c:f>
              <c:strCache>
                <c:ptCount val="1"/>
                <c:pt idx="0">
                  <c:v>8-Mar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'Pareto (2)'!$A$3:$A$20</c:f>
              <c:strCache>
                <c:ptCount val="18"/>
                <c:pt idx="0">
                  <c:v>Target</c:v>
                </c:pt>
                <c:pt idx="1">
                  <c:v>Beam Inst.</c:v>
                </c:pt>
                <c:pt idx="2">
                  <c:v>RF</c:v>
                </c:pt>
                <c:pt idx="3">
                  <c:v>E-other (TVA, etc.)</c:v>
                </c:pt>
                <c:pt idx="4">
                  <c:v>E-HVCM</c:v>
                </c:pt>
                <c:pt idx="5">
                  <c:v>E-MagPS</c:v>
                </c:pt>
                <c:pt idx="6">
                  <c:v>Ion Source</c:v>
                </c:pt>
                <c:pt idx="7">
                  <c:v>Vacuum</c:v>
                </c:pt>
                <c:pt idx="8">
                  <c:v>CM/SRF</c:v>
                </c:pt>
                <c:pt idx="9">
                  <c:v>Cooling</c:v>
                </c:pt>
                <c:pt idx="10">
                  <c:v>Controls</c:v>
                </c:pt>
                <c:pt idx="11">
                  <c:v>Ops</c:v>
                </c:pt>
                <c:pt idx="12">
                  <c:v>Prot. Sys.</c:v>
                </c:pt>
                <c:pt idx="13">
                  <c:v>E-Choppers</c:v>
                </c:pt>
                <c:pt idx="14">
                  <c:v>Mech. Sys.</c:v>
                </c:pt>
                <c:pt idx="15">
                  <c:v>Cryo</c:v>
                </c:pt>
                <c:pt idx="16">
                  <c:v>Physics</c:v>
                </c:pt>
                <c:pt idx="17">
                  <c:v>Misc.</c:v>
                </c:pt>
              </c:strCache>
            </c:strRef>
          </c:cat>
          <c:val>
            <c:numRef>
              <c:f>Pareto!$Y$3:$Y$23</c:f>
            </c:numRef>
          </c:val>
        </c:ser>
        <c:ser>
          <c:idx val="14"/>
          <c:order val="14"/>
          <c:tx>
            <c:strRef>
              <c:f>Pareto!$Z$2</c:f>
              <c:strCache>
                <c:ptCount val="1"/>
                <c:pt idx="0">
                  <c:v>15-Mar</c:v>
                </c:pt>
              </c:strCache>
            </c:strRef>
          </c:tx>
          <c:invertIfNegative val="0"/>
          <c:cat>
            <c:strRef>
              <c:f>'Pareto (2)'!$A$3:$A$20</c:f>
              <c:strCache>
                <c:ptCount val="18"/>
                <c:pt idx="0">
                  <c:v>Target</c:v>
                </c:pt>
                <c:pt idx="1">
                  <c:v>Beam Inst.</c:v>
                </c:pt>
                <c:pt idx="2">
                  <c:v>RF</c:v>
                </c:pt>
                <c:pt idx="3">
                  <c:v>E-other (TVA, etc.)</c:v>
                </c:pt>
                <c:pt idx="4">
                  <c:v>E-HVCM</c:v>
                </c:pt>
                <c:pt idx="5">
                  <c:v>E-MagPS</c:v>
                </c:pt>
                <c:pt idx="6">
                  <c:v>Ion Source</c:v>
                </c:pt>
                <c:pt idx="7">
                  <c:v>Vacuum</c:v>
                </c:pt>
                <c:pt idx="8">
                  <c:v>CM/SRF</c:v>
                </c:pt>
                <c:pt idx="9">
                  <c:v>Cooling</c:v>
                </c:pt>
                <c:pt idx="10">
                  <c:v>Controls</c:v>
                </c:pt>
                <c:pt idx="11">
                  <c:v>Ops</c:v>
                </c:pt>
                <c:pt idx="12">
                  <c:v>Prot. Sys.</c:v>
                </c:pt>
                <c:pt idx="13">
                  <c:v>E-Choppers</c:v>
                </c:pt>
                <c:pt idx="14">
                  <c:v>Mech. Sys.</c:v>
                </c:pt>
                <c:pt idx="15">
                  <c:v>Cryo</c:v>
                </c:pt>
                <c:pt idx="16">
                  <c:v>Physics</c:v>
                </c:pt>
                <c:pt idx="17">
                  <c:v>Misc.</c:v>
                </c:pt>
              </c:strCache>
            </c:strRef>
          </c:cat>
          <c:val>
            <c:numRef>
              <c:f>Pareto!$Z$3:$Z$16</c:f>
            </c:numRef>
          </c:val>
        </c:ser>
        <c:ser>
          <c:idx val="15"/>
          <c:order val="15"/>
          <c:tx>
            <c:strRef>
              <c:f>Pareto!$AA$2</c:f>
              <c:strCache>
                <c:ptCount val="1"/>
                <c:pt idx="0">
                  <c:v>22-Mar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'Pareto (2)'!$A$3:$A$20</c:f>
              <c:strCache>
                <c:ptCount val="18"/>
                <c:pt idx="0">
                  <c:v>Target</c:v>
                </c:pt>
                <c:pt idx="1">
                  <c:v>Beam Inst.</c:v>
                </c:pt>
                <c:pt idx="2">
                  <c:v>RF</c:v>
                </c:pt>
                <c:pt idx="3">
                  <c:v>E-other (TVA, etc.)</c:v>
                </c:pt>
                <c:pt idx="4">
                  <c:v>E-HVCM</c:v>
                </c:pt>
                <c:pt idx="5">
                  <c:v>E-MagPS</c:v>
                </c:pt>
                <c:pt idx="6">
                  <c:v>Ion Source</c:v>
                </c:pt>
                <c:pt idx="7">
                  <c:v>Vacuum</c:v>
                </c:pt>
                <c:pt idx="8">
                  <c:v>CM/SRF</c:v>
                </c:pt>
                <c:pt idx="9">
                  <c:v>Cooling</c:v>
                </c:pt>
                <c:pt idx="10">
                  <c:v>Controls</c:v>
                </c:pt>
                <c:pt idx="11">
                  <c:v>Ops</c:v>
                </c:pt>
                <c:pt idx="12">
                  <c:v>Prot. Sys.</c:v>
                </c:pt>
                <c:pt idx="13">
                  <c:v>E-Choppers</c:v>
                </c:pt>
                <c:pt idx="14">
                  <c:v>Mech. Sys.</c:v>
                </c:pt>
                <c:pt idx="15">
                  <c:v>Cryo</c:v>
                </c:pt>
                <c:pt idx="16">
                  <c:v>Physics</c:v>
                </c:pt>
                <c:pt idx="17">
                  <c:v>Misc.</c:v>
                </c:pt>
              </c:strCache>
            </c:strRef>
          </c:cat>
          <c:val>
            <c:numRef>
              <c:f>Pareto!$AA$3:$AA$17</c:f>
            </c:numRef>
          </c:val>
        </c:ser>
        <c:ser>
          <c:idx val="16"/>
          <c:order val="16"/>
          <c:tx>
            <c:strRef>
              <c:f>Pareto!$AB$2</c:f>
              <c:strCache>
                <c:ptCount val="1"/>
                <c:pt idx="0">
                  <c:v>29-Mar</c:v>
                </c:pt>
              </c:strCache>
            </c:strRef>
          </c:tx>
          <c:invertIfNegative val="0"/>
          <c:cat>
            <c:strRef>
              <c:f>'Pareto (2)'!$A$3:$A$20</c:f>
              <c:strCache>
                <c:ptCount val="18"/>
                <c:pt idx="0">
                  <c:v>Target</c:v>
                </c:pt>
                <c:pt idx="1">
                  <c:v>Beam Inst.</c:v>
                </c:pt>
                <c:pt idx="2">
                  <c:v>RF</c:v>
                </c:pt>
                <c:pt idx="3">
                  <c:v>E-other (TVA, etc.)</c:v>
                </c:pt>
                <c:pt idx="4">
                  <c:v>E-HVCM</c:v>
                </c:pt>
                <c:pt idx="5">
                  <c:v>E-MagPS</c:v>
                </c:pt>
                <c:pt idx="6">
                  <c:v>Ion Source</c:v>
                </c:pt>
                <c:pt idx="7">
                  <c:v>Vacuum</c:v>
                </c:pt>
                <c:pt idx="8">
                  <c:v>CM/SRF</c:v>
                </c:pt>
                <c:pt idx="9">
                  <c:v>Cooling</c:v>
                </c:pt>
                <c:pt idx="10">
                  <c:v>Controls</c:v>
                </c:pt>
                <c:pt idx="11">
                  <c:v>Ops</c:v>
                </c:pt>
                <c:pt idx="12">
                  <c:v>Prot. Sys.</c:v>
                </c:pt>
                <c:pt idx="13">
                  <c:v>E-Choppers</c:v>
                </c:pt>
                <c:pt idx="14">
                  <c:v>Mech. Sys.</c:v>
                </c:pt>
                <c:pt idx="15">
                  <c:v>Cryo</c:v>
                </c:pt>
                <c:pt idx="16">
                  <c:v>Physics</c:v>
                </c:pt>
                <c:pt idx="17">
                  <c:v>Misc.</c:v>
                </c:pt>
              </c:strCache>
            </c:strRef>
          </c:cat>
          <c:val>
            <c:numRef>
              <c:f>Pareto!$AB$3:$AB$23</c:f>
            </c:numRef>
          </c:val>
        </c:ser>
        <c:ser>
          <c:idx val="17"/>
          <c:order val="17"/>
          <c:tx>
            <c:strRef>
              <c:f>Pareto!$AC$2</c:f>
              <c:strCache>
                <c:ptCount val="1"/>
                <c:pt idx="0">
                  <c:v>5-Apr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'Pareto (2)'!$A$3:$A$20</c:f>
              <c:strCache>
                <c:ptCount val="18"/>
                <c:pt idx="0">
                  <c:v>Target</c:v>
                </c:pt>
                <c:pt idx="1">
                  <c:v>Beam Inst.</c:v>
                </c:pt>
                <c:pt idx="2">
                  <c:v>RF</c:v>
                </c:pt>
                <c:pt idx="3">
                  <c:v>E-other (TVA, etc.)</c:v>
                </c:pt>
                <c:pt idx="4">
                  <c:v>E-HVCM</c:v>
                </c:pt>
                <c:pt idx="5">
                  <c:v>E-MagPS</c:v>
                </c:pt>
                <c:pt idx="6">
                  <c:v>Ion Source</c:v>
                </c:pt>
                <c:pt idx="7">
                  <c:v>Vacuum</c:v>
                </c:pt>
                <c:pt idx="8">
                  <c:v>CM/SRF</c:v>
                </c:pt>
                <c:pt idx="9">
                  <c:v>Cooling</c:v>
                </c:pt>
                <c:pt idx="10">
                  <c:v>Controls</c:v>
                </c:pt>
                <c:pt idx="11">
                  <c:v>Ops</c:v>
                </c:pt>
                <c:pt idx="12">
                  <c:v>Prot. Sys.</c:v>
                </c:pt>
                <c:pt idx="13">
                  <c:v>E-Choppers</c:v>
                </c:pt>
                <c:pt idx="14">
                  <c:v>Mech. Sys.</c:v>
                </c:pt>
                <c:pt idx="15">
                  <c:v>Cryo</c:v>
                </c:pt>
                <c:pt idx="16">
                  <c:v>Physics</c:v>
                </c:pt>
                <c:pt idx="17">
                  <c:v>Misc.</c:v>
                </c:pt>
              </c:strCache>
            </c:strRef>
          </c:cat>
          <c:val>
            <c:numRef>
              <c:f>Pareto!$AC$3:$AC$23</c:f>
            </c:numRef>
          </c:val>
        </c:ser>
        <c:ser>
          <c:idx val="18"/>
          <c:order val="18"/>
          <c:tx>
            <c:strRef>
              <c:f>Pareto!$AD$2</c:f>
              <c:strCache>
                <c:ptCount val="1"/>
                <c:pt idx="0">
                  <c:v>12-Apr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'Pareto (2)'!$A$3:$A$20</c:f>
              <c:strCache>
                <c:ptCount val="18"/>
                <c:pt idx="0">
                  <c:v>Target</c:v>
                </c:pt>
                <c:pt idx="1">
                  <c:v>Beam Inst.</c:v>
                </c:pt>
                <c:pt idx="2">
                  <c:v>RF</c:v>
                </c:pt>
                <c:pt idx="3">
                  <c:v>E-other (TVA, etc.)</c:v>
                </c:pt>
                <c:pt idx="4">
                  <c:v>E-HVCM</c:v>
                </c:pt>
                <c:pt idx="5">
                  <c:v>E-MagPS</c:v>
                </c:pt>
                <c:pt idx="6">
                  <c:v>Ion Source</c:v>
                </c:pt>
                <c:pt idx="7">
                  <c:v>Vacuum</c:v>
                </c:pt>
                <c:pt idx="8">
                  <c:v>CM/SRF</c:v>
                </c:pt>
                <c:pt idx="9">
                  <c:v>Cooling</c:v>
                </c:pt>
                <c:pt idx="10">
                  <c:v>Controls</c:v>
                </c:pt>
                <c:pt idx="11">
                  <c:v>Ops</c:v>
                </c:pt>
                <c:pt idx="12">
                  <c:v>Prot. Sys.</c:v>
                </c:pt>
                <c:pt idx="13">
                  <c:v>E-Choppers</c:v>
                </c:pt>
                <c:pt idx="14">
                  <c:v>Mech. Sys.</c:v>
                </c:pt>
                <c:pt idx="15">
                  <c:v>Cryo</c:v>
                </c:pt>
                <c:pt idx="16">
                  <c:v>Physics</c:v>
                </c:pt>
                <c:pt idx="17">
                  <c:v>Misc.</c:v>
                </c:pt>
              </c:strCache>
            </c:strRef>
          </c:cat>
          <c:val>
            <c:numRef>
              <c:f>Pareto!$AD$3:$AD$18</c:f>
            </c:numRef>
          </c:val>
        </c:ser>
        <c:ser>
          <c:idx val="20"/>
          <c:order val="19"/>
          <c:tx>
            <c:strRef>
              <c:f>Pareto!$AF$2</c:f>
              <c:strCache>
                <c:ptCount val="1"/>
                <c:pt idx="0">
                  <c:v>26-Apr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'Pareto (2)'!$A$3:$A$20</c:f>
              <c:strCache>
                <c:ptCount val="18"/>
                <c:pt idx="0">
                  <c:v>Target</c:v>
                </c:pt>
                <c:pt idx="1">
                  <c:v>Beam Inst.</c:v>
                </c:pt>
                <c:pt idx="2">
                  <c:v>RF</c:v>
                </c:pt>
                <c:pt idx="3">
                  <c:v>E-other (TVA, etc.)</c:v>
                </c:pt>
                <c:pt idx="4">
                  <c:v>E-HVCM</c:v>
                </c:pt>
                <c:pt idx="5">
                  <c:v>E-MagPS</c:v>
                </c:pt>
                <c:pt idx="6">
                  <c:v>Ion Source</c:v>
                </c:pt>
                <c:pt idx="7">
                  <c:v>Vacuum</c:v>
                </c:pt>
                <c:pt idx="8">
                  <c:v>CM/SRF</c:v>
                </c:pt>
                <c:pt idx="9">
                  <c:v>Cooling</c:v>
                </c:pt>
                <c:pt idx="10">
                  <c:v>Controls</c:v>
                </c:pt>
                <c:pt idx="11">
                  <c:v>Ops</c:v>
                </c:pt>
                <c:pt idx="12">
                  <c:v>Prot. Sys.</c:v>
                </c:pt>
                <c:pt idx="13">
                  <c:v>E-Choppers</c:v>
                </c:pt>
                <c:pt idx="14">
                  <c:v>Mech. Sys.</c:v>
                </c:pt>
                <c:pt idx="15">
                  <c:v>Cryo</c:v>
                </c:pt>
                <c:pt idx="16">
                  <c:v>Physics</c:v>
                </c:pt>
                <c:pt idx="17">
                  <c:v>Misc.</c:v>
                </c:pt>
              </c:strCache>
            </c:strRef>
          </c:cat>
          <c:val>
            <c:numRef>
              <c:f>Pareto!$AF$3:$AF$23</c:f>
            </c:numRef>
          </c:val>
        </c:ser>
        <c:ser>
          <c:idx val="19"/>
          <c:order val="20"/>
          <c:tx>
            <c:strRef>
              <c:f>Pareto!$AH$2</c:f>
              <c:strCache>
                <c:ptCount val="1"/>
                <c:pt idx="0">
                  <c:v>10-May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'Pareto (2)'!$A$3:$A$20</c:f>
              <c:strCache>
                <c:ptCount val="18"/>
                <c:pt idx="0">
                  <c:v>Target</c:v>
                </c:pt>
                <c:pt idx="1">
                  <c:v>Beam Inst.</c:v>
                </c:pt>
                <c:pt idx="2">
                  <c:v>RF</c:v>
                </c:pt>
                <c:pt idx="3">
                  <c:v>E-other (TVA, etc.)</c:v>
                </c:pt>
                <c:pt idx="4">
                  <c:v>E-HVCM</c:v>
                </c:pt>
                <c:pt idx="5">
                  <c:v>E-MagPS</c:v>
                </c:pt>
                <c:pt idx="6">
                  <c:v>Ion Source</c:v>
                </c:pt>
                <c:pt idx="7">
                  <c:v>Vacuum</c:v>
                </c:pt>
                <c:pt idx="8">
                  <c:v>CM/SRF</c:v>
                </c:pt>
                <c:pt idx="9">
                  <c:v>Cooling</c:v>
                </c:pt>
                <c:pt idx="10">
                  <c:v>Controls</c:v>
                </c:pt>
                <c:pt idx="11">
                  <c:v>Ops</c:v>
                </c:pt>
                <c:pt idx="12">
                  <c:v>Prot. Sys.</c:v>
                </c:pt>
                <c:pt idx="13">
                  <c:v>E-Choppers</c:v>
                </c:pt>
                <c:pt idx="14">
                  <c:v>Mech. Sys.</c:v>
                </c:pt>
                <c:pt idx="15">
                  <c:v>Cryo</c:v>
                </c:pt>
                <c:pt idx="16">
                  <c:v>Physics</c:v>
                </c:pt>
                <c:pt idx="17">
                  <c:v>Misc.</c:v>
                </c:pt>
              </c:strCache>
            </c:strRef>
          </c:cat>
          <c:val>
            <c:numRef>
              <c:f>Pareto!$AH$3:$AH$23</c:f>
            </c:numRef>
          </c:val>
        </c:ser>
        <c:ser>
          <c:idx val="21"/>
          <c:order val="21"/>
          <c:tx>
            <c:strRef>
              <c:f>Pareto!$AJ$2</c:f>
              <c:strCache>
                <c:ptCount val="1"/>
                <c:pt idx="0">
                  <c:v>24-May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'Pareto (2)'!$A$3:$A$20</c:f>
              <c:strCache>
                <c:ptCount val="18"/>
                <c:pt idx="0">
                  <c:v>Target</c:v>
                </c:pt>
                <c:pt idx="1">
                  <c:v>Beam Inst.</c:v>
                </c:pt>
                <c:pt idx="2">
                  <c:v>RF</c:v>
                </c:pt>
                <c:pt idx="3">
                  <c:v>E-other (TVA, etc.)</c:v>
                </c:pt>
                <c:pt idx="4">
                  <c:v>E-HVCM</c:v>
                </c:pt>
                <c:pt idx="5">
                  <c:v>E-MagPS</c:v>
                </c:pt>
                <c:pt idx="6">
                  <c:v>Ion Source</c:v>
                </c:pt>
                <c:pt idx="7">
                  <c:v>Vacuum</c:v>
                </c:pt>
                <c:pt idx="8">
                  <c:v>CM/SRF</c:v>
                </c:pt>
                <c:pt idx="9">
                  <c:v>Cooling</c:v>
                </c:pt>
                <c:pt idx="10">
                  <c:v>Controls</c:v>
                </c:pt>
                <c:pt idx="11">
                  <c:v>Ops</c:v>
                </c:pt>
                <c:pt idx="12">
                  <c:v>Prot. Sys.</c:v>
                </c:pt>
                <c:pt idx="13">
                  <c:v>E-Choppers</c:v>
                </c:pt>
                <c:pt idx="14">
                  <c:v>Mech. Sys.</c:v>
                </c:pt>
                <c:pt idx="15">
                  <c:v>Cryo</c:v>
                </c:pt>
                <c:pt idx="16">
                  <c:v>Physics</c:v>
                </c:pt>
                <c:pt idx="17">
                  <c:v>Misc.</c:v>
                </c:pt>
              </c:strCache>
            </c:strRef>
          </c:cat>
          <c:val>
            <c:numRef>
              <c:f>Pareto!$AJ$3:$AJ$23</c:f>
            </c:numRef>
          </c:val>
        </c:ser>
        <c:ser>
          <c:idx val="23"/>
          <c:order val="22"/>
          <c:tx>
            <c:strRef>
              <c:f>Pareto!$AK$2</c:f>
              <c:strCache>
                <c:ptCount val="1"/>
                <c:pt idx="0">
                  <c:v>31-May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'Pareto (2)'!$A$3:$A$20</c:f>
              <c:strCache>
                <c:ptCount val="18"/>
                <c:pt idx="0">
                  <c:v>Target</c:v>
                </c:pt>
                <c:pt idx="1">
                  <c:v>Beam Inst.</c:v>
                </c:pt>
                <c:pt idx="2">
                  <c:v>RF</c:v>
                </c:pt>
                <c:pt idx="3">
                  <c:v>E-other (TVA, etc.)</c:v>
                </c:pt>
                <c:pt idx="4">
                  <c:v>E-HVCM</c:v>
                </c:pt>
                <c:pt idx="5">
                  <c:v>E-MagPS</c:v>
                </c:pt>
                <c:pt idx="6">
                  <c:v>Ion Source</c:v>
                </c:pt>
                <c:pt idx="7">
                  <c:v>Vacuum</c:v>
                </c:pt>
                <c:pt idx="8">
                  <c:v>CM/SRF</c:v>
                </c:pt>
                <c:pt idx="9">
                  <c:v>Cooling</c:v>
                </c:pt>
                <c:pt idx="10">
                  <c:v>Controls</c:v>
                </c:pt>
                <c:pt idx="11">
                  <c:v>Ops</c:v>
                </c:pt>
                <c:pt idx="12">
                  <c:v>Prot. Sys.</c:v>
                </c:pt>
                <c:pt idx="13">
                  <c:v>E-Choppers</c:v>
                </c:pt>
                <c:pt idx="14">
                  <c:v>Mech. Sys.</c:v>
                </c:pt>
                <c:pt idx="15">
                  <c:v>Cryo</c:v>
                </c:pt>
                <c:pt idx="16">
                  <c:v>Physics</c:v>
                </c:pt>
                <c:pt idx="17">
                  <c:v>Misc.</c:v>
                </c:pt>
              </c:strCache>
            </c:strRef>
          </c:cat>
          <c:val>
            <c:numRef>
              <c:f>Pareto!$AK$3:$AK$20</c:f>
            </c:numRef>
          </c:val>
        </c:ser>
        <c:ser>
          <c:idx val="22"/>
          <c:order val="23"/>
          <c:tx>
            <c:strRef>
              <c:f>Pareto!$AL$2</c:f>
              <c:strCache>
                <c:ptCount val="1"/>
                <c:pt idx="0">
                  <c:v>7-Jun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'Pareto (2)'!$A$3:$A$20</c:f>
              <c:strCache>
                <c:ptCount val="18"/>
                <c:pt idx="0">
                  <c:v>Target</c:v>
                </c:pt>
                <c:pt idx="1">
                  <c:v>Beam Inst.</c:v>
                </c:pt>
                <c:pt idx="2">
                  <c:v>RF</c:v>
                </c:pt>
                <c:pt idx="3">
                  <c:v>E-other (TVA, etc.)</c:v>
                </c:pt>
                <c:pt idx="4">
                  <c:v>E-HVCM</c:v>
                </c:pt>
                <c:pt idx="5">
                  <c:v>E-MagPS</c:v>
                </c:pt>
                <c:pt idx="6">
                  <c:v>Ion Source</c:v>
                </c:pt>
                <c:pt idx="7">
                  <c:v>Vacuum</c:v>
                </c:pt>
                <c:pt idx="8">
                  <c:v>CM/SRF</c:v>
                </c:pt>
                <c:pt idx="9">
                  <c:v>Cooling</c:v>
                </c:pt>
                <c:pt idx="10">
                  <c:v>Controls</c:v>
                </c:pt>
                <c:pt idx="11">
                  <c:v>Ops</c:v>
                </c:pt>
                <c:pt idx="12">
                  <c:v>Prot. Sys.</c:v>
                </c:pt>
                <c:pt idx="13">
                  <c:v>E-Choppers</c:v>
                </c:pt>
                <c:pt idx="14">
                  <c:v>Mech. Sys.</c:v>
                </c:pt>
                <c:pt idx="15">
                  <c:v>Cryo</c:v>
                </c:pt>
                <c:pt idx="16">
                  <c:v>Physics</c:v>
                </c:pt>
                <c:pt idx="17">
                  <c:v>Misc.</c:v>
                </c:pt>
              </c:strCache>
            </c:strRef>
          </c:cat>
          <c:val>
            <c:numRef>
              <c:f>Pareto!$AL$3:$AL$23</c:f>
            </c:numRef>
          </c:val>
        </c:ser>
        <c:ser>
          <c:idx val="24"/>
          <c:order val="24"/>
          <c:tx>
            <c:strRef>
              <c:f>Pareto!$AM$2</c:f>
              <c:strCache>
                <c:ptCount val="1"/>
                <c:pt idx="0">
                  <c:v>14-Jun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'Pareto (2)'!$A$3:$A$20</c:f>
              <c:strCache>
                <c:ptCount val="18"/>
                <c:pt idx="0">
                  <c:v>Target</c:v>
                </c:pt>
                <c:pt idx="1">
                  <c:v>Beam Inst.</c:v>
                </c:pt>
                <c:pt idx="2">
                  <c:v>RF</c:v>
                </c:pt>
                <c:pt idx="3">
                  <c:v>E-other (TVA, etc.)</c:v>
                </c:pt>
                <c:pt idx="4">
                  <c:v>E-HVCM</c:v>
                </c:pt>
                <c:pt idx="5">
                  <c:v>E-MagPS</c:v>
                </c:pt>
                <c:pt idx="6">
                  <c:v>Ion Source</c:v>
                </c:pt>
                <c:pt idx="7">
                  <c:v>Vacuum</c:v>
                </c:pt>
                <c:pt idx="8">
                  <c:v>CM/SRF</c:v>
                </c:pt>
                <c:pt idx="9">
                  <c:v>Cooling</c:v>
                </c:pt>
                <c:pt idx="10">
                  <c:v>Controls</c:v>
                </c:pt>
                <c:pt idx="11">
                  <c:v>Ops</c:v>
                </c:pt>
                <c:pt idx="12">
                  <c:v>Prot. Sys.</c:v>
                </c:pt>
                <c:pt idx="13">
                  <c:v>E-Choppers</c:v>
                </c:pt>
                <c:pt idx="14">
                  <c:v>Mech. Sys.</c:v>
                </c:pt>
                <c:pt idx="15">
                  <c:v>Cryo</c:v>
                </c:pt>
                <c:pt idx="16">
                  <c:v>Physics</c:v>
                </c:pt>
                <c:pt idx="17">
                  <c:v>Misc.</c:v>
                </c:pt>
              </c:strCache>
            </c:strRef>
          </c:cat>
          <c:val>
            <c:numRef>
              <c:f>Pareto!$AM$3:$AM$23</c:f>
            </c:numRef>
          </c:val>
        </c:ser>
        <c:ser>
          <c:idx val="25"/>
          <c:order val="25"/>
          <c:tx>
            <c:strRef>
              <c:f>Pareto!$AN$2</c:f>
              <c:strCache>
                <c:ptCount val="1"/>
                <c:pt idx="0">
                  <c:v>21-Jun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'Pareto (2)'!$A$3:$A$20</c:f>
              <c:strCache>
                <c:ptCount val="18"/>
                <c:pt idx="0">
                  <c:v>Target</c:v>
                </c:pt>
                <c:pt idx="1">
                  <c:v>Beam Inst.</c:v>
                </c:pt>
                <c:pt idx="2">
                  <c:v>RF</c:v>
                </c:pt>
                <c:pt idx="3">
                  <c:v>E-other (TVA, etc.)</c:v>
                </c:pt>
                <c:pt idx="4">
                  <c:v>E-HVCM</c:v>
                </c:pt>
                <c:pt idx="5">
                  <c:v>E-MagPS</c:v>
                </c:pt>
                <c:pt idx="6">
                  <c:v>Ion Source</c:v>
                </c:pt>
                <c:pt idx="7">
                  <c:v>Vacuum</c:v>
                </c:pt>
                <c:pt idx="8">
                  <c:v>CM/SRF</c:v>
                </c:pt>
                <c:pt idx="9">
                  <c:v>Cooling</c:v>
                </c:pt>
                <c:pt idx="10">
                  <c:v>Controls</c:v>
                </c:pt>
                <c:pt idx="11">
                  <c:v>Ops</c:v>
                </c:pt>
                <c:pt idx="12">
                  <c:v>Prot. Sys.</c:v>
                </c:pt>
                <c:pt idx="13">
                  <c:v>E-Choppers</c:v>
                </c:pt>
                <c:pt idx="14">
                  <c:v>Mech. Sys.</c:v>
                </c:pt>
                <c:pt idx="15">
                  <c:v>Cryo</c:v>
                </c:pt>
                <c:pt idx="16">
                  <c:v>Physics</c:v>
                </c:pt>
                <c:pt idx="17">
                  <c:v>Misc.</c:v>
                </c:pt>
              </c:strCache>
            </c:strRef>
          </c:cat>
          <c:val>
            <c:numRef>
              <c:f>Pareto!$AN$3:$AN$23</c:f>
            </c:numRef>
          </c:val>
        </c:ser>
        <c:ser>
          <c:idx val="26"/>
          <c:order val="26"/>
          <c:tx>
            <c:strRef>
              <c:f>Pareto!$AO$2</c:f>
              <c:strCache>
                <c:ptCount val="1"/>
                <c:pt idx="0">
                  <c:v>28-Jun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'Pareto (2)'!$A$3:$A$20</c:f>
              <c:strCache>
                <c:ptCount val="18"/>
                <c:pt idx="0">
                  <c:v>Target</c:v>
                </c:pt>
                <c:pt idx="1">
                  <c:v>Beam Inst.</c:v>
                </c:pt>
                <c:pt idx="2">
                  <c:v>RF</c:v>
                </c:pt>
                <c:pt idx="3">
                  <c:v>E-other (TVA, etc.)</c:v>
                </c:pt>
                <c:pt idx="4">
                  <c:v>E-HVCM</c:v>
                </c:pt>
                <c:pt idx="5">
                  <c:v>E-MagPS</c:v>
                </c:pt>
                <c:pt idx="6">
                  <c:v>Ion Source</c:v>
                </c:pt>
                <c:pt idx="7">
                  <c:v>Vacuum</c:v>
                </c:pt>
                <c:pt idx="8">
                  <c:v>CM/SRF</c:v>
                </c:pt>
                <c:pt idx="9">
                  <c:v>Cooling</c:v>
                </c:pt>
                <c:pt idx="10">
                  <c:v>Controls</c:v>
                </c:pt>
                <c:pt idx="11">
                  <c:v>Ops</c:v>
                </c:pt>
                <c:pt idx="12">
                  <c:v>Prot. Sys.</c:v>
                </c:pt>
                <c:pt idx="13">
                  <c:v>E-Choppers</c:v>
                </c:pt>
                <c:pt idx="14">
                  <c:v>Mech. Sys.</c:v>
                </c:pt>
                <c:pt idx="15">
                  <c:v>Cryo</c:v>
                </c:pt>
                <c:pt idx="16">
                  <c:v>Physics</c:v>
                </c:pt>
                <c:pt idx="17">
                  <c:v>Misc.</c:v>
                </c:pt>
              </c:strCache>
            </c:strRef>
          </c:cat>
          <c:val>
            <c:numRef>
              <c:f>Pareto!$AO$3:$AO$23</c:f>
            </c:numRef>
          </c:val>
        </c:ser>
        <c:ser>
          <c:idx val="27"/>
          <c:order val="27"/>
          <c:tx>
            <c:strRef>
              <c:f>Pareto!$AP$2</c:f>
              <c:strCache>
                <c:ptCount val="1"/>
                <c:pt idx="0">
                  <c:v>16-Aug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cat>
            <c:strRef>
              <c:f>'Pareto (2)'!$A$3:$A$20</c:f>
              <c:strCache>
                <c:ptCount val="18"/>
                <c:pt idx="0">
                  <c:v>Target</c:v>
                </c:pt>
                <c:pt idx="1">
                  <c:v>Beam Inst.</c:v>
                </c:pt>
                <c:pt idx="2">
                  <c:v>RF</c:v>
                </c:pt>
                <c:pt idx="3">
                  <c:v>E-other (TVA, etc.)</c:v>
                </c:pt>
                <c:pt idx="4">
                  <c:v>E-HVCM</c:v>
                </c:pt>
                <c:pt idx="5">
                  <c:v>E-MagPS</c:v>
                </c:pt>
                <c:pt idx="6">
                  <c:v>Ion Source</c:v>
                </c:pt>
                <c:pt idx="7">
                  <c:v>Vacuum</c:v>
                </c:pt>
                <c:pt idx="8">
                  <c:v>CM/SRF</c:v>
                </c:pt>
                <c:pt idx="9">
                  <c:v>Cooling</c:v>
                </c:pt>
                <c:pt idx="10">
                  <c:v>Controls</c:v>
                </c:pt>
                <c:pt idx="11">
                  <c:v>Ops</c:v>
                </c:pt>
                <c:pt idx="12">
                  <c:v>Prot. Sys.</c:v>
                </c:pt>
                <c:pt idx="13">
                  <c:v>E-Choppers</c:v>
                </c:pt>
                <c:pt idx="14">
                  <c:v>Mech. Sys.</c:v>
                </c:pt>
                <c:pt idx="15">
                  <c:v>Cryo</c:v>
                </c:pt>
                <c:pt idx="16">
                  <c:v>Physics</c:v>
                </c:pt>
                <c:pt idx="17">
                  <c:v>Misc.</c:v>
                </c:pt>
              </c:strCache>
            </c:strRef>
          </c:cat>
          <c:val>
            <c:numRef>
              <c:f>Pareto!$AP$3:$AP$23</c:f>
            </c:numRef>
          </c:val>
        </c:ser>
        <c:ser>
          <c:idx val="28"/>
          <c:order val="28"/>
          <c:tx>
            <c:strRef>
              <c:f>Pareto!$AQ$2</c:f>
              <c:strCache>
                <c:ptCount val="1"/>
                <c:pt idx="0">
                  <c:v>23-Aug</c:v>
                </c:pt>
              </c:strCache>
            </c:strRef>
          </c:tx>
          <c:invertIfNegative val="0"/>
          <c:cat>
            <c:strRef>
              <c:f>'Pareto (2)'!$A$3:$A$20</c:f>
              <c:strCache>
                <c:ptCount val="18"/>
                <c:pt idx="0">
                  <c:v>Target</c:v>
                </c:pt>
                <c:pt idx="1">
                  <c:v>Beam Inst.</c:v>
                </c:pt>
                <c:pt idx="2">
                  <c:v>RF</c:v>
                </c:pt>
                <c:pt idx="3">
                  <c:v>E-other (TVA, etc.)</c:v>
                </c:pt>
                <c:pt idx="4">
                  <c:v>E-HVCM</c:v>
                </c:pt>
                <c:pt idx="5">
                  <c:v>E-MagPS</c:v>
                </c:pt>
                <c:pt idx="6">
                  <c:v>Ion Source</c:v>
                </c:pt>
                <c:pt idx="7">
                  <c:v>Vacuum</c:v>
                </c:pt>
                <c:pt idx="8">
                  <c:v>CM/SRF</c:v>
                </c:pt>
                <c:pt idx="9">
                  <c:v>Cooling</c:v>
                </c:pt>
                <c:pt idx="10">
                  <c:v>Controls</c:v>
                </c:pt>
                <c:pt idx="11">
                  <c:v>Ops</c:v>
                </c:pt>
                <c:pt idx="12">
                  <c:v>Prot. Sys.</c:v>
                </c:pt>
                <c:pt idx="13">
                  <c:v>E-Choppers</c:v>
                </c:pt>
                <c:pt idx="14">
                  <c:v>Mech. Sys.</c:v>
                </c:pt>
                <c:pt idx="15">
                  <c:v>Cryo</c:v>
                </c:pt>
                <c:pt idx="16">
                  <c:v>Physics</c:v>
                </c:pt>
                <c:pt idx="17">
                  <c:v>Misc.</c:v>
                </c:pt>
              </c:strCache>
            </c:strRef>
          </c:cat>
          <c:val>
            <c:numRef>
              <c:f>Pareto!$AQ$3:$AQ$23</c:f>
            </c:numRef>
          </c:val>
        </c:ser>
        <c:ser>
          <c:idx val="30"/>
          <c:order val="29"/>
          <c:tx>
            <c:strRef>
              <c:f>Pareto!$AS$2</c:f>
              <c:strCache>
                <c:ptCount val="1"/>
                <c:pt idx="0">
                  <c:v>6-Sep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'Pareto (2)'!$A$3:$A$20</c:f>
              <c:strCache>
                <c:ptCount val="18"/>
                <c:pt idx="0">
                  <c:v>Target</c:v>
                </c:pt>
                <c:pt idx="1">
                  <c:v>Beam Inst.</c:v>
                </c:pt>
                <c:pt idx="2">
                  <c:v>RF</c:v>
                </c:pt>
                <c:pt idx="3">
                  <c:v>E-other (TVA, etc.)</c:v>
                </c:pt>
                <c:pt idx="4">
                  <c:v>E-HVCM</c:v>
                </c:pt>
                <c:pt idx="5">
                  <c:v>E-MagPS</c:v>
                </c:pt>
                <c:pt idx="6">
                  <c:v>Ion Source</c:v>
                </c:pt>
                <c:pt idx="7">
                  <c:v>Vacuum</c:v>
                </c:pt>
                <c:pt idx="8">
                  <c:v>CM/SRF</c:v>
                </c:pt>
                <c:pt idx="9">
                  <c:v>Cooling</c:v>
                </c:pt>
                <c:pt idx="10">
                  <c:v>Controls</c:v>
                </c:pt>
                <c:pt idx="11">
                  <c:v>Ops</c:v>
                </c:pt>
                <c:pt idx="12">
                  <c:v>Prot. Sys.</c:v>
                </c:pt>
                <c:pt idx="13">
                  <c:v>E-Choppers</c:v>
                </c:pt>
                <c:pt idx="14">
                  <c:v>Mech. Sys.</c:v>
                </c:pt>
                <c:pt idx="15">
                  <c:v>Cryo</c:v>
                </c:pt>
                <c:pt idx="16">
                  <c:v>Physics</c:v>
                </c:pt>
                <c:pt idx="17">
                  <c:v>Misc.</c:v>
                </c:pt>
              </c:strCache>
            </c:strRef>
          </c:cat>
          <c:val>
            <c:numRef>
              <c:f>Pareto!$AS$3:$AS$23</c:f>
            </c:numRef>
          </c:val>
        </c:ser>
        <c:ser>
          <c:idx val="31"/>
          <c:order val="30"/>
          <c:tx>
            <c:strRef>
              <c:f>Pareto!$AU$2</c:f>
              <c:strCache>
                <c:ptCount val="1"/>
                <c:pt idx="0">
                  <c:v>20-Sep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'Pareto (2)'!$A$3:$A$20</c:f>
              <c:strCache>
                <c:ptCount val="18"/>
                <c:pt idx="0">
                  <c:v>Target</c:v>
                </c:pt>
                <c:pt idx="1">
                  <c:v>Beam Inst.</c:v>
                </c:pt>
                <c:pt idx="2">
                  <c:v>RF</c:v>
                </c:pt>
                <c:pt idx="3">
                  <c:v>E-other (TVA, etc.)</c:v>
                </c:pt>
                <c:pt idx="4">
                  <c:v>E-HVCM</c:v>
                </c:pt>
                <c:pt idx="5">
                  <c:v>E-MagPS</c:v>
                </c:pt>
                <c:pt idx="6">
                  <c:v>Ion Source</c:v>
                </c:pt>
                <c:pt idx="7">
                  <c:v>Vacuum</c:v>
                </c:pt>
                <c:pt idx="8">
                  <c:v>CM/SRF</c:v>
                </c:pt>
                <c:pt idx="9">
                  <c:v>Cooling</c:v>
                </c:pt>
                <c:pt idx="10">
                  <c:v>Controls</c:v>
                </c:pt>
                <c:pt idx="11">
                  <c:v>Ops</c:v>
                </c:pt>
                <c:pt idx="12">
                  <c:v>Prot. Sys.</c:v>
                </c:pt>
                <c:pt idx="13">
                  <c:v>E-Choppers</c:v>
                </c:pt>
                <c:pt idx="14">
                  <c:v>Mech. Sys.</c:v>
                </c:pt>
                <c:pt idx="15">
                  <c:v>Cryo</c:v>
                </c:pt>
                <c:pt idx="16">
                  <c:v>Physics</c:v>
                </c:pt>
                <c:pt idx="17">
                  <c:v>Misc.</c:v>
                </c:pt>
              </c:strCache>
            </c:strRef>
          </c:cat>
          <c:val>
            <c:numRef>
              <c:f>Pareto!$AU$3:$AU$23</c:f>
            </c:numRef>
          </c:val>
        </c:ser>
        <c:ser>
          <c:idx val="29"/>
          <c:order val="31"/>
          <c:tx>
            <c:strRef>
              <c:f>Pareto!$AV$2</c:f>
              <c:strCache>
                <c:ptCount val="1"/>
                <c:pt idx="0">
                  <c:v>27-Sep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'Pareto (2)'!$A$3:$A$20</c:f>
              <c:strCache>
                <c:ptCount val="18"/>
                <c:pt idx="0">
                  <c:v>Target</c:v>
                </c:pt>
                <c:pt idx="1">
                  <c:v>Beam Inst.</c:v>
                </c:pt>
                <c:pt idx="2">
                  <c:v>RF</c:v>
                </c:pt>
                <c:pt idx="3">
                  <c:v>E-other (TVA, etc.)</c:v>
                </c:pt>
                <c:pt idx="4">
                  <c:v>E-HVCM</c:v>
                </c:pt>
                <c:pt idx="5">
                  <c:v>E-MagPS</c:v>
                </c:pt>
                <c:pt idx="6">
                  <c:v>Ion Source</c:v>
                </c:pt>
                <c:pt idx="7">
                  <c:v>Vacuum</c:v>
                </c:pt>
                <c:pt idx="8">
                  <c:v>CM/SRF</c:v>
                </c:pt>
                <c:pt idx="9">
                  <c:v>Cooling</c:v>
                </c:pt>
                <c:pt idx="10">
                  <c:v>Controls</c:v>
                </c:pt>
                <c:pt idx="11">
                  <c:v>Ops</c:v>
                </c:pt>
                <c:pt idx="12">
                  <c:v>Prot. Sys.</c:v>
                </c:pt>
                <c:pt idx="13">
                  <c:v>E-Choppers</c:v>
                </c:pt>
                <c:pt idx="14">
                  <c:v>Mech. Sys.</c:v>
                </c:pt>
                <c:pt idx="15">
                  <c:v>Cryo</c:v>
                </c:pt>
                <c:pt idx="16">
                  <c:v>Physics</c:v>
                </c:pt>
                <c:pt idx="17">
                  <c:v>Misc.</c:v>
                </c:pt>
              </c:strCache>
            </c:strRef>
          </c:cat>
          <c:val>
            <c:numRef>
              <c:f>Pareto!$AV$3:$AV$23</c:f>
            </c:numRef>
          </c:val>
        </c:ser>
        <c:ser>
          <c:idx val="34"/>
          <c:order val="32"/>
          <c:tx>
            <c:strRef>
              <c:f>Pareto!$H$2</c:f>
              <c:strCache>
                <c:ptCount val="1"/>
                <c:pt idx="0">
                  <c:v>18-Oct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'Pareto (2)'!$A$3:$A$20</c:f>
              <c:strCache>
                <c:ptCount val="18"/>
                <c:pt idx="0">
                  <c:v>Target</c:v>
                </c:pt>
                <c:pt idx="1">
                  <c:v>Beam Inst.</c:v>
                </c:pt>
                <c:pt idx="2">
                  <c:v>RF</c:v>
                </c:pt>
                <c:pt idx="3">
                  <c:v>E-other (TVA, etc.)</c:v>
                </c:pt>
                <c:pt idx="4">
                  <c:v>E-HVCM</c:v>
                </c:pt>
                <c:pt idx="5">
                  <c:v>E-MagPS</c:v>
                </c:pt>
                <c:pt idx="6">
                  <c:v>Ion Source</c:v>
                </c:pt>
                <c:pt idx="7">
                  <c:v>Vacuum</c:v>
                </c:pt>
                <c:pt idx="8">
                  <c:v>CM/SRF</c:v>
                </c:pt>
                <c:pt idx="9">
                  <c:v>Cooling</c:v>
                </c:pt>
                <c:pt idx="10">
                  <c:v>Controls</c:v>
                </c:pt>
                <c:pt idx="11">
                  <c:v>Ops</c:v>
                </c:pt>
                <c:pt idx="12">
                  <c:v>Prot. Sys.</c:v>
                </c:pt>
                <c:pt idx="13">
                  <c:v>E-Choppers</c:v>
                </c:pt>
                <c:pt idx="14">
                  <c:v>Mech. Sys.</c:v>
                </c:pt>
                <c:pt idx="15">
                  <c:v>Cryo</c:v>
                </c:pt>
                <c:pt idx="16">
                  <c:v>Physics</c:v>
                </c:pt>
                <c:pt idx="17">
                  <c:v>Misc.</c:v>
                </c:pt>
              </c:strCache>
            </c:strRef>
          </c:cat>
          <c:val>
            <c:numRef>
              <c:f>Pareto!$H$3:$H$23</c:f>
            </c:numRef>
          </c:val>
        </c:ser>
        <c:ser>
          <c:idx val="33"/>
          <c:order val="33"/>
          <c:tx>
            <c:strRef>
              <c:f>Pareto!$N$2</c:f>
              <c:strCache>
                <c:ptCount val="1"/>
                <c:pt idx="0">
                  <c:v>29-Nov</c:v>
                </c:pt>
              </c:strCache>
            </c:strRef>
          </c:tx>
          <c:spPr>
            <a:solidFill>
              <a:srgbClr val="3366FF"/>
            </a:solidFill>
          </c:spPr>
          <c:invertIfNegative val="0"/>
          <c:cat>
            <c:strRef>
              <c:f>'Pareto (2)'!$A$3:$A$20</c:f>
              <c:strCache>
                <c:ptCount val="18"/>
                <c:pt idx="0">
                  <c:v>Target</c:v>
                </c:pt>
                <c:pt idx="1">
                  <c:v>Beam Inst.</c:v>
                </c:pt>
                <c:pt idx="2">
                  <c:v>RF</c:v>
                </c:pt>
                <c:pt idx="3">
                  <c:v>E-other (TVA, etc.)</c:v>
                </c:pt>
                <c:pt idx="4">
                  <c:v>E-HVCM</c:v>
                </c:pt>
                <c:pt idx="5">
                  <c:v>E-MagPS</c:v>
                </c:pt>
                <c:pt idx="6">
                  <c:v>Ion Source</c:v>
                </c:pt>
                <c:pt idx="7">
                  <c:v>Vacuum</c:v>
                </c:pt>
                <c:pt idx="8">
                  <c:v>CM/SRF</c:v>
                </c:pt>
                <c:pt idx="9">
                  <c:v>Cooling</c:v>
                </c:pt>
                <c:pt idx="10">
                  <c:v>Controls</c:v>
                </c:pt>
                <c:pt idx="11">
                  <c:v>Ops</c:v>
                </c:pt>
                <c:pt idx="12">
                  <c:v>Prot. Sys.</c:v>
                </c:pt>
                <c:pt idx="13">
                  <c:v>E-Choppers</c:v>
                </c:pt>
                <c:pt idx="14">
                  <c:v>Mech. Sys.</c:v>
                </c:pt>
                <c:pt idx="15">
                  <c:v>Cryo</c:v>
                </c:pt>
                <c:pt idx="16">
                  <c:v>Physics</c:v>
                </c:pt>
                <c:pt idx="17">
                  <c:v>Misc.</c:v>
                </c:pt>
              </c:strCache>
            </c:strRef>
          </c:cat>
          <c:val>
            <c:numRef>
              <c:f>Pareto!$N$3:$N$23</c:f>
            </c:numRef>
          </c:val>
        </c:ser>
        <c:ser>
          <c:idx val="1"/>
          <c:order val="34"/>
          <c:tx>
            <c:strRef>
              <c:f>Pareto!$O$2</c:f>
              <c:strCache>
                <c:ptCount val="1"/>
                <c:pt idx="0">
                  <c:v>6-Dec</c:v>
                </c:pt>
              </c:strCache>
            </c:strRef>
          </c:tx>
          <c:invertIfNegative val="0"/>
          <c:cat>
            <c:strRef>
              <c:f>'Pareto (2)'!$A$3:$A$20</c:f>
              <c:strCache>
                <c:ptCount val="18"/>
                <c:pt idx="0">
                  <c:v>Target</c:v>
                </c:pt>
                <c:pt idx="1">
                  <c:v>Beam Inst.</c:v>
                </c:pt>
                <c:pt idx="2">
                  <c:v>RF</c:v>
                </c:pt>
                <c:pt idx="3">
                  <c:v>E-other (TVA, etc.)</c:v>
                </c:pt>
                <c:pt idx="4">
                  <c:v>E-HVCM</c:v>
                </c:pt>
                <c:pt idx="5">
                  <c:v>E-MagPS</c:v>
                </c:pt>
                <c:pt idx="6">
                  <c:v>Ion Source</c:v>
                </c:pt>
                <c:pt idx="7">
                  <c:v>Vacuum</c:v>
                </c:pt>
                <c:pt idx="8">
                  <c:v>CM/SRF</c:v>
                </c:pt>
                <c:pt idx="9">
                  <c:v>Cooling</c:v>
                </c:pt>
                <c:pt idx="10">
                  <c:v>Controls</c:v>
                </c:pt>
                <c:pt idx="11">
                  <c:v>Ops</c:v>
                </c:pt>
                <c:pt idx="12">
                  <c:v>Prot. Sys.</c:v>
                </c:pt>
                <c:pt idx="13">
                  <c:v>E-Choppers</c:v>
                </c:pt>
                <c:pt idx="14">
                  <c:v>Mech. Sys.</c:v>
                </c:pt>
                <c:pt idx="15">
                  <c:v>Cryo</c:v>
                </c:pt>
                <c:pt idx="16">
                  <c:v>Physics</c:v>
                </c:pt>
                <c:pt idx="17">
                  <c:v>Misc.</c:v>
                </c:pt>
              </c:strCache>
            </c:strRef>
          </c:cat>
          <c:val>
            <c:numRef>
              <c:f>Pareto!$O$3:$O$23</c:f>
            </c:numRef>
          </c:val>
        </c:ser>
        <c:ser>
          <c:idx val="0"/>
          <c:order val="35"/>
          <c:tx>
            <c:strRef>
              <c:f>'Pareto (2)'!$B$2</c:f>
              <c:strCache>
                <c:ptCount val="1"/>
                <c:pt idx="0">
                  <c:v>FY15</c:v>
                </c:pt>
              </c:strCache>
            </c:strRef>
          </c:tx>
          <c:spPr>
            <a:solidFill>
              <a:srgbClr val="3366FF"/>
            </a:solidFill>
          </c:spPr>
          <c:invertIfNegative val="0"/>
          <c:cat>
            <c:strRef>
              <c:f>'Pareto (2)'!$A$3:$A$20</c:f>
              <c:strCache>
                <c:ptCount val="18"/>
                <c:pt idx="0">
                  <c:v>Target</c:v>
                </c:pt>
                <c:pt idx="1">
                  <c:v>Beam Inst.</c:v>
                </c:pt>
                <c:pt idx="2">
                  <c:v>RF</c:v>
                </c:pt>
                <c:pt idx="3">
                  <c:v>E-other (TVA, etc.)</c:v>
                </c:pt>
                <c:pt idx="4">
                  <c:v>E-HVCM</c:v>
                </c:pt>
                <c:pt idx="5">
                  <c:v>E-MagPS</c:v>
                </c:pt>
                <c:pt idx="6">
                  <c:v>Ion Source</c:v>
                </c:pt>
                <c:pt idx="7">
                  <c:v>Vacuum</c:v>
                </c:pt>
                <c:pt idx="8">
                  <c:v>CM/SRF</c:v>
                </c:pt>
                <c:pt idx="9">
                  <c:v>Cooling</c:v>
                </c:pt>
                <c:pt idx="10">
                  <c:v>Controls</c:v>
                </c:pt>
                <c:pt idx="11">
                  <c:v>Ops</c:v>
                </c:pt>
                <c:pt idx="12">
                  <c:v>Prot. Sys.</c:v>
                </c:pt>
                <c:pt idx="13">
                  <c:v>E-Choppers</c:v>
                </c:pt>
                <c:pt idx="14">
                  <c:v>Mech. Sys.</c:v>
                </c:pt>
                <c:pt idx="15">
                  <c:v>Cryo</c:v>
                </c:pt>
                <c:pt idx="16">
                  <c:v>Physics</c:v>
                </c:pt>
                <c:pt idx="17">
                  <c:v>Misc.</c:v>
                </c:pt>
              </c:strCache>
            </c:strRef>
          </c:cat>
          <c:val>
            <c:numRef>
              <c:f>'Pareto (2)'!$B$3:$B$20</c:f>
              <c:numCache>
                <c:formatCode>General</c:formatCode>
                <c:ptCount val="18"/>
                <c:pt idx="0">
                  <c:v>625.9</c:v>
                </c:pt>
                <c:pt idx="1">
                  <c:v>419.1</c:v>
                </c:pt>
                <c:pt idx="2">
                  <c:v>152.7</c:v>
                </c:pt>
                <c:pt idx="3">
                  <c:v>111.6</c:v>
                </c:pt>
                <c:pt idx="4">
                  <c:v>70.5</c:v>
                </c:pt>
                <c:pt idx="5">
                  <c:v>49.9</c:v>
                </c:pt>
                <c:pt idx="6">
                  <c:v>38.4</c:v>
                </c:pt>
                <c:pt idx="7">
                  <c:v>39.5</c:v>
                </c:pt>
                <c:pt idx="8">
                  <c:v>23.1</c:v>
                </c:pt>
                <c:pt idx="9">
                  <c:v>26.9</c:v>
                </c:pt>
                <c:pt idx="10">
                  <c:v>21.8</c:v>
                </c:pt>
                <c:pt idx="11">
                  <c:v>20.2</c:v>
                </c:pt>
                <c:pt idx="12">
                  <c:v>3.1</c:v>
                </c:pt>
                <c:pt idx="13">
                  <c:v>6.4</c:v>
                </c:pt>
                <c:pt idx="14">
                  <c:v>3.4</c:v>
                </c:pt>
                <c:pt idx="15">
                  <c:v>1.7</c:v>
                </c:pt>
                <c:pt idx="16">
                  <c:v>0.3</c:v>
                </c:pt>
                <c:pt idx="17">
                  <c:v>0.4</c:v>
                </c:pt>
              </c:numCache>
            </c:numRef>
          </c:val>
        </c:ser>
        <c:ser>
          <c:idx val="2"/>
          <c:order val="36"/>
          <c:tx>
            <c:strRef>
              <c:f>'Pareto (2)'!$C$2</c:f>
              <c:strCache>
                <c:ptCount val="1"/>
                <c:pt idx="0">
                  <c:v>FY16-1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'Pareto (2)'!$A$3:$A$20</c:f>
              <c:strCache>
                <c:ptCount val="18"/>
                <c:pt idx="0">
                  <c:v>Target</c:v>
                </c:pt>
                <c:pt idx="1">
                  <c:v>Beam Inst.</c:v>
                </c:pt>
                <c:pt idx="2">
                  <c:v>RF</c:v>
                </c:pt>
                <c:pt idx="3">
                  <c:v>E-other (TVA, etc.)</c:v>
                </c:pt>
                <c:pt idx="4">
                  <c:v>E-HVCM</c:v>
                </c:pt>
                <c:pt idx="5">
                  <c:v>E-MagPS</c:v>
                </c:pt>
                <c:pt idx="6">
                  <c:v>Ion Source</c:v>
                </c:pt>
                <c:pt idx="7">
                  <c:v>Vacuum</c:v>
                </c:pt>
                <c:pt idx="8">
                  <c:v>CM/SRF</c:v>
                </c:pt>
                <c:pt idx="9">
                  <c:v>Cooling</c:v>
                </c:pt>
                <c:pt idx="10">
                  <c:v>Controls</c:v>
                </c:pt>
                <c:pt idx="11">
                  <c:v>Ops</c:v>
                </c:pt>
                <c:pt idx="12">
                  <c:v>Prot. Sys.</c:v>
                </c:pt>
                <c:pt idx="13">
                  <c:v>E-Choppers</c:v>
                </c:pt>
                <c:pt idx="14">
                  <c:v>Mech. Sys.</c:v>
                </c:pt>
                <c:pt idx="15">
                  <c:v>Cryo</c:v>
                </c:pt>
                <c:pt idx="16">
                  <c:v>Physics</c:v>
                </c:pt>
                <c:pt idx="17">
                  <c:v>Misc.</c:v>
                </c:pt>
              </c:strCache>
            </c:strRef>
          </c:cat>
          <c:val>
            <c:numRef>
              <c:f>'Pareto (2)'!$C$3:$C$20</c:f>
              <c:numCache>
                <c:formatCode>0.0</c:formatCode>
                <c:ptCount val="18"/>
                <c:pt idx="0">
                  <c:v>185.1</c:v>
                </c:pt>
                <c:pt idx="1">
                  <c:v>0.2</c:v>
                </c:pt>
                <c:pt idx="2">
                  <c:v>29.1</c:v>
                </c:pt>
                <c:pt idx="3">
                  <c:v>0.0</c:v>
                </c:pt>
                <c:pt idx="4">
                  <c:v>19.8</c:v>
                </c:pt>
                <c:pt idx="5">
                  <c:v>11.5</c:v>
                </c:pt>
                <c:pt idx="6">
                  <c:v>11.9</c:v>
                </c:pt>
                <c:pt idx="7">
                  <c:v>0.2</c:v>
                </c:pt>
                <c:pt idx="8">
                  <c:v>5.9</c:v>
                </c:pt>
                <c:pt idx="9">
                  <c:v>1.5</c:v>
                </c:pt>
                <c:pt idx="10">
                  <c:v>5.3</c:v>
                </c:pt>
                <c:pt idx="11">
                  <c:v>0.9</c:v>
                </c:pt>
                <c:pt idx="12">
                  <c:v>8.6</c:v>
                </c:pt>
                <c:pt idx="13">
                  <c:v>0.5</c:v>
                </c:pt>
                <c:pt idx="14">
                  <c:v>1.2</c:v>
                </c:pt>
                <c:pt idx="15">
                  <c:v>0.0</c:v>
                </c:pt>
                <c:pt idx="16">
                  <c:v>0.9</c:v>
                </c:pt>
                <c:pt idx="17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11792664"/>
        <c:axId val="2111773624"/>
      </c:barChart>
      <c:catAx>
        <c:axId val="2111792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117736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11773624"/>
        <c:scaling>
          <c:orientation val="minMax"/>
          <c:max val="825.0"/>
          <c:min val="0.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 down</a:t>
                </a:r>
              </a:p>
            </c:rich>
          </c:tx>
          <c:layout>
            <c:manualLayout>
              <c:xMode val="edge"/>
              <c:yMode val="edge"/>
              <c:x val="0.000104820364396284"/>
              <c:y val="0.370480317976887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11792664"/>
        <c:crosses val="autoZero"/>
        <c:crossBetween val="between"/>
        <c:majorUnit val="50.0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49776684164479"/>
          <c:y val="0.084411068986747"/>
          <c:w val="0.111348315835521"/>
          <c:h val="0.09213035870516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0.50025</cdr:x>
      <cdr:y>0.36921</cdr:y>
    </cdr:from>
    <cdr:to>
      <cdr:x>0.50991</cdr:x>
      <cdr:y>0.39586</cdr:y>
    </cdr:to>
    <cdr:sp macro="" textlink="">
      <cdr:nvSpPr>
        <cdr:cNvPr id="16793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163518" y="2728635"/>
          <a:ext cx="99648" cy="1967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36576" tIns="32004" rIns="36576" bIns="32004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575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 </a:t>
          </a:r>
        </a:p>
      </cdr:txBody>
    </cdr:sp>
  </cdr:relSizeAnchor>
  <cdr:relSizeAnchor xmlns:cdr="http://schemas.openxmlformats.org/drawingml/2006/chartDrawing">
    <cdr:from>
      <cdr:x>0.20902</cdr:x>
      <cdr:y>0.74118</cdr:y>
    </cdr:from>
    <cdr:to>
      <cdr:x>0.55039</cdr:x>
      <cdr:y>0.81601</cdr:y>
    </cdr:to>
    <cdr:sp macro="" textlink="">
      <cdr:nvSpPr>
        <cdr:cNvPr id="4" name="Left-Right Arrow 3"/>
        <cdr:cNvSpPr/>
      </cdr:nvSpPr>
      <cdr:spPr>
        <a:xfrm xmlns:a="http://schemas.openxmlformats.org/drawingml/2006/main">
          <a:off x="1912981" y="4800600"/>
          <a:ext cx="3124200" cy="484674"/>
        </a:xfrm>
        <a:prstGeom xmlns:a="http://schemas.openxmlformats.org/drawingml/2006/main" prst="leftRightArrow">
          <a:avLst/>
        </a:prstGeom>
        <a:solidFill xmlns:a="http://schemas.openxmlformats.org/drawingml/2006/main">
          <a:schemeClr val="tx2">
            <a:lumMod val="40000"/>
            <a:lumOff val="60000"/>
          </a:schemeClr>
        </a:solidFill>
        <a:ln xmlns:a="http://schemas.openxmlformats.org/drawingml/2006/main" cap="flat">
          <a:solidFill>
            <a:schemeClr val="tx1"/>
          </a:solidFill>
          <a:prstDash val="solid"/>
          <a:round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0"/>
          </a:lightRig>
        </a:scene3d>
        <a:sp3d xmlns:a="http://schemas.openxmlformats.org/drawingml/2006/main">
          <a:contourClr>
            <a:schemeClr val="lt1"/>
          </a:contourClr>
        </a:sp3d>
      </cdr:spPr>
      <cdr:style>
        <a:lnRef xmlns:a="http://schemas.openxmlformats.org/drawingml/2006/main" idx="0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3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45720" tIns="45720" rIns="4572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90000"/>
            </a:lnSpc>
          </a:pPr>
          <a:r>
            <a:rPr lang="en-US" sz="1400" dirty="0" smtClean="0">
              <a:solidFill>
                <a:schemeClr val="tx1"/>
              </a:solidFill>
            </a:rPr>
            <a:t>850 kW</a:t>
          </a:r>
        </a:p>
      </cdr:txBody>
    </cdr:sp>
  </cdr:relSizeAnchor>
  <cdr:relSizeAnchor xmlns:cdr="http://schemas.openxmlformats.org/drawingml/2006/chartDrawing">
    <cdr:from>
      <cdr:x>0.5837</cdr:x>
      <cdr:y>0.74118</cdr:y>
    </cdr:from>
    <cdr:to>
      <cdr:x>0.74189</cdr:x>
      <cdr:y>0.81601</cdr:y>
    </cdr:to>
    <cdr:sp macro="" textlink="">
      <cdr:nvSpPr>
        <cdr:cNvPr id="5" name="Left-Right Arrow 4"/>
        <cdr:cNvSpPr/>
      </cdr:nvSpPr>
      <cdr:spPr>
        <a:xfrm xmlns:a="http://schemas.openxmlformats.org/drawingml/2006/main">
          <a:off x="5341981" y="4800600"/>
          <a:ext cx="1447800" cy="484674"/>
        </a:xfrm>
        <a:prstGeom xmlns:a="http://schemas.openxmlformats.org/drawingml/2006/main" prst="leftRightArrow">
          <a:avLst/>
        </a:prstGeom>
        <a:solidFill xmlns:a="http://schemas.openxmlformats.org/drawingml/2006/main">
          <a:schemeClr val="tx2">
            <a:lumMod val="40000"/>
            <a:lumOff val="60000"/>
          </a:schemeClr>
        </a:solidFill>
        <a:ln xmlns:a="http://schemas.openxmlformats.org/drawingml/2006/main" cap="flat">
          <a:solidFill>
            <a:schemeClr val="tx1"/>
          </a:solidFill>
          <a:prstDash val="solid"/>
          <a:round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0"/>
          </a:lightRig>
        </a:scene3d>
        <a:sp3d xmlns:a="http://schemas.openxmlformats.org/drawingml/2006/main">
          <a:contourClr>
            <a:schemeClr val="lt1"/>
          </a:contourClr>
        </a:sp3d>
      </cdr:spPr>
      <cdr:style>
        <a:lnRef xmlns:a="http://schemas.openxmlformats.org/drawingml/2006/main" idx="0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3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45720" tIns="45720" rIns="4572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90000"/>
            </a:lnSpc>
          </a:pPr>
          <a:r>
            <a:rPr lang="en-US" sz="1400" dirty="0" smtClean="0">
              <a:solidFill>
                <a:schemeClr val="tx1"/>
              </a:solidFill>
            </a:rPr>
            <a:t>1.1-1.3 MW</a:t>
          </a:r>
        </a:p>
      </cdr:txBody>
    </cdr:sp>
  </cdr:relSizeAnchor>
  <cdr:relSizeAnchor xmlns:cdr="http://schemas.openxmlformats.org/drawingml/2006/chartDrawing">
    <cdr:from>
      <cdr:x>0.85013</cdr:x>
      <cdr:y>0.74118</cdr:y>
    </cdr:from>
    <cdr:to>
      <cdr:x>0.9667</cdr:x>
      <cdr:y>0.81601</cdr:y>
    </cdr:to>
    <cdr:sp macro="" textlink="">
      <cdr:nvSpPr>
        <cdr:cNvPr id="6" name="Left-Right Arrow 5"/>
        <cdr:cNvSpPr/>
      </cdr:nvSpPr>
      <cdr:spPr>
        <a:xfrm xmlns:a="http://schemas.openxmlformats.org/drawingml/2006/main">
          <a:off x="7780381" y="4800600"/>
          <a:ext cx="1066800" cy="484674"/>
        </a:xfrm>
        <a:prstGeom xmlns:a="http://schemas.openxmlformats.org/drawingml/2006/main" prst="leftRightArrow">
          <a:avLst/>
        </a:prstGeom>
        <a:solidFill xmlns:a="http://schemas.openxmlformats.org/drawingml/2006/main">
          <a:schemeClr val="tx2">
            <a:lumMod val="40000"/>
            <a:lumOff val="60000"/>
          </a:schemeClr>
        </a:solidFill>
        <a:ln xmlns:a="http://schemas.openxmlformats.org/drawingml/2006/main" cap="flat">
          <a:solidFill>
            <a:schemeClr val="tx1"/>
          </a:solidFill>
          <a:prstDash val="solid"/>
          <a:round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0"/>
          </a:lightRig>
        </a:scene3d>
        <a:sp3d xmlns:a="http://schemas.openxmlformats.org/drawingml/2006/main">
          <a:contourClr>
            <a:schemeClr val="lt1"/>
          </a:contourClr>
        </a:sp3d>
      </cdr:spPr>
      <cdr:style>
        <a:lnRef xmlns:a="http://schemas.openxmlformats.org/drawingml/2006/main" idx="0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3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45720" tIns="45720" rIns="4572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90000"/>
            </a:lnSpc>
          </a:pPr>
          <a:r>
            <a:rPr lang="en-US" sz="1400" dirty="0" smtClean="0">
              <a:solidFill>
                <a:schemeClr val="tx1"/>
              </a:solidFill>
            </a:rPr>
            <a:t>1.3 MW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0.50025</cdr:x>
      <cdr:y>0.36921</cdr:y>
    </cdr:from>
    <cdr:to>
      <cdr:x>0.50991</cdr:x>
      <cdr:y>0.39586</cdr:y>
    </cdr:to>
    <cdr:sp macro="" textlink="">
      <cdr:nvSpPr>
        <cdr:cNvPr id="16793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163518" y="2728635"/>
          <a:ext cx="99648" cy="1967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36576" tIns="32004" rIns="36576" bIns="32004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575" b="0" i="0" u="none" strike="noStrike" baseline="0">
              <a:solidFill>
                <a:srgbClr val="000000"/>
              </a:solidFill>
              <a:latin typeface="Arial"/>
              <a:cs typeface="Arial"/>
            </a:rPr>
            <a:t> </a:t>
          </a:r>
        </a:p>
      </cdr:txBody>
    </cdr:sp>
  </cdr:relSizeAnchor>
  <cdr:relSizeAnchor xmlns:cdr="http://schemas.openxmlformats.org/drawingml/2006/chartDrawing">
    <cdr:from>
      <cdr:x>0.175</cdr:x>
      <cdr:y>0.71765</cdr:y>
    </cdr:from>
    <cdr:to>
      <cdr:x>0.54167</cdr:x>
      <cdr:y>0.79248</cdr:y>
    </cdr:to>
    <cdr:sp macro="" textlink="">
      <cdr:nvSpPr>
        <cdr:cNvPr id="3" name="Left-Right Arrow 2"/>
        <cdr:cNvSpPr/>
      </cdr:nvSpPr>
      <cdr:spPr>
        <a:xfrm xmlns:a="http://schemas.openxmlformats.org/drawingml/2006/main">
          <a:off x="1600200" y="4648200"/>
          <a:ext cx="3352800" cy="484674"/>
        </a:xfrm>
        <a:prstGeom xmlns:a="http://schemas.openxmlformats.org/drawingml/2006/main" prst="leftRightArrow">
          <a:avLst/>
        </a:prstGeom>
        <a:solidFill xmlns:a="http://schemas.openxmlformats.org/drawingml/2006/main">
          <a:schemeClr val="tx2">
            <a:lumMod val="40000"/>
            <a:lumOff val="60000"/>
          </a:schemeClr>
        </a:solidFill>
        <a:ln xmlns:a="http://schemas.openxmlformats.org/drawingml/2006/main" cap="flat">
          <a:solidFill>
            <a:schemeClr val="tx1"/>
          </a:solidFill>
          <a:prstDash val="solid"/>
          <a:round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0"/>
          </a:lightRig>
        </a:scene3d>
        <a:sp3d xmlns:a="http://schemas.openxmlformats.org/drawingml/2006/main">
          <a:contourClr>
            <a:schemeClr val="lt1"/>
          </a:contourClr>
        </a:sp3d>
      </cdr:spPr>
      <cdr:style>
        <a:lnRef xmlns:a="http://schemas.openxmlformats.org/drawingml/2006/main" idx="0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3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45720" tIns="45720" rIns="4572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90000"/>
            </a:lnSpc>
          </a:pPr>
          <a:r>
            <a:rPr lang="en-US" sz="1400" dirty="0" smtClean="0">
              <a:solidFill>
                <a:schemeClr val="tx1"/>
              </a:solidFill>
            </a:rPr>
            <a:t>850 kW</a:t>
          </a:r>
        </a:p>
      </cdr:txBody>
    </cdr:sp>
  </cdr:relSizeAnchor>
  <cdr:relSizeAnchor xmlns:cdr="http://schemas.openxmlformats.org/drawingml/2006/chartDrawing">
    <cdr:from>
      <cdr:x>0.54167</cdr:x>
      <cdr:y>0.71765</cdr:y>
    </cdr:from>
    <cdr:to>
      <cdr:x>0.9</cdr:x>
      <cdr:y>0.79248</cdr:y>
    </cdr:to>
    <cdr:sp macro="" textlink="">
      <cdr:nvSpPr>
        <cdr:cNvPr id="4" name="Left-Right Arrow 3"/>
        <cdr:cNvSpPr/>
      </cdr:nvSpPr>
      <cdr:spPr>
        <a:xfrm xmlns:a="http://schemas.openxmlformats.org/drawingml/2006/main">
          <a:off x="4953000" y="4648200"/>
          <a:ext cx="3276600" cy="484674"/>
        </a:xfrm>
        <a:prstGeom xmlns:a="http://schemas.openxmlformats.org/drawingml/2006/main" prst="leftRightArrow">
          <a:avLst/>
        </a:prstGeom>
        <a:solidFill xmlns:a="http://schemas.openxmlformats.org/drawingml/2006/main">
          <a:schemeClr val="tx2">
            <a:lumMod val="40000"/>
            <a:lumOff val="60000"/>
          </a:schemeClr>
        </a:solidFill>
        <a:ln xmlns:a="http://schemas.openxmlformats.org/drawingml/2006/main" cap="flat">
          <a:solidFill>
            <a:schemeClr val="tx1"/>
          </a:solidFill>
          <a:prstDash val="solid"/>
          <a:round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0"/>
          </a:lightRig>
        </a:scene3d>
        <a:sp3d xmlns:a="http://schemas.openxmlformats.org/drawingml/2006/main">
          <a:contourClr>
            <a:schemeClr val="lt1"/>
          </a:contourClr>
        </a:sp3d>
      </cdr:spPr>
      <cdr:style>
        <a:lnRef xmlns:a="http://schemas.openxmlformats.org/drawingml/2006/main" idx="0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3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45720" tIns="45720" rIns="4572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90000"/>
            </a:lnSpc>
          </a:pPr>
          <a:r>
            <a:rPr lang="en-US" sz="1400" dirty="0" smtClean="0">
              <a:solidFill>
                <a:schemeClr val="tx1"/>
              </a:solidFill>
            </a:rPr>
            <a:t>1.2 – 1.4 MW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DEC2C-5C71-314D-8279-D7DCC6A90239}" type="datetimeFigureOut">
              <a:rPr lang="en-US" smtClean="0"/>
              <a:t>2/11/16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A836F-AD5F-2543-AAF4-57E7DB604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53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8E715-C1F6-D04C-A543-79E0FFD2B7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99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8E715-C1F6-D04C-A543-79E0FFD2B7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4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8E715-C1F6-D04C-A543-79E0FFD2B74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13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6085342" y="0"/>
            <a:ext cx="3071004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8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0800000" algn="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78" y="179737"/>
            <a:ext cx="4160172" cy="87716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278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02278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 smtClean="0">
                <a:solidFill>
                  <a:schemeClr val="tx2"/>
                </a:solidFill>
              </a:rPr>
            </a:br>
            <a:r>
              <a:rPr lang="en-US" sz="1000" b="0" dirty="0" smtClean="0">
                <a:solidFill>
                  <a:schemeClr val="tx2"/>
                </a:solidFill>
              </a:rPr>
              <a:t>for the US Department of Energy</a:t>
            </a:r>
            <a:endParaRPr lang="en-US" sz="1000" b="0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432" y="6324600"/>
            <a:ext cx="2019528" cy="3365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796" y="649494"/>
            <a:ext cx="4648199" cy="468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72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367185"/>
            <a:ext cx="8642640" cy="447193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572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398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660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462314"/>
            <a:ext cx="419252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102076"/>
            <a:ext cx="41925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76828"/>
            <a:ext cx="41941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16590"/>
            <a:ext cx="41941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3911890" cy="111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6085342" y="0"/>
            <a:ext cx="3071004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0800000" algn="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52" r="1904"/>
          <a:stretch/>
        </p:blipFill>
        <p:spPr>
          <a:xfrm>
            <a:off x="6085342" y="65"/>
            <a:ext cx="3071004" cy="662933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 userDrawn="1"/>
        </p:nvCxnSpPr>
        <p:spPr>
          <a:xfrm>
            <a:off x="6085342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201" y="6338371"/>
            <a:ext cx="13299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336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77800"/>
            <a:ext cx="82296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3505200" y="6602373"/>
            <a:ext cx="2133600" cy="178813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E98151F-1DE3-476A-8028-5E7ADDCA83F3}" type="datetime1">
              <a:rPr lang="en-US"/>
              <a:pPr>
                <a:defRPr/>
              </a:pPr>
              <a:t>2/11/16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107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825" cy="6857868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2910" y="177800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7"/>
            <a:ext cx="8642640" cy="427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2" y="6477000"/>
            <a:ext cx="4432078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SNS Accelerator Advisory</a:t>
            </a:r>
            <a:r>
              <a:rPr lang="en-US" sz="1000" baseline="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 Committee Meeting, February 16-18, 2016</a:t>
            </a:r>
            <a:endParaRPr lang="en-US" sz="100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SNS_color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273800"/>
            <a:ext cx="2127504" cy="35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79737"/>
            <a:ext cx="4953000" cy="888705"/>
          </a:xfrm>
        </p:spPr>
        <p:txBody>
          <a:bodyPr/>
          <a:lstStyle/>
          <a:p>
            <a:r>
              <a:rPr lang="en-US" dirty="0" smtClean="0"/>
              <a:t>Operations Report for FY15 and FY16-Q1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278" y="1761402"/>
            <a:ext cx="4674522" cy="4563197"/>
          </a:xfrm>
        </p:spPr>
        <p:txBody>
          <a:bodyPr/>
          <a:lstStyle/>
          <a:p>
            <a:pPr>
              <a:lnSpc>
                <a:spcPct val="50000"/>
              </a:lnSpc>
            </a:pPr>
            <a:endParaRPr lang="en-US" dirty="0" smtClean="0"/>
          </a:p>
          <a:p>
            <a:pPr>
              <a:lnSpc>
                <a:spcPct val="50000"/>
              </a:lnSpc>
            </a:pPr>
            <a:r>
              <a:rPr lang="en-US" dirty="0" smtClean="0"/>
              <a:t>Glen D. Johns</a:t>
            </a:r>
          </a:p>
          <a:p>
            <a:pPr>
              <a:lnSpc>
                <a:spcPct val="50000"/>
              </a:lnSpc>
            </a:pPr>
            <a:r>
              <a:rPr lang="en-US" sz="1600" dirty="0" smtClean="0"/>
              <a:t>Accelerator Operations Manager</a:t>
            </a:r>
          </a:p>
          <a:p>
            <a:pPr>
              <a:lnSpc>
                <a:spcPct val="50000"/>
              </a:lnSpc>
            </a:pP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Accelerator Advisory Committee</a:t>
            </a:r>
          </a:p>
          <a:p>
            <a:r>
              <a:rPr lang="en-US" sz="2000" dirty="0" smtClean="0"/>
              <a:t>February 16-18, 2016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63730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049310"/>
            <a:ext cx="9144000" cy="5838314"/>
            <a:chOff x="0" y="0"/>
            <a:chExt cx="9144000" cy="5838314"/>
          </a:xfrm>
        </p:grpSpPr>
        <p:pic>
          <p:nvPicPr>
            <p:cNvPr id="4" name="Picture 3" descr="TotalD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838314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1066800" y="609600"/>
              <a:ext cx="7924800" cy="4114801"/>
              <a:chOff x="795528" y="609600"/>
              <a:chExt cx="8074152" cy="4114801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2270613" y="609601"/>
                <a:ext cx="500018" cy="4114800"/>
              </a:xfrm>
              <a:prstGeom prst="rect">
                <a:avLst/>
              </a:prstGeom>
              <a:solidFill>
                <a:schemeClr val="bg1">
                  <a:lumMod val="85000"/>
                  <a:alpha val="67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vert270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 smtClean="0">
                    <a:solidFill>
                      <a:schemeClr val="tx1"/>
                    </a:solidFill>
                  </a:rPr>
                  <a:t>MAINTENANCE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 flipH="1">
                <a:off x="1295400" y="990600"/>
                <a:ext cx="304800" cy="37338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  <a:alpha val="67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vert270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100" dirty="0" smtClean="0">
                    <a:solidFill>
                      <a:schemeClr val="tx1"/>
                    </a:solidFill>
                  </a:rPr>
                  <a:t>UNSCHEDULED TARGET CHANGE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95528" y="609600"/>
                <a:ext cx="1463040" cy="399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dirty="0" smtClean="0"/>
                  <a:t>FY15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1000" dirty="0" smtClean="0"/>
                  <a:t>Run </a:t>
                </a:r>
                <a:r>
                  <a:rPr lang="en-US" sz="1000" dirty="0"/>
                  <a:t>1</a:t>
                </a:r>
                <a:endParaRPr lang="en-US" sz="1000" dirty="0" smtClean="0"/>
              </a:p>
            </p:txBody>
          </p:sp>
          <p:sp>
            <p:nvSpPr>
              <p:cNvPr id="9" name="Rectangle 8"/>
              <p:cNvSpPr/>
              <p:nvPr/>
            </p:nvSpPr>
            <p:spPr>
              <a:xfrm flipH="1">
                <a:off x="795528" y="990600"/>
                <a:ext cx="195072" cy="37338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  <a:alpha val="67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vert270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000" dirty="0" smtClean="0">
                    <a:solidFill>
                      <a:schemeClr val="tx1"/>
                    </a:solidFill>
                  </a:rPr>
                  <a:t>UNSCHEDULED TARGET CHANGE, MEBT WATER LEAK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279391" y="609600"/>
                <a:ext cx="121112" cy="4114800"/>
              </a:xfrm>
              <a:prstGeom prst="rect">
                <a:avLst/>
              </a:prstGeom>
              <a:solidFill>
                <a:schemeClr val="bg1">
                  <a:lumMod val="85000"/>
                  <a:alpha val="67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vert270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 smtClean="0">
                    <a:solidFill>
                      <a:schemeClr val="tx1"/>
                    </a:solidFill>
                  </a:rPr>
                  <a:t>MAINTENANCE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638800" y="609600"/>
                <a:ext cx="746526" cy="4114800"/>
              </a:xfrm>
              <a:prstGeom prst="rect">
                <a:avLst/>
              </a:prstGeom>
              <a:solidFill>
                <a:schemeClr val="bg1">
                  <a:lumMod val="85000"/>
                  <a:alpha val="67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vert270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 smtClean="0">
                    <a:solidFill>
                      <a:schemeClr val="tx1"/>
                    </a:solidFill>
                  </a:rPr>
                  <a:t>MAINTENANCE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 flipH="1">
                <a:off x="7284867" y="609600"/>
                <a:ext cx="109728" cy="41148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  <a:alpha val="67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vert270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100" dirty="0" smtClean="0">
                    <a:solidFill>
                      <a:schemeClr val="tx1"/>
                    </a:solidFill>
                  </a:rPr>
                  <a:t>UNSCHEDULED TARGET CHANGE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798064" y="609600"/>
                <a:ext cx="1444752" cy="399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dirty="0" smtClean="0"/>
                  <a:t>FY15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1000" dirty="0" smtClean="0"/>
                  <a:t>Run </a:t>
                </a:r>
                <a:r>
                  <a:rPr lang="en-US" sz="1000" dirty="0"/>
                  <a:t>2</a:t>
                </a:r>
                <a:endParaRPr lang="en-US" sz="1000" dirty="0" smtClean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453128" y="609600"/>
                <a:ext cx="1179576" cy="402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dirty="0" smtClean="0"/>
                  <a:t>FY15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1000" dirty="0" smtClean="0"/>
                  <a:t>Run </a:t>
                </a:r>
                <a:r>
                  <a:rPr lang="en-US" sz="1000" dirty="0"/>
                  <a:t>3</a:t>
                </a:r>
                <a:endParaRPr lang="en-US" sz="1000" dirty="0" smtClean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477000" y="609600"/>
                <a:ext cx="914400" cy="402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dirty="0" smtClean="0"/>
                  <a:t>FY15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1000" dirty="0" smtClean="0"/>
                  <a:t>Run </a:t>
                </a:r>
                <a:r>
                  <a:rPr lang="en-US" sz="1000" dirty="0"/>
                  <a:t>4</a:t>
                </a:r>
                <a:endParaRPr lang="en-US" sz="1000" dirty="0" smtClean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498080" y="609600"/>
                <a:ext cx="1371600" cy="402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dirty="0" smtClean="0"/>
                  <a:t>FY16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1000" dirty="0" smtClean="0"/>
                  <a:t>Run </a:t>
                </a:r>
                <a:r>
                  <a:rPr lang="en-US" sz="1000" dirty="0"/>
                  <a:t>1</a:t>
                </a:r>
                <a:endParaRPr lang="en-US" sz="1000" dirty="0" smtClean="0"/>
              </a:p>
            </p:txBody>
          </p:sp>
        </p:grp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29430"/>
          </a:xfrm>
        </p:spPr>
        <p:txBody>
          <a:bodyPr/>
          <a:lstStyle/>
          <a:p>
            <a:r>
              <a:rPr lang="en-US" sz="2400" dirty="0" smtClean="0"/>
              <a:t>Long duration events dominate </a:t>
            </a:r>
            <a:br>
              <a:rPr lang="en-US" sz="2400" dirty="0" smtClean="0"/>
            </a:br>
            <a:r>
              <a:rPr lang="en-US" sz="2400" dirty="0" smtClean="0"/>
              <a:t>our overall downtime numbers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7168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019686"/>
            <a:ext cx="9144000" cy="5838314"/>
            <a:chOff x="0" y="0"/>
            <a:chExt cx="9144000" cy="5838314"/>
          </a:xfrm>
        </p:grpSpPr>
        <p:pic>
          <p:nvPicPr>
            <p:cNvPr id="17" name="Picture 16" descr="TotalDTZoo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838314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1066800" y="609600"/>
              <a:ext cx="8001000" cy="4114801"/>
              <a:chOff x="795528" y="609600"/>
              <a:chExt cx="8151788" cy="4114801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2270613" y="609601"/>
                <a:ext cx="500018" cy="4114800"/>
              </a:xfrm>
              <a:prstGeom prst="rect">
                <a:avLst/>
              </a:prstGeom>
              <a:solidFill>
                <a:schemeClr val="bg1">
                  <a:lumMod val="85000"/>
                  <a:alpha val="67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vert270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 smtClean="0">
                    <a:solidFill>
                      <a:schemeClr val="tx1"/>
                    </a:solidFill>
                  </a:rPr>
                  <a:t>MAINTENANCE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 flipH="1">
                <a:off x="1295400" y="990600"/>
                <a:ext cx="304800" cy="37338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  <a:alpha val="67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vert270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100" dirty="0" smtClean="0">
                    <a:solidFill>
                      <a:schemeClr val="tx1"/>
                    </a:solidFill>
                  </a:rPr>
                  <a:t>UNSCHEDULED TARGET CHANGE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95528" y="609600"/>
                <a:ext cx="1463040" cy="399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dirty="0" smtClean="0"/>
                  <a:t>FY15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1000" dirty="0" smtClean="0"/>
                  <a:t>Run </a:t>
                </a:r>
                <a:r>
                  <a:rPr lang="en-US" sz="1000" dirty="0"/>
                  <a:t>1</a:t>
                </a:r>
                <a:endParaRPr lang="en-US" sz="1000" dirty="0" smtClean="0"/>
              </a:p>
            </p:txBody>
          </p:sp>
          <p:sp>
            <p:nvSpPr>
              <p:cNvPr id="9" name="Rectangle 8"/>
              <p:cNvSpPr/>
              <p:nvPr/>
            </p:nvSpPr>
            <p:spPr>
              <a:xfrm flipH="1">
                <a:off x="795528" y="990600"/>
                <a:ext cx="195072" cy="37338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  <a:alpha val="67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vert270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000" dirty="0" smtClean="0">
                    <a:solidFill>
                      <a:schemeClr val="tx1"/>
                    </a:solidFill>
                  </a:rPr>
                  <a:t>UNSCHEDULED TARGET CHANGE, MEBT WATER LEAK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279391" y="609600"/>
                <a:ext cx="121112" cy="4114800"/>
              </a:xfrm>
              <a:prstGeom prst="rect">
                <a:avLst/>
              </a:prstGeom>
              <a:solidFill>
                <a:schemeClr val="bg1">
                  <a:lumMod val="85000"/>
                  <a:alpha val="67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vert270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 smtClean="0">
                    <a:solidFill>
                      <a:schemeClr val="tx1"/>
                    </a:solidFill>
                  </a:rPr>
                  <a:t>MAINTENANCE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638800" y="609600"/>
                <a:ext cx="746526" cy="4114800"/>
              </a:xfrm>
              <a:prstGeom prst="rect">
                <a:avLst/>
              </a:prstGeom>
              <a:solidFill>
                <a:schemeClr val="bg1">
                  <a:lumMod val="85000"/>
                  <a:alpha val="67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vert270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 smtClean="0">
                    <a:solidFill>
                      <a:schemeClr val="tx1"/>
                    </a:solidFill>
                  </a:rPr>
                  <a:t>MAINTENANCE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 flipH="1">
                <a:off x="7284867" y="609600"/>
                <a:ext cx="109728" cy="41148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  <a:alpha val="67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vert270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100" dirty="0" smtClean="0">
                    <a:solidFill>
                      <a:schemeClr val="tx1"/>
                    </a:solidFill>
                  </a:rPr>
                  <a:t>UNSCHEDULED TARGET CHANGE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798064" y="609600"/>
                <a:ext cx="1444752" cy="399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dirty="0" smtClean="0"/>
                  <a:t>FY15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1000" dirty="0" smtClean="0"/>
                  <a:t>Run </a:t>
                </a:r>
                <a:r>
                  <a:rPr lang="en-US" sz="1000" dirty="0"/>
                  <a:t>2</a:t>
                </a:r>
                <a:endParaRPr lang="en-US" sz="1000" dirty="0" smtClean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453128" y="609600"/>
                <a:ext cx="1179576" cy="402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dirty="0" smtClean="0"/>
                  <a:t>FY15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1000" dirty="0" smtClean="0"/>
                  <a:t>Run </a:t>
                </a:r>
                <a:r>
                  <a:rPr lang="en-US" sz="1000" dirty="0"/>
                  <a:t>3</a:t>
                </a:r>
                <a:endParaRPr lang="en-US" sz="1000" dirty="0" smtClean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477000" y="609600"/>
                <a:ext cx="914400" cy="402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dirty="0" smtClean="0"/>
                  <a:t>FY15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1000" dirty="0" smtClean="0"/>
                  <a:t>Run </a:t>
                </a:r>
                <a:r>
                  <a:rPr lang="en-US" sz="1000" dirty="0"/>
                  <a:t>4</a:t>
                </a:r>
                <a:endParaRPr lang="en-US" sz="1000" dirty="0" smtClean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575716" y="609600"/>
                <a:ext cx="1371600" cy="402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dirty="0" smtClean="0"/>
                  <a:t>FY16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1000" dirty="0" smtClean="0"/>
                  <a:t>Run </a:t>
                </a:r>
                <a:r>
                  <a:rPr lang="en-US" sz="1000" dirty="0"/>
                  <a:t>1</a:t>
                </a:r>
                <a:endParaRPr lang="en-US" sz="1000" dirty="0" smtClean="0"/>
              </a:p>
            </p:txBody>
          </p:sp>
        </p:grpSp>
      </p:grp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229600" cy="729430"/>
          </a:xfrm>
        </p:spPr>
        <p:txBody>
          <a:bodyPr/>
          <a:lstStyle/>
          <a:p>
            <a:r>
              <a:rPr lang="en-US" sz="2400" dirty="0" smtClean="0"/>
              <a:t>Less than 3 hours trips consistently account for ~4-5% of downtime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6287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020143"/>
            <a:ext cx="9144000" cy="5838314"/>
            <a:chOff x="0" y="0"/>
            <a:chExt cx="9144000" cy="5838314"/>
          </a:xfrm>
        </p:grpSpPr>
        <p:pic>
          <p:nvPicPr>
            <p:cNvPr id="4" name="Picture 3" descr="MediumD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838314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762000" y="896112"/>
              <a:ext cx="7467600" cy="3886200"/>
              <a:chOff x="795528" y="609600"/>
              <a:chExt cx="8151788" cy="4114801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2291866" y="609601"/>
                <a:ext cx="500018" cy="4114800"/>
              </a:xfrm>
              <a:prstGeom prst="rect">
                <a:avLst/>
              </a:prstGeom>
              <a:solidFill>
                <a:schemeClr val="bg1">
                  <a:lumMod val="85000"/>
                  <a:alpha val="67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vert270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 smtClean="0">
                    <a:solidFill>
                      <a:schemeClr val="tx1"/>
                    </a:solidFill>
                  </a:rPr>
                  <a:t>MAINTENANCE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 flipH="1">
                <a:off x="1295400" y="990600"/>
                <a:ext cx="304800" cy="37338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  <a:alpha val="67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vert270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100" dirty="0" smtClean="0">
                    <a:solidFill>
                      <a:schemeClr val="tx1"/>
                    </a:solidFill>
                  </a:rPr>
                  <a:t>UNSCHEDULED TARGET CHANGE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95528" y="609600"/>
                <a:ext cx="1463040" cy="399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dirty="0" smtClean="0"/>
                  <a:t>FY15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1000" dirty="0" smtClean="0"/>
                  <a:t>Run </a:t>
                </a:r>
                <a:r>
                  <a:rPr lang="en-US" sz="1000" dirty="0"/>
                  <a:t>1</a:t>
                </a:r>
                <a:endParaRPr lang="en-US" sz="1000" dirty="0" smtClean="0"/>
              </a:p>
            </p:txBody>
          </p:sp>
          <p:sp>
            <p:nvSpPr>
              <p:cNvPr id="9" name="Rectangle 8"/>
              <p:cNvSpPr/>
              <p:nvPr/>
            </p:nvSpPr>
            <p:spPr>
              <a:xfrm flipH="1">
                <a:off x="795528" y="990600"/>
                <a:ext cx="195072" cy="37338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  <a:alpha val="67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vert270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000" dirty="0" smtClean="0">
                    <a:solidFill>
                      <a:schemeClr val="tx1"/>
                    </a:solidFill>
                  </a:rPr>
                  <a:t>UNSCHEDULED TARGET CHANGE, MEBT WATER LEAK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372333" y="609600"/>
                <a:ext cx="121112" cy="4114800"/>
              </a:xfrm>
              <a:prstGeom prst="rect">
                <a:avLst/>
              </a:prstGeom>
              <a:solidFill>
                <a:schemeClr val="bg1">
                  <a:lumMod val="85000"/>
                  <a:alpha val="67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vert270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 smtClean="0">
                    <a:solidFill>
                      <a:schemeClr val="tx1"/>
                    </a:solidFill>
                  </a:rPr>
                  <a:t>MAINTENANCE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788527" y="609600"/>
                <a:ext cx="746526" cy="4114800"/>
              </a:xfrm>
              <a:prstGeom prst="rect">
                <a:avLst/>
              </a:prstGeom>
              <a:solidFill>
                <a:schemeClr val="bg1">
                  <a:lumMod val="85000"/>
                  <a:alpha val="67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vert270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 smtClean="0">
                    <a:solidFill>
                      <a:schemeClr val="tx1"/>
                    </a:solidFill>
                  </a:rPr>
                  <a:t>MAINTENANCE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 flipH="1">
                <a:off x="7506684" y="609600"/>
                <a:ext cx="109728" cy="41148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  <a:alpha val="67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vert270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100" dirty="0" smtClean="0">
                    <a:solidFill>
                      <a:schemeClr val="tx1"/>
                    </a:solidFill>
                  </a:rPr>
                  <a:t>UNSCHEDULED TARGET CHANGE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798064" y="609600"/>
                <a:ext cx="1444752" cy="399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dirty="0" smtClean="0"/>
                  <a:t>FY15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1000" dirty="0" smtClean="0"/>
                  <a:t>Run </a:t>
                </a:r>
                <a:r>
                  <a:rPr lang="en-US" sz="1000" dirty="0"/>
                  <a:t>2</a:t>
                </a:r>
                <a:endParaRPr lang="en-US" sz="1000" dirty="0" smtClean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453128" y="609600"/>
                <a:ext cx="1179576" cy="402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dirty="0" smtClean="0"/>
                  <a:t>FY15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1000" dirty="0" smtClean="0"/>
                  <a:t>Run </a:t>
                </a:r>
                <a:r>
                  <a:rPr lang="en-US" sz="1000" dirty="0"/>
                  <a:t>3</a:t>
                </a:r>
                <a:endParaRPr lang="en-US" sz="1000" dirty="0" smtClean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477000" y="609600"/>
                <a:ext cx="914400" cy="402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dirty="0" smtClean="0"/>
                  <a:t>FY15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1000" dirty="0" smtClean="0"/>
                  <a:t>Run </a:t>
                </a:r>
                <a:r>
                  <a:rPr lang="en-US" sz="1000" dirty="0"/>
                  <a:t>4</a:t>
                </a:r>
                <a:endParaRPr lang="en-US" sz="1000" dirty="0" smtClean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575716" y="609600"/>
                <a:ext cx="1371600" cy="402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dirty="0" smtClean="0"/>
                  <a:t>FY16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1000" dirty="0" smtClean="0"/>
                  <a:t>Run </a:t>
                </a:r>
                <a:r>
                  <a:rPr lang="en-US" sz="1000" dirty="0"/>
                  <a:t>1</a:t>
                </a:r>
                <a:endParaRPr lang="en-US" sz="1000" dirty="0" smtClean="0"/>
              </a:p>
            </p:txBody>
          </p:sp>
        </p:grp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23248"/>
          </a:xfrm>
        </p:spPr>
        <p:txBody>
          <a:bodyPr/>
          <a:lstStyle/>
          <a:p>
            <a:r>
              <a:rPr lang="en-US" sz="2000" dirty="0" smtClean="0"/>
              <a:t>Continue to use frequency plots to evaluate performance</a:t>
            </a:r>
            <a:br>
              <a:rPr lang="en-US" sz="2000" dirty="0" smtClean="0"/>
            </a:br>
            <a:r>
              <a:rPr lang="en-US" sz="2000" dirty="0" smtClean="0"/>
              <a:t>Just over 3 trips/day for FY16 Q1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28589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025794"/>
            <a:ext cx="9144000" cy="5838314"/>
            <a:chOff x="0" y="0"/>
            <a:chExt cx="9144000" cy="5838314"/>
          </a:xfrm>
        </p:grpSpPr>
        <p:pic>
          <p:nvPicPr>
            <p:cNvPr id="4" name="Picture 3" descr="MediumToLongD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838314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685800" y="886968"/>
              <a:ext cx="7696200" cy="3886201"/>
              <a:chOff x="714010" y="609599"/>
              <a:chExt cx="8233306" cy="4114802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2220460" y="609601"/>
                <a:ext cx="500018" cy="4114800"/>
              </a:xfrm>
              <a:prstGeom prst="rect">
                <a:avLst/>
              </a:prstGeom>
              <a:solidFill>
                <a:schemeClr val="bg1">
                  <a:lumMod val="85000"/>
                  <a:alpha val="67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vert270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 smtClean="0">
                    <a:solidFill>
                      <a:schemeClr val="tx1"/>
                    </a:solidFill>
                  </a:rPr>
                  <a:t>MAINTENANCE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 flipH="1">
                <a:off x="1173771" y="990600"/>
                <a:ext cx="407589" cy="37338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  <a:alpha val="67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vert270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100" dirty="0" smtClean="0">
                    <a:solidFill>
                      <a:schemeClr val="tx1"/>
                    </a:solidFill>
                  </a:rPr>
                  <a:t>UNSCHEDULED TARGET CHANGE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95528" y="609600"/>
                <a:ext cx="1463040" cy="399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dirty="0" smtClean="0"/>
                  <a:t>FY15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1000" dirty="0" smtClean="0"/>
                  <a:t>Run </a:t>
                </a:r>
                <a:r>
                  <a:rPr lang="en-US" sz="1000" dirty="0"/>
                  <a:t>1</a:t>
                </a:r>
                <a:endParaRPr lang="en-US" sz="1000" dirty="0" smtClean="0"/>
              </a:p>
            </p:txBody>
          </p:sp>
          <p:sp>
            <p:nvSpPr>
              <p:cNvPr id="9" name="Rectangle 8"/>
              <p:cNvSpPr/>
              <p:nvPr/>
            </p:nvSpPr>
            <p:spPr>
              <a:xfrm flipH="1">
                <a:off x="714010" y="990600"/>
                <a:ext cx="195072" cy="37338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  <a:alpha val="67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vert270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000" dirty="0" smtClean="0">
                    <a:solidFill>
                      <a:schemeClr val="tx1"/>
                    </a:solidFill>
                  </a:rPr>
                  <a:t>UNSCHEDULED TARGET CHANGE, MEBT WATER LEAK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284493" y="609600"/>
                <a:ext cx="121112" cy="4114800"/>
              </a:xfrm>
              <a:prstGeom prst="rect">
                <a:avLst/>
              </a:prstGeom>
              <a:solidFill>
                <a:schemeClr val="bg1">
                  <a:lumMod val="85000"/>
                  <a:alpha val="67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vert270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 smtClean="0">
                    <a:solidFill>
                      <a:schemeClr val="tx1"/>
                    </a:solidFill>
                  </a:rPr>
                  <a:t>MAINTENANCE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686601" y="609599"/>
                <a:ext cx="782572" cy="4114801"/>
              </a:xfrm>
              <a:prstGeom prst="rect">
                <a:avLst/>
              </a:prstGeom>
              <a:solidFill>
                <a:schemeClr val="bg1">
                  <a:lumMod val="85000"/>
                  <a:alpha val="67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vert270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 smtClean="0">
                    <a:solidFill>
                      <a:schemeClr val="tx1"/>
                    </a:solidFill>
                  </a:rPr>
                  <a:t>MAINTENANCE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 flipH="1">
                <a:off x="7479994" y="609600"/>
                <a:ext cx="109728" cy="41148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  <a:alpha val="67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vert270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100" dirty="0" smtClean="0">
                    <a:solidFill>
                      <a:schemeClr val="tx1"/>
                    </a:solidFill>
                  </a:rPr>
                  <a:t>UNSCHEDULED TARGET CHANGE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798064" y="609600"/>
                <a:ext cx="1444752" cy="399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dirty="0" smtClean="0"/>
                  <a:t>FY15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1000" dirty="0" smtClean="0"/>
                  <a:t>Run </a:t>
                </a:r>
                <a:r>
                  <a:rPr lang="en-US" sz="1000" dirty="0"/>
                  <a:t>2</a:t>
                </a:r>
                <a:endParaRPr lang="en-US" sz="1000" dirty="0" smtClean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453128" y="609600"/>
                <a:ext cx="1179576" cy="402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dirty="0" smtClean="0"/>
                  <a:t>FY15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1000" dirty="0" smtClean="0"/>
                  <a:t>Run </a:t>
                </a:r>
                <a:r>
                  <a:rPr lang="en-US" sz="1000" dirty="0"/>
                  <a:t>3</a:t>
                </a:r>
                <a:endParaRPr lang="en-US" sz="1000" dirty="0" smtClean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477000" y="609600"/>
                <a:ext cx="914400" cy="402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dirty="0" smtClean="0"/>
                  <a:t>FY15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1000" dirty="0" smtClean="0"/>
                  <a:t>Run </a:t>
                </a:r>
                <a:r>
                  <a:rPr lang="en-US" sz="1000" dirty="0"/>
                  <a:t>4</a:t>
                </a:r>
                <a:endParaRPr lang="en-US" sz="1000" dirty="0" smtClean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575716" y="609600"/>
                <a:ext cx="1371600" cy="402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dirty="0" smtClean="0"/>
                  <a:t>FY16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1000" dirty="0" smtClean="0"/>
                  <a:t>Run </a:t>
                </a:r>
                <a:r>
                  <a:rPr lang="en-US" sz="1000" dirty="0"/>
                  <a:t>1</a:t>
                </a:r>
                <a:endParaRPr lang="en-US" sz="1000" dirty="0" smtClean="0"/>
              </a:p>
            </p:txBody>
          </p:sp>
        </p:grp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415498"/>
          </a:xfrm>
        </p:spPr>
        <p:txBody>
          <a:bodyPr/>
          <a:lstStyle/>
          <a:p>
            <a:r>
              <a:rPr lang="en-US" sz="2400" dirty="0" smtClean="0"/>
              <a:t>Medium duration events are fairly constant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6025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147" y="1019686"/>
            <a:ext cx="9144000" cy="5838314"/>
            <a:chOff x="0" y="0"/>
            <a:chExt cx="9144000" cy="5838314"/>
          </a:xfrm>
        </p:grpSpPr>
        <p:pic>
          <p:nvPicPr>
            <p:cNvPr id="4" name="Picture 3" descr="LongD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838314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804672" y="877824"/>
              <a:ext cx="7501128" cy="3886201"/>
              <a:chOff x="760583" y="609599"/>
              <a:chExt cx="8186733" cy="4114802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2267527" y="609601"/>
                <a:ext cx="500019" cy="4114800"/>
              </a:xfrm>
              <a:prstGeom prst="rect">
                <a:avLst/>
              </a:prstGeom>
              <a:solidFill>
                <a:schemeClr val="bg1">
                  <a:lumMod val="85000"/>
                  <a:alpha val="67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vert270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 smtClean="0">
                    <a:solidFill>
                      <a:schemeClr val="tx1"/>
                    </a:solidFill>
                  </a:rPr>
                  <a:t>MAINTENANCE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 flipH="1">
                <a:off x="1199692" y="990600"/>
                <a:ext cx="407589" cy="37338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  <a:alpha val="67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vert270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100" dirty="0" smtClean="0">
                    <a:solidFill>
                      <a:schemeClr val="tx1"/>
                    </a:solidFill>
                  </a:rPr>
                  <a:t>UNSCHEDULED TARGET CHANGE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95528" y="609600"/>
                <a:ext cx="1463040" cy="399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dirty="0" smtClean="0"/>
                  <a:t>FY15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1000" dirty="0" smtClean="0"/>
                  <a:t>Run </a:t>
                </a:r>
                <a:r>
                  <a:rPr lang="en-US" sz="1000" dirty="0"/>
                  <a:t>1</a:t>
                </a:r>
                <a:endParaRPr lang="en-US" sz="1000" dirty="0" smtClean="0"/>
              </a:p>
            </p:txBody>
          </p:sp>
          <p:sp>
            <p:nvSpPr>
              <p:cNvPr id="9" name="Rectangle 8"/>
              <p:cNvSpPr/>
              <p:nvPr/>
            </p:nvSpPr>
            <p:spPr>
              <a:xfrm flipH="1">
                <a:off x="760583" y="990600"/>
                <a:ext cx="195073" cy="37338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  <a:alpha val="67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vert270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000" dirty="0" smtClean="0">
                    <a:solidFill>
                      <a:schemeClr val="tx1"/>
                    </a:solidFill>
                  </a:rPr>
                  <a:t>UNSCHEDULED TARGET CHANGE, MEBT WATER LEAK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323358" y="609600"/>
                <a:ext cx="121112" cy="4114800"/>
              </a:xfrm>
              <a:prstGeom prst="rect">
                <a:avLst/>
              </a:prstGeom>
              <a:solidFill>
                <a:schemeClr val="bg1">
                  <a:lumMod val="85000"/>
                  <a:alpha val="67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vert270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 smtClean="0">
                    <a:solidFill>
                      <a:schemeClr val="tx1"/>
                    </a:solidFill>
                  </a:rPr>
                  <a:t>MAINTENANCE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730505" y="609599"/>
                <a:ext cx="782572" cy="4114801"/>
              </a:xfrm>
              <a:prstGeom prst="rect">
                <a:avLst/>
              </a:prstGeom>
              <a:solidFill>
                <a:schemeClr val="bg1">
                  <a:lumMod val="85000"/>
                  <a:alpha val="67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vert270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 smtClean="0">
                    <a:solidFill>
                      <a:schemeClr val="tx1"/>
                    </a:solidFill>
                  </a:rPr>
                  <a:t>MAINTENANCE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 flipH="1">
                <a:off x="7479994" y="609600"/>
                <a:ext cx="109728" cy="41148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  <a:alpha val="67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vert270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100" dirty="0" smtClean="0">
                    <a:solidFill>
                      <a:schemeClr val="tx1"/>
                    </a:solidFill>
                  </a:rPr>
                  <a:t>UNSCHEDULED TARGET CHANGE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798064" y="609600"/>
                <a:ext cx="1444752" cy="399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dirty="0" smtClean="0"/>
                  <a:t>FY15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1000" dirty="0" smtClean="0"/>
                  <a:t>Run </a:t>
                </a:r>
                <a:r>
                  <a:rPr lang="en-US" sz="1000" dirty="0"/>
                  <a:t>2</a:t>
                </a:r>
                <a:endParaRPr lang="en-US" sz="1000" dirty="0" smtClean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453128" y="609600"/>
                <a:ext cx="1179576" cy="402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dirty="0" smtClean="0"/>
                  <a:t>FY15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1000" dirty="0" smtClean="0"/>
                  <a:t>Run </a:t>
                </a:r>
                <a:r>
                  <a:rPr lang="en-US" sz="1000" dirty="0"/>
                  <a:t>3</a:t>
                </a:r>
                <a:endParaRPr lang="en-US" sz="1000" dirty="0" smtClean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477000" y="609600"/>
                <a:ext cx="914400" cy="402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dirty="0" smtClean="0"/>
                  <a:t>FY15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1000" dirty="0" smtClean="0"/>
                  <a:t>Run </a:t>
                </a:r>
                <a:r>
                  <a:rPr lang="en-US" sz="1000" dirty="0"/>
                  <a:t>4</a:t>
                </a:r>
                <a:endParaRPr lang="en-US" sz="1000" dirty="0" smtClean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575716" y="609600"/>
                <a:ext cx="1371600" cy="402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dirty="0" smtClean="0"/>
                  <a:t>FY16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1000" dirty="0" smtClean="0"/>
                  <a:t>Run </a:t>
                </a:r>
                <a:r>
                  <a:rPr lang="en-US" sz="1000" dirty="0"/>
                  <a:t>1</a:t>
                </a:r>
                <a:endParaRPr lang="en-US" sz="1000" dirty="0" smtClean="0"/>
              </a:p>
            </p:txBody>
          </p:sp>
        </p:grp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29430"/>
          </a:xfrm>
        </p:spPr>
        <p:txBody>
          <a:bodyPr/>
          <a:lstStyle/>
          <a:p>
            <a:r>
              <a:rPr lang="en-US" sz="2400" dirty="0" smtClean="0"/>
              <a:t>Strive for no more than 1 long duration trip every 2 weeks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783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229" y="1221003"/>
            <a:ext cx="8636290" cy="48474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 descr="ShortD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" y="1043203"/>
            <a:ext cx="9144000" cy="583831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98847" y="1652803"/>
            <a:ext cx="8074152" cy="4114801"/>
            <a:chOff x="795528" y="609600"/>
            <a:chExt cx="8074152" cy="4114801"/>
          </a:xfrm>
        </p:grpSpPr>
        <p:sp>
          <p:nvSpPr>
            <p:cNvPr id="11" name="Rectangle 10"/>
            <p:cNvSpPr/>
            <p:nvPr/>
          </p:nvSpPr>
          <p:spPr>
            <a:xfrm>
              <a:off x="2267712" y="609601"/>
              <a:ext cx="502920" cy="4114800"/>
            </a:xfrm>
            <a:prstGeom prst="rect">
              <a:avLst/>
            </a:prstGeom>
            <a:solidFill>
              <a:schemeClr val="bg1">
                <a:lumMod val="85000"/>
                <a:alpha val="67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>
                  <a:solidFill>
                    <a:schemeClr val="tx1"/>
                  </a:solidFill>
                </a:rPr>
                <a:t>MAINTENANCE</a:t>
              </a:r>
            </a:p>
          </p:txBody>
        </p:sp>
        <p:sp>
          <p:nvSpPr>
            <p:cNvPr id="14" name="Rectangle 13"/>
            <p:cNvSpPr/>
            <p:nvPr/>
          </p:nvSpPr>
          <p:spPr>
            <a:xfrm flipH="1">
              <a:off x="1295400" y="990600"/>
              <a:ext cx="304800" cy="3733800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67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 dirty="0" smtClean="0">
                  <a:solidFill>
                    <a:schemeClr val="tx1"/>
                  </a:solidFill>
                </a:rPr>
                <a:t>UNSCHEDULED TARGET CHANGE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95528" y="609600"/>
              <a:ext cx="1463040" cy="399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 smtClean="0"/>
                <a:t>FY15</a:t>
              </a:r>
            </a:p>
            <a:p>
              <a:pPr algn="ctr">
                <a:lnSpc>
                  <a:spcPct val="90000"/>
                </a:lnSpc>
              </a:pPr>
              <a:r>
                <a:rPr lang="en-US" sz="1000" dirty="0" smtClean="0"/>
                <a:t>Run </a:t>
              </a:r>
              <a:r>
                <a:rPr lang="en-US" sz="1000" dirty="0"/>
                <a:t>1</a:t>
              </a:r>
              <a:endParaRPr lang="en-US" sz="1000" dirty="0" smtClean="0"/>
            </a:p>
          </p:txBody>
        </p:sp>
        <p:sp>
          <p:nvSpPr>
            <p:cNvPr id="28" name="Rectangle 27"/>
            <p:cNvSpPr/>
            <p:nvPr/>
          </p:nvSpPr>
          <p:spPr>
            <a:xfrm flipH="1">
              <a:off x="804672" y="990600"/>
              <a:ext cx="185928" cy="3733800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67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00" dirty="0" smtClean="0">
                  <a:solidFill>
                    <a:schemeClr val="tx1"/>
                  </a:solidFill>
                </a:rPr>
                <a:t>UNSCHEDULED TARGET CHANGE, MEBT WATER LEAK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279392" y="609600"/>
              <a:ext cx="164592" cy="4114800"/>
            </a:xfrm>
            <a:prstGeom prst="rect">
              <a:avLst/>
            </a:prstGeom>
            <a:solidFill>
              <a:schemeClr val="bg1">
                <a:lumMod val="85000"/>
                <a:alpha val="67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>
                  <a:solidFill>
                    <a:schemeClr val="tx1"/>
                  </a:solidFill>
                </a:rPr>
                <a:t>MAINTENANCE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638800" y="609600"/>
              <a:ext cx="838200" cy="4114800"/>
            </a:xfrm>
            <a:prstGeom prst="rect">
              <a:avLst/>
            </a:prstGeom>
            <a:solidFill>
              <a:schemeClr val="bg1">
                <a:lumMod val="85000"/>
                <a:alpha val="67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>
                  <a:solidFill>
                    <a:schemeClr val="tx1"/>
                  </a:solidFill>
                </a:rPr>
                <a:t>MAINTENANCE</a:t>
              </a:r>
            </a:p>
          </p:txBody>
        </p:sp>
        <p:sp>
          <p:nvSpPr>
            <p:cNvPr id="33" name="Rectangle 32"/>
            <p:cNvSpPr/>
            <p:nvPr/>
          </p:nvSpPr>
          <p:spPr>
            <a:xfrm flipH="1">
              <a:off x="7379208" y="609600"/>
              <a:ext cx="109728" cy="4114800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67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 dirty="0" smtClean="0">
                  <a:solidFill>
                    <a:schemeClr val="tx1"/>
                  </a:solidFill>
                </a:rPr>
                <a:t>UNSCHEDULED TARGET CHANGE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98064" y="609600"/>
              <a:ext cx="1444752" cy="399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 smtClean="0"/>
                <a:t>FY15</a:t>
              </a:r>
            </a:p>
            <a:p>
              <a:pPr algn="ctr">
                <a:lnSpc>
                  <a:spcPct val="90000"/>
                </a:lnSpc>
              </a:pPr>
              <a:r>
                <a:rPr lang="en-US" sz="1000" dirty="0" smtClean="0"/>
                <a:t>Run </a:t>
              </a:r>
              <a:r>
                <a:rPr lang="en-US" sz="1000" dirty="0"/>
                <a:t>2</a:t>
              </a:r>
              <a:endParaRPr lang="en-US" sz="1000" dirty="0" smtClean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453128" y="609600"/>
              <a:ext cx="1179576" cy="402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 smtClean="0"/>
                <a:t>FY15</a:t>
              </a:r>
            </a:p>
            <a:p>
              <a:pPr algn="ctr">
                <a:lnSpc>
                  <a:spcPct val="90000"/>
                </a:lnSpc>
              </a:pPr>
              <a:r>
                <a:rPr lang="en-US" sz="1000" dirty="0" smtClean="0"/>
                <a:t>Run </a:t>
              </a:r>
              <a:r>
                <a:rPr lang="en-US" sz="1000" dirty="0"/>
                <a:t>3</a:t>
              </a:r>
              <a:endParaRPr lang="en-US" sz="1000" dirty="0" smtClean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477000" y="609600"/>
              <a:ext cx="914400" cy="402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 smtClean="0"/>
                <a:t>FY15</a:t>
              </a:r>
            </a:p>
            <a:p>
              <a:pPr algn="ctr">
                <a:lnSpc>
                  <a:spcPct val="90000"/>
                </a:lnSpc>
              </a:pPr>
              <a:r>
                <a:rPr lang="en-US" sz="1000" dirty="0" smtClean="0"/>
                <a:t>Run </a:t>
              </a:r>
              <a:r>
                <a:rPr lang="en-US" sz="1000" dirty="0"/>
                <a:t>4</a:t>
              </a:r>
              <a:endParaRPr lang="en-US" sz="1000" dirty="0" smtClean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498080" y="609600"/>
              <a:ext cx="1371600" cy="402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 smtClean="0"/>
                <a:t>FY16</a:t>
              </a:r>
            </a:p>
            <a:p>
              <a:pPr algn="ctr">
                <a:lnSpc>
                  <a:spcPct val="90000"/>
                </a:lnSpc>
              </a:pPr>
              <a:r>
                <a:rPr lang="en-US" sz="1000" dirty="0" smtClean="0"/>
                <a:t>Run </a:t>
              </a:r>
              <a:r>
                <a:rPr lang="en-US" sz="1000" dirty="0"/>
                <a:t>1</a:t>
              </a:r>
              <a:endParaRPr lang="en-US" sz="1000" dirty="0" smtClean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4536087" y="2795803"/>
            <a:ext cx="1029832" cy="42678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dirty="0" smtClean="0"/>
              <a:t>Damaged DTL5 ceramic RF window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775719" y="2110003"/>
            <a:ext cx="1029832" cy="31598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dirty="0" smtClean="0"/>
              <a:t>Ion source </a:t>
            </a:r>
            <a:r>
              <a:rPr lang="en-US" sz="800" dirty="0" err="1" smtClean="0"/>
              <a:t>edump</a:t>
            </a:r>
            <a:r>
              <a:rPr lang="en-US" sz="800" dirty="0" smtClean="0"/>
              <a:t> insulator arcing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630951" y="2791620"/>
            <a:ext cx="609600" cy="53758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dirty="0" smtClean="0"/>
              <a:t>Ion source 65 kV arcing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0" y="1145"/>
            <a:ext cx="9144000" cy="1070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 dirty="0" smtClean="0"/>
              <a:t>Continue to monitor errant beam trips</a:t>
            </a:r>
            <a:br>
              <a:rPr lang="en-US" sz="2400" dirty="0" smtClean="0"/>
            </a:br>
            <a:r>
              <a:rPr lang="en-US" sz="2000" dirty="0" smtClean="0"/>
              <a:t>Individual equipment issues significantly affect the trip rate</a:t>
            </a:r>
            <a:br>
              <a:rPr lang="en-US" sz="2000" dirty="0" smtClean="0"/>
            </a:b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498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788690" cy="623248"/>
          </a:xfrm>
        </p:spPr>
        <p:txBody>
          <a:bodyPr/>
          <a:lstStyle/>
          <a:p>
            <a:r>
              <a:rPr lang="en-US" sz="2000" dirty="0" smtClean="0"/>
              <a:t>Good progress on reducing the number of short duration trips </a:t>
            </a:r>
            <a:endParaRPr lang="en-US" sz="2000" dirty="0"/>
          </a:p>
        </p:txBody>
      </p:sp>
      <p:pic>
        <p:nvPicPr>
          <p:cNvPr id="4" name="Picture 3" descr="SNS_FY11-15_TripDat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2000"/>
            <a:ext cx="8305800" cy="5315082"/>
          </a:xfrm>
          <a:prstGeom prst="rect">
            <a:avLst/>
          </a:prstGeom>
        </p:spPr>
      </p:pic>
      <p:sp>
        <p:nvSpPr>
          <p:cNvPr id="3" name="Right Brace 2"/>
          <p:cNvSpPr/>
          <p:nvPr/>
        </p:nvSpPr>
        <p:spPr>
          <a:xfrm rot="16200000">
            <a:off x="2203450" y="1606550"/>
            <a:ext cx="139700" cy="1346200"/>
          </a:xfrm>
          <a:prstGeom prst="rightBrace">
            <a:avLst/>
          </a:prstGeom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Elbow Connector 7"/>
          <p:cNvCxnSpPr>
            <a:stCxn id="3" idx="1"/>
            <a:endCxn id="21" idx="2"/>
          </p:cNvCxnSpPr>
          <p:nvPr/>
        </p:nvCxnSpPr>
        <p:spPr>
          <a:xfrm flipH="1" flipV="1">
            <a:off x="2268671" y="1612050"/>
            <a:ext cx="4629" cy="597750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454094" y="1371600"/>
            <a:ext cx="1629153" cy="240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50" u="sng" dirty="0"/>
              <a:t>Errant </a:t>
            </a:r>
            <a:r>
              <a:rPr lang="en-US" sz="1050" u="sng" dirty="0" smtClean="0"/>
              <a:t>beam</a:t>
            </a:r>
            <a:r>
              <a:rPr lang="en-US" sz="1050" dirty="0" smtClean="0"/>
              <a:t>, magnet ps </a:t>
            </a:r>
            <a:endParaRPr lang="en-US" sz="1050" dirty="0" smtClean="0"/>
          </a:p>
        </p:txBody>
      </p:sp>
      <p:sp>
        <p:nvSpPr>
          <p:cNvPr id="26" name="Right Brace 25"/>
          <p:cNvSpPr/>
          <p:nvPr/>
        </p:nvSpPr>
        <p:spPr>
          <a:xfrm rot="16200000">
            <a:off x="3619500" y="2247900"/>
            <a:ext cx="152401" cy="1295399"/>
          </a:xfrm>
          <a:prstGeom prst="rightBrace">
            <a:avLst/>
          </a:prstGeom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Elbow Connector 26"/>
          <p:cNvCxnSpPr>
            <a:stCxn id="26" idx="1"/>
            <a:endCxn id="32" idx="2"/>
          </p:cNvCxnSpPr>
          <p:nvPr/>
        </p:nvCxnSpPr>
        <p:spPr>
          <a:xfrm flipV="1">
            <a:off x="3695701" y="1931791"/>
            <a:ext cx="2114" cy="887608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140313" y="1691341"/>
            <a:ext cx="1115003" cy="240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50" dirty="0" smtClean="0"/>
              <a:t>SCL cavity </a:t>
            </a:r>
            <a:r>
              <a:rPr lang="en-US" sz="1050" dirty="0" smtClean="0"/>
              <a:t>trips</a:t>
            </a:r>
            <a:endParaRPr lang="en-US" sz="1050" dirty="0" smtClean="0"/>
          </a:p>
        </p:txBody>
      </p:sp>
      <p:sp>
        <p:nvSpPr>
          <p:cNvPr id="38" name="Right Brace 37"/>
          <p:cNvSpPr/>
          <p:nvPr/>
        </p:nvSpPr>
        <p:spPr>
          <a:xfrm rot="16200000">
            <a:off x="4738162" y="2909358"/>
            <a:ext cx="173566" cy="599017"/>
          </a:xfrm>
          <a:prstGeom prst="rightBrace">
            <a:avLst/>
          </a:prstGeom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4053074" y="2109694"/>
            <a:ext cx="1539213" cy="240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50" dirty="0" smtClean="0"/>
              <a:t>Warm </a:t>
            </a:r>
            <a:r>
              <a:rPr lang="en-US" sz="1050" dirty="0" smtClean="0"/>
              <a:t>linac cavity trips</a:t>
            </a:r>
            <a:endParaRPr lang="en-US" sz="1050" dirty="0" smtClean="0"/>
          </a:p>
        </p:txBody>
      </p:sp>
      <p:cxnSp>
        <p:nvCxnSpPr>
          <p:cNvPr id="40" name="Elbow Connector 39"/>
          <p:cNvCxnSpPr>
            <a:stCxn id="38" idx="1"/>
            <a:endCxn id="39" idx="2"/>
          </p:cNvCxnSpPr>
          <p:nvPr/>
        </p:nvCxnSpPr>
        <p:spPr>
          <a:xfrm flipH="1" flipV="1">
            <a:off x="4822681" y="2350144"/>
            <a:ext cx="2265" cy="771940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443137" y="2393576"/>
            <a:ext cx="2444693" cy="240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50" dirty="0" smtClean="0"/>
              <a:t>Requires tech expert or </a:t>
            </a:r>
            <a:r>
              <a:rPr lang="en-US" sz="1050" dirty="0" smtClean="0"/>
              <a:t>repair (call-in)</a:t>
            </a:r>
            <a:endParaRPr lang="en-US" sz="1050" dirty="0" smtClean="0"/>
          </a:p>
        </p:txBody>
      </p:sp>
      <p:sp>
        <p:nvSpPr>
          <p:cNvPr id="54" name="Right Brace 53"/>
          <p:cNvSpPr/>
          <p:nvPr/>
        </p:nvSpPr>
        <p:spPr>
          <a:xfrm rot="16200000">
            <a:off x="6544737" y="2201333"/>
            <a:ext cx="239181" cy="2825749"/>
          </a:xfrm>
          <a:prstGeom prst="rightBrace">
            <a:avLst/>
          </a:prstGeom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Elbow Connector 54"/>
          <p:cNvCxnSpPr>
            <a:stCxn id="54" idx="1"/>
            <a:endCxn id="51" idx="2"/>
          </p:cNvCxnSpPr>
          <p:nvPr/>
        </p:nvCxnSpPr>
        <p:spPr>
          <a:xfrm flipV="1">
            <a:off x="6664328" y="2634026"/>
            <a:ext cx="1156" cy="860591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08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1544061"/>
              </p:ext>
            </p:extLst>
          </p:nvPr>
        </p:nvGraphicFramePr>
        <p:xfrm>
          <a:off x="0" y="685800"/>
          <a:ext cx="91440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148313"/>
              </p:ext>
            </p:extLst>
          </p:nvPr>
        </p:nvGraphicFramePr>
        <p:xfrm>
          <a:off x="5105400" y="1066800"/>
          <a:ext cx="3848100" cy="4343395"/>
        </p:xfrm>
        <a:graphic>
          <a:graphicData uri="http://schemas.openxmlformats.org/drawingml/2006/table">
            <a:tbl>
              <a:tblPr/>
              <a:tblGrid>
                <a:gridCol w="1606899"/>
                <a:gridCol w="747067"/>
                <a:gridCol w="747067"/>
                <a:gridCol w="747067"/>
              </a:tblGrid>
              <a:tr h="2778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System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FY15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FY16-1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3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imes New Roman"/>
                        </a:rPr>
                        <a:t>Target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625.9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185.1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811.0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3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imes New Roman"/>
                        </a:rPr>
                        <a:t>Beam Inst.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419.1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0.2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419.3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3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imes New Roman"/>
                        </a:rPr>
                        <a:t>RF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152.7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29.1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181.8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3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Times New Roman"/>
                        </a:rPr>
                        <a:t>E-other (TVA, etc.)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111.6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111.6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3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imes New Roman"/>
                        </a:rPr>
                        <a:t>E-HVCM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70.5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19.8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90.3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3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imes New Roman"/>
                        </a:rPr>
                        <a:t>E-MagPS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49.9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11.5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61.4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3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imes New Roman"/>
                        </a:rPr>
                        <a:t>Ion Source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38.4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11.9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50.3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3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Times New Roman"/>
                        </a:rPr>
                        <a:t>Vacuum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39.5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0.2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39.7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3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imes New Roman"/>
                        </a:rPr>
                        <a:t>CM/SRF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23.1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5.9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29.0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3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imes New Roman"/>
                        </a:rPr>
                        <a:t>Cooling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26.9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1.5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28.4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3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imes New Roman"/>
                        </a:rPr>
                        <a:t>Controls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21.8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5.3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27.1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3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imes New Roman"/>
                        </a:rPr>
                        <a:t>Ops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20.2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0.9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21.1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3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imes New Roman"/>
                        </a:rPr>
                        <a:t>Prot. Sys.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3.1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8.6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11.7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3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imes New Roman"/>
                        </a:rPr>
                        <a:t>E-Choppers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6.4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0.5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6.9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3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imes New Roman"/>
                        </a:rPr>
                        <a:t>Mech. Sys.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3.4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1.2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4.6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3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imes New Roman"/>
                        </a:rPr>
                        <a:t>Cryo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1.7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1.7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3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imes New Roman"/>
                        </a:rPr>
                        <a:t>Physics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0.3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0.9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1.2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3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imes New Roman"/>
                        </a:rPr>
                        <a:t>Misc.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0.4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0.4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3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imes New Roman"/>
                        </a:rPr>
                        <a:t>Totals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1614.9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282.6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1897.5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0" y="76200"/>
            <a:ext cx="9144000" cy="36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r>
              <a:rPr lang="en-US" sz="2000" dirty="0" smtClean="0"/>
              <a:t>Target/MEBT cooling failures account for 65% of downtime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0414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9629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42640" cy="4876800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ustained operations above 1.2 MW</a:t>
            </a:r>
            <a:r>
              <a:rPr lang="en-US" dirty="0"/>
              <a:t> </a:t>
            </a:r>
            <a:r>
              <a:rPr lang="en-US" dirty="0" smtClean="0"/>
              <a:t>with another sustained 1.4 MW run</a:t>
            </a:r>
          </a:p>
          <a:p>
            <a:r>
              <a:rPr lang="en-US" dirty="0" smtClean="0"/>
              <a:t>Excellent availability excluding target failures</a:t>
            </a:r>
          </a:p>
          <a:p>
            <a:r>
              <a:rPr lang="en-US" dirty="0"/>
              <a:t>L</a:t>
            </a:r>
            <a:r>
              <a:rPr lang="en-US" dirty="0" smtClean="0"/>
              <a:t>ong downtime events continue to have an impact on scheduling, performance, and beam power levels</a:t>
            </a:r>
          </a:p>
          <a:p>
            <a:r>
              <a:rPr lang="en-US" dirty="0" smtClean="0"/>
              <a:t>We continue to measure our performance and make system improvements as you will hear over the next 2 days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337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9629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Beam Power</a:t>
            </a:r>
          </a:p>
          <a:p>
            <a:r>
              <a:rPr lang="en-US" dirty="0" smtClean="0"/>
              <a:t>FY15/16 Run Schedules</a:t>
            </a:r>
          </a:p>
          <a:p>
            <a:r>
              <a:rPr lang="en-US" dirty="0" smtClean="0"/>
              <a:t>Review of SNS Commitments</a:t>
            </a:r>
          </a:p>
          <a:p>
            <a:r>
              <a:rPr lang="en-US" dirty="0" smtClean="0"/>
              <a:t>Performance</a:t>
            </a:r>
          </a:p>
          <a:p>
            <a:r>
              <a:rPr lang="en-US" dirty="0" smtClean="0"/>
              <a:t>Downtime Overview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8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64008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36290" cy="484748"/>
          </a:xfrm>
        </p:spPr>
        <p:txBody>
          <a:bodyPr/>
          <a:lstStyle/>
          <a:p>
            <a:r>
              <a:rPr lang="en-US" sz="2800" dirty="0"/>
              <a:t>Beam power on target </a:t>
            </a:r>
            <a:r>
              <a:rPr lang="en-US" sz="2000" dirty="0"/>
              <a:t>(60 sec average)</a:t>
            </a:r>
            <a:endParaRPr lang="en-US" dirty="0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990600"/>
            <a:ext cx="205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 eaLnBrk="1" hangingPunct="1"/>
            <a:r>
              <a:rPr lang="en-US" sz="1600" dirty="0" smtClean="0">
                <a:solidFill>
                  <a:srgbClr val="00673E"/>
                </a:solidFill>
                <a:latin typeface="Arial Black" pitchFamily="34" charset="0"/>
              </a:rPr>
              <a:t>1249.4 </a:t>
            </a:r>
            <a:r>
              <a:rPr lang="en-US" sz="1600" dirty="0">
                <a:solidFill>
                  <a:srgbClr val="00673E"/>
                </a:solidFill>
                <a:latin typeface="Arial Black" pitchFamily="34" charset="0"/>
              </a:rPr>
              <a:t>kW peak </a:t>
            </a:r>
            <a:endParaRPr lang="en-US" sz="1600" dirty="0" smtClean="0">
              <a:solidFill>
                <a:srgbClr val="00673E"/>
              </a:solidFill>
              <a:latin typeface="Arial Black" pitchFamily="34" charset="0"/>
            </a:endParaRPr>
          </a:p>
          <a:p>
            <a:pPr algn="ctr" eaLnBrk="1" hangingPunct="1"/>
            <a:r>
              <a:rPr lang="en-US" sz="1200" dirty="0" smtClean="0">
                <a:solidFill>
                  <a:srgbClr val="00673E"/>
                </a:solidFill>
                <a:latin typeface="Arial Black" pitchFamily="34" charset="0"/>
              </a:rPr>
              <a:t>(1.14 MW for ~6 days)</a:t>
            </a:r>
            <a:endParaRPr lang="en-US" sz="1200" dirty="0">
              <a:solidFill>
                <a:srgbClr val="00673E"/>
              </a:solidFill>
              <a:latin typeface="Arial Black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762000" y="1447800"/>
            <a:ext cx="0" cy="28809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88300" y="2514600"/>
            <a:ext cx="673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 eaLnBrk="1" hangingPunct="1"/>
            <a:r>
              <a:rPr lang="en-US" sz="800" dirty="0" smtClean="0">
                <a:solidFill>
                  <a:srgbClr val="00673E"/>
                </a:solidFill>
                <a:latin typeface="Arial Black" pitchFamily="34" charset="0"/>
              </a:rPr>
              <a:t>MEBT BS failure</a:t>
            </a:r>
            <a:endParaRPr lang="en-US" sz="800" dirty="0">
              <a:solidFill>
                <a:srgbClr val="00673E"/>
              </a:solidFill>
              <a:latin typeface="Arial Black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838200" y="2743200"/>
            <a:ext cx="673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00673E"/>
                </a:solidFill>
                <a:latin typeface="Arial Black" pitchFamily="34" charset="0"/>
              </a:rPr>
              <a:t>Target failure</a:t>
            </a:r>
            <a:endParaRPr lang="en-US" sz="900" dirty="0">
              <a:solidFill>
                <a:srgbClr val="00673E"/>
              </a:solidFill>
              <a:latin typeface="Arial Black" pitchFamily="34" charset="0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>
            <a:off x="1066800" y="3048000"/>
            <a:ext cx="46858" cy="49464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427858" y="2971800"/>
            <a:ext cx="29342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867004" y="3242102"/>
            <a:ext cx="110479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US" sz="1000" dirty="0" smtClean="0">
                <a:solidFill>
                  <a:srgbClr val="00673E"/>
                </a:solidFill>
                <a:latin typeface="Arial Black" pitchFamily="34" charset="0"/>
              </a:rPr>
              <a:t>Winter outage</a:t>
            </a:r>
            <a:endParaRPr lang="en-US" sz="1000" dirty="0">
              <a:solidFill>
                <a:srgbClr val="00673E"/>
              </a:solidFill>
              <a:latin typeface="Arial Black" pitchFamily="34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5562600" y="3352800"/>
            <a:ext cx="7754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US" sz="1000" dirty="0" smtClean="0">
                <a:solidFill>
                  <a:srgbClr val="00673E"/>
                </a:solidFill>
                <a:latin typeface="Arial Black" pitchFamily="34" charset="0"/>
              </a:rPr>
              <a:t>Summer outage</a:t>
            </a:r>
            <a:endParaRPr lang="en-US" sz="1000" dirty="0">
              <a:solidFill>
                <a:srgbClr val="00673E"/>
              </a:solidFill>
              <a:latin typeface="Arial Black" pitchFamily="34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590800" y="457200"/>
            <a:ext cx="2209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 eaLnBrk="1" hangingPunct="1"/>
            <a:r>
              <a:rPr lang="en-US" sz="1600" dirty="0" smtClean="0">
                <a:solidFill>
                  <a:srgbClr val="00673E"/>
                </a:solidFill>
                <a:latin typeface="Arial Black" pitchFamily="34" charset="0"/>
              </a:rPr>
              <a:t>1337.8 </a:t>
            </a:r>
            <a:r>
              <a:rPr lang="en-US" sz="1600" dirty="0">
                <a:solidFill>
                  <a:srgbClr val="00673E"/>
                </a:solidFill>
                <a:latin typeface="Arial Black" pitchFamily="34" charset="0"/>
              </a:rPr>
              <a:t>kW peak </a:t>
            </a:r>
            <a:endParaRPr lang="en-US" sz="1600" dirty="0" smtClean="0">
              <a:solidFill>
                <a:srgbClr val="00673E"/>
              </a:solidFill>
              <a:latin typeface="Arial Black" pitchFamily="34" charset="0"/>
            </a:endParaRPr>
          </a:p>
          <a:p>
            <a:pPr algn="ctr" eaLnBrk="1" hangingPunct="1"/>
            <a:r>
              <a:rPr lang="en-US" sz="1200" dirty="0" smtClean="0">
                <a:solidFill>
                  <a:srgbClr val="00673E"/>
                </a:solidFill>
                <a:latin typeface="Arial Black" pitchFamily="34" charset="0"/>
              </a:rPr>
              <a:t>(1.10 MW for ~53 days)</a:t>
            </a:r>
            <a:endParaRPr lang="en-US" sz="1200" dirty="0">
              <a:solidFill>
                <a:srgbClr val="00673E"/>
              </a:solidFill>
              <a:latin typeface="Arial Black" pitchFamily="34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657600" y="2286000"/>
            <a:ext cx="7754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US" sz="1000" dirty="0" smtClean="0">
                <a:solidFill>
                  <a:srgbClr val="00673E"/>
                </a:solidFill>
                <a:latin typeface="Arial Black" pitchFamily="34" charset="0"/>
              </a:rPr>
              <a:t>April outage</a:t>
            </a:r>
            <a:endParaRPr lang="en-US" sz="1000" dirty="0">
              <a:solidFill>
                <a:srgbClr val="00673E"/>
              </a:solidFill>
              <a:latin typeface="Arial Black" pitchFamily="34" charset="0"/>
            </a:endParaRPr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>
            <a:off x="4085458" y="2667000"/>
            <a:ext cx="29342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>
            <a:off x="4267200" y="914400"/>
            <a:ext cx="152400" cy="44049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4800600" y="381000"/>
            <a:ext cx="2209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 eaLnBrk="1" hangingPunct="1"/>
            <a:r>
              <a:rPr lang="en-US" sz="1600" dirty="0" smtClean="0">
                <a:solidFill>
                  <a:srgbClr val="00673E"/>
                </a:solidFill>
                <a:latin typeface="Arial Black" pitchFamily="34" charset="0"/>
              </a:rPr>
              <a:t>1356.7 </a:t>
            </a:r>
            <a:r>
              <a:rPr lang="en-US" sz="1600" dirty="0">
                <a:solidFill>
                  <a:srgbClr val="00673E"/>
                </a:solidFill>
                <a:latin typeface="Arial Black" pitchFamily="34" charset="0"/>
              </a:rPr>
              <a:t>kW peak </a:t>
            </a:r>
            <a:endParaRPr lang="en-US" sz="1600" dirty="0" smtClean="0">
              <a:solidFill>
                <a:srgbClr val="00673E"/>
              </a:solidFill>
              <a:latin typeface="Arial Black" pitchFamily="34" charset="0"/>
            </a:endParaRPr>
          </a:p>
          <a:p>
            <a:pPr algn="ctr" eaLnBrk="1" hangingPunct="1"/>
            <a:r>
              <a:rPr lang="en-US" sz="1200" dirty="0" smtClean="0">
                <a:solidFill>
                  <a:srgbClr val="00673E"/>
                </a:solidFill>
                <a:latin typeface="Arial Black" pitchFamily="34" charset="0"/>
              </a:rPr>
              <a:t>(1.30 MW for ~32 days)</a:t>
            </a:r>
            <a:endParaRPr lang="en-US" sz="1200" dirty="0">
              <a:solidFill>
                <a:srgbClr val="00673E"/>
              </a:solidFill>
              <a:latin typeface="Arial Black" pitchFamily="34" charset="0"/>
            </a:endParaRPr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 flipH="1">
            <a:off x="6477000" y="838200"/>
            <a:ext cx="0" cy="44049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6934200" y="457200"/>
            <a:ext cx="2185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 eaLnBrk="1" hangingPunct="1"/>
            <a:r>
              <a:rPr lang="en-US" sz="1600" dirty="0" smtClean="0">
                <a:solidFill>
                  <a:srgbClr val="00673E"/>
                </a:solidFill>
                <a:latin typeface="Arial Black" pitchFamily="34" charset="0"/>
              </a:rPr>
              <a:t>1416.9 </a:t>
            </a:r>
            <a:r>
              <a:rPr lang="en-US" sz="1600" dirty="0">
                <a:solidFill>
                  <a:srgbClr val="00673E"/>
                </a:solidFill>
                <a:latin typeface="Arial Black" pitchFamily="34" charset="0"/>
              </a:rPr>
              <a:t>kW peak </a:t>
            </a:r>
            <a:endParaRPr lang="en-US" sz="1600" dirty="0" smtClean="0">
              <a:solidFill>
                <a:srgbClr val="00673E"/>
              </a:solidFill>
              <a:latin typeface="Arial Black" pitchFamily="34" charset="0"/>
            </a:endParaRPr>
          </a:p>
          <a:p>
            <a:pPr algn="ctr" eaLnBrk="1" hangingPunct="1"/>
            <a:r>
              <a:rPr lang="en-US" sz="1200" dirty="0" smtClean="0">
                <a:solidFill>
                  <a:srgbClr val="00673E"/>
                </a:solidFill>
                <a:latin typeface="Arial Black" pitchFamily="34" charset="0"/>
              </a:rPr>
              <a:t>(1.27 MW for ~28 days)</a:t>
            </a:r>
            <a:endParaRPr lang="en-US" sz="1200" dirty="0">
              <a:solidFill>
                <a:srgbClr val="00673E"/>
              </a:solidFill>
              <a:latin typeface="Arial Black" pitchFamily="34" charset="0"/>
            </a:endParaRPr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 flipH="1">
            <a:off x="8610600" y="914400"/>
            <a:ext cx="3048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7315200" y="2438400"/>
            <a:ext cx="673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00673E"/>
                </a:solidFill>
                <a:latin typeface="Arial Black" pitchFamily="34" charset="0"/>
              </a:rPr>
              <a:t>Target failure</a:t>
            </a:r>
            <a:endParaRPr lang="en-US" sz="900" dirty="0">
              <a:solidFill>
                <a:srgbClr val="00673E"/>
              </a:solidFill>
              <a:latin typeface="Arial Black" pitchFamily="34" charset="0"/>
            </a:endParaRP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H="1">
            <a:off x="7391400" y="2743200"/>
            <a:ext cx="46858" cy="49464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778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826500" cy="504825"/>
          </a:xfrm>
        </p:spPr>
        <p:txBody>
          <a:bodyPr/>
          <a:lstStyle/>
          <a:p>
            <a:r>
              <a:rPr lang="en-US" sz="2400" dirty="0" smtClean="0"/>
              <a:t>Energy and power on target from October 2006</a:t>
            </a:r>
          </a:p>
        </p:txBody>
      </p:sp>
      <p:pic>
        <p:nvPicPr>
          <p:cNvPr id="2" name="Picture 1" descr="tmpIm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477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1066800"/>
            <a:ext cx="3657601" cy="1415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200" b="1" dirty="0" smtClean="0">
                <a:solidFill>
                  <a:srgbClr val="0000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Delivered over </a:t>
            </a:r>
            <a:r>
              <a:rPr lang="en-US" sz="2200" b="1" dirty="0" smtClean="0">
                <a:solidFill>
                  <a:srgbClr val="0000FF"/>
                </a:solidFill>
                <a:ea typeface="ヒラギノ角ゴ Pro W3" charset="0"/>
                <a:cs typeface="ヒラギノ角ゴ Pro W3" charset="0"/>
              </a:rPr>
              <a:t>30</a:t>
            </a:r>
            <a:r>
              <a:rPr lang="en-US" sz="2200" b="1" dirty="0" smtClean="0">
                <a:solidFill>
                  <a:srgbClr val="0000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 GW</a:t>
            </a:r>
            <a:r>
              <a:rPr lang="en-US" sz="2200" b="1" dirty="0">
                <a:solidFill>
                  <a:srgbClr val="0000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-</a:t>
            </a:r>
            <a:r>
              <a:rPr lang="en-US" sz="2200" b="1" dirty="0" err="1" smtClean="0">
                <a:solidFill>
                  <a:srgbClr val="0000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hrs</a:t>
            </a:r>
            <a:endParaRPr lang="en-US" sz="2200" b="1" dirty="0">
              <a:solidFill>
                <a:srgbClr val="0000FF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  <a:p>
            <a:pPr>
              <a:defRPr/>
            </a:pPr>
            <a:r>
              <a:rPr lang="en-US" sz="1600" dirty="0" smtClean="0">
                <a:solidFill>
                  <a:srgbClr val="0000FF"/>
                </a:solidFill>
                <a:ea typeface="ヒラギノ角ゴ Pro W3" charset="0"/>
                <a:cs typeface="ヒラギノ角ゴ Pro W3" charset="0"/>
              </a:rPr>
              <a:t>FY13 – 3848 MW-</a:t>
            </a:r>
            <a:r>
              <a:rPr lang="en-US" sz="1600" dirty="0" err="1" smtClean="0">
                <a:solidFill>
                  <a:srgbClr val="0000FF"/>
                </a:solidFill>
                <a:ea typeface="ヒラギノ角ゴ Pro W3" charset="0"/>
                <a:cs typeface="ヒラギノ角ゴ Pro W3" charset="0"/>
              </a:rPr>
              <a:t>hrs</a:t>
            </a:r>
            <a:endParaRPr lang="en-US" sz="1600" dirty="0">
              <a:solidFill>
                <a:srgbClr val="0000FF"/>
              </a:solidFill>
              <a:ea typeface="ヒラギノ角ゴ Pro W3" charset="0"/>
              <a:cs typeface="ヒラギノ角ゴ Pro W3" charset="0"/>
            </a:endParaRPr>
          </a:p>
          <a:p>
            <a:pPr>
              <a:defRPr/>
            </a:pPr>
            <a:r>
              <a:rPr lang="en-US" sz="1600" dirty="0" smtClean="0">
                <a:solidFill>
                  <a:srgbClr val="0000FF"/>
                </a:solidFill>
                <a:ea typeface="ヒラギノ角ゴ Pro W3" charset="0"/>
                <a:cs typeface="ヒラギノ角ゴ Pro W3" charset="0"/>
              </a:rPr>
              <a:t>FY14 – 4798 MW-</a:t>
            </a:r>
            <a:r>
              <a:rPr lang="en-US" sz="1600" dirty="0" err="1" smtClean="0">
                <a:solidFill>
                  <a:srgbClr val="0000FF"/>
                </a:solidFill>
                <a:ea typeface="ヒラギノ角ゴ Pro W3" charset="0"/>
                <a:cs typeface="ヒラギノ角ゴ Pro W3" charset="0"/>
              </a:rPr>
              <a:t>hrs</a:t>
            </a:r>
            <a:endParaRPr lang="en-US" sz="1600" dirty="0" smtClean="0">
              <a:solidFill>
                <a:srgbClr val="0000FF"/>
              </a:solidFill>
              <a:ea typeface="ヒラギノ角ゴ Pro W3" charset="0"/>
              <a:cs typeface="ヒラギノ角ゴ Pro W3" charset="0"/>
            </a:endParaRPr>
          </a:p>
          <a:p>
            <a:pPr>
              <a:defRPr/>
            </a:pPr>
            <a:r>
              <a:rPr lang="en-US" sz="1600" dirty="0" smtClean="0">
                <a:solidFill>
                  <a:srgbClr val="0000FF"/>
                </a:solidFill>
                <a:ea typeface="ヒラギノ角ゴ Pro W3" charset="0"/>
                <a:cs typeface="ヒラギノ角ゴ Pro W3" charset="0"/>
              </a:rPr>
              <a:t>FY15 – 4612 MW-</a:t>
            </a:r>
            <a:r>
              <a:rPr lang="en-US" sz="1600" dirty="0" err="1" smtClean="0">
                <a:solidFill>
                  <a:srgbClr val="0000FF"/>
                </a:solidFill>
                <a:ea typeface="ヒラギノ角ゴ Pro W3" charset="0"/>
                <a:cs typeface="ヒラギノ角ゴ Pro W3" charset="0"/>
              </a:rPr>
              <a:t>hrs</a:t>
            </a:r>
            <a:endParaRPr lang="en-US" sz="1600" dirty="0" smtClean="0">
              <a:solidFill>
                <a:srgbClr val="0000FF"/>
              </a:solidFill>
              <a:ea typeface="ヒラギノ角ゴ Pro W3" charset="0"/>
              <a:cs typeface="ヒラギノ角ゴ Pro W3" charset="0"/>
            </a:endParaRPr>
          </a:p>
          <a:p>
            <a:pPr>
              <a:defRPr/>
            </a:pPr>
            <a:r>
              <a:rPr lang="en-US" sz="1600" dirty="0" smtClean="0">
                <a:solidFill>
                  <a:srgbClr val="0000FF"/>
                </a:solidFill>
                <a:ea typeface="ヒラギノ角ゴ Pro W3" charset="0"/>
                <a:cs typeface="ヒラギノ角ゴ Pro W3" charset="0"/>
              </a:rPr>
              <a:t>FY16 </a:t>
            </a:r>
            <a:r>
              <a:rPr lang="en-US" sz="1600" dirty="0">
                <a:solidFill>
                  <a:srgbClr val="0000FF"/>
                </a:solidFill>
                <a:ea typeface="ヒラギノ角ゴ Pro W3" charset="0"/>
                <a:cs typeface="ヒラギノ角ゴ Pro W3" charset="0"/>
              </a:rPr>
              <a:t>– </a:t>
            </a:r>
            <a:r>
              <a:rPr lang="en-US" sz="1600" dirty="0" smtClean="0">
                <a:solidFill>
                  <a:srgbClr val="0000FF"/>
                </a:solidFill>
                <a:ea typeface="ヒラギノ角ゴ Pro W3" charset="0"/>
                <a:cs typeface="ヒラギノ角ゴ Pro W3" charset="0"/>
              </a:rPr>
              <a:t>1567 </a:t>
            </a:r>
            <a:r>
              <a:rPr lang="en-US" sz="1600" dirty="0">
                <a:solidFill>
                  <a:srgbClr val="0000FF"/>
                </a:solidFill>
                <a:ea typeface="ヒラギノ角ゴ Pro W3" charset="0"/>
                <a:cs typeface="ヒラギノ角ゴ Pro W3" charset="0"/>
              </a:rPr>
              <a:t>MW-</a:t>
            </a:r>
            <a:r>
              <a:rPr lang="en-US" sz="1600" dirty="0" err="1" smtClean="0">
                <a:solidFill>
                  <a:srgbClr val="0000FF"/>
                </a:solidFill>
                <a:ea typeface="ヒラギノ角ゴ Pro W3" charset="0"/>
                <a:cs typeface="ヒラギノ角ゴ Pro W3" charset="0"/>
              </a:rPr>
              <a:t>hrs</a:t>
            </a:r>
            <a:endParaRPr lang="en-US" sz="1600" dirty="0">
              <a:solidFill>
                <a:srgbClr val="0000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800" y="609600"/>
            <a:ext cx="19491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 smtClean="0">
                <a:solidFill>
                  <a:srgbClr val="18783D"/>
                </a:solidFill>
              </a:rPr>
              <a:t>39 GW-</a:t>
            </a:r>
            <a:r>
              <a:rPr lang="en-US" sz="1200" dirty="0" err="1" smtClean="0">
                <a:solidFill>
                  <a:srgbClr val="18783D"/>
                </a:solidFill>
              </a:rPr>
              <a:t>hrs</a:t>
            </a:r>
            <a:r>
              <a:rPr lang="en-US" sz="1200" dirty="0" smtClean="0">
                <a:solidFill>
                  <a:srgbClr val="18783D"/>
                </a:solidFill>
              </a:rPr>
              <a:t> is the IRP limit</a:t>
            </a:r>
          </a:p>
        </p:txBody>
      </p:sp>
    </p:spTree>
    <p:extLst>
      <p:ext uri="{BB962C8B-B14F-4D97-AF65-F5344CB8AC3E}">
        <p14:creationId xmlns:p14="http://schemas.microsoft.com/office/powerpoint/2010/main" val="41651428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zzx\Desktop\Scheds\FY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5400" y="25400"/>
            <a:ext cx="8229600" cy="49629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r>
              <a:rPr lang="en-US" sz="1800" dirty="0" smtClean="0"/>
              <a:t>Schedules are built to meet DOE commitments: 90% availability against schedule and ~4500 hours delivered to users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21264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Y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" y="533400"/>
            <a:ext cx="9144000" cy="63246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5400" y="25400"/>
            <a:ext cx="8585200" cy="49629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r>
              <a:rPr lang="en-US" sz="1800" dirty="0" smtClean="0"/>
              <a:t>FY16 schedule </a:t>
            </a:r>
            <a:r>
              <a:rPr lang="en-US" sz="1800" dirty="0" smtClean="0"/>
              <a:t>adjusted </a:t>
            </a:r>
            <a:r>
              <a:rPr lang="en-US" sz="1800" dirty="0" smtClean="0"/>
              <a:t>for unplanned target failure at start of FY</a:t>
            </a:r>
          </a:p>
          <a:p>
            <a:r>
              <a:rPr lang="en-US" sz="1800" dirty="0" smtClean="0"/>
              <a:t>Commitment of 4230 hours of NP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51797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36290" cy="754053"/>
          </a:xfrm>
        </p:spPr>
        <p:txBody>
          <a:bodyPr/>
          <a:lstStyle/>
          <a:p>
            <a:r>
              <a:rPr lang="en-US" dirty="0"/>
              <a:t>SNS </a:t>
            </a:r>
            <a:r>
              <a:rPr lang="en-US" dirty="0" smtClean="0"/>
              <a:t>Commitments</a:t>
            </a:r>
            <a:br>
              <a:rPr lang="en-US" dirty="0" smtClean="0"/>
            </a:br>
            <a:r>
              <a:rPr lang="en-US" sz="2000" dirty="0" smtClean="0"/>
              <a:t>We remain committed to delivering 4500 hours of NP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26344"/>
              </p:ext>
            </p:extLst>
          </p:nvPr>
        </p:nvGraphicFramePr>
        <p:xfrm>
          <a:off x="1219200" y="685800"/>
          <a:ext cx="6577012" cy="2971799"/>
        </p:xfrm>
        <a:graphic>
          <a:graphicData uri="http://schemas.openxmlformats.org/drawingml/2006/table">
            <a:tbl>
              <a:tblPr/>
              <a:tblGrid>
                <a:gridCol w="1541462"/>
                <a:gridCol w="1279525"/>
                <a:gridCol w="1131888"/>
                <a:gridCol w="1271587"/>
                <a:gridCol w="135255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Year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Neutron Production Availability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Integrated Beam Power (MW-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hrs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Commitment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Actual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Commitment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Actual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D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FY2007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68.0%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65.7%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117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159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FY2008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74.0%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72.0%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877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945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FY2009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80.0%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80.7%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2031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2166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FY2010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85.0%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85.6%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3253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3455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FY2011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88.0%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92.0%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NA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4132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FY2012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90.0%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90.0%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NA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4368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FY2013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ea typeface="ヒラギノ角ゴ Pro W3" pitchFamily="-84" charset="-128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90.0%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72.4%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NA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3848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FY2014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ea typeface="ヒラギノ角ゴ Pro W3" pitchFamily="-84" charset="-128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90.0%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ヒラギノ角ゴ Pro W3" pitchFamily="-84" charset="-128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83.7%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NA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ヒラギノ角ゴ Pro W3" pitchFamily="-84" charset="-128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4798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FY2015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ヒラギノ角ゴ Pro W3" pitchFamily="-84" charset="-128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90.0%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74.6%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NA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4612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FY2016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(Q1)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90.0%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84.5%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NA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1567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519771"/>
              </p:ext>
            </p:extLst>
          </p:nvPr>
        </p:nvGraphicFramePr>
        <p:xfrm>
          <a:off x="1219200" y="3722566"/>
          <a:ext cx="6562725" cy="3135434"/>
        </p:xfrm>
        <a:graphic>
          <a:graphicData uri="http://schemas.openxmlformats.org/drawingml/2006/table">
            <a:tbl>
              <a:tblPr/>
              <a:tblGrid>
                <a:gridCol w="1508125"/>
                <a:gridCol w="1176338"/>
                <a:gridCol w="1222375"/>
                <a:gridCol w="1306512"/>
                <a:gridCol w="1349375"/>
              </a:tblGrid>
              <a:tr h="497293"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Year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Neutron Production Hours</a:t>
                      </a:r>
                    </a:p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Delivered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Total Operating Hours</a:t>
                      </a:r>
                    </a:p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Delivered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983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Commitment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Actual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Commitment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Actual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D"/>
                    </a:solidFill>
                  </a:tcPr>
                </a:tc>
              </a:tr>
              <a:tr h="23983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FY2007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1500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2078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3500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3779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983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FY2008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2700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2807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4000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4032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983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FY2009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3500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3553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4500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4916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983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FY2010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3900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4250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4800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5310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983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FY2011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4300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5002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5000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5941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983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FY2012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4500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4725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5000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5746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983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FY2013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ea typeface="ヒラギノ角ゴ Pro W3" pitchFamily="-84" charset="-128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4000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4202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5000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5120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983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FY2014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ea typeface="ヒラギノ角ゴ Pro W3" pitchFamily="-84" charset="-128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4230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4424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5000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5294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983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FY2015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ヒラギノ角ゴ Pro W3" pitchFamily="-84" charset="-128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4230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4441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5000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5278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983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FY2016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(Q1)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4230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1495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5000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ヒラギノ角ゴ Pro W3" pitchFamily="-84" charset="-128"/>
                        </a:rPr>
                        <a:t>1651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782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15498"/>
          </a:xfrm>
        </p:spPr>
        <p:txBody>
          <a:bodyPr/>
          <a:lstStyle/>
          <a:p>
            <a:r>
              <a:rPr lang="en-US" sz="2400" dirty="0" smtClean="0"/>
              <a:t>Excellent after initial difficulties </a:t>
            </a:r>
            <a:r>
              <a:rPr lang="en-US" sz="2000" dirty="0" smtClean="0"/>
              <a:t>(91% between outages)</a:t>
            </a:r>
            <a:endParaRPr lang="en-US" sz="20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6541071"/>
              </p:ext>
            </p:extLst>
          </p:nvPr>
        </p:nvGraphicFramePr>
        <p:xfrm>
          <a:off x="-7981" y="381000"/>
          <a:ext cx="9151981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0600" y="1371600"/>
            <a:ext cx="990600" cy="5103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 smtClean="0"/>
              <a:t>MEBT chopper &amp; 2  target failures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0" y="838200"/>
            <a:ext cx="914400" cy="3718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 smtClean="0"/>
              <a:t>DTL5 cavity/window arcs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715000" y="1219200"/>
            <a:ext cx="12192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858000" y="1524000"/>
            <a:ext cx="838200" cy="6488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 smtClean="0"/>
              <a:t>Lightning strike – </a:t>
            </a:r>
            <a:r>
              <a:rPr lang="en-US" sz="1000" dirty="0" err="1"/>
              <a:t>C</a:t>
            </a:r>
            <a:r>
              <a:rPr lang="en-US" sz="1000" dirty="0" err="1" smtClean="0"/>
              <a:t>ryo</a:t>
            </a:r>
            <a:r>
              <a:rPr lang="en-US" sz="1000" dirty="0" smtClean="0"/>
              <a:t>, CMS, RF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6629400" y="1828800"/>
            <a:ext cx="3048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934200" y="2286000"/>
            <a:ext cx="685800" cy="42780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200" dirty="0" smtClean="0"/>
              <a:t>Target failure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543800" y="2590800"/>
            <a:ext cx="12192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858000" y="2895600"/>
            <a:ext cx="838200" cy="5103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 smtClean="0"/>
              <a:t>FDR 2074 switchgear failure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7620000" y="3276600"/>
            <a:ext cx="3810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548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36290" cy="415498"/>
          </a:xfrm>
        </p:spPr>
        <p:txBody>
          <a:bodyPr/>
          <a:lstStyle/>
          <a:p>
            <a:r>
              <a:rPr lang="en-US" sz="2400" dirty="0" smtClean="0"/>
              <a:t>Continued excellent performance in FY16 </a:t>
            </a:r>
            <a:r>
              <a:rPr lang="en-US" sz="2000" dirty="0" smtClean="0"/>
              <a:t>(84.5%)</a:t>
            </a:r>
            <a:endParaRPr lang="en-US" sz="20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9192483"/>
              </p:ext>
            </p:extLst>
          </p:nvPr>
        </p:nvGraphicFramePr>
        <p:xfrm>
          <a:off x="0" y="381000"/>
          <a:ext cx="91440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4400" y="1828800"/>
            <a:ext cx="685800" cy="42780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200" dirty="0" smtClean="0"/>
              <a:t>Target failure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990600" y="2209800"/>
            <a:ext cx="22860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334000" y="2514600"/>
            <a:ext cx="2971800" cy="844847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2"/>
                </a:solidFill>
              </a:rPr>
              <a:t>After target failure</a:t>
            </a:r>
          </a:p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2"/>
                </a:solidFill>
              </a:rPr>
              <a:t>10 out of 11 weeks &gt; 90%</a:t>
            </a:r>
          </a:p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2"/>
                </a:solidFill>
              </a:rPr>
              <a:t>6 out of 11 weeks &gt; 95%</a:t>
            </a:r>
          </a:p>
        </p:txBody>
      </p:sp>
    </p:spTree>
    <p:extLst>
      <p:ext uri="{BB962C8B-B14F-4D97-AF65-F5344CB8AC3E}">
        <p14:creationId xmlns:p14="http://schemas.microsoft.com/office/powerpoint/2010/main" val="1574660671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_HFIR-SNS">
  <a:themeElements>
    <a:clrScheme name="ORNL Corporate Color Palette FINAL">
      <a:dk1>
        <a:sysClr val="windowText" lastClr="000000"/>
      </a:dk1>
      <a:lt1>
        <a:sysClr val="window" lastClr="FFFFFF"/>
      </a:lt1>
      <a:dk2>
        <a:srgbClr val="18783D"/>
      </a:dk2>
      <a:lt2>
        <a:srgbClr val="FFFFFF"/>
      </a:lt2>
      <a:accent1>
        <a:srgbClr val="2A6EBB"/>
      </a:accent1>
      <a:accent2>
        <a:srgbClr val="69BE28"/>
      </a:accent2>
      <a:accent3>
        <a:srgbClr val="E37222"/>
      </a:accent3>
      <a:accent4>
        <a:srgbClr val="3CB6CE"/>
      </a:accent4>
      <a:accent5>
        <a:srgbClr val="983222"/>
      </a:accent5>
      <a:accent6>
        <a:srgbClr val="FECB00"/>
      </a:accent6>
      <a:hlink>
        <a:srgbClr val="2A6EBB"/>
      </a:hlink>
      <a:folHlink>
        <a:srgbClr val="207C47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contourClr>
            <a:schemeClr val="lt1"/>
          </a:contourClr>
        </a:sp3d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8F7A50-2969-4387-8ABB-A3555854BC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913069-075D-49F7-AF90-34940D148085}">
  <ds:schemaRefs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F50F8B6-4A11-4B4C-906E-532188B822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Powerpoint-Template_HFIR-SNS.potx</Template>
  <TotalTime>682</TotalTime>
  <Words>914</Words>
  <Application>Microsoft Macintosh PowerPoint</Application>
  <PresentationFormat>On-screen Show (4:3)</PresentationFormat>
  <Paragraphs>382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Powerpoint-Template_HFIR-SNS</vt:lpstr>
      <vt:lpstr>Operations Report for FY15 and FY16-Q1</vt:lpstr>
      <vt:lpstr>Outline</vt:lpstr>
      <vt:lpstr>Beam power on target (60 sec average)</vt:lpstr>
      <vt:lpstr>Energy and power on target from October 2006</vt:lpstr>
      <vt:lpstr>PowerPoint Presentation</vt:lpstr>
      <vt:lpstr>PowerPoint Presentation</vt:lpstr>
      <vt:lpstr>SNS Commitments We remain committed to delivering 4500 hours of NP</vt:lpstr>
      <vt:lpstr>Excellent after initial difficulties (91% between outages)</vt:lpstr>
      <vt:lpstr>Continued excellent performance in FY16 (84.5%)</vt:lpstr>
      <vt:lpstr>Long duration events dominate  our overall downtime numbers</vt:lpstr>
      <vt:lpstr>Less than 3 hours trips consistently account for ~4-5% of downtime</vt:lpstr>
      <vt:lpstr>Continue to use frequency plots to evaluate performance Just over 3 trips/day for FY16 Q1</vt:lpstr>
      <vt:lpstr>Medium duration events are fairly constant</vt:lpstr>
      <vt:lpstr>Strive for no more than 1 long duration trip every 2 weeks</vt:lpstr>
      <vt:lpstr>PowerPoint Presentation</vt:lpstr>
      <vt:lpstr>Good progress on reducing the number of short duration trips </vt:lpstr>
      <vt:lpstr>PowerPoint Presentation</vt:lpstr>
      <vt:lpstr>Summary</vt:lpstr>
    </vt:vector>
  </TitlesOfParts>
  <Company>ORNL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Manning, Renee</dc:creator>
  <cp:keywords>Spallation Neuton Souce, Neutron Sciences Directorate</cp:keywords>
  <cp:lastModifiedBy>Glen Johns</cp:lastModifiedBy>
  <cp:revision>42</cp:revision>
  <dcterms:created xsi:type="dcterms:W3CDTF">2014-04-28T13:33:12Z</dcterms:created>
  <dcterms:modified xsi:type="dcterms:W3CDTF">2016-02-11T19:33:59Z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