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embeddings/oleObject1.bin" ContentType="application/vnd.openxmlformats-officedocument.oleObject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935" r:id="rId4"/>
    <p:sldMasterId id="2147483943" r:id="rId5"/>
  </p:sldMasterIdLst>
  <p:notesMasterIdLst>
    <p:notesMasterId r:id="rId40"/>
  </p:notesMasterIdLst>
  <p:handoutMasterIdLst>
    <p:handoutMasterId r:id="rId41"/>
  </p:handoutMasterIdLst>
  <p:sldIdLst>
    <p:sldId id="256" r:id="rId6"/>
    <p:sldId id="310" r:id="rId7"/>
    <p:sldId id="301" r:id="rId8"/>
    <p:sldId id="309" r:id="rId9"/>
    <p:sldId id="292" r:id="rId10"/>
    <p:sldId id="289" r:id="rId11"/>
    <p:sldId id="284" r:id="rId12"/>
    <p:sldId id="285" r:id="rId13"/>
    <p:sldId id="274" r:id="rId14"/>
    <p:sldId id="269" r:id="rId15"/>
    <p:sldId id="288" r:id="rId16"/>
    <p:sldId id="303" r:id="rId17"/>
    <p:sldId id="302" r:id="rId18"/>
    <p:sldId id="305" r:id="rId19"/>
    <p:sldId id="281" r:id="rId20"/>
    <p:sldId id="306" r:id="rId21"/>
    <p:sldId id="307" r:id="rId22"/>
    <p:sldId id="293" r:id="rId23"/>
    <p:sldId id="294" r:id="rId24"/>
    <p:sldId id="298" r:id="rId25"/>
    <p:sldId id="300" r:id="rId26"/>
    <p:sldId id="265" r:id="rId27"/>
    <p:sldId id="267" r:id="rId28"/>
    <p:sldId id="264" r:id="rId29"/>
    <p:sldId id="296" r:id="rId30"/>
    <p:sldId id="304" r:id="rId31"/>
    <p:sldId id="272" r:id="rId32"/>
    <p:sldId id="271" r:id="rId33"/>
    <p:sldId id="275" r:id="rId34"/>
    <p:sldId id="276" r:id="rId35"/>
    <p:sldId id="277" r:id="rId36"/>
    <p:sldId id="278" r:id="rId37"/>
    <p:sldId id="279" r:id="rId38"/>
    <p:sldId id="280" r:id="rId39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177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353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53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706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5883" algn="l" defTabSz="914353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060" algn="l" defTabSz="914353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236" algn="l" defTabSz="914353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413" algn="l" defTabSz="914353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7420" autoAdjust="0"/>
  </p:normalViewPr>
  <p:slideViewPr>
    <p:cSldViewPr showGuides="1">
      <p:cViewPr>
        <p:scale>
          <a:sx n="150" d="100"/>
          <a:sy n="150" d="100"/>
        </p:scale>
        <p:origin x="-1648" y="-106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ableStyles" Target="tableStyles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Master" Target="slideMasters/slideMaster2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9" Type="http://schemas.openxmlformats.org/officeDocument/2006/relationships/slide" Target="slides/slide4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37" Type="http://schemas.openxmlformats.org/officeDocument/2006/relationships/slide" Target="slides/slide32.xml"/><Relationship Id="rId38" Type="http://schemas.openxmlformats.org/officeDocument/2006/relationships/slide" Target="slides/slide33.xml"/><Relationship Id="rId39" Type="http://schemas.openxmlformats.org/officeDocument/2006/relationships/slide" Target="slides/slide34.xml"/><Relationship Id="rId40" Type="http://schemas.openxmlformats.org/officeDocument/2006/relationships/notesMaster" Target="notesMasters/notesMaster1.xml"/><Relationship Id="rId41" Type="http://schemas.openxmlformats.org/officeDocument/2006/relationships/handoutMaster" Target="handoutMasters/handoutMaster1.xml"/><Relationship Id="rId42" Type="http://schemas.openxmlformats.org/officeDocument/2006/relationships/printerSettings" Target="printerSettings/printerSettings1.bin"/><Relationship Id="rId43" Type="http://schemas.openxmlformats.org/officeDocument/2006/relationships/presProps" Target="presProps.xml"/><Relationship Id="rId44" Type="http://schemas.openxmlformats.org/officeDocument/2006/relationships/viewProps" Target="viewProps.xml"/><Relationship Id="rId45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FEB5D2-0DBC-2048-8F2A-346E707CE9EA}" type="datetimeFigureOut">
              <a:rPr lang="en-US" smtClean="0"/>
              <a:t>2/11/16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EC1FF4-AB5D-6F49-A155-943CDBD13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31310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8BD50A-C098-C546-A0EB-3EE3200149E5}" type="datetimeFigureOut">
              <a:rPr lang="en-US" smtClean="0"/>
              <a:t>2/11/16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10D8DF-7BF6-7F4F-9D25-653E0199B7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7930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1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77" algn="l" defTabSz="4571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53" algn="l" defTabSz="4571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30" algn="l" defTabSz="4571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06" algn="l" defTabSz="4571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883" algn="l" defTabSz="4571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060" algn="l" defTabSz="4571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236" algn="l" defTabSz="4571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413" algn="l" defTabSz="4571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Fall 2013 the RFQ couplers were damaged after a long period of abuse (vacuum event during a power outage, high hydrogen flow).</a:t>
            </a:r>
            <a:r>
              <a:rPr lang="en-US" baseline="0" dirty="0" smtClean="0"/>
              <a:t>  They showed </a:t>
            </a:r>
            <a:r>
              <a:rPr lang="en-US" baseline="0" dirty="0" err="1" smtClean="0"/>
              <a:t>multipacting</a:t>
            </a:r>
            <a:r>
              <a:rPr lang="en-US" baseline="0" dirty="0" smtClean="0"/>
              <a:t> signatures and high temperature.</a:t>
            </a:r>
          </a:p>
          <a:p>
            <a:endParaRPr lang="en-US" baseline="0" dirty="0" smtClean="0"/>
          </a:p>
          <a:p>
            <a:r>
              <a:rPr lang="en-US" baseline="0" dirty="0" smtClean="0"/>
              <a:t>Spring 2014 had good RFQ couplers and ion source performance which allowed power increase to 1.4 MW.</a:t>
            </a:r>
          </a:p>
          <a:p>
            <a:endParaRPr lang="en-US" baseline="0" dirty="0" smtClean="0"/>
          </a:p>
          <a:p>
            <a:r>
              <a:rPr lang="en-US" dirty="0" smtClean="0"/>
              <a:t>July</a:t>
            </a:r>
            <a:r>
              <a:rPr lang="en-US" baseline="0" dirty="0" smtClean="0"/>
              <a:t> 2014 t</a:t>
            </a:r>
            <a:r>
              <a:rPr lang="en-US" dirty="0" smtClean="0"/>
              <a:t>here were two vacuum events that released</a:t>
            </a:r>
            <a:r>
              <a:rPr lang="en-US" baseline="0" dirty="0" smtClean="0"/>
              <a:t> </a:t>
            </a:r>
            <a:r>
              <a:rPr lang="en-US" dirty="0" smtClean="0"/>
              <a:t>water vapor into the RFQ.  RFQ couplers showed </a:t>
            </a:r>
            <a:r>
              <a:rPr lang="en-US" dirty="0" err="1" smtClean="0"/>
              <a:t>multipacting</a:t>
            </a:r>
            <a:r>
              <a:rPr lang="en-US" dirty="0" smtClean="0"/>
              <a:t> signatures and heating after those events.  Increased heat load required</a:t>
            </a:r>
            <a:r>
              <a:rPr lang="en-US" baseline="0" dirty="0" smtClean="0"/>
              <a:t> reducing the field to allow for stable RFQ operation.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Fall 2014</a:t>
            </a:r>
            <a:r>
              <a:rPr lang="en-US" baseline="0" dirty="0" smtClean="0"/>
              <a:t> there were t</a:t>
            </a:r>
            <a:r>
              <a:rPr lang="en-US" dirty="0" smtClean="0"/>
              <a:t>wo</a:t>
            </a:r>
            <a:r>
              <a:rPr lang="en-US" baseline="0" dirty="0" smtClean="0"/>
              <a:t> target failures and the MEBT water leak.</a:t>
            </a:r>
          </a:p>
          <a:p>
            <a:endParaRPr lang="en-US" baseline="0" dirty="0" smtClean="0"/>
          </a:p>
          <a:p>
            <a:r>
              <a:rPr lang="en-US" baseline="0" dirty="0" smtClean="0"/>
              <a:t>April 2015 DTL5 window failed during RF conditioning, and the replacement window had a leak that prohibited running above 1.3 MW.</a:t>
            </a:r>
          </a:p>
          <a:p>
            <a:endParaRPr lang="en-US" baseline="0" dirty="0" smtClean="0"/>
          </a:p>
          <a:p>
            <a:r>
              <a:rPr lang="en-US" baseline="0" dirty="0" smtClean="0"/>
              <a:t>Fall 2015 the OE limit restricted running below 1.4 MW.  There were ion source </a:t>
            </a:r>
            <a:r>
              <a:rPr lang="en-US" baseline="0" dirty="0" err="1" smtClean="0"/>
              <a:t>edump</a:t>
            </a:r>
            <a:r>
              <a:rPr lang="en-US" baseline="0" dirty="0" smtClean="0"/>
              <a:t> issues with voltage decay and bad insulators before the target failure in September 2015.  The ion source </a:t>
            </a:r>
            <a:r>
              <a:rPr lang="en-US" baseline="0" dirty="0" err="1" smtClean="0"/>
              <a:t>edump</a:t>
            </a:r>
            <a:r>
              <a:rPr lang="en-US" baseline="0" dirty="0" smtClean="0"/>
              <a:t> insulator issues continued throughout the fall.  The voltage decay issue was resolved by increasing the cesium collar temperature before the target failure in September 2015.  The ion source </a:t>
            </a:r>
            <a:r>
              <a:rPr lang="en-US" baseline="0" dirty="0" err="1" smtClean="0"/>
              <a:t>edump</a:t>
            </a:r>
            <a:r>
              <a:rPr lang="en-US" baseline="0" dirty="0" smtClean="0"/>
              <a:t> issues also degraded the RFQ performance by increasing beam loss and using up cooling capacity </a:t>
            </a:r>
            <a:r>
              <a:rPr lang="en-US" baseline="0" smtClean="0"/>
              <a:t>for the RFQ.</a:t>
            </a:r>
            <a:endParaRPr lang="en-US" baseline="0" dirty="0" smtClean="0"/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E44F58-E43F-E449-AA7D-EBAF2641B3C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834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10D8DF-7BF6-7F4F-9D25-653E0199B70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9292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CAA0923-83A8-8D4A-8C0B-8DEDDFD3FE56}" type="slidenum">
              <a:rPr lang="en-US"/>
              <a:pPr/>
              <a:t>5</a:t>
            </a:fld>
            <a:endParaRPr lang="en-US"/>
          </a:p>
        </p:txBody>
      </p:sp>
      <p:sp>
        <p:nvSpPr>
          <p:cNvPr id="528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8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10D8DF-7BF6-7F4F-9D25-653E0199B70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9073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10D8DF-7BF6-7F4F-9D25-653E0199B70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5651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 bwMode="auto">
          <a:xfrm>
            <a:off x="6085342" y="0"/>
            <a:ext cx="3071004" cy="6858000"/>
          </a:xfrm>
          <a:prstGeom prst="rect">
            <a:avLst/>
          </a:prstGeom>
          <a:gradFill flip="none" rotWithShape="1">
            <a:gsLst>
              <a:gs pos="0">
                <a:schemeClr val="tx2">
                  <a:shade val="30000"/>
                  <a:satMod val="115000"/>
                </a:schemeClr>
              </a:gs>
              <a:gs pos="50000">
                <a:schemeClr val="tx2">
                  <a:shade val="67500"/>
                  <a:satMod val="115000"/>
                </a:schemeClr>
              </a:gs>
              <a:gs pos="100000">
                <a:schemeClr val="tx2">
                  <a:shade val="100000"/>
                  <a:satMod val="115000"/>
                </a:schemeClr>
              </a:gs>
            </a:gsLst>
            <a:lin ang="81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27000" dist="38100" dir="10800000" algn="r" rotWithShape="0">
              <a:prstClr val="black">
                <a:alpha val="20000"/>
              </a:prstClr>
            </a:outerShdw>
          </a:effectLst>
        </p:spPr>
        <p:txBody>
          <a:bodyPr lIns="91435" tIns="45718" rIns="91435" bIns="45718"/>
          <a:lstStyle/>
          <a:p>
            <a:pPr eaLnBrk="0" hangingPunct="0">
              <a:defRPr/>
            </a:pPr>
            <a:endParaRPr lang="en-US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534" y="66"/>
            <a:ext cx="8839114" cy="662933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2278" y="179738"/>
            <a:ext cx="4160172" cy="8949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2279" y="1761404"/>
            <a:ext cx="3255297" cy="75713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0" name="TextBox 9"/>
          <p:cNvSpPr txBox="1"/>
          <p:nvPr userDrawn="1"/>
        </p:nvSpPr>
        <p:spPr>
          <a:xfrm>
            <a:off x="202278" y="6293793"/>
            <a:ext cx="2114681" cy="400110"/>
          </a:xfrm>
          <a:prstGeom prst="rect">
            <a:avLst/>
          </a:prstGeom>
          <a:noFill/>
        </p:spPr>
        <p:txBody>
          <a:bodyPr wrap="none" lIns="91435" tIns="45718" rIns="91435" bIns="45718" rtlCol="0">
            <a:spAutoFit/>
          </a:bodyPr>
          <a:lstStyle/>
          <a:p>
            <a:r>
              <a:rPr lang="en-US" sz="1000" b="0" dirty="0" smtClean="0">
                <a:solidFill>
                  <a:schemeClr val="tx2"/>
                </a:solidFill>
              </a:rPr>
              <a:t>ORNL is managed by UT-Battelle </a:t>
            </a:r>
            <a:br>
              <a:rPr lang="en-US" sz="1000" b="0" dirty="0" smtClean="0">
                <a:solidFill>
                  <a:schemeClr val="tx2"/>
                </a:solidFill>
              </a:rPr>
            </a:br>
            <a:r>
              <a:rPr lang="en-US" sz="1000" b="0" dirty="0" smtClean="0">
                <a:solidFill>
                  <a:schemeClr val="tx2"/>
                </a:solidFill>
              </a:rPr>
              <a:t>for the US Department of Energy</a:t>
            </a:r>
            <a:endParaRPr lang="en-US" sz="1000" b="0" dirty="0">
              <a:solidFill>
                <a:schemeClr val="tx2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9432" y="6324601"/>
            <a:ext cx="2019528" cy="3365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3797" y="649495"/>
            <a:ext cx="4648199" cy="4685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3722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4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89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837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1783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4729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767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0062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356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A8A17-D9F2-4A29-866B-A8975F80F3A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2/11/16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FBB4D-F262-4216-83F2-74E0F062A19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942629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A8A17-D9F2-4A29-866B-A8975F80F3A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2/11/16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FBB4D-F262-4216-83F2-74E0F062A19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54822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46" indent="0">
              <a:buNone/>
              <a:defRPr sz="1500" b="1"/>
            </a:lvl2pPr>
            <a:lvl3pPr marL="685891" indent="0">
              <a:buNone/>
              <a:defRPr sz="1400" b="1"/>
            </a:lvl3pPr>
            <a:lvl4pPr marL="1028837" indent="0">
              <a:buNone/>
              <a:defRPr sz="1200" b="1"/>
            </a:lvl4pPr>
            <a:lvl5pPr marL="1371783" indent="0">
              <a:buNone/>
              <a:defRPr sz="1200" b="1"/>
            </a:lvl5pPr>
            <a:lvl6pPr marL="1714729" indent="0">
              <a:buNone/>
              <a:defRPr sz="1200" b="1"/>
            </a:lvl6pPr>
            <a:lvl7pPr marL="2057674" indent="0">
              <a:buNone/>
              <a:defRPr sz="1200" b="1"/>
            </a:lvl7pPr>
            <a:lvl8pPr marL="2400620" indent="0">
              <a:buNone/>
              <a:defRPr sz="1200" b="1"/>
            </a:lvl8pPr>
            <a:lvl9pPr marL="2743566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46" indent="0">
              <a:buNone/>
              <a:defRPr sz="1500" b="1"/>
            </a:lvl2pPr>
            <a:lvl3pPr marL="685891" indent="0">
              <a:buNone/>
              <a:defRPr sz="1400" b="1"/>
            </a:lvl3pPr>
            <a:lvl4pPr marL="1028837" indent="0">
              <a:buNone/>
              <a:defRPr sz="1200" b="1"/>
            </a:lvl4pPr>
            <a:lvl5pPr marL="1371783" indent="0">
              <a:buNone/>
              <a:defRPr sz="1200" b="1"/>
            </a:lvl5pPr>
            <a:lvl6pPr marL="1714729" indent="0">
              <a:buNone/>
              <a:defRPr sz="1200" b="1"/>
            </a:lvl6pPr>
            <a:lvl7pPr marL="2057674" indent="0">
              <a:buNone/>
              <a:defRPr sz="1200" b="1"/>
            </a:lvl7pPr>
            <a:lvl8pPr marL="2400620" indent="0">
              <a:buNone/>
              <a:defRPr sz="1200" b="1"/>
            </a:lvl8pPr>
            <a:lvl9pPr marL="2743566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A8A17-D9F2-4A29-866B-A8975F80F3A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2/11/16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FBB4D-F262-4216-83F2-74E0F062A19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63994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A8A17-D9F2-4A29-866B-A8975F80F3A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2/11/16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FBB4D-F262-4216-83F2-74E0F062A19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214419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A8A17-D9F2-4A29-866B-A8975F80F3A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2/11/16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FBB4D-F262-4216-83F2-74E0F062A19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338640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49"/>
            <a:ext cx="3008313" cy="1162051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100"/>
            </a:lvl1pPr>
            <a:lvl2pPr marL="342946" indent="0">
              <a:buNone/>
              <a:defRPr sz="900"/>
            </a:lvl2pPr>
            <a:lvl3pPr marL="685891" indent="0">
              <a:buNone/>
              <a:defRPr sz="800"/>
            </a:lvl3pPr>
            <a:lvl4pPr marL="1028837" indent="0">
              <a:buNone/>
              <a:defRPr sz="700"/>
            </a:lvl4pPr>
            <a:lvl5pPr marL="1371783" indent="0">
              <a:buNone/>
              <a:defRPr sz="700"/>
            </a:lvl5pPr>
            <a:lvl6pPr marL="1714729" indent="0">
              <a:buNone/>
              <a:defRPr sz="700"/>
            </a:lvl6pPr>
            <a:lvl7pPr marL="2057674" indent="0">
              <a:buNone/>
              <a:defRPr sz="700"/>
            </a:lvl7pPr>
            <a:lvl8pPr marL="2400620" indent="0">
              <a:buNone/>
              <a:defRPr sz="700"/>
            </a:lvl8pPr>
            <a:lvl9pPr marL="2743566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A8A17-D9F2-4A29-866B-A8975F80F3A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2/11/16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FBB4D-F262-4216-83F2-74E0F062A19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627864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46" indent="0">
              <a:buNone/>
              <a:defRPr sz="2100"/>
            </a:lvl2pPr>
            <a:lvl3pPr marL="685891" indent="0">
              <a:buNone/>
              <a:defRPr sz="1800"/>
            </a:lvl3pPr>
            <a:lvl4pPr marL="1028837" indent="0">
              <a:buNone/>
              <a:defRPr sz="1500"/>
            </a:lvl4pPr>
            <a:lvl5pPr marL="1371783" indent="0">
              <a:buNone/>
              <a:defRPr sz="1500"/>
            </a:lvl5pPr>
            <a:lvl6pPr marL="1714729" indent="0">
              <a:buNone/>
              <a:defRPr sz="1500"/>
            </a:lvl6pPr>
            <a:lvl7pPr marL="2057674" indent="0">
              <a:buNone/>
              <a:defRPr sz="1500"/>
            </a:lvl7pPr>
            <a:lvl8pPr marL="2400620" indent="0">
              <a:buNone/>
              <a:defRPr sz="1500"/>
            </a:lvl8pPr>
            <a:lvl9pPr marL="2743566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100"/>
            </a:lvl1pPr>
            <a:lvl2pPr marL="342946" indent="0">
              <a:buNone/>
              <a:defRPr sz="900"/>
            </a:lvl2pPr>
            <a:lvl3pPr marL="685891" indent="0">
              <a:buNone/>
              <a:defRPr sz="800"/>
            </a:lvl3pPr>
            <a:lvl4pPr marL="1028837" indent="0">
              <a:buNone/>
              <a:defRPr sz="700"/>
            </a:lvl4pPr>
            <a:lvl5pPr marL="1371783" indent="0">
              <a:buNone/>
              <a:defRPr sz="700"/>
            </a:lvl5pPr>
            <a:lvl6pPr marL="1714729" indent="0">
              <a:buNone/>
              <a:defRPr sz="700"/>
            </a:lvl6pPr>
            <a:lvl7pPr marL="2057674" indent="0">
              <a:buNone/>
              <a:defRPr sz="700"/>
            </a:lvl7pPr>
            <a:lvl8pPr marL="2400620" indent="0">
              <a:buNone/>
              <a:defRPr sz="700"/>
            </a:lvl8pPr>
            <a:lvl9pPr marL="2743566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A8A17-D9F2-4A29-866B-A8975F80F3A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2/11/16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FBB4D-F262-4216-83F2-74E0F062A19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042658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A8A17-D9F2-4A29-866B-A8975F80F3A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2/11/16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FBB4D-F262-4216-83F2-74E0F062A19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955421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A8A17-D9F2-4A29-866B-A8975F80F3A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2/11/16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FBB4D-F262-4216-83F2-74E0F062A19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000517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1"/>
            <a:ext cx="8636290" cy="49944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6560" y="1367185"/>
            <a:ext cx="8642640" cy="4471932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482649" indent="-222239">
              <a:buFont typeface="Arial" panose="020B0604020202020204" pitchFamily="34" charset="0"/>
              <a:buChar char="•"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92206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1"/>
            <a:ext cx="8636290" cy="49944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9572" y="1363057"/>
            <a:ext cx="4198258" cy="4525963"/>
          </a:xfrm>
        </p:spPr>
        <p:txBody>
          <a:bodyPr/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97398" y="1363057"/>
            <a:ext cx="4198258" cy="4525963"/>
          </a:xfrm>
        </p:spPr>
        <p:txBody>
          <a:bodyPr/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06602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5948" y="1462314"/>
            <a:ext cx="419252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5948" y="2102076"/>
            <a:ext cx="419252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482649" indent="-222239">
              <a:buFont typeface="Arial" panose="020B0604020202020204" pitchFamily="34" charset="0"/>
              <a:buChar char="•"/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476828"/>
            <a:ext cx="4194175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16590"/>
            <a:ext cx="41941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482649" indent="-222239"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48649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3911890" cy="8949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"/>
          <p:cNvSpPr/>
          <p:nvPr userDrawn="1"/>
        </p:nvSpPr>
        <p:spPr bwMode="auto">
          <a:xfrm>
            <a:off x="6085342" y="0"/>
            <a:ext cx="3071004" cy="6858000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27000" dist="38100" dir="10800000" algn="r" rotWithShape="0">
              <a:prstClr val="black">
                <a:alpha val="20000"/>
              </a:prstClr>
            </a:outerShdw>
          </a:effectLst>
        </p:spPr>
        <p:txBody>
          <a:bodyPr lIns="91435" tIns="45718" rIns="91435" bIns="45718"/>
          <a:lstStyle/>
          <a:p>
            <a:pPr eaLnBrk="0" hangingPunct="0">
              <a:defRPr/>
            </a:pPr>
            <a:endParaRPr lang="en-US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52" r="1904"/>
          <a:stretch/>
        </p:blipFill>
        <p:spPr>
          <a:xfrm>
            <a:off x="6085342" y="66"/>
            <a:ext cx="3071004" cy="6629335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 userDrawn="1"/>
        </p:nvCxnSpPr>
        <p:spPr>
          <a:xfrm>
            <a:off x="6085342" y="0"/>
            <a:ext cx="0" cy="6858000"/>
          </a:xfrm>
          <a:prstGeom prst="straightConnector1">
            <a:avLst/>
          </a:prstGeom>
          <a:ln w="38100">
            <a:solidFill>
              <a:schemeClr val="tx2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9201" y="6338371"/>
            <a:ext cx="1329900" cy="316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1090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8677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33367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8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7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6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6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A8A17-D9F2-4A29-866B-A8975F80F3A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2/11/16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FBB4D-F262-4216-83F2-74E0F062A19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034459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 algn="ctr"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752601"/>
            <a:ext cx="8991600" cy="4876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5767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theme" Target="../theme/theme1.xml"/><Relationship Id="rId9" Type="http://schemas.openxmlformats.org/officeDocument/2006/relationships/image" Target="../media/image1.png"/><Relationship Id="rId1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8.xml"/><Relationship Id="rId2" Type="http://schemas.openxmlformats.org/officeDocument/2006/relationships/slideLayout" Target="../slideLayouts/slideLayout9.xml"/><Relationship Id="rId3" Type="http://schemas.openxmlformats.org/officeDocument/2006/relationships/slideLayout" Target="../slideLayouts/slideLayout10.xml"/><Relationship Id="rId4" Type="http://schemas.openxmlformats.org/officeDocument/2006/relationships/slideLayout" Target="../slideLayouts/slideLayout11.xml"/><Relationship Id="rId5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4.xml"/><Relationship Id="rId8" Type="http://schemas.openxmlformats.org/officeDocument/2006/relationships/slideLayout" Target="../slideLayouts/slideLayout15.xml"/><Relationship Id="rId9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" y="65"/>
            <a:ext cx="9143825" cy="6857868"/>
          </a:xfrm>
          <a:prstGeom prst="rect">
            <a:avLst/>
          </a:prstGeom>
        </p:spPr>
      </p:pic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202910" y="177801"/>
            <a:ext cx="8628678" cy="499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88688" y="1445478"/>
            <a:ext cx="8642640" cy="4270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 flipH="1">
            <a:off x="22696" y="6513052"/>
            <a:ext cx="2103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r" defTabSz="173029">
              <a:lnSpc>
                <a:spcPct val="90000"/>
              </a:lnSpc>
              <a:tabLst>
                <a:tab pos="230176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pPr algn="r" defTabSz="173029">
                <a:lnSpc>
                  <a:spcPct val="90000"/>
                </a:lnSpc>
                <a:tabLst>
                  <a:tab pos="230176" algn="l"/>
                </a:tabLst>
                <a:defRPr/>
              </a:pPr>
              <a:t>‹#›</a:t>
            </a:fld>
            <a:endParaRPr lang="en-US" sz="1000" dirty="0">
              <a:solidFill>
                <a:schemeClr val="bg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tangle 256"/>
          <p:cNvSpPr txBox="1">
            <a:spLocks noChangeArrowheads="1"/>
          </p:cNvSpPr>
          <p:nvPr/>
        </p:nvSpPr>
        <p:spPr>
          <a:xfrm>
            <a:off x="216124" y="6477000"/>
            <a:ext cx="2895600" cy="182562"/>
          </a:xfrm>
          <a:prstGeom prst="rect">
            <a:avLst/>
          </a:prstGeom>
          <a:ln/>
        </p:spPr>
        <p:txBody>
          <a:bodyPr lIns="91435" tIns="45718" rIns="91435" bIns="45718" anchor="ctr"/>
          <a:lstStyle/>
          <a:p>
            <a:pPr algn="l"/>
            <a:r>
              <a:rPr lang="en-US" sz="1000" dirty="0" smtClean="0">
                <a:solidFill>
                  <a:srgbClr val="BFBFBF"/>
                </a:solidFill>
                <a:latin typeface="Arial" pitchFamily="34" charset="0"/>
                <a:cs typeface="Arial" pitchFamily="34" charset="0"/>
              </a:rPr>
              <a:t>M. Plum, AAC Feb. 16-18, 2016</a:t>
            </a:r>
            <a:endParaRPr lang="en-US" sz="1000" dirty="0">
              <a:solidFill>
                <a:srgbClr val="BFBFBF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10" descr="SNS_color.png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4096" y="6427216"/>
            <a:ext cx="2127504" cy="354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848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6" r:id="rId1"/>
    <p:sldLayoutId id="2147483937" r:id="rId2"/>
    <p:sldLayoutId id="2147483938" r:id="rId3"/>
    <p:sldLayoutId id="2147483939" r:id="rId4"/>
    <p:sldLayoutId id="2147483940" r:id="rId5"/>
    <p:sldLayoutId id="2147483941" r:id="rId6"/>
    <p:sldLayoutId id="2147483942" r:id="rId7"/>
  </p:sldLayoutIdLs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 kern="1200">
          <a:solidFill>
            <a:schemeClr val="tx2"/>
          </a:solidFill>
          <a:latin typeface="Arial Black" pitchFamily="34" charset="0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5pPr>
      <a:lvl6pPr marL="457177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6pPr>
      <a:lvl7pPr marL="914353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7pPr>
      <a:lvl8pPr marL="137153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8pPr>
      <a:lvl9pPr marL="1828706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9pPr>
    </p:titleStyle>
    <p:bodyStyle>
      <a:lvl1pPr marL="230176" indent="-230176" algn="l" rtl="0" eaLnBrk="1" fontAlgn="base" hangingPunct="1">
        <a:lnSpc>
          <a:spcPct val="90000"/>
        </a:lnSpc>
        <a:spcBef>
          <a:spcPts val="1400"/>
        </a:spcBef>
        <a:spcAft>
          <a:spcPct val="0"/>
        </a:spcAft>
        <a:buClr>
          <a:schemeClr val="tx2"/>
        </a:buClr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25443" indent="-279386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3" indent="-230176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144529" indent="-173029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–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482649" indent="-222239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2"/>
        </a:buClr>
        <a:buFont typeface="Arial" charset="0"/>
        <a:buChar char="»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471" indent="-228588" algn="l" defTabSz="91435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48" indent="-228588" algn="l" defTabSz="91435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5" indent="-228588" algn="l" defTabSz="91435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1" indent="-228588" algn="l" defTabSz="91435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7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6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36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68589" tIns="34295" rIns="68589" bIns="34295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68589" tIns="34295" rIns="68589" bIns="34295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68589" tIns="34295" rIns="68589" bIns="34295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91" fontAlgn="auto">
              <a:spcBef>
                <a:spcPts val="0"/>
              </a:spcBef>
              <a:spcAft>
                <a:spcPts val="0"/>
              </a:spcAft>
            </a:pPr>
            <a:fld id="{8E4A8A17-D9F2-4A29-866B-A8975F80F3A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685891" fontAlgn="auto">
                <a:spcBef>
                  <a:spcPts val="0"/>
                </a:spcBef>
                <a:spcAft>
                  <a:spcPts val="0"/>
                </a:spcAft>
              </a:pPr>
              <a:t>2/11/16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68589" tIns="34295" rIns="68589" bIns="34295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91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1" y="6356352"/>
            <a:ext cx="2133600" cy="365125"/>
          </a:xfrm>
          <a:prstGeom prst="rect">
            <a:avLst/>
          </a:prstGeom>
        </p:spPr>
        <p:txBody>
          <a:bodyPr vert="horz" lIns="68589" tIns="34295" rIns="68589" bIns="34295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91" fontAlgn="auto">
              <a:spcBef>
                <a:spcPts val="0"/>
              </a:spcBef>
              <a:spcAft>
                <a:spcPts val="0"/>
              </a:spcAft>
            </a:pPr>
            <a:fld id="{740FBB4D-F262-4216-83F2-74E0F062A19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685891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10818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4" r:id="rId1"/>
    <p:sldLayoutId id="2147483945" r:id="rId2"/>
    <p:sldLayoutId id="2147483946" r:id="rId3"/>
    <p:sldLayoutId id="2147483947" r:id="rId4"/>
    <p:sldLayoutId id="2147483948" r:id="rId5"/>
    <p:sldLayoutId id="2147483949" r:id="rId6"/>
    <p:sldLayoutId id="2147483950" r:id="rId7"/>
    <p:sldLayoutId id="2147483951" r:id="rId8"/>
    <p:sldLayoutId id="2147483952" r:id="rId9"/>
    <p:sldLayoutId id="2147483953" r:id="rId10"/>
    <p:sldLayoutId id="2147483954" r:id="rId11"/>
  </p:sldLayoutIdLst>
  <p:txStyles>
    <p:titleStyle>
      <a:lvl1pPr algn="ctr" defTabSz="685891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209" indent="-257209" algn="l" defTabSz="685891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87" indent="-214341" algn="l" defTabSz="685891" rtl="0" eaLnBrk="1" latinLnBrk="0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364" indent="-171473" algn="l" defTabSz="685891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310" indent="-171473" algn="l" defTabSz="685891" rtl="0" eaLnBrk="1" latinLnBrk="0" hangingPunct="1">
        <a:spcBef>
          <a:spcPct val="20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256" indent="-171473" algn="l" defTabSz="685891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6201" indent="-171473" algn="l" defTabSz="685891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9147" indent="-171473" algn="l" defTabSz="685891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2093" indent="-171473" algn="l" defTabSz="685891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5039" indent="-171473" algn="l" defTabSz="685891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9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46" algn="l" defTabSz="68589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91" algn="l" defTabSz="68589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837" algn="l" defTabSz="68589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783" algn="l" defTabSz="68589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729" algn="l" defTabSz="68589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674" algn="l" defTabSz="68589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620" algn="l" defTabSz="68589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566" algn="l" defTabSz="68589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4" Type="http://schemas.openxmlformats.org/officeDocument/2006/relationships/image" Target="../media/image20.wmf"/><Relationship Id="rId5" Type="http://schemas.openxmlformats.org/officeDocument/2006/relationships/image" Target="../media/image21.png"/><Relationship Id="rId6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31.jpeg"/><Relationship Id="rId3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oleObject" Target="../embeddings/oleObject1.bin"/><Relationship Id="rId5" Type="http://schemas.openxmlformats.org/officeDocument/2006/relationships/image" Target="../media/image37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png"/><Relationship Id="rId3" Type="http://schemas.openxmlformats.org/officeDocument/2006/relationships/image" Target="../media/image19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1.png"/><Relationship Id="rId5" Type="http://schemas.openxmlformats.org/officeDocument/2006/relationships/image" Target="../media/image41.jpeg"/><Relationship Id="rId6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9.e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jpeg"/><Relationship Id="rId3" Type="http://schemas.openxmlformats.org/officeDocument/2006/relationships/image" Target="../media/image20.w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5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Relationship Id="rId3" Type="http://schemas.openxmlformats.org/officeDocument/2006/relationships/image" Target="../media/image4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4" Type="http://schemas.openxmlformats.org/officeDocument/2006/relationships/image" Target="../media/image13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2278" y="179737"/>
            <a:ext cx="4160172" cy="1281116"/>
          </a:xfrm>
        </p:spPr>
        <p:txBody>
          <a:bodyPr/>
          <a:lstStyle/>
          <a:p>
            <a:r>
              <a:rPr lang="en-US" dirty="0" smtClean="0"/>
              <a:t>Progress to </a:t>
            </a:r>
            <a:br>
              <a:rPr lang="en-US" dirty="0" smtClean="0"/>
            </a:br>
            <a:r>
              <a:rPr lang="en-US" dirty="0" smtClean="0"/>
              <a:t>1.4 MW Reliable Operations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2278" y="1761403"/>
            <a:ext cx="3683922" cy="2658197"/>
          </a:xfrm>
        </p:spPr>
        <p:txBody>
          <a:bodyPr/>
          <a:lstStyle/>
          <a:p>
            <a:r>
              <a:rPr lang="en-US" dirty="0"/>
              <a:t>AAC, February 16-</a:t>
            </a:r>
            <a:r>
              <a:rPr lang="en-US" dirty="0" smtClean="0"/>
              <a:t>18, </a:t>
            </a:r>
            <a:r>
              <a:rPr lang="en-US" dirty="0"/>
              <a:t>2016</a:t>
            </a:r>
          </a:p>
          <a:p>
            <a:r>
              <a:rPr lang="en-US" dirty="0" smtClean="0"/>
              <a:t>by </a:t>
            </a:r>
            <a:r>
              <a:rPr lang="en-US" dirty="0"/>
              <a:t>Mike Plum</a:t>
            </a:r>
          </a:p>
          <a:p>
            <a:r>
              <a:rPr lang="en-US" dirty="0"/>
              <a:t>Ring Area Manager &amp; </a:t>
            </a:r>
            <a:br>
              <a:rPr lang="en-US" dirty="0"/>
            </a:br>
            <a:r>
              <a:rPr lang="en-US" dirty="0"/>
              <a:t>Accelerator Physics Team Leader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37305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Smart chopping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6560" y="1367185"/>
            <a:ext cx="4375440" cy="4471932"/>
          </a:xfrm>
        </p:spPr>
        <p:txBody>
          <a:bodyPr/>
          <a:lstStyle/>
          <a:p>
            <a:r>
              <a:rPr lang="en-US" dirty="0" smtClean="0"/>
              <a:t>Status:</a:t>
            </a:r>
          </a:p>
          <a:p>
            <a:pPr lvl="1"/>
            <a:r>
              <a:rPr lang="en-US" dirty="0" smtClean="0"/>
              <a:t>Installed summer 2015</a:t>
            </a:r>
          </a:p>
          <a:p>
            <a:pPr lvl="1"/>
            <a:r>
              <a:rPr lang="en-US" dirty="0" smtClean="0"/>
              <a:t>Basic testing fall 2015</a:t>
            </a:r>
          </a:p>
          <a:p>
            <a:pPr lvl="1"/>
            <a:r>
              <a:rPr lang="en-US" dirty="0" smtClean="0"/>
              <a:t>Now needs careful study (planned for this run cycle)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53"/>
          <a:stretch/>
        </p:blipFill>
        <p:spPr bwMode="auto">
          <a:xfrm>
            <a:off x="4715933" y="1066800"/>
            <a:ext cx="4428067" cy="496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90914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1"/>
            <a:ext cx="8636290" cy="888701"/>
          </a:xfrm>
        </p:spPr>
        <p:txBody>
          <a:bodyPr/>
          <a:lstStyle/>
          <a:p>
            <a:r>
              <a:rPr lang="en-US" dirty="0" smtClean="0"/>
              <a:t>Path to high power, high availability operations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Replace RFQ </a:t>
            </a:r>
          </a:p>
          <a:p>
            <a:pPr lvl="1"/>
            <a:r>
              <a:rPr lang="en-US" dirty="0" smtClean="0"/>
              <a:t>Plan to install Jan. 2017</a:t>
            </a:r>
          </a:p>
          <a:p>
            <a:r>
              <a:rPr lang="en-US" dirty="0" smtClean="0"/>
              <a:t>Increase SCL cavity gradients </a:t>
            </a:r>
            <a:r>
              <a:rPr lang="en-US" sz="2400" dirty="0" smtClean="0">
                <a:solidFill>
                  <a:srgbClr val="0000FF"/>
                </a:solidFill>
              </a:rPr>
              <a:t>See talk by Marc </a:t>
            </a:r>
            <a:r>
              <a:rPr lang="en-US" sz="2400" dirty="0" err="1" smtClean="0">
                <a:solidFill>
                  <a:srgbClr val="0000FF"/>
                </a:solidFill>
              </a:rPr>
              <a:t>Doleans</a:t>
            </a:r>
            <a:endParaRPr lang="en-US" sz="2400" dirty="0" smtClean="0">
              <a:solidFill>
                <a:srgbClr val="0000FF"/>
              </a:solidFill>
            </a:endParaRP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Started Jan. 2016</a:t>
            </a:r>
          </a:p>
          <a:p>
            <a:r>
              <a:rPr lang="en-US" dirty="0" smtClean="0"/>
              <a:t>Smart chopping</a:t>
            </a:r>
          </a:p>
          <a:p>
            <a:pPr lvl="1"/>
            <a:r>
              <a:rPr lang="en-US" dirty="0" smtClean="0"/>
              <a:t>Started Fall 2015</a:t>
            </a:r>
          </a:p>
          <a:p>
            <a:r>
              <a:rPr lang="en-US" dirty="0" smtClean="0"/>
              <a:t>AIP program to address reliability issues </a:t>
            </a:r>
            <a:r>
              <a:rPr lang="en-US" sz="2400" dirty="0" smtClean="0">
                <a:solidFill>
                  <a:srgbClr val="0000FF"/>
                </a:solidFill>
              </a:rPr>
              <a:t>See </a:t>
            </a:r>
            <a:r>
              <a:rPr lang="en-US" sz="2400" dirty="0">
                <a:solidFill>
                  <a:srgbClr val="0000FF"/>
                </a:solidFill>
              </a:rPr>
              <a:t>talk by </a:t>
            </a:r>
            <a:r>
              <a:rPr lang="en-US" sz="2400" dirty="0" smtClean="0">
                <a:solidFill>
                  <a:srgbClr val="0000FF"/>
                </a:solidFill>
              </a:rPr>
              <a:t>George Dodson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In progress</a:t>
            </a:r>
            <a:endParaRPr lang="en-US" dirty="0">
              <a:solidFill>
                <a:srgbClr val="000000"/>
              </a:solidFill>
            </a:endParaRP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39745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2018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76200"/>
            <a:ext cx="8636290" cy="496286"/>
          </a:xfrm>
        </p:spPr>
        <p:txBody>
          <a:bodyPr/>
          <a:lstStyle/>
          <a:p>
            <a:r>
              <a:rPr lang="en-US" dirty="0" smtClean="0"/>
              <a:t>SNS injection at high beam power</a:t>
            </a:r>
            <a:endParaRPr lang="en-US" dirty="0"/>
          </a:p>
        </p:txBody>
      </p:sp>
      <p:pic>
        <p:nvPicPr>
          <p:cNvPr id="982069" name="Picture 5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914400"/>
            <a:ext cx="4714053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38800" y="838200"/>
            <a:ext cx="3209491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400" y="3657600"/>
            <a:ext cx="3200400" cy="2321472"/>
          </a:xfrm>
          <a:prstGeom prst="rect">
            <a:avLst/>
          </a:prstGeom>
        </p:spPr>
      </p:pic>
      <p:pic>
        <p:nvPicPr>
          <p:cNvPr id="8" name="Picture 7" descr="fElectron Collector 1-16 (FE+1.6)-(pptx)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3657600"/>
            <a:ext cx="4055348" cy="2325996"/>
          </a:xfrm>
          <a:prstGeom prst="rect">
            <a:avLst/>
          </a:prstGeom>
        </p:spPr>
      </p:pic>
      <p:cxnSp>
        <p:nvCxnSpPr>
          <p:cNvPr id="4" name="Curved Connector 3"/>
          <p:cNvCxnSpPr/>
          <p:nvPr/>
        </p:nvCxnSpPr>
        <p:spPr>
          <a:xfrm rot="16200000" flipH="1">
            <a:off x="2019300" y="2933700"/>
            <a:ext cx="838200" cy="457200"/>
          </a:xfrm>
          <a:prstGeom prst="curvedConnector3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Curved Connector 11"/>
          <p:cNvCxnSpPr/>
          <p:nvPr/>
        </p:nvCxnSpPr>
        <p:spPr>
          <a:xfrm rot="16200000" flipH="1">
            <a:off x="6858000" y="3200400"/>
            <a:ext cx="457200" cy="457200"/>
          </a:xfrm>
          <a:prstGeom prst="curvedConnector3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76200" y="5943600"/>
            <a:ext cx="4226488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dirty="0" smtClean="0"/>
              <a:t>Stripper foil mount and bracket damage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715000" y="5943600"/>
            <a:ext cx="2853440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dirty="0" smtClean="0"/>
              <a:t>Electron collector damage</a:t>
            </a:r>
          </a:p>
        </p:txBody>
      </p:sp>
    </p:spTree>
    <p:extLst>
      <p:ext uri="{BB962C8B-B14F-4D97-AF65-F5344CB8AC3E}">
        <p14:creationId xmlns:p14="http://schemas.microsoft.com/office/powerpoint/2010/main" val="26850024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Ti </a:t>
            </a:r>
            <a:r>
              <a:rPr lang="en-US" dirty="0" err="1" smtClean="0"/>
              <a:t>vs</a:t>
            </a:r>
            <a:r>
              <a:rPr lang="en-US" dirty="0" smtClean="0"/>
              <a:t> TZM bracket comparison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228600" y="3810000"/>
            <a:ext cx="6356640" cy="2819400"/>
          </a:xfrm>
        </p:spPr>
        <p:txBody>
          <a:bodyPr/>
          <a:lstStyle/>
          <a:p>
            <a:r>
              <a:rPr lang="en-US" sz="2000" dirty="0" smtClean="0"/>
              <a:t>New TZM bracket tested Nov. – Dec. 2015</a:t>
            </a:r>
          </a:p>
          <a:p>
            <a:pPr lvl="1"/>
            <a:r>
              <a:rPr lang="en-US" sz="2000" dirty="0" smtClean="0"/>
              <a:t>Almost zero damage at full 1.4 MW beam power</a:t>
            </a:r>
          </a:p>
          <a:p>
            <a:pPr>
              <a:lnSpc>
                <a:spcPct val="80000"/>
              </a:lnSpc>
            </a:pPr>
            <a:r>
              <a:rPr lang="en-US" sz="2000" dirty="0" smtClean="0"/>
              <a:t>Advantages: high sublimation temperature, low sputtering yield, high sputtering threshold</a:t>
            </a:r>
          </a:p>
          <a:p>
            <a:r>
              <a:rPr lang="en-US" sz="2000" dirty="0" smtClean="0"/>
              <a:t>Disadvantages: Heavy, long-lived radio-activation</a:t>
            </a:r>
          </a:p>
          <a:p>
            <a:r>
              <a:rPr lang="en-US" sz="2000" dirty="0" smtClean="0"/>
              <a:t>Will test three more TZM brackets during Feb – May 2016 run</a:t>
            </a:r>
            <a:endParaRPr lang="en-US" sz="2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453" y="685800"/>
            <a:ext cx="2465747" cy="2286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81000" y="2971800"/>
            <a:ext cx="24384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#BW-18,</a:t>
            </a:r>
          </a:p>
          <a:p>
            <a:r>
              <a:rPr lang="en-US" sz="1600" dirty="0" smtClean="0"/>
              <a:t> </a:t>
            </a:r>
            <a:r>
              <a:rPr lang="en-US" sz="1600" dirty="0"/>
              <a:t>~</a:t>
            </a:r>
            <a:r>
              <a:rPr lang="en-US" sz="1600" dirty="0" smtClean="0"/>
              <a:t>24 </a:t>
            </a:r>
            <a:r>
              <a:rPr lang="en-US" sz="1600" dirty="0"/>
              <a:t>days at </a:t>
            </a:r>
            <a:r>
              <a:rPr lang="en-US" sz="1600" dirty="0" smtClean="0"/>
              <a:t>~1.2 </a:t>
            </a:r>
            <a:r>
              <a:rPr lang="en-US" sz="1600" dirty="0"/>
              <a:t>MW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5482" y="685800"/>
            <a:ext cx="3160518" cy="229254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895600" y="2971800"/>
            <a:ext cx="3116035" cy="58477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#1872, </a:t>
            </a:r>
          </a:p>
          <a:p>
            <a:r>
              <a:rPr lang="en-US" sz="1600" dirty="0" smtClean="0"/>
              <a:t>3 months at 1.1 to 1.4 MW.</a:t>
            </a:r>
            <a:endParaRPr lang="en-US" sz="1600" dirty="0"/>
          </a:p>
        </p:txBody>
      </p:sp>
      <p:sp>
        <p:nvSpPr>
          <p:cNvPr id="14" name="TextBox 13"/>
          <p:cNvSpPr txBox="1"/>
          <p:nvPr/>
        </p:nvSpPr>
        <p:spPr>
          <a:xfrm rot="5400000">
            <a:off x="-578253" y="1949853"/>
            <a:ext cx="14335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Photos by C. Luck</a:t>
            </a:r>
            <a:endParaRPr lang="en-US" sz="1200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8400" y="685800"/>
            <a:ext cx="2781965" cy="2294645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6362035" y="2971800"/>
            <a:ext cx="285816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#2199, TZM bracket, </a:t>
            </a:r>
            <a:br>
              <a:rPr lang="en-US" sz="1600" dirty="0" smtClean="0"/>
            </a:br>
            <a:r>
              <a:rPr lang="en-US" sz="1600" dirty="0" smtClean="0"/>
              <a:t>~16 days at 1.4 MW</a:t>
            </a:r>
            <a:endParaRPr lang="en-US" sz="1600" dirty="0"/>
          </a:p>
        </p:txBody>
      </p:sp>
      <p:sp>
        <p:nvSpPr>
          <p:cNvPr id="20" name="Rectangle 19"/>
          <p:cNvSpPr/>
          <p:nvPr/>
        </p:nvSpPr>
        <p:spPr>
          <a:xfrm>
            <a:off x="6172200" y="609600"/>
            <a:ext cx="2895600" cy="3048000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7086600" y="4343400"/>
            <a:ext cx="1442356" cy="147732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All brackets and mounts are Ti except this one 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23" name="Straight Arrow Connector 22"/>
          <p:cNvCxnSpPr>
            <a:stCxn id="21" idx="0"/>
          </p:cNvCxnSpPr>
          <p:nvPr/>
        </p:nvCxnSpPr>
        <p:spPr>
          <a:xfrm flipH="1" flipV="1">
            <a:off x="7772400" y="3657600"/>
            <a:ext cx="35378" cy="6858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58430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8636290" cy="496286"/>
          </a:xfrm>
        </p:spPr>
        <p:txBody>
          <a:bodyPr/>
          <a:lstStyle/>
          <a:p>
            <a:r>
              <a:rPr lang="en-US" dirty="0"/>
              <a:t>Stripper foil </a:t>
            </a:r>
            <a:r>
              <a:rPr lang="en-US" dirty="0" smtClean="0"/>
              <a:t>sublimation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0200" y="2895600"/>
            <a:ext cx="3187700" cy="1391287"/>
          </a:xfrm>
          <a:prstGeom prst="rect">
            <a:avLst/>
          </a:prstGeom>
        </p:spPr>
      </p:pic>
      <p:cxnSp>
        <p:nvCxnSpPr>
          <p:cNvPr id="20" name="Elbow Connector 19"/>
          <p:cNvCxnSpPr/>
          <p:nvPr/>
        </p:nvCxnSpPr>
        <p:spPr>
          <a:xfrm>
            <a:off x="7086600" y="2590800"/>
            <a:ext cx="1447800" cy="304800"/>
          </a:xfrm>
          <a:prstGeom prst="bentConnector3">
            <a:avLst>
              <a:gd name="adj1" fmla="val 100292"/>
            </a:avLst>
          </a:prstGeom>
          <a:ln w="12700">
            <a:solidFill>
              <a:srgbClr val="3366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Oval 24"/>
          <p:cNvSpPr/>
          <p:nvPr/>
        </p:nvSpPr>
        <p:spPr>
          <a:xfrm rot="21213914">
            <a:off x="8365828" y="2934364"/>
            <a:ext cx="315636" cy="558406"/>
          </a:xfrm>
          <a:prstGeom prst="ellipse">
            <a:avLst/>
          </a:prstGeom>
          <a:noFill/>
          <a:ln>
            <a:solidFill>
              <a:schemeClr val="accent1"/>
            </a:solidFill>
          </a:ln>
          <a:effectLst/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contourClr>
              <a:schemeClr val="lt1"/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762000"/>
            <a:ext cx="8642640" cy="1600200"/>
          </a:xfrm>
        </p:spPr>
        <p:txBody>
          <a:bodyPr/>
          <a:lstStyle/>
          <a:p>
            <a:r>
              <a:rPr lang="en-US" sz="2400" dirty="0"/>
              <a:t>If our stripper foils are getting hot enough to sublimate we need to know that now</a:t>
            </a:r>
          </a:p>
          <a:p>
            <a:r>
              <a:rPr lang="en-US" sz="2400" dirty="0"/>
              <a:t>In 2015 we developed a new method to measure and monitor stripping efficiency</a:t>
            </a:r>
          </a:p>
          <a:p>
            <a:endParaRPr lang="en-US" sz="240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2438400"/>
            <a:ext cx="1422792" cy="23622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1200" y="2590800"/>
            <a:ext cx="2946400" cy="2209800"/>
          </a:xfrm>
          <a:prstGeom prst="rect">
            <a:avLst/>
          </a:prstGeom>
        </p:spPr>
      </p:pic>
      <p:cxnSp>
        <p:nvCxnSpPr>
          <p:cNvPr id="38" name="Elbow Connector 37"/>
          <p:cNvCxnSpPr/>
          <p:nvPr/>
        </p:nvCxnSpPr>
        <p:spPr>
          <a:xfrm rot="10800000" flipV="1">
            <a:off x="4724400" y="2590800"/>
            <a:ext cx="2438400" cy="152400"/>
          </a:xfrm>
          <a:prstGeom prst="bentConnector3">
            <a:avLst>
              <a:gd name="adj1" fmla="val 99653"/>
            </a:avLst>
          </a:prstGeom>
          <a:ln w="12700">
            <a:solidFill>
              <a:srgbClr val="3366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5181600" y="4953000"/>
            <a:ext cx="3733800" cy="134344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dirty="0" smtClean="0"/>
              <a:t>Results to date: maximum observed efficiency drop is 1.3% but errors are large and thinning could easily be due to effects other than sublimation </a:t>
            </a: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000" y="4953000"/>
            <a:ext cx="4345845" cy="1440910"/>
          </a:xfrm>
          <a:prstGeom prst="rect">
            <a:avLst/>
          </a:prstGeom>
        </p:spPr>
      </p:pic>
      <p:cxnSp>
        <p:nvCxnSpPr>
          <p:cNvPr id="49" name="Straight Arrow Connector 48"/>
          <p:cNvCxnSpPr>
            <a:stCxn id="46" idx="1"/>
          </p:cNvCxnSpPr>
          <p:nvPr/>
        </p:nvCxnSpPr>
        <p:spPr>
          <a:xfrm flipH="1" flipV="1">
            <a:off x="4792133" y="5621867"/>
            <a:ext cx="389467" cy="2856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8873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Electron collector erosion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52400" y="685800"/>
            <a:ext cx="8686800" cy="1981200"/>
          </a:xfrm>
        </p:spPr>
        <p:txBody>
          <a:bodyPr/>
          <a:lstStyle/>
          <a:p>
            <a:r>
              <a:rPr lang="en-US" sz="2600" dirty="0" smtClean="0"/>
              <a:t>Electron collector is becoming eroded away due to impact of convoy electrons</a:t>
            </a:r>
          </a:p>
          <a:p>
            <a:r>
              <a:rPr lang="en-US" sz="2600" dirty="0" smtClean="0"/>
              <a:t>Design on a new collector should start soon</a:t>
            </a:r>
          </a:p>
          <a:p>
            <a:r>
              <a:rPr lang="en-US" sz="2600" dirty="0" smtClean="0"/>
              <a:t>We are considering different shapes and ability to adjust stripper foil position </a:t>
            </a:r>
            <a:r>
              <a:rPr lang="en-US" sz="2600" dirty="0" err="1" smtClean="0"/>
              <a:t>w.r.t</a:t>
            </a:r>
            <a:r>
              <a:rPr lang="en-US" sz="2600" dirty="0" smtClean="0"/>
              <a:t>. collector position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1690"/>
          <a:stretch/>
        </p:blipFill>
        <p:spPr>
          <a:xfrm>
            <a:off x="76201" y="3733800"/>
            <a:ext cx="4343400" cy="253541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200" y="3733800"/>
            <a:ext cx="4495800" cy="251562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142414" y="3733800"/>
            <a:ext cx="968384" cy="3744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 smtClean="0">
                <a:solidFill>
                  <a:schemeClr val="bg1"/>
                </a:solidFill>
                <a:latin typeface="Times New Roman"/>
                <a:cs typeface="Times New Roman"/>
              </a:rPr>
              <a:t>1/15/16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810000" y="6581001"/>
            <a:ext cx="14335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Photos by C. Luck</a:t>
            </a:r>
            <a:endParaRPr lang="en-US" sz="1200" dirty="0"/>
          </a:p>
        </p:txBody>
      </p:sp>
      <p:sp>
        <p:nvSpPr>
          <p:cNvPr id="2" name="TextBox 1"/>
          <p:cNvSpPr txBox="1"/>
          <p:nvPr/>
        </p:nvSpPr>
        <p:spPr>
          <a:xfrm>
            <a:off x="381000" y="3130739"/>
            <a:ext cx="8635998" cy="3744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000" b="1" dirty="0" smtClean="0">
                <a:solidFill>
                  <a:srgbClr val="FF0000"/>
                </a:solidFill>
              </a:rPr>
              <a:t>Committee advice on the urgency of this issue would be appreciated!</a:t>
            </a:r>
          </a:p>
        </p:txBody>
      </p:sp>
    </p:spTree>
    <p:extLst>
      <p:ext uri="{BB962C8B-B14F-4D97-AF65-F5344CB8AC3E}">
        <p14:creationId xmlns:p14="http://schemas.microsoft.com/office/powerpoint/2010/main" val="42929685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7/28/15</a:t>
            </a:r>
            <a:br>
              <a:rPr lang="en-US" dirty="0" smtClean="0">
                <a:solidFill>
                  <a:schemeClr val="bg1">
                    <a:lumMod val="95000"/>
                  </a:schemeClr>
                </a:solidFill>
              </a:rPr>
            </a:b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1188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1223777" y="1723338"/>
            <a:ext cx="6666995" cy="4995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71403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1/15/16</a:t>
            </a:r>
            <a:br>
              <a:rPr lang="en-US" dirty="0" smtClean="0">
                <a:solidFill>
                  <a:schemeClr val="bg1">
                    <a:lumMod val="95000"/>
                  </a:schemeClr>
                </a:solidFill>
              </a:rPr>
            </a:b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3086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1223777" y="1723338"/>
            <a:ext cx="6666995" cy="4995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" r="-202" b="800"/>
          <a:stretch/>
        </p:blipFill>
        <p:spPr bwMode="auto">
          <a:xfrm>
            <a:off x="1223777" y="1753325"/>
            <a:ext cx="6666995" cy="4965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81718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Activation levels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38300"/>
            <a:ext cx="9144000" cy="358054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4800" y="914400"/>
            <a:ext cx="4226124" cy="10941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dirty="0" smtClean="0"/>
              <a:t>1.3 MW until 3 to 5 hours before survey</a:t>
            </a:r>
          </a:p>
          <a:p>
            <a:pPr>
              <a:lnSpc>
                <a:spcPct val="90000"/>
              </a:lnSpc>
            </a:pPr>
            <a:r>
              <a:rPr lang="en-US" dirty="0" smtClean="0"/>
              <a:t>Sept. 22, 2015</a:t>
            </a:r>
          </a:p>
          <a:p>
            <a:pPr>
              <a:lnSpc>
                <a:spcPct val="90000"/>
              </a:lnSpc>
            </a:pPr>
            <a:r>
              <a:rPr lang="en-US" dirty="0" smtClean="0"/>
              <a:t>All numbers are mrem/h at 30 cm</a:t>
            </a:r>
          </a:p>
          <a:p>
            <a:pPr>
              <a:lnSpc>
                <a:spcPct val="90000"/>
              </a:lnSpc>
            </a:pPr>
            <a:r>
              <a:rPr lang="en-US" dirty="0" smtClean="0"/>
              <a:t>100 mrem/h = 1 mSv/h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19200" y="4572000"/>
            <a:ext cx="796124" cy="5955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b="1" dirty="0" smtClean="0">
                <a:solidFill>
                  <a:srgbClr val="FF0000"/>
                </a:solidFill>
              </a:rPr>
              <a:t>90</a:t>
            </a:r>
          </a:p>
          <a:p>
            <a:pPr>
              <a:lnSpc>
                <a:spcPct val="90000"/>
              </a:lnSpc>
            </a:pPr>
            <a:r>
              <a:rPr lang="en-US" b="1" dirty="0" smtClean="0">
                <a:solidFill>
                  <a:srgbClr val="FF0000"/>
                </a:solidFill>
              </a:rPr>
              <a:t>LEDP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438400" y="4572000"/>
            <a:ext cx="1454357" cy="5955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b="1" dirty="0" smtClean="0">
                <a:solidFill>
                  <a:srgbClr val="FF0000"/>
                </a:solidFill>
              </a:rPr>
              <a:t>50</a:t>
            </a:r>
          </a:p>
          <a:p>
            <a:pPr>
              <a:lnSpc>
                <a:spcPct val="90000"/>
              </a:lnSpc>
            </a:pPr>
            <a:r>
              <a:rPr lang="en-US" b="1" dirty="0" smtClean="0">
                <a:solidFill>
                  <a:srgbClr val="FF0000"/>
                </a:solidFill>
              </a:rPr>
              <a:t>After SCL-1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00600" y="2819400"/>
            <a:ext cx="774822" cy="5955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b="1" dirty="0" smtClean="0">
                <a:solidFill>
                  <a:srgbClr val="FF0000"/>
                </a:solidFill>
              </a:rPr>
              <a:t>90</a:t>
            </a:r>
          </a:p>
          <a:p>
            <a:pPr>
              <a:lnSpc>
                <a:spcPct val="90000"/>
              </a:lnSpc>
            </a:pPr>
            <a:r>
              <a:rPr lang="en-US" b="1" dirty="0" smtClean="0">
                <a:solidFill>
                  <a:srgbClr val="FF0000"/>
                </a:solidFill>
              </a:rPr>
              <a:t>DH25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572000" y="2057400"/>
            <a:ext cx="1095147" cy="5955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b="1" dirty="0" smtClean="0">
                <a:solidFill>
                  <a:srgbClr val="FF0000"/>
                </a:solidFill>
              </a:rPr>
              <a:t>1000</a:t>
            </a:r>
          </a:p>
          <a:p>
            <a:pPr>
              <a:lnSpc>
                <a:spcPct val="90000"/>
              </a:lnSpc>
            </a:pPr>
            <a:r>
              <a:rPr lang="en-US" b="1" dirty="0" smtClean="0">
                <a:solidFill>
                  <a:srgbClr val="FF0000"/>
                </a:solidFill>
              </a:rPr>
              <a:t>strip foil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495800" y="1371600"/>
            <a:ext cx="1185541" cy="5955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b="1" dirty="0" smtClean="0">
                <a:solidFill>
                  <a:srgbClr val="FF0000"/>
                </a:solidFill>
              </a:rPr>
              <a:t>1000</a:t>
            </a:r>
          </a:p>
          <a:p>
            <a:pPr>
              <a:lnSpc>
                <a:spcPct val="90000"/>
              </a:lnSpc>
            </a:pPr>
            <a:r>
              <a:rPr lang="en-US" b="1" dirty="0" err="1" smtClean="0">
                <a:solidFill>
                  <a:srgbClr val="FF0000"/>
                </a:solidFill>
              </a:rPr>
              <a:t>inj</a:t>
            </a:r>
            <a:r>
              <a:rPr lang="en-US" b="1" dirty="0" smtClean="0">
                <a:solidFill>
                  <a:srgbClr val="FF0000"/>
                </a:solidFill>
              </a:rPr>
              <a:t> kicker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019800" y="914400"/>
            <a:ext cx="1557037" cy="5955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b="1" dirty="0" smtClean="0">
                <a:solidFill>
                  <a:srgbClr val="FF0000"/>
                </a:solidFill>
              </a:rPr>
              <a:t>90</a:t>
            </a:r>
          </a:p>
          <a:p>
            <a:pPr>
              <a:lnSpc>
                <a:spcPct val="90000"/>
              </a:lnSpc>
            </a:pPr>
            <a:r>
              <a:rPr lang="en-US" b="1" dirty="0" smtClean="0">
                <a:solidFill>
                  <a:srgbClr val="FF0000"/>
                </a:solidFill>
              </a:rPr>
              <a:t>coll. straight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543800" y="1676400"/>
            <a:ext cx="1274921" cy="5955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b="1" dirty="0" smtClean="0">
                <a:solidFill>
                  <a:srgbClr val="FF0000"/>
                </a:solidFill>
              </a:rPr>
              <a:t>80</a:t>
            </a:r>
          </a:p>
          <a:p>
            <a:pPr>
              <a:lnSpc>
                <a:spcPct val="90000"/>
              </a:lnSpc>
            </a:pPr>
            <a:r>
              <a:rPr lang="en-US" b="1" dirty="0" smtClean="0">
                <a:solidFill>
                  <a:srgbClr val="FF0000"/>
                </a:solidFill>
              </a:rPr>
              <a:t>Extr </a:t>
            </a:r>
            <a:r>
              <a:rPr lang="en-US" b="1" dirty="0" err="1" smtClean="0">
                <a:solidFill>
                  <a:srgbClr val="FF0000"/>
                </a:solidFill>
              </a:rPr>
              <a:t>Sptm</a:t>
            </a:r>
            <a:endParaRPr lang="en-US" b="1" dirty="0" smtClean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57200" y="2985852"/>
            <a:ext cx="826443" cy="5955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b="1" dirty="0" smtClean="0">
                <a:solidFill>
                  <a:srgbClr val="FF0000"/>
                </a:solidFill>
              </a:rPr>
              <a:t>DTL</a:t>
            </a:r>
          </a:p>
          <a:p>
            <a:pPr>
              <a:lnSpc>
                <a:spcPct val="90000"/>
              </a:lnSpc>
            </a:pPr>
            <a:r>
              <a:rPr lang="en-US" b="1" dirty="0" smtClean="0">
                <a:solidFill>
                  <a:srgbClr val="FF0000"/>
                </a:solidFill>
              </a:rPr>
              <a:t>2 – 30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230957" y="2985852"/>
            <a:ext cx="826443" cy="5955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b="1" dirty="0" smtClean="0">
                <a:solidFill>
                  <a:srgbClr val="FF0000"/>
                </a:solidFill>
              </a:rPr>
              <a:t>CCL</a:t>
            </a:r>
          </a:p>
          <a:p>
            <a:pPr>
              <a:lnSpc>
                <a:spcPct val="90000"/>
              </a:lnSpc>
            </a:pPr>
            <a:r>
              <a:rPr lang="en-US" b="1" dirty="0">
                <a:solidFill>
                  <a:srgbClr val="FF0000"/>
                </a:solidFill>
              </a:rPr>
              <a:t>8</a:t>
            </a:r>
            <a:r>
              <a:rPr lang="en-US" b="1" dirty="0" smtClean="0">
                <a:solidFill>
                  <a:srgbClr val="FF0000"/>
                </a:solidFill>
              </a:rPr>
              <a:t> – 60 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914400" y="3657600"/>
            <a:ext cx="381000" cy="0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1295400" y="3657600"/>
            <a:ext cx="762000" cy="0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1981200" y="3657600"/>
            <a:ext cx="914400" cy="0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2895600" y="3657600"/>
            <a:ext cx="1219200" cy="0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2059704" y="2971800"/>
            <a:ext cx="1052542" cy="5955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b="1" dirty="0" smtClean="0">
                <a:solidFill>
                  <a:srgbClr val="FF0000"/>
                </a:solidFill>
              </a:rPr>
              <a:t>SCL </a:t>
            </a:r>
            <a:r>
              <a:rPr lang="en-US" b="1" dirty="0" err="1">
                <a:solidFill>
                  <a:srgbClr val="FF0000"/>
                </a:solidFill>
              </a:rPr>
              <a:t>m</a:t>
            </a:r>
            <a:r>
              <a:rPr lang="en-US" b="1" dirty="0" err="1" smtClean="0">
                <a:solidFill>
                  <a:srgbClr val="FF0000"/>
                </a:solidFill>
              </a:rPr>
              <a:t>b</a:t>
            </a:r>
            <a:endParaRPr lang="en-US" b="1" dirty="0" smtClean="0">
              <a:solidFill>
                <a:srgbClr val="FF0000"/>
              </a:solidFill>
            </a:endParaRPr>
          </a:p>
          <a:p>
            <a:pPr>
              <a:lnSpc>
                <a:spcPct val="90000"/>
              </a:lnSpc>
            </a:pPr>
            <a:r>
              <a:rPr lang="en-US" b="1" dirty="0" smtClean="0">
                <a:solidFill>
                  <a:srgbClr val="FF0000"/>
                </a:solidFill>
              </a:rPr>
              <a:t>5 – 40 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124200" y="2971800"/>
            <a:ext cx="988296" cy="5955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b="1" dirty="0" smtClean="0">
                <a:solidFill>
                  <a:srgbClr val="FF0000"/>
                </a:solidFill>
              </a:rPr>
              <a:t>SCL </a:t>
            </a:r>
            <a:r>
              <a:rPr lang="en-US" b="1" dirty="0" err="1" smtClean="0">
                <a:solidFill>
                  <a:srgbClr val="FF0000"/>
                </a:solidFill>
              </a:rPr>
              <a:t>hb</a:t>
            </a:r>
            <a:endParaRPr lang="en-US" b="1" dirty="0" smtClean="0">
              <a:solidFill>
                <a:srgbClr val="FF0000"/>
              </a:solidFill>
            </a:endParaRPr>
          </a:p>
          <a:p>
            <a:pPr>
              <a:lnSpc>
                <a:spcPct val="90000"/>
              </a:lnSpc>
            </a:pPr>
            <a:r>
              <a:rPr lang="en-US" b="1" dirty="0" smtClean="0">
                <a:solidFill>
                  <a:srgbClr val="FF0000"/>
                </a:solidFill>
              </a:rPr>
              <a:t>5 – 45 </a:t>
            </a:r>
          </a:p>
        </p:txBody>
      </p:sp>
      <p:cxnSp>
        <p:nvCxnSpPr>
          <p:cNvPr id="32" name="Straight Arrow Connector 31"/>
          <p:cNvCxnSpPr/>
          <p:nvPr/>
        </p:nvCxnSpPr>
        <p:spPr>
          <a:xfrm flipV="1">
            <a:off x="1524000" y="3962400"/>
            <a:ext cx="457200" cy="6096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H="1" flipV="1">
            <a:off x="2133600" y="3962400"/>
            <a:ext cx="533400" cy="5334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>
            <a:stCxn id="11" idx="3"/>
          </p:cNvCxnSpPr>
          <p:nvPr/>
        </p:nvCxnSpPr>
        <p:spPr>
          <a:xfrm flipV="1">
            <a:off x="5575422" y="2971800"/>
            <a:ext cx="444378" cy="14537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>
            <a:stCxn id="12" idx="3"/>
          </p:cNvCxnSpPr>
          <p:nvPr/>
        </p:nvCxnSpPr>
        <p:spPr>
          <a:xfrm>
            <a:off x="5667147" y="2355174"/>
            <a:ext cx="428853" cy="702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 flipH="1">
            <a:off x="7162800" y="2057400"/>
            <a:ext cx="381000" cy="3048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>
            <a:off x="6705600" y="1524000"/>
            <a:ext cx="0" cy="3048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>
            <a:off x="4038600" y="3657600"/>
            <a:ext cx="990600" cy="0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4038600" y="3235151"/>
            <a:ext cx="826443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b="1" dirty="0" smtClean="0">
                <a:solidFill>
                  <a:srgbClr val="FF0000"/>
                </a:solidFill>
              </a:rPr>
              <a:t>5 – 35 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4495800" y="4419600"/>
            <a:ext cx="941521" cy="5955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b="1" dirty="0">
                <a:solidFill>
                  <a:srgbClr val="FF0000"/>
                </a:solidFill>
              </a:rPr>
              <a:t>7</a:t>
            </a:r>
            <a:r>
              <a:rPr lang="en-US" b="1" dirty="0" smtClean="0">
                <a:solidFill>
                  <a:srgbClr val="FF0000"/>
                </a:solidFill>
              </a:rPr>
              <a:t>0</a:t>
            </a:r>
          </a:p>
          <a:p>
            <a:pPr>
              <a:lnSpc>
                <a:spcPct val="90000"/>
              </a:lnSpc>
            </a:pPr>
            <a:r>
              <a:rPr lang="en-US" b="1" dirty="0" smtClean="0">
                <a:solidFill>
                  <a:srgbClr val="FF0000"/>
                </a:solidFill>
              </a:rPr>
              <a:t>Slot 32</a:t>
            </a:r>
          </a:p>
        </p:txBody>
      </p:sp>
      <p:cxnSp>
        <p:nvCxnSpPr>
          <p:cNvPr id="55" name="Straight Arrow Connector 54"/>
          <p:cNvCxnSpPr/>
          <p:nvPr/>
        </p:nvCxnSpPr>
        <p:spPr>
          <a:xfrm flipV="1">
            <a:off x="4724400" y="3962400"/>
            <a:ext cx="228600" cy="3810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TextBox 57"/>
          <p:cNvSpPr txBox="1"/>
          <p:nvPr/>
        </p:nvSpPr>
        <p:spPr>
          <a:xfrm>
            <a:off x="6324600" y="3048000"/>
            <a:ext cx="826443" cy="5955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b="1" dirty="0" smtClean="0">
                <a:solidFill>
                  <a:srgbClr val="FF0000"/>
                </a:solidFill>
              </a:rPr>
              <a:t>Ring</a:t>
            </a:r>
          </a:p>
          <a:p>
            <a:pPr>
              <a:lnSpc>
                <a:spcPct val="90000"/>
              </a:lnSpc>
            </a:pPr>
            <a:r>
              <a:rPr lang="en-US" b="1" dirty="0" smtClean="0">
                <a:solidFill>
                  <a:srgbClr val="FF0000"/>
                </a:solidFill>
              </a:rPr>
              <a:t>5 – 40 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8153400" y="2438400"/>
            <a:ext cx="774822" cy="5955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b="1" dirty="0" smtClean="0">
                <a:solidFill>
                  <a:srgbClr val="FF0000"/>
                </a:solidFill>
              </a:rPr>
              <a:t>50*</a:t>
            </a:r>
          </a:p>
          <a:p>
            <a:pPr>
              <a:lnSpc>
                <a:spcPct val="90000"/>
              </a:lnSpc>
            </a:pPr>
            <a:r>
              <a:rPr lang="en-US" b="1" dirty="0" smtClean="0">
                <a:solidFill>
                  <a:srgbClr val="FF0000"/>
                </a:solidFill>
              </a:rPr>
              <a:t>DH13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8077200" y="3048000"/>
            <a:ext cx="787671" cy="5955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b="1" dirty="0" smtClean="0">
                <a:solidFill>
                  <a:srgbClr val="FF0000"/>
                </a:solidFill>
              </a:rPr>
              <a:t>150*</a:t>
            </a:r>
          </a:p>
          <a:p>
            <a:pPr>
              <a:lnSpc>
                <a:spcPct val="90000"/>
              </a:lnSpc>
            </a:pPr>
            <a:r>
              <a:rPr lang="en-US" b="1" dirty="0" smtClean="0">
                <a:solidFill>
                  <a:srgbClr val="FF0000"/>
                </a:solidFill>
              </a:rPr>
              <a:t>QH26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6705600" y="4343400"/>
            <a:ext cx="916274" cy="5955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b="1" dirty="0" smtClean="0">
                <a:solidFill>
                  <a:srgbClr val="FF0000"/>
                </a:solidFill>
              </a:rPr>
              <a:t>RTBT</a:t>
            </a:r>
          </a:p>
          <a:p>
            <a:pPr>
              <a:lnSpc>
                <a:spcPct val="90000"/>
              </a:lnSpc>
            </a:pPr>
            <a:r>
              <a:rPr lang="en-US" b="1" dirty="0" smtClean="0">
                <a:solidFill>
                  <a:srgbClr val="FF0000"/>
                </a:solidFill>
              </a:rPr>
              <a:t>5 – 25* </a:t>
            </a:r>
          </a:p>
        </p:txBody>
      </p:sp>
      <p:cxnSp>
        <p:nvCxnSpPr>
          <p:cNvPr id="62" name="Straight Arrow Connector 61"/>
          <p:cNvCxnSpPr>
            <a:stCxn id="59" idx="1"/>
          </p:cNvCxnSpPr>
          <p:nvPr/>
        </p:nvCxnSpPr>
        <p:spPr>
          <a:xfrm flipH="1">
            <a:off x="7391400" y="2736174"/>
            <a:ext cx="762000" cy="31182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/>
          <p:nvPr/>
        </p:nvCxnSpPr>
        <p:spPr>
          <a:xfrm flipH="1">
            <a:off x="7848600" y="3200400"/>
            <a:ext cx="304800" cy="6096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9" name="TextBox 68"/>
          <p:cNvSpPr txBox="1"/>
          <p:nvPr/>
        </p:nvSpPr>
        <p:spPr>
          <a:xfrm>
            <a:off x="5943600" y="5410200"/>
            <a:ext cx="3298299" cy="7612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600" dirty="0" smtClean="0">
                <a:solidFill>
                  <a:srgbClr val="FF0000"/>
                </a:solidFill>
              </a:rPr>
              <a:t>*  3 days after 1.3 MW</a:t>
            </a:r>
          </a:p>
          <a:p>
            <a:pPr>
              <a:lnSpc>
                <a:spcPct val="90000"/>
              </a:lnSpc>
            </a:pPr>
            <a:r>
              <a:rPr lang="en-US" sz="1600" dirty="0" smtClean="0">
                <a:solidFill>
                  <a:srgbClr val="FF0000"/>
                </a:solidFill>
              </a:rPr>
              <a:t>** No survey near this time, </a:t>
            </a:r>
            <a:br>
              <a:rPr lang="en-US" sz="1600" dirty="0" smtClean="0">
                <a:solidFill>
                  <a:srgbClr val="FF0000"/>
                </a:solidFill>
              </a:rPr>
            </a:br>
            <a:r>
              <a:rPr lang="en-US" sz="1600" dirty="0" smtClean="0">
                <a:solidFill>
                  <a:srgbClr val="FF0000"/>
                </a:solidFill>
              </a:rPr>
              <a:t>    indicated does rates are typical </a:t>
            </a:r>
          </a:p>
        </p:txBody>
      </p:sp>
      <p:cxnSp>
        <p:nvCxnSpPr>
          <p:cNvPr id="70" name="Straight Arrow Connector 69"/>
          <p:cNvCxnSpPr/>
          <p:nvPr/>
        </p:nvCxnSpPr>
        <p:spPr>
          <a:xfrm>
            <a:off x="5486400" y="1905000"/>
            <a:ext cx="609600" cy="3810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4" name="TextBox 73"/>
          <p:cNvSpPr txBox="1"/>
          <p:nvPr/>
        </p:nvSpPr>
        <p:spPr>
          <a:xfrm>
            <a:off x="533400" y="5562600"/>
            <a:ext cx="4648200" cy="763286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 smtClean="0">
                <a:solidFill>
                  <a:srgbClr val="0000FF"/>
                </a:solidFill>
              </a:rPr>
              <a:t>Except for a few hot spots, the dose rates are relatively low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5715000" y="4267200"/>
            <a:ext cx="813043" cy="5955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b="1" dirty="0" smtClean="0">
                <a:solidFill>
                  <a:srgbClr val="FF0000"/>
                </a:solidFill>
              </a:rPr>
              <a:t>HEBT</a:t>
            </a:r>
          </a:p>
          <a:p>
            <a:pPr>
              <a:lnSpc>
                <a:spcPct val="90000"/>
              </a:lnSpc>
            </a:pPr>
            <a:r>
              <a:rPr lang="en-US" b="1" dirty="0" smtClean="0">
                <a:solidFill>
                  <a:srgbClr val="FF0000"/>
                </a:solidFill>
              </a:rPr>
              <a:t>&lt;5**</a:t>
            </a:r>
          </a:p>
        </p:txBody>
      </p:sp>
    </p:spTree>
    <p:extLst>
      <p:ext uri="{BB962C8B-B14F-4D97-AF65-F5344CB8AC3E}">
        <p14:creationId xmlns:p14="http://schemas.microsoft.com/office/powerpoint/2010/main" val="30660282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524000"/>
            <a:ext cx="8610600" cy="4098290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>
            <a:off x="838200" y="6019800"/>
            <a:ext cx="8305800" cy="0"/>
          </a:xfrm>
          <a:prstGeom prst="straightConnector1">
            <a:avLst/>
          </a:prstGeom>
          <a:ln w="19050" cmpd="sng">
            <a:solidFill>
              <a:schemeClr val="tx1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Recent beam power history for 2015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 rot="16200000">
            <a:off x="-1077814" y="3330968"/>
            <a:ext cx="2708143" cy="40011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prstClr val="black"/>
                </a:solidFill>
                <a:ea typeface="ヒラギノ角ゴ Pro W3" charset="0"/>
                <a:cs typeface="ヒラギノ角ゴ Pro W3" charset="0"/>
              </a:rPr>
              <a:t>Beam power on target</a:t>
            </a:r>
            <a:endParaRPr lang="en-US" sz="2000" dirty="0">
              <a:solidFill>
                <a:prstClr val="black"/>
              </a:solidFill>
              <a:ea typeface="ヒラギノ角ゴ Pro W3" charset="0"/>
              <a:cs typeface="ヒラギノ角ゴ Pro W3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67000" y="5791200"/>
            <a:ext cx="3549845" cy="40011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prstClr val="black"/>
                </a:solidFill>
                <a:ea typeface="ヒラギノ角ゴ Pro W3" charset="0"/>
                <a:cs typeface="ヒラギノ角ゴ Pro W3" charset="0"/>
              </a:rPr>
              <a:t>Jan. 1, 2015 to Dec. 31, 2015</a:t>
            </a:r>
            <a:endParaRPr lang="en-US" sz="2000" dirty="0">
              <a:solidFill>
                <a:prstClr val="black"/>
              </a:solidFill>
              <a:ea typeface="ヒラギノ角ゴ Pro W3" charset="0"/>
              <a:cs typeface="ヒラギノ角ゴ Pro W3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694264" y="1786465"/>
            <a:ext cx="8153400" cy="0"/>
          </a:xfrm>
          <a:prstGeom prst="line">
            <a:avLst/>
          </a:prstGeom>
          <a:ln w="9525"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694264" y="2302928"/>
            <a:ext cx="8153400" cy="0"/>
          </a:xfrm>
          <a:prstGeom prst="line">
            <a:avLst/>
          </a:prstGeom>
          <a:ln w="9525"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694264" y="2819394"/>
            <a:ext cx="8153400" cy="0"/>
          </a:xfrm>
          <a:prstGeom prst="line">
            <a:avLst/>
          </a:prstGeom>
          <a:ln w="9525"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905933" y="2489202"/>
            <a:ext cx="1066800" cy="307777"/>
          </a:xfrm>
          <a:prstGeom prst="rect">
            <a:avLst/>
          </a:prstGeom>
          <a:solidFill>
            <a:srgbClr val="FFFFFF"/>
          </a:solidFill>
        </p:spPr>
        <p:txBody>
          <a:bodyPr wrap="square" tIns="0" bIns="0" rtlCol="0">
            <a:spAutoFit/>
          </a:bodyPr>
          <a:lstStyle/>
          <a:p>
            <a:r>
              <a:rPr lang="en-US" sz="2000" dirty="0" smtClean="0">
                <a:solidFill>
                  <a:prstClr val="black"/>
                </a:solidFill>
                <a:ea typeface="ヒラギノ角ゴ Pro W3" charset="0"/>
                <a:cs typeface="ヒラギノ角ゴ Pro W3" charset="0"/>
              </a:rPr>
              <a:t>1.0 MW</a:t>
            </a:r>
            <a:endParaRPr lang="en-US" sz="2000" dirty="0">
              <a:solidFill>
                <a:prstClr val="black"/>
              </a:solidFill>
              <a:ea typeface="ヒラギノ角ゴ Pro W3" charset="0"/>
              <a:cs typeface="ヒラギノ角ゴ Pro W3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22866" y="1981200"/>
            <a:ext cx="1069524" cy="307777"/>
          </a:xfrm>
          <a:prstGeom prst="rect">
            <a:avLst/>
          </a:prstGeom>
          <a:solidFill>
            <a:srgbClr val="FFFFFF"/>
          </a:solidFill>
        </p:spPr>
        <p:txBody>
          <a:bodyPr wrap="none" tIns="0" bIns="0" rtlCol="0">
            <a:spAutoFit/>
          </a:bodyPr>
          <a:lstStyle/>
          <a:p>
            <a:r>
              <a:rPr lang="en-US" sz="2000" dirty="0" smtClean="0">
                <a:solidFill>
                  <a:prstClr val="black"/>
                </a:solidFill>
                <a:ea typeface="ヒラギノ角ゴ Pro W3" charset="0"/>
                <a:cs typeface="ヒラギノ角ゴ Pro W3" charset="0"/>
              </a:rPr>
              <a:t>1.2 MW</a:t>
            </a:r>
            <a:endParaRPr lang="en-US" sz="2000" dirty="0">
              <a:solidFill>
                <a:prstClr val="black"/>
              </a:solidFill>
              <a:ea typeface="ヒラギノ角ゴ Pro W3" charset="0"/>
              <a:cs typeface="ヒラギノ角ゴ Pro W3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14400" y="1447800"/>
            <a:ext cx="1069524" cy="307777"/>
          </a:xfrm>
          <a:prstGeom prst="rect">
            <a:avLst/>
          </a:prstGeom>
          <a:solidFill>
            <a:srgbClr val="FFFFFF"/>
          </a:solidFill>
        </p:spPr>
        <p:txBody>
          <a:bodyPr wrap="none" tIns="0" bIns="0" rtlCol="0">
            <a:spAutoFit/>
          </a:bodyPr>
          <a:lstStyle/>
          <a:p>
            <a:r>
              <a:rPr lang="en-US" sz="2000" dirty="0" smtClean="0">
                <a:solidFill>
                  <a:prstClr val="black"/>
                </a:solidFill>
                <a:ea typeface="ヒラギノ角ゴ Pro W3" charset="0"/>
                <a:cs typeface="ヒラギノ角ゴ Pro W3" charset="0"/>
              </a:rPr>
              <a:t>1.4 MW</a:t>
            </a:r>
            <a:endParaRPr lang="en-US" sz="2000" dirty="0">
              <a:solidFill>
                <a:prstClr val="black"/>
              </a:solidFill>
              <a:ea typeface="ヒラギノ角ゴ Pro W3" charset="0"/>
              <a:cs typeface="ヒラギノ角ゴ Pro W3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288143" y="1066800"/>
            <a:ext cx="2789057" cy="34624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dirty="0" smtClean="0">
                <a:solidFill>
                  <a:srgbClr val="FF0000"/>
                </a:solidFill>
              </a:rPr>
              <a:t>Activation measurements</a:t>
            </a:r>
          </a:p>
        </p:txBody>
      </p:sp>
      <p:cxnSp>
        <p:nvCxnSpPr>
          <p:cNvPr id="8" name="Straight Arrow Connector 7"/>
          <p:cNvCxnSpPr>
            <a:stCxn id="2" idx="2"/>
          </p:cNvCxnSpPr>
          <p:nvPr/>
        </p:nvCxnSpPr>
        <p:spPr>
          <a:xfrm>
            <a:off x="6682672" y="1413049"/>
            <a:ext cx="22928" cy="49195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 rot="16200000">
            <a:off x="6330934" y="4438668"/>
            <a:ext cx="1287532" cy="2333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000" dirty="0" smtClean="0"/>
              <a:t>Target replacement</a:t>
            </a:r>
          </a:p>
        </p:txBody>
      </p:sp>
      <p:sp>
        <p:nvSpPr>
          <p:cNvPr id="19" name="TextBox 18"/>
          <p:cNvSpPr txBox="1"/>
          <p:nvPr/>
        </p:nvSpPr>
        <p:spPr>
          <a:xfrm rot="16200000">
            <a:off x="4604321" y="4523320"/>
            <a:ext cx="1083162" cy="2333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000" dirty="0" smtClean="0"/>
              <a:t>Planned outage</a:t>
            </a:r>
          </a:p>
        </p:txBody>
      </p:sp>
      <p:sp>
        <p:nvSpPr>
          <p:cNvPr id="20" name="TextBox 19"/>
          <p:cNvSpPr txBox="1"/>
          <p:nvPr/>
        </p:nvSpPr>
        <p:spPr>
          <a:xfrm rot="16200000">
            <a:off x="2546918" y="4523320"/>
            <a:ext cx="1083162" cy="2333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000" dirty="0" smtClean="0"/>
              <a:t>Planned outage</a:t>
            </a:r>
          </a:p>
        </p:txBody>
      </p:sp>
    </p:spTree>
    <p:extLst>
      <p:ext uri="{BB962C8B-B14F-4D97-AF65-F5344CB8AC3E}">
        <p14:creationId xmlns:p14="http://schemas.microsoft.com/office/powerpoint/2010/main" val="34067658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Beam power history, limitations</a:t>
            </a:r>
          </a:p>
          <a:p>
            <a:r>
              <a:rPr lang="en-US" dirty="0" smtClean="0"/>
              <a:t>RFQ transmission update</a:t>
            </a:r>
          </a:p>
          <a:p>
            <a:r>
              <a:rPr lang="en-US" dirty="0" smtClean="0"/>
              <a:t>Smart chopping update</a:t>
            </a:r>
          </a:p>
          <a:p>
            <a:r>
              <a:rPr lang="en-US" dirty="0" smtClean="0"/>
              <a:t>Ring injection at high beam power</a:t>
            </a:r>
          </a:p>
          <a:p>
            <a:r>
              <a:rPr lang="en-US" dirty="0" smtClean="0"/>
              <a:t>Activation levels, path to further improvements</a:t>
            </a:r>
          </a:p>
          <a:p>
            <a:r>
              <a:rPr lang="en-US" dirty="0" smtClean="0"/>
              <a:t>Maximum beam energy for today’s accelerator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2373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Path to lower activation levels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838200"/>
            <a:ext cx="8642640" cy="3733800"/>
          </a:xfrm>
        </p:spPr>
        <p:txBody>
          <a:bodyPr/>
          <a:lstStyle/>
          <a:p>
            <a:r>
              <a:rPr lang="en-US" sz="2400" dirty="0" smtClean="0"/>
              <a:t>Beam loss reduction to date has been almost entirely empirical</a:t>
            </a:r>
          </a:p>
          <a:p>
            <a:pPr lvl="1"/>
            <a:r>
              <a:rPr lang="en-US" dirty="0" smtClean="0"/>
              <a:t>Beam loss per Coulomb of beam charge has been steady for years (i.e. beam loss is linear with beam power)</a:t>
            </a:r>
          </a:p>
          <a:p>
            <a:pPr lvl="1"/>
            <a:r>
              <a:rPr lang="en-US" dirty="0" smtClean="0"/>
              <a:t>Possible that we are in a local minimum</a:t>
            </a:r>
          </a:p>
          <a:p>
            <a:pPr lvl="1"/>
            <a:r>
              <a:rPr lang="en-US" dirty="0" err="1" smtClean="0"/>
              <a:t>rms</a:t>
            </a:r>
            <a:r>
              <a:rPr lang="en-US" dirty="0" smtClean="0"/>
              <a:t> Twiss parameters are highly mismatched throughout linac and HEBT</a:t>
            </a:r>
          </a:p>
          <a:p>
            <a:pPr lvl="1"/>
            <a:r>
              <a:rPr lang="en-US" dirty="0" smtClean="0"/>
              <a:t>Possible that the BLMs </a:t>
            </a:r>
            <a:br>
              <a:rPr lang="en-US" dirty="0" smtClean="0"/>
            </a:br>
            <a:r>
              <a:rPr lang="en-US" dirty="0" smtClean="0"/>
              <a:t>are minimized, but the </a:t>
            </a:r>
            <a:br>
              <a:rPr lang="en-US" dirty="0" smtClean="0"/>
            </a:br>
            <a:r>
              <a:rPr lang="en-US" dirty="0" smtClean="0"/>
              <a:t>beam loss is not</a:t>
            </a:r>
          </a:p>
          <a:p>
            <a:r>
              <a:rPr lang="en-US" sz="2400" dirty="0" smtClean="0"/>
              <a:t>Ideal route to minimum </a:t>
            </a:r>
            <a:br>
              <a:rPr lang="en-US" sz="2400" dirty="0" smtClean="0"/>
            </a:br>
            <a:r>
              <a:rPr lang="en-US" sz="2400" dirty="0" smtClean="0"/>
              <a:t>loss is accurate simulation </a:t>
            </a:r>
            <a:br>
              <a:rPr lang="en-US" sz="2400" dirty="0" smtClean="0"/>
            </a:br>
            <a:r>
              <a:rPr lang="en-US" sz="2400" dirty="0" smtClean="0"/>
              <a:t>code that will tell us how </a:t>
            </a:r>
            <a:br>
              <a:rPr lang="en-US" sz="2400" dirty="0" smtClean="0"/>
            </a:br>
            <a:r>
              <a:rPr lang="en-US" sz="2400" dirty="0" smtClean="0"/>
              <a:t>to set all parameters </a:t>
            </a:r>
            <a:br>
              <a:rPr lang="en-US" sz="2400" dirty="0" smtClean="0"/>
            </a:br>
            <a:r>
              <a:rPr lang="en-US" sz="2400" dirty="0" smtClean="0"/>
              <a:t>required</a:t>
            </a:r>
            <a:endParaRPr lang="en-US" sz="2400" dirty="0"/>
          </a:p>
        </p:txBody>
      </p:sp>
      <p:pic>
        <p:nvPicPr>
          <p:cNvPr id="6" name="Picture 5" descr="PlumRingActivation cop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3352800"/>
            <a:ext cx="4357769" cy="2819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495800" y="6172200"/>
            <a:ext cx="135165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/>
              <a:t>Plot courtesy of C. Peters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5361487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Path to lower activation levels (cont.)</a:t>
            </a:r>
            <a:endParaRPr lang="en-US" dirty="0"/>
          </a:p>
        </p:txBody>
      </p:sp>
      <p:sp>
        <p:nvSpPr>
          <p:cNvPr id="4" name="Process 3"/>
          <p:cNvSpPr/>
          <p:nvPr/>
        </p:nvSpPr>
        <p:spPr>
          <a:xfrm>
            <a:off x="990600" y="2895600"/>
            <a:ext cx="2438400" cy="762000"/>
          </a:xfrm>
          <a:prstGeom prst="flowChartProcess">
            <a:avLst/>
          </a:prstGeom>
          <a:solidFill>
            <a:schemeClr val="bg2"/>
          </a:solidFill>
          <a:ln>
            <a:solidFill>
              <a:schemeClr val="accent1"/>
            </a:solidFill>
          </a:ln>
          <a:effectLst/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contourClr>
              <a:schemeClr val="lt1"/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dirty="0" smtClean="0">
                <a:solidFill>
                  <a:schemeClr val="tx1"/>
                </a:solidFill>
              </a:rPr>
              <a:t>Need accurate input distribution for simulation codes</a:t>
            </a:r>
          </a:p>
        </p:txBody>
      </p:sp>
      <p:sp>
        <p:nvSpPr>
          <p:cNvPr id="5" name="Process 4"/>
          <p:cNvSpPr/>
          <p:nvPr/>
        </p:nvSpPr>
        <p:spPr>
          <a:xfrm>
            <a:off x="3699935" y="2895600"/>
            <a:ext cx="1981200" cy="765048"/>
          </a:xfrm>
          <a:prstGeom prst="flowChartProcess">
            <a:avLst/>
          </a:prstGeom>
          <a:solidFill>
            <a:schemeClr val="bg2"/>
          </a:solidFill>
          <a:ln>
            <a:solidFill>
              <a:schemeClr val="accent1"/>
            </a:solidFill>
          </a:ln>
          <a:effectLst/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contourClr>
              <a:schemeClr val="lt1"/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dirty="0" smtClean="0">
                <a:solidFill>
                  <a:schemeClr val="tx1"/>
                </a:solidFill>
              </a:rPr>
              <a:t>Need good linac simulation code</a:t>
            </a:r>
          </a:p>
        </p:txBody>
      </p:sp>
      <p:sp>
        <p:nvSpPr>
          <p:cNvPr id="6" name="Process 5"/>
          <p:cNvSpPr/>
          <p:nvPr/>
        </p:nvSpPr>
        <p:spPr>
          <a:xfrm>
            <a:off x="6019800" y="2895600"/>
            <a:ext cx="2057400" cy="762000"/>
          </a:xfrm>
          <a:prstGeom prst="flowChartProcess">
            <a:avLst/>
          </a:prstGeom>
          <a:solidFill>
            <a:schemeClr val="bg2"/>
          </a:solidFill>
          <a:ln>
            <a:solidFill>
              <a:schemeClr val="accent1"/>
            </a:solidFill>
          </a:ln>
          <a:effectLst/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contourClr>
              <a:schemeClr val="lt1"/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dirty="0" smtClean="0">
                <a:solidFill>
                  <a:schemeClr val="tx1"/>
                </a:solidFill>
              </a:rPr>
              <a:t>Need accurate SNS linac lattice</a:t>
            </a:r>
          </a:p>
        </p:txBody>
      </p:sp>
      <p:sp>
        <p:nvSpPr>
          <p:cNvPr id="8" name="Process 7"/>
          <p:cNvSpPr/>
          <p:nvPr/>
        </p:nvSpPr>
        <p:spPr>
          <a:xfrm>
            <a:off x="2819400" y="990600"/>
            <a:ext cx="3733800" cy="914400"/>
          </a:xfrm>
          <a:prstGeom prst="flowChartProcess">
            <a:avLst/>
          </a:prstGeom>
          <a:solidFill>
            <a:schemeClr val="bg2"/>
          </a:solidFill>
          <a:ln>
            <a:solidFill>
              <a:schemeClr val="accent1"/>
            </a:solidFill>
          </a:ln>
          <a:effectLst/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contourClr>
              <a:schemeClr val="lt1"/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dirty="0" smtClean="0">
                <a:solidFill>
                  <a:schemeClr val="tx1"/>
                </a:solidFill>
              </a:rPr>
              <a:t>Simulation determines parameters for minimum beam loss </a:t>
            </a:r>
          </a:p>
        </p:txBody>
      </p:sp>
      <p:sp>
        <p:nvSpPr>
          <p:cNvPr id="26" name="Process 25"/>
          <p:cNvSpPr/>
          <p:nvPr/>
        </p:nvSpPr>
        <p:spPr>
          <a:xfrm>
            <a:off x="152400" y="4648200"/>
            <a:ext cx="2209800" cy="1143000"/>
          </a:xfrm>
          <a:prstGeom prst="flowChartProcess">
            <a:avLst/>
          </a:prstGeom>
          <a:solidFill>
            <a:schemeClr val="bg2"/>
          </a:solidFill>
          <a:ln>
            <a:solidFill>
              <a:schemeClr val="accent1"/>
            </a:solidFill>
          </a:ln>
          <a:effectLst/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contourClr>
              <a:schemeClr val="lt1"/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dirty="0" smtClean="0">
                <a:solidFill>
                  <a:schemeClr val="tx1"/>
                </a:solidFill>
              </a:rPr>
              <a:t>6D phase space measurement on Integrated Test Stand</a:t>
            </a:r>
          </a:p>
        </p:txBody>
      </p:sp>
      <p:sp>
        <p:nvSpPr>
          <p:cNvPr id="27" name="Process 26"/>
          <p:cNvSpPr/>
          <p:nvPr/>
        </p:nvSpPr>
        <p:spPr>
          <a:xfrm>
            <a:off x="2819400" y="4648200"/>
            <a:ext cx="1981200" cy="1143000"/>
          </a:xfrm>
          <a:prstGeom prst="flowChartProcess">
            <a:avLst/>
          </a:prstGeom>
          <a:solidFill>
            <a:schemeClr val="bg2"/>
          </a:solidFill>
          <a:ln>
            <a:solidFill>
              <a:schemeClr val="accent1"/>
            </a:solidFill>
          </a:ln>
          <a:effectLst/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contourClr>
              <a:schemeClr val="lt1"/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dirty="0" smtClean="0">
                <a:solidFill>
                  <a:schemeClr val="tx1"/>
                </a:solidFill>
              </a:rPr>
              <a:t>Add linac simulation capability to PyORBIT</a:t>
            </a:r>
          </a:p>
        </p:txBody>
      </p:sp>
      <p:sp>
        <p:nvSpPr>
          <p:cNvPr id="29" name="Process 28"/>
          <p:cNvSpPr/>
          <p:nvPr/>
        </p:nvSpPr>
        <p:spPr>
          <a:xfrm>
            <a:off x="7315200" y="4648200"/>
            <a:ext cx="1752600" cy="1143000"/>
          </a:xfrm>
          <a:prstGeom prst="flowChartProcess">
            <a:avLst/>
          </a:prstGeom>
          <a:solidFill>
            <a:schemeClr val="bg2"/>
          </a:solidFill>
          <a:ln>
            <a:solidFill>
              <a:schemeClr val="accent1"/>
            </a:solidFill>
          </a:ln>
          <a:effectLst/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contourClr>
              <a:schemeClr val="lt1"/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dirty="0" smtClean="0">
                <a:solidFill>
                  <a:schemeClr val="tx1"/>
                </a:solidFill>
              </a:rPr>
              <a:t>Beam-based measurement of lattice parameters</a:t>
            </a:r>
          </a:p>
        </p:txBody>
      </p:sp>
      <p:sp>
        <p:nvSpPr>
          <p:cNvPr id="30" name="Process 29"/>
          <p:cNvSpPr/>
          <p:nvPr/>
        </p:nvSpPr>
        <p:spPr>
          <a:xfrm>
            <a:off x="5181600" y="4648200"/>
            <a:ext cx="1752600" cy="1143000"/>
          </a:xfrm>
          <a:prstGeom prst="flowChartProcess">
            <a:avLst/>
          </a:prstGeom>
          <a:solidFill>
            <a:schemeClr val="bg2"/>
          </a:solidFill>
          <a:ln>
            <a:solidFill>
              <a:schemeClr val="accent1"/>
            </a:solidFill>
          </a:ln>
          <a:effectLst/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contourClr>
              <a:schemeClr val="lt1"/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dirty="0" smtClean="0">
                <a:solidFill>
                  <a:schemeClr val="tx1"/>
                </a:solidFill>
              </a:rPr>
              <a:t>Benchmark simulations with measurements</a:t>
            </a:r>
          </a:p>
        </p:txBody>
      </p:sp>
      <p:cxnSp>
        <p:nvCxnSpPr>
          <p:cNvPr id="7" name="Elbow Connector 6"/>
          <p:cNvCxnSpPr>
            <a:stCxn id="4" idx="2"/>
            <a:endCxn id="26" idx="0"/>
          </p:cNvCxnSpPr>
          <p:nvPr/>
        </p:nvCxnSpPr>
        <p:spPr>
          <a:xfrm rot="5400000">
            <a:off x="1238250" y="3676650"/>
            <a:ext cx="990600" cy="952500"/>
          </a:xfrm>
          <a:prstGeom prst="bentConnector3">
            <a:avLst/>
          </a:prstGeom>
          <a:ln>
            <a:solidFill>
              <a:schemeClr val="tx1"/>
            </a:solidFill>
            <a:headEnd type="arrow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Elbow Connector 9"/>
          <p:cNvCxnSpPr>
            <a:stCxn id="27" idx="0"/>
            <a:endCxn id="5" idx="2"/>
          </p:cNvCxnSpPr>
          <p:nvPr/>
        </p:nvCxnSpPr>
        <p:spPr>
          <a:xfrm rot="5400000" flipH="1" flipV="1">
            <a:off x="3756491" y="3714157"/>
            <a:ext cx="987552" cy="880535"/>
          </a:xfrm>
          <a:prstGeom prst="bentConnector3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Elbow Connector 11"/>
          <p:cNvCxnSpPr>
            <a:stCxn id="29" idx="0"/>
            <a:endCxn id="6" idx="2"/>
          </p:cNvCxnSpPr>
          <p:nvPr/>
        </p:nvCxnSpPr>
        <p:spPr>
          <a:xfrm rot="16200000" flipV="1">
            <a:off x="7124700" y="3581400"/>
            <a:ext cx="990600" cy="1143000"/>
          </a:xfrm>
          <a:prstGeom prst="bentConnector3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Elbow Connector 13"/>
          <p:cNvCxnSpPr>
            <a:stCxn id="30" idx="0"/>
            <a:endCxn id="6" idx="2"/>
          </p:cNvCxnSpPr>
          <p:nvPr/>
        </p:nvCxnSpPr>
        <p:spPr>
          <a:xfrm rot="5400000" flipH="1" flipV="1">
            <a:off x="6057900" y="3657600"/>
            <a:ext cx="990600" cy="990600"/>
          </a:xfrm>
          <a:prstGeom prst="bentConnector3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Elbow Connector 15"/>
          <p:cNvCxnSpPr>
            <a:stCxn id="4" idx="0"/>
            <a:endCxn id="8" idx="2"/>
          </p:cNvCxnSpPr>
          <p:nvPr/>
        </p:nvCxnSpPr>
        <p:spPr>
          <a:xfrm rot="5400000" flipH="1" flipV="1">
            <a:off x="2952750" y="1162050"/>
            <a:ext cx="990600" cy="2476500"/>
          </a:xfrm>
          <a:prstGeom prst="bentConnector3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Elbow Connector 19"/>
          <p:cNvCxnSpPr>
            <a:stCxn id="5" idx="0"/>
            <a:endCxn id="8" idx="2"/>
          </p:cNvCxnSpPr>
          <p:nvPr/>
        </p:nvCxnSpPr>
        <p:spPr>
          <a:xfrm rot="16200000" flipV="1">
            <a:off x="4193118" y="2398182"/>
            <a:ext cx="990600" cy="4235"/>
          </a:xfrm>
          <a:prstGeom prst="bentConnector3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Elbow Connector 21"/>
          <p:cNvCxnSpPr>
            <a:stCxn id="6" idx="0"/>
            <a:endCxn id="8" idx="2"/>
          </p:cNvCxnSpPr>
          <p:nvPr/>
        </p:nvCxnSpPr>
        <p:spPr>
          <a:xfrm rot="16200000" flipV="1">
            <a:off x="5372100" y="1219200"/>
            <a:ext cx="990600" cy="2362200"/>
          </a:xfrm>
          <a:prstGeom prst="bentConnector3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228600" y="5791200"/>
            <a:ext cx="1941557" cy="3180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600" dirty="0" smtClean="0">
                <a:solidFill>
                  <a:srgbClr val="0000FF"/>
                </a:solidFill>
              </a:rPr>
              <a:t>* S. Cousineau talk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7315200" y="5791200"/>
            <a:ext cx="1620957" cy="3180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600" dirty="0" smtClean="0">
                <a:solidFill>
                  <a:srgbClr val="0000FF"/>
                </a:solidFill>
              </a:rPr>
              <a:t>* A. Shishlo talk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257800" y="5791200"/>
            <a:ext cx="1620957" cy="3180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600" dirty="0" smtClean="0">
                <a:solidFill>
                  <a:srgbClr val="0000FF"/>
                </a:solidFill>
              </a:rPr>
              <a:t>* A. Shishlo talk</a:t>
            </a:r>
          </a:p>
        </p:txBody>
      </p:sp>
      <p:cxnSp>
        <p:nvCxnSpPr>
          <p:cNvPr id="61" name="Straight Connector 60"/>
          <p:cNvCxnSpPr/>
          <p:nvPr/>
        </p:nvCxnSpPr>
        <p:spPr>
          <a:xfrm flipV="1">
            <a:off x="5943600" y="4140200"/>
            <a:ext cx="8467" cy="50800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>
            <a:off x="4876800" y="4148665"/>
            <a:ext cx="1066800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 flipV="1">
            <a:off x="4868333" y="3657600"/>
            <a:ext cx="8467" cy="491067"/>
          </a:xfrm>
          <a:prstGeom prst="line">
            <a:avLst/>
          </a:prstGeom>
          <a:ln>
            <a:solidFill>
              <a:schemeClr val="tx1"/>
            </a:solidFill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85574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Beam energy limit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838200"/>
            <a:ext cx="8642640" cy="4471932"/>
          </a:xfrm>
        </p:spPr>
        <p:txBody>
          <a:bodyPr/>
          <a:lstStyle/>
          <a:p>
            <a:r>
              <a:rPr lang="en-US" sz="2400" dirty="0" smtClean="0"/>
              <a:t>Maximum beam energy today is limited to </a:t>
            </a:r>
            <a:br>
              <a:rPr lang="en-US" sz="2400" dirty="0" smtClean="0"/>
            </a:br>
            <a:r>
              <a:rPr lang="en-US" sz="2400" dirty="0" smtClean="0"/>
              <a:t>~957 MeV by SCL cavity gradients</a:t>
            </a:r>
          </a:p>
          <a:p>
            <a:r>
              <a:rPr lang="en-US" sz="2400" dirty="0" smtClean="0"/>
              <a:t>If the gradient limitation is removed (e.g. by plasma processing and cavity repairs) the new linac beam energy limit would be from SCL klystron power</a:t>
            </a:r>
          </a:p>
          <a:p>
            <a:r>
              <a:rPr lang="en-US" sz="2400" dirty="0" smtClean="0"/>
              <a:t>PPU project will install</a:t>
            </a:r>
            <a:br>
              <a:rPr lang="en-US" sz="2400" dirty="0" smtClean="0"/>
            </a:br>
            <a:r>
              <a:rPr lang="en-US" sz="2400" dirty="0" smtClean="0"/>
              <a:t>new cavities before</a:t>
            </a:r>
            <a:br>
              <a:rPr lang="en-US" sz="2400" dirty="0" smtClean="0"/>
            </a:br>
            <a:r>
              <a:rPr lang="en-US" sz="2400" dirty="0" smtClean="0"/>
              <a:t>ring injection area is</a:t>
            </a:r>
            <a:br>
              <a:rPr lang="en-US" sz="2400" dirty="0" smtClean="0"/>
            </a:br>
            <a:r>
              <a:rPr lang="en-US" sz="2400" dirty="0" smtClean="0"/>
              <a:t>upgraded</a:t>
            </a:r>
          </a:p>
          <a:p>
            <a:r>
              <a:rPr lang="en-US" sz="2400" dirty="0" smtClean="0"/>
              <a:t>What is the maximum</a:t>
            </a:r>
            <a:br>
              <a:rPr lang="en-US" sz="2400" dirty="0" smtClean="0"/>
            </a:br>
            <a:r>
              <a:rPr lang="en-US" sz="2400" dirty="0" smtClean="0"/>
              <a:t>energy?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3789" y="3326279"/>
            <a:ext cx="5470212" cy="292212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638800" y="3048000"/>
            <a:ext cx="2921969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dirty="0" smtClean="0">
                <a:solidFill>
                  <a:srgbClr val="0000FF"/>
                </a:solidFill>
              </a:rPr>
              <a:t>SCL gradients March 2015</a:t>
            </a:r>
          </a:p>
        </p:txBody>
      </p:sp>
    </p:spTree>
    <p:extLst>
      <p:ext uri="{BB962C8B-B14F-4D97-AF65-F5344CB8AC3E}">
        <p14:creationId xmlns:p14="http://schemas.microsoft.com/office/powerpoint/2010/main" val="5326106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4326" y="2209800"/>
            <a:ext cx="4411464" cy="3124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204" y="76200"/>
            <a:ext cx="8229600" cy="888701"/>
          </a:xfrm>
        </p:spPr>
        <p:txBody>
          <a:bodyPr/>
          <a:lstStyle/>
          <a:p>
            <a:r>
              <a:rPr lang="en-US" dirty="0" smtClean="0"/>
              <a:t>Magnetic field stripping limits ring injection energy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6800"/>
            <a:ext cx="8839200" cy="1358833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 dirty="0" smtClean="0"/>
              <a:t>Lorentz-transformed magnetic field looks like electric field in rest frame of beam particles </a:t>
            </a:r>
            <a:r>
              <a:rPr lang="en-US" sz="2400" i="1" dirty="0" smtClean="0">
                <a:latin typeface="Times New Roman"/>
                <a:cs typeface="Times New Roman"/>
              </a:rPr>
              <a:t>E</a:t>
            </a:r>
            <a:r>
              <a:rPr lang="en-US" sz="2400" i="1" baseline="-25000" dirty="0" smtClean="0">
                <a:latin typeface="Times New Roman"/>
                <a:cs typeface="Times New Roman"/>
              </a:rPr>
              <a:t>ion</a:t>
            </a:r>
            <a:r>
              <a:rPr lang="en-US" sz="2400" i="1" dirty="0" smtClean="0">
                <a:latin typeface="Times New Roman"/>
                <a:cs typeface="Times New Roman"/>
              </a:rPr>
              <a:t> </a:t>
            </a:r>
            <a:r>
              <a:rPr lang="en-US" sz="2400" dirty="0" smtClean="0">
                <a:latin typeface="Times New Roman"/>
                <a:cs typeface="Times New Roman"/>
              </a:rPr>
              <a:t>[V/m</a:t>
            </a:r>
            <a:r>
              <a:rPr lang="en-US" sz="2400" i="1" dirty="0" smtClean="0">
                <a:latin typeface="Times New Roman"/>
                <a:cs typeface="Times New Roman"/>
              </a:rPr>
              <a:t>] = </a:t>
            </a:r>
            <a:r>
              <a:rPr lang="en-US" sz="2400" i="1" dirty="0" smtClean="0">
                <a:latin typeface="Symbol" charset="2"/>
                <a:cs typeface="Symbol" charset="2"/>
              </a:rPr>
              <a:t>bg</a:t>
            </a:r>
            <a:r>
              <a:rPr lang="en-US" sz="2400" i="1" dirty="0" smtClean="0">
                <a:latin typeface="Times New Roman"/>
                <a:cs typeface="Times New Roman"/>
              </a:rPr>
              <a:t>cB</a:t>
            </a:r>
            <a:r>
              <a:rPr lang="en-US" sz="2400" i="1" baseline="-25000" dirty="0" smtClean="0">
                <a:latin typeface="Times New Roman"/>
                <a:cs typeface="Times New Roman"/>
              </a:rPr>
              <a:t>lab</a:t>
            </a:r>
            <a:r>
              <a:rPr lang="en-US" sz="2400" i="1" dirty="0" smtClean="0">
                <a:latin typeface="Times New Roman"/>
                <a:cs typeface="Times New Roman"/>
              </a:rPr>
              <a:t> </a:t>
            </a:r>
            <a:r>
              <a:rPr lang="en-US" sz="2400" dirty="0" smtClean="0">
                <a:latin typeface="Times New Roman"/>
                <a:cs typeface="Times New Roman"/>
              </a:rPr>
              <a:t>[T]</a:t>
            </a:r>
          </a:p>
          <a:p>
            <a:pPr>
              <a:lnSpc>
                <a:spcPct val="80000"/>
              </a:lnSpc>
            </a:pPr>
            <a:r>
              <a:rPr lang="en-US" sz="2400" dirty="0" smtClean="0"/>
              <a:t>Loosely-bound electrons on H</a:t>
            </a:r>
            <a:r>
              <a:rPr lang="en-US" sz="2400" baseline="30000" dirty="0" smtClean="0"/>
              <a:t>−</a:t>
            </a:r>
            <a:r>
              <a:rPr lang="en-US" sz="2400" dirty="0" smtClean="0"/>
              <a:t> particles can be stripped off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685800" y="3810000"/>
            <a:ext cx="304499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smtClean="0">
                <a:solidFill>
                  <a:prstClr val="black"/>
                </a:solidFill>
                <a:latin typeface="Times New Roman"/>
                <a:ea typeface="ヒラギノ角ゴ Pro W3" charset="0"/>
                <a:cs typeface="Times New Roman"/>
              </a:rPr>
              <a:t>A1</a:t>
            </a:r>
            <a:r>
              <a:rPr lang="en-US" sz="2000" dirty="0" smtClean="0">
                <a:solidFill>
                  <a:prstClr val="black"/>
                </a:solidFill>
                <a:latin typeface="Times New Roman"/>
                <a:ea typeface="ヒラギノ角ゴ Pro W3" charset="0"/>
                <a:cs typeface="Times New Roman"/>
              </a:rPr>
              <a:t> 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ヒラギノ角ゴ Pro W3" charset="0"/>
                <a:cs typeface="Times New Roman"/>
              </a:rPr>
              <a:t>= 2.47E-6 </a:t>
            </a:r>
            <a:r>
              <a:rPr lang="en-US" sz="2000" dirty="0" smtClean="0">
                <a:solidFill>
                  <a:prstClr val="black"/>
                </a:solidFill>
                <a:latin typeface="Times New Roman"/>
                <a:ea typeface="ヒラギノ角ゴ Pro W3" charset="0"/>
                <a:cs typeface="Times New Roman"/>
              </a:rPr>
              <a:t>V sec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ヒラギノ角ゴ Pro W3" charset="0"/>
                <a:cs typeface="Times New Roman"/>
              </a:rPr>
              <a:t>/</a:t>
            </a:r>
            <a:r>
              <a:rPr lang="en-US" sz="2000" dirty="0" smtClean="0">
                <a:solidFill>
                  <a:prstClr val="black"/>
                </a:solidFill>
                <a:latin typeface="Times New Roman"/>
                <a:ea typeface="ヒラギノ角ゴ Pro W3" charset="0"/>
                <a:cs typeface="Times New Roman"/>
              </a:rPr>
              <a:t>m</a:t>
            </a:r>
            <a:br>
              <a:rPr lang="en-US" sz="2000" dirty="0" smtClean="0">
                <a:solidFill>
                  <a:prstClr val="black"/>
                </a:solidFill>
                <a:latin typeface="Times New Roman"/>
                <a:ea typeface="ヒラギノ角ゴ Pro W3" charset="0"/>
                <a:cs typeface="Times New Roman"/>
              </a:rPr>
            </a:br>
            <a:r>
              <a:rPr lang="en-US" sz="2000" i="1" dirty="0" smtClean="0">
                <a:solidFill>
                  <a:prstClr val="black"/>
                </a:solidFill>
                <a:latin typeface="Times New Roman"/>
                <a:ea typeface="ヒラギノ角ゴ Pro W3" charset="0"/>
                <a:cs typeface="Times New Roman"/>
              </a:rPr>
              <a:t>A2</a:t>
            </a:r>
            <a:r>
              <a:rPr lang="en-US" sz="2000" dirty="0" smtClean="0">
                <a:solidFill>
                  <a:prstClr val="black"/>
                </a:solidFill>
                <a:latin typeface="Times New Roman"/>
                <a:ea typeface="ヒラギノ角ゴ Pro W3" charset="0"/>
                <a:cs typeface="Times New Roman"/>
              </a:rPr>
              <a:t> 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ヒラギノ角ゴ Pro W3" charset="0"/>
                <a:cs typeface="Times New Roman"/>
              </a:rPr>
              <a:t>= 4.49E9 V/</a:t>
            </a:r>
            <a:r>
              <a:rPr lang="en-US" sz="2000" dirty="0" smtClean="0">
                <a:solidFill>
                  <a:prstClr val="black"/>
                </a:solidFill>
                <a:latin typeface="Times New Roman"/>
                <a:ea typeface="ヒラギノ角ゴ Pro W3" charset="0"/>
                <a:cs typeface="Times New Roman"/>
              </a:rPr>
              <a:t>m</a:t>
            </a:r>
          </a:p>
          <a:p>
            <a:r>
              <a:rPr lang="en-US" sz="2000" dirty="0" smtClean="0">
                <a:solidFill>
                  <a:prstClr val="black"/>
                </a:solidFill>
                <a:latin typeface="Times New Roman"/>
                <a:ea typeface="ヒラギノ角ゴ Pro W3" charset="0"/>
                <a:cs typeface="Times New Roman"/>
              </a:rPr>
              <a:t>B(s) = magnetic field</a:t>
            </a:r>
          </a:p>
          <a:p>
            <a:r>
              <a:rPr lang="en-US" sz="2000" i="1" dirty="0" smtClean="0">
                <a:solidFill>
                  <a:prstClr val="black"/>
                </a:solidFill>
                <a:latin typeface="Symbol" charset="2"/>
                <a:ea typeface="ヒラギノ角ゴ Pro W3" charset="0"/>
                <a:cs typeface="Symbol" charset="2"/>
              </a:rPr>
              <a:t>b, g</a:t>
            </a:r>
            <a:r>
              <a:rPr lang="en-US" sz="2000" i="1" dirty="0" smtClean="0">
                <a:solidFill>
                  <a:prstClr val="black"/>
                </a:solidFill>
                <a:latin typeface="Times New Roman"/>
                <a:ea typeface="ヒラギノ角ゴ Pro W3" charset="0"/>
                <a:cs typeface="Times New Roman"/>
              </a:rPr>
              <a:t>, c</a:t>
            </a:r>
            <a:r>
              <a:rPr lang="en-US" sz="2000" dirty="0" smtClean="0">
                <a:solidFill>
                  <a:prstClr val="black"/>
                </a:solidFill>
                <a:latin typeface="Times New Roman"/>
                <a:ea typeface="ヒラギノ角ゴ Pro W3" charset="0"/>
                <a:cs typeface="Times New Roman"/>
              </a:rPr>
              <a:t> = relativistic factors</a:t>
            </a:r>
            <a:endParaRPr lang="en-US" sz="2000" dirty="0">
              <a:solidFill>
                <a:prstClr val="black"/>
              </a:solidFill>
              <a:latin typeface="Times New Roman"/>
              <a:ea typeface="ヒラギノ角ゴ Pro W3" charset="0"/>
              <a:cs typeface="Times New Roman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39864097"/>
              </p:ext>
            </p:extLst>
          </p:nvPr>
        </p:nvGraphicFramePr>
        <p:xfrm>
          <a:off x="762001" y="2971800"/>
          <a:ext cx="2133600" cy="6818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5" name="Equation" r:id="rId4" imgW="1231900" imgH="393700" progId="Equation.3">
                  <p:embed/>
                </p:oleObj>
              </mc:Choice>
              <mc:Fallback>
                <p:oleObj name="Equation" r:id="rId4" imgW="1231900" imgH="393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62001" y="2971800"/>
                        <a:ext cx="2133600" cy="68187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5410200" y="5105400"/>
            <a:ext cx="3392300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prstClr val="black"/>
                </a:solidFill>
                <a:ea typeface="ヒラギノ角ゴ Pro W3" charset="0"/>
                <a:cs typeface="ヒラギノ角ゴ Pro W3" charset="0"/>
              </a:rPr>
              <a:t>Beam energy (0.5 to 2 GeV)</a:t>
            </a:r>
            <a:endParaRPr lang="en-US" sz="2000" dirty="0">
              <a:solidFill>
                <a:prstClr val="black"/>
              </a:solidFill>
              <a:ea typeface="ヒラギノ角ゴ Pro W3" charset="0"/>
              <a:cs typeface="ヒラギノ角ゴ Pro W3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848600" y="3810000"/>
            <a:ext cx="950581" cy="246221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  <a:ea typeface="ヒラギノ角ゴ Pro W3" charset="0"/>
                <a:cs typeface="ヒラギノ角ゴ Pro W3" charset="0"/>
              </a:rPr>
              <a:t>0.5 T case</a:t>
            </a:r>
            <a:endParaRPr lang="en-US" sz="1600" dirty="0">
              <a:solidFill>
                <a:srgbClr val="FF0000"/>
              </a:solidFill>
              <a:ea typeface="ヒラギノ角ゴ Pro W3" charset="0"/>
              <a:cs typeface="ヒラギノ角ゴ Pro W3" charset="0"/>
            </a:endParaRPr>
          </a:p>
        </p:txBody>
      </p:sp>
      <p:sp>
        <p:nvSpPr>
          <p:cNvPr id="9" name="TextBox 8"/>
          <p:cNvSpPr txBox="1"/>
          <p:nvPr/>
        </p:nvSpPr>
        <p:spPr>
          <a:xfrm rot="16200000">
            <a:off x="3603233" y="3559568"/>
            <a:ext cx="2794847" cy="40011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prstClr val="black"/>
                </a:solidFill>
                <a:ea typeface="ヒラギノ角ゴ Pro W3" charset="0"/>
                <a:cs typeface="ヒラギノ角ゴ Pro W3" charset="0"/>
              </a:rPr>
              <a:t>Frac</a:t>
            </a:r>
            <a:r>
              <a:rPr lang="en-US" sz="2000" dirty="0" smtClean="0">
                <a:solidFill>
                  <a:prstClr val="black"/>
                </a:solidFill>
                <a:ea typeface="ヒラギノ角ゴ Pro W3" charset="0"/>
                <a:cs typeface="ヒラギノ角ゴ Pro W3" charset="0"/>
              </a:rPr>
              <a:t>. loss (10</a:t>
            </a:r>
            <a:r>
              <a:rPr lang="en-US" sz="2000" baseline="30000" dirty="0" smtClean="0">
                <a:solidFill>
                  <a:prstClr val="black"/>
                </a:solidFill>
                <a:ea typeface="ヒラギノ角ゴ Pro W3" charset="0"/>
                <a:cs typeface="ヒラギノ角ゴ Pro W3" charset="0"/>
              </a:rPr>
              <a:t>-</a:t>
            </a:r>
            <a:r>
              <a:rPr lang="en-US" sz="2000" baseline="30000" dirty="0">
                <a:solidFill>
                  <a:prstClr val="black"/>
                </a:solidFill>
                <a:ea typeface="ヒラギノ角ゴ Pro W3" charset="0"/>
                <a:cs typeface="ヒラギノ角ゴ Pro W3" charset="0"/>
              </a:rPr>
              <a:t>6</a:t>
            </a:r>
            <a:r>
              <a:rPr lang="en-US" sz="2000" dirty="0" smtClean="0">
                <a:solidFill>
                  <a:prstClr val="black"/>
                </a:solidFill>
                <a:ea typeface="ヒラギノ角ゴ Pro W3" charset="0"/>
                <a:cs typeface="ヒラギノ角ゴ Pro W3" charset="0"/>
              </a:rPr>
              <a:t> to 10</a:t>
            </a:r>
            <a:r>
              <a:rPr lang="en-US" sz="2000" baseline="30000" dirty="0" smtClean="0">
                <a:solidFill>
                  <a:prstClr val="black"/>
                </a:solidFill>
                <a:ea typeface="ヒラギノ角ゴ Pro W3" charset="0"/>
                <a:cs typeface="ヒラギノ角ゴ Pro W3" charset="0"/>
              </a:rPr>
              <a:t>1</a:t>
            </a:r>
            <a:r>
              <a:rPr lang="en-US" sz="2000" dirty="0" smtClean="0">
                <a:solidFill>
                  <a:prstClr val="black"/>
                </a:solidFill>
                <a:ea typeface="ヒラギノ角ゴ Pro W3" charset="0"/>
                <a:cs typeface="ヒラギノ角ゴ Pro W3" charset="0"/>
              </a:rPr>
              <a:t>)</a:t>
            </a:r>
            <a:endParaRPr lang="en-US" sz="2000" dirty="0">
              <a:solidFill>
                <a:prstClr val="black"/>
              </a:solidFill>
              <a:ea typeface="ヒラギノ角ゴ Pro W3" charset="0"/>
              <a:cs typeface="ヒラギノ角ゴ Pro W3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 rot="16200000">
            <a:off x="-1179943" y="4075543"/>
            <a:ext cx="26368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prstClr val="black"/>
                </a:solidFill>
                <a:ea typeface="ヒラギノ角ゴ Pro W3" charset="0"/>
                <a:cs typeface="ヒラギノ角ゴ Pro W3" charset="0"/>
              </a:rPr>
              <a:t>(A. Jason et al., PAC 1981, p. 2704) </a:t>
            </a:r>
            <a:endParaRPr lang="en-US" sz="1200" dirty="0">
              <a:solidFill>
                <a:prstClr val="black"/>
              </a:solidFill>
              <a:ea typeface="ヒラギノ角ゴ Pro W3" charset="0"/>
              <a:cs typeface="ヒラギノ角ゴ Pro W3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57200" y="5410200"/>
            <a:ext cx="763562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Double jeopardy for ring injection </a:t>
            </a:r>
            <a:br>
              <a:rPr lang="en-US" sz="2400" b="1" dirty="0" smtClean="0"/>
            </a:br>
            <a:r>
              <a:rPr lang="en-US" sz="2400" b="1" dirty="0" smtClean="0"/>
              <a:t>Both beam energy and required B field are higher</a:t>
            </a:r>
            <a:endParaRPr lang="en-US" sz="24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685800" y="2438400"/>
            <a:ext cx="2788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Fractional loss per meter: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60775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799" y="1828800"/>
            <a:ext cx="5257937" cy="407631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9600" y="914400"/>
            <a:ext cx="8209223" cy="5955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dirty="0" smtClean="0"/>
              <a:t>Assume limit on additional beam loss is 1 W (i.e. adds ~1 mSv/h (100 mrem/h))</a:t>
            </a:r>
          </a:p>
          <a:p>
            <a:pPr>
              <a:lnSpc>
                <a:spcPct val="90000"/>
              </a:lnSpc>
            </a:pPr>
            <a:r>
              <a:rPr lang="en-US" dirty="0" smtClean="0"/>
              <a:t>to dose rate in injection section. Also assume 1.4 MW beam power.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47800" y="5562600"/>
            <a:ext cx="3606200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prstClr val="black"/>
                </a:solidFill>
                <a:ea typeface="ヒラギノ角ゴ Pro W3" charset="0"/>
                <a:cs typeface="ヒラギノ角ゴ Pro W3" charset="0"/>
              </a:rPr>
              <a:t>Beam energy (0.8 to 1.4 GeV)</a:t>
            </a:r>
            <a:endParaRPr lang="en-US" sz="2000" dirty="0">
              <a:solidFill>
                <a:prstClr val="black"/>
              </a:solidFill>
              <a:ea typeface="ヒラギノ角ゴ Pro W3" charset="0"/>
              <a:cs typeface="ヒラギノ角ゴ Pro W3" charset="0"/>
            </a:endParaRPr>
          </a:p>
        </p:txBody>
      </p:sp>
      <p:sp>
        <p:nvSpPr>
          <p:cNvPr id="8" name="TextBox 7"/>
          <p:cNvSpPr txBox="1"/>
          <p:nvPr/>
        </p:nvSpPr>
        <p:spPr>
          <a:xfrm rot="16200000">
            <a:off x="-694306" y="3666108"/>
            <a:ext cx="2550723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prstClr val="black"/>
                </a:solidFill>
                <a:ea typeface="ヒラギノ角ゴ Pro W3" charset="0"/>
                <a:cs typeface="ヒラギノ角ゴ Pro W3" charset="0"/>
              </a:rPr>
              <a:t>Beam power lost [W]</a:t>
            </a:r>
            <a:endParaRPr lang="en-US" sz="2000" dirty="0">
              <a:solidFill>
                <a:prstClr val="black"/>
              </a:solidFill>
              <a:ea typeface="ヒラギノ角ゴ Pro W3" charset="0"/>
              <a:cs typeface="ヒラギノ角ゴ Pro W3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3200399" y="3505200"/>
            <a:ext cx="228600" cy="228600"/>
          </a:xfrm>
          <a:prstGeom prst="ellipse">
            <a:avLst/>
          </a:prstGeom>
          <a:noFill/>
          <a:ln w="12700" cmpd="sng">
            <a:solidFill>
              <a:schemeClr val="accent1"/>
            </a:solidFill>
          </a:ln>
          <a:effectLst/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contourClr>
              <a:schemeClr val="lt1"/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791200" y="2217256"/>
            <a:ext cx="3124200" cy="1592744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dirty="0" smtClean="0">
                <a:solidFill>
                  <a:srgbClr val="0000FF"/>
                </a:solidFill>
              </a:rPr>
              <a:t>Beam energy must be less than 1.1 GeV to limit additional beam loss to 1 W</a:t>
            </a:r>
          </a:p>
          <a:p>
            <a:pPr>
              <a:lnSpc>
                <a:spcPct val="90000"/>
              </a:lnSpc>
            </a:pPr>
            <a:endParaRPr lang="en-US" dirty="0">
              <a:solidFill>
                <a:srgbClr val="0000FF"/>
              </a:solidFill>
            </a:endParaRPr>
          </a:p>
          <a:p>
            <a:pPr>
              <a:lnSpc>
                <a:spcPct val="90000"/>
              </a:lnSpc>
            </a:pPr>
            <a:r>
              <a:rPr lang="en-US" dirty="0" smtClean="0">
                <a:solidFill>
                  <a:srgbClr val="0000FF"/>
                </a:solidFill>
              </a:rPr>
              <a:t>(Magnet power supply is only at ~75% for 1.1 GeV)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152400" y="228600"/>
            <a:ext cx="8636290" cy="499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 kern="1200">
                <a:solidFill>
                  <a:schemeClr val="tx2"/>
                </a:solidFill>
                <a:latin typeface="Arial Black" pitchFamily="34" charset="0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2pPr>
            <a:lvl3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3pPr>
            <a:lvl4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4pPr>
            <a:lvl5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5pPr>
            <a:lvl6pPr marL="457177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6pPr>
            <a:lvl7pPr marL="914353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7pPr>
            <a:lvl8pPr marL="137153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8pPr>
            <a:lvl9pPr marL="1828706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9pPr>
          </a:lstStyle>
          <a:p>
            <a:r>
              <a:rPr lang="en-US" dirty="0" smtClean="0"/>
              <a:t>Beam energy limit due to ring chicane</a:t>
            </a:r>
            <a:endParaRPr lang="en-US" dirty="0"/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3429000" y="3581400"/>
            <a:ext cx="2362200" cy="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5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00816" y="4419600"/>
            <a:ext cx="3151097" cy="137526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pic>
      <p:cxnSp>
        <p:nvCxnSpPr>
          <p:cNvPr id="14" name="Straight Arrow Connector 13"/>
          <p:cNvCxnSpPr/>
          <p:nvPr/>
        </p:nvCxnSpPr>
        <p:spPr>
          <a:xfrm>
            <a:off x="7010400" y="3810000"/>
            <a:ext cx="0" cy="91440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4190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6560" y="1066800"/>
            <a:ext cx="8642640" cy="4772317"/>
          </a:xfrm>
        </p:spPr>
        <p:txBody>
          <a:bodyPr/>
          <a:lstStyle/>
          <a:p>
            <a:r>
              <a:rPr lang="en-US" sz="2400" dirty="0" smtClean="0"/>
              <a:t>Accelerator today can usually reach 1.4 MW, but need more margin for routine high power delivery</a:t>
            </a:r>
          </a:p>
          <a:p>
            <a:pPr lvl="1"/>
            <a:r>
              <a:rPr lang="en-US" dirty="0" smtClean="0"/>
              <a:t>RFQ replacement, plasma processing</a:t>
            </a:r>
          </a:p>
          <a:p>
            <a:r>
              <a:rPr lang="en-US" sz="2400" dirty="0" smtClean="0"/>
              <a:t>Convoy electron damage to stripper foil brackets at high beam power is mitigated by new bracket material (TZM)</a:t>
            </a:r>
          </a:p>
          <a:p>
            <a:r>
              <a:rPr lang="en-US" sz="2400" dirty="0" smtClean="0"/>
              <a:t>Convoy electron collector damage rate is increasing due to high beam power. Need to redesign &amp; replace.</a:t>
            </a:r>
          </a:p>
          <a:p>
            <a:r>
              <a:rPr lang="en-US" sz="2400" dirty="0" smtClean="0"/>
              <a:t>We have an active program to further improve beam losses and better understand beam dynamics</a:t>
            </a:r>
          </a:p>
          <a:p>
            <a:r>
              <a:rPr lang="en-US" sz="2400" dirty="0" smtClean="0"/>
              <a:t>Maximum practical beam energy is ~1.1 GeV, limited by magnetic stripping at ring injection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243834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52600" y="2667000"/>
            <a:ext cx="5899440" cy="1299815"/>
          </a:xfrm>
        </p:spPr>
        <p:txBody>
          <a:bodyPr/>
          <a:lstStyle/>
          <a:p>
            <a:pPr marL="0" indent="0">
              <a:buNone/>
            </a:pPr>
            <a:r>
              <a:rPr lang="en-US" b="1" i="1" dirty="0"/>
              <a:t>T</a:t>
            </a:r>
            <a:r>
              <a:rPr lang="en-US" b="1" i="1" dirty="0" smtClean="0"/>
              <a:t>hank you for your attention!</a:t>
            </a:r>
            <a:endParaRPr lang="en-US" b="1" i="1" dirty="0"/>
          </a:p>
        </p:txBody>
      </p:sp>
    </p:spTree>
    <p:extLst>
      <p:ext uri="{BB962C8B-B14F-4D97-AF65-F5344CB8AC3E}">
        <p14:creationId xmlns:p14="http://schemas.microsoft.com/office/powerpoint/2010/main" val="6807300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Back up slides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4735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SNS Linac Structure</a:t>
            </a:r>
            <a:endParaRPr lang="en-US" dirty="0"/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2057400" y="3581400"/>
            <a:ext cx="5084107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1pPr>
            <a:lvl2pPr>
              <a:defRPr sz="2400"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>
              <a:defRPr sz="2000"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>
              <a:defRPr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>
              <a:defRPr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buFont typeface="Symbol" charset="0"/>
              <a:defRPr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buFont typeface="Symbol" charset="0"/>
              <a:defRPr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buFont typeface="Symbol" charset="0"/>
              <a:defRPr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buFont typeface="Symbol" charset="0"/>
              <a:defRPr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1800" dirty="0" smtClean="0">
                <a:solidFill>
                  <a:schemeClr val="tx1"/>
                </a:solidFill>
                <a:latin typeface="+mn-lt"/>
              </a:rPr>
              <a:t>Length: 330 m (Superconducting part 230 m)</a:t>
            </a:r>
          </a:p>
          <a:p>
            <a:pPr>
              <a:defRPr/>
            </a:pPr>
            <a:endParaRPr lang="en-US" sz="1800" dirty="0" smtClean="0">
              <a:solidFill>
                <a:schemeClr val="tx1"/>
              </a:solidFill>
              <a:latin typeface="+mn-lt"/>
            </a:endParaRPr>
          </a:p>
          <a:p>
            <a:pPr>
              <a:defRPr/>
            </a:pPr>
            <a:r>
              <a:rPr lang="en-US" sz="1800" dirty="0" smtClean="0">
                <a:solidFill>
                  <a:schemeClr val="tx1"/>
                </a:solidFill>
                <a:latin typeface="+mn-lt"/>
              </a:rPr>
              <a:t>Production parameters:</a:t>
            </a:r>
          </a:p>
          <a:p>
            <a:pPr>
              <a:defRPr/>
            </a:pPr>
            <a:r>
              <a:rPr lang="en-US" sz="1800" dirty="0" smtClean="0">
                <a:solidFill>
                  <a:srgbClr val="0000FF"/>
                </a:solidFill>
                <a:latin typeface="+mn-lt"/>
              </a:rPr>
              <a:t>Peak current: 38 mA</a:t>
            </a:r>
          </a:p>
          <a:p>
            <a:pPr>
              <a:defRPr/>
            </a:pPr>
            <a:r>
              <a:rPr lang="en-US" sz="1800" dirty="0" smtClean="0">
                <a:solidFill>
                  <a:srgbClr val="0000FF"/>
                </a:solidFill>
                <a:latin typeface="+mn-lt"/>
              </a:rPr>
              <a:t>Repetition rate: 60 Hz</a:t>
            </a:r>
          </a:p>
          <a:p>
            <a:pPr>
              <a:defRPr/>
            </a:pPr>
            <a:r>
              <a:rPr lang="en-US" sz="1800" dirty="0" smtClean="0">
                <a:solidFill>
                  <a:srgbClr val="0000FF"/>
                </a:solidFill>
                <a:latin typeface="+mn-lt"/>
              </a:rPr>
              <a:t>Macro-pulse length: 1 ms</a:t>
            </a:r>
          </a:p>
          <a:p>
            <a:pPr>
              <a:defRPr/>
            </a:pPr>
            <a:r>
              <a:rPr lang="en-US" sz="1800" dirty="0" smtClean="0">
                <a:solidFill>
                  <a:srgbClr val="0000FF"/>
                </a:solidFill>
                <a:latin typeface="+mn-lt"/>
              </a:rPr>
              <a:t>Final Energy: 940 MeV (1000 MeV design)</a:t>
            </a:r>
          </a:p>
          <a:p>
            <a:pPr>
              <a:defRPr/>
            </a:pPr>
            <a:r>
              <a:rPr lang="en-US" sz="1800" dirty="0" smtClean="0">
                <a:solidFill>
                  <a:srgbClr val="0000FF"/>
                </a:solidFill>
                <a:latin typeface="+mn-lt"/>
              </a:rPr>
              <a:t>Average power: 1.4 MW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1339751"/>
            <a:ext cx="8326438" cy="206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09600" y="3167390"/>
            <a:ext cx="723275" cy="2757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300" b="1" dirty="0" smtClean="0"/>
              <a:t>65 keV</a:t>
            </a:r>
          </a:p>
        </p:txBody>
      </p:sp>
    </p:spTree>
    <p:extLst>
      <p:ext uri="{BB962C8B-B14F-4D97-AF65-F5344CB8AC3E}">
        <p14:creationId xmlns:p14="http://schemas.microsoft.com/office/powerpoint/2010/main" val="2928099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8471" y="68257"/>
            <a:ext cx="8229600" cy="496290"/>
          </a:xfrm>
        </p:spPr>
        <p:txBody>
          <a:bodyPr>
            <a:normAutofit/>
          </a:bodyPr>
          <a:lstStyle/>
          <a:p>
            <a:r>
              <a:rPr lang="en-US" dirty="0" smtClean="0"/>
              <a:t>Ti </a:t>
            </a:r>
            <a:r>
              <a:rPr lang="en-US" dirty="0" err="1" smtClean="0"/>
              <a:t>vs</a:t>
            </a:r>
            <a:r>
              <a:rPr lang="en-US" dirty="0" smtClean="0"/>
              <a:t> TZM bracket comparison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762000"/>
            <a:ext cx="2378143" cy="2209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8600" y="2971800"/>
            <a:ext cx="259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#2024, </a:t>
            </a:r>
            <a:r>
              <a:rPr lang="en-US" sz="1200" dirty="0" err="1" smtClean="0"/>
              <a:t>pos’n</a:t>
            </a:r>
            <a:r>
              <a:rPr lang="en-US" sz="1200" dirty="0" smtClean="0"/>
              <a:t> 9, used for 4 days, beam high on foil due to positioning error. ~2 days at ~1.3 MW.</a:t>
            </a:r>
            <a:endParaRPr lang="en-US" sz="1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0400" y="762000"/>
            <a:ext cx="2383555" cy="2209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276600" y="2971800"/>
            <a:ext cx="228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BW-18, </a:t>
            </a:r>
            <a:r>
              <a:rPr lang="en-US" sz="1200" dirty="0" err="1" smtClean="0"/>
              <a:t>pos’n</a:t>
            </a:r>
            <a:r>
              <a:rPr lang="en-US" sz="1200" dirty="0" smtClean="0"/>
              <a:t> 4. </a:t>
            </a:r>
            <a:r>
              <a:rPr lang="en-US" sz="1200" dirty="0"/>
              <a:t>~</a:t>
            </a:r>
            <a:r>
              <a:rPr lang="en-US" sz="1200" dirty="0" smtClean="0"/>
              <a:t>24 </a:t>
            </a:r>
            <a:r>
              <a:rPr lang="en-US" sz="1200" dirty="0"/>
              <a:t>days at </a:t>
            </a:r>
            <a:r>
              <a:rPr lang="en-US" sz="1200" dirty="0" smtClean="0"/>
              <a:t>~1.2 </a:t>
            </a:r>
            <a:r>
              <a:rPr lang="en-US" sz="1200" dirty="0"/>
              <a:t>MW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6920" y="718067"/>
            <a:ext cx="3116034" cy="226027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896919" y="3058780"/>
            <a:ext cx="3116035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#1872, </a:t>
            </a:r>
            <a:r>
              <a:rPr lang="en-US" sz="1200" dirty="0" err="1" smtClean="0"/>
              <a:t>pos’n</a:t>
            </a:r>
            <a:r>
              <a:rPr lang="en-US" sz="1200" dirty="0" smtClean="0"/>
              <a:t> 7, up to 1.4 MW. 3 months at 1.1 to 1.4 MW.</a:t>
            </a:r>
            <a:endParaRPr lang="en-US" sz="1200" dirty="0"/>
          </a:p>
        </p:txBody>
      </p:sp>
      <p:sp>
        <p:nvSpPr>
          <p:cNvPr id="14" name="TextBox 13"/>
          <p:cNvSpPr txBox="1"/>
          <p:nvPr/>
        </p:nvSpPr>
        <p:spPr>
          <a:xfrm rot="16200000">
            <a:off x="8288748" y="4250148"/>
            <a:ext cx="14335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Photos by C. Luck</a:t>
            </a:r>
            <a:endParaRPr lang="en-US" sz="1200" dirty="0"/>
          </a:p>
        </p:txBody>
      </p:sp>
      <p:pic>
        <p:nvPicPr>
          <p:cNvPr id="15" name="Picture 14" descr="IMG_0610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99"/>
          <a:stretch/>
        </p:blipFill>
        <p:spPr>
          <a:xfrm>
            <a:off x="228600" y="3671895"/>
            <a:ext cx="2619360" cy="229464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28600" y="5966540"/>
            <a:ext cx="2667000" cy="76020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200" dirty="0" smtClean="0"/>
              <a:t>#1937 pos’n #11, Foil in 5.1 mm </a:t>
            </a:r>
            <a:r>
              <a:rPr lang="en-US" sz="1200" dirty="0" err="1" smtClean="0"/>
              <a:t>dnstr</a:t>
            </a:r>
            <a:r>
              <a:rPr lang="en-US" sz="1200" dirty="0" smtClean="0"/>
              <a:t> position. ~7 days at 1.20 – 1.33 MW, ~13 days at 1.0 to 1.2 MW.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56979" y="3671894"/>
            <a:ext cx="2781965" cy="2294645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356979" y="6097788"/>
            <a:ext cx="27819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TZM bracket, ~16 days at 1.4 MW, Nov. 15 – Dec. 9, 2016</a:t>
            </a:r>
            <a:endParaRPr lang="en-US" sz="1200" dirty="0"/>
          </a:p>
        </p:txBody>
      </p:sp>
      <p:sp>
        <p:nvSpPr>
          <p:cNvPr id="20" name="Rectangle 19"/>
          <p:cNvSpPr/>
          <p:nvPr/>
        </p:nvSpPr>
        <p:spPr>
          <a:xfrm>
            <a:off x="3120571" y="3520445"/>
            <a:ext cx="3583215" cy="3165198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7239000" y="4191000"/>
            <a:ext cx="1442356" cy="147732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All brackets and mounts are Ti except this one 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23" name="Straight Arrow Connector 22"/>
          <p:cNvCxnSpPr/>
          <p:nvPr/>
        </p:nvCxnSpPr>
        <p:spPr>
          <a:xfrm flipH="1" flipV="1">
            <a:off x="6248400" y="4953000"/>
            <a:ext cx="988786" cy="907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89817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Arrow Connector 8"/>
          <p:cNvCxnSpPr/>
          <p:nvPr/>
        </p:nvCxnSpPr>
        <p:spPr>
          <a:xfrm>
            <a:off x="838200" y="6107990"/>
            <a:ext cx="8305800" cy="0"/>
          </a:xfrm>
          <a:prstGeom prst="straightConnector1">
            <a:avLst/>
          </a:prstGeom>
          <a:ln w="19050" cmpd="sng">
            <a:solidFill>
              <a:schemeClr val="tx1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Recent beam power history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800" y="1676400"/>
            <a:ext cx="8551333" cy="409566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 rot="16200000">
            <a:off x="-1077814" y="3330968"/>
            <a:ext cx="2708143" cy="40011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prstClr val="black"/>
                </a:solidFill>
                <a:latin typeface="Arial" charset="0"/>
                <a:ea typeface="ヒラギノ角ゴ Pro W3" charset="0"/>
                <a:cs typeface="ヒラギノ角ゴ Pro W3" charset="0"/>
              </a:rPr>
              <a:t>Beam power on target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667000" y="5879390"/>
            <a:ext cx="3549845" cy="40011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prstClr val="black"/>
                </a:solidFill>
                <a:latin typeface="Arial" charset="0"/>
                <a:ea typeface="ヒラギノ角ゴ Pro W3" charset="0"/>
                <a:cs typeface="ヒラギノ角ゴ Pro W3" charset="0"/>
              </a:rPr>
              <a:t>Jan. 1, 2013 to Dec. 31, 2015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762000" y="1930401"/>
            <a:ext cx="8153400" cy="0"/>
          </a:xfrm>
          <a:prstGeom prst="line">
            <a:avLst/>
          </a:prstGeom>
          <a:ln w="9525"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762000" y="2450592"/>
            <a:ext cx="8153400" cy="0"/>
          </a:xfrm>
          <a:prstGeom prst="line">
            <a:avLst/>
          </a:prstGeom>
          <a:ln w="9525"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762000" y="2953512"/>
            <a:ext cx="8153400" cy="0"/>
          </a:xfrm>
          <a:prstGeom prst="line">
            <a:avLst/>
          </a:prstGeom>
          <a:ln w="9525"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905933" y="2651124"/>
            <a:ext cx="1066800" cy="276999"/>
          </a:xfrm>
          <a:prstGeom prst="rect">
            <a:avLst/>
          </a:prstGeom>
          <a:solidFill>
            <a:srgbClr val="FFFFFF"/>
          </a:solidFill>
        </p:spPr>
        <p:txBody>
          <a:bodyPr wrap="square" tIns="0" bIns="0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black"/>
                </a:solidFill>
                <a:latin typeface="Arial" charset="0"/>
                <a:ea typeface="ヒラギノ角ゴ Pro W3" charset="0"/>
                <a:cs typeface="ヒラギノ角ゴ Pro W3" charset="0"/>
              </a:rPr>
              <a:t>1.0 MW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22866" y="2143829"/>
            <a:ext cx="979843" cy="276999"/>
          </a:xfrm>
          <a:prstGeom prst="rect">
            <a:avLst/>
          </a:prstGeom>
          <a:solidFill>
            <a:srgbClr val="FFFFFF"/>
          </a:solidFill>
        </p:spPr>
        <p:txBody>
          <a:bodyPr wrap="none" tIns="0" bIns="0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black"/>
                </a:solidFill>
                <a:latin typeface="Arial" charset="0"/>
                <a:ea typeface="ヒラギノ角ゴ Pro W3" charset="0"/>
                <a:cs typeface="ヒラギノ角ゴ Pro W3" charset="0"/>
              </a:rPr>
              <a:t>1.2 MW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14400" y="1623680"/>
            <a:ext cx="979843" cy="276999"/>
          </a:xfrm>
          <a:prstGeom prst="rect">
            <a:avLst/>
          </a:prstGeom>
          <a:solidFill>
            <a:srgbClr val="FFFFFF"/>
          </a:solidFill>
        </p:spPr>
        <p:txBody>
          <a:bodyPr wrap="none" tIns="0" bIns="0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black"/>
                </a:solidFill>
                <a:latin typeface="Arial" charset="0"/>
                <a:ea typeface="ヒラギノ角ゴ Pro W3" charset="0"/>
                <a:cs typeface="ヒラギノ角ゴ Pro W3" charset="0"/>
              </a:rPr>
              <a:t>1.4 MW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80247" y="5660395"/>
            <a:ext cx="2729208" cy="2898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dirty="0" smtClean="0"/>
              <a:t>*0.85 MW is target conservation</a:t>
            </a:r>
          </a:p>
        </p:txBody>
      </p:sp>
      <p:cxnSp>
        <p:nvCxnSpPr>
          <p:cNvPr id="18" name="Straight Connector 17"/>
          <p:cNvCxnSpPr/>
          <p:nvPr/>
        </p:nvCxnSpPr>
        <p:spPr>
          <a:xfrm>
            <a:off x="762000" y="3318221"/>
            <a:ext cx="8153400" cy="0"/>
          </a:xfrm>
          <a:prstGeom prst="line">
            <a:avLst/>
          </a:prstGeom>
          <a:ln w="9525"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838200" y="3022852"/>
            <a:ext cx="1216830" cy="276999"/>
          </a:xfrm>
          <a:prstGeom prst="rect">
            <a:avLst/>
          </a:prstGeom>
          <a:solidFill>
            <a:srgbClr val="FFFFFF"/>
          </a:solidFill>
        </p:spPr>
        <p:txBody>
          <a:bodyPr wrap="square" tIns="0" bIns="0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black"/>
                </a:solidFill>
                <a:latin typeface="Arial" charset="0"/>
                <a:ea typeface="ヒラギノ角ゴ Pro W3" charset="0"/>
                <a:cs typeface="ヒラギノ角ゴ Pro W3" charset="0"/>
              </a:rPr>
              <a:t>0.85 MW*</a:t>
            </a:r>
            <a:endParaRPr lang="en-US" dirty="0">
              <a:solidFill>
                <a:prstClr val="black"/>
              </a:solidFill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194639" y="1335203"/>
            <a:ext cx="1289209" cy="4278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200" dirty="0" smtClean="0"/>
              <a:t>Damaged RFQ RF couplers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320092" y="1335962"/>
            <a:ext cx="1608965" cy="4278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200" dirty="0" smtClean="0"/>
              <a:t>Damaged DTL5 ceramic RF window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912462" y="1335203"/>
            <a:ext cx="1269105" cy="4278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200" dirty="0" smtClean="0"/>
              <a:t>Damaged RFQ RF couplers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326586" y="841077"/>
            <a:ext cx="904163" cy="4278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200" dirty="0" smtClean="0"/>
              <a:t>Ion source </a:t>
            </a:r>
            <a:r>
              <a:rPr lang="en-US" sz="1200" dirty="0" err="1" smtClean="0"/>
              <a:t>Edump</a:t>
            </a:r>
            <a:endParaRPr lang="en-US" sz="1200" dirty="0" smtClean="0"/>
          </a:p>
        </p:txBody>
      </p:sp>
      <p:sp>
        <p:nvSpPr>
          <p:cNvPr id="24" name="TextBox 23"/>
          <p:cNvSpPr txBox="1"/>
          <p:nvPr/>
        </p:nvSpPr>
        <p:spPr>
          <a:xfrm>
            <a:off x="7786304" y="1335962"/>
            <a:ext cx="904163" cy="4278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200" dirty="0" smtClean="0"/>
              <a:t>OE limit restriction </a:t>
            </a:r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2772840" y="1763771"/>
            <a:ext cx="0" cy="26463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5341884" y="1763771"/>
            <a:ext cx="0" cy="26463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5800517" y="1763771"/>
            <a:ext cx="0" cy="26463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7372915" y="1763012"/>
            <a:ext cx="0" cy="26539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8213266" y="1763012"/>
            <a:ext cx="0" cy="26539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9009517" y="1335962"/>
            <a:ext cx="0" cy="69320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3643357" y="1335203"/>
            <a:ext cx="1269105" cy="4278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200" dirty="0" smtClean="0"/>
              <a:t>Planned power ramp up</a:t>
            </a:r>
          </a:p>
        </p:txBody>
      </p:sp>
      <p:cxnSp>
        <p:nvCxnSpPr>
          <p:cNvPr id="37" name="Straight Arrow Connector 36"/>
          <p:cNvCxnSpPr/>
          <p:nvPr/>
        </p:nvCxnSpPr>
        <p:spPr>
          <a:xfrm>
            <a:off x="4321241" y="1764530"/>
            <a:ext cx="0" cy="26463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4321241" y="841077"/>
            <a:ext cx="184666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endParaRPr lang="en-US" dirty="0" smtClean="0"/>
          </a:p>
        </p:txBody>
      </p:sp>
      <p:sp>
        <p:nvSpPr>
          <p:cNvPr id="8" name="TextBox 7"/>
          <p:cNvSpPr txBox="1"/>
          <p:nvPr/>
        </p:nvSpPr>
        <p:spPr>
          <a:xfrm rot="16200000">
            <a:off x="7778733" y="4497335"/>
            <a:ext cx="1287532" cy="2333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000" dirty="0" smtClean="0"/>
              <a:t>Target replacement</a:t>
            </a:r>
          </a:p>
        </p:txBody>
      </p:sp>
      <p:sp>
        <p:nvSpPr>
          <p:cNvPr id="31" name="TextBox 30"/>
          <p:cNvSpPr txBox="1"/>
          <p:nvPr/>
        </p:nvSpPr>
        <p:spPr>
          <a:xfrm rot="16200000">
            <a:off x="5264133" y="4489468"/>
            <a:ext cx="1287532" cy="2333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000" dirty="0" smtClean="0"/>
              <a:t>Target replacement</a:t>
            </a:r>
          </a:p>
        </p:txBody>
      </p:sp>
      <p:sp>
        <p:nvSpPr>
          <p:cNvPr id="32" name="TextBox 31"/>
          <p:cNvSpPr txBox="1"/>
          <p:nvPr/>
        </p:nvSpPr>
        <p:spPr>
          <a:xfrm rot="16200000">
            <a:off x="4977783" y="4428085"/>
            <a:ext cx="1287532" cy="3718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000" dirty="0" smtClean="0"/>
              <a:t>MEBT water leak</a:t>
            </a:r>
            <a:br>
              <a:rPr lang="en-US" sz="1000" dirty="0" smtClean="0"/>
            </a:br>
            <a:r>
              <a:rPr lang="en-US" sz="1000" dirty="0" smtClean="0"/>
              <a:t>Target replacement</a:t>
            </a:r>
          </a:p>
        </p:txBody>
      </p:sp>
      <p:sp>
        <p:nvSpPr>
          <p:cNvPr id="35" name="TextBox 34"/>
          <p:cNvSpPr txBox="1"/>
          <p:nvPr/>
        </p:nvSpPr>
        <p:spPr>
          <a:xfrm rot="16200000">
            <a:off x="4425933" y="4489467"/>
            <a:ext cx="1287532" cy="2333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000" dirty="0" smtClean="0"/>
              <a:t>Target replacement</a:t>
            </a:r>
          </a:p>
        </p:txBody>
      </p:sp>
      <p:sp>
        <p:nvSpPr>
          <p:cNvPr id="38" name="TextBox 37"/>
          <p:cNvSpPr txBox="1"/>
          <p:nvPr/>
        </p:nvSpPr>
        <p:spPr>
          <a:xfrm rot="16200000">
            <a:off x="2275400" y="4497335"/>
            <a:ext cx="1287532" cy="2333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000" dirty="0" smtClean="0"/>
              <a:t>Target replacement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056467" y="2066722"/>
            <a:ext cx="12962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200" dirty="0" smtClean="0">
                <a:solidFill>
                  <a:srgbClr val="FF0000"/>
                </a:solidFill>
              </a:rPr>
              <a:t>1.4 MW </a:t>
            </a:r>
            <a:r>
              <a:rPr lang="en-US" sz="1200" dirty="0">
                <a:solidFill>
                  <a:srgbClr val="FF0000"/>
                </a:solidFill>
              </a:rPr>
              <a:t>1</a:t>
            </a:r>
            <a:r>
              <a:rPr lang="en-US" sz="1200" dirty="0" smtClean="0">
                <a:solidFill>
                  <a:srgbClr val="FF0000"/>
                </a:solidFill>
              </a:rPr>
              <a:t>st time</a:t>
            </a:r>
          </a:p>
        </p:txBody>
      </p:sp>
      <p:cxnSp>
        <p:nvCxnSpPr>
          <p:cNvPr id="39" name="Straight Arrow Connector 38"/>
          <p:cNvCxnSpPr/>
          <p:nvPr/>
        </p:nvCxnSpPr>
        <p:spPr>
          <a:xfrm flipH="1">
            <a:off x="2895600" y="2209800"/>
            <a:ext cx="228600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367807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2018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76200"/>
            <a:ext cx="8636290" cy="484748"/>
          </a:xfrm>
        </p:spPr>
        <p:txBody>
          <a:bodyPr/>
          <a:lstStyle/>
          <a:p>
            <a:r>
              <a:rPr lang="en-US" dirty="0" smtClean="0"/>
              <a:t>SNS injection schematic</a:t>
            </a:r>
            <a:endParaRPr lang="en-US" dirty="0"/>
          </a:p>
        </p:txBody>
      </p:sp>
      <p:sp>
        <p:nvSpPr>
          <p:cNvPr id="982019" name="Rectangle 3"/>
          <p:cNvSpPr>
            <a:spLocks noGrp="1" noChangeArrowheads="1"/>
          </p:cNvSpPr>
          <p:nvPr>
            <p:ph idx="1"/>
          </p:nvPr>
        </p:nvSpPr>
        <p:spPr>
          <a:xfrm>
            <a:off x="533400" y="762000"/>
            <a:ext cx="7848600" cy="1752600"/>
          </a:xfrm>
        </p:spPr>
        <p:txBody>
          <a:bodyPr>
            <a:normAutofit/>
          </a:bodyPr>
          <a:lstStyle/>
          <a:p>
            <a:r>
              <a:rPr lang="en-US" sz="1800" dirty="0" smtClean="0">
                <a:solidFill>
                  <a:srgbClr val="0000FF"/>
                </a:solidFill>
              </a:rPr>
              <a:t>Multi</a:t>
            </a:r>
            <a:r>
              <a:rPr lang="en-US" sz="1800" dirty="0">
                <a:solidFill>
                  <a:srgbClr val="0000FF"/>
                </a:solidFill>
              </a:rPr>
              <a:t>-Turn Charge-Exchange Injection</a:t>
            </a:r>
            <a:r>
              <a:rPr lang="en-US" sz="1800" dirty="0"/>
              <a:t> </a:t>
            </a:r>
            <a:r>
              <a:rPr lang="en-US" sz="1800" dirty="0" smtClean="0"/>
              <a:t>to accumulate high intensity</a:t>
            </a:r>
            <a:endParaRPr lang="en-US" sz="1800" dirty="0"/>
          </a:p>
          <a:p>
            <a:r>
              <a:rPr lang="en-US" sz="1800" dirty="0"/>
              <a:t>S</a:t>
            </a:r>
            <a:r>
              <a:rPr lang="en-US" sz="1800" dirty="0" smtClean="0"/>
              <a:t>tripping foil removes 2 electrons, </a:t>
            </a:r>
            <a:r>
              <a:rPr lang="en-US" sz="1800" dirty="0"/>
              <a:t>injected </a:t>
            </a:r>
            <a:r>
              <a:rPr lang="en-US" sz="1800" dirty="0" smtClean="0"/>
              <a:t>protons </a:t>
            </a:r>
            <a:r>
              <a:rPr lang="en-US" sz="1800" dirty="0"/>
              <a:t>merged with previously accumulated beam.</a:t>
            </a:r>
          </a:p>
          <a:p>
            <a:r>
              <a:rPr lang="en-US" sz="1800" dirty="0"/>
              <a:t>The Secondary foil strips </a:t>
            </a:r>
            <a:r>
              <a:rPr lang="en-US" sz="1800" dirty="0" smtClean="0"/>
              <a:t>residual </a:t>
            </a:r>
            <a:r>
              <a:rPr lang="en-US" sz="1800" dirty="0"/>
              <a:t>H</a:t>
            </a:r>
            <a:r>
              <a:rPr lang="en-US" sz="1800" baseline="30000" dirty="0"/>
              <a:t>-</a:t>
            </a:r>
            <a:r>
              <a:rPr lang="en-US" sz="1800" dirty="0"/>
              <a:t> and H</a:t>
            </a:r>
            <a:r>
              <a:rPr lang="en-US" sz="1800" baseline="30000" dirty="0"/>
              <a:t>0 </a:t>
            </a:r>
            <a:r>
              <a:rPr lang="en-US" sz="1800" dirty="0"/>
              <a:t>which survive </a:t>
            </a:r>
            <a:r>
              <a:rPr lang="en-US" sz="1800" dirty="0" smtClean="0"/>
              <a:t> the </a:t>
            </a:r>
            <a:r>
              <a:rPr lang="en-US" sz="1800" dirty="0"/>
              <a:t>first foil</a:t>
            </a:r>
            <a:r>
              <a:rPr lang="en-US" sz="1800" dirty="0" smtClean="0"/>
              <a:t>.</a:t>
            </a:r>
            <a:endParaRPr lang="en-US" sz="1800" baseline="30000" dirty="0"/>
          </a:p>
        </p:txBody>
      </p:sp>
      <p:pic>
        <p:nvPicPr>
          <p:cNvPr id="982069" name="Picture 5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" y="2590800"/>
            <a:ext cx="7580313" cy="330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7238940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electron_cacher"/>
          <p:cNvPicPr>
            <a:picLocks noChangeAspect="1" noChangeArrowheads="1"/>
          </p:cNvPicPr>
          <p:nvPr/>
        </p:nvPicPr>
        <p:blipFill>
          <a:blip r:embed="rId2"/>
          <a:srcRect l="20038" t="46247" r="42541" b="22216"/>
          <a:stretch>
            <a:fillRect/>
          </a:stretch>
        </p:blipFill>
        <p:spPr bwMode="auto">
          <a:xfrm flipH="1">
            <a:off x="229023" y="4687025"/>
            <a:ext cx="2383920" cy="1973173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7110"/>
            <a:ext cx="8229600" cy="496290"/>
          </a:xfrm>
        </p:spPr>
        <p:txBody>
          <a:bodyPr/>
          <a:lstStyle/>
          <a:p>
            <a:r>
              <a:rPr lang="en-US" dirty="0" smtClean="0"/>
              <a:t>Electron Catcher Design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57411" y="553779"/>
            <a:ext cx="7763654" cy="923326"/>
          </a:xfrm>
          <a:prstGeom prst="rect">
            <a:avLst/>
          </a:prstGeom>
          <a:noFill/>
        </p:spPr>
        <p:txBody>
          <a:bodyPr wrap="none" lIns="91435" tIns="45718" rIns="91435" bIns="45718" rtlCol="0">
            <a:spAutoFit/>
          </a:bodyPr>
          <a:lstStyle/>
          <a:p>
            <a:pPr>
              <a:buFont typeface="Arial"/>
              <a:buChar char="•"/>
            </a:pPr>
            <a:r>
              <a:rPr lang="en-US" dirty="0" smtClean="0">
                <a:solidFill>
                  <a:prstClr val="black"/>
                </a:solidFill>
              </a:rPr>
              <a:t> Field tilt directs electrons downward</a:t>
            </a:r>
          </a:p>
          <a:p>
            <a:pPr>
              <a:buFont typeface="Arial"/>
              <a:buChar char="•"/>
            </a:pPr>
            <a:r>
              <a:rPr lang="en-US" dirty="0" smtClean="0">
                <a:solidFill>
                  <a:prstClr val="black"/>
                </a:solidFill>
              </a:rPr>
              <a:t> Nominally, electrons should impact underside of electron catcher wedges</a:t>
            </a:r>
          </a:p>
          <a:p>
            <a:r>
              <a:rPr lang="en-US" dirty="0" smtClean="0">
                <a:solidFill>
                  <a:prstClr val="black"/>
                </a:solidFill>
              </a:rPr>
              <a:t> 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58445" y="1447800"/>
            <a:ext cx="5180386" cy="3812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9" name="Curved Connector 18"/>
          <p:cNvCxnSpPr/>
          <p:nvPr/>
        </p:nvCxnSpPr>
        <p:spPr>
          <a:xfrm rot="10800000" flipV="1">
            <a:off x="2706635" y="4445338"/>
            <a:ext cx="1769725" cy="1228453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208204" y="4237125"/>
            <a:ext cx="1903839" cy="369328"/>
          </a:xfrm>
          <a:prstGeom prst="rect">
            <a:avLst/>
          </a:prstGeom>
          <a:noFill/>
        </p:spPr>
        <p:txBody>
          <a:bodyPr wrap="none" lIns="91435" tIns="45718" rIns="91435" bIns="45718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Electron Catcher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400" y="2057400"/>
            <a:ext cx="2667000" cy="1569656"/>
          </a:xfrm>
          <a:prstGeom prst="rect">
            <a:avLst/>
          </a:prstGeom>
        </p:spPr>
        <p:txBody>
          <a:bodyPr wrap="square" lIns="91435" tIns="45718" rIns="91435" bIns="45718">
            <a:spAutoFit/>
          </a:bodyPr>
          <a:lstStyle/>
          <a:p>
            <a:r>
              <a:rPr lang="en-US" sz="1600" dirty="0">
                <a:solidFill>
                  <a:prstClr val="black"/>
                </a:solidFill>
              </a:rPr>
              <a:t>1 GeV H</a:t>
            </a:r>
            <a:r>
              <a:rPr lang="en-US" sz="1600" baseline="30000" dirty="0">
                <a:solidFill>
                  <a:prstClr val="black"/>
                </a:solidFill>
              </a:rPr>
              <a:t>−</a:t>
            </a:r>
            <a:r>
              <a:rPr lang="en-US" sz="1600" dirty="0">
                <a:solidFill>
                  <a:prstClr val="black"/>
                </a:solidFill>
              </a:rPr>
              <a:t> </a:t>
            </a:r>
            <a:r>
              <a:rPr lang="en-US" sz="1600" dirty="0" smtClean="0">
                <a:solidFill>
                  <a:prstClr val="black"/>
                </a:solidFill>
              </a:rPr>
              <a:t>convoy electrons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solidFill>
                  <a:prstClr val="black"/>
                </a:solidFill>
              </a:rPr>
              <a:t>545 </a:t>
            </a:r>
            <a:r>
              <a:rPr lang="en-US" sz="1600" dirty="0" err="1">
                <a:solidFill>
                  <a:prstClr val="black"/>
                </a:solidFill>
              </a:rPr>
              <a:t>keV</a:t>
            </a:r>
            <a:r>
              <a:rPr lang="en-US" sz="1600" dirty="0">
                <a:solidFill>
                  <a:prstClr val="black"/>
                </a:solidFill>
              </a:rPr>
              <a:t> </a:t>
            </a:r>
            <a:r>
              <a:rPr lang="en-US" sz="1600" dirty="0" smtClean="0">
                <a:solidFill>
                  <a:prstClr val="black"/>
                </a:solidFill>
              </a:rPr>
              <a:t>energy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solidFill>
                  <a:prstClr val="black"/>
                </a:solidFill>
              </a:rPr>
              <a:t>~ 2 kW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err="1" smtClean="0">
                <a:solidFill>
                  <a:prstClr val="black"/>
                </a:solidFill>
              </a:rPr>
              <a:t>Gyroradius</a:t>
            </a:r>
            <a:r>
              <a:rPr lang="en-US" sz="1600" dirty="0" smtClean="0">
                <a:solidFill>
                  <a:prstClr val="black"/>
                </a:solidFill>
              </a:rPr>
              <a:t>: </a:t>
            </a:r>
            <a:r>
              <a:rPr lang="en-US" sz="1600" dirty="0">
                <a:solidFill>
                  <a:prstClr val="black"/>
                </a:solidFill>
              </a:rPr>
              <a:t>12 mm, </a:t>
            </a:r>
            <a:endParaRPr lang="en-US" sz="1600" dirty="0" smtClean="0">
              <a:solidFill>
                <a:prstClr val="black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solidFill>
                  <a:prstClr val="black"/>
                </a:solidFill>
              </a:rPr>
              <a:t>Period: </a:t>
            </a:r>
            <a:r>
              <a:rPr lang="en-US" sz="1600" dirty="0">
                <a:solidFill>
                  <a:prstClr val="black"/>
                </a:solidFill>
              </a:rPr>
              <a:t>0.29 ns</a:t>
            </a:r>
            <a:r>
              <a:rPr lang="en-US" sz="1600" dirty="0" smtClean="0">
                <a:solidFill>
                  <a:prstClr val="black"/>
                </a:solidFill>
              </a:rPr>
              <a:t>,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solidFill>
                  <a:prstClr val="black"/>
                </a:solidFill>
              </a:rPr>
              <a:t>Pitch: </a:t>
            </a:r>
            <a:r>
              <a:rPr lang="en-US" sz="1600" dirty="0">
                <a:solidFill>
                  <a:prstClr val="black"/>
                </a:solidFill>
              </a:rPr>
              <a:t>~16 – 23 mm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352800" y="5334000"/>
            <a:ext cx="5486400" cy="646327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lIns="91435" tIns="45718" rIns="91435" bIns="45718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FF"/>
                </a:solidFill>
              </a:rPr>
              <a:t>Efficient electron catching: catcher and foil need to be properly aligned</a:t>
            </a:r>
            <a:endParaRPr lang="en-US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9732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38100"/>
            <a:ext cx="8686800" cy="888705"/>
          </a:xfrm>
        </p:spPr>
        <p:txBody>
          <a:bodyPr/>
          <a:lstStyle/>
          <a:p>
            <a:r>
              <a:rPr lang="en-US" dirty="0" smtClean="0"/>
              <a:t>Electron catcher is not at the proper location </a:t>
            </a:r>
            <a:r>
              <a:rPr lang="en-US" dirty="0" err="1" smtClean="0"/>
              <a:t>w.r.t</a:t>
            </a:r>
            <a:r>
              <a:rPr lang="en-US" dirty="0" smtClean="0"/>
              <a:t>. the foil</a:t>
            </a:r>
            <a:endParaRPr lang="en-US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1565823"/>
              </p:ext>
            </p:extLst>
          </p:nvPr>
        </p:nvGraphicFramePr>
        <p:xfrm>
          <a:off x="5181600" y="4215763"/>
          <a:ext cx="3657600" cy="16516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"/>
                <a:gridCol w="1001487"/>
                <a:gridCol w="1436913"/>
              </a:tblGrid>
              <a:tr h="734378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As built error [mm]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Tolerance [mm]**</a:t>
                      </a:r>
                      <a:endParaRPr lang="en-US" sz="1400" dirty="0"/>
                    </a:p>
                  </a:txBody>
                  <a:tcPr/>
                </a:tc>
              </a:tr>
              <a:tr h="305753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Horizontal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8 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A few</a:t>
                      </a:r>
                      <a:endParaRPr lang="en-US" sz="1400" dirty="0"/>
                    </a:p>
                  </a:txBody>
                  <a:tcPr/>
                </a:tc>
              </a:tr>
              <a:tr h="305753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Vertical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3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±6.5 </a:t>
                      </a:r>
                      <a:endParaRPr lang="en-US" sz="1400" dirty="0"/>
                    </a:p>
                  </a:txBody>
                  <a:tcPr/>
                </a:tc>
              </a:tr>
              <a:tr h="305753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Longitudinal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6.4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6.5</a:t>
                      </a:r>
                      <a:endParaRPr lang="en-US" sz="1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" name="Rectangle 9"/>
          <p:cNvSpPr/>
          <p:nvPr/>
        </p:nvSpPr>
        <p:spPr>
          <a:xfrm>
            <a:off x="5181600" y="4953000"/>
            <a:ext cx="3657600" cy="304800"/>
          </a:xfrm>
          <a:prstGeom prst="rect">
            <a:avLst/>
          </a:prstGeom>
          <a:noFill/>
          <a:ln w="2222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953000" y="990600"/>
            <a:ext cx="4038600" cy="2159562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pPr marL="285750" indent="-285750">
              <a:spcBef>
                <a:spcPts val="1000"/>
              </a:spcBef>
              <a:buFont typeface="Arial"/>
              <a:buChar char="•"/>
            </a:pPr>
            <a:r>
              <a:rPr lang="en-US" dirty="0" smtClean="0">
                <a:solidFill>
                  <a:prstClr val="black"/>
                </a:solidFill>
              </a:rPr>
              <a:t>Initial installation was misaligned.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 smtClean="0">
                <a:solidFill>
                  <a:prstClr val="black"/>
                </a:solidFill>
              </a:rPr>
              <a:t>Foil moved three times to address injection loss and bracket damage issues.</a:t>
            </a:r>
          </a:p>
          <a:p>
            <a:pPr marL="285750" indent="-285750">
              <a:spcBef>
                <a:spcPts val="1000"/>
              </a:spcBef>
              <a:buFont typeface="Arial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The catcher is not and has never been positioned within design tolerance. </a:t>
            </a:r>
            <a:endParaRPr lang="en-US" dirty="0">
              <a:solidFill>
                <a:srgbClr val="FF0000"/>
              </a:solidFill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228600" y="1828800"/>
            <a:ext cx="3877262" cy="3625432"/>
            <a:chOff x="-25400" y="1073565"/>
            <a:chExt cx="3877262" cy="3625432"/>
          </a:xfrm>
        </p:grpSpPr>
        <p:pic>
          <p:nvPicPr>
            <p:cNvPr id="38" name="Picture 37" descr="Catcher_figure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5400000">
              <a:off x="471470" y="1318605"/>
              <a:ext cx="3555997" cy="3204787"/>
            </a:xfrm>
            <a:prstGeom prst="rect">
              <a:avLst/>
            </a:prstGeom>
          </p:spPr>
        </p:pic>
        <p:grpSp>
          <p:nvGrpSpPr>
            <p:cNvPr id="48" name="Group 12"/>
            <p:cNvGrpSpPr/>
            <p:nvPr/>
          </p:nvGrpSpPr>
          <p:grpSpPr>
            <a:xfrm>
              <a:off x="1330139" y="2137015"/>
              <a:ext cx="979742" cy="977117"/>
              <a:chOff x="1724526" y="2887579"/>
              <a:chExt cx="1016000" cy="941137"/>
            </a:xfrm>
          </p:grpSpPr>
          <p:sp>
            <p:nvSpPr>
              <p:cNvPr id="49" name="Oval 48"/>
              <p:cNvSpPr/>
              <p:nvPr/>
            </p:nvSpPr>
            <p:spPr bwMode="auto">
              <a:xfrm>
                <a:off x="1724526" y="2887579"/>
                <a:ext cx="1007979" cy="941137"/>
              </a:xfrm>
              <a:prstGeom prst="ellipse">
                <a:avLst/>
              </a:prstGeom>
              <a:noFill/>
              <a:ln w="9525" cap="flat" cmpd="sng" algn="ctr">
                <a:solidFill>
                  <a:srgbClr val="008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cxnSp>
            <p:nvCxnSpPr>
              <p:cNvPr id="50" name="Straight Arrow Connector 49"/>
              <p:cNvCxnSpPr>
                <a:stCxn id="49" idx="6"/>
              </p:cNvCxnSpPr>
              <p:nvPr/>
            </p:nvCxnSpPr>
            <p:spPr bwMode="auto">
              <a:xfrm flipV="1">
                <a:off x="2732505" y="3195053"/>
                <a:ext cx="8021" cy="163095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008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  <p:sp>
          <p:nvSpPr>
            <p:cNvPr id="60" name="TextBox 59"/>
            <p:cNvSpPr txBox="1"/>
            <p:nvPr/>
          </p:nvSpPr>
          <p:spPr>
            <a:xfrm>
              <a:off x="79184" y="1073565"/>
              <a:ext cx="138006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008000"/>
                  </a:solidFill>
                </a:rPr>
                <a:t>Design at catcher</a:t>
              </a:r>
            </a:p>
          </p:txBody>
        </p:sp>
        <p:cxnSp>
          <p:nvCxnSpPr>
            <p:cNvPr id="61" name="Straight Arrow Connector 60"/>
            <p:cNvCxnSpPr>
              <a:stCxn id="60" idx="2"/>
            </p:cNvCxnSpPr>
            <p:nvPr/>
          </p:nvCxnSpPr>
          <p:spPr bwMode="auto">
            <a:xfrm>
              <a:off x="769217" y="1719896"/>
              <a:ext cx="663575" cy="577967"/>
            </a:xfrm>
            <a:prstGeom prst="straightConnector1">
              <a:avLst/>
            </a:prstGeom>
            <a:noFill/>
            <a:ln w="9525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grpSp>
          <p:nvGrpSpPr>
            <p:cNvPr id="63" name="Group 12"/>
            <p:cNvGrpSpPr/>
            <p:nvPr/>
          </p:nvGrpSpPr>
          <p:grpSpPr>
            <a:xfrm>
              <a:off x="1017870" y="2365570"/>
              <a:ext cx="979742" cy="977117"/>
              <a:chOff x="1724526" y="2887579"/>
              <a:chExt cx="1016000" cy="941137"/>
            </a:xfrm>
          </p:grpSpPr>
          <p:sp>
            <p:nvSpPr>
              <p:cNvPr id="64" name="Oval 63"/>
              <p:cNvSpPr/>
              <p:nvPr/>
            </p:nvSpPr>
            <p:spPr bwMode="auto">
              <a:xfrm>
                <a:off x="1724526" y="2887579"/>
                <a:ext cx="1007979" cy="941137"/>
              </a:xfrm>
              <a:prstGeom prst="ellipse">
                <a:avLst/>
              </a:prstGeom>
              <a:noFill/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cxnSp>
            <p:nvCxnSpPr>
              <p:cNvPr id="65" name="Straight Arrow Connector 64"/>
              <p:cNvCxnSpPr>
                <a:stCxn id="64" idx="6"/>
              </p:cNvCxnSpPr>
              <p:nvPr/>
            </p:nvCxnSpPr>
            <p:spPr bwMode="auto">
              <a:xfrm flipV="1">
                <a:off x="2732505" y="3195053"/>
                <a:ext cx="8021" cy="163095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  <p:sp>
          <p:nvSpPr>
            <p:cNvPr id="66" name="TextBox 65"/>
            <p:cNvSpPr txBox="1"/>
            <p:nvPr/>
          </p:nvSpPr>
          <p:spPr>
            <a:xfrm>
              <a:off x="-25400" y="3920805"/>
              <a:ext cx="135279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As-built, </a:t>
              </a:r>
              <a:br>
                <a:rPr lang="en-US" dirty="0" smtClean="0">
                  <a:solidFill>
                    <a:srgbClr val="FF0000"/>
                  </a:solidFill>
                </a:rPr>
              </a:br>
              <a:r>
                <a:rPr lang="en-US" dirty="0" smtClean="0">
                  <a:solidFill>
                    <a:srgbClr val="FF0000"/>
                  </a:solidFill>
                </a:rPr>
                <a:t>at catcher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cxnSp>
          <p:nvCxnSpPr>
            <p:cNvPr id="67" name="Straight Arrow Connector 66"/>
            <p:cNvCxnSpPr>
              <a:stCxn id="66" idx="0"/>
            </p:cNvCxnSpPr>
            <p:nvPr/>
          </p:nvCxnSpPr>
          <p:spPr bwMode="auto">
            <a:xfrm flipV="1">
              <a:off x="650996" y="3283171"/>
              <a:ext cx="554254" cy="637634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69" name="Straight Connector 68"/>
            <p:cNvCxnSpPr/>
            <p:nvPr/>
          </p:nvCxnSpPr>
          <p:spPr bwMode="auto">
            <a:xfrm rot="10800000">
              <a:off x="2303801" y="2610091"/>
              <a:ext cx="168247" cy="3263"/>
            </a:xfrm>
            <a:prstGeom prst="line">
              <a:avLst/>
            </a:prstGeom>
            <a:noFill/>
            <a:ln w="9525" cap="flat" cmpd="sng" algn="ctr">
              <a:solidFill>
                <a:srgbClr val="00800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70" name="TextBox 69"/>
            <p:cNvSpPr txBox="1"/>
            <p:nvPr/>
          </p:nvSpPr>
          <p:spPr>
            <a:xfrm>
              <a:off x="2415982" y="2714865"/>
              <a:ext cx="33855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solidFill>
                    <a:srgbClr val="008000"/>
                  </a:solidFill>
                </a:rPr>
                <a:t>14</a:t>
              </a:r>
              <a:endParaRPr lang="en-US" sz="1000" dirty="0">
                <a:solidFill>
                  <a:srgbClr val="008000"/>
                </a:solidFill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2265692" y="2563535"/>
              <a:ext cx="26161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solidFill>
                    <a:srgbClr val="008000"/>
                  </a:solidFill>
                </a:rPr>
                <a:t>4</a:t>
              </a:r>
              <a:endParaRPr lang="en-US" sz="1000" dirty="0">
                <a:solidFill>
                  <a:srgbClr val="008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262528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9144000" cy="835613"/>
          </a:xfrm>
        </p:spPr>
        <p:txBody>
          <a:bodyPr/>
          <a:lstStyle/>
          <a:p>
            <a:r>
              <a:rPr lang="en-US" sz="2800" dirty="0" smtClean="0"/>
              <a:t>Example Convoy Electron Simulated Trajectories</a:t>
            </a:r>
            <a:endParaRPr lang="en-US" sz="2000" i="1" dirty="0"/>
          </a:p>
        </p:txBody>
      </p:sp>
      <p:grpSp>
        <p:nvGrpSpPr>
          <p:cNvPr id="19" name="Group 18"/>
          <p:cNvGrpSpPr/>
          <p:nvPr/>
        </p:nvGrpSpPr>
        <p:grpSpPr>
          <a:xfrm>
            <a:off x="381000" y="990600"/>
            <a:ext cx="4025608" cy="2721262"/>
            <a:chOff x="381000" y="990600"/>
            <a:chExt cx="4025608" cy="2721262"/>
          </a:xfrm>
        </p:grpSpPr>
        <p:grpSp>
          <p:nvGrpSpPr>
            <p:cNvPr id="5" name="Group 4"/>
            <p:cNvGrpSpPr/>
            <p:nvPr/>
          </p:nvGrpSpPr>
          <p:grpSpPr>
            <a:xfrm>
              <a:off x="381000" y="990600"/>
              <a:ext cx="4025608" cy="2721262"/>
              <a:chOff x="0" y="599264"/>
              <a:chExt cx="4482808" cy="3112598"/>
            </a:xfrm>
          </p:grpSpPr>
          <p:pic>
            <p:nvPicPr>
              <p:cNvPr id="12" name="Picture 11" descr="yzview1.png"/>
              <p:cNvPicPr>
                <a:picLocks noChangeAspect="1"/>
              </p:cNvPicPr>
              <p:nvPr/>
            </p:nvPicPr>
            <p:blipFill>
              <a:blip r:embed="rId2"/>
              <a:srcRect l="5993" t="9237" r="3677" b="9623"/>
              <a:stretch>
                <a:fillRect/>
              </a:stretch>
            </p:blipFill>
            <p:spPr>
              <a:xfrm>
                <a:off x="0" y="599264"/>
                <a:ext cx="4482808" cy="311259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</p:pic>
          <p:grpSp>
            <p:nvGrpSpPr>
              <p:cNvPr id="20" name="Group 19"/>
              <p:cNvGrpSpPr/>
              <p:nvPr/>
            </p:nvGrpSpPr>
            <p:grpSpPr>
              <a:xfrm>
                <a:off x="1824552" y="1674052"/>
                <a:ext cx="751287" cy="481512"/>
                <a:chOff x="1824551" y="1674051"/>
                <a:chExt cx="751287" cy="481512"/>
              </a:xfrm>
            </p:grpSpPr>
            <p:sp>
              <p:nvSpPr>
                <p:cNvPr id="14" name="Rectangle 13"/>
                <p:cNvSpPr/>
                <p:nvPr/>
              </p:nvSpPr>
              <p:spPr>
                <a:xfrm>
                  <a:off x="2398424" y="1707704"/>
                  <a:ext cx="177414" cy="447859"/>
                </a:xfrm>
                <a:prstGeom prst="rect">
                  <a:avLst/>
                </a:prstGeom>
                <a:solidFill>
                  <a:srgbClr val="4DBFAC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5" name="Rectangle 14"/>
                <p:cNvSpPr/>
                <p:nvPr/>
              </p:nvSpPr>
              <p:spPr>
                <a:xfrm>
                  <a:off x="1824551" y="1680870"/>
                  <a:ext cx="160990" cy="376306"/>
                </a:xfrm>
                <a:prstGeom prst="rect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6" name="Rectangle 15"/>
                <p:cNvSpPr/>
                <p:nvPr/>
              </p:nvSpPr>
              <p:spPr>
                <a:xfrm>
                  <a:off x="1833992" y="1674051"/>
                  <a:ext cx="741846" cy="123742"/>
                </a:xfrm>
                <a:prstGeom prst="rect">
                  <a:avLst/>
                </a:pr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  <p:sp>
            <p:nvSpPr>
              <p:cNvPr id="3" name="TextBox 2"/>
              <p:cNvSpPr txBox="1"/>
              <p:nvPr/>
            </p:nvSpPr>
            <p:spPr>
              <a:xfrm>
                <a:off x="2590800" y="1752601"/>
                <a:ext cx="446947" cy="338550"/>
              </a:xfrm>
              <a:prstGeom prst="rect">
                <a:avLst/>
              </a:prstGeom>
              <a:noFill/>
            </p:spPr>
            <p:txBody>
              <a:bodyPr wrap="none" lIns="91435" tIns="45718" rIns="91435" bIns="45718" rtlCol="0">
                <a:spAutoFit/>
              </a:bodyPr>
              <a:lstStyle/>
              <a:p>
                <a:r>
                  <a:rPr lang="en-US" sz="1600" dirty="0" smtClean="0">
                    <a:solidFill>
                      <a:prstClr val="black"/>
                    </a:solidFill>
                  </a:rPr>
                  <a:t>foil</a:t>
                </a:r>
                <a:endParaRPr lang="en-US" sz="16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998518" y="1563470"/>
                <a:ext cx="857516" cy="584771"/>
              </a:xfrm>
              <a:prstGeom prst="rect">
                <a:avLst/>
              </a:prstGeom>
              <a:noFill/>
            </p:spPr>
            <p:txBody>
              <a:bodyPr wrap="none" lIns="91435" tIns="45718" rIns="91435" bIns="45718" rtlCol="0">
                <a:spAutoFit/>
              </a:bodyPr>
              <a:lstStyle/>
              <a:p>
                <a:pPr algn="r"/>
                <a:r>
                  <a:rPr lang="en-US" sz="1600" dirty="0">
                    <a:solidFill>
                      <a:prstClr val="black"/>
                    </a:solidFill>
                  </a:rPr>
                  <a:t>b</a:t>
                </a:r>
                <a:r>
                  <a:rPr lang="en-US" sz="1600" dirty="0" smtClean="0">
                    <a:solidFill>
                      <a:prstClr val="black"/>
                    </a:solidFill>
                  </a:rPr>
                  <a:t>racket </a:t>
                </a:r>
                <a:br>
                  <a:rPr lang="en-US" sz="1600" dirty="0" smtClean="0">
                    <a:solidFill>
                      <a:prstClr val="black"/>
                    </a:solidFill>
                  </a:rPr>
                </a:br>
                <a:r>
                  <a:rPr lang="en-US" sz="1600" dirty="0" smtClean="0">
                    <a:solidFill>
                      <a:prstClr val="black"/>
                    </a:solidFill>
                  </a:rPr>
                  <a:t>leg</a:t>
                </a:r>
                <a:endParaRPr lang="en-US" sz="16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1442522" y="1296529"/>
                <a:ext cx="1447800" cy="338550"/>
              </a:xfrm>
              <a:prstGeom prst="rect">
                <a:avLst/>
              </a:prstGeom>
              <a:noFill/>
            </p:spPr>
            <p:txBody>
              <a:bodyPr wrap="square" lIns="91435" tIns="45718" rIns="91435" bIns="45718" rtlCol="0">
                <a:spAutoFit/>
              </a:bodyPr>
              <a:lstStyle/>
              <a:p>
                <a:pPr algn="r"/>
                <a:r>
                  <a:rPr lang="en-US" sz="1600" dirty="0">
                    <a:solidFill>
                      <a:prstClr val="black"/>
                    </a:solidFill>
                  </a:rPr>
                  <a:t>b</a:t>
                </a:r>
                <a:r>
                  <a:rPr lang="en-US" sz="1600" dirty="0" smtClean="0">
                    <a:solidFill>
                      <a:prstClr val="black"/>
                    </a:solidFill>
                  </a:rPr>
                  <a:t>racket arm</a:t>
                </a:r>
                <a:endParaRPr lang="en-US" sz="1600"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6" name="TextBox 5"/>
            <p:cNvSpPr txBox="1"/>
            <p:nvPr/>
          </p:nvSpPr>
          <p:spPr>
            <a:xfrm>
              <a:off x="838200" y="2667000"/>
              <a:ext cx="1143000" cy="6776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400" dirty="0" smtClean="0"/>
                <a:t>Electron caught at catcher !</a:t>
              </a:r>
            </a:p>
          </p:txBody>
        </p:sp>
        <p:cxnSp>
          <p:nvCxnSpPr>
            <p:cNvPr id="18" name="Straight Arrow Connector 17"/>
            <p:cNvCxnSpPr/>
            <p:nvPr/>
          </p:nvCxnSpPr>
          <p:spPr>
            <a:xfrm>
              <a:off x="1828800" y="3200400"/>
              <a:ext cx="762000" cy="1524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 24"/>
          <p:cNvGrpSpPr/>
          <p:nvPr/>
        </p:nvGrpSpPr>
        <p:grpSpPr>
          <a:xfrm>
            <a:off x="4953000" y="533400"/>
            <a:ext cx="3810000" cy="3151629"/>
            <a:chOff x="4953000" y="533400"/>
            <a:chExt cx="3810000" cy="3151629"/>
          </a:xfrm>
        </p:grpSpPr>
        <p:pic>
          <p:nvPicPr>
            <p:cNvPr id="8" name="Picture 7" descr="yzview1.png"/>
            <p:cNvPicPr>
              <a:picLocks noChangeAspect="1"/>
            </p:cNvPicPr>
            <p:nvPr/>
          </p:nvPicPr>
          <p:blipFill>
            <a:blip r:embed="rId3"/>
            <a:srcRect l="5578" t="9756" r="3164" b="8792"/>
            <a:stretch>
              <a:fillRect/>
            </a:stretch>
          </p:blipFill>
          <p:spPr>
            <a:xfrm>
              <a:off x="4953000" y="1066800"/>
              <a:ext cx="3795001" cy="261822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</p:pic>
        <p:sp>
          <p:nvSpPr>
            <p:cNvPr id="21" name="TextBox 20"/>
            <p:cNvSpPr txBox="1"/>
            <p:nvPr/>
          </p:nvSpPr>
          <p:spPr>
            <a:xfrm>
              <a:off x="6324600" y="533400"/>
              <a:ext cx="2438400" cy="4837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400" dirty="0" smtClean="0"/>
                <a:t>Reflected electron hits vacuum vessel top</a:t>
              </a:r>
            </a:p>
          </p:txBody>
        </p:sp>
        <p:cxnSp>
          <p:nvCxnSpPr>
            <p:cNvPr id="23" name="Straight Arrow Connector 22"/>
            <p:cNvCxnSpPr/>
            <p:nvPr/>
          </p:nvCxnSpPr>
          <p:spPr>
            <a:xfrm flipH="1">
              <a:off x="6629400" y="1066800"/>
              <a:ext cx="762000" cy="3810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oup 34"/>
          <p:cNvGrpSpPr/>
          <p:nvPr/>
        </p:nvGrpSpPr>
        <p:grpSpPr>
          <a:xfrm>
            <a:off x="533400" y="3886200"/>
            <a:ext cx="3827874" cy="2678716"/>
            <a:chOff x="533400" y="3886200"/>
            <a:chExt cx="3827874" cy="2678716"/>
          </a:xfrm>
        </p:grpSpPr>
        <p:pic>
          <p:nvPicPr>
            <p:cNvPr id="9" name="Picture 8" descr="yzview3.png"/>
            <p:cNvPicPr>
              <a:picLocks noChangeAspect="1"/>
            </p:cNvPicPr>
            <p:nvPr/>
          </p:nvPicPr>
          <p:blipFill>
            <a:blip r:embed="rId4"/>
            <a:srcRect l="6846" t="9097" r="3021" b="9304"/>
            <a:stretch>
              <a:fillRect/>
            </a:stretch>
          </p:blipFill>
          <p:spPr>
            <a:xfrm>
              <a:off x="533400" y="3886200"/>
              <a:ext cx="3827874" cy="267871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</p:pic>
        <p:sp>
          <p:nvSpPr>
            <p:cNvPr id="26" name="TextBox 25"/>
            <p:cNvSpPr txBox="1"/>
            <p:nvPr/>
          </p:nvSpPr>
          <p:spPr>
            <a:xfrm>
              <a:off x="1828800" y="3962400"/>
              <a:ext cx="2438400" cy="4837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400" dirty="0" smtClean="0"/>
                <a:t>Reflected electron hits bracket arm</a:t>
              </a:r>
            </a:p>
          </p:txBody>
        </p:sp>
        <p:cxnSp>
          <p:nvCxnSpPr>
            <p:cNvPr id="29" name="Straight Arrow Connector 28"/>
            <p:cNvCxnSpPr>
              <a:stCxn id="26" idx="2"/>
            </p:cNvCxnSpPr>
            <p:nvPr/>
          </p:nvCxnSpPr>
          <p:spPr>
            <a:xfrm flipH="1">
              <a:off x="2514600" y="4446122"/>
              <a:ext cx="533400" cy="20207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Group 33"/>
          <p:cNvGrpSpPr/>
          <p:nvPr/>
        </p:nvGrpSpPr>
        <p:grpSpPr>
          <a:xfrm>
            <a:off x="5029200" y="3886200"/>
            <a:ext cx="3809999" cy="2643961"/>
            <a:chOff x="5029200" y="3886200"/>
            <a:chExt cx="3809999" cy="2643961"/>
          </a:xfrm>
        </p:grpSpPr>
        <p:pic>
          <p:nvPicPr>
            <p:cNvPr id="10" name="Picture 9" descr="yzview4.png"/>
            <p:cNvPicPr>
              <a:picLocks noChangeAspect="1"/>
            </p:cNvPicPr>
            <p:nvPr/>
          </p:nvPicPr>
          <p:blipFill>
            <a:blip r:embed="rId5"/>
            <a:srcRect l="5742" t="8715" r="3229" b="9562"/>
            <a:stretch>
              <a:fillRect/>
            </a:stretch>
          </p:blipFill>
          <p:spPr>
            <a:xfrm>
              <a:off x="5029200" y="3886200"/>
              <a:ext cx="3809999" cy="264396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</p:pic>
        <p:sp>
          <p:nvSpPr>
            <p:cNvPr id="27" name="TextBox 26"/>
            <p:cNvSpPr txBox="1"/>
            <p:nvPr/>
          </p:nvSpPr>
          <p:spPr>
            <a:xfrm>
              <a:off x="6324600" y="4038600"/>
              <a:ext cx="2438400" cy="4837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400" dirty="0" smtClean="0"/>
                <a:t>Reflected electron hits foil again</a:t>
              </a:r>
            </a:p>
          </p:txBody>
        </p:sp>
        <p:cxnSp>
          <p:nvCxnSpPr>
            <p:cNvPr id="31" name="Straight Arrow Connector 30"/>
            <p:cNvCxnSpPr/>
            <p:nvPr/>
          </p:nvCxnSpPr>
          <p:spPr>
            <a:xfrm flipH="1">
              <a:off x="7239000" y="4572000"/>
              <a:ext cx="304800" cy="50687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705565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204" y="177114"/>
            <a:ext cx="8880396" cy="496290"/>
          </a:xfrm>
        </p:spPr>
        <p:txBody>
          <a:bodyPr/>
          <a:lstStyle/>
          <a:p>
            <a:r>
              <a:rPr lang="en-US" dirty="0" smtClean="0"/>
              <a:t>Electron catcher:  </a:t>
            </a:r>
            <a:r>
              <a:rPr lang="en-US" dirty="0"/>
              <a:t>E</a:t>
            </a:r>
            <a:r>
              <a:rPr lang="en-US" dirty="0" smtClean="0"/>
              <a:t>lectrons striking top?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1" y="914400"/>
            <a:ext cx="3991150" cy="3200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267201" y="4343400"/>
            <a:ext cx="4648200" cy="1477323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r>
              <a:rPr lang="en-US" u="sng" dirty="0" smtClean="0">
                <a:solidFill>
                  <a:prstClr val="black"/>
                </a:solidFill>
              </a:rPr>
              <a:t>July 2014</a:t>
            </a:r>
            <a:br>
              <a:rPr lang="en-US" u="sng" dirty="0" smtClean="0">
                <a:solidFill>
                  <a:prstClr val="black"/>
                </a:solidFill>
              </a:rPr>
            </a:br>
            <a:r>
              <a:rPr lang="en-US" dirty="0" smtClean="0">
                <a:solidFill>
                  <a:prstClr val="black"/>
                </a:solidFill>
              </a:rPr>
              <a:t>Damage to top of wedge #3 shows circular electron trajectory. Electrons also appear to be striking underside of wedge #3 (as they should), and top edge of wedge #4.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2400" y="4343401"/>
            <a:ext cx="4114800" cy="1754322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r>
              <a:rPr lang="en-US" u="sng" dirty="0" smtClean="0">
                <a:solidFill>
                  <a:prstClr val="black"/>
                </a:solidFill>
              </a:rPr>
              <a:t>August 2009</a:t>
            </a:r>
          </a:p>
          <a:p>
            <a:r>
              <a:rPr lang="en-US" dirty="0" smtClean="0">
                <a:solidFill>
                  <a:prstClr val="black"/>
                </a:solidFill>
              </a:rPr>
              <a:t>Carbon-carbon wedges coated by </a:t>
            </a:r>
            <a:br>
              <a:rPr lang="en-US" dirty="0" smtClean="0">
                <a:solidFill>
                  <a:prstClr val="black"/>
                </a:solidFill>
              </a:rPr>
            </a:br>
            <a:r>
              <a:rPr lang="en-US" dirty="0" smtClean="0">
                <a:solidFill>
                  <a:prstClr val="black"/>
                </a:solidFill>
              </a:rPr>
              <a:t>aluminum from foil brackets, then sputtered / evaporated off by convoy electrons. Electrons appear to be striking tops of wedges #3 and #4.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9183" y="914400"/>
            <a:ext cx="4799456" cy="320040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 rot="1915204">
            <a:off x="5818001" y="1927210"/>
            <a:ext cx="645462" cy="285971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14400" y="1600201"/>
            <a:ext cx="313034" cy="369328"/>
          </a:xfrm>
          <a:prstGeom prst="rect">
            <a:avLst/>
          </a:prstGeom>
          <a:noFill/>
        </p:spPr>
        <p:txBody>
          <a:bodyPr wrap="none" lIns="91435" tIns="45718" rIns="91435" bIns="45718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1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66800" y="2438401"/>
            <a:ext cx="313034" cy="369328"/>
          </a:xfrm>
          <a:prstGeom prst="rect">
            <a:avLst/>
          </a:prstGeom>
          <a:noFill/>
        </p:spPr>
        <p:txBody>
          <a:bodyPr wrap="none" lIns="91435" tIns="45718" rIns="91435" bIns="45718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600200" y="3200401"/>
            <a:ext cx="313034" cy="369328"/>
          </a:xfrm>
          <a:prstGeom prst="rect">
            <a:avLst/>
          </a:prstGeom>
          <a:noFill/>
        </p:spPr>
        <p:txBody>
          <a:bodyPr wrap="none" lIns="91435" tIns="45718" rIns="91435" bIns="45718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3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733800" y="2895601"/>
            <a:ext cx="313034" cy="369328"/>
          </a:xfrm>
          <a:prstGeom prst="rect">
            <a:avLst/>
          </a:prstGeom>
          <a:noFill/>
        </p:spPr>
        <p:txBody>
          <a:bodyPr wrap="none" lIns="91435" tIns="45718" rIns="91435" bIns="45718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5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667000" y="3429001"/>
            <a:ext cx="313034" cy="369328"/>
          </a:xfrm>
          <a:prstGeom prst="rect">
            <a:avLst/>
          </a:prstGeom>
          <a:noFill/>
        </p:spPr>
        <p:txBody>
          <a:bodyPr wrap="none" lIns="91435" tIns="45718" rIns="91435" bIns="45718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4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 rot="16200000">
            <a:off x="8327221" y="2216182"/>
            <a:ext cx="1356561" cy="276999"/>
          </a:xfrm>
          <a:prstGeom prst="rect">
            <a:avLst/>
          </a:prstGeom>
          <a:noFill/>
        </p:spPr>
        <p:txBody>
          <a:bodyPr wrap="none" lIns="91435" tIns="45718" rIns="91435" bIns="45718" rtlCol="0">
            <a:spAutoFit/>
          </a:bodyPr>
          <a:lstStyle/>
          <a:p>
            <a:r>
              <a:rPr lang="en-US" sz="1200" dirty="0">
                <a:solidFill>
                  <a:prstClr val="black"/>
                </a:solidFill>
              </a:rPr>
              <a:t>Photo by C. Luck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096000" y="2362200"/>
            <a:ext cx="313034" cy="369328"/>
          </a:xfrm>
          <a:prstGeom prst="rect">
            <a:avLst/>
          </a:prstGeom>
          <a:noFill/>
        </p:spPr>
        <p:txBody>
          <a:bodyPr wrap="none" lIns="91435" tIns="45718" rIns="91435" bIns="45718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3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34353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609600"/>
            <a:ext cx="8326438" cy="206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8636290" cy="499444"/>
          </a:xfrm>
        </p:spPr>
        <p:txBody>
          <a:bodyPr/>
          <a:lstStyle/>
          <a:p>
            <a:r>
              <a:rPr lang="en-US" dirty="0" smtClean="0"/>
              <a:t>Beam power limitations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248400" y="4108282"/>
            <a:ext cx="2590800" cy="1143000"/>
          </a:xfrm>
          <a:ln>
            <a:solidFill>
              <a:srgbClr val="000000"/>
            </a:solidFill>
          </a:ln>
        </p:spPr>
        <p:txBody>
          <a:bodyPr/>
          <a:lstStyle/>
          <a:p>
            <a:pPr marL="0" indent="0">
              <a:buNone/>
            </a:pPr>
            <a:r>
              <a:rPr lang="en-US" sz="2000" dirty="0" smtClean="0"/>
              <a:t>Plasma processing will increase SCL cavity gradients (M. </a:t>
            </a:r>
            <a:r>
              <a:rPr lang="en-US" sz="2000" dirty="0" err="1" smtClean="0"/>
              <a:t>Doleans</a:t>
            </a:r>
            <a:r>
              <a:rPr lang="en-US" sz="2000" dirty="0" smtClean="0"/>
              <a:t> talk)</a:t>
            </a:r>
            <a:endParaRPr lang="en-US" sz="2000" dirty="0"/>
          </a:p>
        </p:txBody>
      </p:sp>
      <p:sp>
        <p:nvSpPr>
          <p:cNvPr id="3" name="TextBox 2"/>
          <p:cNvSpPr txBox="1"/>
          <p:nvPr/>
        </p:nvSpPr>
        <p:spPr>
          <a:xfrm>
            <a:off x="609600" y="2400808"/>
            <a:ext cx="723275" cy="2757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300" b="1" dirty="0" smtClean="0"/>
              <a:t>65 keV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124200" y="2792054"/>
            <a:ext cx="2895600" cy="1094146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b="1" dirty="0" smtClean="0"/>
              <a:t>Peak current limitation:</a:t>
            </a:r>
          </a:p>
          <a:p>
            <a:pPr>
              <a:lnSpc>
                <a:spcPct val="90000"/>
              </a:lnSpc>
            </a:pPr>
            <a:r>
              <a:rPr lang="en-US" dirty="0" smtClean="0"/>
              <a:t>RFQ has poor beam transmission </a:t>
            </a:r>
          </a:p>
          <a:p>
            <a:pPr>
              <a:lnSpc>
                <a:spcPct val="90000"/>
              </a:lnSpc>
            </a:pPr>
            <a:r>
              <a:rPr lang="en-US" dirty="0" smtClean="0"/>
              <a:t>60 – 75%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248400" y="2792054"/>
            <a:ext cx="2590800" cy="1094146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b="1" dirty="0" smtClean="0"/>
              <a:t>Energy limitation:</a:t>
            </a:r>
          </a:p>
          <a:p>
            <a:pPr>
              <a:lnSpc>
                <a:spcPct val="90000"/>
              </a:lnSpc>
            </a:pPr>
            <a:r>
              <a:rPr lang="en-US" dirty="0" smtClean="0"/>
              <a:t>SCL cavity gradients limit max beam energy to ~957 MeV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28600" y="2999147"/>
            <a:ext cx="2743200" cy="1592744"/>
          </a:xfrm>
          <a:prstGeom prst="rect">
            <a:avLst/>
          </a:prstGeom>
          <a:noFill/>
          <a:ln w="28575" cmpd="sng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b="1" dirty="0" smtClean="0"/>
              <a:t>Chopper improvement:</a:t>
            </a:r>
          </a:p>
          <a:p>
            <a:pPr>
              <a:lnSpc>
                <a:spcPct val="90000"/>
              </a:lnSpc>
            </a:pPr>
            <a:r>
              <a:rPr lang="en-US" dirty="0" smtClean="0"/>
              <a:t>Rise/fall time improvements, longer minipulse length, smart chopping help overcome power limitations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124200" y="4105416"/>
            <a:ext cx="2895600" cy="646331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Plan to install new RFQ Jan. </a:t>
            </a:r>
            <a:r>
              <a:rPr lang="en-US" dirty="0" smtClean="0"/>
              <a:t>2017</a:t>
            </a:r>
            <a:endParaRPr lang="en-US" dirty="0"/>
          </a:p>
        </p:txBody>
      </p:sp>
      <p:cxnSp>
        <p:nvCxnSpPr>
          <p:cNvPr id="53" name="Straight Arrow Connector 52"/>
          <p:cNvCxnSpPr>
            <a:stCxn id="20" idx="0"/>
            <a:endCxn id="7" idx="2"/>
          </p:cNvCxnSpPr>
          <p:nvPr/>
        </p:nvCxnSpPr>
        <p:spPr>
          <a:xfrm flipV="1">
            <a:off x="4572000" y="3886200"/>
            <a:ext cx="0" cy="21921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>
            <a:stCxn id="4" idx="0"/>
            <a:endCxn id="8" idx="2"/>
          </p:cNvCxnSpPr>
          <p:nvPr/>
        </p:nvCxnSpPr>
        <p:spPr>
          <a:xfrm flipV="1">
            <a:off x="7543800" y="3886200"/>
            <a:ext cx="0" cy="22208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6" name="Rectangle 65"/>
          <p:cNvSpPr/>
          <p:nvPr/>
        </p:nvSpPr>
        <p:spPr>
          <a:xfrm>
            <a:off x="381000" y="1807634"/>
            <a:ext cx="7162800" cy="93556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contourClr>
              <a:schemeClr val="lt1"/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 smtClean="0">
              <a:solidFill>
                <a:schemeClr val="tx1"/>
              </a:solidFill>
            </a:endParaRPr>
          </a:p>
        </p:txBody>
      </p:sp>
      <p:cxnSp>
        <p:nvCxnSpPr>
          <p:cNvPr id="60" name="Elbow Connector 59"/>
          <p:cNvCxnSpPr/>
          <p:nvPr/>
        </p:nvCxnSpPr>
        <p:spPr>
          <a:xfrm rot="10800000">
            <a:off x="6019800" y="1953854"/>
            <a:ext cx="685800" cy="457200"/>
          </a:xfrm>
          <a:prstGeom prst="bentConnector3">
            <a:avLst>
              <a:gd name="adj1" fmla="val 101852"/>
            </a:avLst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Elbow Connector 25"/>
          <p:cNvCxnSpPr>
            <a:stCxn id="7" idx="0"/>
          </p:cNvCxnSpPr>
          <p:nvPr/>
        </p:nvCxnSpPr>
        <p:spPr>
          <a:xfrm rot="16200000" flipV="1">
            <a:off x="3595073" y="1815127"/>
            <a:ext cx="429854" cy="1524000"/>
          </a:xfrm>
          <a:prstGeom prst="bentConnector2">
            <a:avLst/>
          </a:prstGeom>
          <a:ln>
            <a:solidFill>
              <a:schemeClr val="tx1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V="1">
            <a:off x="685800" y="1905000"/>
            <a:ext cx="0" cy="10668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Elbow Connector 29"/>
          <p:cNvCxnSpPr/>
          <p:nvPr/>
        </p:nvCxnSpPr>
        <p:spPr>
          <a:xfrm rot="10800000">
            <a:off x="1219200" y="1953854"/>
            <a:ext cx="1828800" cy="408346"/>
          </a:xfrm>
          <a:prstGeom prst="bentConnector3">
            <a:avLst>
              <a:gd name="adj1" fmla="val 99537"/>
            </a:avLst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Elbow Connector 56"/>
          <p:cNvCxnSpPr>
            <a:stCxn id="8" idx="0"/>
          </p:cNvCxnSpPr>
          <p:nvPr/>
        </p:nvCxnSpPr>
        <p:spPr>
          <a:xfrm rot="16200000" flipV="1">
            <a:off x="6934200" y="2182454"/>
            <a:ext cx="381000" cy="838200"/>
          </a:xfrm>
          <a:prstGeom prst="bentConnector2">
            <a:avLst/>
          </a:prstGeom>
          <a:ln>
            <a:solidFill>
              <a:schemeClr val="tx1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4" name="TextBox 83"/>
          <p:cNvSpPr txBox="1"/>
          <p:nvPr/>
        </p:nvSpPr>
        <p:spPr>
          <a:xfrm>
            <a:off x="228600" y="5029200"/>
            <a:ext cx="5791200" cy="10956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 smtClean="0">
                <a:solidFill>
                  <a:srgbClr val="0000FF"/>
                </a:solidFill>
              </a:rPr>
              <a:t>Peak current and beam energy limitations are offset by the chopper improvements, but we need more margin</a:t>
            </a:r>
          </a:p>
        </p:txBody>
      </p:sp>
    </p:spTree>
    <p:extLst>
      <p:ext uri="{BB962C8B-B14F-4D97-AF65-F5344CB8AC3E}">
        <p14:creationId xmlns:p14="http://schemas.microsoft.com/office/powerpoint/2010/main" val="3979908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7446" name="Picture 86" descr="HEBT-Ring-RTB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4016"/>
          <a:stretch>
            <a:fillRect/>
          </a:stretch>
        </p:blipFill>
        <p:spPr bwMode="auto">
          <a:xfrm>
            <a:off x="4764088" y="1684338"/>
            <a:ext cx="4379912" cy="4411662"/>
          </a:xfrm>
          <a:prstGeom prst="rect">
            <a:avLst/>
          </a:prstGeom>
          <a:noFill/>
        </p:spPr>
      </p:pic>
      <p:sp>
        <p:nvSpPr>
          <p:cNvPr id="527363" name="Line 3"/>
          <p:cNvSpPr>
            <a:spLocks noChangeShapeType="1"/>
          </p:cNvSpPr>
          <p:nvPr/>
        </p:nvSpPr>
        <p:spPr bwMode="auto">
          <a:xfrm>
            <a:off x="534988" y="4314825"/>
            <a:ext cx="4768850" cy="15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2736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Beam availability limitations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0" y="4724400"/>
            <a:ext cx="8458200" cy="1676400"/>
          </a:xfrm>
        </p:spPr>
        <p:txBody>
          <a:bodyPr/>
          <a:lstStyle/>
          <a:p>
            <a:r>
              <a:rPr lang="en-US" sz="2000" dirty="0" smtClean="0"/>
              <a:t>Overall availability is good</a:t>
            </a:r>
          </a:p>
          <a:p>
            <a:r>
              <a:rPr lang="en-US" sz="2000" dirty="0" smtClean="0"/>
              <a:t>Biggest sources </a:t>
            </a:r>
            <a:r>
              <a:rPr lang="en-US" sz="2000" dirty="0"/>
              <a:t>of </a:t>
            </a:r>
            <a:r>
              <a:rPr lang="en-US" sz="2000" dirty="0" smtClean="0"/>
              <a:t>availability limitation are </a:t>
            </a:r>
            <a:r>
              <a:rPr lang="en-US" sz="2000" dirty="0"/>
              <a:t>linac high power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RF </a:t>
            </a:r>
            <a:r>
              <a:rPr lang="en-US" sz="2000" dirty="0"/>
              <a:t>and the associated High Voltage Converter Modulators</a:t>
            </a:r>
          </a:p>
          <a:p>
            <a:r>
              <a:rPr lang="en-US" sz="2000" dirty="0" smtClean="0"/>
              <a:t>No correlation with high beam power</a:t>
            </a:r>
            <a:endParaRPr lang="en-US" sz="2000" dirty="0"/>
          </a:p>
          <a:p>
            <a:endParaRPr lang="en-US" sz="2000" dirty="0"/>
          </a:p>
        </p:txBody>
      </p:sp>
      <p:sp>
        <p:nvSpPr>
          <p:cNvPr id="527369" name="Rectangle 9"/>
          <p:cNvSpPr>
            <a:spLocks noChangeArrowheads="1"/>
          </p:cNvSpPr>
          <p:nvPr/>
        </p:nvSpPr>
        <p:spPr bwMode="auto">
          <a:xfrm>
            <a:off x="1350963" y="4234393"/>
            <a:ext cx="3221037" cy="152400"/>
          </a:xfrm>
          <a:prstGeom prst="rect">
            <a:avLst/>
          </a:prstGeom>
          <a:gradFill rotWithShape="0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27373" name="Rectangle 13"/>
          <p:cNvSpPr>
            <a:spLocks noChangeArrowheads="1"/>
          </p:cNvSpPr>
          <p:nvPr/>
        </p:nvSpPr>
        <p:spPr bwMode="auto">
          <a:xfrm>
            <a:off x="200025" y="4234393"/>
            <a:ext cx="1106488" cy="152400"/>
          </a:xfrm>
          <a:prstGeom prst="rect">
            <a:avLst/>
          </a:prstGeom>
          <a:gradFill rotWithShape="0">
            <a:gsLst>
              <a:gs pos="0">
                <a:schemeClr val="tx2">
                  <a:gamma/>
                  <a:shade val="46275"/>
                  <a:invGamma/>
                </a:schemeClr>
              </a:gs>
              <a:gs pos="50000">
                <a:schemeClr val="tx2"/>
              </a:gs>
              <a:gs pos="100000">
                <a:schemeClr val="tx2">
                  <a:gamma/>
                  <a:shade val="46275"/>
                  <a:invGamma/>
                </a:schemeClr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27374" name="Rectangle 14"/>
          <p:cNvSpPr>
            <a:spLocks noChangeArrowheads="1"/>
          </p:cNvSpPr>
          <p:nvPr/>
        </p:nvSpPr>
        <p:spPr bwMode="auto">
          <a:xfrm>
            <a:off x="2438400" y="4158193"/>
            <a:ext cx="990600" cy="274434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>
            <a:outerShdw blurRad="38100" dist="25399" dir="2700000" algn="ctr" rotWithShape="0">
              <a:schemeClr val="tx1">
                <a:alpha val="74998"/>
              </a:schemeClr>
            </a:outerShdw>
          </a:effectLst>
        </p:spPr>
        <p:txBody>
          <a:bodyPr lIns="90487" tIns="44450" rIns="90487" bIns="44450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1200" b="1" dirty="0">
                <a:solidFill>
                  <a:srgbClr val="F4F4F4"/>
                </a:solidFill>
                <a:ea typeface="Arial" charset="0"/>
                <a:cs typeface="Arial" charset="0"/>
              </a:rPr>
              <a:t>LINAC</a:t>
            </a:r>
          </a:p>
        </p:txBody>
      </p:sp>
      <p:sp>
        <p:nvSpPr>
          <p:cNvPr id="527375" name="Rectangle 15"/>
          <p:cNvSpPr>
            <a:spLocks noChangeArrowheads="1"/>
          </p:cNvSpPr>
          <p:nvPr/>
        </p:nvSpPr>
        <p:spPr bwMode="auto">
          <a:xfrm>
            <a:off x="152400" y="4158193"/>
            <a:ext cx="1295400" cy="274434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>
            <a:outerShdw blurRad="38100" dist="25399" dir="2700000" algn="ctr" rotWithShape="0">
              <a:schemeClr val="tx1">
                <a:alpha val="74998"/>
              </a:schemeClr>
            </a:outerShdw>
          </a:effectLst>
        </p:spPr>
        <p:txBody>
          <a:bodyPr lIns="90487" tIns="44450" rIns="90487" bIns="44450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1200" b="1" dirty="0">
                <a:solidFill>
                  <a:srgbClr val="F4F4F4"/>
                </a:solidFill>
                <a:ea typeface="Arial" charset="0"/>
                <a:cs typeface="Arial" charset="0"/>
              </a:rPr>
              <a:t>Front-End</a:t>
            </a:r>
          </a:p>
        </p:txBody>
      </p:sp>
      <p:sp>
        <p:nvSpPr>
          <p:cNvPr id="527376" name="Text Box 16"/>
          <p:cNvSpPr txBox="1">
            <a:spLocks noChangeArrowheads="1"/>
          </p:cNvSpPr>
          <p:nvPr/>
        </p:nvSpPr>
        <p:spPr bwMode="auto">
          <a:xfrm>
            <a:off x="7720013" y="1649413"/>
            <a:ext cx="12398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bg2"/>
                </a:solidFill>
                <a:ea typeface="Arial" charset="0"/>
                <a:cs typeface="Arial" charset="0"/>
              </a:rPr>
              <a:t>Accumulator Ring</a:t>
            </a:r>
          </a:p>
        </p:txBody>
      </p:sp>
      <p:sp>
        <p:nvSpPr>
          <p:cNvPr id="527377" name="Text Box 17"/>
          <p:cNvSpPr txBox="1">
            <a:spLocks noChangeArrowheads="1"/>
          </p:cNvSpPr>
          <p:nvPr/>
        </p:nvSpPr>
        <p:spPr bwMode="auto">
          <a:xfrm>
            <a:off x="8083550" y="3465513"/>
            <a:ext cx="596900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800">
                <a:solidFill>
                  <a:schemeClr val="bg2"/>
                </a:solidFill>
                <a:ea typeface="Arial" charset="0"/>
                <a:cs typeface="Arial" charset="0"/>
              </a:rPr>
              <a:t>RTBT</a:t>
            </a:r>
          </a:p>
        </p:txBody>
      </p:sp>
      <p:sp>
        <p:nvSpPr>
          <p:cNvPr id="527378" name="Text Box 18"/>
          <p:cNvSpPr txBox="1">
            <a:spLocks noChangeArrowheads="1"/>
          </p:cNvSpPr>
          <p:nvPr/>
        </p:nvSpPr>
        <p:spPr bwMode="auto">
          <a:xfrm>
            <a:off x="5667375" y="3937000"/>
            <a:ext cx="596900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800">
                <a:solidFill>
                  <a:schemeClr val="bg2"/>
                </a:solidFill>
                <a:ea typeface="Arial" charset="0"/>
                <a:cs typeface="Arial" charset="0"/>
              </a:rPr>
              <a:t>HEBT</a:t>
            </a:r>
          </a:p>
        </p:txBody>
      </p:sp>
      <p:sp>
        <p:nvSpPr>
          <p:cNvPr id="527379" name="Text Box 19"/>
          <p:cNvSpPr txBox="1">
            <a:spLocks noChangeArrowheads="1"/>
          </p:cNvSpPr>
          <p:nvPr/>
        </p:nvSpPr>
        <p:spPr bwMode="auto">
          <a:xfrm>
            <a:off x="6527800" y="2560638"/>
            <a:ext cx="596900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00">
                <a:solidFill>
                  <a:schemeClr val="bg2"/>
                </a:solidFill>
                <a:ea typeface="Arial" charset="0"/>
                <a:cs typeface="Arial" charset="0"/>
              </a:rPr>
              <a:t>Injection</a:t>
            </a:r>
          </a:p>
        </p:txBody>
      </p:sp>
      <p:sp>
        <p:nvSpPr>
          <p:cNvPr id="527380" name="Text Box 20"/>
          <p:cNvSpPr txBox="1">
            <a:spLocks noChangeArrowheads="1"/>
          </p:cNvSpPr>
          <p:nvPr/>
        </p:nvSpPr>
        <p:spPr bwMode="auto">
          <a:xfrm>
            <a:off x="7077075" y="2362200"/>
            <a:ext cx="596900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600">
                <a:solidFill>
                  <a:schemeClr val="bg2"/>
                </a:solidFill>
                <a:ea typeface="Arial" charset="0"/>
                <a:cs typeface="Arial" charset="0"/>
              </a:rPr>
              <a:t>Extraction</a:t>
            </a:r>
          </a:p>
        </p:txBody>
      </p:sp>
      <p:sp>
        <p:nvSpPr>
          <p:cNvPr id="527381" name="Text Box 21"/>
          <p:cNvSpPr txBox="1">
            <a:spLocks noChangeArrowheads="1"/>
          </p:cNvSpPr>
          <p:nvPr/>
        </p:nvSpPr>
        <p:spPr bwMode="auto">
          <a:xfrm>
            <a:off x="6697663" y="2960688"/>
            <a:ext cx="596900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00" dirty="0">
                <a:solidFill>
                  <a:schemeClr val="bg2"/>
                </a:solidFill>
                <a:ea typeface="Arial" charset="0"/>
                <a:cs typeface="Arial" charset="0"/>
              </a:rPr>
              <a:t>RF</a:t>
            </a:r>
          </a:p>
        </p:txBody>
      </p:sp>
      <p:sp>
        <p:nvSpPr>
          <p:cNvPr id="527382" name="Text Box 22"/>
          <p:cNvSpPr txBox="1">
            <a:spLocks noChangeArrowheads="1"/>
          </p:cNvSpPr>
          <p:nvPr/>
        </p:nvSpPr>
        <p:spPr bwMode="auto">
          <a:xfrm>
            <a:off x="6788150" y="2065338"/>
            <a:ext cx="596900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00">
                <a:solidFill>
                  <a:schemeClr val="bg2"/>
                </a:solidFill>
                <a:ea typeface="Arial" charset="0"/>
                <a:cs typeface="Arial" charset="0"/>
              </a:rPr>
              <a:t>Collimators</a:t>
            </a:r>
          </a:p>
        </p:txBody>
      </p:sp>
      <p:sp>
        <p:nvSpPr>
          <p:cNvPr id="527383" name="Rectangle 23"/>
          <p:cNvSpPr>
            <a:spLocks noChangeArrowheads="1"/>
          </p:cNvSpPr>
          <p:nvPr/>
        </p:nvSpPr>
        <p:spPr bwMode="auto">
          <a:xfrm>
            <a:off x="6643688" y="4830763"/>
            <a:ext cx="18415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sz="3200">
              <a:ea typeface="Arial" charset="0"/>
              <a:cs typeface="Arial" charset="0"/>
            </a:endParaRPr>
          </a:p>
        </p:txBody>
      </p:sp>
      <p:sp>
        <p:nvSpPr>
          <p:cNvPr id="527445" name="Rectangle 85"/>
          <p:cNvSpPr>
            <a:spLocks noChangeArrowheads="1"/>
          </p:cNvSpPr>
          <p:nvPr/>
        </p:nvSpPr>
        <p:spPr bwMode="auto">
          <a:xfrm>
            <a:off x="4633913" y="4234393"/>
            <a:ext cx="566737" cy="152400"/>
          </a:xfrm>
          <a:prstGeom prst="rect">
            <a:avLst/>
          </a:prstGeom>
          <a:gradFill rotWithShape="0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aphicFrame>
        <p:nvGraphicFramePr>
          <p:cNvPr id="87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52690408"/>
              </p:ext>
            </p:extLst>
          </p:nvPr>
        </p:nvGraphicFramePr>
        <p:xfrm>
          <a:off x="228600" y="1005841"/>
          <a:ext cx="4572000" cy="23469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3000"/>
                <a:gridCol w="1600200"/>
                <a:gridCol w="838200"/>
                <a:gridCol w="990600"/>
              </a:tblGrid>
              <a:tr h="279400">
                <a:tc gridSpan="4">
                  <a:txBody>
                    <a:bodyPr/>
                    <a:lstStyle/>
                    <a:p>
                      <a:r>
                        <a:rPr lang="en-US" sz="1400" dirty="0" smtClean="0"/>
                        <a:t>Downtimes by system</a:t>
                      </a:r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</a:tr>
              <a:tr h="279400"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System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Subsystem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CY14 [hours]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CY15 [hours]</a:t>
                      </a:r>
                      <a:endParaRPr lang="en-US" sz="1400" b="1" dirty="0"/>
                    </a:p>
                  </a:txBody>
                  <a:tcPr/>
                </a:tc>
              </a:tr>
              <a:tr h="27940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RF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High power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132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145</a:t>
                      </a:r>
                      <a:endParaRPr lang="en-US" sz="1400" dirty="0"/>
                    </a:p>
                  </a:txBody>
                  <a:tcPr/>
                </a:tc>
              </a:tr>
              <a:tr h="27940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Electrical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HVCM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77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74</a:t>
                      </a:r>
                      <a:endParaRPr lang="en-US" sz="1400" dirty="0"/>
                    </a:p>
                  </a:txBody>
                  <a:tcPr/>
                </a:tc>
              </a:tr>
              <a:tr h="27940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Electrical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Power supplies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34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43</a:t>
                      </a:r>
                      <a:endParaRPr lang="en-US" sz="1400" dirty="0"/>
                    </a:p>
                  </a:txBody>
                  <a:tcPr/>
                </a:tc>
              </a:tr>
              <a:tr h="27940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Electrical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AC distribution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10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76</a:t>
                      </a:r>
                      <a:endParaRPr lang="en-US" sz="1400" dirty="0"/>
                    </a:p>
                  </a:txBody>
                  <a:tcPr/>
                </a:tc>
              </a:tr>
              <a:tr h="27940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Ion source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RF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24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15</a:t>
                      </a:r>
                      <a:endParaRPr lang="en-US" sz="1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Right Brace 6"/>
          <p:cNvSpPr/>
          <p:nvPr/>
        </p:nvSpPr>
        <p:spPr>
          <a:xfrm rot="16200000">
            <a:off x="2857500" y="2373313"/>
            <a:ext cx="228600" cy="3200400"/>
          </a:xfrm>
          <a:prstGeom prst="rightBrac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Brace 7"/>
          <p:cNvSpPr/>
          <p:nvPr/>
        </p:nvSpPr>
        <p:spPr>
          <a:xfrm>
            <a:off x="4876800" y="1828800"/>
            <a:ext cx="152400" cy="609600"/>
          </a:xfrm>
          <a:prstGeom prst="rightBrac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Elbow Connector 9"/>
          <p:cNvCxnSpPr>
            <a:stCxn id="8" idx="1"/>
            <a:endCxn id="7" idx="1"/>
          </p:cNvCxnSpPr>
          <p:nvPr/>
        </p:nvCxnSpPr>
        <p:spPr>
          <a:xfrm rot="10800000" flipV="1">
            <a:off x="2971800" y="2133599"/>
            <a:ext cx="2057400" cy="1725613"/>
          </a:xfrm>
          <a:prstGeom prst="bentConnector4">
            <a:avLst>
              <a:gd name="adj1" fmla="val -13683"/>
              <a:gd name="adj2" fmla="val 85525"/>
            </a:avLst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7678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2"/>
          <p:cNvSpPr txBox="1">
            <a:spLocks/>
          </p:cNvSpPr>
          <p:nvPr/>
        </p:nvSpPr>
        <p:spPr bwMode="auto">
          <a:xfrm>
            <a:off x="152400" y="1066800"/>
            <a:ext cx="80010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  <a:noAutofit/>
          </a:bodyPr>
          <a:lstStyle>
            <a:lvl1pPr marL="230176" indent="-230176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25443" indent="-279386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353" indent="-230176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44529" indent="-173029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82649" indent="-222239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471" indent="-228588" algn="l" defTabSz="91435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48" indent="-228588" algn="l" defTabSz="91435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5" indent="-228588" algn="l" defTabSz="91435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1" indent="-228588" algn="l" defTabSz="91435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/>
              <a:t>Due to thermal </a:t>
            </a:r>
            <a:r>
              <a:rPr lang="en-US" sz="2200" dirty="0" smtClean="0"/>
              <a:t/>
            </a:r>
            <a:br>
              <a:rPr lang="en-US" sz="2200" dirty="0" smtClean="0"/>
            </a:br>
            <a:r>
              <a:rPr lang="en-US" sz="2200" dirty="0" smtClean="0"/>
              <a:t>(</a:t>
            </a:r>
            <a:r>
              <a:rPr lang="en-US" sz="2200" dirty="0"/>
              <a:t>resonance) instability </a:t>
            </a:r>
            <a:r>
              <a:rPr lang="en-US" sz="2200" dirty="0" smtClean="0"/>
              <a:t/>
            </a:r>
            <a:br>
              <a:rPr lang="en-US" sz="2200" dirty="0" smtClean="0"/>
            </a:br>
            <a:r>
              <a:rPr lang="en-US" sz="2200" dirty="0" smtClean="0"/>
              <a:t>we </a:t>
            </a:r>
            <a:r>
              <a:rPr lang="en-US" sz="2200" dirty="0"/>
              <a:t>cannot operate the </a:t>
            </a:r>
            <a:br>
              <a:rPr lang="en-US" sz="2200" dirty="0"/>
            </a:br>
            <a:r>
              <a:rPr lang="en-US" sz="2200" dirty="0" smtClean="0"/>
              <a:t>RFQ </a:t>
            </a:r>
            <a:r>
              <a:rPr lang="en-US" sz="2200" dirty="0"/>
              <a:t>at the design field</a:t>
            </a:r>
          </a:p>
          <a:p>
            <a:r>
              <a:rPr lang="en-US" sz="2200" dirty="0" smtClean="0"/>
              <a:t>Measured transmission</a:t>
            </a:r>
            <a:br>
              <a:rPr lang="en-US" sz="2200" dirty="0" smtClean="0"/>
            </a:br>
            <a:r>
              <a:rPr lang="en-US" sz="2200" dirty="0" smtClean="0"/>
              <a:t>is 12 – 30% less than </a:t>
            </a:r>
            <a:br>
              <a:rPr lang="en-US" sz="2200" dirty="0" smtClean="0"/>
            </a:br>
            <a:r>
              <a:rPr lang="en-US" sz="2200" dirty="0" smtClean="0"/>
              <a:t>design </a:t>
            </a:r>
          </a:p>
          <a:p>
            <a:r>
              <a:rPr lang="en-US" sz="2200" dirty="0" smtClean="0"/>
              <a:t>This is the primary </a:t>
            </a:r>
            <a:br>
              <a:rPr lang="en-US" sz="2200" dirty="0" smtClean="0"/>
            </a:br>
            <a:r>
              <a:rPr lang="en-US" sz="2200" dirty="0" smtClean="0"/>
              <a:t>limitation in 1.4 MW </a:t>
            </a:r>
            <a:br>
              <a:rPr lang="en-US" sz="2200" dirty="0" smtClean="0"/>
            </a:br>
            <a:r>
              <a:rPr lang="en-US" sz="2200" dirty="0" smtClean="0"/>
              <a:t>margin </a:t>
            </a:r>
          </a:p>
          <a:p>
            <a:r>
              <a:rPr lang="en-US" sz="2200" dirty="0" smtClean="0"/>
              <a:t>Absolute RF field </a:t>
            </a:r>
            <a:br>
              <a:rPr lang="en-US" sz="2200" dirty="0" smtClean="0"/>
            </a:br>
            <a:r>
              <a:rPr lang="en-US" sz="2200" dirty="0" smtClean="0"/>
              <a:t>measurements are difficult, and </a:t>
            </a:r>
            <a:br>
              <a:rPr lang="en-US" sz="2200" dirty="0" smtClean="0"/>
            </a:br>
            <a:r>
              <a:rPr lang="en-US" sz="2200" dirty="0" smtClean="0"/>
              <a:t>there is uncertainty in the actual fields</a:t>
            </a:r>
            <a:endParaRPr lang="en-US" sz="2200" dirty="0"/>
          </a:p>
          <a:p>
            <a:r>
              <a:rPr lang="en-US" sz="2200" dirty="0" smtClean="0"/>
              <a:t>We know they are low, but how low?</a:t>
            </a:r>
          </a:p>
          <a:p>
            <a:endParaRPr lang="en-US" sz="22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RFQ transmission vs. RFQ field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163999" y="4512731"/>
            <a:ext cx="1751401" cy="4131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dirty="0" smtClean="0"/>
              <a:t>Courtesy A. Shishlo</a:t>
            </a:r>
          </a:p>
          <a:p>
            <a:pPr>
              <a:lnSpc>
                <a:spcPct val="90000"/>
              </a:lnSpc>
            </a:pPr>
            <a:r>
              <a:rPr lang="en-US" sz="900" dirty="0" smtClean="0"/>
              <a:t>Oct. 27, 2015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3636" y="1063536"/>
            <a:ext cx="5040440" cy="3432264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V="1">
            <a:off x="7298266" y="2099733"/>
            <a:ext cx="0" cy="6858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790267" y="2895600"/>
            <a:ext cx="1447800" cy="84484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dirty="0" smtClean="0">
                <a:solidFill>
                  <a:srgbClr val="FF0000"/>
                </a:solidFill>
              </a:rPr>
              <a:t>Typical operating point today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5968998" y="1998135"/>
            <a:ext cx="1032933" cy="0"/>
          </a:xfrm>
          <a:prstGeom prst="straightConnector1">
            <a:avLst/>
          </a:prstGeom>
          <a:ln>
            <a:solidFill>
              <a:srgbClr val="FF0000"/>
            </a:solidFill>
            <a:prstDash val="dash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5960533" y="1642534"/>
            <a:ext cx="2057400" cy="0"/>
          </a:xfrm>
          <a:prstGeom prst="straightConnector1">
            <a:avLst/>
          </a:prstGeom>
          <a:ln>
            <a:solidFill>
              <a:srgbClr val="FF0000"/>
            </a:solidFill>
            <a:prstDash val="dash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6019800" y="1625600"/>
            <a:ext cx="0" cy="355600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4800600" y="1524000"/>
            <a:ext cx="1143000" cy="84484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dirty="0" smtClean="0">
                <a:solidFill>
                  <a:srgbClr val="FF0000"/>
                </a:solidFill>
              </a:rPr>
              <a:t>Potential current increase</a:t>
            </a:r>
          </a:p>
        </p:txBody>
      </p:sp>
    </p:spTree>
    <p:extLst>
      <p:ext uri="{BB962C8B-B14F-4D97-AF65-F5344CB8AC3E}">
        <p14:creationId xmlns:p14="http://schemas.microsoft.com/office/powerpoint/2010/main" val="29994344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1"/>
            <a:ext cx="8636290" cy="807909"/>
          </a:xfrm>
        </p:spPr>
        <p:txBody>
          <a:bodyPr/>
          <a:lstStyle/>
          <a:p>
            <a:r>
              <a:rPr lang="en-US" dirty="0" smtClean="0"/>
              <a:t>RFQ absolute field measurement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400" dirty="0" smtClean="0"/>
              <a:t> 						(S. Aleksandrov)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867226"/>
            <a:ext cx="3733800" cy="2790374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H="1">
            <a:off x="2286000" y="1219200"/>
            <a:ext cx="1981200" cy="990600"/>
          </a:xfrm>
          <a:prstGeom prst="straightConnector1">
            <a:avLst/>
          </a:prstGeom>
          <a:ln w="28575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4267200" y="1066800"/>
            <a:ext cx="3419600" cy="20913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dirty="0" smtClean="0"/>
              <a:t>Measure x-ray spectrum emanating from center of RFQ</a:t>
            </a:r>
          </a:p>
          <a:p>
            <a:pPr>
              <a:lnSpc>
                <a:spcPct val="90000"/>
              </a:lnSpc>
            </a:pPr>
            <a:endParaRPr lang="en-US" dirty="0"/>
          </a:p>
          <a:p>
            <a:pPr>
              <a:lnSpc>
                <a:spcPct val="90000"/>
              </a:lnSpc>
            </a:pPr>
            <a:r>
              <a:rPr lang="en-US" dirty="0" smtClean="0"/>
              <a:t>Gives absolute measurement of maximum voltage between vane tips, and thus absolute measurement of RFQ field amplitude</a:t>
            </a:r>
          </a:p>
        </p:txBody>
      </p:sp>
      <p:grpSp>
        <p:nvGrpSpPr>
          <p:cNvPr id="30" name="Group 29"/>
          <p:cNvGrpSpPr/>
          <p:nvPr/>
        </p:nvGrpSpPr>
        <p:grpSpPr>
          <a:xfrm>
            <a:off x="528918" y="3733800"/>
            <a:ext cx="3505200" cy="2513673"/>
            <a:chOff x="198718" y="2991471"/>
            <a:chExt cx="4347882" cy="3199473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8718" y="2991471"/>
              <a:ext cx="4347882" cy="2898588"/>
            </a:xfrm>
            <a:prstGeom prst="rect">
              <a:avLst/>
            </a:prstGeom>
          </p:spPr>
        </p:pic>
        <p:sp>
          <p:nvSpPr>
            <p:cNvPr id="32" name="Rectangle 31"/>
            <p:cNvSpPr/>
            <p:nvPr/>
          </p:nvSpPr>
          <p:spPr>
            <a:xfrm>
              <a:off x="327013" y="3133347"/>
              <a:ext cx="2197830" cy="2555351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tint val="100000"/>
                    <a:shade val="100000"/>
                    <a:satMod val="130000"/>
                    <a:alpha val="2800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  <a:alpha val="28000"/>
                  </a:schemeClr>
                </a:gs>
              </a:gsLst>
              <a:lin ang="16200000" scaled="0"/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2524843" y="3133347"/>
              <a:ext cx="235753" cy="2555351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tint val="100000"/>
                    <a:shade val="100000"/>
                    <a:satMod val="130000"/>
                    <a:alpha val="24000"/>
                  </a:schemeClr>
                </a:gs>
                <a:gs pos="100000">
                  <a:schemeClr val="accent3">
                    <a:tint val="50000"/>
                    <a:shade val="100000"/>
                    <a:satMod val="350000"/>
                    <a:alpha val="24000"/>
                  </a:schemeClr>
                </a:gs>
              </a:gsLst>
              <a:lin ang="16200000" scaled="0"/>
              <a:tileRect/>
            </a:gradFill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2760596" y="3133347"/>
              <a:ext cx="1688299" cy="2555351"/>
            </a:xfrm>
            <a:prstGeom prst="rect">
              <a:avLst/>
            </a:prstGeom>
            <a:gradFill flip="none" rotWithShape="1">
              <a:gsLst>
                <a:gs pos="0">
                  <a:schemeClr val="dk1">
                    <a:tint val="100000"/>
                    <a:shade val="100000"/>
                    <a:satMod val="130000"/>
                    <a:alpha val="29000"/>
                  </a:schemeClr>
                </a:gs>
                <a:gs pos="100000">
                  <a:schemeClr val="dk1">
                    <a:tint val="50000"/>
                    <a:shade val="100000"/>
                    <a:satMod val="350000"/>
                    <a:alpha val="29000"/>
                  </a:schemeClr>
                </a:gs>
              </a:gsLst>
              <a:lin ang="16200000" scaled="0"/>
              <a:tileRect/>
            </a:gradFill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1163557" y="5118308"/>
              <a:ext cx="5836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3366FF"/>
                  </a:solidFill>
                </a:rPr>
                <a:t>98%</a:t>
              </a:r>
              <a:endParaRPr lang="en-US" dirty="0">
                <a:solidFill>
                  <a:srgbClr val="3366FF"/>
                </a:solidFill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2380349" y="5821612"/>
              <a:ext cx="6463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accent3">
                      <a:lumMod val="75000"/>
                    </a:schemeClr>
                  </a:solidFill>
                </a:rPr>
                <a:t>1.5%</a:t>
              </a:r>
              <a:endParaRPr lang="en-US" dirty="0">
                <a:solidFill>
                  <a:schemeClr val="accent3">
                    <a:lumMod val="75000"/>
                  </a:schemeClr>
                </a:solidFill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2850814" y="4834271"/>
              <a:ext cx="646331" cy="369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0</a:t>
              </a:r>
              <a:r>
                <a:rPr lang="en-US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.5%</a:t>
              </a:r>
              <a:endParaRPr lang="en-US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76200" y="5687143"/>
            <a:ext cx="1225402" cy="635334"/>
            <a:chOff x="401918" y="5741095"/>
            <a:chExt cx="1702922" cy="953139"/>
          </a:xfrm>
        </p:grpSpPr>
        <p:cxnSp>
          <p:nvCxnSpPr>
            <p:cNvPr id="39" name="Straight Arrow Connector 38"/>
            <p:cNvCxnSpPr/>
            <p:nvPr/>
          </p:nvCxnSpPr>
          <p:spPr>
            <a:xfrm flipV="1">
              <a:off x="797655" y="6342530"/>
              <a:ext cx="948765" cy="747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/>
            <p:cNvCxnSpPr/>
            <p:nvPr/>
          </p:nvCxnSpPr>
          <p:spPr>
            <a:xfrm flipV="1">
              <a:off x="797655" y="5821613"/>
              <a:ext cx="0" cy="528387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Box 40"/>
            <p:cNvSpPr txBox="1"/>
            <p:nvPr/>
          </p:nvSpPr>
          <p:spPr>
            <a:xfrm>
              <a:off x="1163557" y="6417235"/>
              <a:ext cx="94128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Energy, </a:t>
              </a:r>
              <a:r>
                <a:rPr lang="en-US" sz="1200" dirty="0" err="1" smtClean="0"/>
                <a:t>keV</a:t>
              </a:r>
              <a:endParaRPr lang="en-US" sz="1200" dirty="0"/>
            </a:p>
          </p:txBody>
        </p:sp>
        <p:sp>
          <p:nvSpPr>
            <p:cNvPr id="42" name="TextBox 41"/>
            <p:cNvSpPr txBox="1"/>
            <p:nvPr/>
          </p:nvSpPr>
          <p:spPr>
            <a:xfrm rot="16200000">
              <a:off x="165956" y="5977057"/>
              <a:ext cx="74892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Counts/s</a:t>
              </a:r>
              <a:endParaRPr lang="en-US" sz="1200" dirty="0"/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4724400" y="3338119"/>
            <a:ext cx="3333677" cy="2757881"/>
            <a:chOff x="5505523" y="2792506"/>
            <a:chExt cx="3333677" cy="2757881"/>
          </a:xfrm>
        </p:grpSpPr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93942" y="2792506"/>
              <a:ext cx="3245258" cy="2163505"/>
            </a:xfrm>
            <a:prstGeom prst="rect">
              <a:avLst/>
            </a:prstGeom>
          </p:spPr>
        </p:pic>
        <p:sp>
          <p:nvSpPr>
            <p:cNvPr id="45" name="Oval 44"/>
            <p:cNvSpPr/>
            <p:nvPr/>
          </p:nvSpPr>
          <p:spPr>
            <a:xfrm>
              <a:off x="7224241" y="4738047"/>
              <a:ext cx="243359" cy="217964"/>
            </a:xfrm>
            <a:prstGeom prst="ellipse">
              <a:avLst/>
            </a:prstGeom>
            <a:solidFill>
              <a:srgbClr val="FFFFFF">
                <a:alpha val="16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5505523" y="5211833"/>
              <a:ext cx="178095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rgbClr val="0000FF"/>
                  </a:solidFill>
                </a:rPr>
                <a:t>Maximum Energy</a:t>
              </a:r>
              <a:endParaRPr lang="en-US" sz="1600" dirty="0">
                <a:solidFill>
                  <a:srgbClr val="0000FF"/>
                </a:solidFill>
              </a:endParaRPr>
            </a:p>
          </p:txBody>
        </p:sp>
      </p:grpSp>
      <p:sp>
        <p:nvSpPr>
          <p:cNvPr id="50" name="TextBox 49"/>
          <p:cNvSpPr txBox="1"/>
          <p:nvPr/>
        </p:nvSpPr>
        <p:spPr>
          <a:xfrm>
            <a:off x="2667000" y="6511751"/>
            <a:ext cx="3110196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 smtClean="0"/>
              <a:t>Courtesy S. Zhukov, Y. Kang</a:t>
            </a:r>
          </a:p>
        </p:txBody>
      </p:sp>
      <p:cxnSp>
        <p:nvCxnSpPr>
          <p:cNvPr id="52" name="Straight Arrow Connector 51"/>
          <p:cNvCxnSpPr/>
          <p:nvPr/>
        </p:nvCxnSpPr>
        <p:spPr>
          <a:xfrm flipV="1">
            <a:off x="6477000" y="5547919"/>
            <a:ext cx="76200" cy="34890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Oval 2"/>
          <p:cNvSpPr/>
          <p:nvPr/>
        </p:nvSpPr>
        <p:spPr>
          <a:xfrm>
            <a:off x="2438400" y="5562600"/>
            <a:ext cx="381000" cy="457200"/>
          </a:xfrm>
          <a:prstGeom prst="ellipse">
            <a:avLst/>
          </a:prstGeom>
          <a:noFill/>
          <a:ln>
            <a:solidFill>
              <a:schemeClr val="tx1"/>
            </a:solidFill>
            <a:prstDash val="dash"/>
          </a:ln>
          <a:effectLst/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contourClr>
              <a:schemeClr val="lt1"/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 smtClean="0">
              <a:solidFill>
                <a:schemeClr val="tx1"/>
              </a:solidFill>
            </a:endParaRPr>
          </a:p>
        </p:txBody>
      </p:sp>
      <p:cxnSp>
        <p:nvCxnSpPr>
          <p:cNvPr id="10" name="Curved Connector 9"/>
          <p:cNvCxnSpPr/>
          <p:nvPr/>
        </p:nvCxnSpPr>
        <p:spPr>
          <a:xfrm flipV="1">
            <a:off x="2819400" y="5029200"/>
            <a:ext cx="2819400" cy="609600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0728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1"/>
            <a:ext cx="9017290" cy="499444"/>
          </a:xfrm>
        </p:spPr>
        <p:txBody>
          <a:bodyPr/>
          <a:lstStyle/>
          <a:p>
            <a:r>
              <a:rPr lang="en-US" dirty="0" smtClean="0"/>
              <a:t>RFQ inter-vane voltage (field) vs. </a:t>
            </a:r>
            <a:r>
              <a:rPr lang="en-US" dirty="0" err="1" smtClean="0"/>
              <a:t>setpoint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52400" y="762000"/>
            <a:ext cx="4495800" cy="1143000"/>
          </a:xfrm>
        </p:spPr>
        <p:txBody>
          <a:bodyPr/>
          <a:lstStyle/>
          <a:p>
            <a:r>
              <a:rPr lang="en-US" sz="2400" dirty="0" smtClean="0"/>
              <a:t>Absolute field measurements suggest the voltage </a:t>
            </a:r>
            <a:r>
              <a:rPr lang="en-US" sz="2400" dirty="0" smtClean="0"/>
              <a:t>is low </a:t>
            </a:r>
            <a:r>
              <a:rPr lang="en-US" sz="2400" dirty="0" smtClean="0"/>
              <a:t>by about 15%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2286000" y="6511751"/>
            <a:ext cx="3657600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 smtClean="0"/>
              <a:t>Courtesy S. Zhukov, Y. Kang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2438400" y="990600"/>
            <a:ext cx="6248400" cy="5208492"/>
            <a:chOff x="2362200" y="914400"/>
            <a:chExt cx="6669738" cy="5589492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362200" y="2057400"/>
              <a:ext cx="6669738" cy="4446492"/>
            </a:xfrm>
            <a:prstGeom prst="rect">
              <a:avLst/>
            </a:prstGeom>
          </p:spPr>
        </p:pic>
        <p:grpSp>
          <p:nvGrpSpPr>
            <p:cNvPr id="6" name="Group 5"/>
            <p:cNvGrpSpPr/>
            <p:nvPr/>
          </p:nvGrpSpPr>
          <p:grpSpPr>
            <a:xfrm>
              <a:off x="5105400" y="4953000"/>
              <a:ext cx="1594342" cy="1169578"/>
              <a:chOff x="401919" y="5644915"/>
              <a:chExt cx="1474844" cy="1049319"/>
            </a:xfrm>
          </p:grpSpPr>
          <p:cxnSp>
            <p:nvCxnSpPr>
              <p:cNvPr id="7" name="Straight Arrow Connector 6"/>
              <p:cNvCxnSpPr/>
              <p:nvPr/>
            </p:nvCxnSpPr>
            <p:spPr>
              <a:xfrm flipV="1">
                <a:off x="797655" y="6342530"/>
                <a:ext cx="948765" cy="747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Arrow Connector 7"/>
              <p:cNvCxnSpPr/>
              <p:nvPr/>
            </p:nvCxnSpPr>
            <p:spPr>
              <a:xfrm flipV="1">
                <a:off x="797655" y="5821613"/>
                <a:ext cx="0" cy="5283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" name="TextBox 8"/>
              <p:cNvSpPr txBox="1"/>
              <p:nvPr/>
            </p:nvSpPr>
            <p:spPr>
              <a:xfrm>
                <a:off x="1163557" y="6417235"/>
                <a:ext cx="71320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err="1" smtClean="0"/>
                  <a:t>Setpoint</a:t>
                </a:r>
                <a:endParaRPr lang="en-US" sz="1200" dirty="0"/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 rot="16200000">
                <a:off x="69777" y="5977057"/>
                <a:ext cx="94128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Energy, keV</a:t>
                </a:r>
                <a:endParaRPr lang="en-US" sz="1200" dirty="0"/>
              </a:p>
            </p:txBody>
          </p:sp>
        </p:grpSp>
        <p:sp>
          <p:nvSpPr>
            <p:cNvPr id="3" name="TextBox 2"/>
            <p:cNvSpPr txBox="1"/>
            <p:nvPr/>
          </p:nvSpPr>
          <p:spPr>
            <a:xfrm>
              <a:off x="6386328" y="914400"/>
              <a:ext cx="2569934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dirty="0" smtClean="0">
                  <a:solidFill>
                    <a:srgbClr val="FF0000"/>
                  </a:solidFill>
                </a:rPr>
                <a:t>Design voltage = 83 kV</a:t>
              </a:r>
            </a:p>
          </p:txBody>
        </p:sp>
        <p:cxnSp>
          <p:nvCxnSpPr>
            <p:cNvPr id="17" name="Straight Connector 16"/>
            <p:cNvCxnSpPr/>
            <p:nvPr/>
          </p:nvCxnSpPr>
          <p:spPr>
            <a:xfrm>
              <a:off x="8102127" y="1927923"/>
              <a:ext cx="0" cy="4267200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8915400" y="1295400"/>
              <a:ext cx="0" cy="4876800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5994400" y="2065867"/>
              <a:ext cx="2971800" cy="1862667"/>
            </a:xfrm>
            <a:prstGeom prst="line">
              <a:avLst/>
            </a:prstGeom>
            <a:ln w="15875">
              <a:solidFill>
                <a:srgbClr val="FF0000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/>
            <p:cNvSpPr txBox="1"/>
            <p:nvPr/>
          </p:nvSpPr>
          <p:spPr>
            <a:xfrm>
              <a:off x="5093332" y="1676400"/>
              <a:ext cx="2798325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dirty="0" smtClean="0">
                  <a:solidFill>
                    <a:srgbClr val="FF0000"/>
                  </a:solidFill>
                </a:rPr>
                <a:t>Today’s operating voltage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4267200" y="2590800"/>
              <a:ext cx="1600201" cy="5955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dirty="0" smtClean="0">
                  <a:solidFill>
                    <a:srgbClr val="0000FF"/>
                  </a:solidFill>
                </a:rPr>
                <a:t>Preliminary data!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304800" y="2438400"/>
            <a:ext cx="1905000" cy="28392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dirty="0" smtClean="0"/>
              <a:t>During the next few months these measurements will be improved by calibrating the x-ray detector and by determining the optimum detector position</a:t>
            </a:r>
          </a:p>
        </p:txBody>
      </p:sp>
    </p:spTree>
    <p:extLst>
      <p:ext uri="{BB962C8B-B14F-4D97-AF65-F5344CB8AC3E}">
        <p14:creationId xmlns:p14="http://schemas.microsoft.com/office/powerpoint/2010/main" val="7799742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3600" y="228600"/>
            <a:ext cx="2578100" cy="217804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8636290" cy="496290"/>
          </a:xfrm>
        </p:spPr>
        <p:txBody>
          <a:bodyPr/>
          <a:lstStyle/>
          <a:p>
            <a:r>
              <a:rPr lang="en-US" dirty="0" smtClean="0"/>
              <a:t>Smart chopping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5715000"/>
            <a:ext cx="8642640" cy="733717"/>
          </a:xfrm>
        </p:spPr>
        <p:txBody>
          <a:bodyPr/>
          <a:lstStyle/>
          <a:p>
            <a:r>
              <a:rPr lang="en-US" sz="2200" dirty="0" smtClean="0"/>
              <a:t>10% increase in “average un-chopped” fraction may be possible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172200" y="457200"/>
            <a:ext cx="2286000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 smtClean="0"/>
              <a:t> 1 turn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6248400" y="838200"/>
            <a:ext cx="2146888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6400800" y="2286000"/>
            <a:ext cx="1761549" cy="0"/>
          </a:xfrm>
          <a:prstGeom prst="straightConnector1">
            <a:avLst/>
          </a:prstGeom>
          <a:ln>
            <a:solidFill>
              <a:srgbClr val="00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867400" y="2362200"/>
            <a:ext cx="2895600" cy="4837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dirty="0" smtClean="0"/>
              <a:t>Relatively large un-chopped flattop most of injection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5715000" y="2895600"/>
            <a:ext cx="3200400" cy="2653855"/>
            <a:chOff x="4096265" y="990600"/>
            <a:chExt cx="3978876" cy="3354659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91000" y="990600"/>
              <a:ext cx="3390900" cy="2628900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4096265" y="3733800"/>
              <a:ext cx="3978876" cy="6114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400" dirty="0" smtClean="0"/>
                <a:t>Longitudinal “tricks” to recover big gap at extraction time</a:t>
              </a:r>
            </a:p>
          </p:txBody>
        </p:sp>
        <p:cxnSp>
          <p:nvCxnSpPr>
            <p:cNvPr id="14" name="Straight Arrow Connector 13"/>
            <p:cNvCxnSpPr/>
            <p:nvPr/>
          </p:nvCxnSpPr>
          <p:spPr>
            <a:xfrm>
              <a:off x="6858000" y="3352800"/>
              <a:ext cx="609600" cy="0"/>
            </a:xfrm>
            <a:prstGeom prst="straightConnector1">
              <a:avLst/>
            </a:prstGeom>
            <a:ln>
              <a:solidFill>
                <a:srgbClr val="000000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>
              <a:off x="4572000" y="3429000"/>
              <a:ext cx="609600" cy="0"/>
            </a:xfrm>
            <a:prstGeom prst="straightConnector1">
              <a:avLst/>
            </a:prstGeom>
            <a:ln>
              <a:solidFill>
                <a:srgbClr val="000000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/>
          <p:cNvGrpSpPr/>
          <p:nvPr/>
        </p:nvGrpSpPr>
        <p:grpSpPr>
          <a:xfrm>
            <a:off x="457200" y="1066800"/>
            <a:ext cx="5135544" cy="3687762"/>
            <a:chOff x="890032" y="1417638"/>
            <a:chExt cx="6302912" cy="4513196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90032" y="1417638"/>
              <a:ext cx="6302912" cy="4513196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2017823" y="3917161"/>
              <a:ext cx="115134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Ramp-up</a:t>
              </a:r>
              <a:endParaRPr lang="en-US" sz="1600" dirty="0"/>
            </a:p>
          </p:txBody>
        </p:sp>
        <p:cxnSp>
          <p:nvCxnSpPr>
            <p:cNvPr id="19" name="Straight Arrow Connector 18"/>
            <p:cNvCxnSpPr/>
            <p:nvPr/>
          </p:nvCxnSpPr>
          <p:spPr>
            <a:xfrm flipH="1" flipV="1">
              <a:off x="2172127" y="3181210"/>
              <a:ext cx="213651" cy="735951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2979256" y="2842656"/>
              <a:ext cx="136499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Flat-top</a:t>
              </a:r>
              <a:endParaRPr lang="en-US" sz="1600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5285525" y="2070429"/>
              <a:ext cx="1868212" cy="4143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Ramp-down</a:t>
              </a:r>
              <a:endParaRPr lang="en-US" sz="1600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5098483" y="4401827"/>
              <a:ext cx="1028732" cy="4303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Store</a:t>
              </a:r>
              <a:endParaRPr lang="en-US" sz="1600" dirty="0"/>
            </a:p>
          </p:txBody>
        </p:sp>
        <p:cxnSp>
          <p:nvCxnSpPr>
            <p:cNvPr id="23" name="Straight Arrow Connector 22"/>
            <p:cNvCxnSpPr/>
            <p:nvPr/>
          </p:nvCxnSpPr>
          <p:spPr>
            <a:xfrm flipV="1">
              <a:off x="3299733" y="2302816"/>
              <a:ext cx="0" cy="53984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/>
            <p:nvPr/>
          </p:nvCxnSpPr>
          <p:spPr>
            <a:xfrm flipH="1">
              <a:off x="5329425" y="2537126"/>
              <a:ext cx="415434" cy="30553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 flipV="1">
              <a:off x="5638033" y="4023993"/>
              <a:ext cx="106826" cy="469633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Oval 9"/>
          <p:cNvSpPr/>
          <p:nvPr/>
        </p:nvSpPr>
        <p:spPr>
          <a:xfrm>
            <a:off x="3733800" y="1524000"/>
            <a:ext cx="1371600" cy="1981200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/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contourClr>
              <a:schemeClr val="lt1"/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191000" y="2362200"/>
            <a:ext cx="838200" cy="391389"/>
          </a:xfrm>
          <a:prstGeom prst="rect">
            <a:avLst/>
          </a:pr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dirty="0" smtClean="0">
                <a:solidFill>
                  <a:srgbClr val="FF0000"/>
                </a:solidFill>
              </a:rPr>
              <a:t>New features</a:t>
            </a:r>
          </a:p>
        </p:txBody>
      </p:sp>
    </p:spTree>
    <p:extLst>
      <p:ext uri="{BB962C8B-B14F-4D97-AF65-F5344CB8AC3E}">
        <p14:creationId xmlns:p14="http://schemas.microsoft.com/office/powerpoint/2010/main" val="30002325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Powerpoint-Template_HFIR-SNS">
  <a:themeElements>
    <a:clrScheme name="ORNL Corporate Color Palette FINAL">
      <a:dk1>
        <a:sysClr val="windowText" lastClr="000000"/>
      </a:dk1>
      <a:lt1>
        <a:sysClr val="window" lastClr="FFFFFF"/>
      </a:lt1>
      <a:dk2>
        <a:srgbClr val="18783D"/>
      </a:dk2>
      <a:lt2>
        <a:srgbClr val="FFFFFF"/>
      </a:lt2>
      <a:accent1>
        <a:srgbClr val="2A6EBB"/>
      </a:accent1>
      <a:accent2>
        <a:srgbClr val="69BE28"/>
      </a:accent2>
      <a:accent3>
        <a:srgbClr val="E37222"/>
      </a:accent3>
      <a:accent4>
        <a:srgbClr val="3CB6CE"/>
      </a:accent4>
      <a:accent5>
        <a:srgbClr val="983222"/>
      </a:accent5>
      <a:accent6>
        <a:srgbClr val="FECB00"/>
      </a:accent6>
      <a:hlink>
        <a:srgbClr val="2A6EBB"/>
      </a:hlink>
      <a:folHlink>
        <a:srgbClr val="207C47"/>
      </a:folHlink>
    </a:clrScheme>
    <a:fontScheme name="ORNL 2013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/>
        </a:solidFill>
        <a:ln>
          <a:solidFill>
            <a:schemeClr val="accent1"/>
          </a:solidFill>
        </a:ln>
        <a:effectLst/>
        <a:scene3d>
          <a:camera prst="orthographicFront">
            <a:rot lat="0" lon="0" rev="0"/>
          </a:camera>
          <a:lightRig rig="balanced" dir="t">
            <a:rot lat="0" lon="0" rev="0"/>
          </a:lightRig>
        </a:scene3d>
        <a:sp3d>
          <a:contourClr>
            <a:schemeClr val="lt1"/>
          </a:contourClr>
        </a:sp3d>
      </a:spPr>
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lnSpc>
            <a:spcPct val="90000"/>
          </a:lnSpc>
          <a:defRPr dirty="0" smtClean="0">
            <a:solidFill>
              <a:schemeClr val="tx1"/>
            </a:solidFill>
          </a:defRPr>
        </a:defPPr>
      </a:lstStyle>
      <a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lnSpc>
            <a:spcPct val="90000"/>
          </a:lnSpc>
          <a:defRPr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975B17BC858B94FAA5409F11FF9B884" ma:contentTypeVersion="0" ma:contentTypeDescription="Create a new document." ma:contentTypeScope="" ma:versionID="ba30602e445ba7bd833ef2f532e4a594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c64490b4aec6201516c3a874156f37b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998F7A50-2969-4387-8ABB-A3555854BC0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F50F8B6-4A11-4B4C-906E-532188B822D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EF913069-075D-49F7-AF90-34940D148085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4561</TotalTime>
  <Words>2036</Words>
  <Application>Microsoft Macintosh PowerPoint</Application>
  <PresentationFormat>On-screen Show (4:3)</PresentationFormat>
  <Paragraphs>359</Paragraphs>
  <Slides>34</Slides>
  <Notes>7</Notes>
  <HiddenSlides>0</HiddenSlides>
  <MMClips>0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7" baseType="lpstr">
      <vt:lpstr>Powerpoint-Template_HFIR-SNS</vt:lpstr>
      <vt:lpstr>1_Office Theme</vt:lpstr>
      <vt:lpstr>Equation</vt:lpstr>
      <vt:lpstr>Progress to  1.4 MW Reliable Operations</vt:lpstr>
      <vt:lpstr>Outline</vt:lpstr>
      <vt:lpstr>Recent beam power history</vt:lpstr>
      <vt:lpstr>Beam power limitations</vt:lpstr>
      <vt:lpstr>Beam availability limitations</vt:lpstr>
      <vt:lpstr>RFQ transmission vs. RFQ field</vt:lpstr>
      <vt:lpstr>RFQ absolute field measurement        (S. Aleksandrov)</vt:lpstr>
      <vt:lpstr>RFQ inter-vane voltage (field) vs. setpoint</vt:lpstr>
      <vt:lpstr>Smart chopping</vt:lpstr>
      <vt:lpstr>Smart chopping</vt:lpstr>
      <vt:lpstr>Path to high power, high availability operations</vt:lpstr>
      <vt:lpstr>SNS injection at high beam power</vt:lpstr>
      <vt:lpstr>Ti vs TZM bracket comparison</vt:lpstr>
      <vt:lpstr>Stripper foil sublimation</vt:lpstr>
      <vt:lpstr>Electron collector erosion</vt:lpstr>
      <vt:lpstr>7/28/15 1188</vt:lpstr>
      <vt:lpstr>1/15/16 3086</vt:lpstr>
      <vt:lpstr>Activation levels</vt:lpstr>
      <vt:lpstr>Recent beam power history for 2015</vt:lpstr>
      <vt:lpstr>Path to lower activation levels</vt:lpstr>
      <vt:lpstr>Path to lower activation levels (cont.)</vt:lpstr>
      <vt:lpstr>Beam energy limit</vt:lpstr>
      <vt:lpstr>Magnetic field stripping limits ring injection energy</vt:lpstr>
      <vt:lpstr>PowerPoint Presentation</vt:lpstr>
      <vt:lpstr>Summary</vt:lpstr>
      <vt:lpstr>PowerPoint Presentation</vt:lpstr>
      <vt:lpstr>PowerPoint Presentation</vt:lpstr>
      <vt:lpstr>SNS Linac Structure</vt:lpstr>
      <vt:lpstr>Ti vs TZM bracket comparison</vt:lpstr>
      <vt:lpstr>SNS injection schematic</vt:lpstr>
      <vt:lpstr>Electron Catcher Design</vt:lpstr>
      <vt:lpstr>Electron catcher is not at the proper location w.r.t. the foil</vt:lpstr>
      <vt:lpstr>Example Convoy Electron Simulated Trajectories</vt:lpstr>
      <vt:lpstr>Electron catcher:  Electrons striking top?</vt:lpstr>
    </vt:vector>
  </TitlesOfParts>
  <Manager/>
  <Company>ORNL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Manning, Renee</dc:creator>
  <cp:keywords>Spallation Neuton Souce, Neutron Sciences Directorate</cp:keywords>
  <dc:description/>
  <cp:lastModifiedBy>Plum, Michael A.</cp:lastModifiedBy>
  <cp:revision>132</cp:revision>
  <cp:lastPrinted>2016-02-11T14:51:46Z</cp:lastPrinted>
  <dcterms:created xsi:type="dcterms:W3CDTF">2014-04-28T13:33:12Z</dcterms:created>
  <dcterms:modified xsi:type="dcterms:W3CDTF">2016-02-11T19:26:34Z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0x0101003975B17BC858B94FAA5409F11FF9B884</vt:lpwstr>
  </property>
</Properties>
</file>