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5" r:id="rId4"/>
  </p:sldMasterIdLst>
  <p:notesMasterIdLst>
    <p:notesMasterId r:id="rId35"/>
  </p:notesMasterIdLst>
  <p:handoutMasterIdLst>
    <p:handoutMasterId r:id="rId36"/>
  </p:handoutMasterIdLst>
  <p:sldIdLst>
    <p:sldId id="256" r:id="rId5"/>
    <p:sldId id="348" r:id="rId6"/>
    <p:sldId id="350" r:id="rId7"/>
    <p:sldId id="323" r:id="rId8"/>
    <p:sldId id="355" r:id="rId9"/>
    <p:sldId id="325" r:id="rId10"/>
    <p:sldId id="357" r:id="rId11"/>
    <p:sldId id="351" r:id="rId12"/>
    <p:sldId id="361" r:id="rId13"/>
    <p:sldId id="363" r:id="rId14"/>
    <p:sldId id="379" r:id="rId15"/>
    <p:sldId id="352" r:id="rId16"/>
    <p:sldId id="375" r:id="rId17"/>
    <p:sldId id="386" r:id="rId18"/>
    <p:sldId id="376" r:id="rId19"/>
    <p:sldId id="384" r:id="rId20"/>
    <p:sldId id="385" r:id="rId21"/>
    <p:sldId id="377" r:id="rId22"/>
    <p:sldId id="382" r:id="rId23"/>
    <p:sldId id="383" r:id="rId24"/>
    <p:sldId id="378" r:id="rId25"/>
    <p:sldId id="380" r:id="rId26"/>
    <p:sldId id="381" r:id="rId27"/>
    <p:sldId id="392" r:id="rId28"/>
    <p:sldId id="391" r:id="rId29"/>
    <p:sldId id="328" r:id="rId30"/>
    <p:sldId id="329" r:id="rId31"/>
    <p:sldId id="264" r:id="rId32"/>
    <p:sldId id="263" r:id="rId33"/>
    <p:sldId id="359" r:id="rId3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177" algn="l" rtl="0" fontAlgn="base">
      <a:spcBef>
        <a:spcPct val="0"/>
      </a:spcBef>
      <a:spcAft>
        <a:spcPct val="0"/>
      </a:spcAft>
      <a:defRPr kern="1200">
        <a:solidFill>
          <a:schemeClr val="tx1"/>
        </a:solidFill>
        <a:latin typeface="Arial" charset="0"/>
        <a:ea typeface="+mn-ea"/>
        <a:cs typeface="Arial" charset="0"/>
      </a:defRPr>
    </a:lvl2pPr>
    <a:lvl3pPr marL="914353" algn="l" rtl="0" fontAlgn="base">
      <a:spcBef>
        <a:spcPct val="0"/>
      </a:spcBef>
      <a:spcAft>
        <a:spcPct val="0"/>
      </a:spcAft>
      <a:defRPr kern="1200">
        <a:solidFill>
          <a:schemeClr val="tx1"/>
        </a:solidFill>
        <a:latin typeface="Arial" charset="0"/>
        <a:ea typeface="+mn-ea"/>
        <a:cs typeface="Arial" charset="0"/>
      </a:defRPr>
    </a:lvl3pPr>
    <a:lvl4pPr marL="1371530" algn="l" rtl="0" fontAlgn="base">
      <a:spcBef>
        <a:spcPct val="0"/>
      </a:spcBef>
      <a:spcAft>
        <a:spcPct val="0"/>
      </a:spcAft>
      <a:defRPr kern="1200">
        <a:solidFill>
          <a:schemeClr val="tx1"/>
        </a:solidFill>
        <a:latin typeface="Arial" charset="0"/>
        <a:ea typeface="+mn-ea"/>
        <a:cs typeface="Arial" charset="0"/>
      </a:defRPr>
    </a:lvl4pPr>
    <a:lvl5pPr marL="1828706" algn="l" rtl="0" fontAlgn="base">
      <a:spcBef>
        <a:spcPct val="0"/>
      </a:spcBef>
      <a:spcAft>
        <a:spcPct val="0"/>
      </a:spcAft>
      <a:defRPr kern="1200">
        <a:solidFill>
          <a:schemeClr val="tx1"/>
        </a:solidFill>
        <a:latin typeface="Arial" charset="0"/>
        <a:ea typeface="+mn-ea"/>
        <a:cs typeface="Arial" charset="0"/>
      </a:defRPr>
    </a:lvl5pPr>
    <a:lvl6pPr marL="2285883" algn="l" defTabSz="914353" rtl="0" eaLnBrk="1" latinLnBrk="0" hangingPunct="1">
      <a:defRPr kern="1200">
        <a:solidFill>
          <a:schemeClr val="tx1"/>
        </a:solidFill>
        <a:latin typeface="Arial" charset="0"/>
        <a:ea typeface="+mn-ea"/>
        <a:cs typeface="Arial" charset="0"/>
      </a:defRPr>
    </a:lvl6pPr>
    <a:lvl7pPr marL="2743060" algn="l" defTabSz="914353" rtl="0" eaLnBrk="1" latinLnBrk="0" hangingPunct="1">
      <a:defRPr kern="1200">
        <a:solidFill>
          <a:schemeClr val="tx1"/>
        </a:solidFill>
        <a:latin typeface="Arial" charset="0"/>
        <a:ea typeface="+mn-ea"/>
        <a:cs typeface="Arial" charset="0"/>
      </a:defRPr>
    </a:lvl7pPr>
    <a:lvl8pPr marL="3200236" algn="l" defTabSz="914353" rtl="0" eaLnBrk="1" latinLnBrk="0" hangingPunct="1">
      <a:defRPr kern="1200">
        <a:solidFill>
          <a:schemeClr val="tx1"/>
        </a:solidFill>
        <a:latin typeface="Arial" charset="0"/>
        <a:ea typeface="+mn-ea"/>
        <a:cs typeface="Arial" charset="0"/>
      </a:defRPr>
    </a:lvl8pPr>
    <a:lvl9pPr marL="3657413" algn="l" defTabSz="914353" rtl="0" eaLnBrk="1" latinLnBrk="0" hangingPunct="1">
      <a:defRPr kern="1200">
        <a:solidFill>
          <a:schemeClr val="tx1"/>
        </a:solidFill>
        <a:latin typeface="Arial" charset="0"/>
        <a:ea typeface="+mn-ea"/>
        <a:cs typeface="Arial" charset="0"/>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420" autoAdjust="0"/>
  </p:normalViewPr>
  <p:slideViewPr>
    <p:cSldViewPr showGuides="1">
      <p:cViewPr>
        <p:scale>
          <a:sx n="150" d="100"/>
          <a:sy n="150" d="100"/>
        </p:scale>
        <p:origin x="-864" y="-216"/>
      </p:cViewPr>
      <p:guideLst>
        <p:guide orient="horz" pos="2160"/>
        <p:guide pos="2880"/>
      </p:guideLst>
    </p:cSldViewPr>
  </p:slideViewPr>
  <p:notesTextViewPr>
    <p:cViewPr>
      <p:scale>
        <a:sx n="1" d="1"/>
        <a:sy n="1" d="1"/>
      </p:scale>
      <p:origin x="0" y="0"/>
    </p:cViewPr>
  </p:notesTextViewPr>
  <p:sorterViewPr>
    <p:cViewPr>
      <p:scale>
        <a:sx n="100" d="100"/>
        <a:sy n="100" d="100"/>
      </p:scale>
      <p:origin x="0" y="2288"/>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69849DF-B304-ED4D-9C23-B43F337CA6DC}" type="datetimeFigureOut">
              <a:rPr lang="en-US" smtClean="0"/>
              <a:t>2/11/16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56B811AB-76E6-614F-8C34-43DE9DE58714}" type="slidenum">
              <a:rPr lang="en-US" smtClean="0"/>
              <a:t>‹#›</a:t>
            </a:fld>
            <a:endParaRPr lang="en-US"/>
          </a:p>
        </p:txBody>
      </p:sp>
    </p:spTree>
    <p:extLst>
      <p:ext uri="{BB962C8B-B14F-4D97-AF65-F5344CB8AC3E}">
        <p14:creationId xmlns:p14="http://schemas.microsoft.com/office/powerpoint/2010/main" val="2536931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E98BD50A-C098-C546-A0EB-3EE3200149E5}" type="datetimeFigureOut">
              <a:rPr lang="en-US" smtClean="0"/>
              <a:t>2/11/16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AE10D8DF-7BF6-7F4F-9D25-653E0199B70D}" type="slidenum">
              <a:rPr lang="en-US" smtClean="0"/>
              <a:t>‹#›</a:t>
            </a:fld>
            <a:endParaRPr lang="en-US"/>
          </a:p>
        </p:txBody>
      </p:sp>
    </p:spTree>
    <p:extLst>
      <p:ext uri="{BB962C8B-B14F-4D97-AF65-F5344CB8AC3E}">
        <p14:creationId xmlns:p14="http://schemas.microsoft.com/office/powerpoint/2010/main" val="3256793011"/>
      </p:ext>
    </p:extLst>
  </p:cSld>
  <p:clrMap bg1="lt1" tx1="dk1" bg2="lt2" tx2="dk2" accent1="accent1" accent2="accent2" accent3="accent3" accent4="accent4" accent5="accent5" accent6="accent6" hlink="hlink" folHlink="folHlink"/>
  <p:notesStyle>
    <a:lvl1pPr marL="0" algn="l" defTabSz="457177" rtl="0" eaLnBrk="1" latinLnBrk="0" hangingPunct="1">
      <a:defRPr sz="1200" kern="1200">
        <a:solidFill>
          <a:schemeClr val="tx1"/>
        </a:solidFill>
        <a:latin typeface="+mn-lt"/>
        <a:ea typeface="+mn-ea"/>
        <a:cs typeface="+mn-cs"/>
      </a:defRPr>
    </a:lvl1pPr>
    <a:lvl2pPr marL="457177" algn="l" defTabSz="457177" rtl="0" eaLnBrk="1" latinLnBrk="0" hangingPunct="1">
      <a:defRPr sz="1200" kern="1200">
        <a:solidFill>
          <a:schemeClr val="tx1"/>
        </a:solidFill>
        <a:latin typeface="+mn-lt"/>
        <a:ea typeface="+mn-ea"/>
        <a:cs typeface="+mn-cs"/>
      </a:defRPr>
    </a:lvl2pPr>
    <a:lvl3pPr marL="914353" algn="l" defTabSz="457177" rtl="0" eaLnBrk="1" latinLnBrk="0" hangingPunct="1">
      <a:defRPr sz="1200" kern="1200">
        <a:solidFill>
          <a:schemeClr val="tx1"/>
        </a:solidFill>
        <a:latin typeface="+mn-lt"/>
        <a:ea typeface="+mn-ea"/>
        <a:cs typeface="+mn-cs"/>
      </a:defRPr>
    </a:lvl3pPr>
    <a:lvl4pPr marL="1371530" algn="l" defTabSz="457177" rtl="0" eaLnBrk="1" latinLnBrk="0" hangingPunct="1">
      <a:defRPr sz="1200" kern="1200">
        <a:solidFill>
          <a:schemeClr val="tx1"/>
        </a:solidFill>
        <a:latin typeface="+mn-lt"/>
        <a:ea typeface="+mn-ea"/>
        <a:cs typeface="+mn-cs"/>
      </a:defRPr>
    </a:lvl4pPr>
    <a:lvl5pPr marL="1828706" algn="l" defTabSz="457177" rtl="0" eaLnBrk="1" latinLnBrk="0" hangingPunct="1">
      <a:defRPr sz="1200" kern="1200">
        <a:solidFill>
          <a:schemeClr val="tx1"/>
        </a:solidFill>
        <a:latin typeface="+mn-lt"/>
        <a:ea typeface="+mn-ea"/>
        <a:cs typeface="+mn-cs"/>
      </a:defRPr>
    </a:lvl5pPr>
    <a:lvl6pPr marL="2285883" algn="l" defTabSz="457177" rtl="0" eaLnBrk="1" latinLnBrk="0" hangingPunct="1">
      <a:defRPr sz="1200" kern="1200">
        <a:solidFill>
          <a:schemeClr val="tx1"/>
        </a:solidFill>
        <a:latin typeface="+mn-lt"/>
        <a:ea typeface="+mn-ea"/>
        <a:cs typeface="+mn-cs"/>
      </a:defRPr>
    </a:lvl6pPr>
    <a:lvl7pPr marL="2743060" algn="l" defTabSz="457177" rtl="0" eaLnBrk="1" latinLnBrk="0" hangingPunct="1">
      <a:defRPr sz="1200" kern="1200">
        <a:solidFill>
          <a:schemeClr val="tx1"/>
        </a:solidFill>
        <a:latin typeface="+mn-lt"/>
        <a:ea typeface="+mn-ea"/>
        <a:cs typeface="+mn-cs"/>
      </a:defRPr>
    </a:lvl7pPr>
    <a:lvl8pPr marL="3200236" algn="l" defTabSz="457177" rtl="0" eaLnBrk="1" latinLnBrk="0" hangingPunct="1">
      <a:defRPr sz="1200" kern="1200">
        <a:solidFill>
          <a:schemeClr val="tx1"/>
        </a:solidFill>
        <a:latin typeface="+mn-lt"/>
        <a:ea typeface="+mn-ea"/>
        <a:cs typeface="+mn-cs"/>
      </a:defRPr>
    </a:lvl8pPr>
    <a:lvl9pPr marL="3657413"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Rot="1" noChangeAspect="1" noChangeArrowheads="1" noTextEdit="1"/>
          </p:cNvSpPr>
          <p:nvPr>
            <p:ph type="sldImg"/>
          </p:nvPr>
        </p:nvSpPr>
        <p:spPr>
          <a:ln/>
        </p:spPr>
      </p:sp>
      <p:sp>
        <p:nvSpPr>
          <p:cNvPr id="18435"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Rectangle 2"/>
          <p:cNvSpPr>
            <a:spLocks noGrp="1" noRot="1" noChangeAspect="1" noChangeArrowheads="1" noTextEdit="1"/>
          </p:cNvSpPr>
          <p:nvPr>
            <p:ph type="sldImg"/>
          </p:nvPr>
        </p:nvSpPr>
        <p:spPr>
          <a:ln/>
        </p:spPr>
      </p:sp>
      <p:sp>
        <p:nvSpPr>
          <p:cNvPr id="98304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userDrawn="1"/>
        </p:nvSpPr>
        <p:spPr bwMode="auto">
          <a:xfrm>
            <a:off x="6085342" y="0"/>
            <a:ext cx="3071004" cy="68580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8100000" scaled="1"/>
            <a:tileRect/>
          </a:gradFill>
          <a:ln w="9525" cap="flat" cmpd="sng" algn="ctr">
            <a:noFill/>
            <a:prstDash val="solid"/>
            <a:round/>
            <a:headEnd type="none" w="med" len="med"/>
            <a:tailEnd type="none" w="med" len="med"/>
          </a:ln>
          <a:effectLst>
            <a:outerShdw blurRad="127000" dist="38100" dir="10800000" algn="r" rotWithShape="0">
              <a:prstClr val="black">
                <a:alpha val="20000"/>
              </a:prstClr>
            </a:outerShdw>
          </a:effectLst>
        </p:spPr>
        <p:txBody>
          <a:bodyPr lIns="91435" tIns="45718" rIns="91435" bIns="45718"/>
          <a:lstStyle/>
          <a:p>
            <a:pPr eaLnBrk="0" hangingPunct="0">
              <a:defRPr/>
            </a:pPr>
            <a:endParaRPr lang="en-US">
              <a:latin typeface="Arial" pitchFamily="34" charset="0"/>
              <a:cs typeface="Arial" pitchFamily="34" charset="0"/>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534" y="66"/>
            <a:ext cx="8839114" cy="6629335"/>
          </a:xfrm>
          <a:prstGeom prst="rect">
            <a:avLst/>
          </a:prstGeom>
        </p:spPr>
      </p:pic>
      <p:sp>
        <p:nvSpPr>
          <p:cNvPr id="2" name="Title 1"/>
          <p:cNvSpPr>
            <a:spLocks noGrp="1"/>
          </p:cNvSpPr>
          <p:nvPr>
            <p:ph type="ctrTitle"/>
          </p:nvPr>
        </p:nvSpPr>
        <p:spPr>
          <a:xfrm>
            <a:off x="202278" y="179738"/>
            <a:ext cx="4160172" cy="894925"/>
          </a:xfrm>
        </p:spPr>
        <p:txBody>
          <a:bodyPr/>
          <a:lstStyle>
            <a:lvl1pPr algn="l">
              <a:defRPr>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2279" y="1761404"/>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Click to edit Master subtitle style</a:t>
            </a:r>
            <a:endParaRPr lang="en-US" dirty="0"/>
          </a:p>
        </p:txBody>
      </p:sp>
      <p:sp>
        <p:nvSpPr>
          <p:cNvPr id="10" name="TextBox 9"/>
          <p:cNvSpPr txBox="1"/>
          <p:nvPr userDrawn="1"/>
        </p:nvSpPr>
        <p:spPr>
          <a:xfrm>
            <a:off x="202278" y="6293793"/>
            <a:ext cx="2114681" cy="400110"/>
          </a:xfrm>
          <a:prstGeom prst="rect">
            <a:avLst/>
          </a:prstGeom>
          <a:noFill/>
        </p:spPr>
        <p:txBody>
          <a:bodyPr wrap="none" lIns="91435" tIns="45718" rIns="91435" bIns="45718" rtlCol="0">
            <a:spAutoFit/>
          </a:bodyPr>
          <a:lstStyle/>
          <a:p>
            <a:r>
              <a:rPr lang="en-US" sz="1000" b="0" dirty="0" smtClean="0">
                <a:solidFill>
                  <a:schemeClr val="tx2"/>
                </a:solidFill>
              </a:rPr>
              <a:t>ORNL is managed by UT-Battelle </a:t>
            </a:r>
            <a:br>
              <a:rPr lang="en-US" sz="1000" b="0" dirty="0" smtClean="0">
                <a:solidFill>
                  <a:schemeClr val="tx2"/>
                </a:solidFill>
              </a:rPr>
            </a:br>
            <a:r>
              <a:rPr lang="en-US" sz="1000" b="0" dirty="0" smtClean="0">
                <a:solidFill>
                  <a:schemeClr val="tx2"/>
                </a:solidFill>
              </a:rPr>
              <a:t>for the US Department of Energy</a:t>
            </a:r>
            <a:endParaRPr lang="en-US" sz="1000" b="0" dirty="0">
              <a:solidFill>
                <a:schemeClr val="tx2"/>
              </a:solidFill>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19432" y="6324601"/>
            <a:ext cx="2019528" cy="336588"/>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93797" y="649495"/>
            <a:ext cx="4648199" cy="4685534"/>
          </a:xfrm>
          <a:prstGeom prst="rect">
            <a:avLst/>
          </a:prstGeom>
        </p:spPr>
      </p:pic>
    </p:spTree>
    <p:extLst>
      <p:ext uri="{BB962C8B-B14F-4D97-AF65-F5344CB8AC3E}">
        <p14:creationId xmlns:p14="http://schemas.microsoft.com/office/powerpoint/2010/main" val="3913372254"/>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1"/>
            <a:ext cx="8636290" cy="499444"/>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6560" y="1367185"/>
            <a:ext cx="8642640" cy="447193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649" indent="-222239">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0922062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1"/>
            <a:ext cx="8636290" cy="499444"/>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9572" y="1363057"/>
            <a:ext cx="4198258" cy="4525963"/>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97398" y="1363057"/>
            <a:ext cx="4198258" cy="4525963"/>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0660278"/>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95948" y="1462314"/>
            <a:ext cx="4192528" cy="639762"/>
          </a:xfrm>
        </p:spPr>
        <p:txBody>
          <a:bodyPr anchor="b"/>
          <a:lstStyle>
            <a:lvl1pPr marL="0" indent="0">
              <a:buNone/>
              <a:defRPr sz="2400" b="1">
                <a:solidFill>
                  <a:schemeClr val="tx2"/>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5948" y="2102076"/>
            <a:ext cx="4192528" cy="3951288"/>
          </a:xfrm>
        </p:spPr>
        <p:txBody>
          <a:bodyPr/>
          <a:lstStyle>
            <a:lvl1pPr>
              <a:defRPr sz="2400"/>
            </a:lvl1pPr>
            <a:lvl2pPr>
              <a:defRPr sz="2000"/>
            </a:lvl2pPr>
            <a:lvl3pPr>
              <a:defRPr sz="1800"/>
            </a:lvl3pPr>
            <a:lvl4pPr>
              <a:defRPr sz="1600"/>
            </a:lvl4pPr>
            <a:lvl5pPr marL="1482649" indent="-222239">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6" y="1476828"/>
            <a:ext cx="4194175" cy="639762"/>
          </a:xfrm>
        </p:spPr>
        <p:txBody>
          <a:bodyPr anchor="b"/>
          <a:lstStyle>
            <a:lvl1pPr marL="0" indent="0">
              <a:buNone/>
              <a:defRPr sz="2400" b="1">
                <a:solidFill>
                  <a:schemeClr val="tx2"/>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16590"/>
            <a:ext cx="4194175" cy="3951288"/>
          </a:xfrm>
        </p:spPr>
        <p:txBody>
          <a:bodyPr/>
          <a:lstStyle>
            <a:lvl1pPr>
              <a:defRPr sz="2400"/>
            </a:lvl1pPr>
            <a:lvl2pPr>
              <a:defRPr sz="2000"/>
            </a:lvl2pPr>
            <a:lvl3pPr>
              <a:defRPr sz="1800"/>
            </a:lvl3pPr>
            <a:lvl4pPr>
              <a:defRPr sz="1600"/>
            </a:lvl4pPr>
            <a:lvl5pPr marL="1482649" indent="-222239">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4864902"/>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3911890" cy="894925"/>
          </a:xfrm>
        </p:spPr>
        <p:txBody>
          <a:bodyPr/>
          <a:lstStyle/>
          <a:p>
            <a:r>
              <a:rPr lang="en-US" smtClean="0"/>
              <a:t>Click to edit Master title style</a:t>
            </a:r>
            <a:endParaRPr lang="en-US"/>
          </a:p>
        </p:txBody>
      </p:sp>
      <p:sp>
        <p:nvSpPr>
          <p:cNvPr id="3" name="Rectangle 2"/>
          <p:cNvSpPr/>
          <p:nvPr userDrawn="1"/>
        </p:nvSpPr>
        <p:spPr bwMode="auto">
          <a:xfrm>
            <a:off x="6085342" y="0"/>
            <a:ext cx="3071004" cy="6858000"/>
          </a:xfrm>
          <a:prstGeom prst="rect">
            <a:avLst/>
          </a:prstGeom>
          <a:solidFill>
            <a:schemeClr val="bg2"/>
          </a:solidFill>
          <a:ln w="9525" cap="flat" cmpd="sng" algn="ctr">
            <a:noFill/>
            <a:prstDash val="solid"/>
            <a:round/>
            <a:headEnd type="none" w="med" len="med"/>
            <a:tailEnd type="none" w="med" len="med"/>
          </a:ln>
          <a:effectLst>
            <a:outerShdw blurRad="127000" dist="38100" dir="10800000" algn="r" rotWithShape="0">
              <a:prstClr val="black">
                <a:alpha val="20000"/>
              </a:prstClr>
            </a:outerShdw>
          </a:effectLst>
        </p:spPr>
        <p:txBody>
          <a:bodyPr lIns="91435" tIns="45718" rIns="91435" bIns="45718"/>
          <a:lstStyle/>
          <a:p>
            <a:pPr eaLnBrk="0" hangingPunct="0">
              <a:defRPr/>
            </a:pPr>
            <a:endParaRPr lang="en-US">
              <a:latin typeface="Arial" pitchFamily="34" charset="0"/>
              <a:cs typeface="Arial"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63352" r="1904"/>
          <a:stretch/>
        </p:blipFill>
        <p:spPr>
          <a:xfrm>
            <a:off x="6085342" y="66"/>
            <a:ext cx="3071004" cy="6629335"/>
          </a:xfrm>
          <a:prstGeom prst="rect">
            <a:avLst/>
          </a:prstGeom>
        </p:spPr>
      </p:pic>
      <p:cxnSp>
        <p:nvCxnSpPr>
          <p:cNvPr id="7" name="Straight Arrow Connector 6"/>
          <p:cNvCxnSpPr/>
          <p:nvPr userDrawn="1"/>
        </p:nvCxnSpPr>
        <p:spPr>
          <a:xfrm>
            <a:off x="6085342" y="0"/>
            <a:ext cx="0" cy="685800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79201" y="6338371"/>
            <a:ext cx="1329900" cy="316766"/>
          </a:xfrm>
          <a:prstGeom prst="rect">
            <a:avLst/>
          </a:prstGeom>
        </p:spPr>
      </p:pic>
    </p:spTree>
    <p:extLst>
      <p:ext uri="{BB962C8B-B14F-4D97-AF65-F5344CB8AC3E}">
        <p14:creationId xmlns:p14="http://schemas.microsoft.com/office/powerpoint/2010/main" val="612109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8867773"/>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336736"/>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g Chart layout">
    <p:spTree>
      <p:nvGrpSpPr>
        <p:cNvPr id="1" name=""/>
        <p:cNvGrpSpPr/>
        <p:nvPr/>
      </p:nvGrpSpPr>
      <p:grpSpPr>
        <a:xfrm>
          <a:off x="0" y="0"/>
          <a:ext cx="0" cy="0"/>
          <a:chOff x="0" y="0"/>
          <a:chExt cx="0" cy="0"/>
        </a:xfrm>
      </p:grpSpPr>
      <p:sp>
        <p:nvSpPr>
          <p:cNvPr id="9" name="Title Placeholder 1"/>
          <p:cNvSpPr>
            <a:spLocks noGrp="1"/>
          </p:cNvSpPr>
          <p:nvPr>
            <p:ph type="title"/>
          </p:nvPr>
        </p:nvSpPr>
        <p:spPr bwMode="auto">
          <a:xfrm>
            <a:off x="457200" y="177801"/>
            <a:ext cx="8229600" cy="499444"/>
          </a:xfrm>
          <a:prstGeom prst="rect">
            <a:avLst/>
          </a:prstGeom>
          <a:noFill/>
          <a:ln w="9525">
            <a:noFill/>
            <a:miter lim="800000"/>
            <a:headEnd/>
            <a:tailEnd/>
          </a:ln>
        </p:spPr>
        <p:txBody>
          <a:bodyPr/>
          <a:lstStyle>
            <a:lvl1pPr algn="ctr">
              <a:defRPr/>
            </a:lvl1pPr>
          </a:lstStyle>
          <a:p>
            <a:pPr lvl="0"/>
            <a:r>
              <a:rPr lang="en-US" smtClean="0"/>
              <a:t>Click to edit Master title style</a:t>
            </a:r>
          </a:p>
        </p:txBody>
      </p:sp>
      <p:sp>
        <p:nvSpPr>
          <p:cNvPr id="5" name="Date Placeholder 7"/>
          <p:cNvSpPr>
            <a:spLocks noGrp="1"/>
          </p:cNvSpPr>
          <p:nvPr>
            <p:ph type="dt" sz="half" idx="10"/>
          </p:nvPr>
        </p:nvSpPr>
        <p:spPr>
          <a:xfrm>
            <a:off x="3505201" y="6602373"/>
            <a:ext cx="2133600" cy="178813"/>
          </a:xfrm>
          <a:prstGeom prst="rect">
            <a:avLst/>
          </a:prstGeom>
        </p:spPr>
        <p:txBody>
          <a:bodyPr lIns="91435" tIns="45718" rIns="91435" bIns="45718"/>
          <a:lstStyle>
            <a:lvl1pPr algn="ctr">
              <a:lnSpc>
                <a:spcPct val="90000"/>
              </a:lnSpc>
              <a:defRPr sz="900">
                <a:solidFill>
                  <a:schemeClr val="tx1">
                    <a:tint val="75000"/>
                  </a:schemeClr>
                </a:solidFill>
                <a:latin typeface="Times New Roman" pitchFamily="18" charset="0"/>
                <a:cs typeface="Times New Roman" pitchFamily="18" charset="0"/>
              </a:defRPr>
            </a:lvl1pPr>
          </a:lstStyle>
          <a:p>
            <a:pPr>
              <a:defRPr/>
            </a:pPr>
            <a:fld id="{1E98151F-1DE3-476A-8028-5E7ADDCA83F3}" type="datetime1">
              <a:rPr lang="en-US"/>
              <a:pPr>
                <a:defRPr/>
              </a:pPr>
              <a:t>2/11/16</a:t>
            </a:fld>
            <a:endParaRPr lang="en-US" dirty="0"/>
          </a:p>
        </p:txBody>
      </p:sp>
    </p:spTree>
    <p:extLst>
      <p:ext uri="{BB962C8B-B14F-4D97-AF65-F5344CB8AC3E}">
        <p14:creationId xmlns:p14="http://schemas.microsoft.com/office/powerpoint/2010/main" val="2671107879"/>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48806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 y="65"/>
            <a:ext cx="9143825" cy="6857868"/>
          </a:xfrm>
          <a:prstGeom prst="rect">
            <a:avLst/>
          </a:prstGeom>
        </p:spPr>
      </p:pic>
      <p:sp>
        <p:nvSpPr>
          <p:cNvPr id="1026" name="Title Placeholder 1"/>
          <p:cNvSpPr>
            <a:spLocks noGrp="1"/>
          </p:cNvSpPr>
          <p:nvPr>
            <p:ph type="title"/>
          </p:nvPr>
        </p:nvSpPr>
        <p:spPr bwMode="auto">
          <a:xfrm>
            <a:off x="202910" y="177801"/>
            <a:ext cx="8628678" cy="499444"/>
          </a:xfrm>
          <a:prstGeom prst="rect">
            <a:avLst/>
          </a:prstGeom>
          <a:noFill/>
          <a:ln w="9525">
            <a:noFill/>
            <a:miter lim="800000"/>
            <a:headEnd/>
            <a:tailEnd/>
          </a:ln>
        </p:spPr>
        <p:txBody>
          <a:bodyPr vert="horz" wrap="square" lIns="91435" tIns="45718" rIns="91435" bIns="45718" numCol="1" anchor="t" anchorCtr="0" compatLnSpc="1">
            <a:prstTxWarp prst="textNoShape">
              <a:avLst/>
            </a:prstTxWarp>
            <a:spAutoFit/>
          </a:bodyPr>
          <a:lstStyle/>
          <a:p>
            <a:pPr lvl="0"/>
            <a:r>
              <a:rPr lang="en-US" smtClean="0"/>
              <a:t>Click to edit Master title style</a:t>
            </a:r>
            <a:endParaRPr lang="en-US" dirty="0" smtClean="0"/>
          </a:p>
        </p:txBody>
      </p:sp>
      <p:sp>
        <p:nvSpPr>
          <p:cNvPr id="1027" name="Text Placeholder 2"/>
          <p:cNvSpPr>
            <a:spLocks noGrp="1"/>
          </p:cNvSpPr>
          <p:nvPr>
            <p:ph type="body" idx="1"/>
          </p:nvPr>
        </p:nvSpPr>
        <p:spPr bwMode="auto">
          <a:xfrm>
            <a:off x="188688" y="1445478"/>
            <a:ext cx="8642640" cy="4270813"/>
          </a:xfrm>
          <a:prstGeom prst="rect">
            <a:avLst/>
          </a:prstGeom>
          <a:noFill/>
          <a:ln w="9525">
            <a:noFill/>
            <a:miter lim="800000"/>
            <a:headEnd/>
            <a:tailEnd/>
          </a:ln>
        </p:spPr>
        <p:txBody>
          <a:bodyPr vert="horz" wrap="square" lIns="91435" tIns="45718" rIns="91435" bIns="45718" numCol="1" anchor="t" anchorCtr="0" compatLnSpc="1">
            <a:prstTxWarp prst="textNoShape">
              <a:avLst/>
            </a:prstTxWarp>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Rectangle 6"/>
          <p:cNvSpPr>
            <a:spLocks noChangeArrowheads="1"/>
          </p:cNvSpPr>
          <p:nvPr/>
        </p:nvSpPr>
        <p:spPr bwMode="auto">
          <a:xfrm flipH="1">
            <a:off x="22696" y="6513052"/>
            <a:ext cx="210301" cy="152400"/>
          </a:xfrm>
          <a:prstGeom prst="rect">
            <a:avLst/>
          </a:prstGeom>
          <a:noFill/>
          <a:ln w="9525">
            <a:noFill/>
            <a:miter lim="800000"/>
            <a:headEnd/>
            <a:tailEnd/>
          </a:ln>
          <a:effectLst/>
        </p:spPr>
        <p:txBody>
          <a:bodyPr lIns="0" tIns="0" rIns="0" bIns="0"/>
          <a:lstStyle/>
          <a:p>
            <a:pPr algn="r" defTabSz="173029">
              <a:lnSpc>
                <a:spcPct val="90000"/>
              </a:lnSpc>
              <a:tabLst>
                <a:tab pos="230176"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29">
                <a:lnSpc>
                  <a:spcPct val="90000"/>
                </a:lnSpc>
                <a:tabLst>
                  <a:tab pos="230176"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216124" y="6477000"/>
            <a:ext cx="2895600" cy="182562"/>
          </a:xfrm>
          <a:prstGeom prst="rect">
            <a:avLst/>
          </a:prstGeom>
          <a:ln/>
        </p:spPr>
        <p:txBody>
          <a:bodyPr lIns="91435" tIns="45718" rIns="91435" bIns="45718" anchor="ctr"/>
          <a:lstStyle/>
          <a:p>
            <a:pPr algn="l"/>
            <a:r>
              <a:rPr lang="en-US" sz="1000" dirty="0" smtClean="0">
                <a:solidFill>
                  <a:srgbClr val="BFBFBF"/>
                </a:solidFill>
                <a:latin typeface="Arial" pitchFamily="34" charset="0"/>
                <a:cs typeface="Arial" pitchFamily="34" charset="0"/>
              </a:rPr>
              <a:t>M. Plum, AAC, Feb. 16-18, 2016</a:t>
            </a:r>
            <a:endParaRPr lang="en-US" sz="1000" dirty="0">
              <a:solidFill>
                <a:srgbClr val="BFBFBF"/>
              </a:solidFill>
              <a:latin typeface="Arial" pitchFamily="34" charset="0"/>
              <a:cs typeface="Arial" pitchFamily="34" charset="0"/>
            </a:endParaRPr>
          </a:p>
        </p:txBody>
      </p:sp>
      <p:pic>
        <p:nvPicPr>
          <p:cNvPr id="11" name="Picture 10" descr="SNS_color.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858000" y="6400800"/>
            <a:ext cx="2127504" cy="354584"/>
          </a:xfrm>
          <a:prstGeom prst="rect">
            <a:avLst/>
          </a:prstGeom>
        </p:spPr>
      </p:pic>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50" r:id="rId9"/>
  </p:sldLayoutIdLst>
  <p:timing>
    <p:tnLst>
      <p:par>
        <p:cTn xmlns:p14="http://schemas.microsoft.com/office/powerpoint/2010/main" id="1" dur="indefinite" restart="never" nodeType="tmRoot"/>
      </p:par>
    </p:tnLst>
  </p:timing>
  <p:hf hdr="0" ftr="0" dt="0"/>
  <p:txStyles>
    <p:titleStyle>
      <a:lvl1pPr algn="l" rtl="0" eaLnBrk="1" fontAlgn="base" hangingPunct="1">
        <a:lnSpc>
          <a:spcPct val="85000"/>
        </a:lnSpc>
        <a:spcBef>
          <a:spcPct val="0"/>
        </a:spcBef>
        <a:spcAft>
          <a:spcPct val="0"/>
        </a:spcAft>
        <a:defRPr sz="3000" kern="1200">
          <a:solidFill>
            <a:schemeClr val="tx2"/>
          </a:solidFill>
          <a:latin typeface="Arial Black"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177" algn="l" rtl="0" eaLnBrk="1" fontAlgn="base" hangingPunct="1">
        <a:lnSpc>
          <a:spcPct val="85000"/>
        </a:lnSpc>
        <a:spcBef>
          <a:spcPct val="0"/>
        </a:spcBef>
        <a:spcAft>
          <a:spcPct val="0"/>
        </a:spcAft>
        <a:defRPr sz="3000">
          <a:solidFill>
            <a:srgbClr val="006C3A"/>
          </a:solidFill>
          <a:latin typeface="Arial Black" pitchFamily="34" charset="0"/>
        </a:defRPr>
      </a:lvl6pPr>
      <a:lvl7pPr marL="914353" algn="l" rtl="0" eaLnBrk="1" fontAlgn="base" hangingPunct="1">
        <a:lnSpc>
          <a:spcPct val="85000"/>
        </a:lnSpc>
        <a:spcBef>
          <a:spcPct val="0"/>
        </a:spcBef>
        <a:spcAft>
          <a:spcPct val="0"/>
        </a:spcAft>
        <a:defRPr sz="3000">
          <a:solidFill>
            <a:srgbClr val="006C3A"/>
          </a:solidFill>
          <a:latin typeface="Arial Black" pitchFamily="34" charset="0"/>
        </a:defRPr>
      </a:lvl7pPr>
      <a:lvl8pPr marL="1371530" algn="l" rtl="0" eaLnBrk="1" fontAlgn="base" hangingPunct="1">
        <a:lnSpc>
          <a:spcPct val="85000"/>
        </a:lnSpc>
        <a:spcBef>
          <a:spcPct val="0"/>
        </a:spcBef>
        <a:spcAft>
          <a:spcPct val="0"/>
        </a:spcAft>
        <a:defRPr sz="3000">
          <a:solidFill>
            <a:srgbClr val="006C3A"/>
          </a:solidFill>
          <a:latin typeface="Arial Black" pitchFamily="34" charset="0"/>
        </a:defRPr>
      </a:lvl8pPr>
      <a:lvl9pPr marL="1828706"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76" indent="-230176"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43" indent="-279386"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353" indent="-230176"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29" indent="-173029"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mn-lt"/>
          <a:ea typeface="+mn-ea"/>
          <a:cs typeface="+mn-cs"/>
        </a:defRPr>
      </a:lvl4pPr>
      <a:lvl5pPr marL="1482649" indent="-222239"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mn-lt"/>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2278" y="179737"/>
            <a:ext cx="4160172" cy="1281116"/>
          </a:xfrm>
        </p:spPr>
        <p:txBody>
          <a:bodyPr/>
          <a:lstStyle/>
          <a:p>
            <a:r>
              <a:rPr lang="en-US" dirty="0" smtClean="0"/>
              <a:t>PPU Ring and Beam Transport Systems Upgrades</a:t>
            </a:r>
            <a:endParaRPr lang="en-US" dirty="0"/>
          </a:p>
        </p:txBody>
      </p:sp>
      <p:sp>
        <p:nvSpPr>
          <p:cNvPr id="3" name="Subtitle 2"/>
          <p:cNvSpPr>
            <a:spLocks noGrp="1"/>
          </p:cNvSpPr>
          <p:nvPr>
            <p:ph type="subTitle" idx="1"/>
          </p:nvPr>
        </p:nvSpPr>
        <p:spPr>
          <a:xfrm>
            <a:off x="202278" y="1761403"/>
            <a:ext cx="3683922" cy="2658197"/>
          </a:xfrm>
        </p:spPr>
        <p:txBody>
          <a:bodyPr/>
          <a:lstStyle/>
          <a:p>
            <a:r>
              <a:rPr lang="en-US" dirty="0"/>
              <a:t>AAC</a:t>
            </a:r>
            <a:r>
              <a:rPr lang="en-US" dirty="0" smtClean="0"/>
              <a:t>, February 16-18, 2016</a:t>
            </a:r>
            <a:endParaRPr lang="en-US" dirty="0"/>
          </a:p>
          <a:p>
            <a:r>
              <a:rPr lang="en-US" dirty="0"/>
              <a:t>by Mike Plum</a:t>
            </a:r>
          </a:p>
          <a:p>
            <a:r>
              <a:rPr lang="en-US" dirty="0"/>
              <a:t>Ring Area Manager &amp; </a:t>
            </a:r>
            <a:br>
              <a:rPr lang="en-US" dirty="0"/>
            </a:br>
            <a:r>
              <a:rPr lang="en-US" dirty="0"/>
              <a:t>Accelerator Physics Team </a:t>
            </a:r>
            <a:r>
              <a:rPr lang="en-US" dirty="0" smtClean="0"/>
              <a:t>Leader</a:t>
            </a:r>
            <a:endParaRPr lang="en-US" dirty="0"/>
          </a:p>
          <a:p>
            <a:endParaRPr lang="en-US" dirty="0"/>
          </a:p>
        </p:txBody>
      </p:sp>
    </p:spTree>
    <p:extLst>
      <p:ext uri="{BB962C8B-B14F-4D97-AF65-F5344CB8AC3E}">
        <p14:creationId xmlns:p14="http://schemas.microsoft.com/office/powerpoint/2010/main" val="1863730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04" y="177114"/>
            <a:ext cx="8229600" cy="496290"/>
          </a:xfrm>
        </p:spPr>
        <p:txBody>
          <a:bodyPr/>
          <a:lstStyle/>
          <a:p>
            <a:r>
              <a:rPr lang="en-US" dirty="0" smtClean="0"/>
              <a:t>Path of R2T2</a:t>
            </a:r>
            <a:endParaRPr lang="en-US" dirty="0"/>
          </a:p>
        </p:txBody>
      </p:sp>
      <p:pic>
        <p:nvPicPr>
          <p:cNvPr id="4" name="Picture 3" descr="IMG_0445.JPG"/>
          <p:cNvPicPr>
            <a:picLocks noChangeAspect="1"/>
          </p:cNvPicPr>
          <p:nvPr/>
        </p:nvPicPr>
        <p:blipFill rotWithShape="1">
          <a:blip r:embed="rId2" cstate="print">
            <a:extLst>
              <a:ext uri="{28A0092B-C50C-407E-A947-70E740481C1C}">
                <a14:useLocalDpi xmlns:a14="http://schemas.microsoft.com/office/drawing/2010/main" val="0"/>
              </a:ext>
            </a:extLst>
          </a:blip>
          <a:srcRect t="10582"/>
          <a:stretch/>
        </p:blipFill>
        <p:spPr>
          <a:xfrm>
            <a:off x="304800" y="990600"/>
            <a:ext cx="8534400" cy="5723467"/>
          </a:xfrm>
          <a:prstGeom prst="rect">
            <a:avLst/>
          </a:prstGeom>
        </p:spPr>
      </p:pic>
      <p:sp>
        <p:nvSpPr>
          <p:cNvPr id="3" name="Freeform 2"/>
          <p:cNvSpPr/>
          <p:nvPr/>
        </p:nvSpPr>
        <p:spPr>
          <a:xfrm>
            <a:off x="2506133" y="2802467"/>
            <a:ext cx="3234267" cy="3581400"/>
          </a:xfrm>
          <a:custGeom>
            <a:avLst/>
            <a:gdLst>
              <a:gd name="connsiteX0" fmla="*/ 3234267 w 3234267"/>
              <a:gd name="connsiteY0" fmla="*/ 3581400 h 3581400"/>
              <a:gd name="connsiteX1" fmla="*/ 2006600 w 3234267"/>
              <a:gd name="connsiteY1" fmla="*/ 1397000 h 3581400"/>
              <a:gd name="connsiteX2" fmla="*/ 1168400 w 3234267"/>
              <a:gd name="connsiteY2" fmla="*/ 601133 h 3581400"/>
              <a:gd name="connsiteX3" fmla="*/ 499534 w 3234267"/>
              <a:gd name="connsiteY3" fmla="*/ 211666 h 3581400"/>
              <a:gd name="connsiteX4" fmla="*/ 0 w 3234267"/>
              <a:gd name="connsiteY4" fmla="*/ 0 h 358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4267" h="3581400">
                <a:moveTo>
                  <a:pt x="3234267" y="3581400"/>
                </a:moveTo>
                <a:lnTo>
                  <a:pt x="2006600" y="1397000"/>
                </a:lnTo>
                <a:lnTo>
                  <a:pt x="1168400" y="601133"/>
                </a:lnTo>
                <a:lnTo>
                  <a:pt x="499534" y="211666"/>
                </a:lnTo>
                <a:lnTo>
                  <a:pt x="0" y="0"/>
                </a:ln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rot="16200000">
            <a:off x="8010802" y="3294599"/>
            <a:ext cx="1989397" cy="276999"/>
          </a:xfrm>
          <a:prstGeom prst="rect">
            <a:avLst/>
          </a:prstGeom>
          <a:noFill/>
        </p:spPr>
        <p:txBody>
          <a:bodyPr wrap="none" rtlCol="0">
            <a:spAutoFit/>
          </a:bodyPr>
          <a:lstStyle/>
          <a:p>
            <a:r>
              <a:rPr lang="en-US" sz="1200" dirty="0" smtClean="0"/>
              <a:t>(photo courtesy H. Strong)</a:t>
            </a:r>
            <a:endParaRPr lang="en-US" sz="1200" dirty="0"/>
          </a:p>
        </p:txBody>
      </p:sp>
    </p:spTree>
    <p:extLst>
      <p:ext uri="{BB962C8B-B14F-4D97-AF65-F5344CB8AC3E}">
        <p14:creationId xmlns:p14="http://schemas.microsoft.com/office/powerpoint/2010/main" val="957117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1204" y="177114"/>
            <a:ext cx="9032796" cy="496286"/>
          </a:xfrm>
        </p:spPr>
        <p:txBody>
          <a:bodyPr/>
          <a:lstStyle/>
          <a:p>
            <a:r>
              <a:rPr lang="en-US" dirty="0"/>
              <a:t>S</a:t>
            </a:r>
            <a:r>
              <a:rPr lang="en-US" dirty="0" smtClean="0"/>
              <a:t>trategy for new R2T2 transport line</a:t>
            </a:r>
            <a:endParaRPr lang="en-US" dirty="0"/>
          </a:p>
        </p:txBody>
      </p:sp>
      <p:sp>
        <p:nvSpPr>
          <p:cNvPr id="4" name="Content Placeholder 3"/>
          <p:cNvSpPr>
            <a:spLocks noGrp="1"/>
          </p:cNvSpPr>
          <p:nvPr>
            <p:ph idx="1"/>
          </p:nvPr>
        </p:nvSpPr>
        <p:spPr>
          <a:xfrm>
            <a:off x="76200" y="990600"/>
            <a:ext cx="8229600" cy="4724400"/>
          </a:xfrm>
        </p:spPr>
        <p:txBody>
          <a:bodyPr/>
          <a:lstStyle/>
          <a:p>
            <a:r>
              <a:rPr lang="en-US" sz="2400" dirty="0" smtClean="0"/>
              <a:t>Kick 10 Hz beam from RTBT to R2T2</a:t>
            </a:r>
          </a:p>
          <a:p>
            <a:r>
              <a:rPr lang="en-US" sz="2400" dirty="0" smtClean="0"/>
              <a:t>Place kicker and septum upstream of DH13 so that can still lock out DH13 to prevent any beam from reaching TGT1</a:t>
            </a:r>
          </a:p>
          <a:p>
            <a:r>
              <a:rPr lang="en-US" sz="2400" dirty="0"/>
              <a:t>K</a:t>
            </a:r>
            <a:r>
              <a:rPr lang="en-US" sz="2400" dirty="0" smtClean="0"/>
              <a:t>eep existing RTBT quad magnet set points and locations (i.e. no perturbation to TGT1 beam when TGT2 magnets are turned off)</a:t>
            </a:r>
          </a:p>
          <a:p>
            <a:r>
              <a:rPr lang="en-US" sz="2400" dirty="0" smtClean="0"/>
              <a:t>Simple FODO lattice from the new septum to TGT2, with final focus quads at the end (i.e. same strategy as TGT1 beam line)</a:t>
            </a:r>
          </a:p>
          <a:p>
            <a:r>
              <a:rPr lang="en-US" sz="2400" dirty="0" smtClean="0"/>
              <a:t>Use clones of existing magnets when possible</a:t>
            </a:r>
            <a:endParaRPr lang="en-US" sz="2400" dirty="0"/>
          </a:p>
        </p:txBody>
      </p:sp>
    </p:spTree>
    <p:extLst>
      <p:ext uri="{BB962C8B-B14F-4D97-AF65-F5344CB8AC3E}">
        <p14:creationId xmlns:p14="http://schemas.microsoft.com/office/powerpoint/2010/main" val="33748711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challenges</a:t>
            </a:r>
            <a:endParaRPr lang="en-US" dirty="0"/>
          </a:p>
        </p:txBody>
      </p:sp>
      <p:sp>
        <p:nvSpPr>
          <p:cNvPr id="3" name="Content Placeholder 2"/>
          <p:cNvSpPr>
            <a:spLocks noGrp="1"/>
          </p:cNvSpPr>
          <p:nvPr>
            <p:ph idx="1"/>
          </p:nvPr>
        </p:nvSpPr>
        <p:spPr>
          <a:xfrm>
            <a:off x="196560" y="1367185"/>
            <a:ext cx="8718840" cy="4471932"/>
          </a:xfrm>
        </p:spPr>
        <p:txBody>
          <a:bodyPr/>
          <a:lstStyle/>
          <a:p>
            <a:r>
              <a:rPr lang="en-US" dirty="0" smtClean="0"/>
              <a:t>Ring injection chicane</a:t>
            </a:r>
          </a:p>
          <a:p>
            <a:r>
              <a:rPr lang="en-US" dirty="0" smtClean="0"/>
              <a:t>Stripper foil lifetime</a:t>
            </a:r>
          </a:p>
          <a:p>
            <a:r>
              <a:rPr lang="en-US" dirty="0" smtClean="0"/>
              <a:t>Kickers and septum for launch into R2T2</a:t>
            </a:r>
          </a:p>
          <a:p>
            <a:r>
              <a:rPr lang="en-US" dirty="0" smtClean="0"/>
              <a:t>Sloped beam transport line</a:t>
            </a:r>
          </a:p>
          <a:p>
            <a:r>
              <a:rPr lang="en-US" dirty="0" smtClean="0"/>
              <a:t>R2T2 final focus</a:t>
            </a:r>
            <a:endParaRPr lang="en-US" dirty="0"/>
          </a:p>
        </p:txBody>
      </p:sp>
    </p:spTree>
    <p:extLst>
      <p:ext uri="{BB962C8B-B14F-4D97-AF65-F5344CB8AC3E}">
        <p14:creationId xmlns:p14="http://schemas.microsoft.com/office/powerpoint/2010/main" val="1526404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ing2.png"/>
          <p:cNvPicPr>
            <a:picLocks noChangeAspect="1"/>
          </p:cNvPicPr>
          <p:nvPr/>
        </p:nvPicPr>
        <p:blipFill>
          <a:blip r:embed="rId2"/>
          <a:srcRect b="58889"/>
          <a:stretch>
            <a:fillRect/>
          </a:stretch>
        </p:blipFill>
        <p:spPr>
          <a:xfrm>
            <a:off x="0" y="1780755"/>
            <a:ext cx="8984279" cy="2819400"/>
          </a:xfrm>
          <a:prstGeom prst="rect">
            <a:avLst/>
          </a:prstGeom>
        </p:spPr>
      </p:pic>
      <p:sp>
        <p:nvSpPr>
          <p:cNvPr id="2" name="Title 1"/>
          <p:cNvSpPr>
            <a:spLocks noGrp="1"/>
          </p:cNvSpPr>
          <p:nvPr>
            <p:ph type="title"/>
          </p:nvPr>
        </p:nvSpPr>
        <p:spPr/>
        <p:txBody>
          <a:bodyPr/>
          <a:lstStyle/>
          <a:p>
            <a:r>
              <a:rPr lang="en-US" dirty="0" smtClean="0"/>
              <a:t>Ring injection challenges</a:t>
            </a:r>
            <a:endParaRPr lang="en-US" dirty="0"/>
          </a:p>
        </p:txBody>
      </p:sp>
      <p:sp>
        <p:nvSpPr>
          <p:cNvPr id="3" name="Content Placeholder 2"/>
          <p:cNvSpPr>
            <a:spLocks noGrp="1"/>
          </p:cNvSpPr>
          <p:nvPr>
            <p:ph idx="1"/>
          </p:nvPr>
        </p:nvSpPr>
        <p:spPr>
          <a:xfrm>
            <a:off x="152400" y="838200"/>
            <a:ext cx="8642640" cy="1905000"/>
          </a:xfrm>
        </p:spPr>
        <p:txBody>
          <a:bodyPr/>
          <a:lstStyle/>
          <a:p>
            <a:pPr marL="230176" lvl="1" indent="-230176">
              <a:spcBef>
                <a:spcPts val="1400"/>
              </a:spcBef>
              <a:buFont typeface="Arial" charset="0"/>
              <a:buChar char="•"/>
            </a:pPr>
            <a:r>
              <a:rPr lang="en-US" dirty="0"/>
              <a:t>Complicated dynamics with five beams (H</a:t>
            </a:r>
            <a:r>
              <a:rPr lang="en-US" baseline="30000" dirty="0"/>
              <a:t>−</a:t>
            </a:r>
            <a:r>
              <a:rPr lang="en-US" dirty="0"/>
              <a:t>, H</a:t>
            </a:r>
            <a:r>
              <a:rPr lang="en-US" baseline="30000" dirty="0"/>
              <a:t>0</a:t>
            </a:r>
            <a:r>
              <a:rPr lang="en-US" dirty="0"/>
              <a:t>, H</a:t>
            </a:r>
            <a:r>
              <a:rPr lang="en-US" baseline="30000" dirty="0"/>
              <a:t>0</a:t>
            </a:r>
            <a:r>
              <a:rPr lang="en-US" dirty="0"/>
              <a:t>*, H</a:t>
            </a:r>
            <a:r>
              <a:rPr lang="en-US" baseline="30000" dirty="0"/>
              <a:t>+</a:t>
            </a:r>
            <a:r>
              <a:rPr lang="en-US" dirty="0"/>
              <a:t>, e</a:t>
            </a:r>
            <a:r>
              <a:rPr lang="en-US" dirty="0" smtClean="0"/>
              <a:t>)</a:t>
            </a:r>
          </a:p>
          <a:p>
            <a:pPr marL="230176" lvl="1" indent="-230176">
              <a:spcBef>
                <a:spcPts val="1400"/>
              </a:spcBef>
              <a:buFont typeface="Arial" charset="0"/>
              <a:buChar char="•"/>
            </a:pPr>
            <a:r>
              <a:rPr lang="en-US" dirty="0" smtClean="0"/>
              <a:t>We plan to keep the existing strategy but correct deficiencies based on lessons learned (e.g. foil pos’n, 3D tracking)</a:t>
            </a:r>
            <a:endParaRPr lang="en-US" dirty="0"/>
          </a:p>
          <a:p>
            <a:endParaRPr lang="en-US" dirty="0"/>
          </a:p>
        </p:txBody>
      </p:sp>
      <p:sp>
        <p:nvSpPr>
          <p:cNvPr id="5" name="TextBox 4"/>
          <p:cNvSpPr txBox="1"/>
          <p:nvPr/>
        </p:nvSpPr>
        <p:spPr>
          <a:xfrm>
            <a:off x="457200" y="4572000"/>
            <a:ext cx="3966079" cy="1343445"/>
          </a:xfrm>
          <a:prstGeom prst="rect">
            <a:avLst/>
          </a:prstGeom>
          <a:noFill/>
          <a:ln>
            <a:solidFill>
              <a:srgbClr val="000000"/>
            </a:solidFill>
          </a:ln>
        </p:spPr>
        <p:txBody>
          <a:bodyPr wrap="square" rtlCol="0">
            <a:spAutoFit/>
          </a:bodyPr>
          <a:lstStyle/>
          <a:p>
            <a:pPr>
              <a:lnSpc>
                <a:spcPct val="90000"/>
              </a:lnSpc>
            </a:pPr>
            <a:r>
              <a:rPr lang="en-US" b="1" dirty="0" smtClean="0"/>
              <a:t>Chicane #2:</a:t>
            </a:r>
          </a:p>
          <a:p>
            <a:pPr marL="285750" indent="-285750">
              <a:lnSpc>
                <a:spcPct val="90000"/>
              </a:lnSpc>
              <a:buFont typeface="Arial"/>
              <a:buChar char="•"/>
            </a:pPr>
            <a:r>
              <a:rPr lang="en-US" dirty="0" smtClean="0"/>
              <a:t>Magnetic field must be lower to avoid magnetic stripping</a:t>
            </a:r>
          </a:p>
          <a:p>
            <a:pPr marL="285750" indent="-285750">
              <a:lnSpc>
                <a:spcPct val="90000"/>
              </a:lnSpc>
              <a:buFont typeface="Arial"/>
              <a:buChar char="•"/>
            </a:pPr>
            <a:r>
              <a:rPr lang="en-US" dirty="0" smtClean="0"/>
              <a:t>Integrated field must be higher due to higher beam energy</a:t>
            </a:r>
          </a:p>
        </p:txBody>
      </p:sp>
      <p:sp>
        <p:nvSpPr>
          <p:cNvPr id="6" name="TextBox 5"/>
          <p:cNvSpPr txBox="1"/>
          <p:nvPr/>
        </p:nvSpPr>
        <p:spPr>
          <a:xfrm>
            <a:off x="4648200" y="4572000"/>
            <a:ext cx="3966079" cy="1343445"/>
          </a:xfrm>
          <a:prstGeom prst="rect">
            <a:avLst/>
          </a:prstGeom>
          <a:noFill/>
          <a:ln>
            <a:solidFill>
              <a:schemeClr val="tx1"/>
            </a:solidFill>
          </a:ln>
        </p:spPr>
        <p:txBody>
          <a:bodyPr wrap="square" rtlCol="0">
            <a:spAutoFit/>
          </a:bodyPr>
          <a:lstStyle/>
          <a:p>
            <a:pPr>
              <a:lnSpc>
                <a:spcPct val="90000"/>
              </a:lnSpc>
            </a:pPr>
            <a:r>
              <a:rPr lang="en-US" b="1" dirty="0" smtClean="0"/>
              <a:t>Chicane #3:</a:t>
            </a:r>
          </a:p>
          <a:p>
            <a:pPr marL="285750" indent="-285750">
              <a:lnSpc>
                <a:spcPct val="90000"/>
              </a:lnSpc>
              <a:buFont typeface="Arial"/>
              <a:buChar char="•"/>
            </a:pPr>
            <a:r>
              <a:rPr lang="en-US" dirty="0" smtClean="0"/>
              <a:t>Magnetic field must be lower to avoid stripping H</a:t>
            </a:r>
            <a:r>
              <a:rPr lang="en-US" baseline="30000" dirty="0" smtClean="0"/>
              <a:t>0</a:t>
            </a:r>
            <a:r>
              <a:rPr lang="en-US" dirty="0" smtClean="0"/>
              <a:t>* </a:t>
            </a:r>
          </a:p>
          <a:p>
            <a:pPr marL="285750" indent="-285750">
              <a:lnSpc>
                <a:spcPct val="90000"/>
              </a:lnSpc>
              <a:buFont typeface="Arial"/>
              <a:buChar char="•"/>
            </a:pPr>
            <a:r>
              <a:rPr lang="en-US" dirty="0" smtClean="0"/>
              <a:t>Integrated field must be higher due to higher beam energy</a:t>
            </a:r>
          </a:p>
        </p:txBody>
      </p:sp>
      <p:cxnSp>
        <p:nvCxnSpPr>
          <p:cNvPr id="8" name="Straight Arrow Connector 7"/>
          <p:cNvCxnSpPr>
            <a:stCxn id="5" idx="0"/>
          </p:cNvCxnSpPr>
          <p:nvPr/>
        </p:nvCxnSpPr>
        <p:spPr>
          <a:xfrm flipV="1">
            <a:off x="2440240" y="3733800"/>
            <a:ext cx="1217360" cy="8382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6" idx="0"/>
          </p:cNvCxnSpPr>
          <p:nvPr/>
        </p:nvCxnSpPr>
        <p:spPr>
          <a:xfrm flipH="1" flipV="1">
            <a:off x="5257800" y="3657600"/>
            <a:ext cx="1373440" cy="9144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2133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Stripper foil challenge</a:t>
            </a:r>
            <a:endParaRPr lang="en-US" dirty="0"/>
          </a:p>
        </p:txBody>
      </p:sp>
      <p:sp>
        <p:nvSpPr>
          <p:cNvPr id="3" name="Content Placeholder 2"/>
          <p:cNvSpPr>
            <a:spLocks noGrp="1"/>
          </p:cNvSpPr>
          <p:nvPr>
            <p:ph idx="1"/>
          </p:nvPr>
        </p:nvSpPr>
        <p:spPr>
          <a:xfrm>
            <a:off x="228600" y="1066800"/>
            <a:ext cx="8642640" cy="4471932"/>
          </a:xfrm>
        </p:spPr>
        <p:txBody>
          <a:bodyPr/>
          <a:lstStyle/>
          <a:p>
            <a:r>
              <a:rPr lang="en-US" sz="2400" dirty="0" smtClean="0"/>
              <a:t>The stripper foil is already very hot at 1.4 MW beam power</a:t>
            </a:r>
          </a:p>
          <a:p>
            <a:r>
              <a:rPr lang="en-US" sz="2400" dirty="0" smtClean="0"/>
              <a:t>It will become even hotter after the PPU and STS upgrades</a:t>
            </a:r>
          </a:p>
          <a:p>
            <a:r>
              <a:rPr lang="en-US" sz="2400" dirty="0" smtClean="0"/>
              <a:t>Absolute temperature simulations are not accurate enough</a:t>
            </a:r>
          </a:p>
          <a:p>
            <a:r>
              <a:rPr lang="en-US" sz="2400" dirty="0" smtClean="0"/>
              <a:t>We have started a project to measure the foil temperature. Not much progress to date…</a:t>
            </a:r>
          </a:p>
          <a:p>
            <a:r>
              <a:rPr lang="en-US" sz="2400" dirty="0" smtClean="0"/>
              <a:t>We have a electron beam </a:t>
            </a:r>
            <a:br>
              <a:rPr lang="en-US" sz="2400" dirty="0" smtClean="0"/>
            </a:br>
            <a:r>
              <a:rPr lang="en-US" sz="2400" dirty="0" smtClean="0"/>
              <a:t>foil test stand that we will use</a:t>
            </a:r>
            <a:br>
              <a:rPr lang="en-US" sz="2400" dirty="0" smtClean="0"/>
            </a:br>
            <a:r>
              <a:rPr lang="en-US" sz="2400" dirty="0" smtClean="0"/>
              <a:t>to simulate the PPU and </a:t>
            </a:r>
            <a:br>
              <a:rPr lang="en-US" sz="2400" dirty="0" smtClean="0"/>
            </a:br>
            <a:r>
              <a:rPr lang="en-US" sz="2400" dirty="0" smtClean="0"/>
              <a:t>STS heat loads</a:t>
            </a:r>
          </a:p>
          <a:p>
            <a:r>
              <a:rPr lang="en-US" sz="2400" dirty="0" smtClean="0"/>
              <a:t>We are carefully monitoring </a:t>
            </a:r>
            <a:br>
              <a:rPr lang="en-US" sz="2400" dirty="0" smtClean="0"/>
            </a:br>
            <a:r>
              <a:rPr lang="en-US" sz="2400" dirty="0" smtClean="0"/>
              <a:t>the performance of our foils </a:t>
            </a:r>
            <a:br>
              <a:rPr lang="en-US" sz="2400" dirty="0" smtClean="0"/>
            </a:br>
            <a:r>
              <a:rPr lang="en-US" sz="2400" dirty="0" smtClean="0"/>
              <a:t>at 1.4 MW</a:t>
            </a:r>
            <a:endParaRPr lang="en-US" sz="2400" dirty="0"/>
          </a:p>
        </p:txBody>
      </p:sp>
      <p:pic>
        <p:nvPicPr>
          <p:cNvPr id="26" name="Picture 25"/>
          <p:cNvPicPr>
            <a:picLocks noChangeAspect="1"/>
          </p:cNvPicPr>
          <p:nvPr/>
        </p:nvPicPr>
        <p:blipFill>
          <a:blip r:embed="rId2"/>
          <a:stretch>
            <a:fillRect/>
          </a:stretch>
        </p:blipFill>
        <p:spPr>
          <a:xfrm>
            <a:off x="4953000" y="3352800"/>
            <a:ext cx="3863323" cy="2451100"/>
          </a:xfrm>
          <a:prstGeom prst="rect">
            <a:avLst/>
          </a:prstGeom>
        </p:spPr>
      </p:pic>
      <p:sp>
        <p:nvSpPr>
          <p:cNvPr id="27" name="TextBox 26"/>
          <p:cNvSpPr txBox="1"/>
          <p:nvPr/>
        </p:nvSpPr>
        <p:spPr>
          <a:xfrm>
            <a:off x="6096000" y="5791200"/>
            <a:ext cx="1621620" cy="346249"/>
          </a:xfrm>
          <a:prstGeom prst="rect">
            <a:avLst/>
          </a:prstGeom>
          <a:noFill/>
        </p:spPr>
        <p:txBody>
          <a:bodyPr wrap="none" rtlCol="0">
            <a:spAutoFit/>
          </a:bodyPr>
          <a:lstStyle/>
          <a:p>
            <a:pPr>
              <a:lnSpc>
                <a:spcPct val="90000"/>
              </a:lnSpc>
            </a:pPr>
            <a:r>
              <a:rPr lang="en-US" dirty="0" smtClean="0"/>
              <a:t>Foil test stand</a:t>
            </a:r>
          </a:p>
        </p:txBody>
      </p:sp>
    </p:spTree>
    <p:extLst>
      <p:ext uri="{BB962C8B-B14F-4D97-AF65-F5344CB8AC3E}">
        <p14:creationId xmlns:p14="http://schemas.microsoft.com/office/powerpoint/2010/main" val="3731315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Stripper foils at 1.0 vs 1.3 GeV</a:t>
            </a:r>
            <a:endParaRPr lang="en-US" dirty="0"/>
          </a:p>
        </p:txBody>
      </p:sp>
      <p:pic>
        <p:nvPicPr>
          <p:cNvPr id="7" name="Picture 6"/>
          <p:cNvPicPr>
            <a:picLocks noChangeAspect="1"/>
          </p:cNvPicPr>
          <p:nvPr/>
        </p:nvPicPr>
        <p:blipFill>
          <a:blip r:embed="rId2"/>
          <a:stretch>
            <a:fillRect/>
          </a:stretch>
        </p:blipFill>
        <p:spPr>
          <a:xfrm>
            <a:off x="381000" y="914400"/>
            <a:ext cx="3802867" cy="2578100"/>
          </a:xfrm>
          <a:prstGeom prst="rect">
            <a:avLst/>
          </a:prstGeom>
        </p:spPr>
      </p:pic>
      <p:sp>
        <p:nvSpPr>
          <p:cNvPr id="11" name="TextBox 10"/>
          <p:cNvSpPr txBox="1"/>
          <p:nvPr/>
        </p:nvSpPr>
        <p:spPr>
          <a:xfrm>
            <a:off x="5181600" y="1066800"/>
            <a:ext cx="3429000" cy="1094146"/>
          </a:xfrm>
          <a:prstGeom prst="rect">
            <a:avLst/>
          </a:prstGeom>
          <a:noFill/>
          <a:ln>
            <a:solidFill>
              <a:srgbClr val="FF0000"/>
            </a:solidFill>
          </a:ln>
        </p:spPr>
        <p:txBody>
          <a:bodyPr wrap="square" rtlCol="0">
            <a:spAutoFit/>
          </a:bodyPr>
          <a:lstStyle/>
          <a:p>
            <a:pPr>
              <a:lnSpc>
                <a:spcPct val="90000"/>
              </a:lnSpc>
            </a:pPr>
            <a:r>
              <a:rPr lang="en-US" dirty="0" smtClean="0">
                <a:solidFill>
                  <a:srgbClr val="FF0000"/>
                </a:solidFill>
              </a:rPr>
              <a:t>Stripper foil must be ~8% thicker to get same stripping efficiency </a:t>
            </a:r>
            <a:br>
              <a:rPr lang="en-US" dirty="0" smtClean="0">
                <a:solidFill>
                  <a:srgbClr val="FF0000"/>
                </a:solidFill>
              </a:rPr>
            </a:br>
            <a:r>
              <a:rPr lang="en-US" dirty="0" smtClean="0">
                <a:solidFill>
                  <a:srgbClr val="FF0000"/>
                </a:solidFill>
              </a:rPr>
              <a:t>(1.0 vs. 1.3 GeV)</a:t>
            </a:r>
          </a:p>
        </p:txBody>
      </p:sp>
      <p:sp>
        <p:nvSpPr>
          <p:cNvPr id="12" name="TextBox 11"/>
          <p:cNvSpPr txBox="1"/>
          <p:nvPr/>
        </p:nvSpPr>
        <p:spPr>
          <a:xfrm>
            <a:off x="5181600" y="2590800"/>
            <a:ext cx="3429000" cy="1343445"/>
          </a:xfrm>
          <a:prstGeom prst="rect">
            <a:avLst/>
          </a:prstGeom>
          <a:noFill/>
          <a:ln>
            <a:solidFill>
              <a:srgbClr val="FF0000"/>
            </a:solidFill>
          </a:ln>
        </p:spPr>
        <p:txBody>
          <a:bodyPr wrap="square" rtlCol="0">
            <a:spAutoFit/>
          </a:bodyPr>
          <a:lstStyle/>
          <a:p>
            <a:pPr>
              <a:lnSpc>
                <a:spcPct val="90000"/>
              </a:lnSpc>
            </a:pPr>
            <a:r>
              <a:rPr lang="en-US" dirty="0" smtClean="0">
                <a:solidFill>
                  <a:srgbClr val="FF0000"/>
                </a:solidFill>
              </a:rPr>
              <a:t>Protons per pulse increases 53%, from 1.55x10</a:t>
            </a:r>
            <a:r>
              <a:rPr lang="en-US" baseline="30000" dirty="0" smtClean="0">
                <a:solidFill>
                  <a:srgbClr val="FF0000"/>
                </a:solidFill>
              </a:rPr>
              <a:t>14</a:t>
            </a:r>
            <a:r>
              <a:rPr lang="en-US" dirty="0" smtClean="0">
                <a:solidFill>
                  <a:srgbClr val="FF0000"/>
                </a:solidFill>
              </a:rPr>
              <a:t> to 2.37x10</a:t>
            </a:r>
            <a:r>
              <a:rPr lang="en-US" baseline="30000" dirty="0" smtClean="0">
                <a:solidFill>
                  <a:srgbClr val="FF0000"/>
                </a:solidFill>
              </a:rPr>
              <a:t>14 </a:t>
            </a:r>
            <a:br>
              <a:rPr lang="en-US" baseline="30000" dirty="0" smtClean="0">
                <a:solidFill>
                  <a:srgbClr val="FF0000"/>
                </a:solidFill>
              </a:rPr>
            </a:br>
            <a:r>
              <a:rPr lang="en-US" dirty="0" smtClean="0">
                <a:solidFill>
                  <a:srgbClr val="FF0000"/>
                </a:solidFill>
              </a:rPr>
              <a:t>(1.4 MW at 940 MeV vs. 0.47 MW at 1.3 GeV, 10 Hz)</a:t>
            </a:r>
          </a:p>
        </p:txBody>
      </p:sp>
      <p:pic>
        <p:nvPicPr>
          <p:cNvPr id="14" name="Picture 13"/>
          <p:cNvPicPr>
            <a:picLocks noChangeAspect="1"/>
          </p:cNvPicPr>
          <p:nvPr/>
        </p:nvPicPr>
        <p:blipFill>
          <a:blip r:embed="rId3"/>
          <a:stretch>
            <a:fillRect/>
          </a:stretch>
        </p:blipFill>
        <p:spPr>
          <a:xfrm>
            <a:off x="457200" y="3657600"/>
            <a:ext cx="3421301" cy="2590800"/>
          </a:xfrm>
          <a:prstGeom prst="rect">
            <a:avLst/>
          </a:prstGeom>
        </p:spPr>
      </p:pic>
      <p:sp>
        <p:nvSpPr>
          <p:cNvPr id="15" name="TextBox 14"/>
          <p:cNvSpPr txBox="1"/>
          <p:nvPr/>
        </p:nvSpPr>
        <p:spPr>
          <a:xfrm>
            <a:off x="5181600" y="4419600"/>
            <a:ext cx="3429000" cy="844847"/>
          </a:xfrm>
          <a:prstGeom prst="rect">
            <a:avLst/>
          </a:prstGeom>
          <a:noFill/>
          <a:ln>
            <a:solidFill>
              <a:schemeClr val="tx2"/>
            </a:solidFill>
          </a:ln>
        </p:spPr>
        <p:txBody>
          <a:bodyPr wrap="square" rtlCol="0">
            <a:spAutoFit/>
          </a:bodyPr>
          <a:lstStyle/>
          <a:p>
            <a:pPr>
              <a:lnSpc>
                <a:spcPct val="90000"/>
              </a:lnSpc>
            </a:pPr>
            <a:r>
              <a:rPr lang="en-US" dirty="0" smtClean="0">
                <a:solidFill>
                  <a:schemeClr val="tx2"/>
                </a:solidFill>
              </a:rPr>
              <a:t>Proton stopping power decreases 5%</a:t>
            </a:r>
          </a:p>
          <a:p>
            <a:pPr>
              <a:lnSpc>
                <a:spcPct val="90000"/>
              </a:lnSpc>
            </a:pPr>
            <a:r>
              <a:rPr lang="en-US" dirty="0">
                <a:solidFill>
                  <a:schemeClr val="tx2"/>
                </a:solidFill>
              </a:rPr>
              <a:t>(1.0 vs. 1.3 GeV</a:t>
            </a:r>
            <a:r>
              <a:rPr lang="en-US" dirty="0" smtClean="0">
                <a:solidFill>
                  <a:schemeClr val="tx2"/>
                </a:solidFill>
              </a:rPr>
              <a:t>)</a:t>
            </a:r>
            <a:endParaRPr lang="en-US" dirty="0">
              <a:solidFill>
                <a:schemeClr val="tx2"/>
              </a:solidFill>
            </a:endParaRPr>
          </a:p>
        </p:txBody>
      </p:sp>
      <p:cxnSp>
        <p:nvCxnSpPr>
          <p:cNvPr id="17" name="Straight Arrow Connector 16"/>
          <p:cNvCxnSpPr>
            <a:stCxn id="11" idx="1"/>
          </p:cNvCxnSpPr>
          <p:nvPr/>
        </p:nvCxnSpPr>
        <p:spPr>
          <a:xfrm flipH="1" flipV="1">
            <a:off x="4385733" y="1608667"/>
            <a:ext cx="795867" cy="520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5" idx="1"/>
          </p:cNvCxnSpPr>
          <p:nvPr/>
        </p:nvCxnSpPr>
        <p:spPr>
          <a:xfrm flipH="1" flipV="1">
            <a:off x="4334933" y="4834467"/>
            <a:ext cx="846667" cy="7557"/>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314695" y="3970866"/>
            <a:ext cx="0" cy="1600200"/>
          </a:xfrm>
          <a:prstGeom prst="line">
            <a:avLst/>
          </a:prstGeom>
          <a:ln w="9525" cmpd="sng">
            <a:solidFill>
              <a:srgbClr val="00000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386659" y="3970866"/>
            <a:ext cx="0" cy="1600200"/>
          </a:xfrm>
          <a:prstGeom prst="line">
            <a:avLst/>
          </a:prstGeom>
          <a:ln w="9525" cmpd="sng">
            <a:solidFill>
              <a:srgbClr val="00000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0344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Stripper foil maximum temperature</a:t>
            </a:r>
            <a:endParaRPr lang="en-US" dirty="0"/>
          </a:p>
        </p:txBody>
      </p:sp>
      <p:pic>
        <p:nvPicPr>
          <p:cNvPr id="4" name="Picture 3"/>
          <p:cNvPicPr>
            <a:picLocks noChangeAspect="1"/>
          </p:cNvPicPr>
          <p:nvPr/>
        </p:nvPicPr>
        <p:blipFill>
          <a:blip r:embed="rId2"/>
          <a:stretch>
            <a:fillRect/>
          </a:stretch>
        </p:blipFill>
        <p:spPr>
          <a:xfrm>
            <a:off x="0" y="889000"/>
            <a:ext cx="9144000" cy="5059371"/>
          </a:xfrm>
          <a:prstGeom prst="rect">
            <a:avLst/>
          </a:prstGeom>
        </p:spPr>
      </p:pic>
      <p:sp>
        <p:nvSpPr>
          <p:cNvPr id="5" name="TextBox 4"/>
          <p:cNvSpPr txBox="1"/>
          <p:nvPr/>
        </p:nvSpPr>
        <p:spPr>
          <a:xfrm>
            <a:off x="2819400" y="6262452"/>
            <a:ext cx="2700153" cy="595548"/>
          </a:xfrm>
          <a:prstGeom prst="rect">
            <a:avLst/>
          </a:prstGeom>
          <a:noFill/>
        </p:spPr>
        <p:txBody>
          <a:bodyPr wrap="none" rtlCol="0">
            <a:spAutoFit/>
          </a:bodyPr>
          <a:lstStyle/>
          <a:p>
            <a:pPr>
              <a:lnSpc>
                <a:spcPct val="90000"/>
              </a:lnSpc>
            </a:pPr>
            <a:r>
              <a:rPr lang="en-US" dirty="0" smtClean="0"/>
              <a:t>ANSYS simulation</a:t>
            </a:r>
          </a:p>
          <a:p>
            <a:pPr>
              <a:lnSpc>
                <a:spcPct val="90000"/>
              </a:lnSpc>
            </a:pPr>
            <a:r>
              <a:rPr lang="en-US" dirty="0" smtClean="0"/>
              <a:t>Y. </a:t>
            </a:r>
            <a:r>
              <a:rPr lang="en-US" dirty="0"/>
              <a:t>T</a:t>
            </a:r>
            <a:r>
              <a:rPr lang="en-US" dirty="0" smtClean="0"/>
              <a:t>akeda, April 11, 2013 </a:t>
            </a:r>
          </a:p>
        </p:txBody>
      </p:sp>
      <p:cxnSp>
        <p:nvCxnSpPr>
          <p:cNvPr id="7" name="Straight Connector 6"/>
          <p:cNvCxnSpPr/>
          <p:nvPr/>
        </p:nvCxnSpPr>
        <p:spPr>
          <a:xfrm>
            <a:off x="5181600" y="2438400"/>
            <a:ext cx="685800" cy="0"/>
          </a:xfrm>
          <a:prstGeom prst="line">
            <a:avLst/>
          </a:prstGeom>
          <a:ln>
            <a:solidFill>
              <a:srgbClr val="FF000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064931" y="2853268"/>
            <a:ext cx="2743200" cy="0"/>
          </a:xfrm>
          <a:prstGeom prst="line">
            <a:avLst/>
          </a:prstGeom>
          <a:ln>
            <a:solidFill>
              <a:srgbClr val="FF000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715000" y="2438400"/>
            <a:ext cx="0" cy="423333"/>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781800" y="1143000"/>
            <a:ext cx="1997963" cy="844847"/>
          </a:xfrm>
          <a:prstGeom prst="rect">
            <a:avLst/>
          </a:prstGeom>
          <a:noFill/>
          <a:ln>
            <a:solidFill>
              <a:srgbClr val="FF0000"/>
            </a:solidFill>
          </a:ln>
        </p:spPr>
        <p:txBody>
          <a:bodyPr wrap="none" rtlCol="0">
            <a:spAutoFit/>
          </a:bodyPr>
          <a:lstStyle/>
          <a:p>
            <a:pPr>
              <a:lnSpc>
                <a:spcPct val="90000"/>
              </a:lnSpc>
            </a:pPr>
            <a:r>
              <a:rPr lang="en-US" dirty="0" smtClean="0">
                <a:solidFill>
                  <a:srgbClr val="FF0000"/>
                </a:solidFill>
                <a:latin typeface="Symbol" charset="2"/>
                <a:cs typeface="Symbol" charset="2"/>
              </a:rPr>
              <a:t>D</a:t>
            </a:r>
            <a:r>
              <a:rPr lang="en-US" dirty="0" smtClean="0">
                <a:solidFill>
                  <a:srgbClr val="FF0000"/>
                </a:solidFill>
              </a:rPr>
              <a:t>T = 304 </a:t>
            </a:r>
            <a:r>
              <a:rPr lang="en-US" baseline="30000" dirty="0" err="1" smtClean="0">
                <a:solidFill>
                  <a:srgbClr val="FF0000"/>
                </a:solidFill>
              </a:rPr>
              <a:t>o</a:t>
            </a:r>
            <a:r>
              <a:rPr lang="en-US" dirty="0" err="1" smtClean="0">
                <a:solidFill>
                  <a:srgbClr val="FF0000"/>
                </a:solidFill>
              </a:rPr>
              <a:t>K</a:t>
            </a:r>
            <a:r>
              <a:rPr lang="en-US" dirty="0" smtClean="0">
                <a:solidFill>
                  <a:srgbClr val="FF0000"/>
                </a:solidFill>
              </a:rPr>
              <a:t> </a:t>
            </a:r>
          </a:p>
          <a:p>
            <a:pPr>
              <a:lnSpc>
                <a:spcPct val="90000"/>
              </a:lnSpc>
            </a:pPr>
            <a:r>
              <a:rPr lang="en-US" dirty="0" smtClean="0">
                <a:solidFill>
                  <a:srgbClr val="FF0000"/>
                </a:solidFill>
              </a:rPr>
              <a:t>1 GeV, 1.4 MW to </a:t>
            </a:r>
            <a:br>
              <a:rPr lang="en-US" dirty="0" smtClean="0">
                <a:solidFill>
                  <a:srgbClr val="FF0000"/>
                </a:solidFill>
              </a:rPr>
            </a:br>
            <a:r>
              <a:rPr lang="en-US" dirty="0" smtClean="0">
                <a:solidFill>
                  <a:srgbClr val="FF0000"/>
                </a:solidFill>
              </a:rPr>
              <a:t>1.3 GeV, 3 MW</a:t>
            </a:r>
          </a:p>
        </p:txBody>
      </p:sp>
      <p:cxnSp>
        <p:nvCxnSpPr>
          <p:cNvPr id="15" name="Curved Connector 14"/>
          <p:cNvCxnSpPr>
            <a:stCxn id="13" idx="1"/>
          </p:cNvCxnSpPr>
          <p:nvPr/>
        </p:nvCxnSpPr>
        <p:spPr>
          <a:xfrm rot="10800000" flipV="1">
            <a:off x="5715000" y="1565424"/>
            <a:ext cx="1066800" cy="872976"/>
          </a:xfrm>
          <a:prstGeom prst="curvedConnector3">
            <a:avLst>
              <a:gd name="adj1" fmla="val 99207"/>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4181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Stripper foil lifetime	</a:t>
            </a:r>
            <a:endParaRPr lang="en-US" dirty="0"/>
          </a:p>
        </p:txBody>
      </p:sp>
      <p:sp>
        <p:nvSpPr>
          <p:cNvPr id="3" name="Content Placeholder 2"/>
          <p:cNvSpPr>
            <a:spLocks noGrp="1"/>
          </p:cNvSpPr>
          <p:nvPr>
            <p:ph idx="1"/>
          </p:nvPr>
        </p:nvSpPr>
        <p:spPr>
          <a:xfrm>
            <a:off x="228600" y="838200"/>
            <a:ext cx="8686800" cy="1524000"/>
          </a:xfrm>
        </p:spPr>
        <p:txBody>
          <a:bodyPr/>
          <a:lstStyle/>
          <a:p>
            <a:r>
              <a:rPr lang="en-US" dirty="0" smtClean="0"/>
              <a:t>Biggest risk to stripper foils is sublimation</a:t>
            </a:r>
          </a:p>
          <a:p>
            <a:r>
              <a:rPr lang="en-US" dirty="0"/>
              <a:t>A small temperature increase makes a big change in foil </a:t>
            </a:r>
            <a:r>
              <a:rPr lang="en-US" dirty="0" smtClean="0"/>
              <a:t>lifetime</a:t>
            </a:r>
            <a:endParaRPr lang="en-US" dirty="0"/>
          </a:p>
        </p:txBody>
      </p:sp>
      <p:pic>
        <p:nvPicPr>
          <p:cNvPr id="4" name="Picture 3"/>
          <p:cNvPicPr>
            <a:picLocks noChangeAspect="1"/>
          </p:cNvPicPr>
          <p:nvPr/>
        </p:nvPicPr>
        <p:blipFill>
          <a:blip r:embed="rId2"/>
          <a:stretch>
            <a:fillRect/>
          </a:stretch>
        </p:blipFill>
        <p:spPr>
          <a:xfrm>
            <a:off x="1219200" y="2590800"/>
            <a:ext cx="4110378" cy="3657600"/>
          </a:xfrm>
          <a:prstGeom prst="rect">
            <a:avLst/>
          </a:prstGeom>
        </p:spPr>
      </p:pic>
      <p:sp>
        <p:nvSpPr>
          <p:cNvPr id="5" name="TextBox 4"/>
          <p:cNvSpPr txBox="1"/>
          <p:nvPr/>
        </p:nvSpPr>
        <p:spPr>
          <a:xfrm>
            <a:off x="6324600" y="2971800"/>
            <a:ext cx="2286000" cy="2091342"/>
          </a:xfrm>
          <a:prstGeom prst="rect">
            <a:avLst/>
          </a:prstGeom>
          <a:noFill/>
          <a:ln>
            <a:solidFill>
              <a:srgbClr val="0000FF"/>
            </a:solidFill>
          </a:ln>
        </p:spPr>
        <p:txBody>
          <a:bodyPr wrap="square" rtlCol="0">
            <a:spAutoFit/>
          </a:bodyPr>
          <a:lstStyle/>
          <a:p>
            <a:pPr>
              <a:lnSpc>
                <a:spcPct val="90000"/>
              </a:lnSpc>
            </a:pPr>
            <a:r>
              <a:rPr lang="en-US" dirty="0" smtClean="0">
                <a:solidFill>
                  <a:srgbClr val="0000FF"/>
                </a:solidFill>
              </a:rPr>
              <a:t>Simulations predict a 10% decrease in foil thickness after 100 hours</a:t>
            </a:r>
          </a:p>
          <a:p>
            <a:pPr>
              <a:lnSpc>
                <a:spcPct val="90000"/>
              </a:lnSpc>
            </a:pPr>
            <a:endParaRPr lang="en-US" dirty="0">
              <a:solidFill>
                <a:srgbClr val="0000FF"/>
              </a:solidFill>
            </a:endParaRPr>
          </a:p>
          <a:p>
            <a:pPr>
              <a:lnSpc>
                <a:spcPct val="90000"/>
              </a:lnSpc>
            </a:pPr>
            <a:r>
              <a:rPr lang="en-US" dirty="0" smtClean="0">
                <a:solidFill>
                  <a:srgbClr val="0000FF"/>
                </a:solidFill>
              </a:rPr>
              <a:t>Note: Big error bars here! Lots of assumptions.</a:t>
            </a:r>
          </a:p>
        </p:txBody>
      </p:sp>
      <p:cxnSp>
        <p:nvCxnSpPr>
          <p:cNvPr id="6" name="Straight Connector 5"/>
          <p:cNvCxnSpPr/>
          <p:nvPr/>
        </p:nvCxnSpPr>
        <p:spPr>
          <a:xfrm flipH="1">
            <a:off x="2167461" y="2933700"/>
            <a:ext cx="6" cy="2857500"/>
          </a:xfrm>
          <a:prstGeom prst="line">
            <a:avLst/>
          </a:prstGeom>
          <a:ln w="9525" cmpd="sng">
            <a:solidFill>
              <a:srgbClr val="00000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2666995" y="2937933"/>
            <a:ext cx="6" cy="2857500"/>
          </a:xfrm>
          <a:prstGeom prst="line">
            <a:avLst/>
          </a:prstGeom>
          <a:ln w="9525" cmpd="sng">
            <a:solidFill>
              <a:srgbClr val="00000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6200000">
            <a:off x="1689100" y="3429000"/>
            <a:ext cx="1223412" cy="261610"/>
          </a:xfrm>
          <a:prstGeom prst="rect">
            <a:avLst/>
          </a:prstGeom>
          <a:solidFill>
            <a:srgbClr val="FFFFFF"/>
          </a:solidFill>
        </p:spPr>
        <p:txBody>
          <a:bodyPr wrap="none" rtlCol="0">
            <a:spAutoFit/>
          </a:bodyPr>
          <a:lstStyle/>
          <a:p>
            <a:pPr>
              <a:lnSpc>
                <a:spcPct val="90000"/>
              </a:lnSpc>
            </a:pPr>
            <a:r>
              <a:rPr lang="en-US" sz="1200" dirty="0" smtClean="0"/>
              <a:t>1 GeV, 1.4 MW</a:t>
            </a:r>
          </a:p>
        </p:txBody>
      </p:sp>
      <p:sp>
        <p:nvSpPr>
          <p:cNvPr id="10" name="TextBox 9"/>
          <p:cNvSpPr txBox="1"/>
          <p:nvPr/>
        </p:nvSpPr>
        <p:spPr>
          <a:xfrm rot="16200000">
            <a:off x="2233361" y="3498867"/>
            <a:ext cx="1166986" cy="169277"/>
          </a:xfrm>
          <a:prstGeom prst="rect">
            <a:avLst/>
          </a:prstGeom>
          <a:solidFill>
            <a:srgbClr val="FFFFFF"/>
          </a:solidFill>
        </p:spPr>
        <p:txBody>
          <a:bodyPr wrap="none" lIns="0" tIns="0" rIns="0" bIns="0" rtlCol="0">
            <a:spAutoFit/>
          </a:bodyPr>
          <a:lstStyle/>
          <a:p>
            <a:pPr>
              <a:lnSpc>
                <a:spcPct val="90000"/>
              </a:lnSpc>
            </a:pPr>
            <a:r>
              <a:rPr lang="en-US" sz="1200" dirty="0" smtClean="0"/>
              <a:t>1.3 GeV, 3.0 MW</a:t>
            </a:r>
          </a:p>
        </p:txBody>
      </p:sp>
      <p:cxnSp>
        <p:nvCxnSpPr>
          <p:cNvPr id="12" name="Straight Arrow Connector 11"/>
          <p:cNvCxnSpPr>
            <a:stCxn id="5" idx="1"/>
          </p:cNvCxnSpPr>
          <p:nvPr/>
        </p:nvCxnSpPr>
        <p:spPr>
          <a:xfrm flipH="1" flipV="1">
            <a:off x="5562600" y="4004733"/>
            <a:ext cx="762000" cy="1273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2474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Launch into R2T2 transport line</a:t>
            </a:r>
            <a:endParaRPr lang="en-US" dirty="0"/>
          </a:p>
        </p:txBody>
      </p:sp>
      <p:pic>
        <p:nvPicPr>
          <p:cNvPr id="4" name="Picture 3"/>
          <p:cNvPicPr>
            <a:picLocks noChangeAspect="1"/>
          </p:cNvPicPr>
          <p:nvPr/>
        </p:nvPicPr>
        <p:blipFill>
          <a:blip r:embed="rId2"/>
          <a:stretch>
            <a:fillRect/>
          </a:stretch>
        </p:blipFill>
        <p:spPr>
          <a:xfrm>
            <a:off x="5029200" y="3959519"/>
            <a:ext cx="2057400" cy="1374481"/>
          </a:xfrm>
          <a:prstGeom prst="rect">
            <a:avLst/>
          </a:prstGeom>
        </p:spPr>
      </p:pic>
      <p:pic>
        <p:nvPicPr>
          <p:cNvPr id="5" name="Picture 4"/>
          <p:cNvPicPr>
            <a:picLocks noChangeAspect="1"/>
          </p:cNvPicPr>
          <p:nvPr/>
        </p:nvPicPr>
        <p:blipFill>
          <a:blip r:embed="rId3"/>
          <a:stretch>
            <a:fillRect/>
          </a:stretch>
        </p:blipFill>
        <p:spPr>
          <a:xfrm>
            <a:off x="990600" y="4038600"/>
            <a:ext cx="2357735" cy="1384300"/>
          </a:xfrm>
          <a:prstGeom prst="rect">
            <a:avLst/>
          </a:prstGeom>
        </p:spPr>
      </p:pic>
      <p:sp>
        <p:nvSpPr>
          <p:cNvPr id="6" name="Content Placeholder 2"/>
          <p:cNvSpPr>
            <a:spLocks noGrp="1"/>
          </p:cNvSpPr>
          <p:nvPr>
            <p:ph idx="1"/>
          </p:nvPr>
        </p:nvSpPr>
        <p:spPr>
          <a:xfrm>
            <a:off x="152400" y="914400"/>
            <a:ext cx="8651796" cy="3266535"/>
          </a:xfrm>
        </p:spPr>
        <p:txBody>
          <a:bodyPr/>
          <a:lstStyle/>
          <a:p>
            <a:r>
              <a:rPr lang="en-US" sz="2400" dirty="0" smtClean="0"/>
              <a:t>Use two kicker magnets to keep each length to ~1 m (practical limit to ceramic vacuum chamber length according to FNAL experts). Also get limited position / angle control.</a:t>
            </a:r>
          </a:p>
          <a:p>
            <a:r>
              <a:rPr lang="en-US" sz="2400" dirty="0" smtClean="0"/>
              <a:t>Two options here depending on type of septum magnet:</a:t>
            </a:r>
          </a:p>
          <a:p>
            <a:pPr lvl="1"/>
            <a:r>
              <a:rPr lang="en-US" sz="2000" dirty="0"/>
              <a:t>QV11 –   vertical </a:t>
            </a:r>
            <a:r>
              <a:rPr lang="en-US" sz="2000" dirty="0" smtClean="0"/>
              <a:t>kickers  </a:t>
            </a:r>
            <a:r>
              <a:rPr lang="en-US" sz="2000" dirty="0"/>
              <a:t>– QH12 – Lambertson septum – QV13</a:t>
            </a:r>
          </a:p>
          <a:p>
            <a:pPr lvl="1"/>
            <a:r>
              <a:rPr lang="en-US" sz="2000" dirty="0" smtClean="0"/>
              <a:t>QH10 </a:t>
            </a:r>
            <a:r>
              <a:rPr lang="en-US" sz="2000" dirty="0"/>
              <a:t>– </a:t>
            </a:r>
            <a:r>
              <a:rPr lang="en-US" sz="2000" dirty="0" smtClean="0"/>
              <a:t>horizontal kicker </a:t>
            </a:r>
            <a:r>
              <a:rPr lang="en-US" sz="2000" dirty="0"/>
              <a:t>– QV11 – </a:t>
            </a:r>
            <a:r>
              <a:rPr lang="en-US" sz="2000" dirty="0" smtClean="0"/>
              <a:t>  horizontal septum  –  QH12</a:t>
            </a:r>
          </a:p>
        </p:txBody>
      </p:sp>
      <p:sp>
        <p:nvSpPr>
          <p:cNvPr id="7" name="Oval 6"/>
          <p:cNvSpPr/>
          <p:nvPr/>
        </p:nvSpPr>
        <p:spPr>
          <a:xfrm>
            <a:off x="5079999" y="4543718"/>
            <a:ext cx="304800" cy="474132"/>
          </a:xfrm>
          <a:prstGeom prst="ellipse">
            <a:avLst/>
          </a:prstGeom>
          <a:noFill/>
          <a:ln w="15875">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 name="Straight Arrow Connector 7"/>
          <p:cNvCxnSpPr/>
          <p:nvPr/>
        </p:nvCxnSpPr>
        <p:spPr>
          <a:xfrm>
            <a:off x="5257800" y="4772318"/>
            <a:ext cx="609600" cy="0"/>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5791200" y="4543718"/>
            <a:ext cx="304800" cy="474132"/>
          </a:xfrm>
          <a:prstGeom prst="ellipse">
            <a:avLst/>
          </a:prstGeom>
          <a:noFill/>
          <a:ln w="15875">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p:cNvSpPr/>
          <p:nvPr/>
        </p:nvSpPr>
        <p:spPr>
          <a:xfrm>
            <a:off x="2057400" y="5334000"/>
            <a:ext cx="152400" cy="304800"/>
          </a:xfrm>
          <a:prstGeom prst="ellipse">
            <a:avLst/>
          </a:prstGeom>
          <a:noFill/>
          <a:ln w="15875">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p:cNvSpPr/>
          <p:nvPr/>
        </p:nvSpPr>
        <p:spPr>
          <a:xfrm>
            <a:off x="2057400" y="4724400"/>
            <a:ext cx="152400" cy="321732"/>
          </a:xfrm>
          <a:prstGeom prst="ellipse">
            <a:avLst/>
          </a:prstGeom>
          <a:noFill/>
          <a:ln w="15875">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Arrow Connector 11"/>
          <p:cNvCxnSpPr/>
          <p:nvPr/>
        </p:nvCxnSpPr>
        <p:spPr>
          <a:xfrm flipV="1">
            <a:off x="2133600" y="4876800"/>
            <a:ext cx="0" cy="609600"/>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962400" y="4267200"/>
            <a:ext cx="428322" cy="369332"/>
          </a:xfrm>
          <a:prstGeom prst="rect">
            <a:avLst/>
          </a:prstGeom>
          <a:noFill/>
        </p:spPr>
        <p:txBody>
          <a:bodyPr wrap="none" rtlCol="0">
            <a:spAutoFit/>
          </a:bodyPr>
          <a:lstStyle/>
          <a:p>
            <a:r>
              <a:rPr lang="en-US" dirty="0" err="1" smtClean="0"/>
              <a:t>vs</a:t>
            </a:r>
            <a:endParaRPr lang="en-US" dirty="0"/>
          </a:p>
        </p:txBody>
      </p:sp>
      <p:sp>
        <p:nvSpPr>
          <p:cNvPr id="14" name="TextBox 13"/>
          <p:cNvSpPr txBox="1"/>
          <p:nvPr/>
        </p:nvSpPr>
        <p:spPr>
          <a:xfrm>
            <a:off x="5410200" y="3581400"/>
            <a:ext cx="1749660" cy="369332"/>
          </a:xfrm>
          <a:prstGeom prst="rect">
            <a:avLst/>
          </a:prstGeom>
          <a:noFill/>
        </p:spPr>
        <p:txBody>
          <a:bodyPr wrap="none" rtlCol="0">
            <a:spAutoFit/>
          </a:bodyPr>
          <a:lstStyle/>
          <a:p>
            <a:r>
              <a:rPr lang="en-US" dirty="0" smtClean="0"/>
              <a:t>Normal septum</a:t>
            </a:r>
            <a:endParaRPr lang="en-US" dirty="0"/>
          </a:p>
        </p:txBody>
      </p:sp>
      <p:sp>
        <p:nvSpPr>
          <p:cNvPr id="15" name="TextBox 14"/>
          <p:cNvSpPr txBox="1"/>
          <p:nvPr/>
        </p:nvSpPr>
        <p:spPr>
          <a:xfrm>
            <a:off x="1066800" y="3657600"/>
            <a:ext cx="2224738" cy="369332"/>
          </a:xfrm>
          <a:prstGeom prst="rect">
            <a:avLst/>
          </a:prstGeom>
          <a:noFill/>
        </p:spPr>
        <p:txBody>
          <a:bodyPr wrap="none" rtlCol="0">
            <a:spAutoFit/>
          </a:bodyPr>
          <a:lstStyle/>
          <a:p>
            <a:r>
              <a:rPr lang="en-US" dirty="0" smtClean="0"/>
              <a:t>Lambertson septum</a:t>
            </a:r>
            <a:endParaRPr lang="en-US" dirty="0"/>
          </a:p>
        </p:txBody>
      </p:sp>
      <p:sp>
        <p:nvSpPr>
          <p:cNvPr id="16" name="TextBox 15"/>
          <p:cNvSpPr txBox="1"/>
          <p:nvPr/>
        </p:nvSpPr>
        <p:spPr>
          <a:xfrm>
            <a:off x="1600200" y="5867400"/>
            <a:ext cx="5962187" cy="374461"/>
          </a:xfrm>
          <a:prstGeom prst="rect">
            <a:avLst/>
          </a:prstGeom>
          <a:noFill/>
        </p:spPr>
        <p:txBody>
          <a:bodyPr wrap="none" rtlCol="0">
            <a:spAutoFit/>
          </a:bodyPr>
          <a:lstStyle/>
          <a:p>
            <a:pPr>
              <a:lnSpc>
                <a:spcPct val="90000"/>
              </a:lnSpc>
            </a:pPr>
            <a:r>
              <a:rPr lang="en-US" sz="2000" b="1" i="1" dirty="0" smtClean="0">
                <a:solidFill>
                  <a:srgbClr val="FF0000"/>
                </a:solidFill>
              </a:rPr>
              <a:t>Advice from the committee would be welcome!</a:t>
            </a:r>
          </a:p>
        </p:txBody>
      </p:sp>
      <p:sp>
        <p:nvSpPr>
          <p:cNvPr id="17" name="TextBox 16"/>
          <p:cNvSpPr txBox="1"/>
          <p:nvPr/>
        </p:nvSpPr>
        <p:spPr>
          <a:xfrm>
            <a:off x="7772400" y="4191000"/>
            <a:ext cx="1066800" cy="595548"/>
          </a:xfrm>
          <a:prstGeom prst="rect">
            <a:avLst/>
          </a:prstGeom>
          <a:noFill/>
        </p:spPr>
        <p:txBody>
          <a:bodyPr wrap="square" rtlCol="0">
            <a:spAutoFit/>
          </a:bodyPr>
          <a:lstStyle/>
          <a:p>
            <a:pPr>
              <a:lnSpc>
                <a:spcPct val="90000"/>
              </a:lnSpc>
            </a:pPr>
            <a:r>
              <a:rPr lang="en-US" dirty="0" smtClean="0">
                <a:solidFill>
                  <a:srgbClr val="FF0000"/>
                </a:solidFill>
              </a:rPr>
              <a:t>Baseline design</a:t>
            </a:r>
          </a:p>
        </p:txBody>
      </p:sp>
      <p:cxnSp>
        <p:nvCxnSpPr>
          <p:cNvPr id="19" name="Straight Arrow Connector 18"/>
          <p:cNvCxnSpPr/>
          <p:nvPr/>
        </p:nvCxnSpPr>
        <p:spPr>
          <a:xfrm flipH="1">
            <a:off x="7620000" y="4800600"/>
            <a:ext cx="1219200"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850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R2T2 beta functions (normal septum)</a:t>
            </a:r>
            <a:endParaRPr lang="en-US" dirty="0"/>
          </a:p>
        </p:txBody>
      </p:sp>
      <p:pic>
        <p:nvPicPr>
          <p:cNvPr id="5" name="Picture 4"/>
          <p:cNvPicPr>
            <a:picLocks noChangeAspect="1"/>
          </p:cNvPicPr>
          <p:nvPr/>
        </p:nvPicPr>
        <p:blipFill>
          <a:blip r:embed="rId2"/>
          <a:stretch>
            <a:fillRect/>
          </a:stretch>
        </p:blipFill>
        <p:spPr>
          <a:xfrm>
            <a:off x="914400" y="751625"/>
            <a:ext cx="7105080" cy="5572975"/>
          </a:xfrm>
          <a:prstGeom prst="rect">
            <a:avLst/>
          </a:prstGeom>
        </p:spPr>
      </p:pic>
    </p:spTree>
    <p:extLst>
      <p:ext uri="{BB962C8B-B14F-4D97-AF65-F5344CB8AC3E}">
        <p14:creationId xmlns:p14="http://schemas.microsoft.com/office/powerpoint/2010/main" val="696731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026"/>
          <p:cNvSpPr>
            <a:spLocks noGrp="1"/>
          </p:cNvSpPr>
          <p:nvPr>
            <p:ph type="title"/>
          </p:nvPr>
        </p:nvSpPr>
        <p:spPr>
          <a:xfrm>
            <a:off x="202910" y="177800"/>
            <a:ext cx="8636290" cy="469355"/>
          </a:xfrm>
        </p:spPr>
        <p:txBody>
          <a:bodyPr/>
          <a:lstStyle/>
          <a:p>
            <a:r>
              <a:rPr lang="en-US" sz="2800" dirty="0" smtClean="0">
                <a:latin typeface="+mj-lt"/>
                <a:ea typeface="ヒラギノ角ゴ Pro W3" charset="0"/>
              </a:rPr>
              <a:t>PPU + STS Accelerator parameters</a:t>
            </a:r>
            <a:endParaRPr lang="en-US" sz="2800" b="1" i="1" dirty="0">
              <a:latin typeface="+mn-lt"/>
              <a:ea typeface="ヒラギノ角ゴ Pro W3"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066444997"/>
              </p:ext>
            </p:extLst>
          </p:nvPr>
        </p:nvGraphicFramePr>
        <p:xfrm>
          <a:off x="685800" y="990600"/>
          <a:ext cx="7239000" cy="3460658"/>
        </p:xfrm>
        <a:graphic>
          <a:graphicData uri="http://schemas.openxmlformats.org/drawingml/2006/table">
            <a:tbl>
              <a:tblPr firstRow="1" bandRow="1">
                <a:tableStyleId>{5C22544A-7EE6-4342-B048-85BDC9FD1C3A}</a:tableStyleId>
              </a:tblPr>
              <a:tblGrid>
                <a:gridCol w="2545582"/>
                <a:gridCol w="1073918"/>
                <a:gridCol w="1809750"/>
                <a:gridCol w="1809750"/>
              </a:tblGrid>
              <a:tr h="514784">
                <a:tc>
                  <a:txBody>
                    <a:bodyPr/>
                    <a:lstStyle/>
                    <a:p>
                      <a:endParaRPr lang="en-US" sz="1800" b="0" dirty="0"/>
                    </a:p>
                  </a:txBody>
                  <a:tcPr marT="45717" marB="45717"/>
                </a:tc>
                <a:tc>
                  <a:txBody>
                    <a:bodyPr/>
                    <a:lstStyle/>
                    <a:p>
                      <a:pPr algn="ctr"/>
                      <a:r>
                        <a:rPr lang="en-US" sz="1800" b="1" dirty="0" smtClean="0"/>
                        <a:t>1.4</a:t>
                      </a:r>
                      <a:r>
                        <a:rPr lang="en-US" sz="1800" b="1" baseline="0" dirty="0" smtClean="0"/>
                        <a:t> MW </a:t>
                      </a:r>
                    </a:p>
                  </a:txBody>
                  <a:tcPr marT="45717" marB="45717"/>
                </a:tc>
                <a:tc gridSpan="2">
                  <a:txBody>
                    <a:bodyPr/>
                    <a:lstStyle/>
                    <a:p>
                      <a:pPr algn="ctr"/>
                      <a:r>
                        <a:rPr lang="en-US" sz="1800" b="1" dirty="0" smtClean="0"/>
                        <a:t>STS</a:t>
                      </a:r>
                      <a:endParaRPr lang="en-US" sz="1800" b="1" dirty="0"/>
                    </a:p>
                  </a:txBody>
                  <a:tcPr marT="45717" marB="45717"/>
                </a:tc>
                <a:tc hMerge="1">
                  <a:txBody>
                    <a:bodyPr/>
                    <a:lstStyle/>
                    <a:p>
                      <a:endParaRPr lang="en-US" dirty="0"/>
                    </a:p>
                  </a:txBody>
                  <a:tcPr/>
                </a:tc>
              </a:tr>
              <a:tr h="461160">
                <a:tc>
                  <a:txBody>
                    <a:bodyPr/>
                    <a:lstStyle/>
                    <a:p>
                      <a:endParaRPr lang="en-US" sz="1800" b="0"/>
                    </a:p>
                  </a:txBody>
                  <a:tcPr marT="45717" marB="45717"/>
                </a:tc>
                <a:tc>
                  <a:txBody>
                    <a:bodyPr/>
                    <a:lstStyle/>
                    <a:p>
                      <a:pPr algn="ctr"/>
                      <a:endParaRPr lang="en-US" sz="1800" b="0" dirty="0"/>
                    </a:p>
                  </a:txBody>
                  <a:tcPr marT="45717" marB="45717"/>
                </a:tc>
                <a:tc>
                  <a:txBody>
                    <a:bodyPr/>
                    <a:lstStyle/>
                    <a:p>
                      <a:pPr algn="ctr"/>
                      <a:r>
                        <a:rPr lang="en-US" sz="1800" b="1" dirty="0" smtClean="0"/>
                        <a:t>First Target</a:t>
                      </a:r>
                      <a:endParaRPr lang="en-US" sz="1800" b="1" dirty="0"/>
                    </a:p>
                  </a:txBody>
                  <a:tcPr marT="45717" marB="45717"/>
                </a:tc>
                <a:tc>
                  <a:txBody>
                    <a:bodyPr/>
                    <a:lstStyle/>
                    <a:p>
                      <a:pPr algn="ctr"/>
                      <a:r>
                        <a:rPr lang="en-US" sz="1800" b="1" dirty="0" smtClean="0"/>
                        <a:t>Second Target</a:t>
                      </a:r>
                      <a:endParaRPr lang="en-US" sz="1800" b="1" dirty="0"/>
                    </a:p>
                  </a:txBody>
                  <a:tcPr marT="45717" marB="45717"/>
                </a:tc>
              </a:tr>
              <a:tr h="461160">
                <a:tc>
                  <a:txBody>
                    <a:bodyPr/>
                    <a:lstStyle/>
                    <a:p>
                      <a:r>
                        <a:rPr lang="en-US" sz="1800" b="0" dirty="0" smtClean="0"/>
                        <a:t>Energy / pulse (kJ)</a:t>
                      </a:r>
                      <a:endParaRPr lang="en-US" sz="1800" b="0" dirty="0"/>
                    </a:p>
                  </a:txBody>
                  <a:tcPr marT="45717" marB="45717"/>
                </a:tc>
                <a:tc>
                  <a:txBody>
                    <a:bodyPr/>
                    <a:lstStyle/>
                    <a:p>
                      <a:pPr algn="r"/>
                      <a:r>
                        <a:rPr lang="en-US" sz="1800" b="0" dirty="0" smtClean="0"/>
                        <a:t>23.3</a:t>
                      </a:r>
                      <a:endParaRPr lang="en-US" sz="1800" b="0" dirty="0"/>
                    </a:p>
                  </a:txBody>
                  <a:tcPr marT="45717" marB="45717"/>
                </a:tc>
                <a:tc>
                  <a:txBody>
                    <a:bodyPr/>
                    <a:lstStyle/>
                    <a:p>
                      <a:pPr algn="r"/>
                      <a:r>
                        <a:rPr lang="en-US" sz="1800" b="0" dirty="0" smtClean="0"/>
                        <a:t>40</a:t>
                      </a:r>
                      <a:endParaRPr lang="en-US" sz="1800" b="0" dirty="0"/>
                    </a:p>
                  </a:txBody>
                  <a:tcPr marT="45717" marB="45717"/>
                </a:tc>
                <a:tc>
                  <a:txBody>
                    <a:bodyPr/>
                    <a:lstStyle/>
                    <a:p>
                      <a:pPr algn="r"/>
                      <a:r>
                        <a:rPr lang="en-US" sz="1800" b="0" dirty="0" smtClean="0"/>
                        <a:t>46.6</a:t>
                      </a:r>
                      <a:endParaRPr lang="en-US" sz="1800" b="0" dirty="0"/>
                    </a:p>
                  </a:txBody>
                  <a:tcPr marT="45717" marB="45717"/>
                </a:tc>
              </a:tr>
              <a:tr h="461160">
                <a:tc>
                  <a:txBody>
                    <a:bodyPr/>
                    <a:lstStyle/>
                    <a:p>
                      <a:r>
                        <a:rPr lang="en-US" sz="1800" b="0" dirty="0" smtClean="0"/>
                        <a:t>Beam Energy (GeV)</a:t>
                      </a:r>
                      <a:endParaRPr lang="en-US" sz="1800" b="0" dirty="0"/>
                    </a:p>
                  </a:txBody>
                  <a:tcPr marT="45717" marB="45717"/>
                </a:tc>
                <a:tc>
                  <a:txBody>
                    <a:bodyPr/>
                    <a:lstStyle/>
                    <a:p>
                      <a:pPr algn="r"/>
                      <a:r>
                        <a:rPr lang="en-US" sz="1800" b="0" dirty="0" smtClean="0"/>
                        <a:t>0.94</a:t>
                      </a:r>
                      <a:endParaRPr lang="en-US" sz="1800" b="0" dirty="0"/>
                    </a:p>
                  </a:txBody>
                  <a:tcPr marT="45717" marB="45717"/>
                </a:tc>
                <a:tc>
                  <a:txBody>
                    <a:bodyPr/>
                    <a:lstStyle/>
                    <a:p>
                      <a:pPr algn="r"/>
                      <a:r>
                        <a:rPr lang="en-US" sz="1800" b="0" dirty="0" smtClean="0"/>
                        <a:t>1.3</a:t>
                      </a:r>
                      <a:endParaRPr lang="en-US" sz="1800" b="0" dirty="0"/>
                    </a:p>
                  </a:txBody>
                  <a:tcPr marT="45717" marB="45717"/>
                </a:tc>
                <a:tc>
                  <a:txBody>
                    <a:bodyPr/>
                    <a:lstStyle/>
                    <a:p>
                      <a:pPr algn="r"/>
                      <a:r>
                        <a:rPr lang="en-US" sz="1800" b="0" dirty="0" smtClean="0"/>
                        <a:t>1.3</a:t>
                      </a:r>
                      <a:endParaRPr lang="en-US" sz="1800" b="0" dirty="0"/>
                    </a:p>
                  </a:txBody>
                  <a:tcPr marT="45717" marB="45717"/>
                </a:tc>
              </a:tr>
              <a:tr h="461160">
                <a:tc>
                  <a:txBody>
                    <a:bodyPr/>
                    <a:lstStyle/>
                    <a:p>
                      <a:r>
                        <a:rPr lang="en-US" sz="1800" b="0" dirty="0" smtClean="0"/>
                        <a:t>Rep</a:t>
                      </a:r>
                      <a:r>
                        <a:rPr lang="en-US" sz="1800" b="0" baseline="0" dirty="0" smtClean="0"/>
                        <a:t> rate (Hz)</a:t>
                      </a:r>
                      <a:endParaRPr lang="en-US" sz="1800" b="0" dirty="0"/>
                    </a:p>
                  </a:txBody>
                  <a:tcPr marT="45717" marB="45717"/>
                </a:tc>
                <a:tc>
                  <a:txBody>
                    <a:bodyPr/>
                    <a:lstStyle/>
                    <a:p>
                      <a:pPr algn="r"/>
                      <a:r>
                        <a:rPr lang="en-US" sz="1800" b="0" dirty="0" smtClean="0"/>
                        <a:t>60</a:t>
                      </a:r>
                      <a:endParaRPr lang="en-US" sz="1800" b="0" dirty="0"/>
                    </a:p>
                  </a:txBody>
                  <a:tcPr marT="45717" marB="45717"/>
                </a:tc>
                <a:tc>
                  <a:txBody>
                    <a:bodyPr/>
                    <a:lstStyle/>
                    <a:p>
                      <a:pPr algn="r"/>
                      <a:r>
                        <a:rPr lang="en-US" sz="1800" b="0" dirty="0" smtClean="0"/>
                        <a:t>50</a:t>
                      </a:r>
                      <a:endParaRPr lang="en-US" sz="1800" b="0" dirty="0"/>
                    </a:p>
                  </a:txBody>
                  <a:tcPr marT="45717" marB="45717"/>
                </a:tc>
                <a:tc>
                  <a:txBody>
                    <a:bodyPr/>
                    <a:lstStyle/>
                    <a:p>
                      <a:pPr algn="r"/>
                      <a:r>
                        <a:rPr lang="en-US" sz="1800" b="0" dirty="0" smtClean="0"/>
                        <a:t>10</a:t>
                      </a:r>
                      <a:endParaRPr lang="en-US" sz="1800" b="0" dirty="0"/>
                    </a:p>
                  </a:txBody>
                  <a:tcPr marT="45717" marB="45717"/>
                </a:tc>
              </a:tr>
              <a:tr h="461160">
                <a:tc>
                  <a:txBody>
                    <a:bodyPr/>
                    <a:lstStyle/>
                    <a:p>
                      <a:r>
                        <a:rPr lang="en-US" sz="1800" b="0" dirty="0" smtClean="0"/>
                        <a:t>Average current</a:t>
                      </a:r>
                      <a:r>
                        <a:rPr lang="en-US" sz="1800" b="0" baseline="0" dirty="0" smtClean="0"/>
                        <a:t> (mA)</a:t>
                      </a:r>
                      <a:endParaRPr lang="en-US" sz="1800" b="0" dirty="0"/>
                    </a:p>
                  </a:txBody>
                  <a:tcPr marT="45717" marB="45717"/>
                </a:tc>
                <a:tc>
                  <a:txBody>
                    <a:bodyPr/>
                    <a:lstStyle/>
                    <a:p>
                      <a:pPr algn="r"/>
                      <a:r>
                        <a:rPr lang="en-US" sz="1800" b="0" dirty="0" smtClean="0"/>
                        <a:t>27</a:t>
                      </a:r>
                      <a:endParaRPr lang="en-US" sz="1800" b="0" dirty="0"/>
                    </a:p>
                  </a:txBody>
                  <a:tcPr marT="45717" marB="45717"/>
                </a:tc>
                <a:tc>
                  <a:txBody>
                    <a:bodyPr/>
                    <a:lstStyle/>
                    <a:p>
                      <a:pPr algn="r"/>
                      <a:r>
                        <a:rPr lang="en-US" sz="1800" b="0" dirty="0" smtClean="0"/>
                        <a:t>33</a:t>
                      </a:r>
                      <a:endParaRPr lang="en-US" sz="1800" b="0" dirty="0"/>
                    </a:p>
                  </a:txBody>
                  <a:tcPr marT="45717" marB="45717"/>
                </a:tc>
                <a:tc>
                  <a:txBody>
                    <a:bodyPr/>
                    <a:lstStyle/>
                    <a:p>
                      <a:pPr algn="r"/>
                      <a:r>
                        <a:rPr lang="en-US" sz="1800" b="0" dirty="0" smtClean="0"/>
                        <a:t>38</a:t>
                      </a:r>
                      <a:endParaRPr lang="en-US" sz="1800" b="0" dirty="0"/>
                    </a:p>
                  </a:txBody>
                  <a:tcPr marT="45717" marB="45717"/>
                </a:tc>
              </a:tr>
              <a:tr h="532220">
                <a:tc>
                  <a:txBody>
                    <a:bodyPr/>
                    <a:lstStyle/>
                    <a:p>
                      <a:r>
                        <a:rPr lang="en-US" sz="1800" b="0" dirty="0" smtClean="0"/>
                        <a:t>Power (MW)</a:t>
                      </a:r>
                      <a:endParaRPr lang="en-US" sz="1800" b="0" dirty="0"/>
                    </a:p>
                  </a:txBody>
                  <a:tcPr marT="45717" marB="45717"/>
                </a:tc>
                <a:tc>
                  <a:txBody>
                    <a:bodyPr/>
                    <a:lstStyle/>
                    <a:p>
                      <a:pPr algn="r"/>
                      <a:r>
                        <a:rPr lang="en-US" sz="1800" b="0" dirty="0" smtClean="0"/>
                        <a:t>1.4</a:t>
                      </a:r>
                    </a:p>
                    <a:p>
                      <a:pPr algn="r"/>
                      <a:endParaRPr lang="en-US" sz="1800" b="0" dirty="0"/>
                    </a:p>
                  </a:txBody>
                  <a:tcPr marT="45717" marB="45717"/>
                </a:tc>
                <a:tc>
                  <a:txBody>
                    <a:bodyPr/>
                    <a:lstStyle/>
                    <a:p>
                      <a:pPr algn="r"/>
                      <a:r>
                        <a:rPr lang="en-US" sz="1800" b="0" dirty="0" smtClean="0"/>
                        <a:t>2.0**</a:t>
                      </a:r>
                      <a:endParaRPr lang="en-US" sz="1800" b="0" dirty="0"/>
                    </a:p>
                  </a:txBody>
                  <a:tcPr marT="45717" marB="45717"/>
                </a:tc>
                <a:tc>
                  <a:txBody>
                    <a:bodyPr/>
                    <a:lstStyle/>
                    <a:p>
                      <a:pPr algn="r"/>
                      <a:r>
                        <a:rPr lang="en-US" sz="1800" b="0" dirty="0" smtClean="0"/>
                        <a:t>0.47</a:t>
                      </a:r>
                      <a:endParaRPr lang="en-US" sz="1800" b="0" dirty="0"/>
                    </a:p>
                  </a:txBody>
                  <a:tcPr marT="45717" marB="45717"/>
                </a:tc>
              </a:tr>
            </a:tbl>
          </a:graphicData>
        </a:graphic>
      </p:graphicFrame>
      <p:sp>
        <p:nvSpPr>
          <p:cNvPr id="3" name="Content Placeholder 2"/>
          <p:cNvSpPr>
            <a:spLocks noGrp="1"/>
          </p:cNvSpPr>
          <p:nvPr>
            <p:ph idx="1"/>
          </p:nvPr>
        </p:nvSpPr>
        <p:spPr>
          <a:xfrm>
            <a:off x="196560" y="4648199"/>
            <a:ext cx="8642640" cy="1600201"/>
          </a:xfrm>
        </p:spPr>
        <p:txBody>
          <a:bodyPr/>
          <a:lstStyle/>
          <a:p>
            <a:r>
              <a:rPr lang="en-US" dirty="0" smtClean="0"/>
              <a:t>The SNS was designed with this upgrade in mind</a:t>
            </a:r>
          </a:p>
          <a:p>
            <a:r>
              <a:rPr lang="en-US" dirty="0" smtClean="0"/>
              <a:t>Minimal changes are needed in the HEBT / Ring / RTBT areas for 1.3 GeV and a second target</a:t>
            </a:r>
            <a:endParaRPr lang="en-US" dirty="0"/>
          </a:p>
        </p:txBody>
      </p:sp>
    </p:spTree>
    <p:extLst>
      <p:ext uri="{BB962C8B-B14F-4D97-AF65-F5344CB8AC3E}">
        <p14:creationId xmlns:p14="http://schemas.microsoft.com/office/powerpoint/2010/main" val="40060426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77801"/>
            <a:ext cx="9220200" cy="888701"/>
          </a:xfrm>
        </p:spPr>
        <p:txBody>
          <a:bodyPr/>
          <a:lstStyle/>
          <a:p>
            <a:r>
              <a:rPr lang="en-US" dirty="0" smtClean="0"/>
              <a:t>R2T2 dispersion functions (normal septum)</a:t>
            </a:r>
            <a:endParaRPr lang="en-US" dirty="0"/>
          </a:p>
        </p:txBody>
      </p:sp>
      <p:pic>
        <p:nvPicPr>
          <p:cNvPr id="2" name="Picture 1"/>
          <p:cNvPicPr>
            <a:picLocks noChangeAspect="1"/>
          </p:cNvPicPr>
          <p:nvPr/>
        </p:nvPicPr>
        <p:blipFill>
          <a:blip r:embed="rId2"/>
          <a:stretch>
            <a:fillRect/>
          </a:stretch>
        </p:blipFill>
        <p:spPr>
          <a:xfrm>
            <a:off x="914400" y="914400"/>
            <a:ext cx="6724189" cy="5367712"/>
          </a:xfrm>
          <a:prstGeom prst="rect">
            <a:avLst/>
          </a:prstGeom>
        </p:spPr>
      </p:pic>
      <p:sp>
        <p:nvSpPr>
          <p:cNvPr id="5" name="TextBox 4"/>
          <p:cNvSpPr txBox="1"/>
          <p:nvPr/>
        </p:nvSpPr>
        <p:spPr>
          <a:xfrm>
            <a:off x="4597399" y="4944532"/>
            <a:ext cx="2423021" cy="523220"/>
          </a:xfrm>
          <a:prstGeom prst="rect">
            <a:avLst/>
          </a:prstGeom>
          <a:noFill/>
        </p:spPr>
        <p:txBody>
          <a:bodyPr wrap="none" rtlCol="0">
            <a:spAutoFit/>
          </a:bodyPr>
          <a:lstStyle/>
          <a:p>
            <a:r>
              <a:rPr lang="en-US" sz="1400" dirty="0" smtClean="0">
                <a:solidFill>
                  <a:srgbClr val="FF0000"/>
                </a:solidFill>
              </a:rPr>
              <a:t>Vertical dispersion in sloped </a:t>
            </a:r>
            <a:br>
              <a:rPr lang="en-US" sz="1400" dirty="0" smtClean="0">
                <a:solidFill>
                  <a:srgbClr val="FF0000"/>
                </a:solidFill>
              </a:rPr>
            </a:br>
            <a:r>
              <a:rPr lang="en-US" sz="1400" dirty="0" smtClean="0">
                <a:solidFill>
                  <a:srgbClr val="FF0000"/>
                </a:solidFill>
              </a:rPr>
              <a:t>part of beam line</a:t>
            </a:r>
          </a:p>
        </p:txBody>
      </p:sp>
      <p:cxnSp>
        <p:nvCxnSpPr>
          <p:cNvPr id="6" name="Straight Arrow Connector 5"/>
          <p:cNvCxnSpPr/>
          <p:nvPr/>
        </p:nvCxnSpPr>
        <p:spPr>
          <a:xfrm flipH="1" flipV="1">
            <a:off x="5105399" y="4080932"/>
            <a:ext cx="457200" cy="83820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4173733" y="1371266"/>
            <a:ext cx="8800" cy="2294801"/>
          </a:xfrm>
          <a:prstGeom prst="straightConnector1">
            <a:avLst/>
          </a:prstGeom>
          <a:ln>
            <a:solidFill>
              <a:srgbClr val="FF0000"/>
            </a:solidFill>
            <a:prstDash val="dash"/>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5063900" y="1371933"/>
            <a:ext cx="16100" cy="2378800"/>
          </a:xfrm>
          <a:prstGeom prst="straightConnector1">
            <a:avLst/>
          </a:prstGeom>
          <a:ln>
            <a:solidFill>
              <a:srgbClr val="FF0000"/>
            </a:solidFill>
            <a:prstDash val="dash"/>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595177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04" y="177114"/>
            <a:ext cx="8229600" cy="496290"/>
          </a:xfrm>
        </p:spPr>
        <p:txBody>
          <a:bodyPr/>
          <a:lstStyle/>
          <a:p>
            <a:r>
              <a:rPr lang="en-US" dirty="0" smtClean="0"/>
              <a:t>What type of septum magnet to use?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21507543"/>
              </p:ext>
            </p:extLst>
          </p:nvPr>
        </p:nvGraphicFramePr>
        <p:xfrm>
          <a:off x="152400" y="657013"/>
          <a:ext cx="8686800" cy="6217920"/>
        </p:xfrm>
        <a:graphic>
          <a:graphicData uri="http://schemas.openxmlformats.org/drawingml/2006/table">
            <a:tbl>
              <a:tblPr firstRow="1" bandRow="1">
                <a:tableStyleId>{5C22544A-7EE6-4342-B048-85BDC9FD1C3A}</a:tableStyleId>
              </a:tblPr>
              <a:tblGrid>
                <a:gridCol w="1828800"/>
                <a:gridCol w="3276600"/>
                <a:gridCol w="3581400"/>
              </a:tblGrid>
              <a:tr h="370840">
                <a:tc>
                  <a:txBody>
                    <a:bodyPr/>
                    <a:lstStyle/>
                    <a:p>
                      <a:r>
                        <a:rPr lang="en-US" sz="1400" dirty="0" err="1" smtClean="0"/>
                        <a:t>Lamberton</a:t>
                      </a:r>
                      <a:r>
                        <a:rPr lang="en-US" sz="1400" dirty="0" smtClean="0"/>
                        <a:t> septum, </a:t>
                      </a:r>
                      <a:r>
                        <a:rPr lang="en-US" sz="1100" dirty="0" smtClean="0"/>
                        <a:t/>
                      </a:r>
                      <a:br>
                        <a:rPr lang="en-US" sz="1100" dirty="0" smtClean="0"/>
                      </a:br>
                      <a:r>
                        <a:rPr lang="en-US" sz="1100" dirty="0" err="1" smtClean="0"/>
                        <a:t>e.g</a:t>
                      </a:r>
                      <a:r>
                        <a:rPr lang="en-US" sz="1100" dirty="0" smtClean="0"/>
                        <a:t> SNS </a:t>
                      </a:r>
                      <a:r>
                        <a:rPr lang="en-US" sz="1100" dirty="0" err="1" smtClean="0"/>
                        <a:t>ExSptm</a:t>
                      </a:r>
                      <a:endParaRPr lang="en-US" sz="1100" dirty="0"/>
                    </a:p>
                  </a:txBody>
                  <a:tcPr/>
                </a:tc>
                <a:tc>
                  <a:txBody>
                    <a:bodyPr/>
                    <a:lstStyle/>
                    <a:p>
                      <a:r>
                        <a:rPr lang="en-US" sz="2000" dirty="0" smtClean="0"/>
                        <a:t>Pros</a:t>
                      </a:r>
                      <a:endParaRPr lang="en-US" sz="2000" dirty="0"/>
                    </a:p>
                  </a:txBody>
                  <a:tcPr/>
                </a:tc>
                <a:tc>
                  <a:txBody>
                    <a:bodyPr/>
                    <a:lstStyle/>
                    <a:p>
                      <a:r>
                        <a:rPr lang="en-US" sz="2000" dirty="0" smtClean="0"/>
                        <a:t>Cons</a:t>
                      </a:r>
                      <a:endParaRPr lang="en-US" sz="2000" dirty="0"/>
                    </a:p>
                  </a:txBody>
                  <a:tcPr/>
                </a:tc>
              </a:tr>
              <a:tr h="370840">
                <a:tc>
                  <a:txBody>
                    <a:bodyPr/>
                    <a:lstStyle/>
                    <a:p>
                      <a:endParaRPr lang="en-US" sz="1100" dirty="0"/>
                    </a:p>
                  </a:txBody>
                  <a:tcPr>
                    <a:solidFill>
                      <a:schemeClr val="bg1">
                        <a:lumMod val="85000"/>
                      </a:schemeClr>
                    </a:solidFill>
                  </a:tcPr>
                </a:tc>
                <a:tc>
                  <a:txBody>
                    <a:bodyPr/>
                    <a:lstStyle/>
                    <a:p>
                      <a:r>
                        <a:rPr lang="en-US" sz="1100" dirty="0" smtClean="0"/>
                        <a:t>Have some experience</a:t>
                      </a:r>
                      <a:r>
                        <a:rPr lang="en-US" sz="1100" baseline="0" dirty="0" smtClean="0"/>
                        <a:t> with ours</a:t>
                      </a:r>
                      <a:endParaRPr lang="en-US" sz="1100" dirty="0"/>
                    </a:p>
                  </a:txBody>
                  <a:tcPr>
                    <a:solidFill>
                      <a:schemeClr val="bg1">
                        <a:lumMod val="85000"/>
                      </a:schemeClr>
                    </a:solidFill>
                  </a:tcPr>
                </a:tc>
                <a:tc>
                  <a:txBody>
                    <a:bodyPr/>
                    <a:lstStyle/>
                    <a:p>
                      <a:r>
                        <a:rPr lang="en-US" sz="1100" dirty="0" smtClean="0"/>
                        <a:t>Have to</a:t>
                      </a:r>
                      <a:r>
                        <a:rPr lang="en-US" sz="1100" baseline="0" dirty="0" smtClean="0"/>
                        <a:t> undo the vertical kick somehow. The SNS ring extraction method (rolling the septum magnet and offsetting the downstream quad) is complicated.</a:t>
                      </a:r>
                    </a:p>
                  </a:txBody>
                  <a:tcPr>
                    <a:solidFill>
                      <a:schemeClr val="bg1">
                        <a:lumMod val="85000"/>
                      </a:schemeClr>
                    </a:solidFill>
                  </a:tcPr>
                </a:tc>
              </a:tr>
              <a:tr h="370840">
                <a:tc>
                  <a:txBody>
                    <a:bodyPr/>
                    <a:lstStyle/>
                    <a:p>
                      <a:endParaRPr lang="en-US" sz="1100" b="1" dirty="0">
                        <a:solidFill>
                          <a:schemeClr val="bg2"/>
                        </a:solidFill>
                      </a:endParaRPr>
                    </a:p>
                  </a:txBody>
                  <a:tcPr>
                    <a:solidFill>
                      <a:schemeClr val="bg1">
                        <a:lumMod val="85000"/>
                      </a:schemeClr>
                    </a:solidFill>
                  </a:tcPr>
                </a:tc>
                <a:tc>
                  <a:txBody>
                    <a:bodyPr/>
                    <a:lstStyle/>
                    <a:p>
                      <a:r>
                        <a:rPr lang="en-US" sz="1100" dirty="0" smtClean="0"/>
                        <a:t>The</a:t>
                      </a:r>
                      <a:r>
                        <a:rPr lang="en-US" sz="1100" baseline="0" dirty="0" smtClean="0"/>
                        <a:t> two beams can be closer together (less demand from upstream kicker)</a:t>
                      </a:r>
                      <a:endParaRPr lang="en-US" sz="1100" dirty="0"/>
                    </a:p>
                  </a:txBody>
                  <a:tcPr>
                    <a:solidFill>
                      <a:schemeClr val="bg1">
                        <a:lumMod val="85000"/>
                      </a:schemeClr>
                    </a:solidFill>
                  </a:tcPr>
                </a:tc>
                <a:tc>
                  <a:txBody>
                    <a:bodyPr/>
                    <a:lstStyle/>
                    <a:p>
                      <a:r>
                        <a:rPr lang="en-US" sz="1100" baseline="0" dirty="0" smtClean="0"/>
                        <a:t>Vertical kicks introduce vertical dispersion that needs to be compensated</a:t>
                      </a:r>
                    </a:p>
                  </a:txBody>
                  <a:tcPr>
                    <a:solidFill>
                      <a:schemeClr val="bg1">
                        <a:lumMod val="85000"/>
                      </a:schemeClr>
                    </a:solidFill>
                  </a:tcPr>
                </a:tc>
              </a:tr>
              <a:tr h="370840">
                <a:tc>
                  <a:txBody>
                    <a:bodyPr/>
                    <a:lstStyle/>
                    <a:p>
                      <a:endParaRPr lang="en-US" sz="1100" b="1" dirty="0">
                        <a:solidFill>
                          <a:schemeClr val="bg2"/>
                        </a:solidFill>
                      </a:endParaRPr>
                    </a:p>
                  </a:txBody>
                  <a:tcPr>
                    <a:solidFill>
                      <a:schemeClr val="bg1">
                        <a:lumMod val="85000"/>
                      </a:schemeClr>
                    </a:solidFill>
                  </a:tcPr>
                </a:tc>
                <a:tc>
                  <a:txBody>
                    <a:bodyPr/>
                    <a:lstStyle/>
                    <a:p>
                      <a:r>
                        <a:rPr lang="en-US" sz="1100" dirty="0" smtClean="0"/>
                        <a:t>Less demand on kickers (0.8 </a:t>
                      </a:r>
                      <a:r>
                        <a:rPr lang="en-US" sz="1100" dirty="0" err="1" smtClean="0"/>
                        <a:t>vs</a:t>
                      </a:r>
                      <a:r>
                        <a:rPr lang="en-US" sz="1100" dirty="0" smtClean="0"/>
                        <a:t> 1.4 deg., partly </a:t>
                      </a:r>
                      <a:r>
                        <a:rPr lang="en-US" sz="1100" baseline="0" dirty="0" smtClean="0"/>
                        <a:t>due to quad spacing)</a:t>
                      </a:r>
                      <a:endParaRPr lang="en-US" sz="1100" dirty="0"/>
                    </a:p>
                  </a:txBody>
                  <a:tcPr>
                    <a:solidFill>
                      <a:schemeClr val="bg1">
                        <a:lumMod val="85000"/>
                      </a:schemeClr>
                    </a:solidFill>
                  </a:tcPr>
                </a:tc>
                <a:tc>
                  <a:txBody>
                    <a:bodyPr/>
                    <a:lstStyle/>
                    <a:p>
                      <a:r>
                        <a:rPr lang="en-US" sz="1100" baseline="0" dirty="0" smtClean="0"/>
                        <a:t>The non-median plane symmetry introduces skew multipoles (e.g. we had a problem with skew quad components in our </a:t>
                      </a:r>
                      <a:r>
                        <a:rPr lang="en-US" sz="1100" baseline="0" dirty="0" err="1" smtClean="0"/>
                        <a:t>ExSptm</a:t>
                      </a:r>
                      <a:r>
                        <a:rPr lang="en-US" sz="1100" baseline="0" dirty="0" smtClean="0"/>
                        <a:t>)</a:t>
                      </a:r>
                    </a:p>
                  </a:txBody>
                  <a:tcPr>
                    <a:solidFill>
                      <a:schemeClr val="bg1">
                        <a:lumMod val="85000"/>
                      </a:schemeClr>
                    </a:solidFill>
                  </a:tcPr>
                </a:tc>
              </a:tr>
              <a:tr h="370840">
                <a:tc>
                  <a:txBody>
                    <a:bodyPr/>
                    <a:lstStyle/>
                    <a:p>
                      <a:endParaRPr lang="en-US" sz="1100" b="1" dirty="0">
                        <a:solidFill>
                          <a:schemeClr val="bg2"/>
                        </a:solidFill>
                      </a:endParaRPr>
                    </a:p>
                  </a:txBody>
                  <a:tcPr>
                    <a:solidFill>
                      <a:schemeClr val="bg1">
                        <a:lumMod val="85000"/>
                      </a:schemeClr>
                    </a:solidFill>
                  </a:tcPr>
                </a:tc>
                <a:tc>
                  <a:txBody>
                    <a:bodyPr/>
                    <a:lstStyle/>
                    <a:p>
                      <a:r>
                        <a:rPr lang="en-US" sz="1100" dirty="0" smtClean="0"/>
                        <a:t>Less beam</a:t>
                      </a:r>
                      <a:r>
                        <a:rPr lang="en-US" sz="1100" baseline="0" dirty="0" smtClean="0"/>
                        <a:t> offset in quad between kickers and septum, less likely to require a new quad</a:t>
                      </a:r>
                      <a:endParaRPr lang="en-US" sz="1100" dirty="0"/>
                    </a:p>
                  </a:txBody>
                  <a:tcPr>
                    <a:solidFill>
                      <a:schemeClr val="bg1">
                        <a:lumMod val="85000"/>
                      </a:schemeClr>
                    </a:solidFill>
                  </a:tcPr>
                </a:tc>
                <a:tc>
                  <a:txBody>
                    <a:bodyPr/>
                    <a:lstStyle/>
                    <a:p>
                      <a:endParaRPr lang="en-US" sz="1100" baseline="0" dirty="0" smtClean="0"/>
                    </a:p>
                  </a:txBody>
                  <a:tcPr>
                    <a:solidFill>
                      <a:schemeClr val="bg1">
                        <a:lumMod val="85000"/>
                      </a:schemeClr>
                    </a:solidFill>
                  </a:tcPr>
                </a:tc>
              </a:tr>
              <a:tr h="370840">
                <a:tc>
                  <a:txBody>
                    <a:bodyPr/>
                    <a:lstStyle/>
                    <a:p>
                      <a:endParaRPr lang="en-US" sz="1100" b="1" dirty="0">
                        <a:solidFill>
                          <a:schemeClr val="bg2"/>
                        </a:solidFill>
                      </a:endParaRPr>
                    </a:p>
                  </a:txBody>
                  <a:tcPr>
                    <a:solidFill>
                      <a:schemeClr val="bg1">
                        <a:lumMod val="85000"/>
                      </a:schemeClr>
                    </a:solidFill>
                  </a:tcPr>
                </a:tc>
                <a:tc>
                  <a:txBody>
                    <a:bodyPr/>
                    <a:lstStyle/>
                    <a:p>
                      <a:r>
                        <a:rPr lang="en-US" sz="1100" dirty="0" smtClean="0"/>
                        <a:t>Magnet coil</a:t>
                      </a:r>
                      <a:r>
                        <a:rPr lang="en-US" sz="1100" baseline="0" dirty="0" smtClean="0"/>
                        <a:t> is not exposed to the beam</a:t>
                      </a:r>
                      <a:endParaRPr lang="en-US" sz="1100" dirty="0"/>
                    </a:p>
                  </a:txBody>
                  <a:tcPr>
                    <a:solidFill>
                      <a:schemeClr val="bg1">
                        <a:lumMod val="85000"/>
                      </a:schemeClr>
                    </a:solidFill>
                  </a:tcPr>
                </a:tc>
                <a:tc>
                  <a:txBody>
                    <a:bodyPr/>
                    <a:lstStyle/>
                    <a:p>
                      <a:endParaRPr lang="en-US" sz="1100" baseline="0" dirty="0" smtClean="0"/>
                    </a:p>
                  </a:txBody>
                  <a:tcPr>
                    <a:solidFill>
                      <a:schemeClr val="bg1">
                        <a:lumMod val="85000"/>
                      </a:schemeClr>
                    </a:solidFill>
                  </a:tcPr>
                </a:tc>
              </a:tr>
              <a:tr h="370840">
                <a:tc>
                  <a:txBody>
                    <a:bodyPr/>
                    <a:lstStyle/>
                    <a:p>
                      <a:endParaRPr lang="en-US" sz="1100" b="1" dirty="0">
                        <a:solidFill>
                          <a:schemeClr val="bg2"/>
                        </a:solidFill>
                      </a:endParaRPr>
                    </a:p>
                  </a:txBody>
                  <a:tcPr>
                    <a:solidFill>
                      <a:schemeClr val="bg1">
                        <a:lumMod val="85000"/>
                      </a:schemeClr>
                    </a:solidFill>
                  </a:tcPr>
                </a:tc>
                <a:tc>
                  <a:txBody>
                    <a:bodyPr/>
                    <a:lstStyle/>
                    <a:p>
                      <a:r>
                        <a:rPr lang="en-US" sz="1100" dirty="0" smtClean="0"/>
                        <a:t>May be able to take advantage</a:t>
                      </a:r>
                      <a:r>
                        <a:rPr lang="en-US" sz="1100" baseline="0" dirty="0" smtClean="0"/>
                        <a:t> of vertical bend for elevation change in R2T2 </a:t>
                      </a:r>
                      <a:endParaRPr lang="en-US" sz="1100" dirty="0"/>
                    </a:p>
                  </a:txBody>
                  <a:tcPr>
                    <a:solidFill>
                      <a:schemeClr val="bg1">
                        <a:lumMod val="85000"/>
                      </a:schemeClr>
                    </a:solidFill>
                  </a:tcPr>
                </a:tc>
                <a:tc>
                  <a:txBody>
                    <a:bodyPr/>
                    <a:lstStyle/>
                    <a:p>
                      <a:endParaRPr lang="en-US" sz="1100" baseline="0" dirty="0" smtClean="0"/>
                    </a:p>
                  </a:txBody>
                  <a:tcPr>
                    <a:solidFill>
                      <a:schemeClr val="bg1">
                        <a:lumMod val="85000"/>
                      </a:schemeClr>
                    </a:solidFill>
                  </a:tcPr>
                </a:tc>
              </a:tr>
              <a:tr h="370840">
                <a:tc>
                  <a:txBody>
                    <a:bodyPr/>
                    <a:lstStyle/>
                    <a:p>
                      <a:endParaRPr lang="en-US" sz="1100" b="1" dirty="0">
                        <a:solidFill>
                          <a:schemeClr val="bg2"/>
                        </a:solidFill>
                      </a:endParaRPr>
                    </a:p>
                  </a:txBody>
                  <a:tcPr>
                    <a:solidFill>
                      <a:schemeClr val="bg1">
                        <a:lumMod val="85000"/>
                      </a:schemeClr>
                    </a:solidFill>
                  </a:tcPr>
                </a:tc>
                <a:tc>
                  <a:txBody>
                    <a:bodyPr/>
                    <a:lstStyle/>
                    <a:p>
                      <a:r>
                        <a:rPr lang="en-US" sz="1100" dirty="0" smtClean="0"/>
                        <a:t>Less</a:t>
                      </a:r>
                      <a:r>
                        <a:rPr lang="en-US" sz="1100" baseline="0" dirty="0" smtClean="0"/>
                        <a:t> bend angle from septum needed (due to quad spacing)</a:t>
                      </a:r>
                      <a:endParaRPr lang="en-US" sz="1100" dirty="0"/>
                    </a:p>
                  </a:txBody>
                  <a:tcPr>
                    <a:solidFill>
                      <a:schemeClr val="bg1">
                        <a:lumMod val="85000"/>
                      </a:schemeClr>
                    </a:solidFill>
                  </a:tcPr>
                </a:tc>
                <a:tc>
                  <a:txBody>
                    <a:bodyPr/>
                    <a:lstStyle/>
                    <a:p>
                      <a:endParaRPr lang="en-US" sz="1100" baseline="0" dirty="0" smtClean="0"/>
                    </a:p>
                  </a:txBody>
                  <a:tcPr>
                    <a:solidFill>
                      <a:schemeClr val="bg1">
                        <a:lumMod val="85000"/>
                      </a:schemeClr>
                    </a:solidFill>
                  </a:tcPr>
                </a:tc>
              </a:tr>
              <a:tr h="370840">
                <a:tc>
                  <a:txBody>
                    <a:bodyPr/>
                    <a:lstStyle/>
                    <a:p>
                      <a:r>
                        <a:rPr lang="en-US" sz="1400" b="1" dirty="0" smtClean="0">
                          <a:solidFill>
                            <a:schemeClr val="bg2"/>
                          </a:solidFill>
                        </a:rPr>
                        <a:t>Normal septum, </a:t>
                      </a:r>
                      <a:br>
                        <a:rPr lang="en-US" sz="1400" b="1" dirty="0" smtClean="0">
                          <a:solidFill>
                            <a:schemeClr val="bg2"/>
                          </a:solidFill>
                        </a:rPr>
                      </a:br>
                      <a:r>
                        <a:rPr lang="en-US" sz="1100" b="1" dirty="0" smtClean="0">
                          <a:solidFill>
                            <a:schemeClr val="bg2"/>
                          </a:solidFill>
                        </a:rPr>
                        <a:t>e.g. J-PARC RCS </a:t>
                      </a:r>
                      <a:r>
                        <a:rPr lang="en-US" sz="1100" b="1" dirty="0" err="1" smtClean="0">
                          <a:solidFill>
                            <a:schemeClr val="bg2"/>
                          </a:solidFill>
                        </a:rPr>
                        <a:t>ExSptm</a:t>
                      </a:r>
                      <a:endParaRPr lang="en-US" sz="1100" b="1" dirty="0">
                        <a:solidFill>
                          <a:schemeClr val="bg2"/>
                        </a:solidFill>
                      </a:endParaRPr>
                    </a:p>
                  </a:txBody>
                  <a:tcPr>
                    <a:solidFill>
                      <a:schemeClr val="accent1"/>
                    </a:solidFill>
                  </a:tcPr>
                </a:tc>
                <a:tc>
                  <a:txBody>
                    <a:bodyPr/>
                    <a:lstStyle/>
                    <a:p>
                      <a:r>
                        <a:rPr lang="en-US" sz="2000" b="1" dirty="0" smtClean="0">
                          <a:solidFill>
                            <a:schemeClr val="bg1"/>
                          </a:solidFill>
                        </a:rPr>
                        <a:t>Pros</a:t>
                      </a:r>
                      <a:endParaRPr lang="en-US" sz="2000" b="1" dirty="0">
                        <a:solidFill>
                          <a:schemeClr val="bg1"/>
                        </a:solidFill>
                      </a:endParaRPr>
                    </a:p>
                  </a:txBody>
                  <a:tcPr>
                    <a:solidFill>
                      <a:schemeClr val="accent1"/>
                    </a:solidFill>
                  </a:tcPr>
                </a:tc>
                <a:tc>
                  <a:txBody>
                    <a:bodyPr/>
                    <a:lstStyle/>
                    <a:p>
                      <a:r>
                        <a:rPr lang="en-US" sz="2000" b="1" dirty="0" smtClean="0">
                          <a:solidFill>
                            <a:schemeClr val="bg1"/>
                          </a:solidFill>
                        </a:rPr>
                        <a:t>Cons</a:t>
                      </a:r>
                      <a:endParaRPr lang="en-US" sz="2000" b="1" dirty="0">
                        <a:solidFill>
                          <a:schemeClr val="bg1"/>
                        </a:solidFill>
                      </a:endParaRPr>
                    </a:p>
                  </a:txBody>
                  <a:tcPr>
                    <a:solidFill>
                      <a:schemeClr val="accent1"/>
                    </a:solidFill>
                  </a:tcPr>
                </a:tc>
              </a:tr>
              <a:tr h="370840">
                <a:tc>
                  <a:txBody>
                    <a:bodyPr/>
                    <a:lstStyle/>
                    <a:p>
                      <a:endParaRPr lang="en-US" sz="1100" b="1" dirty="0">
                        <a:solidFill>
                          <a:schemeClr val="bg2"/>
                        </a:solidFill>
                      </a:endParaRPr>
                    </a:p>
                  </a:txBody>
                  <a:tcPr>
                    <a:solidFill>
                      <a:srgbClr val="D9D9D9"/>
                    </a:solidFill>
                  </a:tcPr>
                </a:tc>
                <a:tc>
                  <a:txBody>
                    <a:bodyPr/>
                    <a:lstStyle/>
                    <a:p>
                      <a:r>
                        <a:rPr lang="en-US" sz="1100" dirty="0" smtClean="0"/>
                        <a:t>Simple horizontal</a:t>
                      </a:r>
                      <a:r>
                        <a:rPr lang="en-US" sz="1100" baseline="0" dirty="0" smtClean="0"/>
                        <a:t> kicker &amp; septum, avoids cross plane coupling</a:t>
                      </a:r>
                      <a:endParaRPr lang="en-US" sz="1100" dirty="0"/>
                    </a:p>
                  </a:txBody>
                  <a:tcPr>
                    <a:solidFill>
                      <a:srgbClr val="D9D9D9"/>
                    </a:solidFill>
                  </a:tcPr>
                </a:tc>
                <a:tc>
                  <a:txBody>
                    <a:bodyPr/>
                    <a:lstStyle/>
                    <a:p>
                      <a:r>
                        <a:rPr lang="en-US" sz="1100" dirty="0" smtClean="0"/>
                        <a:t>Need bigger septum bend angle (due to quad spacing)</a:t>
                      </a:r>
                    </a:p>
                  </a:txBody>
                  <a:tcPr>
                    <a:solidFill>
                      <a:srgbClr val="D9D9D9"/>
                    </a:solidFill>
                  </a:tcPr>
                </a:tc>
              </a:tr>
              <a:tr h="299720">
                <a:tc>
                  <a:txBody>
                    <a:bodyPr/>
                    <a:lstStyle/>
                    <a:p>
                      <a:endParaRPr lang="en-US" sz="1100" b="1" dirty="0">
                        <a:solidFill>
                          <a:schemeClr val="bg2"/>
                        </a:solidFill>
                      </a:endParaRPr>
                    </a:p>
                  </a:txBody>
                  <a:tcPr>
                    <a:solidFill>
                      <a:srgbClr val="D9D9D9"/>
                    </a:solidFill>
                  </a:tcPr>
                </a:tc>
                <a:tc>
                  <a:txBody>
                    <a:bodyPr/>
                    <a:lstStyle/>
                    <a:p>
                      <a:r>
                        <a:rPr lang="en-US" sz="1100" dirty="0" smtClean="0"/>
                        <a:t>No vertical</a:t>
                      </a:r>
                      <a:r>
                        <a:rPr lang="en-US" sz="1100" baseline="0" dirty="0" smtClean="0"/>
                        <a:t> dispersion</a:t>
                      </a:r>
                      <a:endParaRPr lang="en-US" sz="1100" dirty="0"/>
                    </a:p>
                  </a:txBody>
                  <a:tcPr>
                    <a:solidFill>
                      <a:srgbClr val="D9D9D9"/>
                    </a:solidFill>
                  </a:tcPr>
                </a:tc>
                <a:tc>
                  <a:txBody>
                    <a:bodyPr/>
                    <a:lstStyle/>
                    <a:p>
                      <a:r>
                        <a:rPr lang="en-US" sz="1100" dirty="0" smtClean="0"/>
                        <a:t>Magnet coils exposed to beam</a:t>
                      </a:r>
                    </a:p>
                  </a:txBody>
                  <a:tcPr>
                    <a:solidFill>
                      <a:srgbClr val="D9D9D9"/>
                    </a:solidFill>
                  </a:tcPr>
                </a:tc>
              </a:tr>
              <a:tr h="152400">
                <a:tc>
                  <a:txBody>
                    <a:bodyPr/>
                    <a:lstStyle/>
                    <a:p>
                      <a:endParaRPr lang="en-US" sz="1100" b="1" dirty="0">
                        <a:solidFill>
                          <a:schemeClr val="bg2"/>
                        </a:solidFill>
                      </a:endParaRPr>
                    </a:p>
                  </a:txBody>
                  <a:tcPr>
                    <a:solidFill>
                      <a:srgbClr val="D9D9D9"/>
                    </a:solidFill>
                  </a:tcPr>
                </a:tc>
                <a:tc>
                  <a:txBody>
                    <a:bodyPr/>
                    <a:lstStyle/>
                    <a:p>
                      <a:endParaRPr lang="en-US" sz="1100" dirty="0"/>
                    </a:p>
                  </a:txBody>
                  <a:tcPr>
                    <a:solidFill>
                      <a:srgbClr val="D9D9D9"/>
                    </a:solidFill>
                  </a:tcPr>
                </a:tc>
                <a:tc>
                  <a:txBody>
                    <a:bodyPr/>
                    <a:lstStyle/>
                    <a:p>
                      <a:r>
                        <a:rPr lang="en-US" sz="1100" dirty="0" smtClean="0"/>
                        <a:t>May need a</a:t>
                      </a:r>
                      <a:r>
                        <a:rPr lang="en-US" sz="1100" baseline="0" dirty="0" smtClean="0"/>
                        <a:t> series of septum magnets (like at J-PARC)</a:t>
                      </a:r>
                      <a:endParaRPr lang="en-US" sz="1100" dirty="0" smtClean="0"/>
                    </a:p>
                  </a:txBody>
                  <a:tcPr>
                    <a:solidFill>
                      <a:srgbClr val="D9D9D9"/>
                    </a:solidFill>
                  </a:tcPr>
                </a:tc>
              </a:tr>
              <a:tr h="274320">
                <a:tc>
                  <a:txBody>
                    <a:bodyPr/>
                    <a:lstStyle/>
                    <a:p>
                      <a:endParaRPr lang="en-US" sz="1100" b="1" dirty="0">
                        <a:solidFill>
                          <a:schemeClr val="bg2"/>
                        </a:solidFill>
                      </a:endParaRPr>
                    </a:p>
                  </a:txBody>
                  <a:tcPr>
                    <a:solidFill>
                      <a:srgbClr val="D9D9D9"/>
                    </a:solidFill>
                  </a:tcPr>
                </a:tc>
                <a:tc>
                  <a:txBody>
                    <a:bodyPr/>
                    <a:lstStyle/>
                    <a:p>
                      <a:endParaRPr lang="en-US" sz="1100" dirty="0"/>
                    </a:p>
                  </a:txBody>
                  <a:tcPr>
                    <a:solidFill>
                      <a:srgbClr val="D9D9D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More demand on kickers (1.4 </a:t>
                      </a:r>
                      <a:r>
                        <a:rPr lang="en-US" sz="1100" dirty="0" err="1" smtClean="0"/>
                        <a:t>vs</a:t>
                      </a:r>
                      <a:r>
                        <a:rPr lang="en-US" sz="1100" dirty="0" smtClean="0"/>
                        <a:t> 0.8 deg., partly </a:t>
                      </a:r>
                      <a:r>
                        <a:rPr lang="en-US" sz="1100" baseline="0" dirty="0" smtClean="0"/>
                        <a:t>due to quad spacing</a:t>
                      </a:r>
                      <a:r>
                        <a:rPr lang="en-US" sz="1100" dirty="0" smtClean="0"/>
                        <a:t>)</a:t>
                      </a:r>
                    </a:p>
                  </a:txBody>
                  <a:tcPr>
                    <a:solidFill>
                      <a:srgbClr val="D9D9D9"/>
                    </a:solidFill>
                  </a:tcPr>
                </a:tc>
              </a:tr>
              <a:tr h="370840">
                <a:tc>
                  <a:txBody>
                    <a:bodyPr/>
                    <a:lstStyle/>
                    <a:p>
                      <a:endParaRPr lang="en-US" sz="1100" b="1" dirty="0">
                        <a:solidFill>
                          <a:schemeClr val="bg2"/>
                        </a:solidFill>
                      </a:endParaRPr>
                    </a:p>
                  </a:txBody>
                  <a:tcPr>
                    <a:solidFill>
                      <a:srgbClr val="D9D9D9"/>
                    </a:solidFill>
                  </a:tcPr>
                </a:tc>
                <a:tc>
                  <a:txBody>
                    <a:bodyPr/>
                    <a:lstStyle/>
                    <a:p>
                      <a:endParaRPr lang="en-US" sz="1100" dirty="0"/>
                    </a:p>
                  </a:txBody>
                  <a:tcPr>
                    <a:solidFill>
                      <a:srgbClr val="D9D9D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Bigger beam</a:t>
                      </a:r>
                      <a:r>
                        <a:rPr lang="en-US" sz="1100" baseline="0" dirty="0" smtClean="0"/>
                        <a:t> offset in quad between kickers and septum, may need new quad</a:t>
                      </a:r>
                      <a:endParaRPr lang="en-US" sz="1100" dirty="0" smtClean="0"/>
                    </a:p>
                  </a:txBody>
                  <a:tcPr>
                    <a:solidFill>
                      <a:srgbClr val="D9D9D9"/>
                    </a:solidFill>
                  </a:tcPr>
                </a:tc>
              </a:tr>
            </a:tbl>
          </a:graphicData>
        </a:graphic>
      </p:graphicFrame>
    </p:spTree>
    <p:extLst>
      <p:ext uri="{BB962C8B-B14F-4D97-AF65-F5344CB8AC3E}">
        <p14:creationId xmlns:p14="http://schemas.microsoft.com/office/powerpoint/2010/main" val="392430901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Sloped beam tunnel challenge</a:t>
            </a:r>
            <a:endParaRPr lang="en-US" dirty="0"/>
          </a:p>
        </p:txBody>
      </p:sp>
      <p:sp>
        <p:nvSpPr>
          <p:cNvPr id="3" name="Content Placeholder 2"/>
          <p:cNvSpPr>
            <a:spLocks noGrp="1"/>
          </p:cNvSpPr>
          <p:nvPr>
            <p:ph idx="1"/>
          </p:nvPr>
        </p:nvSpPr>
        <p:spPr>
          <a:xfrm>
            <a:off x="228600" y="838200"/>
            <a:ext cx="8642640" cy="4471932"/>
          </a:xfrm>
        </p:spPr>
        <p:txBody>
          <a:bodyPr/>
          <a:lstStyle/>
          <a:p>
            <a:r>
              <a:rPr lang="en-US" dirty="0" smtClean="0"/>
              <a:t>New target station is planned to be 5.2 m below the existing target. For the sloped section, </a:t>
            </a:r>
          </a:p>
          <a:p>
            <a:pPr lvl="1"/>
            <a:r>
              <a:rPr lang="en-US" dirty="0" smtClean="0">
                <a:latin typeface="Times New Roman"/>
                <a:cs typeface="Times New Roman"/>
              </a:rPr>
              <a:t>2</a:t>
            </a:r>
            <a:r>
              <a:rPr lang="en-US" i="1" dirty="0" smtClean="0">
                <a:latin typeface="Times New Roman"/>
                <a:cs typeface="Times New Roman"/>
              </a:rPr>
              <a:t>n</a:t>
            </a:r>
            <a:r>
              <a:rPr lang="en-US" dirty="0" smtClean="0">
                <a:latin typeface="Symbol" charset="2"/>
                <a:cs typeface="Symbol" charset="2"/>
              </a:rPr>
              <a:t>p</a:t>
            </a:r>
            <a:r>
              <a:rPr lang="en-US" dirty="0" smtClean="0"/>
              <a:t> phase advance between dipoles to get achromat</a:t>
            </a:r>
          </a:p>
          <a:p>
            <a:pPr lvl="1"/>
            <a:r>
              <a:rPr lang="en-US" dirty="0" smtClean="0">
                <a:latin typeface="Symbol" charset="2"/>
                <a:cs typeface="Symbol" charset="2"/>
              </a:rPr>
              <a:t>p/2</a:t>
            </a:r>
            <a:r>
              <a:rPr lang="en-US" dirty="0" smtClean="0"/>
              <a:t> </a:t>
            </a:r>
            <a:r>
              <a:rPr lang="en-US" dirty="0"/>
              <a:t>phase advance </a:t>
            </a:r>
            <a:r>
              <a:rPr lang="en-US" dirty="0" smtClean="0"/>
              <a:t>per FODO </a:t>
            </a:r>
            <a:r>
              <a:rPr lang="en-US" dirty="0"/>
              <a:t>cell </a:t>
            </a:r>
            <a:r>
              <a:rPr lang="en-US" dirty="0" smtClean="0"/>
              <a:t>to optimize aperture </a:t>
            </a:r>
          </a:p>
          <a:p>
            <a:pPr lvl="1"/>
            <a:r>
              <a:rPr lang="en-US" dirty="0" smtClean="0"/>
              <a:t>Clone existing quads and aperture clearance</a:t>
            </a:r>
          </a:p>
          <a:p>
            <a:pPr lvl="1"/>
            <a:r>
              <a:rPr lang="en-US" dirty="0"/>
              <a:t>T</a:t>
            </a:r>
            <a:r>
              <a:rPr lang="en-US" dirty="0" smtClean="0"/>
              <a:t>his sets the length of the elevation drop section to &lt;49 m</a:t>
            </a:r>
          </a:p>
          <a:p>
            <a:r>
              <a:rPr lang="en-US" dirty="0" smtClean="0"/>
              <a:t>What should tunnel look like?</a:t>
            </a:r>
          </a:p>
          <a:p>
            <a:pPr lvl="1"/>
            <a:r>
              <a:rPr lang="en-US" dirty="0" smtClean="0"/>
              <a:t>6 deg. slope for the 49 m option</a:t>
            </a:r>
          </a:p>
          <a:p>
            <a:pPr lvl="1"/>
            <a:r>
              <a:rPr lang="en-US" dirty="0" smtClean="0"/>
              <a:t>Smooth floor with no steps?</a:t>
            </a:r>
          </a:p>
          <a:p>
            <a:pPr lvl="1"/>
            <a:r>
              <a:rPr lang="en-US" dirty="0" smtClean="0"/>
              <a:t>Stepped floor?</a:t>
            </a:r>
          </a:p>
          <a:p>
            <a:pPr lvl="1"/>
            <a:r>
              <a:rPr lang="en-US" dirty="0" smtClean="0"/>
              <a:t>Some combination of the two?</a:t>
            </a:r>
            <a:endParaRPr lang="en-US" dirty="0"/>
          </a:p>
        </p:txBody>
      </p:sp>
      <p:sp>
        <p:nvSpPr>
          <p:cNvPr id="4" name="TextBox 3"/>
          <p:cNvSpPr txBox="1"/>
          <p:nvPr/>
        </p:nvSpPr>
        <p:spPr>
          <a:xfrm>
            <a:off x="1066800" y="5867400"/>
            <a:ext cx="5962187" cy="374461"/>
          </a:xfrm>
          <a:prstGeom prst="rect">
            <a:avLst/>
          </a:prstGeom>
          <a:noFill/>
        </p:spPr>
        <p:txBody>
          <a:bodyPr wrap="none" rtlCol="0">
            <a:spAutoFit/>
          </a:bodyPr>
          <a:lstStyle/>
          <a:p>
            <a:pPr>
              <a:lnSpc>
                <a:spcPct val="90000"/>
              </a:lnSpc>
            </a:pPr>
            <a:r>
              <a:rPr lang="en-US" sz="2000" b="1" i="1" dirty="0" smtClean="0">
                <a:solidFill>
                  <a:srgbClr val="FF0000"/>
                </a:solidFill>
              </a:rPr>
              <a:t>Advice from the committee would be welcome!</a:t>
            </a:r>
          </a:p>
        </p:txBody>
      </p:sp>
      <p:pic>
        <p:nvPicPr>
          <p:cNvPr id="5" name="Picture 4"/>
          <p:cNvPicPr>
            <a:picLocks noChangeAspect="1"/>
          </p:cNvPicPr>
          <p:nvPr/>
        </p:nvPicPr>
        <p:blipFill>
          <a:blip r:embed="rId2"/>
          <a:stretch>
            <a:fillRect/>
          </a:stretch>
        </p:blipFill>
        <p:spPr>
          <a:xfrm>
            <a:off x="5486400" y="4114800"/>
            <a:ext cx="3501957" cy="1600200"/>
          </a:xfrm>
          <a:prstGeom prst="rect">
            <a:avLst/>
          </a:prstGeom>
        </p:spPr>
      </p:pic>
    </p:spTree>
    <p:extLst>
      <p:ext uri="{BB962C8B-B14F-4D97-AF65-F5344CB8AC3E}">
        <p14:creationId xmlns:p14="http://schemas.microsoft.com/office/powerpoint/2010/main" val="68332889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focus challenge</a:t>
            </a:r>
            <a:endParaRPr lang="en-US" dirty="0"/>
          </a:p>
        </p:txBody>
      </p:sp>
      <p:sp>
        <p:nvSpPr>
          <p:cNvPr id="31" name="Content Placeholder 30"/>
          <p:cNvSpPr>
            <a:spLocks noGrp="1"/>
          </p:cNvSpPr>
          <p:nvPr>
            <p:ph idx="1"/>
          </p:nvPr>
        </p:nvSpPr>
        <p:spPr>
          <a:xfrm>
            <a:off x="152400" y="838200"/>
            <a:ext cx="2775240" cy="4471932"/>
          </a:xfrm>
        </p:spPr>
        <p:txBody>
          <a:bodyPr/>
          <a:lstStyle/>
          <a:p>
            <a:r>
              <a:rPr lang="en-US" sz="2400" dirty="0" smtClean="0"/>
              <a:t>The final focus area is a challenge due to high radiation and limited space</a:t>
            </a:r>
          </a:p>
          <a:p>
            <a:r>
              <a:rPr lang="en-US" sz="2400" dirty="0" smtClean="0"/>
              <a:t>May rely on a crane to install and maintain magnets</a:t>
            </a:r>
            <a:endParaRPr lang="en-US" sz="2400" dirty="0"/>
          </a:p>
        </p:txBody>
      </p:sp>
      <p:pic>
        <p:nvPicPr>
          <p:cNvPr id="4" name="Picture 3"/>
          <p:cNvPicPr>
            <a:picLocks noChangeAspect="1"/>
          </p:cNvPicPr>
          <p:nvPr/>
        </p:nvPicPr>
        <p:blipFill>
          <a:blip r:embed="rId2"/>
          <a:stretch>
            <a:fillRect/>
          </a:stretch>
        </p:blipFill>
        <p:spPr>
          <a:xfrm>
            <a:off x="3048000" y="1524000"/>
            <a:ext cx="4574354" cy="4648200"/>
          </a:xfrm>
          <a:prstGeom prst="rect">
            <a:avLst/>
          </a:prstGeom>
        </p:spPr>
      </p:pic>
      <p:cxnSp>
        <p:nvCxnSpPr>
          <p:cNvPr id="6" name="Straight Connector 5"/>
          <p:cNvCxnSpPr/>
          <p:nvPr/>
        </p:nvCxnSpPr>
        <p:spPr>
          <a:xfrm>
            <a:off x="3742266" y="1862666"/>
            <a:ext cx="838200" cy="1219200"/>
          </a:xfrm>
          <a:prstGeom prst="line">
            <a:avLst/>
          </a:prstGeom>
          <a:ln>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724400" y="2971800"/>
            <a:ext cx="1295400" cy="1905000"/>
          </a:xfrm>
          <a:prstGeom prst="line">
            <a:avLst/>
          </a:prstGeom>
          <a:ln>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029200" y="2743200"/>
            <a:ext cx="1295400" cy="1905000"/>
          </a:xfrm>
          <a:prstGeom prst="line">
            <a:avLst/>
          </a:prstGeom>
          <a:ln>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6019800" y="4648200"/>
            <a:ext cx="304800" cy="228600"/>
          </a:xfrm>
          <a:prstGeom prst="line">
            <a:avLst/>
          </a:prstGeom>
          <a:ln>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445000" y="1380066"/>
            <a:ext cx="838200" cy="1219200"/>
          </a:xfrm>
          <a:prstGeom prst="line">
            <a:avLst/>
          </a:prstGeom>
          <a:ln>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5029200" y="2590800"/>
            <a:ext cx="245533" cy="152400"/>
          </a:xfrm>
          <a:prstGeom prst="line">
            <a:avLst/>
          </a:prstGeom>
          <a:ln>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4572000" y="2971800"/>
            <a:ext cx="169334" cy="127000"/>
          </a:xfrm>
          <a:prstGeom prst="line">
            <a:avLst/>
          </a:prstGeom>
          <a:ln>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TextBox 7"/>
          <p:cNvSpPr txBox="1">
            <a:spLocks noChangeArrowheads="1"/>
          </p:cNvSpPr>
          <p:nvPr/>
        </p:nvSpPr>
        <p:spPr bwMode="auto">
          <a:xfrm>
            <a:off x="1944688" y="4267200"/>
            <a:ext cx="2551112" cy="2062099"/>
          </a:xfrm>
          <a:prstGeom prst="rect">
            <a:avLst/>
          </a:prstGeom>
          <a:solidFill>
            <a:schemeClr val="bg1"/>
          </a:solidFill>
          <a:ln w="9525">
            <a:solidFill>
              <a:srgbClr val="0000FF"/>
            </a:solidFill>
            <a:miter lim="800000"/>
            <a:headEnd/>
            <a:tailEnd/>
          </a:ln>
        </p:spPr>
        <p:txBody>
          <a:bodyPr lIns="91435" tIns="45718" rIns="91435" bIns="45718">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179388" indent="-17938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buFont typeface="Arial" charset="0"/>
              <a:buChar char="•"/>
            </a:pPr>
            <a:r>
              <a:rPr lang="en-US" sz="1600" dirty="0" smtClean="0">
                <a:solidFill>
                  <a:srgbClr val="0000FF"/>
                </a:solidFill>
              </a:rPr>
              <a:t>Beam tunnel narrows in final focus region</a:t>
            </a:r>
          </a:p>
          <a:p>
            <a:pPr lvl="1" eaLnBrk="1" hangingPunct="1">
              <a:buFont typeface="Arial" charset="0"/>
              <a:buChar char="•"/>
            </a:pPr>
            <a:r>
              <a:rPr lang="en-US" sz="1600" dirty="0" smtClean="0">
                <a:solidFill>
                  <a:srgbClr val="0000FF"/>
                </a:solidFill>
              </a:rPr>
              <a:t>Access for installation and maintenance is difficult</a:t>
            </a:r>
          </a:p>
          <a:p>
            <a:pPr lvl="1" eaLnBrk="1" hangingPunct="1">
              <a:buFont typeface="Arial" charset="0"/>
              <a:buChar char="•"/>
            </a:pPr>
            <a:r>
              <a:rPr lang="en-US" sz="1600" dirty="0" smtClean="0">
                <a:solidFill>
                  <a:srgbClr val="0000FF"/>
                </a:solidFill>
              </a:rPr>
              <a:t>May need some quads to be larger (&gt;21 cm) aperture</a:t>
            </a:r>
            <a:endParaRPr lang="en-US" sz="1600" dirty="0">
              <a:solidFill>
                <a:prstClr val="black"/>
              </a:solidFill>
            </a:endParaRPr>
          </a:p>
        </p:txBody>
      </p:sp>
      <p:cxnSp>
        <p:nvCxnSpPr>
          <p:cNvPr id="22" name="Straight Arrow Connector 21"/>
          <p:cNvCxnSpPr>
            <a:stCxn id="20" idx="3"/>
          </p:cNvCxnSpPr>
          <p:nvPr/>
        </p:nvCxnSpPr>
        <p:spPr>
          <a:xfrm flipV="1">
            <a:off x="4495800" y="4191000"/>
            <a:ext cx="877888" cy="110725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705600" y="5257800"/>
            <a:ext cx="2327643" cy="346249"/>
          </a:xfrm>
          <a:prstGeom prst="rect">
            <a:avLst/>
          </a:prstGeom>
          <a:noFill/>
        </p:spPr>
        <p:txBody>
          <a:bodyPr wrap="none" rtlCol="0">
            <a:spAutoFit/>
          </a:bodyPr>
          <a:lstStyle/>
          <a:p>
            <a:pPr>
              <a:lnSpc>
                <a:spcPct val="90000"/>
              </a:lnSpc>
            </a:pPr>
            <a:r>
              <a:rPr lang="en-US" dirty="0" smtClean="0"/>
              <a:t>Second target center</a:t>
            </a:r>
          </a:p>
        </p:txBody>
      </p:sp>
      <p:sp>
        <p:nvSpPr>
          <p:cNvPr id="25" name="Right Brace 24"/>
          <p:cNvSpPr/>
          <p:nvPr/>
        </p:nvSpPr>
        <p:spPr>
          <a:xfrm rot="19572147">
            <a:off x="5877217" y="362546"/>
            <a:ext cx="260139" cy="4269234"/>
          </a:xfrm>
          <a:prstGeom prst="rightBrace">
            <a:avLst/>
          </a:prstGeom>
          <a:ln w="635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TextBox 25"/>
          <p:cNvSpPr txBox="1"/>
          <p:nvPr/>
        </p:nvSpPr>
        <p:spPr>
          <a:xfrm rot="19534349">
            <a:off x="6138138" y="1767148"/>
            <a:ext cx="1506542" cy="346249"/>
          </a:xfrm>
          <a:prstGeom prst="rect">
            <a:avLst/>
          </a:prstGeom>
          <a:noFill/>
        </p:spPr>
        <p:txBody>
          <a:bodyPr wrap="none" rtlCol="0">
            <a:spAutoFit/>
          </a:bodyPr>
          <a:lstStyle/>
          <a:p>
            <a:pPr>
              <a:lnSpc>
                <a:spcPct val="90000"/>
              </a:lnSpc>
            </a:pPr>
            <a:r>
              <a:rPr lang="en-US" dirty="0" smtClean="0"/>
              <a:t>Last 6 quads</a:t>
            </a:r>
          </a:p>
        </p:txBody>
      </p:sp>
      <p:cxnSp>
        <p:nvCxnSpPr>
          <p:cNvPr id="28" name="Straight Arrow Connector 27"/>
          <p:cNvCxnSpPr/>
          <p:nvPr/>
        </p:nvCxnSpPr>
        <p:spPr>
          <a:xfrm>
            <a:off x="3691467" y="1151467"/>
            <a:ext cx="2976033" cy="4330700"/>
          </a:xfrm>
          <a:prstGeom prst="straightConnector1">
            <a:avLst/>
          </a:prstGeom>
          <a:ln w="12700" cmpd="sng">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0616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Advice and charge</a:t>
            </a:r>
            <a:endParaRPr lang="en-US" dirty="0"/>
          </a:p>
        </p:txBody>
      </p:sp>
      <p:sp>
        <p:nvSpPr>
          <p:cNvPr id="3" name="Content Placeholder 2"/>
          <p:cNvSpPr>
            <a:spLocks noGrp="1"/>
          </p:cNvSpPr>
          <p:nvPr>
            <p:ph idx="1"/>
          </p:nvPr>
        </p:nvSpPr>
        <p:spPr>
          <a:xfrm>
            <a:off x="152400" y="914400"/>
            <a:ext cx="8642640" cy="4471932"/>
          </a:xfrm>
        </p:spPr>
        <p:txBody>
          <a:bodyPr/>
          <a:lstStyle/>
          <a:p>
            <a:r>
              <a:rPr lang="en-US" dirty="0" smtClean="0"/>
              <a:t>Charge: </a:t>
            </a:r>
          </a:p>
          <a:p>
            <a:pPr lvl="1"/>
            <a:r>
              <a:rPr lang="en-US" dirty="0" smtClean="0"/>
              <a:t>Provide </a:t>
            </a:r>
            <a:r>
              <a:rPr lang="en-US" dirty="0"/>
              <a:t>advice on the accelerator systems components of the draft technical design report for the Second Target Station and provide guidance on the reasonability of the updated plan for the power upgrade in the SCL, with fewer new </a:t>
            </a:r>
            <a:r>
              <a:rPr lang="en-US" dirty="0" err="1"/>
              <a:t>Cryo</a:t>
            </a:r>
            <a:r>
              <a:rPr lang="en-US" dirty="0"/>
              <a:t>-modules than originally planned</a:t>
            </a:r>
            <a:r>
              <a:rPr lang="en-US" dirty="0" smtClean="0"/>
              <a:t>.</a:t>
            </a:r>
          </a:p>
          <a:p>
            <a:r>
              <a:rPr lang="en-US" dirty="0" smtClean="0"/>
              <a:t>Please advise:</a:t>
            </a:r>
          </a:p>
          <a:p>
            <a:pPr lvl="1"/>
            <a:r>
              <a:rPr lang="en-US" dirty="0" smtClean="0"/>
              <a:t>Which septum magnet option is best? </a:t>
            </a:r>
            <a:endParaRPr lang="en-US" dirty="0"/>
          </a:p>
          <a:p>
            <a:pPr lvl="2"/>
            <a:r>
              <a:rPr lang="en-US" dirty="0" smtClean="0"/>
              <a:t>Lambertson or normal?</a:t>
            </a:r>
          </a:p>
          <a:p>
            <a:pPr lvl="1"/>
            <a:r>
              <a:rPr lang="en-US" dirty="0" smtClean="0"/>
              <a:t>What should the sloped part of the R2T2 tunnel look like?</a:t>
            </a:r>
          </a:p>
          <a:p>
            <a:pPr lvl="2"/>
            <a:r>
              <a:rPr lang="en-US" dirty="0" smtClean="0"/>
              <a:t>Flat floor, step, some combination?</a:t>
            </a:r>
          </a:p>
          <a:p>
            <a:pPr lvl="2"/>
            <a:r>
              <a:rPr lang="en-US" dirty="0" smtClean="0"/>
              <a:t>Is an overhead crane practical?</a:t>
            </a:r>
          </a:p>
          <a:p>
            <a:endParaRPr lang="en-US" dirty="0"/>
          </a:p>
        </p:txBody>
      </p:sp>
    </p:spTree>
    <p:extLst>
      <p:ext uri="{BB962C8B-B14F-4D97-AF65-F5344CB8AC3E}">
        <p14:creationId xmlns:p14="http://schemas.microsoft.com/office/powerpoint/2010/main" val="2232297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196560" y="1066800"/>
            <a:ext cx="8642640" cy="4772317"/>
          </a:xfrm>
        </p:spPr>
        <p:txBody>
          <a:bodyPr/>
          <a:lstStyle/>
          <a:p>
            <a:r>
              <a:rPr lang="en-US" dirty="0" smtClean="0"/>
              <a:t>Most of the HEBT/Ring/RTBT is already capable of 1.3 GeV operations</a:t>
            </a:r>
          </a:p>
          <a:p>
            <a:r>
              <a:rPr lang="en-US" dirty="0" smtClean="0"/>
              <a:t>Most modifications are in the ring injection and extraction areas</a:t>
            </a:r>
          </a:p>
          <a:p>
            <a:r>
              <a:rPr lang="en-US" dirty="0" smtClean="0"/>
              <a:t>The new R2T2 beam transport line is very similar to the existing RTBT line, but has a 5.2 m elevation drop </a:t>
            </a:r>
          </a:p>
          <a:p>
            <a:r>
              <a:rPr lang="en-US" dirty="0" smtClean="0"/>
              <a:t>Work planned this year includes electron beam tests of stripper foils and optimizing the launch into the new R2T2 beam transport line</a:t>
            </a:r>
            <a:endParaRPr lang="en-US" dirty="0"/>
          </a:p>
        </p:txBody>
      </p:sp>
    </p:spTree>
    <p:extLst>
      <p:ext uri="{BB962C8B-B14F-4D97-AF65-F5344CB8AC3E}">
        <p14:creationId xmlns:p14="http://schemas.microsoft.com/office/powerpoint/2010/main" val="534176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1" y="3048001"/>
            <a:ext cx="4308396" cy="487313"/>
          </a:xfrm>
        </p:spPr>
        <p:txBody>
          <a:bodyPr/>
          <a:lstStyle/>
          <a:p>
            <a:pPr marL="0" indent="0">
              <a:buNone/>
            </a:pPr>
            <a:r>
              <a:rPr lang="en-US" dirty="0" smtClean="0"/>
              <a:t>Thank you for your attention!</a:t>
            </a:r>
            <a:endParaRPr lang="en-US" dirty="0"/>
          </a:p>
        </p:txBody>
      </p:sp>
    </p:spTree>
    <p:extLst>
      <p:ext uri="{BB962C8B-B14F-4D97-AF65-F5344CB8AC3E}">
        <p14:creationId xmlns:p14="http://schemas.microsoft.com/office/powerpoint/2010/main" val="2925954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1204" y="1344824"/>
            <a:ext cx="8229600" cy="487313"/>
          </a:xfrm>
        </p:spPr>
        <p:txBody>
          <a:bodyPr/>
          <a:lstStyle/>
          <a:p>
            <a:r>
              <a:rPr lang="en-US" dirty="0" smtClean="0"/>
              <a:t>Back up slides</a:t>
            </a:r>
            <a:endParaRPr lang="en-US" dirty="0"/>
          </a:p>
        </p:txBody>
      </p:sp>
    </p:spTree>
    <p:extLst>
      <p:ext uri="{BB962C8B-B14F-4D97-AF65-F5344CB8AC3E}">
        <p14:creationId xmlns:p14="http://schemas.microsoft.com/office/powerpoint/2010/main" val="3518325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lectron_cacher"/>
          <p:cNvPicPr>
            <a:picLocks noChangeAspect="1" noChangeArrowheads="1"/>
          </p:cNvPicPr>
          <p:nvPr/>
        </p:nvPicPr>
        <p:blipFill>
          <a:blip r:embed="rId2"/>
          <a:srcRect l="20038" t="46247" r="42541" b="22216"/>
          <a:stretch>
            <a:fillRect/>
          </a:stretch>
        </p:blipFill>
        <p:spPr bwMode="auto">
          <a:xfrm flipH="1">
            <a:off x="229023" y="4687025"/>
            <a:ext cx="2383920" cy="1973173"/>
          </a:xfrm>
          <a:prstGeom prst="rect">
            <a:avLst/>
          </a:prstGeom>
          <a:noFill/>
          <a:ln w="25400">
            <a:solidFill>
              <a:schemeClr val="tx1"/>
            </a:solidFill>
            <a:miter lim="800000"/>
            <a:headEnd/>
            <a:tailEnd/>
          </a:ln>
        </p:spPr>
      </p:pic>
      <p:sp>
        <p:nvSpPr>
          <p:cNvPr id="2" name="Title 1"/>
          <p:cNvSpPr>
            <a:spLocks noGrp="1"/>
          </p:cNvSpPr>
          <p:nvPr>
            <p:ph type="title"/>
          </p:nvPr>
        </p:nvSpPr>
        <p:spPr>
          <a:xfrm>
            <a:off x="0" y="0"/>
            <a:ext cx="8229600" cy="496290"/>
          </a:xfrm>
        </p:spPr>
        <p:txBody>
          <a:bodyPr/>
          <a:lstStyle/>
          <a:p>
            <a:r>
              <a:rPr lang="en-US" dirty="0" smtClean="0"/>
              <a:t>Electron Catcher Design</a:t>
            </a:r>
            <a:endParaRPr lang="en-US" dirty="0"/>
          </a:p>
        </p:txBody>
      </p:sp>
      <p:sp>
        <p:nvSpPr>
          <p:cNvPr id="5" name="TextBox 4"/>
          <p:cNvSpPr txBox="1"/>
          <p:nvPr/>
        </p:nvSpPr>
        <p:spPr>
          <a:xfrm>
            <a:off x="157411" y="553779"/>
            <a:ext cx="7763654" cy="923326"/>
          </a:xfrm>
          <a:prstGeom prst="rect">
            <a:avLst/>
          </a:prstGeom>
          <a:noFill/>
        </p:spPr>
        <p:txBody>
          <a:bodyPr wrap="none" lIns="91435" tIns="45718" rIns="91435" bIns="45718" rtlCol="0">
            <a:spAutoFit/>
          </a:bodyPr>
          <a:lstStyle/>
          <a:p>
            <a:pPr>
              <a:buFont typeface="Arial"/>
              <a:buChar char="•"/>
            </a:pPr>
            <a:r>
              <a:rPr lang="en-US" dirty="0" smtClean="0">
                <a:solidFill>
                  <a:prstClr val="black"/>
                </a:solidFill>
              </a:rPr>
              <a:t> Field tilt of 200 </a:t>
            </a:r>
            <a:r>
              <a:rPr lang="en-US" dirty="0" err="1" smtClean="0">
                <a:solidFill>
                  <a:prstClr val="black"/>
                </a:solidFill>
              </a:rPr>
              <a:t>mrad</a:t>
            </a:r>
            <a:r>
              <a:rPr lang="en-US" dirty="0" smtClean="0">
                <a:solidFill>
                  <a:prstClr val="black"/>
                </a:solidFill>
              </a:rPr>
              <a:t> </a:t>
            </a:r>
            <a:r>
              <a:rPr lang="en-US" dirty="0" err="1" smtClean="0">
                <a:solidFill>
                  <a:prstClr val="black"/>
                </a:solidFill>
              </a:rPr>
              <a:t>w.r.t</a:t>
            </a:r>
            <a:r>
              <a:rPr lang="en-US" dirty="0" smtClean="0">
                <a:solidFill>
                  <a:prstClr val="black"/>
                </a:solidFill>
              </a:rPr>
              <a:t> injected beam sends electrons downward</a:t>
            </a:r>
          </a:p>
          <a:p>
            <a:pPr>
              <a:buFont typeface="Arial"/>
              <a:buChar char="•"/>
            </a:pPr>
            <a:r>
              <a:rPr lang="en-US" dirty="0" smtClean="0">
                <a:solidFill>
                  <a:prstClr val="black"/>
                </a:solidFill>
              </a:rPr>
              <a:t> Nominally, electrons should impact underside of electron catcher wedges</a:t>
            </a:r>
          </a:p>
          <a:p>
            <a:r>
              <a:rPr lang="en-US" dirty="0" smtClean="0">
                <a:solidFill>
                  <a:prstClr val="black"/>
                </a:solidFill>
              </a:rPr>
              <a:t> </a:t>
            </a:r>
            <a:endParaRPr lang="en-US" dirty="0">
              <a:solidFill>
                <a:prstClr val="black"/>
              </a:solidFill>
            </a:endParaRPr>
          </a:p>
        </p:txBody>
      </p:sp>
      <p:pic>
        <p:nvPicPr>
          <p:cNvPr id="4" name="Picture 5"/>
          <p:cNvPicPr>
            <a:picLocks noChangeAspect="1" noChangeArrowheads="1"/>
          </p:cNvPicPr>
          <p:nvPr/>
        </p:nvPicPr>
        <p:blipFill>
          <a:blip r:embed="rId3"/>
          <a:srcRect/>
          <a:stretch>
            <a:fillRect/>
          </a:stretch>
        </p:blipFill>
        <p:spPr bwMode="auto">
          <a:xfrm>
            <a:off x="2658445" y="1461823"/>
            <a:ext cx="5180386" cy="3812788"/>
          </a:xfrm>
          <a:prstGeom prst="rect">
            <a:avLst/>
          </a:prstGeom>
          <a:noFill/>
          <a:ln w="9525">
            <a:noFill/>
            <a:miter lim="800000"/>
            <a:headEnd/>
            <a:tailEnd/>
          </a:ln>
        </p:spPr>
      </p:pic>
      <p:cxnSp>
        <p:nvCxnSpPr>
          <p:cNvPr id="19" name="Curved Connector 18"/>
          <p:cNvCxnSpPr/>
          <p:nvPr/>
        </p:nvCxnSpPr>
        <p:spPr>
          <a:xfrm rot="10800000" flipV="1">
            <a:off x="2706635" y="4445338"/>
            <a:ext cx="1769725" cy="1228453"/>
          </a:xfrm>
          <a:prstGeom prst="curved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08204" y="4237125"/>
            <a:ext cx="1903839" cy="369328"/>
          </a:xfrm>
          <a:prstGeom prst="rect">
            <a:avLst/>
          </a:prstGeom>
          <a:noFill/>
        </p:spPr>
        <p:txBody>
          <a:bodyPr wrap="none" lIns="91435" tIns="45718" rIns="91435" bIns="45718" rtlCol="0">
            <a:spAutoFit/>
          </a:bodyPr>
          <a:lstStyle/>
          <a:p>
            <a:r>
              <a:rPr lang="en-US" dirty="0" smtClean="0">
                <a:solidFill>
                  <a:prstClr val="black"/>
                </a:solidFill>
              </a:rPr>
              <a:t>Electron Catcher</a:t>
            </a:r>
            <a:endParaRPr lang="en-US" dirty="0">
              <a:solidFill>
                <a:prstClr val="black"/>
              </a:solidFill>
            </a:endParaRPr>
          </a:p>
        </p:txBody>
      </p:sp>
      <p:sp>
        <p:nvSpPr>
          <p:cNvPr id="30" name="TextBox 29"/>
          <p:cNvSpPr txBox="1"/>
          <p:nvPr/>
        </p:nvSpPr>
        <p:spPr>
          <a:xfrm>
            <a:off x="4114801" y="5105400"/>
            <a:ext cx="2302877" cy="276999"/>
          </a:xfrm>
          <a:prstGeom prst="rect">
            <a:avLst/>
          </a:prstGeom>
          <a:noFill/>
        </p:spPr>
        <p:txBody>
          <a:bodyPr wrap="square" lIns="91435" tIns="45718" rIns="91435" bIns="45718" rtlCol="0">
            <a:spAutoFit/>
          </a:bodyPr>
          <a:lstStyle/>
          <a:p>
            <a:r>
              <a:rPr lang="en-US" sz="1200" dirty="0">
                <a:solidFill>
                  <a:srgbClr val="800000"/>
                </a:solidFill>
              </a:rPr>
              <a:t>Figure from L. Wang</a:t>
            </a:r>
          </a:p>
        </p:txBody>
      </p:sp>
      <p:sp>
        <p:nvSpPr>
          <p:cNvPr id="3" name="Rectangle 2"/>
          <p:cNvSpPr/>
          <p:nvPr/>
        </p:nvSpPr>
        <p:spPr>
          <a:xfrm>
            <a:off x="228600" y="2286001"/>
            <a:ext cx="1905000" cy="1384995"/>
          </a:xfrm>
          <a:prstGeom prst="rect">
            <a:avLst/>
          </a:prstGeom>
        </p:spPr>
        <p:txBody>
          <a:bodyPr wrap="square" lIns="91435" tIns="45718" rIns="91435" bIns="45718">
            <a:spAutoFit/>
          </a:bodyPr>
          <a:lstStyle/>
          <a:p>
            <a:r>
              <a:rPr lang="en-US" sz="1400" dirty="0">
                <a:solidFill>
                  <a:prstClr val="black"/>
                </a:solidFill>
              </a:rPr>
              <a:t>Convoy electrons from a 1 GeV H</a:t>
            </a:r>
            <a:r>
              <a:rPr lang="en-US" sz="1400" baseline="30000" dirty="0">
                <a:solidFill>
                  <a:prstClr val="black"/>
                </a:solidFill>
              </a:rPr>
              <a:t>−</a:t>
            </a:r>
            <a:r>
              <a:rPr lang="en-US" sz="1400" dirty="0">
                <a:solidFill>
                  <a:prstClr val="black"/>
                </a:solidFill>
              </a:rPr>
              <a:t> beam have 545 </a:t>
            </a:r>
            <a:r>
              <a:rPr lang="en-US" sz="1400" dirty="0" err="1">
                <a:solidFill>
                  <a:prstClr val="black"/>
                </a:solidFill>
              </a:rPr>
              <a:t>keV</a:t>
            </a:r>
            <a:r>
              <a:rPr lang="en-US" sz="1400" dirty="0">
                <a:solidFill>
                  <a:prstClr val="black"/>
                </a:solidFill>
              </a:rPr>
              <a:t> energy, gyroradius 12 mm, period 0.29 ns, pitch ~16 – 23 mm</a:t>
            </a:r>
          </a:p>
        </p:txBody>
      </p:sp>
      <p:sp>
        <p:nvSpPr>
          <p:cNvPr id="6" name="TextBox 5"/>
          <p:cNvSpPr txBox="1"/>
          <p:nvPr/>
        </p:nvSpPr>
        <p:spPr>
          <a:xfrm>
            <a:off x="4114800" y="5562601"/>
            <a:ext cx="3962400" cy="923326"/>
          </a:xfrm>
          <a:prstGeom prst="rect">
            <a:avLst/>
          </a:prstGeom>
          <a:noFill/>
          <a:ln>
            <a:solidFill>
              <a:srgbClr val="0000FF"/>
            </a:solidFill>
          </a:ln>
        </p:spPr>
        <p:txBody>
          <a:bodyPr wrap="square" lIns="91435" tIns="45718" rIns="91435" bIns="45718" rtlCol="0">
            <a:spAutoFit/>
          </a:bodyPr>
          <a:lstStyle/>
          <a:p>
            <a:r>
              <a:rPr lang="en-US" b="1" dirty="0" smtClean="0">
                <a:solidFill>
                  <a:srgbClr val="0000FF"/>
                </a:solidFill>
              </a:rPr>
              <a:t>Efficient electron catching requires that the catcher be in the right place </a:t>
            </a:r>
            <a:r>
              <a:rPr lang="en-US" b="1" dirty="0" err="1" smtClean="0">
                <a:solidFill>
                  <a:srgbClr val="0000FF"/>
                </a:solidFill>
              </a:rPr>
              <a:t>w.r.t</a:t>
            </a:r>
            <a:r>
              <a:rPr lang="en-US" b="1" dirty="0" smtClean="0">
                <a:solidFill>
                  <a:srgbClr val="0000FF"/>
                </a:solidFill>
              </a:rPr>
              <a:t>. the foil  </a:t>
            </a:r>
            <a:endParaRPr lang="en-US" b="1" dirty="0">
              <a:solidFill>
                <a:srgbClr val="0000FF"/>
              </a:solidFill>
            </a:endParaRPr>
          </a:p>
        </p:txBody>
      </p:sp>
    </p:spTree>
    <p:extLst>
      <p:ext uri="{BB962C8B-B14F-4D97-AF65-F5344CB8AC3E}">
        <p14:creationId xmlns:p14="http://schemas.microsoft.com/office/powerpoint/2010/main" val="255474575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Rectangle 2"/>
          <p:cNvSpPr>
            <a:spLocks noGrp="1" noChangeArrowheads="1"/>
          </p:cNvSpPr>
          <p:nvPr>
            <p:ph type="title"/>
          </p:nvPr>
        </p:nvSpPr>
        <p:spPr/>
        <p:txBody>
          <a:bodyPr/>
          <a:lstStyle/>
          <a:p>
            <a:r>
              <a:rPr lang="en-US" dirty="0" smtClean="0"/>
              <a:t>SNS injection schematic</a:t>
            </a:r>
            <a:endParaRPr lang="en-US" dirty="0"/>
          </a:p>
        </p:txBody>
      </p:sp>
      <p:sp>
        <p:nvSpPr>
          <p:cNvPr id="982019" name="Rectangle 3"/>
          <p:cNvSpPr>
            <a:spLocks noGrp="1" noChangeArrowheads="1"/>
          </p:cNvSpPr>
          <p:nvPr>
            <p:ph idx="1"/>
          </p:nvPr>
        </p:nvSpPr>
        <p:spPr>
          <a:xfrm>
            <a:off x="152400" y="762000"/>
            <a:ext cx="8250238" cy="2444750"/>
          </a:xfrm>
        </p:spPr>
        <p:txBody>
          <a:bodyPr>
            <a:normAutofit/>
          </a:bodyPr>
          <a:lstStyle/>
          <a:p>
            <a:r>
              <a:rPr lang="en-US" sz="1800" dirty="0"/>
              <a:t>The SNS relies on </a:t>
            </a:r>
            <a:r>
              <a:rPr lang="en-US" sz="1800" dirty="0">
                <a:solidFill>
                  <a:srgbClr val="0000FF"/>
                </a:solidFill>
              </a:rPr>
              <a:t>Multi-Turn Charge-Exchange Injection</a:t>
            </a:r>
            <a:r>
              <a:rPr lang="en-US" sz="1800" dirty="0"/>
              <a:t> to create a short pulse of protons in the Ring (250 m) from a long beam pulse delivered by the Linac (250 km in length).</a:t>
            </a:r>
          </a:p>
          <a:p>
            <a:r>
              <a:rPr lang="en-US" sz="1800" dirty="0"/>
              <a:t>Two electrons are removed by the stripping foil, injected protons are merged with previously accumulated beam.</a:t>
            </a:r>
          </a:p>
          <a:p>
            <a:r>
              <a:rPr lang="en-US" sz="1800" dirty="0"/>
              <a:t>The Secondary foil strips the H</a:t>
            </a:r>
            <a:r>
              <a:rPr lang="en-US" sz="1800" baseline="30000" dirty="0"/>
              <a:t>-</a:t>
            </a:r>
            <a:r>
              <a:rPr lang="en-US" sz="1800" dirty="0"/>
              <a:t> and H</a:t>
            </a:r>
            <a:r>
              <a:rPr lang="en-US" sz="1800" baseline="30000" dirty="0"/>
              <a:t>0 </a:t>
            </a:r>
            <a:r>
              <a:rPr lang="en-US" sz="1800" dirty="0"/>
              <a:t>which survive </a:t>
            </a:r>
            <a:br>
              <a:rPr lang="en-US" sz="1800" dirty="0"/>
            </a:br>
            <a:r>
              <a:rPr lang="en-US" sz="1800" dirty="0"/>
              <a:t>the first foil.</a:t>
            </a:r>
            <a:endParaRPr lang="en-US" sz="1800" baseline="30000" dirty="0"/>
          </a:p>
          <a:p>
            <a:pPr>
              <a:lnSpc>
                <a:spcPct val="70000"/>
              </a:lnSpc>
            </a:pPr>
            <a:endParaRPr lang="en-US" sz="1800" dirty="0"/>
          </a:p>
        </p:txBody>
      </p:sp>
      <p:pic>
        <p:nvPicPr>
          <p:cNvPr id="982069" name="Picture 53"/>
          <p:cNvPicPr>
            <a:picLocks noChangeAspect="1" noChangeArrowheads="1"/>
          </p:cNvPicPr>
          <p:nvPr/>
        </p:nvPicPr>
        <p:blipFill>
          <a:blip r:embed="rId3"/>
          <a:srcRect/>
          <a:stretch>
            <a:fillRect/>
          </a:stretch>
        </p:blipFill>
        <p:spPr bwMode="auto">
          <a:xfrm>
            <a:off x="457201" y="2438401"/>
            <a:ext cx="7580313" cy="3308350"/>
          </a:xfrm>
          <a:prstGeom prst="rect">
            <a:avLst/>
          </a:prstGeom>
          <a:noFill/>
          <a:ln w="9525">
            <a:noFill/>
            <a:miter lim="800000"/>
            <a:headEnd/>
            <a:tailEnd/>
          </a:ln>
          <a:effectLst/>
        </p:spPr>
      </p:pic>
    </p:spTree>
    <p:extLst>
      <p:ext uri="{BB962C8B-B14F-4D97-AF65-F5344CB8AC3E}">
        <p14:creationId xmlns:p14="http://schemas.microsoft.com/office/powerpoint/2010/main" val="213537274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2T2_201602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9402"/>
            <a:ext cx="9144000" cy="5658598"/>
          </a:xfrm>
          <a:prstGeom prst="rect">
            <a:avLst/>
          </a:prstGeom>
        </p:spPr>
      </p:pic>
      <p:sp>
        <p:nvSpPr>
          <p:cNvPr id="9217" name="Title 1"/>
          <p:cNvSpPr>
            <a:spLocks noGrp="1"/>
          </p:cNvSpPr>
          <p:nvPr>
            <p:ph type="title"/>
          </p:nvPr>
        </p:nvSpPr>
        <p:spPr>
          <a:xfrm>
            <a:off x="111125" y="177801"/>
            <a:ext cx="9109075" cy="496286"/>
          </a:xfrm>
        </p:spPr>
        <p:txBody>
          <a:bodyPr/>
          <a:lstStyle/>
          <a:p>
            <a:r>
              <a:rPr lang="en-US" dirty="0">
                <a:latin typeface="Arial Black" charset="0"/>
              </a:rPr>
              <a:t>The </a:t>
            </a:r>
            <a:r>
              <a:rPr lang="en-US" dirty="0" smtClean="0">
                <a:latin typeface="Arial Black" charset="0"/>
              </a:rPr>
              <a:t>PPU + STS Ring and transport scope</a:t>
            </a:r>
            <a:endParaRPr lang="en-US" dirty="0">
              <a:latin typeface="Arial Black" charset="0"/>
            </a:endParaRPr>
          </a:p>
        </p:txBody>
      </p:sp>
      <p:sp>
        <p:nvSpPr>
          <p:cNvPr id="9219" name="TextBox 4"/>
          <p:cNvSpPr txBox="1">
            <a:spLocks noChangeArrowheads="1"/>
          </p:cNvSpPr>
          <p:nvPr/>
        </p:nvSpPr>
        <p:spPr bwMode="auto">
          <a:xfrm>
            <a:off x="274638" y="1487035"/>
            <a:ext cx="2286000" cy="1815878"/>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lIns="91435" tIns="45718" rIns="91435" bIns="45718">
            <a:spAutoFit/>
          </a:bodyPr>
          <a:lstStyle>
            <a:lvl1pPr marL="84138" indent="-841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400" dirty="0" smtClean="0">
                <a:solidFill>
                  <a:srgbClr val="0000FF"/>
                </a:solidFill>
              </a:rPr>
              <a:t>Replace </a:t>
            </a:r>
            <a:r>
              <a:rPr lang="en-US" sz="1400" dirty="0">
                <a:solidFill>
                  <a:srgbClr val="0000FF"/>
                </a:solidFill>
              </a:rPr>
              <a:t>two chicane magnets</a:t>
            </a:r>
          </a:p>
          <a:p>
            <a:pPr eaLnBrk="1" hangingPunct="1">
              <a:buFont typeface="Arial" charset="0"/>
              <a:buChar char="•"/>
            </a:pPr>
            <a:r>
              <a:rPr lang="en-US" sz="1400" dirty="0">
                <a:solidFill>
                  <a:srgbClr val="0000FF"/>
                </a:solidFill>
              </a:rPr>
              <a:t>Upgrade </a:t>
            </a:r>
            <a:r>
              <a:rPr lang="en-US" sz="1400" dirty="0" smtClean="0">
                <a:solidFill>
                  <a:srgbClr val="0000FF"/>
                </a:solidFill>
              </a:rPr>
              <a:t>injection </a:t>
            </a:r>
            <a:r>
              <a:rPr lang="en-US" sz="1400" dirty="0">
                <a:solidFill>
                  <a:srgbClr val="0000FF"/>
                </a:solidFill>
              </a:rPr>
              <a:t>kicker power </a:t>
            </a:r>
            <a:r>
              <a:rPr lang="en-US" sz="1400" dirty="0" smtClean="0">
                <a:solidFill>
                  <a:srgbClr val="0000FF"/>
                </a:solidFill>
              </a:rPr>
              <a:t>supplies</a:t>
            </a:r>
            <a:endParaRPr lang="en-US" sz="1400" dirty="0">
              <a:solidFill>
                <a:srgbClr val="0000FF"/>
              </a:solidFill>
            </a:endParaRPr>
          </a:p>
          <a:p>
            <a:pPr eaLnBrk="1" hangingPunct="1">
              <a:buFont typeface="Arial" charset="0"/>
              <a:buChar char="•"/>
            </a:pPr>
            <a:r>
              <a:rPr lang="en-US" sz="1400" dirty="0">
                <a:solidFill>
                  <a:srgbClr val="0000FF"/>
                </a:solidFill>
              </a:rPr>
              <a:t>Replace injection dump septum magnet</a:t>
            </a:r>
          </a:p>
          <a:p>
            <a:pPr eaLnBrk="1" hangingPunct="1">
              <a:buFont typeface="Arial" charset="0"/>
              <a:buChar char="•"/>
            </a:pPr>
            <a:r>
              <a:rPr lang="en-US" sz="1400" dirty="0">
                <a:solidFill>
                  <a:srgbClr val="0000FF"/>
                </a:solidFill>
              </a:rPr>
              <a:t>Move chicane magnet #1 upstream ~32 cm</a:t>
            </a:r>
          </a:p>
        </p:txBody>
      </p:sp>
      <p:sp>
        <p:nvSpPr>
          <p:cNvPr id="9221" name="TextBox 7"/>
          <p:cNvSpPr txBox="1">
            <a:spLocks noChangeArrowheads="1"/>
          </p:cNvSpPr>
          <p:nvPr/>
        </p:nvSpPr>
        <p:spPr bwMode="auto">
          <a:xfrm>
            <a:off x="5754688" y="914400"/>
            <a:ext cx="2551112" cy="1384990"/>
          </a:xfrm>
          <a:prstGeom prst="rect">
            <a:avLst/>
          </a:prstGeom>
          <a:solidFill>
            <a:schemeClr val="bg1"/>
          </a:solidFill>
          <a:ln w="9525">
            <a:solidFill>
              <a:srgbClr val="0000FF"/>
            </a:solidFill>
            <a:miter lim="800000"/>
            <a:headEnd/>
            <a:tailEnd/>
          </a:ln>
        </p:spPr>
        <p:txBody>
          <a:bodyPr lIns="91435" tIns="45718" rIns="91435" bIns="45718">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179388" indent="-17938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buFont typeface="Arial" charset="0"/>
              <a:buChar char="•"/>
            </a:pPr>
            <a:r>
              <a:rPr lang="en-US" sz="1400" dirty="0" smtClean="0">
                <a:solidFill>
                  <a:srgbClr val="0000FF"/>
                </a:solidFill>
              </a:rPr>
              <a:t>Add </a:t>
            </a:r>
            <a:r>
              <a:rPr lang="en-US" sz="1400" dirty="0">
                <a:solidFill>
                  <a:srgbClr val="0000FF"/>
                </a:solidFill>
              </a:rPr>
              <a:t>two more extraction kicker magnets, PFNs, oil cooling systems, charging supplies, etc.</a:t>
            </a:r>
          </a:p>
          <a:p>
            <a:pPr lvl="1" eaLnBrk="1" hangingPunct="1">
              <a:buFont typeface="Arial" charset="0"/>
              <a:buChar char="•"/>
            </a:pPr>
            <a:r>
              <a:rPr lang="en-US" sz="1400" dirty="0">
                <a:solidFill>
                  <a:srgbClr val="0000FF"/>
                </a:solidFill>
              </a:rPr>
              <a:t>Replace shims in extraction septum magnet</a:t>
            </a:r>
            <a:endParaRPr lang="en-US" sz="1800" dirty="0">
              <a:solidFill>
                <a:prstClr val="black"/>
              </a:solidFill>
            </a:endParaRPr>
          </a:p>
        </p:txBody>
      </p:sp>
      <p:cxnSp>
        <p:nvCxnSpPr>
          <p:cNvPr id="9222" name="Straight Arrow Connector 9"/>
          <p:cNvCxnSpPr>
            <a:cxnSpLocks noChangeShapeType="1"/>
            <a:stCxn id="9221" idx="1"/>
          </p:cNvCxnSpPr>
          <p:nvPr/>
        </p:nvCxnSpPr>
        <p:spPr bwMode="auto">
          <a:xfrm flipH="1">
            <a:off x="4800600" y="1606895"/>
            <a:ext cx="954088" cy="450505"/>
          </a:xfrm>
          <a:prstGeom prst="straightConnector1">
            <a:avLst/>
          </a:prstGeom>
          <a:noFill/>
          <a:ln w="19050">
            <a:solidFill>
              <a:srgbClr val="0000FF"/>
            </a:solidFill>
            <a:round/>
            <a:headEnd/>
            <a:tailEnd type="arrow" w="med" len="med"/>
          </a:ln>
          <a:effectLst/>
          <a:extLst>
            <a:ext uri="{909E8E84-426E-40dd-AFC4-6F175D3DCCD1}">
              <a14:hiddenFill xmlns:a14="http://schemas.microsoft.com/office/drawing/2010/main">
                <a:noFill/>
              </a14:hiddenFill>
            </a:ext>
          </a:extLst>
        </p:spPr>
      </p:cxnSp>
      <p:sp>
        <p:nvSpPr>
          <p:cNvPr id="9223" name="TextBox 8"/>
          <p:cNvSpPr txBox="1">
            <a:spLocks noChangeArrowheads="1"/>
          </p:cNvSpPr>
          <p:nvPr/>
        </p:nvSpPr>
        <p:spPr bwMode="auto">
          <a:xfrm>
            <a:off x="1524001" y="5410201"/>
            <a:ext cx="3810000" cy="954103"/>
          </a:xfrm>
          <a:prstGeom prst="rect">
            <a:avLst/>
          </a:prstGeom>
          <a:solidFill>
            <a:schemeClr val="bg1"/>
          </a:solidFill>
          <a:ln w="9525">
            <a:solidFill>
              <a:srgbClr val="0000FF"/>
            </a:solidFill>
            <a:miter lim="800000"/>
            <a:headEnd/>
            <a:tailEnd/>
          </a:ln>
        </p:spPr>
        <p:txBody>
          <a:bodyPr lIns="91435" tIns="45718" rIns="91435" bIns="45718">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179388" indent="-17938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buFont typeface="Arial" charset="0"/>
              <a:buChar char="•"/>
            </a:pPr>
            <a:r>
              <a:rPr lang="en-US" sz="1400" dirty="0" smtClean="0">
                <a:solidFill>
                  <a:srgbClr val="0000FF"/>
                </a:solidFill>
              </a:rPr>
              <a:t>Additional </a:t>
            </a:r>
            <a:r>
              <a:rPr lang="en-US" sz="1400" dirty="0">
                <a:solidFill>
                  <a:srgbClr val="0000FF"/>
                </a:solidFill>
              </a:rPr>
              <a:t>water cooling system for the power supplies in the Ring service building</a:t>
            </a:r>
          </a:p>
          <a:p>
            <a:pPr lvl="1" eaLnBrk="1" hangingPunct="1">
              <a:buFont typeface="Arial" charset="0"/>
              <a:buChar char="•"/>
            </a:pPr>
            <a:r>
              <a:rPr lang="en-US" sz="1400" dirty="0">
                <a:solidFill>
                  <a:srgbClr val="0000FF"/>
                </a:solidFill>
              </a:rPr>
              <a:t>Cooling fan kit for the main ring dipoles substation power transformers</a:t>
            </a:r>
            <a:endParaRPr lang="en-US" sz="1800" dirty="0">
              <a:solidFill>
                <a:prstClr val="black"/>
              </a:solidFill>
            </a:endParaRPr>
          </a:p>
        </p:txBody>
      </p:sp>
      <p:sp>
        <p:nvSpPr>
          <p:cNvPr id="12" name="TextBox 7"/>
          <p:cNvSpPr txBox="1">
            <a:spLocks noChangeArrowheads="1"/>
          </p:cNvSpPr>
          <p:nvPr/>
        </p:nvSpPr>
        <p:spPr bwMode="auto">
          <a:xfrm>
            <a:off x="6248400" y="3657600"/>
            <a:ext cx="2057400" cy="523216"/>
          </a:xfrm>
          <a:prstGeom prst="rect">
            <a:avLst/>
          </a:prstGeom>
          <a:solidFill>
            <a:schemeClr val="bg1"/>
          </a:solidFill>
          <a:ln w="9525">
            <a:solidFill>
              <a:srgbClr val="0000FF"/>
            </a:solidFill>
            <a:miter lim="800000"/>
            <a:headEnd/>
            <a:tailEnd/>
          </a:ln>
        </p:spPr>
        <p:txBody>
          <a:bodyPr wrap="square" lIns="91435" tIns="45718" rIns="91435" bIns="45718">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179388" indent="-17938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buFont typeface="Arial" charset="0"/>
              <a:buChar char="•"/>
            </a:pPr>
            <a:r>
              <a:rPr lang="en-US" sz="1400" dirty="0" smtClean="0">
                <a:solidFill>
                  <a:srgbClr val="0000FF"/>
                </a:solidFill>
              </a:rPr>
              <a:t>New transport line to second target</a:t>
            </a:r>
            <a:endParaRPr lang="en-US" sz="1800" dirty="0">
              <a:solidFill>
                <a:prstClr val="black"/>
              </a:solidFill>
            </a:endParaRPr>
          </a:p>
        </p:txBody>
      </p:sp>
      <p:cxnSp>
        <p:nvCxnSpPr>
          <p:cNvPr id="13" name="Straight Arrow Connector 9"/>
          <p:cNvCxnSpPr>
            <a:cxnSpLocks noChangeShapeType="1"/>
            <a:stCxn id="12" idx="0"/>
          </p:cNvCxnSpPr>
          <p:nvPr/>
        </p:nvCxnSpPr>
        <p:spPr bwMode="auto">
          <a:xfrm flipH="1" flipV="1">
            <a:off x="7086600" y="2819400"/>
            <a:ext cx="190500" cy="838200"/>
          </a:xfrm>
          <a:prstGeom prst="straightConnector1">
            <a:avLst/>
          </a:prstGeom>
          <a:noFill/>
          <a:ln w="19050">
            <a:solidFill>
              <a:srgbClr val="0000FF"/>
            </a:solidFill>
            <a:round/>
            <a:headEnd/>
            <a:tailEnd type="arrow" w="med" len="med"/>
          </a:ln>
          <a:effectLst/>
          <a:extLst>
            <a:ext uri="{909E8E84-426E-40dd-AFC4-6F175D3DCCD1}">
              <a14:hiddenFill xmlns:a14="http://schemas.microsoft.com/office/drawing/2010/main">
                <a:noFill/>
              </a14:hiddenFill>
            </a:ext>
          </a:extLst>
        </p:spPr>
      </p:cxnSp>
      <p:cxnSp>
        <p:nvCxnSpPr>
          <p:cNvPr id="17" name="Straight Arrow Connector 9"/>
          <p:cNvCxnSpPr>
            <a:cxnSpLocks noChangeShapeType="1"/>
          </p:cNvCxnSpPr>
          <p:nvPr/>
        </p:nvCxnSpPr>
        <p:spPr bwMode="auto">
          <a:xfrm flipV="1">
            <a:off x="3429000" y="2362200"/>
            <a:ext cx="533400" cy="3048000"/>
          </a:xfrm>
          <a:prstGeom prst="straightConnector1">
            <a:avLst/>
          </a:prstGeom>
          <a:noFill/>
          <a:ln w="19050">
            <a:solidFill>
              <a:srgbClr val="0000FF"/>
            </a:solidFill>
            <a:round/>
            <a:headEnd/>
            <a:tailEnd type="arrow" w="med" len="med"/>
          </a:ln>
          <a:effectLst/>
          <a:extLst>
            <a:ext uri="{909E8E84-426E-40dd-AFC4-6F175D3DCCD1}">
              <a14:hiddenFill xmlns:a14="http://schemas.microsoft.com/office/drawing/2010/main">
                <a:noFill/>
              </a14:hiddenFill>
            </a:ext>
          </a:extLst>
        </p:spPr>
      </p:cxnSp>
      <p:cxnSp>
        <p:nvCxnSpPr>
          <p:cNvPr id="20" name="Straight Arrow Connector 9"/>
          <p:cNvCxnSpPr>
            <a:cxnSpLocks noChangeShapeType="1"/>
            <a:stCxn id="9219" idx="3"/>
          </p:cNvCxnSpPr>
          <p:nvPr/>
        </p:nvCxnSpPr>
        <p:spPr bwMode="auto">
          <a:xfrm flipV="1">
            <a:off x="2560638" y="2286000"/>
            <a:ext cx="411162" cy="108974"/>
          </a:xfrm>
          <a:prstGeom prst="straightConnector1">
            <a:avLst/>
          </a:prstGeom>
          <a:noFill/>
          <a:ln w="19050">
            <a:solidFill>
              <a:srgbClr val="0000FF"/>
            </a:solidFill>
            <a:round/>
            <a:headEnd/>
            <a:tailEnd type="arrow" w="med" len="me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7013853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990600" y="685800"/>
            <a:ext cx="4815263" cy="5715000"/>
          </a:xfrm>
          <a:prstGeom prst="rect">
            <a:avLst/>
          </a:prstGeom>
        </p:spPr>
      </p:pic>
      <p:sp>
        <p:nvSpPr>
          <p:cNvPr id="2" name="Title 1"/>
          <p:cNvSpPr>
            <a:spLocks noGrp="1"/>
          </p:cNvSpPr>
          <p:nvPr>
            <p:ph type="title"/>
          </p:nvPr>
        </p:nvSpPr>
        <p:spPr>
          <a:xfrm>
            <a:off x="152400" y="0"/>
            <a:ext cx="8229600" cy="496290"/>
          </a:xfrm>
        </p:spPr>
        <p:txBody>
          <a:bodyPr/>
          <a:lstStyle/>
          <a:p>
            <a:r>
              <a:rPr lang="en-US" dirty="0" smtClean="0"/>
              <a:t>Initial deflection into R2T2</a:t>
            </a:r>
            <a:endParaRPr lang="en-US" dirty="0"/>
          </a:p>
        </p:txBody>
      </p:sp>
      <p:sp>
        <p:nvSpPr>
          <p:cNvPr id="4" name="TextBox 3"/>
          <p:cNvSpPr txBox="1"/>
          <p:nvPr/>
        </p:nvSpPr>
        <p:spPr>
          <a:xfrm rot="20510635">
            <a:off x="1930014" y="4624524"/>
            <a:ext cx="774934" cy="369332"/>
          </a:xfrm>
          <a:prstGeom prst="rect">
            <a:avLst/>
          </a:prstGeom>
          <a:solidFill>
            <a:srgbClr val="FFFFFF"/>
          </a:solidFill>
        </p:spPr>
        <p:txBody>
          <a:bodyPr wrap="none" rtlCol="0">
            <a:spAutoFit/>
          </a:bodyPr>
          <a:lstStyle/>
          <a:p>
            <a:r>
              <a:rPr lang="en-US" dirty="0" smtClean="0">
                <a:solidFill>
                  <a:srgbClr val="FF0000"/>
                </a:solidFill>
              </a:rPr>
              <a:t>QV13</a:t>
            </a:r>
            <a:endParaRPr lang="en-US" dirty="0">
              <a:solidFill>
                <a:srgbClr val="FF0000"/>
              </a:solidFill>
            </a:endParaRPr>
          </a:p>
        </p:txBody>
      </p:sp>
      <p:sp>
        <p:nvSpPr>
          <p:cNvPr id="5" name="TextBox 4"/>
          <p:cNvSpPr txBox="1"/>
          <p:nvPr/>
        </p:nvSpPr>
        <p:spPr>
          <a:xfrm rot="20510635">
            <a:off x="1612794" y="3555740"/>
            <a:ext cx="787671" cy="369332"/>
          </a:xfrm>
          <a:prstGeom prst="rect">
            <a:avLst/>
          </a:prstGeom>
          <a:solidFill>
            <a:srgbClr val="FFFFFF"/>
          </a:solidFill>
        </p:spPr>
        <p:txBody>
          <a:bodyPr wrap="none" rtlCol="0">
            <a:spAutoFit/>
          </a:bodyPr>
          <a:lstStyle/>
          <a:p>
            <a:r>
              <a:rPr lang="en-US" dirty="0" smtClean="0">
                <a:solidFill>
                  <a:srgbClr val="FF0000"/>
                </a:solidFill>
              </a:rPr>
              <a:t>QH12</a:t>
            </a:r>
            <a:endParaRPr lang="en-US" dirty="0">
              <a:solidFill>
                <a:srgbClr val="FF0000"/>
              </a:solidFill>
            </a:endParaRPr>
          </a:p>
        </p:txBody>
      </p:sp>
      <p:sp>
        <p:nvSpPr>
          <p:cNvPr id="6" name="TextBox 5"/>
          <p:cNvSpPr txBox="1"/>
          <p:nvPr/>
        </p:nvSpPr>
        <p:spPr>
          <a:xfrm rot="20510635">
            <a:off x="1413319" y="2775874"/>
            <a:ext cx="757802" cy="369332"/>
          </a:xfrm>
          <a:prstGeom prst="rect">
            <a:avLst/>
          </a:prstGeom>
          <a:solidFill>
            <a:srgbClr val="FFFFFF"/>
          </a:solidFill>
        </p:spPr>
        <p:txBody>
          <a:bodyPr wrap="none" rtlCol="0">
            <a:spAutoFit/>
          </a:bodyPr>
          <a:lstStyle/>
          <a:p>
            <a:r>
              <a:rPr lang="en-US" dirty="0" smtClean="0">
                <a:solidFill>
                  <a:srgbClr val="FF0000"/>
                </a:solidFill>
              </a:rPr>
              <a:t>QV11</a:t>
            </a:r>
            <a:endParaRPr lang="en-US" dirty="0">
              <a:solidFill>
                <a:srgbClr val="FF0000"/>
              </a:solidFill>
            </a:endParaRPr>
          </a:p>
        </p:txBody>
      </p:sp>
      <p:sp>
        <p:nvSpPr>
          <p:cNvPr id="7" name="TextBox 6"/>
          <p:cNvSpPr txBox="1"/>
          <p:nvPr/>
        </p:nvSpPr>
        <p:spPr>
          <a:xfrm rot="20510635">
            <a:off x="1155594" y="2031740"/>
            <a:ext cx="787671" cy="369332"/>
          </a:xfrm>
          <a:prstGeom prst="rect">
            <a:avLst/>
          </a:prstGeom>
          <a:solidFill>
            <a:srgbClr val="FFFFFF"/>
          </a:solidFill>
        </p:spPr>
        <p:txBody>
          <a:bodyPr wrap="none" rtlCol="0">
            <a:spAutoFit/>
          </a:bodyPr>
          <a:lstStyle/>
          <a:p>
            <a:r>
              <a:rPr lang="en-US" dirty="0" smtClean="0">
                <a:solidFill>
                  <a:srgbClr val="FF0000"/>
                </a:solidFill>
              </a:rPr>
              <a:t>QH10</a:t>
            </a:r>
            <a:endParaRPr lang="en-US" dirty="0">
              <a:solidFill>
                <a:srgbClr val="FF0000"/>
              </a:solidFill>
            </a:endParaRPr>
          </a:p>
        </p:txBody>
      </p:sp>
      <p:sp>
        <p:nvSpPr>
          <p:cNvPr id="8" name="TextBox 7"/>
          <p:cNvSpPr txBox="1"/>
          <p:nvPr/>
        </p:nvSpPr>
        <p:spPr>
          <a:xfrm rot="20510635">
            <a:off x="876452" y="1254543"/>
            <a:ext cx="774934" cy="369332"/>
          </a:xfrm>
          <a:prstGeom prst="rect">
            <a:avLst/>
          </a:prstGeom>
          <a:solidFill>
            <a:srgbClr val="FFFFFF"/>
          </a:solidFill>
        </p:spPr>
        <p:txBody>
          <a:bodyPr wrap="none" rtlCol="0">
            <a:spAutoFit/>
          </a:bodyPr>
          <a:lstStyle/>
          <a:p>
            <a:r>
              <a:rPr lang="en-US" dirty="0" smtClean="0">
                <a:solidFill>
                  <a:srgbClr val="FF0000"/>
                </a:solidFill>
              </a:rPr>
              <a:t>QV09</a:t>
            </a:r>
            <a:endParaRPr lang="en-US" dirty="0">
              <a:solidFill>
                <a:srgbClr val="FF0000"/>
              </a:solidFill>
            </a:endParaRPr>
          </a:p>
        </p:txBody>
      </p:sp>
      <p:sp>
        <p:nvSpPr>
          <p:cNvPr id="17" name="TextBox 16"/>
          <p:cNvSpPr txBox="1"/>
          <p:nvPr/>
        </p:nvSpPr>
        <p:spPr>
          <a:xfrm rot="20510635">
            <a:off x="2082523" y="5140726"/>
            <a:ext cx="774822" cy="369332"/>
          </a:xfrm>
          <a:prstGeom prst="rect">
            <a:avLst/>
          </a:prstGeom>
          <a:solidFill>
            <a:srgbClr val="FFFFFF"/>
          </a:solidFill>
        </p:spPr>
        <p:txBody>
          <a:bodyPr wrap="none" rtlCol="0">
            <a:spAutoFit/>
          </a:bodyPr>
          <a:lstStyle/>
          <a:p>
            <a:r>
              <a:rPr lang="en-US" dirty="0" smtClean="0">
                <a:solidFill>
                  <a:srgbClr val="FF0000"/>
                </a:solidFill>
              </a:rPr>
              <a:t>DH13</a:t>
            </a:r>
            <a:endParaRPr lang="en-US" dirty="0">
              <a:solidFill>
                <a:srgbClr val="FF0000"/>
              </a:solidFill>
            </a:endParaRPr>
          </a:p>
        </p:txBody>
      </p:sp>
      <p:sp>
        <p:nvSpPr>
          <p:cNvPr id="15" name="Rectangle 14"/>
          <p:cNvSpPr/>
          <p:nvPr/>
        </p:nvSpPr>
        <p:spPr>
          <a:xfrm rot="20492652">
            <a:off x="2255429" y="1972323"/>
            <a:ext cx="318857" cy="52927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rot="19997424">
            <a:off x="2582670" y="2703906"/>
            <a:ext cx="318857" cy="52927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rot="19614833">
            <a:off x="2813781" y="1346053"/>
            <a:ext cx="3487131" cy="14152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rot="20510635">
            <a:off x="2251219" y="1335014"/>
            <a:ext cx="4879805" cy="369332"/>
          </a:xfrm>
          <a:prstGeom prst="rect">
            <a:avLst/>
          </a:prstGeom>
          <a:solidFill>
            <a:srgbClr val="FFFFFF"/>
          </a:solidFill>
        </p:spPr>
        <p:txBody>
          <a:bodyPr wrap="square" rtlCol="0">
            <a:spAutoFit/>
          </a:bodyPr>
          <a:lstStyle/>
          <a:p>
            <a:r>
              <a:rPr lang="en-US" dirty="0" smtClean="0">
                <a:solidFill>
                  <a:srgbClr val="FF0000"/>
                </a:solidFill>
              </a:rPr>
              <a:t>&lt;&lt; add two horizontal kicker magnet</a:t>
            </a:r>
            <a:r>
              <a:rPr lang="en-US" dirty="0">
                <a:solidFill>
                  <a:srgbClr val="FF0000"/>
                </a:solidFill>
              </a:rPr>
              <a:t>s</a:t>
            </a:r>
            <a:r>
              <a:rPr lang="en-US" dirty="0" smtClean="0">
                <a:solidFill>
                  <a:srgbClr val="FF0000"/>
                </a:solidFill>
              </a:rPr>
              <a:t> here</a:t>
            </a:r>
            <a:endParaRPr lang="en-US" dirty="0">
              <a:solidFill>
                <a:srgbClr val="FF0000"/>
              </a:solidFill>
            </a:endParaRPr>
          </a:p>
        </p:txBody>
      </p:sp>
      <p:sp>
        <p:nvSpPr>
          <p:cNvPr id="10" name="TextBox 9"/>
          <p:cNvSpPr txBox="1"/>
          <p:nvPr/>
        </p:nvSpPr>
        <p:spPr>
          <a:xfrm rot="20510635">
            <a:off x="2545697" y="2136667"/>
            <a:ext cx="4284148" cy="369332"/>
          </a:xfrm>
          <a:prstGeom prst="rect">
            <a:avLst/>
          </a:prstGeom>
          <a:solidFill>
            <a:srgbClr val="FFFFFF"/>
          </a:solidFill>
        </p:spPr>
        <p:txBody>
          <a:bodyPr wrap="square" rtlCol="0">
            <a:spAutoFit/>
          </a:bodyPr>
          <a:lstStyle/>
          <a:p>
            <a:r>
              <a:rPr lang="en-US" dirty="0" smtClean="0">
                <a:solidFill>
                  <a:srgbClr val="FF0000"/>
                </a:solidFill>
              </a:rPr>
              <a:t>&lt;&lt; add normal septum magnet here</a:t>
            </a:r>
            <a:endParaRPr lang="en-US" dirty="0">
              <a:solidFill>
                <a:srgbClr val="FF0000"/>
              </a:solidFill>
            </a:endParaRPr>
          </a:p>
        </p:txBody>
      </p:sp>
      <p:sp>
        <p:nvSpPr>
          <p:cNvPr id="19" name="TextBox 18"/>
          <p:cNvSpPr txBox="1"/>
          <p:nvPr/>
        </p:nvSpPr>
        <p:spPr>
          <a:xfrm rot="20510635">
            <a:off x="2340099" y="1578754"/>
            <a:ext cx="5651407" cy="369332"/>
          </a:xfrm>
          <a:prstGeom prst="rect">
            <a:avLst/>
          </a:prstGeom>
          <a:solidFill>
            <a:srgbClr val="FFFFFF"/>
          </a:solidFill>
        </p:spPr>
        <p:txBody>
          <a:bodyPr wrap="square" rtlCol="0">
            <a:spAutoFit/>
          </a:bodyPr>
          <a:lstStyle/>
          <a:p>
            <a:r>
              <a:rPr lang="en-US" dirty="0" smtClean="0">
                <a:solidFill>
                  <a:srgbClr val="FF0000"/>
                </a:solidFill>
              </a:rPr>
              <a:t>&lt;&lt; replace quad with larger aperture version (26Q40)</a:t>
            </a:r>
            <a:endParaRPr lang="en-US" dirty="0">
              <a:solidFill>
                <a:srgbClr val="FF0000"/>
              </a:solidFill>
            </a:endParaRPr>
          </a:p>
        </p:txBody>
      </p:sp>
      <p:sp>
        <p:nvSpPr>
          <p:cNvPr id="22" name="TextBox 21"/>
          <p:cNvSpPr txBox="1"/>
          <p:nvPr/>
        </p:nvSpPr>
        <p:spPr>
          <a:xfrm rot="20510635">
            <a:off x="2471618" y="6103052"/>
            <a:ext cx="800407" cy="646331"/>
          </a:xfrm>
          <a:prstGeom prst="rect">
            <a:avLst/>
          </a:prstGeom>
          <a:solidFill>
            <a:srgbClr val="FFFFFF"/>
          </a:solidFill>
        </p:spPr>
        <p:txBody>
          <a:bodyPr wrap="none" rtlCol="0">
            <a:spAutoFit/>
          </a:bodyPr>
          <a:lstStyle/>
          <a:p>
            <a:r>
              <a:rPr lang="en-US" dirty="0" err="1" smtClean="0">
                <a:solidFill>
                  <a:srgbClr val="FF0000"/>
                </a:solidFill>
              </a:rPr>
              <a:t>Extr</a:t>
            </a:r>
            <a:r>
              <a:rPr lang="en-US" dirty="0" smtClean="0">
                <a:solidFill>
                  <a:srgbClr val="FF0000"/>
                </a:solidFill>
              </a:rPr>
              <a:t>.</a:t>
            </a:r>
            <a:br>
              <a:rPr lang="en-US" dirty="0" smtClean="0">
                <a:solidFill>
                  <a:srgbClr val="FF0000"/>
                </a:solidFill>
              </a:rPr>
            </a:br>
            <a:r>
              <a:rPr lang="en-US" dirty="0" smtClean="0">
                <a:solidFill>
                  <a:srgbClr val="FF0000"/>
                </a:solidFill>
              </a:rPr>
              <a:t>Dump</a:t>
            </a:r>
            <a:endParaRPr lang="en-US" dirty="0">
              <a:solidFill>
                <a:srgbClr val="FF0000"/>
              </a:solidFill>
            </a:endParaRPr>
          </a:p>
        </p:txBody>
      </p:sp>
      <p:sp>
        <p:nvSpPr>
          <p:cNvPr id="23" name="TextBox 22"/>
          <p:cNvSpPr txBox="1"/>
          <p:nvPr/>
        </p:nvSpPr>
        <p:spPr>
          <a:xfrm rot="19385628">
            <a:off x="3843287" y="6215372"/>
            <a:ext cx="774596" cy="369332"/>
          </a:xfrm>
          <a:prstGeom prst="rect">
            <a:avLst/>
          </a:prstGeom>
          <a:solidFill>
            <a:srgbClr val="FFFFFF"/>
          </a:solidFill>
        </p:spPr>
        <p:txBody>
          <a:bodyPr wrap="none" rtlCol="0">
            <a:spAutoFit/>
          </a:bodyPr>
          <a:lstStyle/>
          <a:p>
            <a:r>
              <a:rPr lang="en-US" dirty="0" smtClean="0">
                <a:solidFill>
                  <a:srgbClr val="FF0000"/>
                </a:solidFill>
              </a:rPr>
              <a:t>TGT1</a:t>
            </a:r>
            <a:endParaRPr lang="en-US" dirty="0">
              <a:solidFill>
                <a:srgbClr val="FF0000"/>
              </a:solidFill>
            </a:endParaRPr>
          </a:p>
        </p:txBody>
      </p:sp>
      <p:sp>
        <p:nvSpPr>
          <p:cNvPr id="24" name="TextBox 23"/>
          <p:cNvSpPr txBox="1"/>
          <p:nvPr/>
        </p:nvSpPr>
        <p:spPr>
          <a:xfrm>
            <a:off x="5486400" y="6019800"/>
            <a:ext cx="749123" cy="369332"/>
          </a:xfrm>
          <a:prstGeom prst="rect">
            <a:avLst/>
          </a:prstGeom>
          <a:solidFill>
            <a:srgbClr val="FFFFFF"/>
          </a:solidFill>
        </p:spPr>
        <p:txBody>
          <a:bodyPr wrap="none" rtlCol="0">
            <a:spAutoFit/>
          </a:bodyPr>
          <a:lstStyle/>
          <a:p>
            <a:r>
              <a:rPr lang="en-US" dirty="0" smtClean="0">
                <a:solidFill>
                  <a:srgbClr val="FF0000"/>
                </a:solidFill>
              </a:rPr>
              <a:t>R2T2</a:t>
            </a:r>
            <a:endParaRPr lang="en-US" dirty="0">
              <a:solidFill>
                <a:srgbClr val="FF0000"/>
              </a:solidFill>
            </a:endParaRPr>
          </a:p>
        </p:txBody>
      </p:sp>
      <p:sp>
        <p:nvSpPr>
          <p:cNvPr id="3" name="TextBox 2"/>
          <p:cNvSpPr txBox="1"/>
          <p:nvPr/>
        </p:nvSpPr>
        <p:spPr>
          <a:xfrm>
            <a:off x="5410200" y="3048000"/>
            <a:ext cx="3200400" cy="2031325"/>
          </a:xfrm>
          <a:prstGeom prst="rect">
            <a:avLst/>
          </a:prstGeom>
          <a:noFill/>
        </p:spPr>
        <p:txBody>
          <a:bodyPr wrap="square" rtlCol="0">
            <a:spAutoFit/>
          </a:bodyPr>
          <a:lstStyle/>
          <a:p>
            <a:r>
              <a:rPr lang="en-US" dirty="0" smtClean="0">
                <a:solidFill>
                  <a:srgbClr val="0000FF"/>
                </a:solidFill>
              </a:rPr>
              <a:t>The new kicker and septum magnets will inserted between the existing RTBT magnets, so that when they are not powered the RTBT will have the original magnetic lattice</a:t>
            </a:r>
            <a:endParaRPr lang="en-US" dirty="0">
              <a:solidFill>
                <a:srgbClr val="0000FF"/>
              </a:solidFill>
            </a:endParaRPr>
          </a:p>
        </p:txBody>
      </p:sp>
      <p:cxnSp>
        <p:nvCxnSpPr>
          <p:cNvPr id="12" name="Straight Arrow Connector 11"/>
          <p:cNvCxnSpPr/>
          <p:nvPr/>
        </p:nvCxnSpPr>
        <p:spPr>
          <a:xfrm>
            <a:off x="3886200" y="6477000"/>
            <a:ext cx="287867" cy="372533"/>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5334000" y="6400800"/>
            <a:ext cx="533400" cy="107897"/>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676400" y="533400"/>
            <a:ext cx="659405" cy="369332"/>
          </a:xfrm>
          <a:prstGeom prst="rect">
            <a:avLst/>
          </a:prstGeom>
          <a:solidFill>
            <a:srgbClr val="FFFFFF"/>
          </a:solidFill>
        </p:spPr>
        <p:txBody>
          <a:bodyPr wrap="none" rtlCol="0">
            <a:spAutoFit/>
          </a:bodyPr>
          <a:lstStyle/>
          <a:p>
            <a:r>
              <a:rPr lang="en-US" dirty="0" smtClean="0">
                <a:solidFill>
                  <a:srgbClr val="FF0000"/>
                </a:solidFill>
              </a:rPr>
              <a:t>Ring</a:t>
            </a:r>
            <a:endParaRPr lang="en-US" dirty="0">
              <a:solidFill>
                <a:srgbClr val="FF0000"/>
              </a:solidFill>
            </a:endParaRPr>
          </a:p>
        </p:txBody>
      </p:sp>
      <p:cxnSp>
        <p:nvCxnSpPr>
          <p:cNvPr id="27" name="Straight Arrow Connector 26"/>
          <p:cNvCxnSpPr/>
          <p:nvPr/>
        </p:nvCxnSpPr>
        <p:spPr>
          <a:xfrm flipH="1" flipV="1">
            <a:off x="1600200" y="533400"/>
            <a:ext cx="135467" cy="474133"/>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3368601" y="6392334"/>
            <a:ext cx="106968" cy="30480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060196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04" y="177114"/>
            <a:ext cx="8229600" cy="496290"/>
          </a:xfrm>
        </p:spPr>
        <p:txBody>
          <a:bodyPr/>
          <a:lstStyle/>
          <a:p>
            <a:r>
              <a:rPr lang="en-US" dirty="0" smtClean="0"/>
              <a:t>Ring injection scope detail</a:t>
            </a:r>
            <a:endParaRPr lang="en-US" dirty="0"/>
          </a:p>
        </p:txBody>
      </p:sp>
      <p:pic>
        <p:nvPicPr>
          <p:cNvPr id="4" name="Picture 3" descr="Injection.png"/>
          <p:cNvPicPr>
            <a:picLocks noChangeAspect="1"/>
          </p:cNvPicPr>
          <p:nvPr/>
        </p:nvPicPr>
        <p:blipFill>
          <a:blip r:embed="rId2"/>
          <a:srcRect t="52106" b="30116"/>
          <a:stretch>
            <a:fillRect/>
          </a:stretch>
        </p:blipFill>
        <p:spPr>
          <a:xfrm>
            <a:off x="533400" y="1219201"/>
            <a:ext cx="8200430" cy="1905000"/>
          </a:xfrm>
          <a:prstGeom prst="rect">
            <a:avLst/>
          </a:prstGeom>
        </p:spPr>
      </p:pic>
      <p:pic>
        <p:nvPicPr>
          <p:cNvPr id="6" name="Picture 5" descr="Ring2.png"/>
          <p:cNvPicPr>
            <a:picLocks noChangeAspect="1"/>
          </p:cNvPicPr>
          <p:nvPr/>
        </p:nvPicPr>
        <p:blipFill>
          <a:blip r:embed="rId3"/>
          <a:srcRect b="58889"/>
          <a:stretch>
            <a:fillRect/>
          </a:stretch>
        </p:blipFill>
        <p:spPr>
          <a:xfrm>
            <a:off x="25401" y="3581400"/>
            <a:ext cx="8984279" cy="2819400"/>
          </a:xfrm>
          <a:prstGeom prst="rect">
            <a:avLst/>
          </a:prstGeom>
        </p:spPr>
      </p:pic>
      <p:sp>
        <p:nvSpPr>
          <p:cNvPr id="5" name="TextBox 4"/>
          <p:cNvSpPr txBox="1"/>
          <p:nvPr/>
        </p:nvSpPr>
        <p:spPr>
          <a:xfrm>
            <a:off x="3200400" y="3581401"/>
            <a:ext cx="2286000" cy="307777"/>
          </a:xfrm>
          <a:prstGeom prst="rect">
            <a:avLst/>
          </a:prstGeom>
          <a:noFill/>
          <a:ln>
            <a:solidFill>
              <a:srgbClr val="3366FF"/>
            </a:solidFill>
          </a:ln>
        </p:spPr>
        <p:txBody>
          <a:bodyPr wrap="square" lIns="91435" tIns="45718" rIns="91435" bIns="45718" rtlCol="0">
            <a:spAutoFit/>
          </a:bodyPr>
          <a:lstStyle/>
          <a:p>
            <a:r>
              <a:rPr lang="en-US" sz="1400" dirty="0">
                <a:solidFill>
                  <a:srgbClr val="0000FF"/>
                </a:solidFill>
              </a:rPr>
              <a:t>Two new chicane magnets</a:t>
            </a:r>
          </a:p>
        </p:txBody>
      </p:sp>
      <p:sp>
        <p:nvSpPr>
          <p:cNvPr id="7" name="TextBox 6"/>
          <p:cNvSpPr txBox="1"/>
          <p:nvPr/>
        </p:nvSpPr>
        <p:spPr>
          <a:xfrm>
            <a:off x="2362200" y="914400"/>
            <a:ext cx="2286000" cy="523220"/>
          </a:xfrm>
          <a:prstGeom prst="rect">
            <a:avLst/>
          </a:prstGeom>
          <a:noFill/>
          <a:ln>
            <a:solidFill>
              <a:srgbClr val="3366FF"/>
            </a:solidFill>
          </a:ln>
        </p:spPr>
        <p:txBody>
          <a:bodyPr wrap="square" lIns="91435" tIns="45718" rIns="91435" bIns="45718" rtlCol="0">
            <a:spAutoFit/>
          </a:bodyPr>
          <a:lstStyle/>
          <a:p>
            <a:r>
              <a:rPr lang="en-US" sz="1400" dirty="0">
                <a:solidFill>
                  <a:srgbClr val="0000FF"/>
                </a:solidFill>
              </a:rPr>
              <a:t>Upgrade </a:t>
            </a:r>
            <a:r>
              <a:rPr lang="en-US" sz="1400" dirty="0" smtClean="0">
                <a:solidFill>
                  <a:srgbClr val="0000FF"/>
                </a:solidFill>
              </a:rPr>
              <a:t>injection </a:t>
            </a:r>
            <a:r>
              <a:rPr lang="en-US" sz="1400" dirty="0">
                <a:solidFill>
                  <a:srgbClr val="0000FF"/>
                </a:solidFill>
              </a:rPr>
              <a:t>kicker power supplies</a:t>
            </a:r>
          </a:p>
        </p:txBody>
      </p:sp>
      <p:sp>
        <p:nvSpPr>
          <p:cNvPr id="8" name="TextBox 7"/>
          <p:cNvSpPr txBox="1"/>
          <p:nvPr/>
        </p:nvSpPr>
        <p:spPr>
          <a:xfrm>
            <a:off x="6324600" y="3352801"/>
            <a:ext cx="2286000" cy="523220"/>
          </a:xfrm>
          <a:prstGeom prst="rect">
            <a:avLst/>
          </a:prstGeom>
          <a:noFill/>
          <a:ln>
            <a:solidFill>
              <a:srgbClr val="3366FF"/>
            </a:solidFill>
          </a:ln>
        </p:spPr>
        <p:txBody>
          <a:bodyPr wrap="square" lIns="91435" tIns="45718" rIns="91435" bIns="45718" rtlCol="0">
            <a:spAutoFit/>
          </a:bodyPr>
          <a:lstStyle/>
          <a:p>
            <a:r>
              <a:rPr lang="en-US" sz="1400" dirty="0">
                <a:solidFill>
                  <a:srgbClr val="0000FF"/>
                </a:solidFill>
              </a:rPr>
              <a:t>New injection dump septum magnet</a:t>
            </a:r>
          </a:p>
        </p:txBody>
      </p:sp>
      <p:cxnSp>
        <p:nvCxnSpPr>
          <p:cNvPr id="9" name="Straight Arrow Connector 8"/>
          <p:cNvCxnSpPr/>
          <p:nvPr/>
        </p:nvCxnSpPr>
        <p:spPr>
          <a:xfrm flipH="1">
            <a:off x="2209802" y="1447800"/>
            <a:ext cx="533399" cy="914400"/>
          </a:xfrm>
          <a:prstGeom prst="straightConnector1">
            <a:avLst/>
          </a:prstGeom>
          <a:ln>
            <a:solidFill>
              <a:srgbClr val="0000FF"/>
            </a:solidFill>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flipH="1">
            <a:off x="1828800" y="1447800"/>
            <a:ext cx="914400" cy="914400"/>
          </a:xfrm>
          <a:prstGeom prst="straightConnector1">
            <a:avLst/>
          </a:prstGeom>
          <a:ln>
            <a:solidFill>
              <a:srgbClr val="0000FF"/>
            </a:solidFill>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a:off x="4343400" y="1447800"/>
            <a:ext cx="228600" cy="914400"/>
          </a:xfrm>
          <a:prstGeom prst="straightConnector1">
            <a:avLst/>
          </a:prstGeom>
          <a:ln>
            <a:solidFill>
              <a:srgbClr val="0000FF"/>
            </a:solidFill>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a:off x="4343400" y="1447800"/>
            <a:ext cx="609600" cy="914400"/>
          </a:xfrm>
          <a:prstGeom prst="straightConnector1">
            <a:avLst/>
          </a:prstGeom>
          <a:ln>
            <a:solidFill>
              <a:srgbClr val="0000FF"/>
            </a:solidFill>
            <a:tailEnd type="arrow"/>
          </a:ln>
        </p:spPr>
        <p:style>
          <a:lnRef idx="2">
            <a:schemeClr val="dk1"/>
          </a:lnRef>
          <a:fillRef idx="0">
            <a:schemeClr val="dk1"/>
          </a:fillRef>
          <a:effectRef idx="1">
            <a:schemeClr val="dk1"/>
          </a:effectRef>
          <a:fontRef idx="minor">
            <a:schemeClr val="tx1"/>
          </a:fontRef>
        </p:style>
      </p:cxnSp>
      <p:cxnSp>
        <p:nvCxnSpPr>
          <p:cNvPr id="22" name="Straight Arrow Connector 21"/>
          <p:cNvCxnSpPr/>
          <p:nvPr/>
        </p:nvCxnSpPr>
        <p:spPr>
          <a:xfrm>
            <a:off x="3276600" y="3886200"/>
            <a:ext cx="609600" cy="914400"/>
          </a:xfrm>
          <a:prstGeom prst="straightConnector1">
            <a:avLst/>
          </a:prstGeom>
          <a:ln>
            <a:solidFill>
              <a:srgbClr val="0000FF"/>
            </a:solidFill>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p:nvPr/>
        </p:nvCxnSpPr>
        <p:spPr>
          <a:xfrm flipH="1">
            <a:off x="5029200" y="3886200"/>
            <a:ext cx="228600" cy="990600"/>
          </a:xfrm>
          <a:prstGeom prst="straightConnector1">
            <a:avLst/>
          </a:prstGeom>
          <a:ln>
            <a:solidFill>
              <a:srgbClr val="0000FF"/>
            </a:solidFill>
            <a:tailEnd type="arrow"/>
          </a:ln>
        </p:spPr>
        <p:style>
          <a:lnRef idx="2">
            <a:schemeClr val="dk1"/>
          </a:lnRef>
          <a:fillRef idx="0">
            <a:schemeClr val="dk1"/>
          </a:fillRef>
          <a:effectRef idx="1">
            <a:schemeClr val="dk1"/>
          </a:effectRef>
          <a:fontRef idx="minor">
            <a:schemeClr val="tx1"/>
          </a:fontRef>
        </p:style>
      </p:cxnSp>
      <p:cxnSp>
        <p:nvCxnSpPr>
          <p:cNvPr id="30" name="Straight Arrow Connector 29"/>
          <p:cNvCxnSpPr/>
          <p:nvPr/>
        </p:nvCxnSpPr>
        <p:spPr>
          <a:xfrm flipH="1">
            <a:off x="6934200" y="3886200"/>
            <a:ext cx="152400" cy="990600"/>
          </a:xfrm>
          <a:prstGeom prst="straightConnector1">
            <a:avLst/>
          </a:prstGeom>
          <a:ln>
            <a:solidFill>
              <a:srgbClr val="0000FF"/>
            </a:solidFill>
            <a:tailEnd type="arrow"/>
          </a:ln>
        </p:spPr>
        <p:style>
          <a:lnRef idx="2">
            <a:schemeClr val="dk1"/>
          </a:lnRef>
          <a:fillRef idx="0">
            <a:schemeClr val="dk1"/>
          </a:fillRef>
          <a:effectRef idx="1">
            <a:schemeClr val="dk1"/>
          </a:effectRef>
          <a:fontRef idx="minor">
            <a:schemeClr val="tx1"/>
          </a:fontRef>
        </p:style>
      </p:cxnSp>
      <p:sp>
        <p:nvSpPr>
          <p:cNvPr id="33" name="TextBox 32"/>
          <p:cNvSpPr txBox="1"/>
          <p:nvPr/>
        </p:nvSpPr>
        <p:spPr>
          <a:xfrm>
            <a:off x="381000" y="3352801"/>
            <a:ext cx="2286000" cy="523220"/>
          </a:xfrm>
          <a:prstGeom prst="rect">
            <a:avLst/>
          </a:prstGeom>
          <a:noFill/>
          <a:ln>
            <a:solidFill>
              <a:srgbClr val="3366FF"/>
            </a:solidFill>
          </a:ln>
        </p:spPr>
        <p:txBody>
          <a:bodyPr wrap="square" lIns="91435" tIns="45718" rIns="91435" bIns="45718" rtlCol="0">
            <a:spAutoFit/>
          </a:bodyPr>
          <a:lstStyle/>
          <a:p>
            <a:r>
              <a:rPr lang="en-US" sz="1400" dirty="0">
                <a:solidFill>
                  <a:srgbClr val="0000FF"/>
                </a:solidFill>
              </a:rPr>
              <a:t>Move chicane #1 ~32 cm upstream</a:t>
            </a:r>
          </a:p>
        </p:txBody>
      </p:sp>
      <p:cxnSp>
        <p:nvCxnSpPr>
          <p:cNvPr id="34" name="Straight Arrow Connector 33"/>
          <p:cNvCxnSpPr/>
          <p:nvPr/>
        </p:nvCxnSpPr>
        <p:spPr>
          <a:xfrm>
            <a:off x="2438400" y="3886200"/>
            <a:ext cx="381000" cy="1143000"/>
          </a:xfrm>
          <a:prstGeom prst="straightConnector1">
            <a:avLst/>
          </a:prstGeom>
          <a:ln>
            <a:solidFill>
              <a:srgbClr val="0000FF"/>
            </a:solidFill>
            <a:tailEnd type="arrow"/>
          </a:ln>
        </p:spPr>
        <p:style>
          <a:lnRef idx="2">
            <a:schemeClr val="dk1"/>
          </a:lnRef>
          <a:fillRef idx="0">
            <a:schemeClr val="dk1"/>
          </a:fillRef>
          <a:effectRef idx="1">
            <a:schemeClr val="dk1"/>
          </a:effectRef>
          <a:fontRef idx="minor">
            <a:schemeClr val="tx1"/>
          </a:fontRef>
        </p:style>
      </p:cxnSp>
      <p:sp>
        <p:nvSpPr>
          <p:cNvPr id="3" name="Oval 2"/>
          <p:cNvSpPr/>
          <p:nvPr/>
        </p:nvSpPr>
        <p:spPr>
          <a:xfrm>
            <a:off x="2362200" y="1981200"/>
            <a:ext cx="2057400" cy="762000"/>
          </a:xfrm>
          <a:prstGeom prst="ellipse">
            <a:avLst/>
          </a:prstGeom>
          <a:noFill/>
          <a:ln>
            <a:solidFill>
              <a:srgbClr val="000000"/>
            </a:solidFill>
            <a:prstDash val="dash"/>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12" name="Straight Arrow Connector 11"/>
          <p:cNvCxnSpPr/>
          <p:nvPr/>
        </p:nvCxnSpPr>
        <p:spPr>
          <a:xfrm>
            <a:off x="3352800" y="2743200"/>
            <a:ext cx="0" cy="533400"/>
          </a:xfrm>
          <a:prstGeom prst="straightConnector1">
            <a:avLst/>
          </a:prstGeom>
          <a:ln w="12700" cmpd="sng">
            <a:solidFill>
              <a:srgbClr val="000000"/>
            </a:solidFill>
            <a:prstDash val="dash"/>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170139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ng Injection SS Looking South.JPG"/>
          <p:cNvPicPr>
            <a:picLocks noChangeAspect="1"/>
          </p:cNvPicPr>
          <p:nvPr/>
        </p:nvPicPr>
        <p:blipFill rotWithShape="1">
          <a:blip r:embed="rId2" cstate="print">
            <a:extLst>
              <a:ext uri="{28A0092B-C50C-407E-A947-70E740481C1C}">
                <a14:useLocalDpi xmlns:a14="http://schemas.microsoft.com/office/drawing/2010/main" val="0"/>
              </a:ext>
            </a:extLst>
          </a:blip>
          <a:srcRect t="11432" b="14062"/>
          <a:stretch/>
        </p:blipFill>
        <p:spPr>
          <a:xfrm>
            <a:off x="0" y="1600199"/>
            <a:ext cx="8839200" cy="4939273"/>
          </a:xfrm>
          <a:prstGeom prst="rect">
            <a:avLst/>
          </a:prstGeom>
        </p:spPr>
      </p:pic>
      <p:sp>
        <p:nvSpPr>
          <p:cNvPr id="11265" name="Title 1"/>
          <p:cNvSpPr>
            <a:spLocks noGrp="1"/>
          </p:cNvSpPr>
          <p:nvPr>
            <p:ph type="title"/>
          </p:nvPr>
        </p:nvSpPr>
        <p:spPr>
          <a:xfrm>
            <a:off x="111125" y="177800"/>
            <a:ext cx="8229600" cy="469900"/>
          </a:xfrm>
        </p:spPr>
        <p:txBody>
          <a:bodyPr/>
          <a:lstStyle/>
          <a:p>
            <a:r>
              <a:rPr lang="en-US" dirty="0">
                <a:latin typeface="Arial Black" charset="0"/>
              </a:rPr>
              <a:t>Ring injection</a:t>
            </a:r>
          </a:p>
        </p:txBody>
      </p:sp>
      <p:sp>
        <p:nvSpPr>
          <p:cNvPr id="2" name="TextBox 1"/>
          <p:cNvSpPr txBox="1"/>
          <p:nvPr/>
        </p:nvSpPr>
        <p:spPr>
          <a:xfrm>
            <a:off x="5181600" y="609600"/>
            <a:ext cx="1801395" cy="646331"/>
          </a:xfrm>
          <a:prstGeom prst="rect">
            <a:avLst/>
          </a:prstGeom>
          <a:noFill/>
        </p:spPr>
        <p:txBody>
          <a:bodyPr wrap="none" rtlCol="0">
            <a:spAutoFit/>
          </a:bodyPr>
          <a:lstStyle/>
          <a:p>
            <a:r>
              <a:rPr lang="en-US" dirty="0" smtClean="0">
                <a:solidFill>
                  <a:srgbClr val="FF0000"/>
                </a:solidFill>
              </a:rPr>
              <a:t>Chicane #2</a:t>
            </a:r>
          </a:p>
          <a:p>
            <a:r>
              <a:rPr lang="en-US" dirty="0" smtClean="0">
                <a:solidFill>
                  <a:srgbClr val="FF0000"/>
                </a:solidFill>
              </a:rPr>
              <a:t>(to be replaced)</a:t>
            </a:r>
            <a:endParaRPr lang="en-US" dirty="0">
              <a:solidFill>
                <a:srgbClr val="FF0000"/>
              </a:solidFill>
            </a:endParaRPr>
          </a:p>
        </p:txBody>
      </p:sp>
      <p:cxnSp>
        <p:nvCxnSpPr>
          <p:cNvPr id="4" name="Straight Arrow Connector 3"/>
          <p:cNvCxnSpPr/>
          <p:nvPr/>
        </p:nvCxnSpPr>
        <p:spPr>
          <a:xfrm>
            <a:off x="5791200" y="1219200"/>
            <a:ext cx="152400" cy="137160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200400" y="609600"/>
            <a:ext cx="1801395" cy="646331"/>
          </a:xfrm>
          <a:prstGeom prst="rect">
            <a:avLst/>
          </a:prstGeom>
          <a:noFill/>
        </p:spPr>
        <p:txBody>
          <a:bodyPr wrap="none" rtlCol="0">
            <a:spAutoFit/>
          </a:bodyPr>
          <a:lstStyle/>
          <a:p>
            <a:r>
              <a:rPr lang="en-US" dirty="0" smtClean="0">
                <a:solidFill>
                  <a:srgbClr val="FF0000"/>
                </a:solidFill>
              </a:rPr>
              <a:t>Chicane #3</a:t>
            </a:r>
          </a:p>
          <a:p>
            <a:r>
              <a:rPr lang="en-US" dirty="0" smtClean="0">
                <a:solidFill>
                  <a:srgbClr val="FF0000"/>
                </a:solidFill>
              </a:rPr>
              <a:t>(to be replaced)</a:t>
            </a:r>
            <a:endParaRPr lang="en-US" dirty="0">
              <a:solidFill>
                <a:srgbClr val="FF0000"/>
              </a:solidFill>
            </a:endParaRPr>
          </a:p>
        </p:txBody>
      </p:sp>
      <p:cxnSp>
        <p:nvCxnSpPr>
          <p:cNvPr id="8" name="Straight Arrow Connector 7"/>
          <p:cNvCxnSpPr/>
          <p:nvPr/>
        </p:nvCxnSpPr>
        <p:spPr>
          <a:xfrm>
            <a:off x="3886200" y="1219200"/>
            <a:ext cx="1371600" cy="129540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16200000">
            <a:off x="8173369" y="3294599"/>
            <a:ext cx="1664263" cy="276999"/>
          </a:xfrm>
          <a:prstGeom prst="rect">
            <a:avLst/>
          </a:prstGeom>
          <a:noFill/>
        </p:spPr>
        <p:txBody>
          <a:bodyPr wrap="none" rtlCol="0">
            <a:spAutoFit/>
          </a:bodyPr>
          <a:lstStyle/>
          <a:p>
            <a:r>
              <a:rPr lang="en-US" sz="1200" dirty="0" smtClean="0"/>
              <a:t>(photo by M. </a:t>
            </a:r>
            <a:r>
              <a:rPr lang="en-US" sz="1200" dirty="0" err="1" smtClean="0"/>
              <a:t>Hechler</a:t>
            </a:r>
            <a:r>
              <a:rPr lang="en-US" sz="1200" dirty="0" smtClean="0"/>
              <a:t>)</a:t>
            </a:r>
            <a:endParaRPr lang="en-US" sz="1200" dirty="0"/>
          </a:p>
        </p:txBody>
      </p:sp>
      <p:sp>
        <p:nvSpPr>
          <p:cNvPr id="12" name="TextBox 11"/>
          <p:cNvSpPr txBox="1"/>
          <p:nvPr/>
        </p:nvSpPr>
        <p:spPr>
          <a:xfrm>
            <a:off x="1066800" y="609600"/>
            <a:ext cx="2032114" cy="646331"/>
          </a:xfrm>
          <a:prstGeom prst="rect">
            <a:avLst/>
          </a:prstGeom>
          <a:noFill/>
        </p:spPr>
        <p:txBody>
          <a:bodyPr wrap="none" rtlCol="0">
            <a:spAutoFit/>
          </a:bodyPr>
          <a:lstStyle/>
          <a:p>
            <a:r>
              <a:rPr lang="en-US" dirty="0" smtClean="0">
                <a:solidFill>
                  <a:srgbClr val="FF0000"/>
                </a:solidFill>
              </a:rPr>
              <a:t>Inj. Dump Septum</a:t>
            </a:r>
          </a:p>
          <a:p>
            <a:r>
              <a:rPr lang="en-US" dirty="0" smtClean="0">
                <a:solidFill>
                  <a:srgbClr val="FF0000"/>
                </a:solidFill>
              </a:rPr>
              <a:t>(to be replaced)</a:t>
            </a:r>
            <a:endParaRPr lang="en-US" dirty="0">
              <a:solidFill>
                <a:srgbClr val="FF0000"/>
              </a:solidFill>
            </a:endParaRPr>
          </a:p>
        </p:txBody>
      </p:sp>
      <p:cxnSp>
        <p:nvCxnSpPr>
          <p:cNvPr id="15" name="Straight Arrow Connector 14"/>
          <p:cNvCxnSpPr/>
          <p:nvPr/>
        </p:nvCxnSpPr>
        <p:spPr>
          <a:xfrm>
            <a:off x="1600200" y="1219200"/>
            <a:ext cx="609600" cy="152400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239000" y="609600"/>
            <a:ext cx="1608771" cy="646331"/>
          </a:xfrm>
          <a:prstGeom prst="rect">
            <a:avLst/>
          </a:prstGeom>
          <a:noFill/>
        </p:spPr>
        <p:txBody>
          <a:bodyPr wrap="none" rtlCol="0">
            <a:spAutoFit/>
          </a:bodyPr>
          <a:lstStyle/>
          <a:p>
            <a:r>
              <a:rPr lang="en-US" dirty="0" smtClean="0">
                <a:solidFill>
                  <a:srgbClr val="FF0000"/>
                </a:solidFill>
              </a:rPr>
              <a:t>Chicane #1</a:t>
            </a:r>
          </a:p>
          <a:p>
            <a:r>
              <a:rPr lang="en-US" dirty="0" smtClean="0">
                <a:solidFill>
                  <a:srgbClr val="FF0000"/>
                </a:solidFill>
              </a:rPr>
              <a:t>(to be moved)</a:t>
            </a:r>
            <a:endParaRPr lang="en-US" dirty="0">
              <a:solidFill>
                <a:srgbClr val="FF0000"/>
              </a:solidFill>
            </a:endParaRPr>
          </a:p>
        </p:txBody>
      </p:sp>
      <p:cxnSp>
        <p:nvCxnSpPr>
          <p:cNvPr id="17" name="Straight Arrow Connector 16"/>
          <p:cNvCxnSpPr/>
          <p:nvPr/>
        </p:nvCxnSpPr>
        <p:spPr>
          <a:xfrm flipH="1">
            <a:off x="6477000" y="1295400"/>
            <a:ext cx="1066800" cy="160020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864651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111125" y="177800"/>
            <a:ext cx="8229600" cy="496290"/>
          </a:xfrm>
        </p:spPr>
        <p:txBody>
          <a:bodyPr/>
          <a:lstStyle/>
          <a:p>
            <a:r>
              <a:rPr lang="en-US" dirty="0">
                <a:latin typeface="Arial Black" charset="0"/>
              </a:rPr>
              <a:t>Ring extraction </a:t>
            </a:r>
            <a:r>
              <a:rPr lang="en-US" dirty="0" smtClean="0">
                <a:latin typeface="Arial Black" charset="0"/>
              </a:rPr>
              <a:t>scope detail</a:t>
            </a:r>
            <a:endParaRPr lang="en-US" dirty="0">
              <a:latin typeface="Arial Black" charset="0"/>
            </a:endParaRPr>
          </a:p>
        </p:txBody>
      </p:sp>
      <p:pic>
        <p:nvPicPr>
          <p:cNvPr id="1229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295400"/>
            <a:ext cx="804386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5"/>
          <p:cNvSpPr txBox="1">
            <a:spLocks noChangeArrowheads="1"/>
          </p:cNvSpPr>
          <p:nvPr/>
        </p:nvSpPr>
        <p:spPr bwMode="auto">
          <a:xfrm>
            <a:off x="2895600" y="5334001"/>
            <a:ext cx="5283200" cy="654986"/>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FF"/>
                </a:solidFill>
              </a:rPr>
              <a:t>Extend extraction kicker tanks, add one kicker magnet to each tank</a:t>
            </a:r>
          </a:p>
        </p:txBody>
      </p:sp>
      <p:cxnSp>
        <p:nvCxnSpPr>
          <p:cNvPr id="12292" name="Straight Arrow Connector 7"/>
          <p:cNvCxnSpPr>
            <a:cxnSpLocks noChangeShapeType="1"/>
          </p:cNvCxnSpPr>
          <p:nvPr/>
        </p:nvCxnSpPr>
        <p:spPr bwMode="auto">
          <a:xfrm rot="5400000" flipH="1" flipV="1">
            <a:off x="2705101" y="4762501"/>
            <a:ext cx="1143000" cy="3175"/>
          </a:xfrm>
          <a:prstGeom prst="straightConnector1">
            <a:avLst/>
          </a:prstGeom>
          <a:noFill/>
          <a:ln w="25400">
            <a:solidFill>
              <a:srgbClr val="0000FF"/>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293" name="Straight Arrow Connector 8"/>
          <p:cNvCxnSpPr>
            <a:cxnSpLocks noChangeShapeType="1"/>
          </p:cNvCxnSpPr>
          <p:nvPr/>
        </p:nvCxnSpPr>
        <p:spPr bwMode="auto">
          <a:xfrm rot="5400000" flipH="1" flipV="1">
            <a:off x="5943602" y="4724400"/>
            <a:ext cx="1219200" cy="3175"/>
          </a:xfrm>
          <a:prstGeom prst="straightConnector1">
            <a:avLst/>
          </a:prstGeom>
          <a:noFill/>
          <a:ln w="25400">
            <a:solidFill>
              <a:srgbClr val="0000FF"/>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294" name="TextBox 6"/>
          <p:cNvSpPr txBox="1">
            <a:spLocks noChangeArrowheads="1"/>
          </p:cNvSpPr>
          <p:nvPr/>
        </p:nvSpPr>
        <p:spPr bwMode="auto">
          <a:xfrm>
            <a:off x="228600" y="5334001"/>
            <a:ext cx="2590800" cy="654986"/>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FF"/>
                </a:solidFill>
              </a:rPr>
              <a:t>Replace shims in </a:t>
            </a:r>
            <a:r>
              <a:rPr lang="en-US" sz="1800" dirty="0" err="1">
                <a:solidFill>
                  <a:srgbClr val="0000FF"/>
                </a:solidFill>
              </a:rPr>
              <a:t>extr</a:t>
            </a:r>
            <a:r>
              <a:rPr lang="en-US" sz="1800" dirty="0">
                <a:solidFill>
                  <a:srgbClr val="0000FF"/>
                </a:solidFill>
              </a:rPr>
              <a:t>. septum magnet</a:t>
            </a:r>
          </a:p>
        </p:txBody>
      </p:sp>
      <p:cxnSp>
        <p:nvCxnSpPr>
          <p:cNvPr id="12295" name="Straight Arrow Connector 9"/>
          <p:cNvCxnSpPr>
            <a:cxnSpLocks noChangeShapeType="1"/>
          </p:cNvCxnSpPr>
          <p:nvPr/>
        </p:nvCxnSpPr>
        <p:spPr bwMode="auto">
          <a:xfrm rot="5400000" flipH="1" flipV="1">
            <a:off x="800894" y="4761706"/>
            <a:ext cx="1143000" cy="1588"/>
          </a:xfrm>
          <a:prstGeom prst="straightConnector1">
            <a:avLst/>
          </a:prstGeom>
          <a:noFill/>
          <a:ln w="25400">
            <a:solidFill>
              <a:srgbClr val="0000FF"/>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296" name="TextBox 2"/>
          <p:cNvSpPr txBox="1">
            <a:spLocks noChangeArrowheads="1"/>
          </p:cNvSpPr>
          <p:nvPr/>
        </p:nvSpPr>
        <p:spPr bwMode="auto">
          <a:xfrm>
            <a:off x="3733800" y="1143000"/>
            <a:ext cx="771105" cy="37365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FF"/>
                </a:solidFill>
              </a:rPr>
              <a:t>beam</a:t>
            </a:r>
          </a:p>
        </p:txBody>
      </p:sp>
      <p:cxnSp>
        <p:nvCxnSpPr>
          <p:cNvPr id="12297" name="Straight Arrow Connector 10"/>
          <p:cNvCxnSpPr>
            <a:cxnSpLocks noChangeShapeType="1"/>
          </p:cNvCxnSpPr>
          <p:nvPr/>
        </p:nvCxnSpPr>
        <p:spPr bwMode="auto">
          <a:xfrm flipH="1">
            <a:off x="3657600" y="1524000"/>
            <a:ext cx="838200" cy="0"/>
          </a:xfrm>
          <a:prstGeom prst="straightConnector1">
            <a:avLst/>
          </a:prstGeom>
          <a:noFill/>
          <a:ln w="25400">
            <a:solidFill>
              <a:srgbClr val="0000FF"/>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298" name="TextBox 1"/>
          <p:cNvSpPr txBox="1">
            <a:spLocks noChangeArrowheads="1"/>
          </p:cNvSpPr>
          <p:nvPr/>
        </p:nvSpPr>
        <p:spPr bwMode="auto">
          <a:xfrm>
            <a:off x="8401051" y="1730376"/>
            <a:ext cx="671575" cy="65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FF"/>
                </a:solidFill>
              </a:rPr>
              <a:t>Top </a:t>
            </a:r>
          </a:p>
          <a:p>
            <a:pPr eaLnBrk="1" hangingPunct="1"/>
            <a:r>
              <a:rPr lang="en-US" sz="1800" dirty="0">
                <a:solidFill>
                  <a:srgbClr val="0000FF"/>
                </a:solidFill>
              </a:rPr>
              <a:t>view</a:t>
            </a:r>
          </a:p>
        </p:txBody>
      </p:sp>
      <p:sp>
        <p:nvSpPr>
          <p:cNvPr id="12299" name="TextBox 11"/>
          <p:cNvSpPr txBox="1">
            <a:spLocks noChangeArrowheads="1"/>
          </p:cNvSpPr>
          <p:nvPr/>
        </p:nvSpPr>
        <p:spPr bwMode="auto">
          <a:xfrm>
            <a:off x="8472489" y="3656013"/>
            <a:ext cx="671575" cy="65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FF"/>
                </a:solidFill>
              </a:rPr>
              <a:t>Side </a:t>
            </a:r>
          </a:p>
          <a:p>
            <a:pPr eaLnBrk="1" hangingPunct="1"/>
            <a:r>
              <a:rPr lang="en-US" sz="1800" dirty="0">
                <a:solidFill>
                  <a:srgbClr val="0000FF"/>
                </a:solidFill>
              </a:rPr>
              <a:t>view</a:t>
            </a:r>
          </a:p>
        </p:txBody>
      </p:sp>
    </p:spTree>
    <p:extLst>
      <p:ext uri="{BB962C8B-B14F-4D97-AF65-F5344CB8AC3E}">
        <p14:creationId xmlns:p14="http://schemas.microsoft.com/office/powerpoint/2010/main" val="406459961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P03457.jpg"/>
          <p:cNvPicPr>
            <a:picLocks noChangeAspect="1"/>
          </p:cNvPicPr>
          <p:nvPr/>
        </p:nvPicPr>
        <p:blipFill rotWithShape="1">
          <a:blip r:embed="rId2">
            <a:extLst>
              <a:ext uri="{28A0092B-C50C-407E-A947-70E740481C1C}">
                <a14:useLocalDpi xmlns:a14="http://schemas.microsoft.com/office/drawing/2010/main" val="0"/>
              </a:ext>
            </a:extLst>
          </a:blip>
          <a:srcRect t="8763" b="9227"/>
          <a:stretch/>
        </p:blipFill>
        <p:spPr>
          <a:xfrm flipH="1">
            <a:off x="533400" y="1286933"/>
            <a:ext cx="8129016" cy="4199468"/>
          </a:xfrm>
          <a:prstGeom prst="rect">
            <a:avLst/>
          </a:prstGeom>
        </p:spPr>
      </p:pic>
      <p:sp>
        <p:nvSpPr>
          <p:cNvPr id="13313" name="Title 1"/>
          <p:cNvSpPr>
            <a:spLocks noGrp="1"/>
          </p:cNvSpPr>
          <p:nvPr>
            <p:ph type="title"/>
          </p:nvPr>
        </p:nvSpPr>
        <p:spPr>
          <a:xfrm>
            <a:off x="111124" y="177800"/>
            <a:ext cx="8804275" cy="496290"/>
          </a:xfrm>
        </p:spPr>
        <p:txBody>
          <a:bodyPr/>
          <a:lstStyle/>
          <a:p>
            <a:r>
              <a:rPr lang="en-US" dirty="0">
                <a:latin typeface="Arial Black" charset="0"/>
              </a:rPr>
              <a:t>Ring </a:t>
            </a:r>
            <a:r>
              <a:rPr lang="en-US" dirty="0" smtClean="0">
                <a:latin typeface="Arial Black" charset="0"/>
              </a:rPr>
              <a:t>extraction kickers</a:t>
            </a:r>
            <a:endParaRPr lang="en-US" dirty="0">
              <a:latin typeface="Arial Black" charset="0"/>
            </a:endParaRPr>
          </a:p>
        </p:txBody>
      </p:sp>
      <p:sp>
        <p:nvSpPr>
          <p:cNvPr id="2" name="TextBox 1"/>
          <p:cNvSpPr txBox="1"/>
          <p:nvPr/>
        </p:nvSpPr>
        <p:spPr>
          <a:xfrm>
            <a:off x="838200" y="5791200"/>
            <a:ext cx="6553200" cy="646331"/>
          </a:xfrm>
          <a:prstGeom prst="rect">
            <a:avLst/>
          </a:prstGeom>
          <a:noFill/>
        </p:spPr>
        <p:txBody>
          <a:bodyPr wrap="square" rtlCol="0">
            <a:spAutoFit/>
          </a:bodyPr>
          <a:lstStyle/>
          <a:p>
            <a:r>
              <a:rPr lang="en-US" dirty="0" smtClean="0">
                <a:solidFill>
                  <a:srgbClr val="FF0000"/>
                </a:solidFill>
              </a:rPr>
              <a:t>One extraction kicker will be added here (the other one will be added to the downstream end of tank 2)</a:t>
            </a:r>
            <a:endParaRPr lang="en-US" dirty="0">
              <a:solidFill>
                <a:srgbClr val="FF0000"/>
              </a:solidFill>
            </a:endParaRPr>
          </a:p>
        </p:txBody>
      </p:sp>
      <p:sp>
        <p:nvSpPr>
          <p:cNvPr id="3" name="Rectangle 2"/>
          <p:cNvSpPr/>
          <p:nvPr/>
        </p:nvSpPr>
        <p:spPr>
          <a:xfrm>
            <a:off x="1066800" y="3124200"/>
            <a:ext cx="457200" cy="762000"/>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V="1">
            <a:off x="1371600" y="3886200"/>
            <a:ext cx="0" cy="198120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227011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transport line (R2T2) scope</a:t>
            </a:r>
            <a:endParaRPr lang="en-US" dirty="0"/>
          </a:p>
        </p:txBody>
      </p:sp>
      <p:pic>
        <p:nvPicPr>
          <p:cNvPr id="4" name="Picture 3" descr="R2T2b_2016020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71600"/>
            <a:ext cx="9144000" cy="3711510"/>
          </a:xfrm>
          <a:prstGeom prst="rect">
            <a:avLst/>
          </a:prstGeom>
        </p:spPr>
      </p:pic>
      <p:sp>
        <p:nvSpPr>
          <p:cNvPr id="6" name="TextBox 4"/>
          <p:cNvSpPr txBox="1">
            <a:spLocks noChangeArrowheads="1"/>
          </p:cNvSpPr>
          <p:nvPr/>
        </p:nvSpPr>
        <p:spPr bwMode="auto">
          <a:xfrm>
            <a:off x="3581400" y="4800600"/>
            <a:ext cx="3048000" cy="830993"/>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square" lIns="91435" tIns="45718" rIns="91435" bIns="45718">
            <a:spAutoFit/>
          </a:bodyPr>
          <a:lstStyle>
            <a:lvl1pPr marL="84138" indent="-841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600" dirty="0" smtClean="0">
                <a:solidFill>
                  <a:srgbClr val="0000FF"/>
                </a:solidFill>
              </a:rPr>
              <a:t>41 new quadrupole magnets</a:t>
            </a:r>
            <a:endParaRPr lang="en-US" sz="1600" dirty="0">
              <a:solidFill>
                <a:srgbClr val="0000FF"/>
              </a:solidFill>
            </a:endParaRPr>
          </a:p>
          <a:p>
            <a:pPr eaLnBrk="1" hangingPunct="1">
              <a:buFont typeface="Arial" charset="0"/>
              <a:buChar char="•"/>
            </a:pPr>
            <a:r>
              <a:rPr lang="en-US" sz="1600" dirty="0" smtClean="0">
                <a:solidFill>
                  <a:srgbClr val="0000FF"/>
                </a:solidFill>
              </a:rPr>
              <a:t>8 horizontal dipole magnets</a:t>
            </a:r>
            <a:endParaRPr lang="en-US" sz="1600" dirty="0">
              <a:solidFill>
                <a:srgbClr val="0000FF"/>
              </a:solidFill>
            </a:endParaRPr>
          </a:p>
          <a:p>
            <a:pPr eaLnBrk="1" hangingPunct="1">
              <a:buFont typeface="Arial" charset="0"/>
              <a:buChar char="•"/>
            </a:pPr>
            <a:r>
              <a:rPr lang="en-US" sz="1600" dirty="0" smtClean="0">
                <a:solidFill>
                  <a:srgbClr val="0000FF"/>
                </a:solidFill>
              </a:rPr>
              <a:t>2 vertical dipole magnets</a:t>
            </a:r>
            <a:endParaRPr lang="en-US" sz="1600" dirty="0">
              <a:solidFill>
                <a:srgbClr val="0000FF"/>
              </a:solidFill>
            </a:endParaRPr>
          </a:p>
        </p:txBody>
      </p:sp>
      <p:sp>
        <p:nvSpPr>
          <p:cNvPr id="7" name="TextBox 4"/>
          <p:cNvSpPr txBox="1">
            <a:spLocks noChangeArrowheads="1"/>
          </p:cNvSpPr>
          <p:nvPr/>
        </p:nvSpPr>
        <p:spPr bwMode="auto">
          <a:xfrm>
            <a:off x="1295400" y="2057400"/>
            <a:ext cx="2286000" cy="830993"/>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lIns="91435" tIns="45718" rIns="91435" bIns="45718">
            <a:spAutoFit/>
          </a:bodyPr>
          <a:lstStyle>
            <a:lvl1pPr marL="84138" indent="-841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600" dirty="0" smtClean="0">
                <a:solidFill>
                  <a:srgbClr val="0000FF"/>
                </a:solidFill>
              </a:rPr>
              <a:t>Two kickers and septum to launch beam into R2T2</a:t>
            </a:r>
            <a:endParaRPr lang="en-US" sz="1600" dirty="0">
              <a:solidFill>
                <a:srgbClr val="0000FF"/>
              </a:solidFill>
            </a:endParaRPr>
          </a:p>
        </p:txBody>
      </p:sp>
      <p:cxnSp>
        <p:nvCxnSpPr>
          <p:cNvPr id="8" name="Straight Arrow Connector 9"/>
          <p:cNvCxnSpPr>
            <a:cxnSpLocks noChangeShapeType="1"/>
          </p:cNvCxnSpPr>
          <p:nvPr/>
        </p:nvCxnSpPr>
        <p:spPr bwMode="auto">
          <a:xfrm flipH="1">
            <a:off x="533400" y="2438400"/>
            <a:ext cx="762000" cy="838200"/>
          </a:xfrm>
          <a:prstGeom prst="straightConnector1">
            <a:avLst/>
          </a:prstGeom>
          <a:noFill/>
          <a:ln w="19050">
            <a:solidFill>
              <a:srgbClr val="0000FF"/>
            </a:solidFill>
            <a:round/>
            <a:headEnd/>
            <a:tailEnd type="arrow" w="med" len="med"/>
          </a:ln>
          <a:effectLst/>
          <a:extLst>
            <a:ext uri="{909E8E84-426E-40dd-AFC4-6F175D3DCCD1}">
              <a14:hiddenFill xmlns:a14="http://schemas.microsoft.com/office/drawing/2010/main">
                <a:noFill/>
              </a14:hiddenFill>
            </a:ext>
          </a:extLst>
        </p:spPr>
      </p:cxnSp>
      <p:cxnSp>
        <p:nvCxnSpPr>
          <p:cNvPr id="11" name="Straight Arrow Connector 9"/>
          <p:cNvCxnSpPr>
            <a:cxnSpLocks noChangeShapeType="1"/>
            <a:stCxn id="6" idx="0"/>
          </p:cNvCxnSpPr>
          <p:nvPr/>
        </p:nvCxnSpPr>
        <p:spPr bwMode="auto">
          <a:xfrm flipV="1">
            <a:off x="5105400" y="4114800"/>
            <a:ext cx="0" cy="685800"/>
          </a:xfrm>
          <a:prstGeom prst="straightConnector1">
            <a:avLst/>
          </a:prstGeom>
          <a:noFill/>
          <a:ln w="19050">
            <a:solidFill>
              <a:srgbClr val="0000FF"/>
            </a:solidFill>
            <a:round/>
            <a:headEnd/>
            <a:tailEnd type="arrow" w="med" len="med"/>
          </a:ln>
          <a:effectLst/>
          <a:extLst>
            <a:ext uri="{909E8E84-426E-40dd-AFC4-6F175D3DCCD1}">
              <a14:hiddenFill xmlns:a14="http://schemas.microsoft.com/office/drawing/2010/main">
                <a:noFill/>
              </a14:hiddenFill>
            </a:ext>
          </a:extLst>
        </p:spPr>
      </p:cxnSp>
      <p:sp>
        <p:nvSpPr>
          <p:cNvPr id="15" name="Rectangle 14"/>
          <p:cNvSpPr/>
          <p:nvPr/>
        </p:nvSpPr>
        <p:spPr>
          <a:xfrm>
            <a:off x="3733800" y="3733800"/>
            <a:ext cx="838200" cy="685800"/>
          </a:xfrm>
          <a:prstGeom prst="rect">
            <a:avLst/>
          </a:prstGeom>
          <a:solidFill>
            <a:srgbClr val="FFFFFF"/>
          </a:solidFill>
          <a:ln>
            <a:no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6" name="TextBox 15"/>
          <p:cNvSpPr txBox="1"/>
          <p:nvPr/>
        </p:nvSpPr>
        <p:spPr>
          <a:xfrm rot="19522532">
            <a:off x="3172537" y="3285786"/>
            <a:ext cx="2286000" cy="346249"/>
          </a:xfrm>
          <a:prstGeom prst="rect">
            <a:avLst/>
          </a:prstGeom>
          <a:noFill/>
        </p:spPr>
        <p:txBody>
          <a:bodyPr wrap="square" rtlCol="0">
            <a:spAutoFit/>
          </a:bodyPr>
          <a:lstStyle/>
          <a:p>
            <a:pPr algn="ctr">
              <a:lnSpc>
                <a:spcPct val="90000"/>
              </a:lnSpc>
            </a:pPr>
            <a:r>
              <a:rPr lang="en-US" dirty="0" smtClean="0"/>
              <a:t>sloped beam line</a:t>
            </a:r>
          </a:p>
        </p:txBody>
      </p:sp>
      <p:cxnSp>
        <p:nvCxnSpPr>
          <p:cNvPr id="18" name="Straight Arrow Connector 17"/>
          <p:cNvCxnSpPr/>
          <p:nvPr/>
        </p:nvCxnSpPr>
        <p:spPr>
          <a:xfrm flipV="1">
            <a:off x="3048000" y="2667000"/>
            <a:ext cx="2133600" cy="1447800"/>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315200" y="4572000"/>
            <a:ext cx="1751745" cy="595548"/>
          </a:xfrm>
          <a:prstGeom prst="rect">
            <a:avLst/>
          </a:prstGeom>
          <a:noFill/>
        </p:spPr>
        <p:txBody>
          <a:bodyPr wrap="square" rtlCol="0">
            <a:spAutoFit/>
          </a:bodyPr>
          <a:lstStyle/>
          <a:p>
            <a:pPr>
              <a:lnSpc>
                <a:spcPct val="90000"/>
              </a:lnSpc>
            </a:pPr>
            <a:r>
              <a:rPr lang="en-US" dirty="0" smtClean="0"/>
              <a:t>Second target station</a:t>
            </a:r>
          </a:p>
        </p:txBody>
      </p:sp>
      <p:sp>
        <p:nvSpPr>
          <p:cNvPr id="22" name="TextBox 21"/>
          <p:cNvSpPr txBox="1"/>
          <p:nvPr/>
        </p:nvSpPr>
        <p:spPr>
          <a:xfrm>
            <a:off x="609600" y="5486400"/>
            <a:ext cx="1751745" cy="595548"/>
          </a:xfrm>
          <a:prstGeom prst="rect">
            <a:avLst/>
          </a:prstGeom>
          <a:noFill/>
        </p:spPr>
        <p:txBody>
          <a:bodyPr wrap="square" rtlCol="0">
            <a:spAutoFit/>
          </a:bodyPr>
          <a:lstStyle/>
          <a:p>
            <a:pPr>
              <a:lnSpc>
                <a:spcPct val="90000"/>
              </a:lnSpc>
            </a:pPr>
            <a:r>
              <a:rPr lang="en-US" dirty="0" smtClean="0"/>
              <a:t>to first target station</a:t>
            </a:r>
          </a:p>
        </p:txBody>
      </p:sp>
      <p:cxnSp>
        <p:nvCxnSpPr>
          <p:cNvPr id="24" name="Straight Arrow Connector 23"/>
          <p:cNvCxnSpPr/>
          <p:nvPr/>
        </p:nvCxnSpPr>
        <p:spPr>
          <a:xfrm>
            <a:off x="1143000" y="4800600"/>
            <a:ext cx="355600" cy="643467"/>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93133" y="2252133"/>
            <a:ext cx="135467" cy="567267"/>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25400" y="1600200"/>
            <a:ext cx="914400" cy="595548"/>
          </a:xfrm>
          <a:prstGeom prst="rect">
            <a:avLst/>
          </a:prstGeom>
          <a:noFill/>
        </p:spPr>
        <p:txBody>
          <a:bodyPr wrap="square" rtlCol="0">
            <a:spAutoFit/>
          </a:bodyPr>
          <a:lstStyle/>
          <a:p>
            <a:pPr>
              <a:lnSpc>
                <a:spcPct val="90000"/>
              </a:lnSpc>
            </a:pPr>
            <a:r>
              <a:rPr lang="en-US" dirty="0" smtClean="0"/>
              <a:t>from </a:t>
            </a:r>
            <a:br>
              <a:rPr lang="en-US" dirty="0" smtClean="0"/>
            </a:br>
            <a:r>
              <a:rPr lang="en-US" dirty="0" smtClean="0"/>
              <a:t>Ring</a:t>
            </a:r>
          </a:p>
        </p:txBody>
      </p:sp>
    </p:spTree>
    <p:extLst>
      <p:ext uri="{BB962C8B-B14F-4D97-AF65-F5344CB8AC3E}">
        <p14:creationId xmlns:p14="http://schemas.microsoft.com/office/powerpoint/2010/main" val="3238899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04" y="177114"/>
            <a:ext cx="8229600" cy="496290"/>
          </a:xfrm>
        </p:spPr>
        <p:txBody>
          <a:bodyPr/>
          <a:lstStyle/>
          <a:p>
            <a:r>
              <a:rPr lang="en-US" dirty="0"/>
              <a:t>R2T2 additions to RTBT</a:t>
            </a:r>
          </a:p>
        </p:txBody>
      </p:sp>
      <p:pic>
        <p:nvPicPr>
          <p:cNvPr id="5" name="Picture 4" descr="2014-09-09 09.09.35.jpg"/>
          <p:cNvPicPr>
            <a:picLocks noChangeAspect="1"/>
          </p:cNvPicPr>
          <p:nvPr/>
        </p:nvPicPr>
        <p:blipFill rotWithShape="1">
          <a:blip r:embed="rId2" cstate="print">
            <a:extLst>
              <a:ext uri="{28A0092B-C50C-407E-A947-70E740481C1C}">
                <a14:useLocalDpi xmlns:a14="http://schemas.microsoft.com/office/drawing/2010/main" val="0"/>
              </a:ext>
            </a:extLst>
          </a:blip>
          <a:srcRect t="25380"/>
          <a:stretch/>
        </p:blipFill>
        <p:spPr>
          <a:xfrm>
            <a:off x="0" y="2133600"/>
            <a:ext cx="9144000" cy="3858381"/>
          </a:xfrm>
          <a:prstGeom prst="rect">
            <a:avLst/>
          </a:prstGeom>
        </p:spPr>
      </p:pic>
      <p:sp>
        <p:nvSpPr>
          <p:cNvPr id="6" name="TextBox 5"/>
          <p:cNvSpPr txBox="1"/>
          <p:nvPr/>
        </p:nvSpPr>
        <p:spPr>
          <a:xfrm>
            <a:off x="609600" y="1524000"/>
            <a:ext cx="774822" cy="369332"/>
          </a:xfrm>
          <a:prstGeom prst="rect">
            <a:avLst/>
          </a:prstGeom>
          <a:noFill/>
        </p:spPr>
        <p:txBody>
          <a:bodyPr wrap="none" rtlCol="0">
            <a:spAutoFit/>
          </a:bodyPr>
          <a:lstStyle/>
          <a:p>
            <a:r>
              <a:rPr lang="en-US" dirty="0" smtClean="0">
                <a:solidFill>
                  <a:srgbClr val="FF0000"/>
                </a:solidFill>
              </a:rPr>
              <a:t>DH13</a:t>
            </a:r>
            <a:endParaRPr lang="en-US" dirty="0">
              <a:solidFill>
                <a:srgbClr val="FF0000"/>
              </a:solidFill>
            </a:endParaRPr>
          </a:p>
        </p:txBody>
      </p:sp>
      <p:cxnSp>
        <p:nvCxnSpPr>
          <p:cNvPr id="8" name="Straight Arrow Connector 7"/>
          <p:cNvCxnSpPr>
            <a:stCxn id="6" idx="2"/>
          </p:cNvCxnSpPr>
          <p:nvPr/>
        </p:nvCxnSpPr>
        <p:spPr>
          <a:xfrm flipH="1">
            <a:off x="228600" y="1893332"/>
            <a:ext cx="768411" cy="2145268"/>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524000" y="1524000"/>
            <a:ext cx="774934" cy="369332"/>
          </a:xfrm>
          <a:prstGeom prst="rect">
            <a:avLst/>
          </a:prstGeom>
          <a:noFill/>
        </p:spPr>
        <p:txBody>
          <a:bodyPr wrap="none" rtlCol="0">
            <a:spAutoFit/>
          </a:bodyPr>
          <a:lstStyle/>
          <a:p>
            <a:r>
              <a:rPr lang="en-US" dirty="0" smtClean="0">
                <a:solidFill>
                  <a:srgbClr val="FF0000"/>
                </a:solidFill>
              </a:rPr>
              <a:t>QV13</a:t>
            </a:r>
            <a:endParaRPr lang="en-US" dirty="0">
              <a:solidFill>
                <a:srgbClr val="FF0000"/>
              </a:solidFill>
            </a:endParaRPr>
          </a:p>
        </p:txBody>
      </p:sp>
      <p:sp>
        <p:nvSpPr>
          <p:cNvPr id="10" name="TextBox 9"/>
          <p:cNvSpPr txBox="1"/>
          <p:nvPr/>
        </p:nvSpPr>
        <p:spPr>
          <a:xfrm>
            <a:off x="4343400" y="1524000"/>
            <a:ext cx="787671" cy="369332"/>
          </a:xfrm>
          <a:prstGeom prst="rect">
            <a:avLst/>
          </a:prstGeom>
          <a:noFill/>
        </p:spPr>
        <p:txBody>
          <a:bodyPr wrap="none" rtlCol="0">
            <a:spAutoFit/>
          </a:bodyPr>
          <a:lstStyle/>
          <a:p>
            <a:r>
              <a:rPr lang="en-US" dirty="0" smtClean="0">
                <a:solidFill>
                  <a:srgbClr val="FF0000"/>
                </a:solidFill>
              </a:rPr>
              <a:t>QH12</a:t>
            </a:r>
            <a:endParaRPr lang="en-US" dirty="0">
              <a:solidFill>
                <a:srgbClr val="FF0000"/>
              </a:solidFill>
            </a:endParaRPr>
          </a:p>
        </p:txBody>
      </p:sp>
      <p:sp>
        <p:nvSpPr>
          <p:cNvPr id="11" name="TextBox 10"/>
          <p:cNvSpPr txBox="1"/>
          <p:nvPr/>
        </p:nvSpPr>
        <p:spPr>
          <a:xfrm>
            <a:off x="5334000" y="1524000"/>
            <a:ext cx="757802" cy="369332"/>
          </a:xfrm>
          <a:prstGeom prst="rect">
            <a:avLst/>
          </a:prstGeom>
          <a:noFill/>
        </p:spPr>
        <p:txBody>
          <a:bodyPr wrap="none" rtlCol="0">
            <a:spAutoFit/>
          </a:bodyPr>
          <a:lstStyle/>
          <a:p>
            <a:r>
              <a:rPr lang="en-US" dirty="0" smtClean="0">
                <a:solidFill>
                  <a:srgbClr val="FF0000"/>
                </a:solidFill>
              </a:rPr>
              <a:t>QV11</a:t>
            </a:r>
            <a:endParaRPr lang="en-US" dirty="0">
              <a:solidFill>
                <a:srgbClr val="FF0000"/>
              </a:solidFill>
            </a:endParaRPr>
          </a:p>
        </p:txBody>
      </p:sp>
      <p:sp>
        <p:nvSpPr>
          <p:cNvPr id="12" name="TextBox 11"/>
          <p:cNvSpPr txBox="1"/>
          <p:nvPr/>
        </p:nvSpPr>
        <p:spPr>
          <a:xfrm>
            <a:off x="6248400" y="1524000"/>
            <a:ext cx="787671" cy="369332"/>
          </a:xfrm>
          <a:prstGeom prst="rect">
            <a:avLst/>
          </a:prstGeom>
          <a:noFill/>
        </p:spPr>
        <p:txBody>
          <a:bodyPr wrap="none" rtlCol="0">
            <a:spAutoFit/>
          </a:bodyPr>
          <a:lstStyle/>
          <a:p>
            <a:r>
              <a:rPr lang="en-US" dirty="0" smtClean="0">
                <a:solidFill>
                  <a:srgbClr val="FF0000"/>
                </a:solidFill>
              </a:rPr>
              <a:t>QH10</a:t>
            </a:r>
            <a:endParaRPr lang="en-US" dirty="0">
              <a:solidFill>
                <a:srgbClr val="FF0000"/>
              </a:solidFill>
            </a:endParaRPr>
          </a:p>
        </p:txBody>
      </p:sp>
      <p:cxnSp>
        <p:nvCxnSpPr>
          <p:cNvPr id="13" name="Straight Arrow Connector 12"/>
          <p:cNvCxnSpPr>
            <a:stCxn id="9" idx="2"/>
          </p:cNvCxnSpPr>
          <p:nvPr/>
        </p:nvCxnSpPr>
        <p:spPr>
          <a:xfrm flipH="1">
            <a:off x="1905000" y="1893332"/>
            <a:ext cx="6467" cy="1611868"/>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0" idx="2"/>
          </p:cNvCxnSpPr>
          <p:nvPr/>
        </p:nvCxnSpPr>
        <p:spPr>
          <a:xfrm>
            <a:off x="4737236" y="1893332"/>
            <a:ext cx="279128" cy="1383268"/>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1" idx="2"/>
          </p:cNvCxnSpPr>
          <p:nvPr/>
        </p:nvCxnSpPr>
        <p:spPr>
          <a:xfrm>
            <a:off x="5712901" y="1893332"/>
            <a:ext cx="2099" cy="1242536"/>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2" idx="2"/>
          </p:cNvCxnSpPr>
          <p:nvPr/>
        </p:nvCxnSpPr>
        <p:spPr>
          <a:xfrm flipH="1">
            <a:off x="6172200" y="1893332"/>
            <a:ext cx="470036" cy="1178004"/>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579752" y="990600"/>
            <a:ext cx="1583048" cy="369332"/>
          </a:xfrm>
          <a:prstGeom prst="rect">
            <a:avLst/>
          </a:prstGeom>
          <a:noFill/>
        </p:spPr>
        <p:txBody>
          <a:bodyPr wrap="none" rtlCol="0">
            <a:spAutoFit/>
          </a:bodyPr>
          <a:lstStyle/>
          <a:p>
            <a:r>
              <a:rPr lang="en-US" dirty="0" smtClean="0">
                <a:solidFill>
                  <a:srgbClr val="FF0000"/>
                </a:solidFill>
              </a:rPr>
              <a:t>Add 2 kickers</a:t>
            </a:r>
            <a:endParaRPr lang="en-US" dirty="0">
              <a:solidFill>
                <a:srgbClr val="FF0000"/>
              </a:solidFill>
            </a:endParaRPr>
          </a:p>
        </p:txBody>
      </p:sp>
      <p:cxnSp>
        <p:nvCxnSpPr>
          <p:cNvPr id="25" name="Straight Arrow Connector 24"/>
          <p:cNvCxnSpPr/>
          <p:nvPr/>
        </p:nvCxnSpPr>
        <p:spPr>
          <a:xfrm flipH="1">
            <a:off x="6002866" y="1371600"/>
            <a:ext cx="245534" cy="1775936"/>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038600" y="990600"/>
            <a:ext cx="1429310" cy="369332"/>
          </a:xfrm>
          <a:prstGeom prst="rect">
            <a:avLst/>
          </a:prstGeom>
          <a:noFill/>
        </p:spPr>
        <p:txBody>
          <a:bodyPr wrap="none" rtlCol="0">
            <a:spAutoFit/>
          </a:bodyPr>
          <a:lstStyle/>
          <a:p>
            <a:r>
              <a:rPr lang="en-US" dirty="0" smtClean="0">
                <a:solidFill>
                  <a:srgbClr val="FF0000"/>
                </a:solidFill>
              </a:rPr>
              <a:t>Add septum</a:t>
            </a:r>
            <a:endParaRPr lang="en-US" dirty="0">
              <a:solidFill>
                <a:srgbClr val="FF0000"/>
              </a:solidFill>
            </a:endParaRPr>
          </a:p>
        </p:txBody>
      </p:sp>
      <p:cxnSp>
        <p:nvCxnSpPr>
          <p:cNvPr id="28" name="Straight Arrow Connector 27"/>
          <p:cNvCxnSpPr/>
          <p:nvPr/>
        </p:nvCxnSpPr>
        <p:spPr>
          <a:xfrm>
            <a:off x="5257800" y="1371600"/>
            <a:ext cx="152400" cy="1928336"/>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620000" y="1524000"/>
            <a:ext cx="684991" cy="369332"/>
          </a:xfrm>
          <a:prstGeom prst="rect">
            <a:avLst/>
          </a:prstGeom>
          <a:noFill/>
        </p:spPr>
        <p:txBody>
          <a:bodyPr wrap="none" rtlCol="0">
            <a:spAutoFit/>
          </a:bodyPr>
          <a:lstStyle/>
          <a:p>
            <a:r>
              <a:rPr lang="en-US" dirty="0" smtClean="0">
                <a:solidFill>
                  <a:srgbClr val="FF0000"/>
                </a:solidFill>
              </a:rPr>
              <a:t>Herb</a:t>
            </a:r>
            <a:endParaRPr lang="en-US" dirty="0">
              <a:solidFill>
                <a:srgbClr val="FF0000"/>
              </a:solidFill>
            </a:endParaRPr>
          </a:p>
        </p:txBody>
      </p:sp>
      <p:cxnSp>
        <p:nvCxnSpPr>
          <p:cNvPr id="35" name="Straight Arrow Connector 34"/>
          <p:cNvCxnSpPr>
            <a:stCxn id="34" idx="2"/>
          </p:cNvCxnSpPr>
          <p:nvPr/>
        </p:nvCxnSpPr>
        <p:spPr>
          <a:xfrm flipH="1">
            <a:off x="7848600" y="1893332"/>
            <a:ext cx="113896" cy="1078468"/>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2042819"/>
      </p:ext>
    </p:extLst>
  </p:cSld>
  <p:clrMapOvr>
    <a:masterClrMapping/>
  </p:clrMapOvr>
</p:sld>
</file>

<file path=ppt/theme/theme1.xml><?xml version="1.0" encoding="utf-8"?>
<a:theme xmlns:a="http://schemas.openxmlformats.org/drawingml/2006/main" name="Powerpoint-Template_HFIR-SNS">
  <a:themeElements>
    <a:clrScheme name="ORNL Corporate Color Palette FINAL">
      <a:dk1>
        <a:sysClr val="windowText" lastClr="000000"/>
      </a:dk1>
      <a:lt1>
        <a:sysClr val="window" lastClr="FFFFFF"/>
      </a:lt1>
      <a:dk2>
        <a:srgbClr val="18783D"/>
      </a:dk2>
      <a:lt2>
        <a:srgbClr val="FFFFFF"/>
      </a:lt2>
      <a:accent1>
        <a:srgbClr val="2A6EBB"/>
      </a:accent1>
      <a:accent2>
        <a:srgbClr val="69BE28"/>
      </a:accent2>
      <a:accent3>
        <a:srgbClr val="E37222"/>
      </a:accent3>
      <a:accent4>
        <a:srgbClr val="3CB6CE"/>
      </a:accent4>
      <a:accent5>
        <a:srgbClr val="983222"/>
      </a:accent5>
      <a:accent6>
        <a:srgbClr val="FECB00"/>
      </a:accent6>
      <a:hlink>
        <a:srgbClr val="2A6EBB"/>
      </a:hlink>
      <a:folHlink>
        <a:srgbClr val="207C47"/>
      </a:folHlink>
    </a:clrScheme>
    <a:fontScheme name="ORNL 2013">
      <a:majorFont>
        <a:latin typeface="Arial Black"/>
        <a:ea typeface=""/>
        <a:cs typeface=""/>
      </a:majorFont>
      <a:minorFont>
        <a:latin typeface="Arial"/>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balanced" dir="t">
            <a:rot lat="0" lon="0" rev="0"/>
          </a:lightRig>
        </a:scene3d>
        <a:sp3d>
          <a:contourClr>
            <a:schemeClr val="lt1"/>
          </a:contourClr>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a:solidFill>
            <a:srgbClr val="000000"/>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nSpc>
            <a:spcPct val="90000"/>
          </a:lnSpc>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8F7A50-2969-4387-8ABB-A3555854BC08}">
  <ds:schemaRefs>
    <ds:schemaRef ds:uri="http://schemas.microsoft.com/sharepoint/v3/contenttype/forms"/>
  </ds:schemaRefs>
</ds:datastoreItem>
</file>

<file path=customXml/itemProps2.xml><?xml version="1.0" encoding="utf-8"?>
<ds:datastoreItem xmlns:ds="http://schemas.openxmlformats.org/officeDocument/2006/customXml" ds:itemID="{FF50F8B6-4A11-4B4C-906E-532188B822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F913069-075D-49F7-AF90-34940D14808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1754</TotalTime>
  <Words>1655</Words>
  <Application>Microsoft Macintosh PowerPoint</Application>
  <PresentationFormat>On-screen Show (4:3)</PresentationFormat>
  <Paragraphs>233</Paragraphs>
  <Slides>30</Slides>
  <Notes>2</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Powerpoint-Template_HFIR-SNS</vt:lpstr>
      <vt:lpstr>PPU Ring and Beam Transport Systems Upgrades</vt:lpstr>
      <vt:lpstr>PPU + STS Accelerator parameters</vt:lpstr>
      <vt:lpstr>The PPU + STS Ring and transport scope</vt:lpstr>
      <vt:lpstr>Ring injection scope detail</vt:lpstr>
      <vt:lpstr>Ring injection</vt:lpstr>
      <vt:lpstr>Ring extraction scope detail</vt:lpstr>
      <vt:lpstr>Ring extraction kickers</vt:lpstr>
      <vt:lpstr>New transport line (R2T2) scope</vt:lpstr>
      <vt:lpstr>R2T2 additions to RTBT</vt:lpstr>
      <vt:lpstr>Path of R2T2</vt:lpstr>
      <vt:lpstr>Strategy for new R2T2 transport line</vt:lpstr>
      <vt:lpstr>Key challenges</vt:lpstr>
      <vt:lpstr>Ring injection challenges</vt:lpstr>
      <vt:lpstr>Stripper foil challenge</vt:lpstr>
      <vt:lpstr>Stripper foils at 1.0 vs 1.3 GeV</vt:lpstr>
      <vt:lpstr>Stripper foil maximum temperature</vt:lpstr>
      <vt:lpstr>Stripper foil lifetime </vt:lpstr>
      <vt:lpstr>Launch into R2T2 transport line</vt:lpstr>
      <vt:lpstr>R2T2 beta functions (normal septum)</vt:lpstr>
      <vt:lpstr>R2T2 dispersion functions (normal septum)</vt:lpstr>
      <vt:lpstr>What type of septum magnet to use?</vt:lpstr>
      <vt:lpstr>Sloped beam tunnel challenge</vt:lpstr>
      <vt:lpstr>Final focus challenge</vt:lpstr>
      <vt:lpstr>Advice and charge</vt:lpstr>
      <vt:lpstr>Summary</vt:lpstr>
      <vt:lpstr>PowerPoint Presentation</vt:lpstr>
      <vt:lpstr>PowerPoint Presentation</vt:lpstr>
      <vt:lpstr>Electron Catcher Design</vt:lpstr>
      <vt:lpstr>SNS injection schematic</vt:lpstr>
      <vt:lpstr>Initial deflection into R2T2</vt:lpstr>
    </vt:vector>
  </TitlesOfParts>
  <Manager/>
  <Company>ORNL</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Manning, Renee</dc:creator>
  <cp:keywords>Spallation Neuton Souce, Neutron Sciences Directorate</cp:keywords>
  <dc:description/>
  <cp:lastModifiedBy>Plum, Michael A.</cp:lastModifiedBy>
  <cp:revision>70</cp:revision>
  <cp:lastPrinted>2016-02-08T22:21:02Z</cp:lastPrinted>
  <dcterms:created xsi:type="dcterms:W3CDTF">2014-04-28T13:33:12Z</dcterms:created>
  <dcterms:modified xsi:type="dcterms:W3CDTF">2016-02-11T15:29:04Z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