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4"/>
  </p:notesMasterIdLst>
  <p:sldIdLst>
    <p:sldId id="256" r:id="rId5"/>
    <p:sldId id="311" r:id="rId6"/>
    <p:sldId id="257" r:id="rId7"/>
    <p:sldId id="259" r:id="rId8"/>
    <p:sldId id="258" r:id="rId9"/>
    <p:sldId id="273" r:id="rId10"/>
    <p:sldId id="274" r:id="rId11"/>
    <p:sldId id="277" r:id="rId12"/>
    <p:sldId id="276" r:id="rId13"/>
    <p:sldId id="281" r:id="rId14"/>
    <p:sldId id="278" r:id="rId15"/>
    <p:sldId id="280" r:id="rId16"/>
    <p:sldId id="282" r:id="rId17"/>
    <p:sldId id="315" r:id="rId18"/>
    <p:sldId id="286" r:id="rId19"/>
    <p:sldId id="287" r:id="rId20"/>
    <p:sldId id="312" r:id="rId21"/>
    <p:sldId id="294" r:id="rId22"/>
    <p:sldId id="288" r:id="rId23"/>
    <p:sldId id="289" r:id="rId24"/>
    <p:sldId id="296" r:id="rId25"/>
    <p:sldId id="297" r:id="rId26"/>
    <p:sldId id="300" r:id="rId27"/>
    <p:sldId id="301" r:id="rId28"/>
    <p:sldId id="308" r:id="rId29"/>
    <p:sldId id="309" r:id="rId30"/>
    <p:sldId id="313" r:id="rId31"/>
    <p:sldId id="310" r:id="rId32"/>
    <p:sldId id="314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/>
    <p:restoredTop sz="95741" autoAdjust="0"/>
  </p:normalViewPr>
  <p:slideViewPr>
    <p:cSldViewPr showGuides="1">
      <p:cViewPr>
        <p:scale>
          <a:sx n="110" d="100"/>
          <a:sy n="110" d="100"/>
        </p:scale>
        <p:origin x="-840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\\localhost\Volumes\Groups\RAD\ICS\TeamLeaders\Reviews\AAC\AAC%202016\Availability%20Data%20through%202016Q1.xlsx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219637318062501E-2"/>
          <c:y val="4.2356884443498603E-2"/>
          <c:w val="0.88632287049096103"/>
          <c:h val="0.79364950975133497"/>
        </c:manualLayout>
      </c:layout>
      <c:lineChart>
        <c:grouping val="standard"/>
        <c:varyColors val="0"/>
        <c:ser>
          <c:idx val="0"/>
          <c:order val="0"/>
          <c:tx>
            <c:strRef>
              <c:f>Sheet1!$A$33</c:f>
              <c:strCache>
                <c:ptCount val="1"/>
                <c:pt idx="0">
                  <c:v>ICS Availability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Sheet1!$B$32:$K$32</c:f>
              <c:strCache>
                <c:ptCount val="10"/>
                <c:pt idx="0">
                  <c:v>FY07 </c:v>
                </c:pt>
                <c:pt idx="1">
                  <c:v>FY08 </c:v>
                </c:pt>
                <c:pt idx="2">
                  <c:v>FY09 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FY16-Q1</c:v>
                </c:pt>
              </c:strCache>
            </c:strRef>
          </c:cat>
          <c:val>
            <c:numRef>
              <c:f>Sheet1!$B$33:$K$33</c:f>
              <c:numCache>
                <c:formatCode>0.0%</c:formatCode>
                <c:ptCount val="10"/>
                <c:pt idx="0">
                  <c:v>0.96830391674284499</c:v>
                </c:pt>
                <c:pt idx="1">
                  <c:v>0.98782184479176105</c:v>
                </c:pt>
                <c:pt idx="2">
                  <c:v>0.97930362363781298</c:v>
                </c:pt>
                <c:pt idx="3">
                  <c:v>0.99358144919640401</c:v>
                </c:pt>
                <c:pt idx="4">
                  <c:v>0.99339363592311403</c:v>
                </c:pt>
                <c:pt idx="5">
                  <c:v>0.99576306527214797</c:v>
                </c:pt>
                <c:pt idx="6">
                  <c:v>0.98613290226469497</c:v>
                </c:pt>
                <c:pt idx="7">
                  <c:v>0.996880654890134</c:v>
                </c:pt>
                <c:pt idx="8">
                  <c:v>0.99619887950906005</c:v>
                </c:pt>
                <c:pt idx="9">
                  <c:v>0.99263029531838198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Sheet1!$A$34</c:f>
              <c:strCache>
                <c:ptCount val="1"/>
                <c:pt idx="0">
                  <c:v>90% Availability goal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Sheet1!$B$32:$K$32</c:f>
              <c:strCache>
                <c:ptCount val="10"/>
                <c:pt idx="0">
                  <c:v>FY07 </c:v>
                </c:pt>
                <c:pt idx="1">
                  <c:v>FY08 </c:v>
                </c:pt>
                <c:pt idx="2">
                  <c:v>FY09 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FY16-Q1</c:v>
                </c:pt>
              </c:strCache>
            </c:strRef>
          </c:cat>
          <c:val>
            <c:numRef>
              <c:f>Sheet1!$B$34:$K$34</c:f>
              <c:numCache>
                <c:formatCode>0.0%</c:formatCode>
                <c:ptCount val="10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0.99</c:v>
                </c:pt>
                <c:pt idx="4">
                  <c:v>0.99</c:v>
                </c:pt>
                <c:pt idx="5">
                  <c:v>0.99</c:v>
                </c:pt>
                <c:pt idx="6">
                  <c:v>0.99</c:v>
                </c:pt>
                <c:pt idx="7">
                  <c:v>0.99</c:v>
                </c:pt>
                <c:pt idx="8">
                  <c:v>0.99</c:v>
                </c:pt>
                <c:pt idx="9">
                  <c:v>0.99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Sheet1!$A$35</c:f>
              <c:strCache>
                <c:ptCount val="1"/>
                <c:pt idx="0">
                  <c:v>95% Availability Goal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Sheet1!$B$32:$K$32</c:f>
              <c:strCache>
                <c:ptCount val="10"/>
                <c:pt idx="0">
                  <c:v>FY07 </c:v>
                </c:pt>
                <c:pt idx="1">
                  <c:v>FY08 </c:v>
                </c:pt>
                <c:pt idx="2">
                  <c:v>FY09 </c:v>
                </c:pt>
                <c:pt idx="3">
                  <c:v>FY10</c:v>
                </c:pt>
                <c:pt idx="4">
                  <c:v>FY11</c:v>
                </c:pt>
                <c:pt idx="5">
                  <c:v>FY12</c:v>
                </c:pt>
                <c:pt idx="6">
                  <c:v>FY13</c:v>
                </c:pt>
                <c:pt idx="7">
                  <c:v>FY14</c:v>
                </c:pt>
                <c:pt idx="8">
                  <c:v>FY15</c:v>
                </c:pt>
                <c:pt idx="9">
                  <c:v>FY16-Q1</c:v>
                </c:pt>
              </c:strCache>
            </c:strRef>
          </c:cat>
          <c:val>
            <c:numRef>
              <c:f>Sheet1!$B$35:$K$35</c:f>
              <c:numCache>
                <c:formatCode>0.0%</c:formatCode>
                <c:ptCount val="10"/>
                <c:pt idx="0">
                  <c:v>0.995</c:v>
                </c:pt>
                <c:pt idx="1">
                  <c:v>0.995</c:v>
                </c:pt>
                <c:pt idx="2">
                  <c:v>0.995</c:v>
                </c:pt>
                <c:pt idx="3">
                  <c:v>0.995</c:v>
                </c:pt>
                <c:pt idx="4">
                  <c:v>0.995</c:v>
                </c:pt>
                <c:pt idx="5">
                  <c:v>0.995</c:v>
                </c:pt>
                <c:pt idx="6">
                  <c:v>0.995</c:v>
                </c:pt>
                <c:pt idx="7">
                  <c:v>0.995</c:v>
                </c:pt>
                <c:pt idx="8">
                  <c:v>0.995</c:v>
                </c:pt>
                <c:pt idx="9">
                  <c:v>0.995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466816"/>
        <c:axId val="50468352"/>
      </c:lineChart>
      <c:catAx>
        <c:axId val="5046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68352"/>
        <c:crosses val="autoZero"/>
        <c:auto val="1"/>
        <c:lblAlgn val="ctr"/>
        <c:lblOffset val="100"/>
        <c:noMultiLvlLbl val="0"/>
      </c:catAx>
      <c:valAx>
        <c:axId val="5046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6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984421252979596"/>
          <c:y val="0.57410015509425005"/>
          <c:w val="0.25928882219182198"/>
          <c:h val="0.23271802672393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0.64771</cdr:x>
      <cdr:y>0.28254</cdr:y>
    </cdr:from>
    <cdr:to>
      <cdr:x>0.66596</cdr:x>
      <cdr:y>0.38181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V="1">
          <a:off x="5429117" y="1327632"/>
          <a:ext cx="152930" cy="46648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2">
              <a:lumMod val="5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E23ED-D2F0-164D-8B3B-176AE54FA09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8EB11-EA4A-6944-A321-C2538AB32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8EB11-EA4A-6944-A321-C2538AB32B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5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Use digital signatures to verify that an e-mail is legitimate for functions like authorizing </a:t>
            </a:r>
            <a:r>
              <a:rPr lang="en-US" dirty="0" err="1" smtClean="0"/>
              <a:t>Prox</a:t>
            </a:r>
            <a:r>
              <a:rPr lang="en-US" dirty="0" smtClean="0"/>
              <a:t> card access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8EB11-EA4A-6944-A321-C2538AB32B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Graphical editing framework</a:t>
            </a:r>
          </a:p>
          <a:p>
            <a:r>
              <a:rPr lang="en-US" dirty="0" smtClean="0"/>
              <a:t>Standard Widget toolkit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8EB11-EA4A-6944-A321-C2538AB32B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8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Racks were replaced to eliminate</a:t>
            </a:r>
            <a:r>
              <a:rPr lang="en-US" baseline="0" dirty="0" smtClean="0"/>
              <a:t> error found in July 2013</a:t>
            </a:r>
          </a:p>
          <a:p>
            <a:r>
              <a:rPr lang="en-US" dirty="0" smtClean="0"/>
              <a:t>Replacing racks in-</a:t>
            </a:r>
            <a:r>
              <a:rPr lang="en-US" dirty="0" err="1" smtClean="0"/>
              <a:t>toto</a:t>
            </a:r>
            <a:r>
              <a:rPr lang="en-US" dirty="0" smtClean="0"/>
              <a:t>  minimized required SNS down time</a:t>
            </a:r>
            <a:r>
              <a:rPr lang="en-US" baseline="0" dirty="0" smtClean="0"/>
              <a:t> and maximized test and integration time</a:t>
            </a:r>
          </a:p>
          <a:p>
            <a:r>
              <a:rPr lang="en-US" baseline="0" dirty="0" smtClean="0"/>
              <a:t>Some Improvements: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Replaced obsolete electronics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All 120VAC is confined to one rack.   Access to all other racks has safe voltages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Re-arranged panel layout to better reflect SNS operating modes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Improved wiring methods, diagnostics, and modularity significantly improves repair time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D13DD-0259-2F42-9BC3-8C60A9C219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4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2/12/2016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1269578"/>
          </a:xfrm>
        </p:spPr>
        <p:txBody>
          <a:bodyPr/>
          <a:lstStyle/>
          <a:p>
            <a:r>
              <a:rPr lang="en-US" dirty="0" smtClean="0"/>
              <a:t>Controls and Protection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909870"/>
            <a:ext cx="3379122" cy="757130"/>
          </a:xfrm>
        </p:spPr>
        <p:txBody>
          <a:bodyPr/>
          <a:lstStyle/>
          <a:p>
            <a:r>
              <a:rPr lang="en-US" dirty="0" smtClean="0"/>
              <a:t>Karen S. White</a:t>
            </a:r>
          </a:p>
          <a:p>
            <a:r>
              <a:rPr lang="en-US" dirty="0" smtClean="0"/>
              <a:t>Controls Group Leader</a:t>
            </a:r>
          </a:p>
          <a:p>
            <a:r>
              <a:rPr lang="en-US" dirty="0" smtClean="0"/>
              <a:t>2/16/16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Process Controls</a:t>
            </a:r>
            <a:br>
              <a:rPr lang="en-US" dirty="0"/>
            </a:br>
            <a:r>
              <a:rPr lang="en-US" dirty="0"/>
              <a:t>Progress on Obsolescence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5399"/>
            <a:ext cx="8642640" cy="2209800"/>
          </a:xfrm>
        </p:spPr>
        <p:txBody>
          <a:bodyPr/>
          <a:lstStyle/>
          <a:p>
            <a:r>
              <a:rPr lang="en-US" dirty="0" smtClean="0"/>
              <a:t>Chiller Controls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orking on replacement of Trane BACnet communication module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62" y="2590800"/>
            <a:ext cx="2014538" cy="35814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2466974"/>
            <a:ext cx="6138862" cy="286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Vacuum </a:t>
            </a:r>
            <a:r>
              <a:rPr lang="en-US" dirty="0"/>
              <a:t>(</a:t>
            </a:r>
            <a:r>
              <a:rPr lang="en-US" dirty="0" smtClean="0"/>
              <a:t>AIP-35)</a:t>
            </a:r>
          </a:p>
          <a:p>
            <a:pPr lvl="1"/>
            <a:r>
              <a:rPr lang="en-US" smtClean="0"/>
              <a:t>Vacuum upgrade also replaces </a:t>
            </a:r>
            <a:r>
              <a:rPr lang="en-US" dirty="0"/>
              <a:t>obsolete controls components: gauge controllers, ion pump controllers, PLCs</a:t>
            </a:r>
          </a:p>
          <a:p>
            <a:pPr lvl="1"/>
            <a:r>
              <a:rPr lang="en-US" dirty="0" smtClean="0"/>
              <a:t>New controls installed </a:t>
            </a:r>
            <a:r>
              <a:rPr lang="en-US" smtClean="0"/>
              <a:t>for DTL1-6 July 2015</a:t>
            </a:r>
            <a:endParaRPr lang="en-US" dirty="0" smtClean="0"/>
          </a:p>
          <a:p>
            <a:pPr lvl="1"/>
            <a:r>
              <a:rPr lang="en-US" smtClean="0"/>
              <a:t>CCL 1-4 cables installed Jan 2016</a:t>
            </a:r>
            <a:endParaRPr lang="en-US" dirty="0" smtClean="0"/>
          </a:p>
          <a:p>
            <a:pPr lvl="1"/>
            <a:r>
              <a:rPr lang="en-US" smtClean="0"/>
              <a:t>CCL1-4 vacuum </a:t>
            </a:r>
            <a:r>
              <a:rPr lang="en-US" dirty="0" smtClean="0"/>
              <a:t>and </a:t>
            </a:r>
            <a:r>
              <a:rPr lang="en-US" smtClean="0"/>
              <a:t>controls installation scheduled </a:t>
            </a:r>
            <a:r>
              <a:rPr lang="en-US" dirty="0" smtClean="0"/>
              <a:t>for June 2016</a:t>
            </a:r>
          </a:p>
        </p:txBody>
      </p:sp>
    </p:spTree>
    <p:extLst>
      <p:ext uri="{BB962C8B-B14F-4D97-AF65-F5344CB8AC3E}">
        <p14:creationId xmlns:p14="http://schemas.microsoft.com/office/powerpoint/2010/main" val="5409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Process Controls</a:t>
            </a:r>
            <a:br>
              <a:rPr lang="en-US" dirty="0" smtClean="0"/>
            </a:br>
            <a:r>
              <a:rPr lang="en-US" dirty="0" smtClean="0"/>
              <a:t>Sustaining </a:t>
            </a:r>
            <a:r>
              <a:rPr lang="en-US" dirty="0"/>
              <a:t>Control System </a:t>
            </a: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60" y="1143000"/>
            <a:ext cx="8216340" cy="3048000"/>
          </a:xfrm>
        </p:spPr>
        <p:txBody>
          <a:bodyPr/>
          <a:lstStyle/>
          <a:p>
            <a:r>
              <a:rPr lang="en-US" dirty="0" smtClean="0"/>
              <a:t>Cryogenic controls</a:t>
            </a:r>
          </a:p>
          <a:p>
            <a:pPr lvl="1"/>
            <a:r>
              <a:rPr lang="en-US" dirty="0" smtClean="0"/>
              <a:t>Installed automatic transfer switches for power to controls </a:t>
            </a:r>
            <a:r>
              <a:rPr lang="en-US" smtClean="0"/>
              <a:t>equipment </a:t>
            </a:r>
          </a:p>
          <a:p>
            <a:pPr lvl="1"/>
            <a:r>
              <a:rPr lang="en-US" smtClean="0"/>
              <a:t>Systematically </a:t>
            </a:r>
            <a:r>
              <a:rPr lang="en-US" dirty="0" smtClean="0"/>
              <a:t>replacing cryomodule heater power supplies, 8 units each outage</a:t>
            </a:r>
          </a:p>
          <a:p>
            <a:pPr lvl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Added PLC interlock to stop turbines 3 and 4 if a first stage compressor trips (4K Cold Box)</a:t>
            </a:r>
          </a:p>
          <a:p>
            <a:pPr lvl="1"/>
            <a:endParaRPr lang="en-US" sz="2200" dirty="0" smtClean="0"/>
          </a:p>
        </p:txBody>
      </p:sp>
      <p:pic>
        <p:nvPicPr>
          <p:cNvPr id="6" name="Picture 4" descr="C:\Users\hew\Pictures\SNS\ASAC MSA\CHL_WC_TripStat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98782"/>
            <a:ext cx="3581400" cy="21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65660" y="3886200"/>
            <a:ext cx="501594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Replaced warm compressor gas management PLC and I/O modules</a:t>
            </a:r>
          </a:p>
          <a:p>
            <a:pPr lvl="1"/>
            <a:r>
              <a:rPr lang="en-US" dirty="0" smtClean="0"/>
              <a:t>Upgraded PLC firmware</a:t>
            </a:r>
          </a:p>
          <a:p>
            <a:pPr lvl="1"/>
            <a:r>
              <a:rPr lang="en-US" dirty="0" smtClean="0"/>
              <a:t>Added warm compressor skid trip data capture feature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3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Process Controls</a:t>
            </a:r>
            <a:br>
              <a:rPr lang="en-US" dirty="0" smtClean="0"/>
            </a:br>
            <a:r>
              <a:rPr lang="en-US" dirty="0" smtClean="0"/>
              <a:t>Supporting Accelerator </a:t>
            </a:r>
            <a:r>
              <a:rPr lang="en-US" dirty="0"/>
              <a:t>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97" y="1348115"/>
            <a:ext cx="8566440" cy="1166485"/>
          </a:xfrm>
        </p:spPr>
        <p:txBody>
          <a:bodyPr/>
          <a:lstStyle/>
          <a:p>
            <a:r>
              <a:rPr lang="en-US" dirty="0" smtClean="0"/>
              <a:t>Implemented motion controls for new primary stripper foil mechanism</a:t>
            </a:r>
          </a:p>
          <a:p>
            <a:r>
              <a:rPr lang="en-US" dirty="0" smtClean="0"/>
              <a:t>ITS - </a:t>
            </a:r>
            <a:r>
              <a:rPr lang="en-US" dirty="0"/>
              <a:t>C</a:t>
            </a:r>
            <a:r>
              <a:rPr lang="en-US" dirty="0" smtClean="0"/>
              <a:t>ontrols </a:t>
            </a:r>
            <a:r>
              <a:rPr lang="en-US" dirty="0"/>
              <a:t>for LEBT, RFQ, </a:t>
            </a:r>
            <a:r>
              <a:rPr lang="en-US"/>
              <a:t>MEBT </a:t>
            </a:r>
            <a:r>
              <a:rPr lang="en-US" smtClean="0"/>
              <a:t>water </a:t>
            </a:r>
            <a:r>
              <a:rPr lang="en-US"/>
              <a:t>and </a:t>
            </a:r>
            <a:r>
              <a:rPr lang="en-US" smtClean="0"/>
              <a:t>vacuum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3074" name="Picture 2" descr="C:\Users\hew\Pictures\SNS\ASAC MSA\Percy Second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54" y="2895600"/>
            <a:ext cx="2695946" cy="205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nscd\users\Williams_Derrick\Spare RFQ\Pictures\LEBT_RF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20" y="4114800"/>
            <a:ext cx="3794238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ew\Pictures\SNS\ASAC MSA\Foils on Ch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07792"/>
            <a:ext cx="2726944" cy="20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65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Process Controls</a:t>
            </a:r>
            <a:br>
              <a:rPr lang="en-US" dirty="0"/>
            </a:br>
            <a:r>
              <a:rPr lang="en-US" dirty="0"/>
              <a:t>Supporting </a:t>
            </a:r>
            <a:r>
              <a:rPr lang="en-US" dirty="0" smtClean="0"/>
              <a:t>CF Development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60" y="1219200"/>
            <a:ext cx="8305800" cy="1752600"/>
          </a:xfrm>
        </p:spPr>
        <p:txBody>
          <a:bodyPr/>
          <a:lstStyle/>
          <a:p>
            <a:r>
              <a:rPr lang="en-US" dirty="0" smtClean="0"/>
              <a:t>CUB CF Improvements</a:t>
            </a:r>
          </a:p>
          <a:p>
            <a:pPr lvl="1"/>
            <a:r>
              <a:rPr lang="en-US" dirty="0" smtClean="0"/>
              <a:t>Integrated cooling tower </a:t>
            </a:r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en-US" dirty="0"/>
              <a:t>m</a:t>
            </a:r>
            <a:r>
              <a:rPr lang="en-US" dirty="0" smtClean="0"/>
              <a:t>ake-up </a:t>
            </a:r>
            <a:r>
              <a:rPr lang="en-US" dirty="0"/>
              <a:t>s</a:t>
            </a:r>
            <a:r>
              <a:rPr lang="en-US" dirty="0" smtClean="0"/>
              <a:t>ystem and weather </a:t>
            </a:r>
            <a:r>
              <a:rPr lang="en-US" dirty="0"/>
              <a:t>s</a:t>
            </a:r>
            <a:r>
              <a:rPr lang="en-US" dirty="0" smtClean="0"/>
              <a:t>tation </a:t>
            </a:r>
          </a:p>
          <a:p>
            <a:r>
              <a:rPr lang="en-US" dirty="0" smtClean="0"/>
              <a:t>Target CF Improvements</a:t>
            </a:r>
          </a:p>
          <a:p>
            <a:pPr lvl="1"/>
            <a:r>
              <a:rPr lang="en-US" dirty="0" smtClean="0"/>
              <a:t>Sensible Chilled Water System controls upgraded to provide multiple pump modes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05200"/>
            <a:ext cx="306126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" y="3809999"/>
            <a:ext cx="4752932" cy="28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269578"/>
          </a:xfrm>
        </p:spPr>
        <p:txBody>
          <a:bodyPr/>
          <a:lstStyle/>
          <a:p>
            <a:r>
              <a:rPr lang="en-US" dirty="0"/>
              <a:t>Process Controls</a:t>
            </a:r>
            <a:br>
              <a:rPr lang="en-US" dirty="0"/>
            </a:br>
            <a:r>
              <a:rPr lang="en-US" dirty="0" smtClean="0"/>
              <a:t>Improving Development Process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19200"/>
            <a:ext cx="8490240" cy="4724400"/>
          </a:xfrm>
        </p:spPr>
        <p:txBody>
          <a:bodyPr/>
          <a:lstStyle/>
          <a:p>
            <a:r>
              <a:rPr lang="en-US" dirty="0"/>
              <a:t>Configuration Management of PLC </a:t>
            </a:r>
            <a:r>
              <a:rPr lang="en-US" dirty="0" smtClean="0"/>
              <a:t>Code</a:t>
            </a:r>
          </a:p>
          <a:p>
            <a:pPr lvl="1"/>
            <a:r>
              <a:rPr lang="en-US" dirty="0" smtClean="0"/>
              <a:t>Previously, engineers informally managed PLC code versions on a </a:t>
            </a:r>
            <a:r>
              <a:rPr lang="en-US" dirty="0"/>
              <a:t>shared SAMBA </a:t>
            </a:r>
            <a:r>
              <a:rPr lang="en-US" dirty="0" smtClean="0"/>
              <a:t>server</a:t>
            </a:r>
          </a:p>
          <a:p>
            <a:pPr lvl="1"/>
            <a:r>
              <a:rPr lang="en-US" smtClean="0"/>
              <a:t>This method allow inconsistencies that could make </a:t>
            </a:r>
            <a:r>
              <a:rPr lang="en-US" dirty="0" smtClean="0"/>
              <a:t>it difficult </a:t>
            </a:r>
            <a:r>
              <a:rPr lang="en-US" smtClean="0"/>
              <a:t>to identify the </a:t>
            </a:r>
            <a:r>
              <a:rPr lang="en-US" dirty="0" smtClean="0"/>
              <a:t>correct version of code </a:t>
            </a:r>
            <a:r>
              <a:rPr lang="en-US" smtClean="0"/>
              <a:t>to load; </a:t>
            </a:r>
            <a:r>
              <a:rPr lang="en-US" dirty="0" smtClean="0"/>
              <a:t>lacked structure and documentation</a:t>
            </a:r>
          </a:p>
          <a:p>
            <a:pPr lvl="1"/>
            <a:r>
              <a:rPr lang="en-US" dirty="0" smtClean="0"/>
              <a:t>Purchased commercial tool, “Factory Talk AssetCentre” to manage versioning of PLC code</a:t>
            </a:r>
          </a:p>
          <a:p>
            <a:pPr lvl="1"/>
            <a:r>
              <a:rPr lang="en-US" dirty="0" smtClean="0"/>
              <a:t>Migration of PLC files to AssetCentre is nearly complete, only CHL files left to move</a:t>
            </a:r>
          </a:p>
          <a:p>
            <a:pPr lvl="1"/>
            <a:r>
              <a:rPr lang="en-US" dirty="0" smtClean="0"/>
              <a:t>Protection Systems team will evaluate tool for </a:t>
            </a:r>
            <a:r>
              <a:rPr lang="en-US" smtClean="0"/>
              <a:t>their use</a:t>
            </a:r>
          </a:p>
          <a:p>
            <a:pPr lvl="1"/>
            <a:r>
              <a:rPr lang="en-US" smtClean="0"/>
              <a:t>Tool availabile to other SNS groups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Controls Hardware</a:t>
            </a:r>
            <a:br>
              <a:rPr lang="en-US" dirty="0" smtClean="0"/>
            </a:br>
            <a:r>
              <a:rPr lang="en-US" dirty="0" smtClean="0"/>
              <a:t>Progress on Obsolescence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66868"/>
            <a:ext cx="6356640" cy="4471932"/>
          </a:xfrm>
        </p:spPr>
        <p:txBody>
          <a:bodyPr/>
          <a:lstStyle/>
          <a:p>
            <a:r>
              <a:rPr lang="en-US" sz="2600" dirty="0" smtClean="0"/>
              <a:t>Timing System – continued deployment of new modules, recovering spares</a:t>
            </a:r>
          </a:p>
          <a:p>
            <a:pPr lvl="1"/>
            <a:r>
              <a:rPr lang="en-US" dirty="0" smtClean="0"/>
              <a:t>Timing receiver - replaces old utility </a:t>
            </a:r>
            <a:r>
              <a:rPr lang="en-US" dirty="0"/>
              <a:t>and </a:t>
            </a:r>
            <a:r>
              <a:rPr lang="en-US" dirty="0" smtClean="0"/>
              <a:t>trigger modules</a:t>
            </a:r>
            <a:endParaRPr lang="en-US" dirty="0"/>
          </a:p>
          <a:p>
            <a:pPr lvl="2"/>
            <a:r>
              <a:rPr lang="en-US" sz="2200" dirty="0" smtClean="0"/>
              <a:t>Deployed in </a:t>
            </a:r>
            <a:r>
              <a:rPr lang="en-US" sz="2200" dirty="0"/>
              <a:t>HPRF </a:t>
            </a:r>
            <a:r>
              <a:rPr lang="en-US" sz="2200" dirty="0" smtClean="0"/>
              <a:t>FY15 (15 units)</a:t>
            </a:r>
            <a:endParaRPr lang="en-US" sz="2200" dirty="0"/>
          </a:p>
          <a:p>
            <a:pPr lvl="2"/>
            <a:r>
              <a:rPr lang="en-US" sz="2200" dirty="0" smtClean="0"/>
              <a:t>Deployed in LLRF FY16 (55 units)</a:t>
            </a:r>
          </a:p>
          <a:p>
            <a:pPr lvl="2"/>
            <a:r>
              <a:rPr lang="en-US" sz="2200" dirty="0" smtClean="0"/>
              <a:t>66% timing receivers replaced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iming fan-outs</a:t>
            </a:r>
          </a:p>
          <a:p>
            <a:pPr lvl="2"/>
            <a:r>
              <a:rPr lang="en-US" sz="2200" dirty="0" smtClean="0"/>
              <a:t>100% Fiber-to-Fiber fan-outs replaced</a:t>
            </a:r>
          </a:p>
          <a:p>
            <a:pPr lvl="2"/>
            <a:r>
              <a:rPr lang="en-US" sz="2200" dirty="0" smtClean="0"/>
              <a:t>68% Fiber-to-Copper fan-outs replaced</a:t>
            </a:r>
          </a:p>
          <a:p>
            <a:pPr lvl="2"/>
            <a:r>
              <a:rPr lang="en-US" sz="2200" dirty="0" smtClean="0"/>
              <a:t>85% Timing </a:t>
            </a:r>
            <a:r>
              <a:rPr lang="en-US" sz="2200" dirty="0"/>
              <a:t>i</a:t>
            </a:r>
            <a:r>
              <a:rPr lang="en-US" sz="2200" dirty="0" smtClean="0"/>
              <a:t>nfrastructure replaced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Timing Master operating in the 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447800"/>
            <a:ext cx="2362199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690911"/>
            <a:ext cx="2314698" cy="19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Controls Hardware</a:t>
            </a:r>
            <a:br>
              <a:rPr lang="en-US" dirty="0"/>
            </a:br>
            <a:r>
              <a:rPr lang="en-US" dirty="0"/>
              <a:t>Progress on Obsolescence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60" y="1219200"/>
            <a:ext cx="8337840" cy="5257800"/>
          </a:xfrm>
        </p:spPr>
        <p:txBody>
          <a:bodyPr/>
          <a:lstStyle/>
          <a:p>
            <a:r>
              <a:rPr lang="en-US" dirty="0" smtClean="0"/>
              <a:t>Machine </a:t>
            </a:r>
            <a:r>
              <a:rPr lang="en-US" dirty="0"/>
              <a:t>Protection System</a:t>
            </a:r>
          </a:p>
          <a:p>
            <a:pPr lvl="1"/>
            <a:r>
              <a:rPr lang="en-US" sz="2200" smtClean="0"/>
              <a:t>Difficult </a:t>
            </a:r>
            <a:r>
              <a:rPr lang="en-US" sz="2200" dirty="0" smtClean="0"/>
              <a:t>to support; many obsolete components</a:t>
            </a:r>
          </a:p>
          <a:p>
            <a:pPr lvl="1"/>
            <a:r>
              <a:rPr lang="en-US" sz="2200" dirty="0"/>
              <a:t>Limited ability to repair existing </a:t>
            </a:r>
            <a:r>
              <a:rPr lang="en-US" sz="2200" dirty="0" smtClean="0"/>
              <a:t>platforms</a:t>
            </a:r>
          </a:p>
          <a:p>
            <a:pPr lvl="1"/>
            <a:r>
              <a:rPr lang="en-US" sz="2200" dirty="0" smtClean="0"/>
              <a:t>System is overly complex</a:t>
            </a:r>
          </a:p>
          <a:p>
            <a:pPr lvl="1"/>
            <a:r>
              <a:rPr lang="en-US" sz="2200" dirty="0" smtClean="0"/>
              <a:t>Redesign in progress (AIP-39) to </a:t>
            </a:r>
            <a:r>
              <a:rPr lang="en-US" sz="2200" smtClean="0"/>
              <a:t>address obsolescence, simplify system and ensure expandability for PPU/STS</a:t>
            </a:r>
            <a:endParaRPr lang="en-US" sz="2200" dirty="0" smtClean="0"/>
          </a:p>
          <a:p>
            <a:r>
              <a:rPr lang="en-US" sz="2600" dirty="0" smtClean="0"/>
              <a:t>Power supply interface and controller cards (PSI/PSC)</a:t>
            </a:r>
          </a:p>
          <a:p>
            <a:pPr lvl="1"/>
            <a:r>
              <a:rPr lang="en-US" sz="2200" dirty="0" smtClean="0"/>
              <a:t>Obsolete components limiting ability to make repairs or purchase replacement cards</a:t>
            </a:r>
          </a:p>
          <a:p>
            <a:pPr lvl="1"/>
            <a:r>
              <a:rPr lang="en-US" sz="2200" dirty="0" smtClean="0"/>
              <a:t>Need to work with EE/PS to develop a plan to address</a:t>
            </a:r>
          </a:p>
          <a:p>
            <a:pPr lvl="1"/>
            <a:r>
              <a:rPr lang="en-US" sz="2200" dirty="0" smtClean="0"/>
              <a:t>New power supplies free up some older modules to be used as spares</a:t>
            </a:r>
          </a:p>
        </p:txBody>
      </p:sp>
    </p:spTree>
    <p:extLst>
      <p:ext uri="{BB962C8B-B14F-4D97-AF65-F5344CB8AC3E}">
        <p14:creationId xmlns:p14="http://schemas.microsoft.com/office/powerpoint/2010/main" val="19603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Controls Hardware</a:t>
            </a:r>
            <a:br>
              <a:rPr lang="en-US" dirty="0"/>
            </a:br>
            <a:r>
              <a:rPr lang="en-US" dirty="0" smtClean="0"/>
              <a:t>Supporting Accelerator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43000"/>
            <a:ext cx="8795040" cy="4191000"/>
          </a:xfrm>
        </p:spPr>
        <p:txBody>
          <a:bodyPr/>
          <a:lstStyle/>
          <a:p>
            <a:r>
              <a:rPr lang="en-US" sz="2600" dirty="0" smtClean="0"/>
              <a:t>New LEBT </a:t>
            </a:r>
            <a:r>
              <a:rPr lang="en-US" sz="2600" dirty="0"/>
              <a:t>Chopper Controller</a:t>
            </a:r>
            <a:endParaRPr lang="en-US" sz="2600" dirty="0">
              <a:solidFill>
                <a:srgbClr val="FF0000"/>
              </a:solidFill>
            </a:endParaRPr>
          </a:p>
          <a:p>
            <a:pPr lvl="1"/>
            <a:r>
              <a:rPr lang="en-US" sz="2300" dirty="0" smtClean="0"/>
              <a:t>Ramp down functionality added, supports “sustaining 1.4MW” goal</a:t>
            </a:r>
          </a:p>
          <a:p>
            <a:pPr lvl="1"/>
            <a:r>
              <a:rPr lang="en-US" sz="2300" dirty="0" smtClean="0"/>
              <a:t>Integrates DBCM fast MPS interface via rear transition </a:t>
            </a:r>
            <a:r>
              <a:rPr lang="en-US" sz="2300" smtClean="0"/>
              <a:t>card for better </a:t>
            </a:r>
            <a:r>
              <a:rPr lang="en-US" sz="2300" dirty="0" smtClean="0"/>
              <a:t>errant </a:t>
            </a:r>
            <a:r>
              <a:rPr lang="en-US" sz="2300" smtClean="0"/>
              <a:t>beam control; reduces MPS response time 7.6 μS</a:t>
            </a:r>
            <a:endParaRPr lang="en-US" sz="2300" dirty="0" smtClean="0"/>
          </a:p>
          <a:p>
            <a:pPr lvl="1"/>
            <a:r>
              <a:rPr lang="en-US" sz="2300" dirty="0" smtClean="0"/>
              <a:t>Includes control interface and replaces “black box” controller</a:t>
            </a:r>
          </a:p>
          <a:p>
            <a:pPr lvl="1"/>
            <a:r>
              <a:rPr lang="en-US" sz="2300" dirty="0" smtClean="0"/>
              <a:t>Uses new </a:t>
            </a:r>
            <a:r>
              <a:rPr lang="en-US" sz="2300" smtClean="0"/>
              <a:t>timing receiver </a:t>
            </a:r>
            <a:r>
              <a:rPr lang="en-US" sz="2300" dirty="0" smtClean="0"/>
              <a:t>card with minimal modification</a:t>
            </a:r>
          </a:p>
        </p:txBody>
      </p:sp>
      <p:pic>
        <p:nvPicPr>
          <p:cNvPr id="5" name="Picture 4" descr="dbcm_mps_fp_shutoff_18use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2" t="16811" r="26079" b="12953"/>
          <a:stretch/>
        </p:blipFill>
        <p:spPr>
          <a:xfrm>
            <a:off x="5079241" y="4245865"/>
            <a:ext cx="2191799" cy="2207307"/>
          </a:xfrm>
          <a:prstGeom prst="rect">
            <a:avLst/>
          </a:prstGeom>
        </p:spPr>
      </p:pic>
      <p:pic>
        <p:nvPicPr>
          <p:cNvPr id="6" name="Picture 5" descr="lebt_chop_dbcm_shutoff_10usec_zoom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1" t="21082" r="28062" b="11681"/>
          <a:stretch/>
        </p:blipFill>
        <p:spPr>
          <a:xfrm>
            <a:off x="1524000" y="4242964"/>
            <a:ext cx="2182071" cy="218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Controls Software</a:t>
            </a:r>
            <a:br>
              <a:rPr lang="en-US" dirty="0" smtClean="0"/>
            </a:br>
            <a:r>
              <a:rPr lang="en-US" dirty="0" smtClean="0"/>
              <a:t>Supporting Accelerator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5400"/>
            <a:ext cx="8642640" cy="4471932"/>
          </a:xfrm>
        </p:spPr>
        <p:txBody>
          <a:bodyPr/>
          <a:lstStyle/>
          <a:p>
            <a:r>
              <a:rPr lang="en-US" dirty="0" smtClean="0"/>
              <a:t>Provided EPICS integration for many accelerator projects</a:t>
            </a:r>
          </a:p>
          <a:p>
            <a:pPr lvl="1"/>
            <a:r>
              <a:rPr lang="en-US" sz="2200" dirty="0" smtClean="0"/>
              <a:t>Ion Source: </a:t>
            </a:r>
            <a:r>
              <a:rPr lang="en-US" sz="2200" dirty="0"/>
              <a:t>s</a:t>
            </a:r>
            <a:r>
              <a:rPr lang="en-US" sz="2200" dirty="0" smtClean="0"/>
              <a:t>pectrometer timing, </a:t>
            </a:r>
            <a:r>
              <a:rPr lang="en-US" sz="2200" dirty="0"/>
              <a:t>n</a:t>
            </a:r>
            <a:r>
              <a:rPr lang="en-US" sz="2200" dirty="0" smtClean="0"/>
              <a:t>ew power </a:t>
            </a:r>
            <a:r>
              <a:rPr lang="en-US" sz="2200" dirty="0"/>
              <a:t>supplies</a:t>
            </a:r>
          </a:p>
          <a:p>
            <a:pPr lvl="1"/>
            <a:r>
              <a:rPr lang="en-US" sz="2200" dirty="0" smtClean="0"/>
              <a:t>E-kicker </a:t>
            </a:r>
            <a:r>
              <a:rPr lang="en-US" sz="2200" dirty="0"/>
              <a:t>power </a:t>
            </a:r>
            <a:r>
              <a:rPr lang="en-US" sz="2200" dirty="0" smtClean="0"/>
              <a:t>supplies</a:t>
            </a:r>
          </a:p>
          <a:p>
            <a:pPr lvl="1"/>
            <a:r>
              <a:rPr lang="en-US" sz="2200" dirty="0" smtClean="0"/>
              <a:t>New serial </a:t>
            </a:r>
            <a:r>
              <a:rPr lang="en-US" sz="2200" smtClean="0"/>
              <a:t>power supplies</a:t>
            </a:r>
            <a:endParaRPr lang="en-US" sz="2200" dirty="0" smtClean="0"/>
          </a:p>
          <a:p>
            <a:pPr lvl="1"/>
            <a:r>
              <a:rPr lang="en-US" sz="2200" dirty="0" smtClean="0"/>
              <a:t>New </a:t>
            </a:r>
            <a:r>
              <a:rPr lang="en-US" sz="2200" dirty="0"/>
              <a:t>features </a:t>
            </a:r>
            <a:r>
              <a:rPr lang="en-US" sz="2200" dirty="0" smtClean="0"/>
              <a:t>and PanelView upgrade for RF </a:t>
            </a:r>
            <a:r>
              <a:rPr lang="en-US" sz="2200" dirty="0"/>
              <a:t>transmitter</a:t>
            </a:r>
          </a:p>
          <a:p>
            <a:pPr lvl="1"/>
            <a:r>
              <a:rPr lang="en-US" sz="2200" dirty="0" smtClean="0"/>
              <a:t>DTL </a:t>
            </a:r>
            <a:r>
              <a:rPr lang="en-US" sz="2200" dirty="0"/>
              <a:t>vacuum </a:t>
            </a:r>
            <a:r>
              <a:rPr lang="en-US" sz="2200" dirty="0" smtClean="0"/>
              <a:t>upgrade (AIP-35)</a:t>
            </a:r>
          </a:p>
          <a:p>
            <a:pPr lvl="1"/>
            <a:r>
              <a:rPr lang="en-US" sz="2200" dirty="0" smtClean="0"/>
              <a:t>CHL </a:t>
            </a:r>
            <a:r>
              <a:rPr lang="en-US" sz="2200" dirty="0"/>
              <a:t>He </a:t>
            </a:r>
            <a:r>
              <a:rPr lang="en-US" sz="2200" dirty="0" smtClean="0"/>
              <a:t>inventory tool</a:t>
            </a:r>
          </a:p>
          <a:p>
            <a:pPr lvl="1"/>
            <a:r>
              <a:rPr lang="en-US" sz="2200" dirty="0" smtClean="0"/>
              <a:t>MKS </a:t>
            </a:r>
            <a:r>
              <a:rPr lang="en-US" sz="2200" dirty="0"/>
              <a:t>937B vacuum gauge </a:t>
            </a:r>
            <a:r>
              <a:rPr lang="en-US" sz="2200" dirty="0" smtClean="0"/>
              <a:t>controller</a:t>
            </a:r>
          </a:p>
          <a:p>
            <a:pPr lvl="1"/>
            <a:r>
              <a:rPr lang="en-US" sz="2200" dirty="0" smtClean="0"/>
              <a:t>TCP350 </a:t>
            </a:r>
            <a:r>
              <a:rPr lang="en-US" sz="2200" dirty="0"/>
              <a:t>turbo </a:t>
            </a:r>
            <a:r>
              <a:rPr lang="en-US" sz="2200" dirty="0" smtClean="0"/>
              <a:t>pump</a:t>
            </a:r>
          </a:p>
          <a:p>
            <a:pPr lvl="1"/>
            <a:r>
              <a:rPr lang="en-US" sz="2200" dirty="0" smtClean="0"/>
              <a:t>LEBT </a:t>
            </a:r>
            <a:r>
              <a:rPr lang="en-US" sz="2200" dirty="0"/>
              <a:t>chopper </a:t>
            </a:r>
            <a:r>
              <a:rPr lang="en-US" sz="2200" dirty="0" smtClean="0"/>
              <a:t>controller</a:t>
            </a:r>
            <a:endParaRPr lang="en-US" sz="22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0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Controls Software</a:t>
            </a:r>
            <a:br>
              <a:rPr lang="en-US" dirty="0" smtClean="0"/>
            </a:br>
            <a:r>
              <a:rPr lang="en-US" dirty="0" smtClean="0"/>
              <a:t>Supporting Accelerator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5400"/>
            <a:ext cx="5747040" cy="2590800"/>
          </a:xfrm>
        </p:spPr>
        <p:txBody>
          <a:bodyPr/>
          <a:lstStyle/>
          <a:p>
            <a:r>
              <a:rPr lang="en-US" dirty="0" smtClean="0"/>
              <a:t>EPICS integration for AIPs</a:t>
            </a:r>
          </a:p>
          <a:p>
            <a:pPr lvl="1"/>
            <a:r>
              <a:rPr lang="en-US" dirty="0" smtClean="0"/>
              <a:t>New HVCM controller (NI) (AIP-34)</a:t>
            </a:r>
            <a:endParaRPr lang="en-US" dirty="0"/>
          </a:p>
          <a:p>
            <a:pPr lvl="1"/>
            <a:r>
              <a:rPr lang="en-US" dirty="0" smtClean="0"/>
              <a:t>DTL </a:t>
            </a:r>
            <a:r>
              <a:rPr lang="en-US" dirty="0"/>
              <a:t>vacuum </a:t>
            </a:r>
            <a:r>
              <a:rPr lang="en-US" dirty="0" smtClean="0"/>
              <a:t>upgrade (AIP-35)</a:t>
            </a:r>
          </a:p>
          <a:p>
            <a:pPr lvl="1"/>
            <a:r>
              <a:rPr lang="en-US" dirty="0" smtClean="0"/>
              <a:t>ITS (AIP-30)</a:t>
            </a:r>
          </a:p>
          <a:p>
            <a:pPr lvl="2"/>
            <a:r>
              <a:rPr lang="en-US" sz="2200" dirty="0"/>
              <a:t>P</a:t>
            </a:r>
            <a:r>
              <a:rPr lang="en-US" sz="2200" dirty="0" smtClean="0"/>
              <a:t>ower </a:t>
            </a:r>
            <a:r>
              <a:rPr lang="en-US" sz="2200" dirty="0"/>
              <a:t>supplies, signal generators, </a:t>
            </a:r>
            <a:r>
              <a:rPr lang="en-US" sz="2200" dirty="0" smtClean="0"/>
              <a:t>RF, oscilloscopes</a:t>
            </a:r>
            <a:endParaRPr lang="en-US" sz="2200" dirty="0"/>
          </a:p>
          <a:p>
            <a:pPr lvl="2"/>
            <a:r>
              <a:rPr lang="en-US" sz="2200" dirty="0" smtClean="0"/>
              <a:t>RFQ</a:t>
            </a:r>
            <a:r>
              <a:rPr lang="en-US" sz="2200" dirty="0"/>
              <a:t>, LEBT, MEBT </a:t>
            </a:r>
            <a:r>
              <a:rPr lang="en-US" sz="2200" dirty="0" smtClean="0"/>
              <a:t>Vacuum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19200"/>
            <a:ext cx="2040292" cy="3866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2018777" cy="251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90600"/>
            <a:ext cx="8642640" cy="4471932"/>
          </a:xfrm>
        </p:spPr>
        <p:txBody>
          <a:bodyPr/>
          <a:lstStyle/>
          <a:p>
            <a:r>
              <a:rPr lang="en-US" dirty="0" smtClean="0"/>
              <a:t>Scope</a:t>
            </a:r>
          </a:p>
          <a:p>
            <a:r>
              <a:rPr lang="en-US" dirty="0" smtClean="0"/>
              <a:t>Availability</a:t>
            </a:r>
          </a:p>
          <a:p>
            <a:r>
              <a:rPr lang="en-US" dirty="0" smtClean="0"/>
              <a:t>Infrastructure</a:t>
            </a:r>
          </a:p>
          <a:p>
            <a:r>
              <a:rPr lang="en-US" dirty="0" smtClean="0"/>
              <a:t>Process Controls</a:t>
            </a:r>
          </a:p>
          <a:p>
            <a:r>
              <a:rPr lang="en-US" dirty="0" smtClean="0"/>
              <a:t>Controls Hardware</a:t>
            </a:r>
          </a:p>
          <a:p>
            <a:r>
              <a:rPr lang="en-US" dirty="0" smtClean="0"/>
              <a:t>Controls Software</a:t>
            </a:r>
          </a:p>
          <a:p>
            <a:r>
              <a:rPr lang="en-US" dirty="0" smtClean="0"/>
              <a:t>Protection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Controls Software</a:t>
            </a:r>
            <a:br>
              <a:rPr lang="en-US" dirty="0"/>
            </a:br>
            <a:r>
              <a:rPr lang="en-US" dirty="0"/>
              <a:t>Sustaining Control System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alarms converted to CS-Studio alarm handler (BEAST)</a:t>
            </a:r>
          </a:p>
          <a:p>
            <a:r>
              <a:rPr lang="en-US" dirty="0" smtClean="0"/>
              <a:t>Upgraded IOCs (MVME-5500): </a:t>
            </a:r>
            <a:r>
              <a:rPr lang="en-US" sz="2800" dirty="0" smtClean="0"/>
              <a:t>HPRF (15), Cryogenic Moderator (1)</a:t>
            </a:r>
          </a:p>
          <a:p>
            <a:r>
              <a:rPr lang="en-US" dirty="0" smtClean="0"/>
              <a:t>Improved EPICS support for new timing master and developed d</a:t>
            </a:r>
            <a:r>
              <a:rPr lang="en-US" sz="2800" dirty="0" smtClean="0"/>
              <a:t>evice </a:t>
            </a:r>
            <a:r>
              <a:rPr lang="en-US" sz="2800" dirty="0"/>
              <a:t>support for new timing receiver for LLRF </a:t>
            </a:r>
            <a:r>
              <a:rPr lang="en-US" sz="2800" dirty="0" smtClean="0"/>
              <a:t>IOCs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sz="2800" dirty="0" smtClean="0"/>
              <a:t>Device support for MPS</a:t>
            </a:r>
            <a:r>
              <a:rPr lang="en-US" sz="2800" dirty="0"/>
              <a:t>, </a:t>
            </a:r>
            <a:r>
              <a:rPr lang="en-US" sz="2800" dirty="0" smtClean="0"/>
              <a:t>OMS-58</a:t>
            </a:r>
            <a:r>
              <a:rPr lang="en-US" sz="2800" dirty="0"/>
              <a:t>, and Beckoff </a:t>
            </a:r>
            <a:r>
              <a:rPr lang="en-US" sz="2800" dirty="0" smtClean="0"/>
              <a:t>for new IOC (MVME-5500)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sz="2800" dirty="0" smtClean="0"/>
              <a:t>Improved cryogenic IOC directory structure and version management</a:t>
            </a:r>
            <a:endParaRPr lang="en-US" sz="2800" dirty="0"/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 smtClean="0"/>
              <a:t>Controls Software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38200"/>
            <a:ext cx="8795040" cy="5257800"/>
          </a:xfrm>
        </p:spPr>
        <p:txBody>
          <a:bodyPr/>
          <a:lstStyle/>
          <a:p>
            <a:r>
              <a:rPr lang="en-US" dirty="0" smtClean="0"/>
              <a:t>Need to replace aging display manager (EDM)</a:t>
            </a:r>
          </a:p>
          <a:p>
            <a:r>
              <a:rPr lang="en-US" dirty="0" smtClean="0"/>
              <a:t>CS-Studio BOY can render many EDM screens</a:t>
            </a:r>
          </a:p>
          <a:p>
            <a:pPr lvl="1"/>
            <a:r>
              <a:rPr lang="en-US" sz="2200" dirty="0" smtClean="0"/>
              <a:t>EDM converter collaboration w/ Diamond Light Source</a:t>
            </a:r>
          </a:p>
          <a:p>
            <a:pPr lvl="1"/>
            <a:r>
              <a:rPr lang="en-US" sz="2200" dirty="0" smtClean="0"/>
              <a:t>BOY used extensively on SNS beamlines</a:t>
            </a:r>
          </a:p>
          <a:p>
            <a:pPr lvl="1"/>
            <a:r>
              <a:rPr lang="en-US" sz="2200" dirty="0"/>
              <a:t>P</a:t>
            </a:r>
            <a:r>
              <a:rPr lang="en-US" sz="2200" dirty="0" smtClean="0"/>
              <a:t>erformance will likely not </a:t>
            </a:r>
            <a:r>
              <a:rPr lang="en-US" sz="2200" smtClean="0"/>
              <a:t>scale for SNS accelerator</a:t>
            </a:r>
            <a:endParaRPr lang="en-US" sz="2200" dirty="0" smtClean="0"/>
          </a:p>
          <a:p>
            <a:pPr lvl="1"/>
            <a:r>
              <a:rPr lang="en-US" sz="2200" dirty="0" smtClean="0"/>
              <a:t>Analysis exposed internal limitations (burdens </a:t>
            </a:r>
            <a:r>
              <a:rPr lang="en-US" sz="2200" smtClean="0"/>
              <a:t>UI thread, tied to limiting technology)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913290"/>
            <a:ext cx="5204105" cy="1954110"/>
          </a:xfrm>
          <a:prstGeom prst="rect">
            <a:avLst/>
          </a:prstGeom>
        </p:spPr>
      </p:pic>
      <p:pic>
        <p:nvPicPr>
          <p:cNvPr id="5" name="Picture 4" descr="Screen Shot 2016-02-05 at 2.00.3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514722"/>
            <a:ext cx="4038599" cy="1999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902151"/>
            <a:ext cx="6019800" cy="346249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EDM displays and auto-converted CS-Studio versions</a:t>
            </a:r>
          </a:p>
        </p:txBody>
      </p:sp>
    </p:spTree>
    <p:extLst>
      <p:ext uri="{BB962C8B-B14F-4D97-AF65-F5344CB8AC3E}">
        <p14:creationId xmlns:p14="http://schemas.microsoft.com/office/powerpoint/2010/main" val="21327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/>
              <a:t>Controls Software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62000"/>
            <a:ext cx="8871240" cy="5715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600" smtClean="0"/>
              <a:t>Display Builder- “Looks like BOY”, but improved</a:t>
            </a:r>
            <a:r>
              <a:rPr lang="en-US" sz="2600" dirty="0" smtClean="0"/>
              <a:t>, modular design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Model: Widgets and their properties, file format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Representation: On-screen objects </a:t>
            </a:r>
            <a:r>
              <a:rPr lang="en-US" sz="2200" smtClean="0"/>
              <a:t>in JavaFX</a:t>
            </a:r>
            <a:endParaRPr lang="en-US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200" smtClean="0"/>
              <a:t>Performance: </a:t>
            </a:r>
            <a:r>
              <a:rPr lang="en-US" sz="2200" dirty="0" smtClean="0"/>
              <a:t>Handles PVs and scripts in </a:t>
            </a:r>
            <a:r>
              <a:rPr lang="en-US" sz="2200" smtClean="0"/>
              <a:t>background threads</a:t>
            </a:r>
            <a:endParaRPr lang="en-US" sz="2600" dirty="0" smtClean="0"/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Started </a:t>
            </a:r>
            <a:r>
              <a:rPr lang="en-US" sz="2200" dirty="0"/>
              <a:t>mid-2015, </a:t>
            </a:r>
            <a:r>
              <a:rPr lang="en-US" sz="2200" dirty="0" smtClean="0"/>
              <a:t>first </a:t>
            </a:r>
            <a:r>
              <a:rPr lang="en-US" sz="2200" dirty="0"/>
              <a:t>release </a:t>
            </a:r>
            <a:r>
              <a:rPr lang="en-US" sz="2200" dirty="0" smtClean="0"/>
              <a:t>end-2016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Handles basic instrument displays, </a:t>
            </a:r>
            <a:r>
              <a:rPr lang="en-US" sz="2200" smtClean="0"/>
              <a:t>better performance</a:t>
            </a:r>
          </a:p>
          <a:p>
            <a:pPr lvl="1">
              <a:lnSpc>
                <a:spcPct val="100000"/>
              </a:lnSpc>
            </a:pPr>
            <a:r>
              <a:rPr lang="en-US" sz="2200" smtClean="0"/>
              <a:t>Currently </a:t>
            </a:r>
            <a:r>
              <a:rPr lang="en-US" sz="2200" dirty="0" smtClean="0"/>
              <a:t>implements 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/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 of BOY widgets with minimum features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800" dirty="0"/>
          </a:p>
        </p:txBody>
      </p:sp>
      <p:pic>
        <p:nvPicPr>
          <p:cNvPr id="6" name="Picture 5" descr="xyplo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596" b="21169"/>
          <a:stretch/>
        </p:blipFill>
        <p:spPr bwMode="auto">
          <a:xfrm>
            <a:off x="5328734" y="4343400"/>
            <a:ext cx="3129466" cy="238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xyplo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1" r="8148" b="21169"/>
          <a:stretch/>
        </p:blipFill>
        <p:spPr bwMode="auto">
          <a:xfrm>
            <a:off x="762000" y="4343400"/>
            <a:ext cx="3169355" cy="238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5200" y="5576160"/>
            <a:ext cx="1219200" cy="346249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BOY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2800" y="5573266"/>
            <a:ext cx="1752600" cy="341632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Display Builder</a:t>
            </a:r>
          </a:p>
        </p:txBody>
      </p:sp>
    </p:spTree>
    <p:extLst>
      <p:ext uri="{BB962C8B-B14F-4D97-AF65-F5344CB8AC3E}">
        <p14:creationId xmlns:p14="http://schemas.microsoft.com/office/powerpoint/2010/main" val="1437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Protection Systems Improvements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Power Supply Grounding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19200"/>
            <a:ext cx="8642640" cy="50336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Grounding issue discovered July 2013 in PPS CCR rack</a:t>
            </a:r>
          </a:p>
          <a:p>
            <a:pPr>
              <a:lnSpc>
                <a:spcPct val="100000"/>
              </a:lnSpc>
            </a:pPr>
            <a:r>
              <a:rPr lang="en-US"/>
              <a:t>D</a:t>
            </a:r>
            <a:r>
              <a:rPr lang="en-US" smtClean="0"/>
              <a:t>efect </a:t>
            </a:r>
            <a:r>
              <a:rPr lang="en-US" dirty="0" smtClean="0"/>
              <a:t>was corrected, grounding was evaluated system wide and improvement plan developed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July 2015 – Isolated CCR, replaced racks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January 2016 – Isolated klystron </a:t>
            </a:r>
            <a:r>
              <a:rPr lang="en-US" dirty="0"/>
              <a:t>g</a:t>
            </a:r>
            <a:r>
              <a:rPr lang="en-US" dirty="0" smtClean="0"/>
              <a:t>allery cabinet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June 2016 - Isolate HEBT cabinet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January 2017 - Isolate Ring cabinet </a:t>
            </a:r>
            <a:r>
              <a:rPr lang="en-US" dirty="0"/>
              <a:t>p</a:t>
            </a:r>
            <a:r>
              <a:rPr lang="en-US" dirty="0" smtClean="0"/>
              <a:t>ower, replace </a:t>
            </a:r>
            <a:r>
              <a:rPr lang="en-US" dirty="0"/>
              <a:t>f</a:t>
            </a:r>
            <a:r>
              <a:rPr lang="en-US" dirty="0" smtClean="0"/>
              <a:t>ront </a:t>
            </a:r>
            <a:r>
              <a:rPr lang="en-US" dirty="0"/>
              <a:t>e</a:t>
            </a:r>
            <a:r>
              <a:rPr lang="en-US" dirty="0" smtClean="0"/>
              <a:t>nd </a:t>
            </a:r>
            <a:r>
              <a:rPr lang="en-US" dirty="0"/>
              <a:t>c</a:t>
            </a:r>
            <a:r>
              <a:rPr lang="en-US" dirty="0" smtClean="0"/>
              <a:t>abinets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July 2017 - Isolate RTBT cabinet </a:t>
            </a:r>
            <a:r>
              <a:rPr lang="en-US" dirty="0"/>
              <a:t>p</a:t>
            </a:r>
            <a:r>
              <a:rPr lang="en-US" dirty="0" smtClean="0"/>
              <a:t>ower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January 2018 - Isolate Target PPS power</a:t>
            </a:r>
            <a:endParaRPr lang="en-US" dirty="0"/>
          </a:p>
          <a:p>
            <a:pPr lvl="2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387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28600"/>
            <a:ext cx="8636290" cy="877163"/>
          </a:xfrm>
        </p:spPr>
        <p:txBody>
          <a:bodyPr/>
          <a:lstStyle/>
          <a:p>
            <a:pPr>
              <a:defRPr/>
            </a:pPr>
            <a:r>
              <a:rPr lang="en-US" dirty="0"/>
              <a:t>Protection Systems </a:t>
            </a:r>
            <a:r>
              <a:rPr lang="en-US" dirty="0" smtClean="0"/>
              <a:t>Improvements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PPS CCR Rack Upgrade</a:t>
            </a:r>
            <a:endParaRPr lang="en-US" dirty="0"/>
          </a:p>
        </p:txBody>
      </p:sp>
      <p:pic>
        <p:nvPicPr>
          <p:cNvPr id="15" name="Picture 14" descr="Control Room System Racks_0018_s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3" t="16422" r="4722" b="11459"/>
          <a:stretch/>
        </p:blipFill>
        <p:spPr>
          <a:xfrm>
            <a:off x="5080000" y="1122711"/>
            <a:ext cx="3748314" cy="291588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15" descr="Control Room System Racks_0030_sm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b="11330"/>
          <a:stretch/>
        </p:blipFill>
        <p:spPr>
          <a:xfrm>
            <a:off x="609600" y="1500428"/>
            <a:ext cx="3846830" cy="244891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28600" y="4053840"/>
            <a:ext cx="8839200" cy="24993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R</a:t>
            </a:r>
            <a:r>
              <a:rPr lang="en-US" sz="2400" baseline="0" dirty="0" smtClean="0"/>
              <a:t>eplaced 4 CCR Protection</a:t>
            </a:r>
            <a:r>
              <a:rPr lang="en-US" sz="2400" dirty="0" smtClean="0"/>
              <a:t> System </a:t>
            </a:r>
            <a:r>
              <a:rPr lang="en-US" sz="2400" baseline="0" dirty="0" smtClean="0"/>
              <a:t>racks with pre-assembled and pre-tested units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aseline="0" dirty="0" smtClean="0"/>
              <a:t>Demo and replacement took less than one day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aseline="0" dirty="0" smtClean="0"/>
              <a:t>Units ready for integration testing in three</a:t>
            </a:r>
            <a:r>
              <a:rPr lang="en-US" sz="2400" dirty="0" smtClean="0"/>
              <a:t> days</a:t>
            </a:r>
            <a:endParaRPr lang="en-US" sz="2400" baseline="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Although </a:t>
            </a:r>
            <a:r>
              <a:rPr lang="en-US" sz="2400" dirty="0"/>
              <a:t>functionally equivalent, new </a:t>
            </a:r>
            <a:r>
              <a:rPr lang="en-US" sz="2400" dirty="0" smtClean="0"/>
              <a:t>design </a:t>
            </a:r>
            <a:r>
              <a:rPr lang="en-US" sz="2400" dirty="0"/>
              <a:t>incorporates safety, maintainability, and human factor </a:t>
            </a:r>
            <a:r>
              <a:rPr lang="en-US" sz="2400" dirty="0" smtClean="0"/>
              <a:t>improvements</a:t>
            </a:r>
          </a:p>
        </p:txBody>
      </p:sp>
      <p:sp>
        <p:nvSpPr>
          <p:cNvPr id="20" name="Right Arrow 19"/>
          <p:cNvSpPr/>
          <p:nvPr/>
        </p:nvSpPr>
        <p:spPr>
          <a:xfrm rot="2549572">
            <a:off x="1972723" y="2009889"/>
            <a:ext cx="436880" cy="243840"/>
          </a:xfrm>
          <a:prstGeom prst="rightArrow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743200" y="2234257"/>
            <a:ext cx="2305594" cy="204143"/>
          </a:xfrm>
          <a:prstGeom prst="rightArrow">
            <a:avLst/>
          </a:prstGeom>
          <a:solidFill>
            <a:schemeClr val="bg1"/>
          </a:solidFill>
          <a:ln w="19050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dirty="0" smtClean="0"/>
              <a:t>Protection Systems</a:t>
            </a:r>
            <a:r>
              <a:rPr lang="en-US" dirty="0"/>
              <a:t> Sustainability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10" y="838200"/>
            <a:ext cx="8642640" cy="5410200"/>
          </a:xfrm>
        </p:spPr>
        <p:txBody>
          <a:bodyPr/>
          <a:lstStyle/>
          <a:p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Generated : &gt;250 </a:t>
            </a:r>
            <a:r>
              <a:rPr lang="en-US" dirty="0"/>
              <a:t>new </a:t>
            </a:r>
            <a:r>
              <a:rPr lang="en-US" dirty="0" smtClean="0"/>
              <a:t>and &gt;200 revised as-built </a:t>
            </a:r>
            <a:r>
              <a:rPr lang="en-US" dirty="0"/>
              <a:t>drawings since January 2015</a:t>
            </a:r>
            <a:endParaRPr lang="en-US" dirty="0" smtClean="0"/>
          </a:p>
          <a:p>
            <a:r>
              <a:rPr lang="en-US" dirty="0"/>
              <a:t>Continuing to validate </a:t>
            </a:r>
            <a:r>
              <a:rPr lang="en-US" dirty="0" smtClean="0"/>
              <a:t>protection </a:t>
            </a:r>
            <a:r>
              <a:rPr lang="en-US" dirty="0"/>
              <a:t>systems’ configuration </a:t>
            </a:r>
            <a:r>
              <a:rPr lang="en-US" dirty="0" smtClean="0"/>
              <a:t>basis</a:t>
            </a:r>
          </a:p>
          <a:p>
            <a:r>
              <a:rPr lang="en-US" dirty="0" smtClean="0"/>
              <a:t>Updating procedures</a:t>
            </a:r>
          </a:p>
          <a:p>
            <a:pPr lvl="1"/>
            <a:r>
              <a:rPr lang="en-US" dirty="0" smtClean="0"/>
              <a:t>New radiation monitor calibration procedure takes ½ time</a:t>
            </a:r>
          </a:p>
          <a:p>
            <a:r>
              <a:rPr lang="en-US" dirty="0"/>
              <a:t>Analyzing failure modes and </a:t>
            </a:r>
            <a:r>
              <a:rPr lang="en-US" dirty="0" smtClean="0"/>
              <a:t>statistics</a:t>
            </a:r>
          </a:p>
          <a:p>
            <a:r>
              <a:rPr lang="en-US" dirty="0" smtClean="0"/>
              <a:t>Plan to upgrade obsolete linac oxygen monitors</a:t>
            </a:r>
            <a:endParaRPr lang="en-US" dirty="0"/>
          </a:p>
          <a:p>
            <a:pPr lvl="1"/>
            <a:r>
              <a:rPr lang="en-US" dirty="0"/>
              <a:t>Use long-life </a:t>
            </a:r>
            <a:r>
              <a:rPr lang="en-US" dirty="0" smtClean="0"/>
              <a:t>sensors, eliminates </a:t>
            </a:r>
            <a:r>
              <a:rPr lang="en-US" dirty="0"/>
              <a:t>annual </a:t>
            </a:r>
            <a:r>
              <a:rPr lang="en-US"/>
              <a:t>sensor </a:t>
            </a:r>
            <a:r>
              <a:rPr lang="en-US" smtClean="0"/>
              <a:t>replacement (&gt;$</a:t>
            </a:r>
            <a:r>
              <a:rPr lang="en-US" dirty="0"/>
              <a:t>40k/year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Reduces maintenance from </a:t>
            </a:r>
            <a:r>
              <a:rPr lang="en-US" dirty="0" smtClean="0"/>
              <a:t>~40 </a:t>
            </a:r>
            <a:r>
              <a:rPr lang="en-US" dirty="0"/>
              <a:t>hours to 4</a:t>
            </a:r>
            <a:r>
              <a:rPr lang="en-US" dirty="0" smtClean="0"/>
              <a:t> </a:t>
            </a:r>
            <a:r>
              <a:rPr lang="en-US" dirty="0"/>
              <a:t>hours per </a:t>
            </a:r>
            <a:r>
              <a:rPr lang="en-US" dirty="0" smtClean="0"/>
              <a:t>year</a:t>
            </a:r>
            <a:endParaRPr lang="en-US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Protection Systems </a:t>
            </a:r>
            <a:r>
              <a:rPr lang="en-US" dirty="0" smtClean="0"/>
              <a:t>Sustainability Simplifying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43000"/>
            <a:ext cx="8642640" cy="2286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Removed </a:t>
            </a:r>
            <a:r>
              <a:rPr lang="en-US" sz="2400" dirty="0"/>
              <a:t>electrical safety interlock </a:t>
            </a:r>
            <a:r>
              <a:rPr lang="en-US" sz="2400"/>
              <a:t>function </a:t>
            </a:r>
            <a:r>
              <a:rPr lang="en-US" sz="2400" smtClean="0"/>
              <a:t>from PPS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/>
              <a:t>E</a:t>
            </a:r>
            <a:r>
              <a:rPr lang="en-US" sz="2400" smtClean="0"/>
              <a:t>liminated </a:t>
            </a:r>
            <a:r>
              <a:rPr lang="en-US" sz="2400" dirty="0" smtClean="0"/>
              <a:t>interlocks </a:t>
            </a:r>
            <a:r>
              <a:rPr lang="en-US" sz="2400" dirty="0"/>
              <a:t>for 464 of 468 </a:t>
            </a:r>
            <a:r>
              <a:rPr lang="en-US" sz="2400" smtClean="0"/>
              <a:t>power supplies, leaving only interlocks 4 used for beam containment</a:t>
            </a:r>
            <a:endParaRPr lang="en-US" sz="2400" dirty="0" smtClean="0"/>
          </a:p>
          <a:p>
            <a:pPr marL="230188" lvl="1" indent="-230188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ORNL/SNS relies on LOTO for </a:t>
            </a:r>
            <a:r>
              <a:rPr lang="en-US" dirty="0" smtClean="0"/>
              <a:t>hazardous energy control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smtClean="0"/>
              <a:t>Eliminates requirement </a:t>
            </a:r>
            <a:r>
              <a:rPr lang="en-US" sz="2400" dirty="0" smtClean="0"/>
              <a:t>to manage power </a:t>
            </a:r>
            <a:r>
              <a:rPr lang="en-US" sz="2400" dirty="0"/>
              <a:t>supplies </a:t>
            </a:r>
            <a:r>
              <a:rPr lang="en-US" sz="2400" smtClean="0"/>
              <a:t>as CECs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smtClean="0"/>
              <a:t>Reduces time needed for PPS certification by ~20%</a:t>
            </a:r>
            <a:endParaRPr lang="en-US" sz="2400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43400" y="4776552"/>
            <a:ext cx="804621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019" t="27267" r="5528" b="9514"/>
          <a:stretch/>
        </p:blipFill>
        <p:spPr>
          <a:xfrm>
            <a:off x="5135651" y="4357004"/>
            <a:ext cx="2145970" cy="7483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4037" t="14701" r="9444" b="11111"/>
          <a:stretch/>
        </p:blipFill>
        <p:spPr>
          <a:xfrm>
            <a:off x="1653299" y="3581400"/>
            <a:ext cx="2702471" cy="281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38400" y="4610623"/>
            <a:ext cx="1143000" cy="342377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Protection Systems </a:t>
            </a:r>
            <a:r>
              <a:rPr lang="en-US" dirty="0" smtClean="0"/>
              <a:t>Sustainability Simplifying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19200"/>
            <a:ext cx="8642640" cy="4471932"/>
          </a:xfrm>
        </p:spPr>
        <p:txBody>
          <a:bodyPr/>
          <a:lstStyle/>
          <a:p>
            <a:pPr marL="230188" lvl="2">
              <a:spcBef>
                <a:spcPts val="1400"/>
              </a:spcBef>
            </a:pPr>
            <a:r>
              <a:rPr lang="en-US" sz="2800" dirty="0" smtClean="0"/>
              <a:t>Consolidate </a:t>
            </a:r>
            <a:r>
              <a:rPr lang="en-US" sz="2800" dirty="0"/>
              <a:t>PPS architectures and </a:t>
            </a:r>
            <a:r>
              <a:rPr lang="en-US" sz="2800" dirty="0" smtClean="0"/>
              <a:t>equipment</a:t>
            </a:r>
          </a:p>
          <a:p>
            <a:pPr marL="460376" lvl="3">
              <a:spcBef>
                <a:spcPts val="1400"/>
              </a:spcBef>
            </a:pPr>
            <a:r>
              <a:rPr lang="en-US" sz="2400" dirty="0" smtClean="0"/>
              <a:t>Lack </a:t>
            </a:r>
            <a:r>
              <a:rPr lang="en-US" sz="2400" dirty="0"/>
              <a:t>of </a:t>
            </a:r>
            <a:r>
              <a:rPr lang="en-US" sz="2400"/>
              <a:t>standardization </a:t>
            </a:r>
            <a:r>
              <a:rPr lang="en-US" sz="2400" smtClean="0"/>
              <a:t>on instrument PPS</a:t>
            </a:r>
            <a:r>
              <a:rPr lang="en-US" sz="2400" dirty="0" smtClean="0"/>
              <a:t>’ increases maintenance effort and spares cost</a:t>
            </a:r>
          </a:p>
          <a:p>
            <a:pPr marL="460376" lvl="3">
              <a:spcBef>
                <a:spcPts val="1400"/>
              </a:spcBef>
            </a:pPr>
            <a:r>
              <a:rPr lang="en-US" sz="2400" dirty="0" smtClean="0"/>
              <a:t>Instrument </a:t>
            </a:r>
            <a:r>
              <a:rPr lang="en-US" sz="2400" dirty="0"/>
              <a:t>PPS </a:t>
            </a:r>
            <a:r>
              <a:rPr lang="en-US" sz="2400"/>
              <a:t>prototype </a:t>
            </a:r>
            <a:r>
              <a:rPr lang="en-US" sz="2400" smtClean="0"/>
              <a:t>defined </a:t>
            </a:r>
            <a:r>
              <a:rPr lang="en-US" sz="2400" dirty="0" smtClean="0"/>
              <a:t>as the benchmark </a:t>
            </a:r>
            <a:r>
              <a:rPr lang="en-US" sz="2400" dirty="0"/>
              <a:t>for evaluating </a:t>
            </a:r>
            <a:r>
              <a:rPr lang="en-US" sz="2400"/>
              <a:t>existing </a:t>
            </a:r>
            <a:r>
              <a:rPr lang="en-US" sz="2400" smtClean="0"/>
              <a:t>beamlines </a:t>
            </a:r>
            <a:r>
              <a:rPr lang="en-US" sz="2400" dirty="0"/>
              <a:t>and prioritizing </a:t>
            </a:r>
            <a:r>
              <a:rPr lang="en-US" sz="2400" dirty="0" smtClean="0"/>
              <a:t>upgrades</a:t>
            </a:r>
          </a:p>
          <a:p>
            <a:r>
              <a:rPr lang="en-US" dirty="0" smtClean="0"/>
              <a:t>Collaborated </a:t>
            </a:r>
            <a:r>
              <a:rPr lang="en-US" dirty="0"/>
              <a:t>with </a:t>
            </a:r>
            <a:r>
              <a:rPr lang="en-US" dirty="0" smtClean="0"/>
              <a:t>Electrical </a:t>
            </a:r>
            <a:r>
              <a:rPr lang="en-US" dirty="0"/>
              <a:t>and </a:t>
            </a:r>
            <a:r>
              <a:rPr lang="en-US" dirty="0" smtClean="0"/>
              <a:t>IDAC groups </a:t>
            </a:r>
            <a:r>
              <a:rPr lang="en-US" dirty="0"/>
              <a:t>to </a:t>
            </a:r>
            <a:r>
              <a:rPr lang="en-US"/>
              <a:t>create </a:t>
            </a:r>
            <a:r>
              <a:rPr lang="en-US" smtClean="0"/>
              <a:t>standard </a:t>
            </a:r>
            <a:r>
              <a:rPr lang="en-US" dirty="0"/>
              <a:t>secondary shutter motion control assembly/PPS </a:t>
            </a:r>
            <a:r>
              <a:rPr lang="en-US" dirty="0" smtClean="0"/>
              <a:t>interface for EPICS beamlines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sz="2800" dirty="0"/>
              <a:t>Eliminated PPS interlocks for some sample robots and detector motion </a:t>
            </a:r>
            <a:r>
              <a:rPr lang="en-US" sz="2800" dirty="0" smtClean="0"/>
              <a:t>controls</a:t>
            </a:r>
            <a:endParaRPr lang="en-US" sz="2400" b="1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Protection Systems</a:t>
            </a:r>
            <a:br>
              <a:rPr lang="en-US" dirty="0" smtClean="0"/>
            </a:br>
            <a:r>
              <a:rPr lang="en-US" dirty="0" smtClean="0"/>
              <a:t>Supporting </a:t>
            </a:r>
            <a:r>
              <a:rPr lang="en-US" dirty="0"/>
              <a:t>Accelerator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5400"/>
            <a:ext cx="5594640" cy="4471932"/>
          </a:xfrm>
        </p:spPr>
        <p:txBody>
          <a:bodyPr/>
          <a:lstStyle/>
          <a:p>
            <a:r>
              <a:rPr lang="en-US" dirty="0" smtClean="0"/>
              <a:t>Developing PPS for ITS</a:t>
            </a:r>
          </a:p>
          <a:p>
            <a:r>
              <a:rPr lang="en-US" dirty="0" smtClean="0"/>
              <a:t>Proposal to replace DTL ½ waveguide blanks </a:t>
            </a:r>
            <a:r>
              <a:rPr lang="en-US" dirty="0"/>
              <a:t>with </a:t>
            </a:r>
            <a:r>
              <a:rPr lang="en-US" dirty="0" smtClean="0"/>
              <a:t>shutters</a:t>
            </a:r>
            <a:endParaRPr lang="en-US" dirty="0"/>
          </a:p>
          <a:p>
            <a:pPr lvl="1"/>
            <a:r>
              <a:rPr lang="en-US" dirty="0"/>
              <a:t>Reduces time to change operating mode of front end from </a:t>
            </a:r>
            <a:r>
              <a:rPr lang="en-US" dirty="0" smtClean="0"/>
              <a:t>~</a:t>
            </a:r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/>
              <a:t>hours to </a:t>
            </a:r>
            <a:r>
              <a:rPr lang="en-US" dirty="0" smtClean="0"/>
              <a:t>&lt;20 min</a:t>
            </a:r>
          </a:p>
          <a:p>
            <a:pPr lvl="1"/>
            <a:r>
              <a:rPr lang="en-US" dirty="0" smtClean="0"/>
              <a:t>Allows RFQ to remain on with personnel in tunnel</a:t>
            </a:r>
            <a:endParaRPr lang="en-US" dirty="0"/>
          </a:p>
          <a:p>
            <a:pPr lvl="1"/>
            <a:r>
              <a:rPr lang="en-US" dirty="0"/>
              <a:t>Reduces source </a:t>
            </a:r>
            <a:r>
              <a:rPr lang="en-US" dirty="0" smtClean="0"/>
              <a:t>restart </a:t>
            </a:r>
            <a:r>
              <a:rPr lang="en-US" dirty="0"/>
              <a:t>time</a:t>
            </a:r>
          </a:p>
          <a:p>
            <a:pPr lvl="1"/>
            <a:r>
              <a:rPr lang="en-US" dirty="0"/>
              <a:t>Allows more </a:t>
            </a:r>
            <a:r>
              <a:rPr lang="en-US" dirty="0" smtClean="0"/>
              <a:t>time for source </a:t>
            </a:r>
            <a:r>
              <a:rPr lang="en-US" dirty="0"/>
              <a:t>R&amp;D </a:t>
            </a:r>
            <a:r>
              <a:rPr lang="en-US" dirty="0" smtClean="0"/>
              <a:t>during maintenance days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333" r="13333"/>
          <a:stretch/>
        </p:blipFill>
        <p:spPr bwMode="auto">
          <a:xfrm>
            <a:off x="5794131" y="1072548"/>
            <a:ext cx="2477006" cy="222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3333" r="4444" b="3333"/>
          <a:stretch/>
        </p:blipFill>
        <p:spPr>
          <a:xfrm>
            <a:off x="5791200" y="3429000"/>
            <a:ext cx="2444742" cy="28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066800"/>
            <a:ext cx="8642640" cy="4471932"/>
          </a:xfrm>
        </p:spPr>
        <p:txBody>
          <a:bodyPr/>
          <a:lstStyle/>
          <a:p>
            <a:r>
              <a:rPr lang="en-US" dirty="0" smtClean="0"/>
              <a:t>Controls is successfully</a:t>
            </a:r>
          </a:p>
          <a:p>
            <a:pPr lvl="1"/>
            <a:r>
              <a:rPr lang="en-US" dirty="0" smtClean="0"/>
              <a:t>Managing the performance of our large, distributed EPICS based control system</a:t>
            </a:r>
          </a:p>
          <a:p>
            <a:pPr lvl="1"/>
            <a:r>
              <a:rPr lang="en-US" dirty="0" smtClean="0"/>
              <a:t>Integrating a wide variety of device types</a:t>
            </a:r>
          </a:p>
          <a:p>
            <a:pPr lvl="1"/>
            <a:r>
              <a:rPr lang="en-US" dirty="0" smtClean="0"/>
              <a:t>Supporting accelerator improvement and development projects</a:t>
            </a:r>
          </a:p>
          <a:p>
            <a:pPr lvl="1"/>
            <a:r>
              <a:rPr lang="en-US" dirty="0" smtClean="0"/>
              <a:t>Improving design and </a:t>
            </a:r>
            <a:r>
              <a:rPr lang="en-US" smtClean="0"/>
              <a:t>development processes</a:t>
            </a:r>
          </a:p>
          <a:p>
            <a:pPr lvl="1"/>
            <a:r>
              <a:rPr lang="en-US" smtClean="0"/>
              <a:t>Simplifying systems to reduce support requirements and maintain availability</a:t>
            </a:r>
            <a:endParaRPr lang="en-US" dirty="0" smtClean="0"/>
          </a:p>
          <a:p>
            <a:pPr lvl="1"/>
            <a:r>
              <a:rPr lang="en-US" dirty="0" smtClean="0"/>
              <a:t>Collaborating with IDAC to develop and test new software tools on </a:t>
            </a:r>
            <a:r>
              <a:rPr lang="en-US" smtClean="0"/>
              <a:t>the instrument beamlines </a:t>
            </a:r>
            <a:r>
              <a:rPr lang="en-US" dirty="0" smtClean="0"/>
              <a:t>before migration to the accelerator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Control System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066800"/>
            <a:ext cx="8642640" cy="44719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400" dirty="0"/>
              <a:t>ICS Scope: Controls, Timing and Protection Systems</a:t>
            </a:r>
          </a:p>
          <a:p>
            <a:pPr marL="865188" lvl="3" indent="0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None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Accelerator		</a:t>
            </a:r>
            <a:r>
              <a:rPr lang="en-US" sz="2000" b="1">
                <a:solidFill>
                  <a:schemeClr val="tx2">
                    <a:lumMod val="75000"/>
                  </a:schemeClr>
                </a:solidFill>
              </a:rPr>
              <a:t>Instruments </a:t>
            </a:r>
            <a:r>
              <a:rPr lang="en-US" sz="2000" b="1" smtClean="0">
                <a:solidFill>
                  <a:schemeClr val="tx2">
                    <a:lumMod val="75000"/>
                  </a:schemeClr>
                </a:solidFill>
              </a:rPr>
              <a:t>(PPS, Vacuum, Tools)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865188" lvl="3" indent="0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None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Target			Conventional Facilities	</a:t>
            </a:r>
          </a:p>
          <a:p>
            <a:pPr marL="865188" lvl="3" indent="0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None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Cryogenics		Test Facilities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Large, distributed system based on the Experimental Physics and Industrial Control Systems (EPICS) toolkit and Control System Studio (CSS)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400" dirty="0">
                <a:latin typeface="Arial"/>
                <a:cs typeface="Arial"/>
              </a:rPr>
              <a:t>EPICS provides a flexible, layered architecture and integrates a variety of front end platforms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400">
                <a:latin typeface="Arial"/>
                <a:cs typeface="Arial"/>
              </a:rPr>
              <a:t>S</a:t>
            </a:r>
            <a:r>
              <a:rPr lang="en-US" sz="2400" smtClean="0">
                <a:latin typeface="Arial"/>
                <a:cs typeface="Arial"/>
              </a:rPr>
              <a:t>calable</a:t>
            </a:r>
            <a:r>
              <a:rPr lang="en-US" sz="2400" dirty="0">
                <a:latin typeface="Arial"/>
                <a:cs typeface="Arial"/>
              </a:rPr>
              <a:t>, distributed </a:t>
            </a:r>
            <a:r>
              <a:rPr lang="en-US" sz="2400">
                <a:latin typeface="Arial"/>
                <a:cs typeface="Arial"/>
              </a:rPr>
              <a:t>architecture </a:t>
            </a:r>
            <a:r>
              <a:rPr lang="en-US" sz="2400" smtClean="0">
                <a:latin typeface="Arial"/>
                <a:cs typeface="Arial"/>
              </a:rPr>
              <a:t>is extensible</a:t>
            </a:r>
            <a:r>
              <a:rPr lang="en-US" sz="2400">
                <a:latin typeface="Arial"/>
                <a:cs typeface="Arial"/>
                <a:sym typeface="Wingdings"/>
              </a:rPr>
              <a:t> </a:t>
            </a:r>
            <a:r>
              <a:rPr lang="en-US" sz="2400" smtClean="0">
                <a:latin typeface="Arial"/>
                <a:cs typeface="Arial"/>
                <a:sym typeface="Wingdings"/>
              </a:rPr>
              <a:t>(PPU/STS)</a:t>
            </a:r>
            <a:endParaRPr lang="en-US" sz="24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200" dirty="0">
                <a:latin typeface="Arial"/>
                <a:cs typeface="Arial"/>
              </a:rPr>
              <a:t>new devices, capability, </a:t>
            </a:r>
            <a:r>
              <a:rPr lang="en-US" sz="2200">
                <a:latin typeface="Arial"/>
                <a:cs typeface="Arial"/>
              </a:rPr>
              <a:t>functionality </a:t>
            </a:r>
            <a:r>
              <a:rPr lang="en-US" sz="2200" smtClean="0">
                <a:latin typeface="Arial"/>
                <a:cs typeface="Arial"/>
              </a:rPr>
              <a:t>can be </a:t>
            </a:r>
            <a:r>
              <a:rPr lang="en-US" sz="2200" dirty="0">
                <a:latin typeface="Arial"/>
                <a:cs typeface="Arial"/>
              </a:rPr>
              <a:t>added as needed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400" dirty="0">
                <a:latin typeface="Arial"/>
                <a:cs typeface="Arial"/>
              </a:rPr>
              <a:t>Emphasis on commercial, configurable, collaborative </a:t>
            </a:r>
            <a:r>
              <a:rPr lang="en-US" sz="2400" dirty="0" smtClean="0">
                <a:latin typeface="Arial"/>
                <a:cs typeface="Arial"/>
              </a:rPr>
              <a:t>solutions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Performance - Availability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185808"/>
              </p:ext>
            </p:extLst>
          </p:nvPr>
        </p:nvGraphicFramePr>
        <p:xfrm>
          <a:off x="381000" y="1016000"/>
          <a:ext cx="8382000" cy="469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05000" y="3276600"/>
            <a:ext cx="190447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PLC/firmware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0600" y="2837968"/>
            <a:ext cx="181652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PPS grounding error</a:t>
            </a: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2857235" y="2810116"/>
            <a:ext cx="152930" cy="4664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Infrastructure – Cyber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38200"/>
            <a:ext cx="8642640" cy="44719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ORNL </a:t>
            </a:r>
            <a:r>
              <a:rPr lang="en-US" dirty="0"/>
              <a:t>Office of Independent </a:t>
            </a:r>
            <a:r>
              <a:rPr lang="en-US" dirty="0" smtClean="0"/>
              <a:t>Oversight conducted </a:t>
            </a:r>
            <a:r>
              <a:rPr lang="en-US" dirty="0"/>
              <a:t>an assessment of cyber security of industrial control systems </a:t>
            </a:r>
            <a:r>
              <a:rPr lang="en-US" dirty="0" smtClean="0"/>
              <a:t>(ICS) at HFIR </a:t>
            </a:r>
            <a:r>
              <a:rPr lang="en-US" dirty="0"/>
              <a:t>and </a:t>
            </a:r>
            <a:r>
              <a:rPr lang="en-US" dirty="0" smtClean="0"/>
              <a:t>SNS </a:t>
            </a:r>
            <a:r>
              <a:rPr lang="en-US" dirty="0"/>
              <a:t>to safely determine the vulnerabilities, risk and mitigations in </a:t>
            </a:r>
            <a:r>
              <a:rPr lang="en-US" dirty="0" smtClean="0"/>
              <a:t>place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Assessment </a:t>
            </a:r>
            <a:r>
              <a:rPr lang="en-US" dirty="0"/>
              <a:t>team was directed to focus </a:t>
            </a:r>
            <a:r>
              <a:rPr lang="en-US" dirty="0" smtClean="0"/>
              <a:t>on: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The security posture of ICS implementations with respect to threats from the ORNL enterprise network and the ORNL supplied visitor network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security posture of ICS implementations with respect to threats originating from remote access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</a:t>
            </a:r>
            <a:r>
              <a:rPr lang="en-US" dirty="0"/>
              <a:t>Infrastructure – Cyber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1" y="914400"/>
            <a:ext cx="6813839" cy="502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Preparing for Assessment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Conducted self assessment using DHS ICS-CERT Cyber Security Evaluation Tool (CSET) based on NIST 800-82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Used the results of this analysis to </a:t>
            </a:r>
            <a:r>
              <a:rPr lang="en-US"/>
              <a:t>make </a:t>
            </a:r>
            <a:r>
              <a:rPr lang="en-US" smtClean="0"/>
              <a:t>cyber improvements to our infrastructure</a:t>
            </a:r>
            <a:endParaRPr lang="en-US" dirty="0"/>
          </a:p>
          <a:p>
            <a:pPr lvl="2">
              <a:lnSpc>
                <a:spcPct val="100000"/>
              </a:lnSpc>
            </a:pPr>
            <a:r>
              <a:rPr lang="en-US" sz="2200" dirty="0"/>
              <a:t>Completed conversion to more rigorous account management</a:t>
            </a:r>
          </a:p>
          <a:p>
            <a:pPr lvl="2">
              <a:lnSpc>
                <a:spcPct val="100000"/>
              </a:lnSpc>
            </a:pPr>
            <a:r>
              <a:rPr lang="en-US" sz="2200" dirty="0"/>
              <a:t>Added Intrusion </a:t>
            </a:r>
            <a:r>
              <a:rPr lang="en-US" sz="2200"/>
              <a:t>Detection </a:t>
            </a:r>
            <a:r>
              <a:rPr lang="en-US" sz="2200" smtClean="0"/>
              <a:t>System (IDS)</a:t>
            </a:r>
            <a:endParaRPr lang="en-US" sz="2200" dirty="0"/>
          </a:p>
          <a:p>
            <a:pPr lvl="2">
              <a:lnSpc>
                <a:spcPct val="100000"/>
              </a:lnSpc>
            </a:pPr>
            <a:r>
              <a:rPr lang="en-US" sz="2200" dirty="0"/>
              <a:t>Audited all accounts and role authorizations including </a:t>
            </a:r>
            <a:r>
              <a:rPr lang="en-US" sz="2200" dirty="0" smtClean="0"/>
              <a:t>access </a:t>
            </a:r>
            <a:r>
              <a:rPr lang="en-US" sz="2200" dirty="0"/>
              <a:t>to server </a:t>
            </a:r>
            <a:r>
              <a:rPr lang="en-US" sz="2200" dirty="0" smtClean="0"/>
              <a:t>rooms</a:t>
            </a:r>
          </a:p>
          <a:p>
            <a:pPr lvl="2">
              <a:lnSpc>
                <a:spcPct val="100000"/>
              </a:lnSpc>
            </a:pPr>
            <a:r>
              <a:rPr lang="en-US" sz="2200" dirty="0" smtClean="0"/>
              <a:t>Replaced aging, less </a:t>
            </a:r>
            <a:r>
              <a:rPr lang="en-US" sz="2200" smtClean="0"/>
              <a:t>capable firewalls</a:t>
            </a:r>
          </a:p>
          <a:p>
            <a:pPr marL="684212" lvl="2" indent="0">
              <a:lnSpc>
                <a:spcPct val="100000"/>
              </a:lnSpc>
              <a:buNone/>
            </a:pPr>
            <a:r>
              <a:rPr lang="en-US" sz="2200"/>
              <a:t>	</a:t>
            </a:r>
            <a:r>
              <a:rPr lang="en-US" sz="2200" smtClean="0"/>
              <a:t>used </a:t>
            </a:r>
            <a:r>
              <a:rPr lang="en-US" sz="2200" dirty="0" smtClean="0"/>
              <a:t>to isolate the controls network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003" y="3352800"/>
            <a:ext cx="1816397" cy="2419350"/>
          </a:xfrm>
          <a:prstGeom prst="rect">
            <a:avLst/>
          </a:prstGeom>
          <a:effectLst>
            <a:glow rad="38100"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203" y="5563667"/>
            <a:ext cx="2286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762000"/>
            <a:ext cx="8642640" cy="57912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 sz="2600" dirty="0"/>
              <a:t>Audit </a:t>
            </a:r>
            <a:r>
              <a:rPr lang="en-US" sz="2600" dirty="0" smtClean="0"/>
              <a:t>concluded</a:t>
            </a:r>
          </a:p>
          <a:p>
            <a:pPr lvl="1">
              <a:lnSpc>
                <a:spcPct val="100000"/>
              </a:lnSpc>
            </a:pPr>
            <a:r>
              <a:rPr lang="en-US" sz="2200" smtClean="0"/>
              <a:t>“SNS </a:t>
            </a:r>
            <a:r>
              <a:rPr lang="en-US" sz="2200" dirty="0"/>
              <a:t>is doing a good job of securing their systems </a:t>
            </a:r>
            <a:r>
              <a:rPr lang="en-US" sz="2200"/>
              <a:t>and </a:t>
            </a:r>
            <a:r>
              <a:rPr lang="en-US" sz="2200" smtClean="0"/>
              <a:t>equipment”</a:t>
            </a:r>
            <a:endParaRPr lang="en-US" sz="2200" dirty="0" smtClean="0"/>
          </a:p>
          <a:p>
            <a:pPr lvl="1">
              <a:lnSpc>
                <a:spcPct val="100000"/>
              </a:lnSpc>
            </a:pPr>
            <a:r>
              <a:rPr lang="en-US" sz="2200" smtClean="0"/>
              <a:t>“Decision </a:t>
            </a:r>
            <a:r>
              <a:rPr lang="en-US" sz="2200" dirty="0"/>
              <a:t>to align controls with NIST Special Publication </a:t>
            </a:r>
            <a:r>
              <a:rPr lang="en-US" sz="2200" dirty="0" smtClean="0"/>
              <a:t>800-82 (</a:t>
            </a:r>
            <a:r>
              <a:rPr lang="en-US" sz="2200" i="1" dirty="0" smtClean="0"/>
              <a:t>Guide </a:t>
            </a:r>
            <a:r>
              <a:rPr lang="en-US" sz="2200" i="1" dirty="0"/>
              <a:t>to Industrial Control </a:t>
            </a:r>
            <a:r>
              <a:rPr lang="en-US" sz="2200" i="1" dirty="0" smtClean="0"/>
              <a:t>System Security)</a:t>
            </a:r>
            <a:r>
              <a:rPr lang="en-US" sz="2200" dirty="0" smtClean="0"/>
              <a:t> </a:t>
            </a:r>
            <a:r>
              <a:rPr lang="en-US" sz="2200" dirty="0"/>
              <a:t>puts SNS </a:t>
            </a:r>
            <a:r>
              <a:rPr lang="en-US" sz="2200" dirty="0" smtClean="0"/>
              <a:t>on </a:t>
            </a:r>
            <a:r>
              <a:rPr lang="en-US" sz="2200" dirty="0"/>
              <a:t>the right track to providing consistent, </a:t>
            </a:r>
            <a:r>
              <a:rPr lang="en-US" sz="2200"/>
              <a:t>verifiable </a:t>
            </a:r>
            <a:r>
              <a:rPr lang="en-US" sz="2200" smtClean="0"/>
              <a:t>security”</a:t>
            </a:r>
            <a:endParaRPr lang="en-US" sz="2200" dirty="0"/>
          </a:p>
          <a:p>
            <a:pPr lvl="0">
              <a:lnSpc>
                <a:spcPct val="100000"/>
              </a:lnSpc>
            </a:pPr>
            <a:r>
              <a:rPr lang="en-US" sz="2600" dirty="0" smtClean="0"/>
              <a:t>OFIs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Until moving to a tool for maintaining the PLC logic files, extra care should be taken to verify any changes in the PLC logic before it is put into use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Move </a:t>
            </a:r>
            <a:r>
              <a:rPr lang="en-US" sz="2200" dirty="0"/>
              <a:t>the logbook status entries behind the password system </a:t>
            </a:r>
            <a:r>
              <a:rPr lang="en-US" sz="2200" dirty="0" smtClean="0"/>
              <a:t>or restrict cyber sensitive </a:t>
            </a:r>
            <a:r>
              <a:rPr lang="en-US" sz="2200" dirty="0"/>
              <a:t>information from being placed on the publicly readable logbook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The EPICS system should have </a:t>
            </a:r>
            <a:r>
              <a:rPr lang="en-US" sz="2200" dirty="0" smtClean="0"/>
              <a:t>a security assessment</a:t>
            </a:r>
            <a:endParaRPr lang="en-US" sz="2200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6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/>
              <a:t>Process </a:t>
            </a:r>
            <a:r>
              <a:rPr lang="en-US" dirty="0" smtClean="0"/>
              <a:t>Controls</a:t>
            </a:r>
            <a:br>
              <a:rPr lang="en-US" dirty="0" smtClean="0"/>
            </a:br>
            <a:r>
              <a:rPr lang="en-US" dirty="0" smtClean="0"/>
              <a:t>Progress </a:t>
            </a:r>
            <a:r>
              <a:rPr lang="en-US" dirty="0"/>
              <a:t>on </a:t>
            </a:r>
            <a:r>
              <a:rPr lang="en-US" dirty="0" smtClean="0"/>
              <a:t>Obsolescence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43000"/>
            <a:ext cx="8642640" cy="2438400"/>
          </a:xfrm>
        </p:spPr>
        <p:txBody>
          <a:bodyPr/>
          <a:lstStyle/>
          <a:p>
            <a:r>
              <a:rPr lang="en-US" dirty="0" smtClean="0"/>
              <a:t>Instrumentation for High Radiation Areas</a:t>
            </a:r>
          </a:p>
          <a:p>
            <a:pPr lvl="1"/>
            <a:r>
              <a:rPr lang="en-US" sz="2200" dirty="0" smtClean="0"/>
              <a:t>Worked with vendors to design and produce pressure and flow instruments for</a:t>
            </a:r>
          </a:p>
          <a:p>
            <a:pPr lvl="2"/>
            <a:r>
              <a:rPr lang="en-US" sz="2200" dirty="0" smtClean="0"/>
              <a:t>High radiation area water loops</a:t>
            </a:r>
          </a:p>
          <a:p>
            <a:pPr lvl="2"/>
            <a:r>
              <a:rPr lang="en-US" sz="2200" dirty="0" smtClean="0"/>
              <a:t>Ultra high radiation area mercury loops</a:t>
            </a:r>
          </a:p>
          <a:p>
            <a:pPr lvl="1"/>
            <a:r>
              <a:rPr lang="en-US" sz="2600" dirty="0" smtClean="0"/>
              <a:t>First units installed in February 2016</a:t>
            </a:r>
          </a:p>
          <a:p>
            <a:pPr marL="346075" lvl="1" indent="0">
              <a:buNone/>
            </a:pPr>
            <a:endParaRPr lang="en-US" sz="2400" dirty="0" smtClean="0"/>
          </a:p>
        </p:txBody>
      </p:sp>
      <p:pic>
        <p:nvPicPr>
          <p:cNvPr id="2050" name="Picture 2" descr="C:\Users\hew\Pictures\SNS\ASAC MSA\Flow HighR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t="10175" r="15228" b="22082"/>
          <a:stretch/>
        </p:blipFill>
        <p:spPr bwMode="auto">
          <a:xfrm>
            <a:off x="1307592" y="3700016"/>
            <a:ext cx="3035808" cy="22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ew\Pictures\SNS\ASAC MSA\Flow UltraHighR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64" y="3696968"/>
            <a:ext cx="2942336" cy="22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0792" y="5906768"/>
            <a:ext cx="2309415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 smtClean="0"/>
              <a:t>Water Loop 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7449" y="5906768"/>
            <a:ext cx="2587568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 smtClean="0"/>
              <a:t>Mercury Loop Flow</a:t>
            </a:r>
          </a:p>
        </p:txBody>
      </p:sp>
    </p:spTree>
    <p:extLst>
      <p:ext uri="{BB962C8B-B14F-4D97-AF65-F5344CB8AC3E}">
        <p14:creationId xmlns:p14="http://schemas.microsoft.com/office/powerpoint/2010/main" val="15285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Process Controls</a:t>
            </a:r>
            <a:br>
              <a:rPr lang="en-US" dirty="0" smtClean="0"/>
            </a:br>
            <a:r>
              <a:rPr lang="en-US" dirty="0" smtClean="0"/>
              <a:t>Progress on </a:t>
            </a:r>
            <a:r>
              <a:rPr lang="en-US" dirty="0"/>
              <a:t>O</a:t>
            </a:r>
            <a:r>
              <a:rPr lang="en-US" dirty="0" smtClean="0"/>
              <a:t>bsolescence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142999"/>
            <a:ext cx="8642640" cy="1996061"/>
          </a:xfrm>
        </p:spPr>
        <p:txBody>
          <a:bodyPr/>
          <a:lstStyle/>
          <a:p>
            <a:r>
              <a:rPr lang="en-US" dirty="0" smtClean="0"/>
              <a:t>Remote Handling System</a:t>
            </a:r>
          </a:p>
          <a:p>
            <a:pPr lvl="1"/>
            <a:r>
              <a:rPr lang="en-US" sz="2200" dirty="0" smtClean="0"/>
              <a:t>Identified a potential vendor for complete mechanical and controls replacement and obtained a budgetary cost estimate</a:t>
            </a:r>
          </a:p>
          <a:p>
            <a:pPr lvl="1"/>
            <a:r>
              <a:rPr lang="en-US" sz="2200" dirty="0" smtClean="0"/>
              <a:t>Established working group to identify requirements</a:t>
            </a:r>
          </a:p>
          <a:p>
            <a:pPr lvl="1"/>
            <a:r>
              <a:rPr lang="en-US" sz="2200" dirty="0" smtClean="0"/>
              <a:t>Camera controller upgraded to a modern matrix controller</a:t>
            </a:r>
          </a:p>
          <a:p>
            <a:pPr marL="346075" lvl="1" indent="0">
              <a:buNone/>
            </a:pPr>
            <a:endParaRPr lang="en-US" sz="2400" dirty="0" smtClean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00" y="3206671"/>
            <a:ext cx="1855296" cy="26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63" y="3200400"/>
            <a:ext cx="3833837" cy="267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5520" y="5943600"/>
            <a:ext cx="1172117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 smtClean="0"/>
              <a:t>Existing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7881" y="5977467"/>
            <a:ext cx="139333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 smtClean="0"/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16486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3992</TotalTime>
  <Words>1655</Words>
  <Application>Microsoft Office PowerPoint</Application>
  <PresentationFormat>On-screen Show (4:3)</PresentationFormat>
  <Paragraphs>237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Powerpoint-Template_HFIR-SNS</vt:lpstr>
      <vt:lpstr>Controls and Protection Systems</vt:lpstr>
      <vt:lpstr>Outline</vt:lpstr>
      <vt:lpstr>Integrated Control System Overview</vt:lpstr>
      <vt:lpstr>System Performance - Availability</vt:lpstr>
      <vt:lpstr>Controls Infrastructure – Cyber Security</vt:lpstr>
      <vt:lpstr>Controls Infrastructure – Cyber Security</vt:lpstr>
      <vt:lpstr>Controls Infrastructure</vt:lpstr>
      <vt:lpstr>Process Controls Progress on Obsolescence</vt:lpstr>
      <vt:lpstr>Process Controls Progress on Obsolescence</vt:lpstr>
      <vt:lpstr>Process Controls Progress on Obsolescence</vt:lpstr>
      <vt:lpstr>Process Controls Sustaining Control System Performance</vt:lpstr>
      <vt:lpstr>Process Controls Supporting Accelerator Development </vt:lpstr>
      <vt:lpstr>Process Controls Supporting CF Development </vt:lpstr>
      <vt:lpstr>Process Controls Improving Development Process </vt:lpstr>
      <vt:lpstr>Controls Hardware Progress on Obsolescence</vt:lpstr>
      <vt:lpstr>Controls Hardware Progress on Obsolescence</vt:lpstr>
      <vt:lpstr>Controls Hardware Supporting Accelerator Development</vt:lpstr>
      <vt:lpstr>Controls Software Supporting Accelerator Development</vt:lpstr>
      <vt:lpstr>Controls Software Supporting Accelerator Development</vt:lpstr>
      <vt:lpstr>Controls Software Sustaining Control System Performance</vt:lpstr>
      <vt:lpstr>Controls Software Tools</vt:lpstr>
      <vt:lpstr>Controls Software Tools</vt:lpstr>
      <vt:lpstr>Protection Systems Improvements  Power Supply Grounding Isolation</vt:lpstr>
      <vt:lpstr>Protection Systems Improvements PPS CCR Rack Upgrade</vt:lpstr>
      <vt:lpstr>Protection Systems Sustainability </vt:lpstr>
      <vt:lpstr>Protection Systems Sustainability Simplifying Infrastructure</vt:lpstr>
      <vt:lpstr>Protection Systems Sustainability Simplifying Infrastructure</vt:lpstr>
      <vt:lpstr>Protection Systems Supporting Accelerator Development </vt:lpstr>
      <vt:lpstr>Summary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Eady, Lisa B.</cp:lastModifiedBy>
  <cp:revision>89</cp:revision>
  <dcterms:created xsi:type="dcterms:W3CDTF">2014-04-28T13:33:12Z</dcterms:created>
  <dcterms:modified xsi:type="dcterms:W3CDTF">2016-02-12T16:57:03Z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