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5" r:id="rId4"/>
  </p:sldMasterIdLst>
  <p:sldIdLst>
    <p:sldId id="256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420" autoAdjust="0"/>
  </p:normalViewPr>
  <p:slideViewPr>
    <p:cSldViewPr showGuides="1">
      <p:cViewPr varScale="1">
        <p:scale>
          <a:sx n="128" d="100"/>
          <a:sy n="128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6085342" y="0"/>
            <a:ext cx="3071004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8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0800000" algn="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78" y="179737"/>
            <a:ext cx="4160172" cy="87716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278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02278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 smtClean="0">
                <a:solidFill>
                  <a:schemeClr val="tx2"/>
                </a:solidFill>
              </a:rPr>
            </a:br>
            <a:r>
              <a:rPr lang="en-US" sz="1000" b="0" dirty="0" smtClean="0">
                <a:solidFill>
                  <a:schemeClr val="tx2"/>
                </a:solidFill>
              </a:rPr>
              <a:t>for the US Department of Energy</a:t>
            </a:r>
            <a:endParaRPr lang="en-US" sz="1000" b="0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432" y="6324600"/>
            <a:ext cx="2019528" cy="3365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796" y="649494"/>
            <a:ext cx="4648199" cy="468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72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367185"/>
            <a:ext cx="8642640" cy="447193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572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398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660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462314"/>
            <a:ext cx="419252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102076"/>
            <a:ext cx="41925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76828"/>
            <a:ext cx="41941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16590"/>
            <a:ext cx="41941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3911890" cy="111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6085342" y="0"/>
            <a:ext cx="3071004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0800000" algn="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52" r="1904"/>
          <a:stretch/>
        </p:blipFill>
        <p:spPr>
          <a:xfrm>
            <a:off x="6085342" y="65"/>
            <a:ext cx="3071004" cy="662933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 userDrawn="1"/>
        </p:nvCxnSpPr>
        <p:spPr>
          <a:xfrm>
            <a:off x="6085342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201" y="6338371"/>
            <a:ext cx="13299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336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77800"/>
            <a:ext cx="82296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3505200" y="6602373"/>
            <a:ext cx="2133600" cy="178813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E98151F-1DE3-476A-8028-5E7ADDCA83F3}" type="datetime1">
              <a:rPr lang="en-US"/>
              <a:pPr>
                <a:defRPr/>
              </a:pPr>
              <a:t>2/12/2016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107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825" cy="6857868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2910" y="177800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7"/>
            <a:ext cx="8642640" cy="427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2" y="6477000"/>
            <a:ext cx="4432078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SNS Accelerator Advisory</a:t>
            </a:r>
            <a:r>
              <a:rPr lang="en-US" sz="1000" baseline="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 Committee Meeting, February 16-18, 2016</a:t>
            </a:r>
          </a:p>
          <a:p>
            <a:pPr algn="l"/>
            <a:r>
              <a:rPr lang="en-US" sz="1000" baseline="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Software for Operations and Simulations, A. Shishlo</a:t>
            </a:r>
            <a:endParaRPr lang="en-US" sz="100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SNS_color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273800"/>
            <a:ext cx="2127504" cy="35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10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78" y="179737"/>
            <a:ext cx="4160172" cy="1272784"/>
          </a:xfrm>
        </p:spPr>
        <p:txBody>
          <a:bodyPr/>
          <a:lstStyle/>
          <a:p>
            <a:r>
              <a:rPr lang="en-US" dirty="0"/>
              <a:t>Software for Simulations and Operations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278" y="1761402"/>
            <a:ext cx="3255297" cy="2277198"/>
          </a:xfrm>
        </p:spPr>
        <p:txBody>
          <a:bodyPr/>
          <a:lstStyle/>
          <a:p>
            <a:r>
              <a:rPr lang="en-US" dirty="0"/>
              <a:t>AAC </a:t>
            </a:r>
            <a:r>
              <a:rPr lang="en-US" dirty="0" smtClean="0"/>
              <a:t>2016</a:t>
            </a:r>
          </a:p>
          <a:p>
            <a:endParaRPr lang="en-US" dirty="0"/>
          </a:p>
          <a:p>
            <a:r>
              <a:rPr lang="en-US" dirty="0" smtClean="0"/>
              <a:t>Andrei </a:t>
            </a:r>
            <a:r>
              <a:rPr lang="en-US" dirty="0"/>
              <a:t>Shishlo</a:t>
            </a:r>
          </a:p>
          <a:p>
            <a:r>
              <a:rPr lang="en-US" dirty="0"/>
              <a:t>SNS Warm Linac </a:t>
            </a:r>
            <a:r>
              <a:rPr lang="en-US" dirty="0" smtClean="0"/>
              <a:t>Manager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73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Warm Linac RF Tuning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65438"/>
            <a:ext cx="8229600" cy="3001962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rgbClr val="002060"/>
                </a:solidFill>
              </a:rPr>
              <a:t>PASTA</a:t>
            </a:r>
            <a:r>
              <a:rPr lang="en-US" sz="2000" dirty="0" smtClean="0">
                <a:solidFill>
                  <a:srgbClr val="1911AF"/>
                </a:solidFill>
              </a:rPr>
              <a:t> – original XAL App. By J. Galambos (Phase and Amplitude Scans and Tuning Application) – based on BPM’s phases response signature algorithm developed at </a:t>
            </a:r>
            <a:r>
              <a:rPr lang="en-US" sz="2000" dirty="0" err="1" smtClean="0">
                <a:solidFill>
                  <a:srgbClr val="1911AF"/>
                </a:solidFill>
              </a:rPr>
              <a:t>Fermilab</a:t>
            </a:r>
            <a:endParaRPr lang="en-US" sz="2000" dirty="0" smtClean="0">
              <a:solidFill>
                <a:srgbClr val="1911AF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rgbClr val="002060"/>
                </a:solidFill>
              </a:rPr>
              <a:t>WARM LINAC TUNING WIZARD </a:t>
            </a:r>
            <a:r>
              <a:rPr lang="en-US" sz="2000" dirty="0" smtClean="0">
                <a:solidFill>
                  <a:srgbClr val="1911AF"/>
                </a:solidFill>
              </a:rPr>
              <a:t>replaced PASTA in 2015 (</a:t>
            </a:r>
            <a:r>
              <a:rPr lang="en-US" sz="2000" dirty="0" err="1" smtClean="0">
                <a:solidFill>
                  <a:srgbClr val="1911AF"/>
                </a:solidFill>
              </a:rPr>
              <a:t>OpenXAL</a:t>
            </a:r>
            <a:r>
              <a:rPr lang="en-US" sz="2000" dirty="0" smtClean="0">
                <a:solidFill>
                  <a:srgbClr val="1911AF"/>
                </a:solidFill>
              </a:rPr>
              <a:t> App.)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1800" dirty="0" smtClean="0">
                <a:solidFill>
                  <a:srgbClr val="1911AF"/>
                </a:solidFill>
              </a:rPr>
              <a:t>Addressed the initial region guess problem with inner BPMs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1800" dirty="0" smtClean="0">
                <a:solidFill>
                  <a:srgbClr val="1911AF"/>
                </a:solidFill>
              </a:rPr>
              <a:t>Includes Delta-T, PASTA, and others algorithms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1800" dirty="0" smtClean="0">
                <a:solidFill>
                  <a:srgbClr val="1911AF"/>
                </a:solidFill>
              </a:rPr>
              <a:t>Automated process – takes less than 1 h instead of 8 h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1800" dirty="0" smtClean="0">
                <a:solidFill>
                  <a:srgbClr val="1911AF"/>
                </a:solidFill>
              </a:rPr>
              <a:t>Eliminates ambiguity of human interpretation 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1800" dirty="0" smtClean="0">
                <a:solidFill>
                  <a:srgbClr val="1911AF"/>
                </a:solidFill>
              </a:rPr>
              <a:t>Big help for operations during startup periods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1800" dirty="0" smtClean="0">
                <a:solidFill>
                  <a:srgbClr val="1911AF"/>
                </a:solidFill>
              </a:rPr>
              <a:t>Gives us confidence that we tune warm linac according to the design</a:t>
            </a:r>
            <a:endParaRPr lang="en-US" sz="1800" dirty="0">
              <a:solidFill>
                <a:srgbClr val="1911AF"/>
              </a:solidFill>
            </a:endParaRPr>
          </a:p>
        </p:txBody>
      </p:sp>
      <p:grpSp>
        <p:nvGrpSpPr>
          <p:cNvPr id="1049" name="Group 3"/>
          <p:cNvGrpSpPr>
            <a:grpSpLocks/>
          </p:cNvGrpSpPr>
          <p:nvPr/>
        </p:nvGrpSpPr>
        <p:grpSpPr bwMode="auto">
          <a:xfrm>
            <a:off x="457200" y="874713"/>
            <a:ext cx="8229600" cy="1716087"/>
            <a:chOff x="457200" y="628168"/>
            <a:chExt cx="8229600" cy="1715464"/>
          </a:xfrm>
        </p:grpSpPr>
        <p:sp>
          <p:nvSpPr>
            <p:cNvPr id="1050" name="TextBox 4"/>
            <p:cNvSpPr txBox="1">
              <a:spLocks noChangeArrowheads="1"/>
            </p:cNvSpPr>
            <p:nvPr/>
          </p:nvSpPr>
          <p:spPr bwMode="auto">
            <a:xfrm>
              <a:off x="623055" y="628168"/>
              <a:ext cx="1854995" cy="286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>
                  <a:latin typeface="Calibri" pitchFamily="34" charset="0"/>
                </a:rPr>
                <a:t>RF Reference Line  </a:t>
              </a:r>
            </a:p>
          </p:txBody>
        </p:sp>
        <p:sp>
          <p:nvSpPr>
            <p:cNvPr id="6" name="Right Arrow 5"/>
            <p:cNvSpPr/>
            <p:nvPr/>
          </p:nvSpPr>
          <p:spPr>
            <a:xfrm>
              <a:off x="457200" y="1414171"/>
              <a:ext cx="8229600" cy="109821"/>
            </a:xfrm>
            <a:prstGeom prst="rightArrow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45720" rIns="45720"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457200" y="920162"/>
              <a:ext cx="8229600" cy="0"/>
            </a:xfrm>
            <a:prstGeom prst="line">
              <a:avLst/>
            </a:prstGeom>
            <a:ln w="47625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ounded Rectangle 7"/>
            <p:cNvSpPr/>
            <p:nvPr/>
          </p:nvSpPr>
          <p:spPr>
            <a:xfrm>
              <a:off x="914400" y="1304350"/>
              <a:ext cx="2971800" cy="384374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45720" rIns="45720"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tx1"/>
                  </a:solidFill>
                </a:rPr>
                <a:t>RF Cavity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1029797"/>
              <a:ext cx="1143000" cy="164732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45720" rIns="45720"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tx1"/>
                  </a:solidFill>
                </a:rPr>
                <a:t>RF Phase</a:t>
              </a:r>
            </a:p>
          </p:txBody>
        </p:sp>
        <p:sp>
          <p:nvSpPr>
            <p:cNvPr id="10" name="Down Arrow 9"/>
            <p:cNvSpPr/>
            <p:nvPr/>
          </p:nvSpPr>
          <p:spPr>
            <a:xfrm>
              <a:off x="2286000" y="919976"/>
              <a:ext cx="304800" cy="109821"/>
            </a:xfrm>
            <a:prstGeom prst="downArrow">
              <a:avLst/>
            </a:prstGeom>
            <a:solidFill>
              <a:schemeClr val="bg2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45720" rIns="45720"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2286000" y="1194529"/>
              <a:ext cx="304800" cy="109821"/>
            </a:xfrm>
            <a:prstGeom prst="downArrow">
              <a:avLst/>
            </a:prstGeom>
            <a:solidFill>
              <a:schemeClr val="bg2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45720" rIns="45720"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067" name="TextBox 11"/>
            <p:cNvSpPr txBox="1">
              <a:spLocks noChangeArrowheads="1"/>
            </p:cNvSpPr>
            <p:nvPr/>
          </p:nvSpPr>
          <p:spPr bwMode="auto">
            <a:xfrm>
              <a:off x="7956312" y="1236047"/>
              <a:ext cx="673581" cy="206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>
                  <a:latin typeface="Calibri" pitchFamily="34" charset="0"/>
                </a:rPr>
                <a:t>Beam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724400" y="1304350"/>
              <a:ext cx="304800" cy="76874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45720" rIns="45720"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tx1"/>
                  </a:solidFill>
                </a:rPr>
                <a:t>BPM1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7315200" y="1304350"/>
              <a:ext cx="304800" cy="76874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45720" rIns="45720"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tx1"/>
                  </a:solidFill>
                </a:rPr>
                <a:t>BPM2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267200" y="1029797"/>
              <a:ext cx="1295400" cy="164732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45720" rIns="45720"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tx1"/>
                  </a:solidFill>
                </a:rPr>
                <a:t>RF Offset 1</a:t>
              </a:r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4724400" y="919976"/>
              <a:ext cx="304800" cy="109821"/>
            </a:xfrm>
            <a:prstGeom prst="downArrow">
              <a:avLst/>
            </a:prstGeom>
            <a:solidFill>
              <a:schemeClr val="bg2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45720" rIns="45720"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4724400" y="1194529"/>
              <a:ext cx="304800" cy="109821"/>
            </a:xfrm>
            <a:prstGeom prst="downArrow">
              <a:avLst/>
            </a:prstGeom>
            <a:solidFill>
              <a:schemeClr val="bg2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45720" rIns="45720"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858000" y="1029797"/>
              <a:ext cx="1295400" cy="164732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45720" rIns="45720"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tx1"/>
                  </a:solidFill>
                </a:rPr>
                <a:t>RF Offset 2</a:t>
              </a:r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7315200" y="919976"/>
              <a:ext cx="304800" cy="109821"/>
            </a:xfrm>
            <a:prstGeom prst="downArrow">
              <a:avLst/>
            </a:prstGeom>
            <a:solidFill>
              <a:schemeClr val="bg2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45720" rIns="45720"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Down Arrow 19"/>
            <p:cNvSpPr/>
            <p:nvPr/>
          </p:nvSpPr>
          <p:spPr>
            <a:xfrm>
              <a:off x="7315200" y="1194529"/>
              <a:ext cx="304800" cy="109821"/>
            </a:xfrm>
            <a:prstGeom prst="downArrow">
              <a:avLst/>
            </a:prstGeom>
            <a:solidFill>
              <a:schemeClr val="bg2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45720" rIns="45720"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914400" y="1688233"/>
              <a:ext cx="0" cy="42529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3886200" y="1688233"/>
              <a:ext cx="0" cy="65539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4876800" y="2100833"/>
              <a:ext cx="0" cy="2063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 flipV="1">
              <a:off x="7486650" y="2100833"/>
              <a:ext cx="19050" cy="24279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920750" y="2134158"/>
              <a:ext cx="2965450" cy="0"/>
            </a:xfrm>
            <a:prstGeom prst="straightConnector1">
              <a:avLst/>
            </a:prstGeom>
            <a:ln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3886200" y="2234135"/>
              <a:ext cx="990600" cy="0"/>
            </a:xfrm>
            <a:prstGeom prst="straightConnector1">
              <a:avLst/>
            </a:prstGeom>
            <a:ln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3892550" y="2343632"/>
              <a:ext cx="3594100" cy="0"/>
            </a:xfrm>
            <a:prstGeom prst="straightConnector1">
              <a:avLst/>
            </a:prstGeom>
            <a:ln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9" name="TextBox 27"/>
            <p:cNvSpPr txBox="1">
              <a:spLocks noChangeArrowheads="1"/>
            </p:cNvSpPr>
            <p:nvPr/>
          </p:nvSpPr>
          <p:spPr bwMode="auto">
            <a:xfrm>
              <a:off x="2135111" y="1851138"/>
              <a:ext cx="293670" cy="206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>
                  <a:latin typeface="Calibri" pitchFamily="34" charset="0"/>
                </a:rPr>
                <a:t>L</a:t>
              </a:r>
            </a:p>
          </p:txBody>
        </p:sp>
        <p:sp>
          <p:nvSpPr>
            <p:cNvPr id="1100" name="TextBox 28"/>
            <p:cNvSpPr txBox="1">
              <a:spLocks noChangeArrowheads="1"/>
            </p:cNvSpPr>
            <p:nvPr/>
          </p:nvSpPr>
          <p:spPr bwMode="auto">
            <a:xfrm>
              <a:off x="4136905" y="1989682"/>
              <a:ext cx="360996" cy="206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>
                  <a:latin typeface="Calibri" pitchFamily="34" charset="0"/>
                </a:rPr>
                <a:t>Z</a:t>
              </a:r>
              <a:r>
                <a:rPr lang="en-US" sz="1400" b="1" baseline="-25000">
                  <a:latin typeface="Calibri" pitchFamily="34" charset="0"/>
                </a:rPr>
                <a:t>1</a:t>
              </a:r>
            </a:p>
          </p:txBody>
        </p:sp>
        <p:sp>
          <p:nvSpPr>
            <p:cNvPr id="1101" name="TextBox 29"/>
            <p:cNvSpPr txBox="1">
              <a:spLocks noChangeArrowheads="1"/>
            </p:cNvSpPr>
            <p:nvPr/>
          </p:nvSpPr>
          <p:spPr bwMode="auto">
            <a:xfrm>
              <a:off x="5816046" y="2042538"/>
              <a:ext cx="360996" cy="206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>
                  <a:latin typeface="Calibri" pitchFamily="34" charset="0"/>
                </a:rPr>
                <a:t>Z</a:t>
              </a:r>
              <a:r>
                <a:rPr lang="en-US" sz="1400" b="1" baseline="-25000">
                  <a:latin typeface="Calibri" pitchFamily="34" charset="0"/>
                </a:rPr>
                <a:t>2</a:t>
              </a:r>
            </a:p>
          </p:txBody>
        </p:sp>
        <p:graphicFrame>
          <p:nvGraphicFramePr>
            <p:cNvPr id="1046" name="Object 22"/>
            <p:cNvGraphicFramePr>
              <a:graphicFrameLocks noChangeAspect="1"/>
            </p:cNvGraphicFramePr>
            <p:nvPr/>
          </p:nvGraphicFramePr>
          <p:xfrm>
            <a:off x="5118100" y="1684705"/>
            <a:ext cx="2119313" cy="2573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4" name="Equation" r:id="rId3" imgW="1358640" imgH="228600" progId="Equation.3">
                    <p:embed/>
                  </p:oleObj>
                </mc:Choice>
                <mc:Fallback>
                  <p:oleObj name="Equation" r:id="rId3" imgW="13586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18100" y="1684705"/>
                          <a:ext cx="2119313" cy="25739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Rounded Rectangle 31"/>
            <p:cNvSpPr/>
            <p:nvPr/>
          </p:nvSpPr>
          <p:spPr>
            <a:xfrm>
              <a:off x="1066800" y="1139618"/>
              <a:ext cx="304800" cy="76874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45720" rIns="45720"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tx1"/>
                  </a:solidFill>
                </a:rPr>
                <a:t>BPM0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353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RF Shaker – Checking RF Setting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1371600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RF Shaker – </a:t>
            </a:r>
            <a:r>
              <a:rPr lang="en-US" dirty="0" err="1" smtClean="0"/>
              <a:t>OpenXAL</a:t>
            </a:r>
            <a:r>
              <a:rPr lang="en-US" dirty="0" smtClean="0"/>
              <a:t> Application for the model based fast check of the RF settings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It helps to find the start of the tune-design discrepancies  </a:t>
            </a:r>
            <a:endParaRPr lang="en-US" dirty="0"/>
          </a:p>
        </p:txBody>
      </p:sp>
      <p:grpSp>
        <p:nvGrpSpPr>
          <p:cNvPr id="26627" name="Group 32"/>
          <p:cNvGrpSpPr>
            <a:grpSpLocks/>
          </p:cNvGrpSpPr>
          <p:nvPr/>
        </p:nvGrpSpPr>
        <p:grpSpPr bwMode="auto">
          <a:xfrm>
            <a:off x="457200" y="1981200"/>
            <a:ext cx="3452813" cy="3048000"/>
            <a:chOff x="377" y="2768"/>
            <a:chExt cx="1545" cy="1333"/>
          </a:xfrm>
        </p:grpSpPr>
        <p:pic>
          <p:nvPicPr>
            <p:cNvPr id="26632" name="Picture 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7" y="2768"/>
              <a:ext cx="1545" cy="1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3" name="Oval 25"/>
            <p:cNvSpPr>
              <a:spLocks noChangeArrowheads="1"/>
            </p:cNvSpPr>
            <p:nvPr/>
          </p:nvSpPr>
          <p:spPr bwMode="auto">
            <a:xfrm>
              <a:off x="986" y="3272"/>
              <a:ext cx="68" cy="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634" name="Oval 26"/>
            <p:cNvSpPr>
              <a:spLocks noChangeArrowheads="1"/>
            </p:cNvSpPr>
            <p:nvPr/>
          </p:nvSpPr>
          <p:spPr bwMode="auto">
            <a:xfrm>
              <a:off x="1190" y="3266"/>
              <a:ext cx="68" cy="57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635" name="Line 27"/>
            <p:cNvSpPr>
              <a:spLocks noChangeShapeType="1"/>
            </p:cNvSpPr>
            <p:nvPr/>
          </p:nvSpPr>
          <p:spPr bwMode="auto">
            <a:xfrm>
              <a:off x="1020" y="3345"/>
              <a:ext cx="0" cy="7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Line 28"/>
            <p:cNvSpPr>
              <a:spLocks noChangeShapeType="1"/>
            </p:cNvSpPr>
            <p:nvPr/>
          </p:nvSpPr>
          <p:spPr bwMode="auto">
            <a:xfrm>
              <a:off x="1224" y="3351"/>
              <a:ext cx="0" cy="7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7" name="Line 29"/>
            <p:cNvSpPr>
              <a:spLocks noChangeShapeType="1"/>
            </p:cNvSpPr>
            <p:nvPr/>
          </p:nvSpPr>
          <p:spPr bwMode="auto">
            <a:xfrm>
              <a:off x="775" y="3999"/>
              <a:ext cx="2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8" name="Line 30"/>
            <p:cNvSpPr>
              <a:spLocks noChangeShapeType="1"/>
            </p:cNvSpPr>
            <p:nvPr/>
          </p:nvSpPr>
          <p:spPr bwMode="auto">
            <a:xfrm flipH="1">
              <a:off x="1217" y="3999"/>
              <a:ext cx="2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Text Box 31"/>
            <p:cNvSpPr txBox="1">
              <a:spLocks noChangeArrowheads="1"/>
            </p:cNvSpPr>
            <p:nvPr/>
          </p:nvSpPr>
          <p:spPr bwMode="auto">
            <a:xfrm>
              <a:off x="1240" y="3837"/>
              <a:ext cx="34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>
                  <a:latin typeface="Calibri" pitchFamily="34" charset="0"/>
                </a:rPr>
                <a:t> </a:t>
              </a:r>
              <a:r>
                <a:rPr lang="el-GR" altLang="en-US">
                  <a:latin typeface="Calibri" pitchFamily="34" charset="0"/>
                </a:rPr>
                <a:t>Δφ</a:t>
              </a:r>
            </a:p>
          </p:txBody>
        </p:sp>
      </p:grp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981200"/>
            <a:ext cx="4556125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 Box 33"/>
          <p:cNvSpPr txBox="1">
            <a:spLocks noChangeArrowheads="1"/>
          </p:cNvSpPr>
          <p:nvPr/>
        </p:nvSpPr>
        <p:spPr bwMode="auto">
          <a:xfrm>
            <a:off x="4876800" y="4648200"/>
            <a:ext cx="3413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latin typeface="Calibri" pitchFamily="34" charset="0"/>
              </a:rPr>
              <a:t>DTL</a:t>
            </a:r>
          </a:p>
          <a:p>
            <a:r>
              <a:rPr lang="en-US" altLang="en-US">
                <a:latin typeface="Calibri" pitchFamily="34" charset="0"/>
              </a:rPr>
              <a:t>Points are BPMs’ phase response </a:t>
            </a:r>
          </a:p>
          <a:p>
            <a:r>
              <a:rPr lang="en-US" altLang="en-US">
                <a:latin typeface="Calibri" pitchFamily="34" charset="0"/>
              </a:rPr>
              <a:t>Red curve is the XAL Online Model</a:t>
            </a:r>
          </a:p>
        </p:txBody>
      </p:sp>
      <p:sp>
        <p:nvSpPr>
          <p:cNvPr id="26630" name="TextBox 13"/>
          <p:cNvSpPr txBox="1">
            <a:spLocks noChangeArrowheads="1"/>
          </p:cNvSpPr>
          <p:nvPr/>
        </p:nvSpPr>
        <p:spPr bwMode="auto">
          <a:xfrm>
            <a:off x="377825" y="4953000"/>
            <a:ext cx="41179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latin typeface="Calibri" pitchFamily="34" charset="0"/>
              </a:rPr>
              <a:t>It shifts RF phases of chosen cavities </a:t>
            </a:r>
            <a:r>
              <a:rPr lang="en-US" sz="1600" b="1" dirty="0" smtClean="0">
                <a:latin typeface="Calibri" pitchFamily="34" charset="0"/>
              </a:rPr>
              <a:t>by several </a:t>
            </a:r>
            <a:r>
              <a:rPr lang="en-US" sz="1600" b="1" dirty="0">
                <a:latin typeface="Calibri" pitchFamily="34" charset="0"/>
              </a:rPr>
              <a:t>degrees which is an equivalent of the offset injection into the acceptance region</a:t>
            </a:r>
          </a:p>
        </p:txBody>
      </p:sp>
      <p:sp>
        <p:nvSpPr>
          <p:cNvPr id="26631" name="TextBox 3"/>
          <p:cNvSpPr txBox="1">
            <a:spLocks noChangeArrowheads="1"/>
          </p:cNvSpPr>
          <p:nvPr/>
        </p:nvSpPr>
        <p:spPr bwMode="auto">
          <a:xfrm>
            <a:off x="762000" y="5715000"/>
            <a:ext cx="7848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Calibri" pitchFamily="34" charset="0"/>
              </a:rPr>
              <a:t>RF Warm linac settings are according to the design, for transverse we need multi-particle code </a:t>
            </a:r>
          </a:p>
        </p:txBody>
      </p:sp>
      <p:sp>
        <p:nvSpPr>
          <p:cNvPr id="2" name="Curved Up Arrow 1"/>
          <p:cNvSpPr/>
          <p:nvPr/>
        </p:nvSpPr>
        <p:spPr>
          <a:xfrm flipH="1" flipV="1">
            <a:off x="1371599" y="2666998"/>
            <a:ext cx="1057254" cy="466633"/>
          </a:xfrm>
          <a:prstGeom prst="curvedUpArrow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92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We Need a New PIC Code (I)</a:t>
            </a:r>
          </a:p>
        </p:txBody>
      </p:sp>
      <p:graphicFrame>
        <p:nvGraphicFramePr>
          <p:cNvPr id="8204" name="Object 12"/>
          <p:cNvGraphicFramePr>
            <a:graphicFrameLocks noChangeAspect="1"/>
          </p:cNvGraphicFramePr>
          <p:nvPr/>
        </p:nvGraphicFramePr>
        <p:xfrm>
          <a:off x="381000" y="838200"/>
          <a:ext cx="3900488" cy="298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Graph" r:id="rId3" imgW="3901440" imgH="2987040" progId="Origin50.Graph">
                  <p:embed/>
                </p:oleObj>
              </mc:Choice>
              <mc:Fallback>
                <p:oleObj name="Graph" r:id="rId3" imgW="3901440" imgH="298704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838200"/>
                        <a:ext cx="3900488" cy="298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5" name="Object 13"/>
          <p:cNvGraphicFramePr>
            <a:graphicFrameLocks noChangeAspect="1"/>
          </p:cNvGraphicFramePr>
          <p:nvPr/>
        </p:nvGraphicFramePr>
        <p:xfrm>
          <a:off x="4800600" y="838200"/>
          <a:ext cx="3900488" cy="298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Graph" r:id="rId5" imgW="3901440" imgH="2987040" progId="Origin50.Graph">
                  <p:embed/>
                </p:oleObj>
              </mc:Choice>
              <mc:Fallback>
                <p:oleObj name="Graph" r:id="rId5" imgW="3901440" imgH="298704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838200"/>
                        <a:ext cx="3900488" cy="298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7" name="Text Box 8"/>
          <p:cNvSpPr txBox="1">
            <a:spLocks noChangeArrowheads="1"/>
          </p:cNvSpPr>
          <p:nvPr/>
        </p:nvSpPr>
        <p:spPr bwMode="auto">
          <a:xfrm>
            <a:off x="838200" y="4876800"/>
            <a:ext cx="7315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3333FF"/>
                </a:solidFill>
                <a:latin typeface="Calibri" pitchFamily="34" charset="0"/>
              </a:rPr>
              <a:t>Matched beam at the DTL entrance gives a good agreement between codes</a:t>
            </a:r>
          </a:p>
          <a:p>
            <a:endParaRPr lang="en-US" altLang="en-US" b="1">
              <a:solidFill>
                <a:srgbClr val="3333FF"/>
              </a:solidFill>
              <a:latin typeface="Calibri" pitchFamily="34" charset="0"/>
            </a:endParaRPr>
          </a:p>
          <a:p>
            <a:pPr algn="ctr"/>
            <a:r>
              <a:rPr lang="en-US" altLang="en-US" b="1">
                <a:solidFill>
                  <a:schemeClr val="hlink"/>
                </a:solidFill>
                <a:latin typeface="Calibri" pitchFamily="34" charset="0"/>
              </a:rPr>
              <a:t>NO SPACE CHARGE !</a:t>
            </a:r>
          </a:p>
        </p:txBody>
      </p:sp>
      <p:sp>
        <p:nvSpPr>
          <p:cNvPr id="8208" name="Text Box 9"/>
          <p:cNvSpPr txBox="1">
            <a:spLocks noChangeArrowheads="1"/>
          </p:cNvSpPr>
          <p:nvPr/>
        </p:nvSpPr>
        <p:spPr bwMode="auto">
          <a:xfrm>
            <a:off x="1143000" y="3810000"/>
            <a:ext cx="64563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b="1">
                <a:latin typeface="Calibri" pitchFamily="34" charset="0"/>
              </a:rPr>
              <a:t>PARMILA, IMPACT, TRACK – Benchmark I (HB-2010)</a:t>
            </a:r>
          </a:p>
          <a:p>
            <a:pPr algn="ctr"/>
            <a:endParaRPr lang="en-US" altLang="en-US" b="1">
              <a:latin typeface="Calibri" pitchFamily="34" charset="0"/>
            </a:endParaRPr>
          </a:p>
          <a:p>
            <a:pPr algn="ctr"/>
            <a:r>
              <a:rPr lang="en-US" altLang="en-US" b="1">
                <a:latin typeface="Calibri" pitchFamily="34" charset="0"/>
              </a:rPr>
              <a:t>PARMILA – A. Shishlo, IMPACT – Yan Zhang, TRACK – Dong-O Jeon</a:t>
            </a:r>
          </a:p>
        </p:txBody>
      </p:sp>
    </p:spTree>
    <p:extLst>
      <p:ext uri="{BB962C8B-B14F-4D97-AF65-F5344CB8AC3E}">
        <p14:creationId xmlns:p14="http://schemas.microsoft.com/office/powerpoint/2010/main" val="129316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We Need a New PIC Code (II)</a:t>
            </a:r>
          </a:p>
        </p:txBody>
      </p:sp>
      <p:graphicFrame>
        <p:nvGraphicFramePr>
          <p:cNvPr id="9233" name="Object 17"/>
          <p:cNvGraphicFramePr>
            <a:graphicFrameLocks noChangeAspect="1"/>
          </p:cNvGraphicFramePr>
          <p:nvPr/>
        </p:nvGraphicFramePr>
        <p:xfrm>
          <a:off x="315913" y="747713"/>
          <a:ext cx="3900487" cy="298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Graph" r:id="rId3" imgW="3901440" imgH="2987040" progId="Origin50.Graph">
                  <p:embed/>
                </p:oleObj>
              </mc:Choice>
              <mc:Fallback>
                <p:oleObj name="Graph" r:id="rId3" imgW="3901440" imgH="298704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13" y="747713"/>
                        <a:ext cx="3900487" cy="298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4" name="Object 18"/>
          <p:cNvGraphicFramePr>
            <a:graphicFrameLocks noChangeAspect="1"/>
          </p:cNvGraphicFramePr>
          <p:nvPr/>
        </p:nvGraphicFramePr>
        <p:xfrm>
          <a:off x="4230688" y="671513"/>
          <a:ext cx="4200525" cy="321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Graph" r:id="rId5" imgW="3901440" imgH="2987040" progId="Origin50.Graph">
                  <p:embed/>
                </p:oleObj>
              </mc:Choice>
              <mc:Fallback>
                <p:oleObj name="Graph" r:id="rId5" imgW="3901440" imgH="298704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0688" y="671513"/>
                        <a:ext cx="4200525" cy="321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5" name="Object 19"/>
          <p:cNvGraphicFramePr>
            <a:graphicFrameLocks noChangeAspect="1"/>
          </p:cNvGraphicFramePr>
          <p:nvPr/>
        </p:nvGraphicFramePr>
        <p:xfrm>
          <a:off x="582613" y="3722688"/>
          <a:ext cx="3525837" cy="269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Graph" r:id="rId7" imgW="3901440" imgH="2987040" progId="Origin50.Graph">
                  <p:embed/>
                </p:oleObj>
              </mc:Choice>
              <mc:Fallback>
                <p:oleObj name="Graph" r:id="rId7" imgW="3901440" imgH="298704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3" y="3722688"/>
                        <a:ext cx="3525837" cy="269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7" name="Text Box 10"/>
          <p:cNvSpPr txBox="1">
            <a:spLocks noChangeArrowheads="1"/>
          </p:cNvSpPr>
          <p:nvPr/>
        </p:nvSpPr>
        <p:spPr bwMode="auto">
          <a:xfrm>
            <a:off x="3963988" y="3852863"/>
            <a:ext cx="4995862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19063">
              <a:buFontTx/>
              <a:buChar char="•"/>
            </a:pPr>
            <a:r>
              <a:rPr lang="en-US" altLang="en-US">
                <a:solidFill>
                  <a:srgbClr val="3333FF"/>
                </a:solidFill>
              </a:rPr>
              <a:t>Unmatched beam at the entrance gives different predictions from codes.</a:t>
            </a:r>
          </a:p>
          <a:p>
            <a:pPr indent="119063">
              <a:buFontTx/>
              <a:buChar char="•"/>
            </a:pPr>
            <a:r>
              <a:rPr lang="en-US" altLang="en-US">
                <a:solidFill>
                  <a:srgbClr val="3333FF"/>
                </a:solidFill>
              </a:rPr>
              <a:t>Reason: beam too big, particles almost on the bore radius. Models for RF fields are not reliable.</a:t>
            </a:r>
          </a:p>
          <a:p>
            <a:pPr indent="119063">
              <a:buFontTx/>
              <a:buChar char="•"/>
            </a:pPr>
            <a:r>
              <a:rPr lang="en-US" altLang="en-US">
                <a:solidFill>
                  <a:srgbClr val="3333FF"/>
                </a:solidFill>
              </a:rPr>
              <a:t>Losses calculations: that is exactly the same particles that we are interested in.</a:t>
            </a:r>
            <a:r>
              <a:rPr lang="en-US" altLang="en-US"/>
              <a:t> </a:t>
            </a:r>
          </a:p>
        </p:txBody>
      </p:sp>
      <p:sp>
        <p:nvSpPr>
          <p:cNvPr id="9238" name="Text Box 11"/>
          <p:cNvSpPr txBox="1">
            <a:spLocks noChangeArrowheads="1"/>
          </p:cNvSpPr>
          <p:nvPr/>
        </p:nvSpPr>
        <p:spPr bwMode="auto">
          <a:xfrm>
            <a:off x="2744788" y="6242050"/>
            <a:ext cx="4235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latin typeface="Calibri" pitchFamily="34" charset="0"/>
              </a:rPr>
              <a:t>We do not have the model for losses!</a:t>
            </a:r>
          </a:p>
        </p:txBody>
      </p:sp>
    </p:spTree>
    <p:extLst>
      <p:ext uri="{BB962C8B-B14F-4D97-AF65-F5344CB8AC3E}">
        <p14:creationId xmlns:p14="http://schemas.microsoft.com/office/powerpoint/2010/main" val="255038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PyORBIT with Linac Model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295400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 smtClean="0"/>
              <a:t>PyORBIT</a:t>
            </a:r>
            <a:r>
              <a:rPr lang="en-US" dirty="0" smtClean="0"/>
              <a:t> is an open source project. It is a continuation of the original ORBIT code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 smtClean="0"/>
              <a:t>PyORBIT</a:t>
            </a:r>
            <a:r>
              <a:rPr lang="en-US" dirty="0" smtClean="0"/>
              <a:t> started at ORNL, but now it is used at many facilities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Until recently was used mostly for rings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60388" y="2971800"/>
            <a:ext cx="8229600" cy="33528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New implementation of the abstract accelerator lattice package. The “sequences” and RF Cavities were added</a:t>
            </a:r>
            <a:r>
              <a:rPr lang="en-US" dirty="0" smtClean="0"/>
              <a:t>.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Two new 3D Space Charge classes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RF </a:t>
            </a:r>
            <a:r>
              <a:rPr lang="en-US" dirty="0"/>
              <a:t>Gap Models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The linac structure parser for linac lattices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The linac lattice factory </a:t>
            </a: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Bunch generation from the emittance data</a:t>
            </a:r>
            <a:endParaRPr lang="en-US" dirty="0"/>
          </a:p>
        </p:txBody>
      </p:sp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1743075" y="2209800"/>
            <a:ext cx="55419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911AF"/>
                </a:solidFill>
                <a:latin typeface="Calibri" pitchFamily="34" charset="0"/>
              </a:rPr>
              <a:t>PyORBIT Linac Model Additions</a:t>
            </a:r>
          </a:p>
        </p:txBody>
      </p:sp>
      <p:sp>
        <p:nvSpPr>
          <p:cNvPr id="31749" name="AutoShape 4"/>
          <p:cNvSpPr>
            <a:spLocks/>
          </p:cNvSpPr>
          <p:nvPr/>
        </p:nvSpPr>
        <p:spPr bwMode="auto">
          <a:xfrm>
            <a:off x="6096000" y="3657600"/>
            <a:ext cx="368300" cy="1193800"/>
          </a:xfrm>
          <a:prstGeom prst="rightBrace">
            <a:avLst>
              <a:gd name="adj1" fmla="val 27011"/>
              <a:gd name="adj2" fmla="val 50000"/>
            </a:avLst>
          </a:prstGeom>
          <a:noFill/>
          <a:ln w="412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6705600" y="3805238"/>
            <a:ext cx="119697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FF"/>
                </a:solidFill>
                <a:latin typeface="Calibri" pitchFamily="34" charset="0"/>
              </a:rPr>
              <a:t>C++ and</a:t>
            </a:r>
          </a:p>
          <a:p>
            <a:r>
              <a:rPr lang="en-US" altLang="en-US">
                <a:solidFill>
                  <a:srgbClr val="0000FF"/>
                </a:solidFill>
                <a:latin typeface="Calibri" pitchFamily="34" charset="0"/>
              </a:rPr>
              <a:t>Python</a:t>
            </a:r>
          </a:p>
          <a:p>
            <a:r>
              <a:rPr lang="en-US" altLang="en-US">
                <a:solidFill>
                  <a:srgbClr val="0000FF"/>
                </a:solidFill>
                <a:latin typeface="Calibri" pitchFamily="34" charset="0"/>
              </a:rPr>
              <a:t>wrappers</a:t>
            </a:r>
            <a:r>
              <a:rPr lang="en-US" altLang="en-US"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71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3D Space Charge Models for Linac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1911AF"/>
                </a:solidFill>
              </a:rPr>
              <a:t>3D FFT Poisson Solver </a:t>
            </a:r>
            <a:r>
              <a:rPr lang="en-US" dirty="0" smtClean="0"/>
              <a:t>based on FFTW library</a:t>
            </a:r>
          </a:p>
          <a:p>
            <a:r>
              <a:rPr lang="en-US" dirty="0" smtClean="0"/>
              <a:t>Classical 3D solver with open boundaries </a:t>
            </a:r>
          </a:p>
        </p:txBody>
      </p:sp>
      <p:sp>
        <p:nvSpPr>
          <p:cNvPr id="32771" name="Content Placeholder 2"/>
          <p:cNvSpPr txBox="1">
            <a:spLocks/>
          </p:cNvSpPr>
          <p:nvPr/>
        </p:nvSpPr>
        <p:spPr bwMode="auto">
          <a:xfrm>
            <a:off x="457200" y="2362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b="1">
                <a:solidFill>
                  <a:srgbClr val="1911AF"/>
                </a:solidFill>
                <a:latin typeface="Calibri" pitchFamily="34" charset="0"/>
              </a:rPr>
              <a:t>Uniform Ellipsoid Approximation </a:t>
            </a:r>
            <a:r>
              <a:rPr lang="en-US" sz="2800" b="1">
                <a:latin typeface="Calibri" pitchFamily="34" charset="0"/>
              </a:rPr>
              <a:t>– XAL analog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b="1">
                <a:latin typeface="Calibri" pitchFamily="34" charset="0"/>
              </a:rPr>
              <a:t>Fast, needs low number of mini-particles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2133600"/>
            <a:ext cx="822960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654425"/>
            <a:ext cx="3810000" cy="25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774" name="Group 23"/>
          <p:cNvGrpSpPr>
            <a:grpSpLocks/>
          </p:cNvGrpSpPr>
          <p:nvPr/>
        </p:nvGrpSpPr>
        <p:grpSpPr bwMode="auto">
          <a:xfrm>
            <a:off x="5029200" y="3582988"/>
            <a:ext cx="3244850" cy="2514600"/>
            <a:chOff x="5517624" y="3581400"/>
            <a:chExt cx="3245376" cy="2514600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5866931" y="3654425"/>
              <a:ext cx="0" cy="2060575"/>
            </a:xfrm>
            <a:prstGeom prst="straightConnector1">
              <a:avLst/>
            </a:prstGeom>
            <a:ln w="28575">
              <a:solidFill>
                <a:srgbClr val="172CE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5866931" y="5715000"/>
              <a:ext cx="2896069" cy="0"/>
            </a:xfrm>
            <a:prstGeom prst="straightConnector1">
              <a:avLst/>
            </a:prstGeom>
            <a:ln w="28575">
              <a:solidFill>
                <a:srgbClr val="172CE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778" name="TextBox 11"/>
            <p:cNvSpPr txBox="1">
              <a:spLocks noChangeArrowheads="1"/>
            </p:cNvSpPr>
            <p:nvPr/>
          </p:nvSpPr>
          <p:spPr bwMode="auto">
            <a:xfrm>
              <a:off x="5517624" y="3581400"/>
              <a:ext cx="3497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E</a:t>
              </a:r>
              <a:r>
                <a:rPr lang="en-US" baseline="-25000">
                  <a:latin typeface="Calibri" pitchFamily="34" charset="0"/>
                </a:rPr>
                <a:t>r</a:t>
              </a:r>
            </a:p>
          </p:txBody>
        </p:sp>
        <p:sp>
          <p:nvSpPr>
            <p:cNvPr id="32779" name="TextBox 12"/>
            <p:cNvSpPr txBox="1">
              <a:spLocks noChangeArrowheads="1"/>
            </p:cNvSpPr>
            <p:nvPr/>
          </p:nvSpPr>
          <p:spPr bwMode="auto">
            <a:xfrm>
              <a:off x="8458200" y="5726668"/>
              <a:ext cx="2648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r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5866931" y="4343400"/>
              <a:ext cx="1143185" cy="13716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7010116" y="3657600"/>
              <a:ext cx="571593" cy="6858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7022818" y="4364037"/>
              <a:ext cx="1554415" cy="1230313"/>
            </a:xfrm>
            <a:custGeom>
              <a:avLst/>
              <a:gdLst>
                <a:gd name="connsiteX0" fmla="*/ 0 w 1554063"/>
                <a:gd name="connsiteY0" fmla="*/ 0 h 1229445"/>
                <a:gd name="connsiteX1" fmla="*/ 76840 w 1554063"/>
                <a:gd name="connsiteY1" fmla="*/ 199785 h 1229445"/>
                <a:gd name="connsiteX2" fmla="*/ 169048 w 1554063"/>
                <a:gd name="connsiteY2" fmla="*/ 361150 h 1229445"/>
                <a:gd name="connsiteX3" fmla="*/ 238205 w 1554063"/>
                <a:gd name="connsiteY3" fmla="*/ 445674 h 1229445"/>
                <a:gd name="connsiteX4" fmla="*/ 345781 w 1554063"/>
                <a:gd name="connsiteY4" fmla="*/ 560935 h 1229445"/>
                <a:gd name="connsiteX5" fmla="*/ 453358 w 1554063"/>
                <a:gd name="connsiteY5" fmla="*/ 676195 h 1229445"/>
                <a:gd name="connsiteX6" fmla="*/ 553250 w 1554063"/>
                <a:gd name="connsiteY6" fmla="*/ 791456 h 1229445"/>
                <a:gd name="connsiteX7" fmla="*/ 653143 w 1554063"/>
                <a:gd name="connsiteY7" fmla="*/ 845244 h 1229445"/>
                <a:gd name="connsiteX8" fmla="*/ 768403 w 1554063"/>
                <a:gd name="connsiteY8" fmla="*/ 914400 h 1229445"/>
                <a:gd name="connsiteX9" fmla="*/ 906716 w 1554063"/>
                <a:gd name="connsiteY9" fmla="*/ 991240 h 1229445"/>
                <a:gd name="connsiteX10" fmla="*/ 1021976 w 1554063"/>
                <a:gd name="connsiteY10" fmla="*/ 1045029 h 1229445"/>
                <a:gd name="connsiteX11" fmla="*/ 1152605 w 1554063"/>
                <a:gd name="connsiteY11" fmla="*/ 1121869 h 1229445"/>
                <a:gd name="connsiteX12" fmla="*/ 1298601 w 1554063"/>
                <a:gd name="connsiteY12" fmla="*/ 1167973 h 1229445"/>
                <a:gd name="connsiteX13" fmla="*/ 1421546 w 1554063"/>
                <a:gd name="connsiteY13" fmla="*/ 1206393 h 1229445"/>
                <a:gd name="connsiteX14" fmla="*/ 1544490 w 1554063"/>
                <a:gd name="connsiteY14" fmla="*/ 1229445 h 1229445"/>
                <a:gd name="connsiteX15" fmla="*/ 1536806 w 1554063"/>
                <a:gd name="connsiteY15" fmla="*/ 1206393 h 1229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54063" h="1229445">
                  <a:moveTo>
                    <a:pt x="0" y="0"/>
                  </a:moveTo>
                  <a:cubicBezTo>
                    <a:pt x="24332" y="69796"/>
                    <a:pt x="48665" y="139593"/>
                    <a:pt x="76840" y="199785"/>
                  </a:cubicBezTo>
                  <a:cubicBezTo>
                    <a:pt x="105015" y="259977"/>
                    <a:pt x="142154" y="320169"/>
                    <a:pt x="169048" y="361150"/>
                  </a:cubicBezTo>
                  <a:cubicBezTo>
                    <a:pt x="195942" y="402132"/>
                    <a:pt x="208750" y="412377"/>
                    <a:pt x="238205" y="445674"/>
                  </a:cubicBezTo>
                  <a:cubicBezTo>
                    <a:pt x="267660" y="478971"/>
                    <a:pt x="345781" y="560935"/>
                    <a:pt x="345781" y="560935"/>
                  </a:cubicBezTo>
                  <a:cubicBezTo>
                    <a:pt x="381640" y="599355"/>
                    <a:pt x="418780" y="637775"/>
                    <a:pt x="453358" y="676195"/>
                  </a:cubicBezTo>
                  <a:cubicBezTo>
                    <a:pt x="487936" y="714615"/>
                    <a:pt x="519953" y="763281"/>
                    <a:pt x="553250" y="791456"/>
                  </a:cubicBezTo>
                  <a:cubicBezTo>
                    <a:pt x="586548" y="819631"/>
                    <a:pt x="617284" y="824753"/>
                    <a:pt x="653143" y="845244"/>
                  </a:cubicBezTo>
                  <a:cubicBezTo>
                    <a:pt x="689002" y="865735"/>
                    <a:pt x="726141" y="890067"/>
                    <a:pt x="768403" y="914400"/>
                  </a:cubicBezTo>
                  <a:cubicBezTo>
                    <a:pt x="810665" y="938733"/>
                    <a:pt x="864454" y="969469"/>
                    <a:pt x="906716" y="991240"/>
                  </a:cubicBezTo>
                  <a:cubicBezTo>
                    <a:pt x="948978" y="1013011"/>
                    <a:pt x="980995" y="1023258"/>
                    <a:pt x="1021976" y="1045029"/>
                  </a:cubicBezTo>
                  <a:cubicBezTo>
                    <a:pt x="1062957" y="1066800"/>
                    <a:pt x="1106501" y="1101378"/>
                    <a:pt x="1152605" y="1121869"/>
                  </a:cubicBezTo>
                  <a:cubicBezTo>
                    <a:pt x="1198709" y="1142360"/>
                    <a:pt x="1298601" y="1167973"/>
                    <a:pt x="1298601" y="1167973"/>
                  </a:cubicBezTo>
                  <a:cubicBezTo>
                    <a:pt x="1343424" y="1182060"/>
                    <a:pt x="1380565" y="1196148"/>
                    <a:pt x="1421546" y="1206393"/>
                  </a:cubicBezTo>
                  <a:cubicBezTo>
                    <a:pt x="1462527" y="1216638"/>
                    <a:pt x="1525280" y="1229445"/>
                    <a:pt x="1544490" y="1229445"/>
                  </a:cubicBezTo>
                  <a:cubicBezTo>
                    <a:pt x="1563700" y="1229445"/>
                    <a:pt x="1550253" y="1217919"/>
                    <a:pt x="1536806" y="120639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7010116" y="4364037"/>
              <a:ext cx="0" cy="1350963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784" name="TextBox 22"/>
            <p:cNvSpPr txBox="1">
              <a:spLocks noChangeArrowheads="1"/>
            </p:cNvSpPr>
            <p:nvPr/>
          </p:nvSpPr>
          <p:spPr bwMode="auto">
            <a:xfrm>
              <a:off x="6858000" y="5638800"/>
              <a:ext cx="38824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R</a:t>
              </a:r>
              <a:r>
                <a:rPr lang="en-US" baseline="-25000">
                  <a:latin typeface="Calibri" pitchFamily="34" charset="0"/>
                </a:rPr>
                <a:t>0</a:t>
              </a:r>
            </a:p>
          </p:txBody>
        </p:sp>
      </p:grpSp>
      <p:sp>
        <p:nvSpPr>
          <p:cNvPr id="32775" name="TextBox 24"/>
          <p:cNvSpPr txBox="1">
            <a:spLocks noChangeArrowheads="1"/>
          </p:cNvSpPr>
          <p:nvPr/>
        </p:nvSpPr>
        <p:spPr bwMode="auto">
          <a:xfrm>
            <a:off x="4038600" y="6175375"/>
            <a:ext cx="4413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172CEF"/>
                </a:solidFill>
                <a:latin typeface="Calibri" pitchFamily="34" charset="0"/>
              </a:rPr>
              <a:t>Allows to study space charge halo formation</a:t>
            </a:r>
          </a:p>
        </p:txBody>
      </p:sp>
    </p:spTree>
    <p:extLst>
      <p:ext uri="{BB962C8B-B14F-4D97-AF65-F5344CB8AC3E}">
        <p14:creationId xmlns:p14="http://schemas.microsoft.com/office/powerpoint/2010/main" val="289048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PyORBIT RF Gap Models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5181600" cy="5029200"/>
          </a:xfrm>
        </p:spPr>
        <p:txBody>
          <a:bodyPr/>
          <a:lstStyle/>
          <a:p>
            <a:r>
              <a:rPr lang="en-US" smtClean="0"/>
              <a:t>Linear Simplified Model</a:t>
            </a:r>
          </a:p>
          <a:p>
            <a:endParaRPr lang="en-US" sz="1800" smtClean="0"/>
          </a:p>
          <a:p>
            <a:r>
              <a:rPr lang="en-US" smtClean="0"/>
              <a:t>Simplified with Radial Non-Linearity </a:t>
            </a:r>
          </a:p>
          <a:p>
            <a:endParaRPr lang="en-US" sz="1800" smtClean="0"/>
          </a:p>
          <a:p>
            <a:r>
              <a:rPr lang="en-US" smtClean="0"/>
              <a:t>“Parmila”-like</a:t>
            </a:r>
          </a:p>
          <a:p>
            <a:endParaRPr lang="en-US" sz="1800" smtClean="0"/>
          </a:p>
          <a:p>
            <a:r>
              <a:rPr lang="en-US" smtClean="0"/>
              <a:t>“Impact” – like</a:t>
            </a:r>
          </a:p>
          <a:p>
            <a:endParaRPr lang="en-US" sz="1800" smtClean="0"/>
          </a:p>
          <a:p>
            <a:r>
              <a:rPr lang="en-US" smtClean="0"/>
              <a:t>3D RF Fields Tracking by Runge-Kutta 4</a:t>
            </a:r>
            <a:r>
              <a:rPr lang="en-US" baseline="30000" smtClean="0"/>
              <a:t>th</a:t>
            </a:r>
            <a:r>
              <a:rPr lang="en-US" smtClean="0"/>
              <a:t> order solver</a:t>
            </a:r>
            <a:endParaRPr lang="ru-RU" smtClean="0"/>
          </a:p>
        </p:txBody>
      </p:sp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6096000" y="1190625"/>
          <a:ext cx="22098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0" name="Equation" r:id="rId3" imgW="1231560" imgH="228600" progId="Equation.3">
                  <p:embed/>
                </p:oleObj>
              </mc:Choice>
              <mc:Fallback>
                <p:oleObj name="Equation" r:id="rId3" imgW="1231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190625"/>
                        <a:ext cx="220980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0257435"/>
              </p:ext>
            </p:extLst>
          </p:nvPr>
        </p:nvGraphicFramePr>
        <p:xfrm>
          <a:off x="5486400" y="2181225"/>
          <a:ext cx="330358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1" name="Equation" r:id="rId5" imgW="1841400" imgH="228600" progId="Equation.3">
                  <p:embed/>
                </p:oleObj>
              </mc:Choice>
              <mc:Fallback>
                <p:oleObj name="Equation" r:id="rId5" imgW="1841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181225"/>
                        <a:ext cx="3303588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885416"/>
              </p:ext>
            </p:extLst>
          </p:nvPr>
        </p:nvGraphicFramePr>
        <p:xfrm>
          <a:off x="3298825" y="3476625"/>
          <a:ext cx="54911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" name="Equation" r:id="rId7" imgW="3060360" imgH="228600" progId="Equation.3">
                  <p:embed/>
                </p:oleObj>
              </mc:Choice>
              <mc:Fallback>
                <p:oleObj name="Equation" r:id="rId7" imgW="3060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8825" y="3476625"/>
                        <a:ext cx="5491163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2268732"/>
              </p:ext>
            </p:extLst>
          </p:nvPr>
        </p:nvGraphicFramePr>
        <p:xfrm>
          <a:off x="4114800" y="4489450"/>
          <a:ext cx="6826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3" name="Equation" r:id="rId9" imgW="380880" imgH="215640" progId="Equation.3">
                  <p:embed/>
                </p:oleObj>
              </mc:Choice>
              <mc:Fallback>
                <p:oleObj name="Equation" r:id="rId9" imgW="380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489450"/>
                        <a:ext cx="682625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5105400" y="4495800"/>
            <a:ext cx="3117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Uses </a:t>
            </a:r>
            <a:r>
              <a:rPr lang="en-US" b="1" dirty="0">
                <a:solidFill>
                  <a:schemeClr val="accent2"/>
                </a:solidFill>
              </a:rPr>
              <a:t>RF field on the Z-axis</a:t>
            </a:r>
            <a:endParaRPr lang="ru-RU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52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 idx="4294967295"/>
          </p:nvPr>
        </p:nvSpPr>
        <p:spPr>
          <a:xfrm>
            <a:off x="202910" y="177800"/>
            <a:ext cx="8628678" cy="615553"/>
          </a:xfrm>
        </p:spPr>
        <p:txBody>
          <a:bodyPr/>
          <a:lstStyle/>
          <a:p>
            <a:r>
              <a:rPr lang="en-US" sz="4000" dirty="0" err="1" smtClean="0"/>
              <a:t>PyORBIT</a:t>
            </a:r>
            <a:r>
              <a:rPr lang="en-US" sz="4000" dirty="0" smtClean="0"/>
              <a:t>–</a:t>
            </a:r>
            <a:r>
              <a:rPr lang="en-US" sz="4000" dirty="0" err="1" smtClean="0"/>
              <a:t>Parmila</a:t>
            </a:r>
            <a:r>
              <a:rPr lang="en-US" sz="4000" dirty="0" smtClean="0"/>
              <a:t> Benchmark</a:t>
            </a:r>
            <a:endParaRPr lang="ru-RU" sz="4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662738"/>
            <a:ext cx="2895600" cy="182562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Presentation_name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157974"/>
              </p:ext>
            </p:extLst>
          </p:nvPr>
        </p:nvGraphicFramePr>
        <p:xfrm>
          <a:off x="312738" y="1028700"/>
          <a:ext cx="3732057" cy="2857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6" name="Graph" r:id="rId3" imgW="3901320" imgH="2986920" progId="Origin50.Graph">
                  <p:embed/>
                </p:oleObj>
              </mc:Choice>
              <mc:Fallback>
                <p:oleObj name="Graph" r:id="rId3" imgW="3901320" imgH="298692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738" y="1028700"/>
                        <a:ext cx="3732057" cy="28574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869469"/>
              </p:ext>
            </p:extLst>
          </p:nvPr>
        </p:nvGraphicFramePr>
        <p:xfrm>
          <a:off x="4062413" y="1068388"/>
          <a:ext cx="3557587" cy="2724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" name="Graph" r:id="rId5" imgW="3901320" imgH="2986920" progId="Origin50.Graph">
                  <p:embed/>
                </p:oleObj>
              </mc:Choice>
              <mc:Fallback>
                <p:oleObj name="Graph" r:id="rId5" imgW="3901320" imgH="298692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2413" y="1068388"/>
                        <a:ext cx="3557587" cy="27248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913524"/>
              </p:ext>
            </p:extLst>
          </p:nvPr>
        </p:nvGraphicFramePr>
        <p:xfrm>
          <a:off x="381000" y="3686175"/>
          <a:ext cx="3644900" cy="279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8" name="Graph" r:id="rId7" imgW="3901320" imgH="2986920" progId="Origin50.Graph">
                  <p:embed/>
                </p:oleObj>
              </mc:Choice>
              <mc:Fallback>
                <p:oleObj name="Graph" r:id="rId7" imgW="3901320" imgH="298692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686175"/>
                        <a:ext cx="3644900" cy="279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343400" y="3733800"/>
            <a:ext cx="3177473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 dirty="0"/>
              <a:t>20,000 </a:t>
            </a:r>
            <a:r>
              <a:rPr lang="en-US" altLang="en-US" sz="1600" b="1" dirty="0" smtClean="0"/>
              <a:t>macro-particles</a:t>
            </a:r>
          </a:p>
          <a:p>
            <a:r>
              <a:rPr lang="en-US" altLang="en-US" sz="1600" b="1" dirty="0" smtClean="0"/>
              <a:t>38 mA peak current</a:t>
            </a:r>
            <a:endParaRPr lang="en-US" altLang="en-US" sz="1600" b="1" dirty="0"/>
          </a:p>
          <a:p>
            <a:r>
              <a:rPr lang="en-US" altLang="en-US" sz="1600" b="1" dirty="0"/>
              <a:t>Water Bag 3D</a:t>
            </a:r>
          </a:p>
          <a:p>
            <a:r>
              <a:rPr lang="en-US" altLang="en-US" sz="1600" b="1" dirty="0" err="1"/>
              <a:t>Bunchers</a:t>
            </a:r>
            <a:r>
              <a:rPr lang="en-US" altLang="en-US" sz="1600" b="1" dirty="0"/>
              <a:t> RF is on, 90</a:t>
            </a:r>
            <a:r>
              <a:rPr lang="en-US" altLang="en-US" sz="1600" b="1" baseline="30000" dirty="0"/>
              <a:t>0</a:t>
            </a:r>
            <a:r>
              <a:rPr lang="en-US" altLang="en-US" sz="1600" b="1" dirty="0"/>
              <a:t> phases</a:t>
            </a:r>
          </a:p>
          <a:p>
            <a:endParaRPr lang="en-US" altLang="en-US" dirty="0"/>
          </a:p>
          <a:p>
            <a:r>
              <a:rPr lang="en-US" altLang="en-US" dirty="0">
                <a:solidFill>
                  <a:srgbClr val="172CEF"/>
                </a:solidFill>
              </a:rPr>
              <a:t>Timing:</a:t>
            </a:r>
          </a:p>
          <a:p>
            <a:r>
              <a:rPr lang="en-US" altLang="en-US" sz="1600" b="1" dirty="0" err="1"/>
              <a:t>Parmila</a:t>
            </a:r>
            <a:r>
              <a:rPr lang="en-US" altLang="en-US" sz="1600" b="1" dirty="0"/>
              <a:t> </a:t>
            </a:r>
            <a:r>
              <a:rPr lang="en-US" altLang="en-US" sz="1600" b="1" dirty="0" smtClean="0"/>
              <a:t>SCHEFF </a:t>
            </a:r>
            <a:r>
              <a:rPr lang="en-US" altLang="en-US" sz="1600" b="1" dirty="0"/>
              <a:t>– about 4 sec</a:t>
            </a:r>
          </a:p>
          <a:p>
            <a:r>
              <a:rPr lang="en-US" altLang="en-US" sz="1600" b="1" dirty="0"/>
              <a:t>PARMILA 3D PICNIC – 8 sec</a:t>
            </a:r>
          </a:p>
          <a:p>
            <a:r>
              <a:rPr lang="en-US" altLang="en-US" sz="1600" b="1" dirty="0" err="1"/>
              <a:t>pyORBIT</a:t>
            </a:r>
            <a:r>
              <a:rPr lang="en-US" altLang="en-US" sz="1600" b="1" dirty="0"/>
              <a:t> 1 Ellipsoid – 1.6 sec</a:t>
            </a:r>
          </a:p>
        </p:txBody>
      </p:sp>
    </p:spTree>
    <p:extLst>
      <p:ext uri="{BB962C8B-B14F-4D97-AF65-F5344CB8AC3E}">
        <p14:creationId xmlns:p14="http://schemas.microsoft.com/office/powerpoint/2010/main" val="1883960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PyORBIT</a:t>
            </a:r>
            <a:r>
              <a:rPr lang="en-US" dirty="0" smtClean="0"/>
              <a:t> for MEBT Optics Studies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847534"/>
            <a:ext cx="8382000" cy="250526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6600" y="1514707"/>
            <a:ext cx="152400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0" y="1514707"/>
            <a:ext cx="152400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9400" y="1514707"/>
            <a:ext cx="152400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53200" y="1514707"/>
            <a:ext cx="152400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3000" y="1514707"/>
            <a:ext cx="152400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4400" y="1514707"/>
            <a:ext cx="152400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5800" y="1514707"/>
            <a:ext cx="152400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39000" y="1514707"/>
            <a:ext cx="152400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10400" y="1514707"/>
            <a:ext cx="152400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81800" y="1514707"/>
            <a:ext cx="152400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5" name="Isosceles Triangle 14"/>
          <p:cNvSpPr/>
          <p:nvPr/>
        </p:nvSpPr>
        <p:spPr>
          <a:xfrm>
            <a:off x="3505200" y="2146609"/>
            <a:ext cx="152400" cy="609600"/>
          </a:xfrm>
          <a:prstGeom prst="triangle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6" name="Isosceles Triangle 15"/>
          <p:cNvSpPr/>
          <p:nvPr/>
        </p:nvSpPr>
        <p:spPr>
          <a:xfrm flipV="1">
            <a:off x="3505200" y="1286107"/>
            <a:ext cx="152400" cy="609600"/>
          </a:xfrm>
          <a:prstGeom prst="triangle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38200" y="1514707"/>
            <a:ext cx="152400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24000" y="1514707"/>
            <a:ext cx="152400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95400" y="1514707"/>
            <a:ext cx="152400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66800" y="1514707"/>
            <a:ext cx="152400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1" name="Isosceles Triangle 20"/>
          <p:cNvSpPr/>
          <p:nvPr/>
        </p:nvSpPr>
        <p:spPr>
          <a:xfrm>
            <a:off x="5453913" y="2124307"/>
            <a:ext cx="152400" cy="609600"/>
          </a:xfrm>
          <a:prstGeom prst="triangle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2" name="Isosceles Triangle 21"/>
          <p:cNvSpPr/>
          <p:nvPr/>
        </p:nvSpPr>
        <p:spPr>
          <a:xfrm flipV="1">
            <a:off x="5453913" y="1263805"/>
            <a:ext cx="152400" cy="609600"/>
          </a:xfrm>
          <a:prstGeom prst="triangle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772400" y="1362307"/>
            <a:ext cx="0" cy="1219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783713" y="2782568"/>
            <a:ext cx="1595373" cy="341632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Hor. Scrapers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76800" y="2773275"/>
            <a:ext cx="1569789" cy="341632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Ver. Scrapers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257800" y="1362307"/>
            <a:ext cx="0" cy="1219200"/>
          </a:xfrm>
          <a:prstGeom prst="straightConnector1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032230" y="989419"/>
            <a:ext cx="1231940" cy="341632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err="1" smtClean="0"/>
              <a:t>Emitt.Dev</a:t>
            </a:r>
            <a:r>
              <a:rPr lang="en-US" dirty="0" smtClean="0"/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15200" y="2667000"/>
            <a:ext cx="877163" cy="341632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WS 14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13489" y="847534"/>
            <a:ext cx="1441421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QV11,QH12</a:t>
            </a:r>
          </a:p>
          <a:p>
            <a:pPr algn="ctr">
              <a:lnSpc>
                <a:spcPct val="90000"/>
              </a:lnSpc>
            </a:pPr>
            <a:r>
              <a:rPr lang="en-US" dirty="0" smtClean="0"/>
              <a:t>QV13,QH14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04800" y="1971907"/>
            <a:ext cx="8077200" cy="0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12011" y="914400"/>
            <a:ext cx="161678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MEBT (3.6 m)</a:t>
            </a:r>
          </a:p>
        </p:txBody>
      </p:sp>
      <p:sp>
        <p:nvSpPr>
          <p:cNvPr id="32" name="Trapezoid 31"/>
          <p:cNvSpPr/>
          <p:nvPr/>
        </p:nvSpPr>
        <p:spPr>
          <a:xfrm>
            <a:off x="3810000" y="914400"/>
            <a:ext cx="152400" cy="572133"/>
          </a:xfrm>
          <a:prstGeom prst="trapezoid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438400" y="852458"/>
            <a:ext cx="1308115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Chopper </a:t>
            </a:r>
            <a:r>
              <a:rPr lang="en-US" sz="1400" b="1" dirty="0" err="1" smtClean="0"/>
              <a:t>Trgt</a:t>
            </a:r>
            <a:endParaRPr lang="en-US" sz="1400" b="1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93108"/>
            <a:ext cx="1944687" cy="1758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3616217"/>
            <a:ext cx="1905000" cy="1742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533400" y="3276600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Horizontal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2719229" y="3276600"/>
            <a:ext cx="1005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Vertical</a:t>
            </a:r>
            <a:endParaRPr lang="en-US" b="1" dirty="0"/>
          </a:p>
        </p:txBody>
      </p:sp>
      <p:sp>
        <p:nvSpPr>
          <p:cNvPr id="38" name="Content Placeholder 2"/>
          <p:cNvSpPr>
            <a:spLocks noGrp="1"/>
          </p:cNvSpPr>
          <p:nvPr>
            <p:ph idx="1"/>
          </p:nvPr>
        </p:nvSpPr>
        <p:spPr>
          <a:xfrm>
            <a:off x="4533900" y="3440708"/>
            <a:ext cx="4533900" cy="2579092"/>
          </a:xfrm>
        </p:spPr>
        <p:txBody>
          <a:bodyPr/>
          <a:lstStyle/>
          <a:p>
            <a:r>
              <a:rPr lang="en-US" sz="1600" b="1" dirty="0" smtClean="0"/>
              <a:t>Chopper target was removed</a:t>
            </a:r>
          </a:p>
          <a:p>
            <a:r>
              <a:rPr lang="en-US" sz="1600" b="1" dirty="0" smtClean="0"/>
              <a:t>It was used as vertical scraper to reduce beam loss in LEDP (between CCL and SCL)</a:t>
            </a:r>
          </a:p>
          <a:p>
            <a:r>
              <a:rPr lang="en-US" sz="1600" b="1" dirty="0" smtClean="0"/>
              <a:t>Existing vertical scrapers are not effective</a:t>
            </a:r>
            <a:endParaRPr lang="en-US" sz="1600" b="1" dirty="0"/>
          </a:p>
          <a:p>
            <a:r>
              <a:rPr lang="en-US" sz="1600" b="1" dirty="0" smtClean="0"/>
              <a:t>We have to modify MEBT optics to provide effective vertical scraping</a:t>
            </a:r>
          </a:p>
          <a:p>
            <a:r>
              <a:rPr lang="en-US" sz="1600" b="1" dirty="0" smtClean="0"/>
              <a:t>Or we could plan to add vertical scraping in a new place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4032230" y="2286000"/>
            <a:ext cx="1225570" cy="130710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026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MEBT Optics </a:t>
            </a:r>
            <a:endParaRPr lang="en-US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83" y="685800"/>
            <a:ext cx="2455418" cy="200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762000"/>
            <a:ext cx="2553131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83" y="2779973"/>
            <a:ext cx="2455418" cy="1917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769087"/>
            <a:ext cx="2476931" cy="195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H="1" flipV="1">
            <a:off x="381000" y="2743200"/>
            <a:ext cx="4839132" cy="54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85800"/>
            <a:ext cx="3265566" cy="250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05400" y="1263878"/>
            <a:ext cx="461665" cy="47705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b="1" dirty="0" smtClean="0">
                <a:solidFill>
                  <a:srgbClr val="172CEF"/>
                </a:solidFill>
              </a:rPr>
              <a:t>Old</a:t>
            </a:r>
            <a:endParaRPr lang="en-US" b="1" dirty="0">
              <a:solidFill>
                <a:srgbClr val="172CE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05400" y="3319378"/>
            <a:ext cx="461665" cy="56682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b="1" dirty="0" smtClean="0">
                <a:solidFill>
                  <a:srgbClr val="172CEF"/>
                </a:solidFill>
              </a:rPr>
              <a:t>New</a:t>
            </a:r>
            <a:endParaRPr lang="en-US" b="1" dirty="0">
              <a:solidFill>
                <a:srgbClr val="172CEF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567065" y="685800"/>
            <a:ext cx="0" cy="396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0029" y="5105400"/>
            <a:ext cx="5301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172CEF"/>
                </a:solidFill>
              </a:rPr>
              <a:t>Phase Space Distributions at Vertical Scrapers</a:t>
            </a:r>
            <a:endParaRPr lang="en-US" b="1" dirty="0">
              <a:solidFill>
                <a:srgbClr val="172CE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12555" y="3407268"/>
            <a:ext cx="26704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172CEF"/>
                </a:solidFill>
              </a:rPr>
              <a:t>Old and New Transverse Beam Sizes in MEBT</a:t>
            </a:r>
            <a:endParaRPr lang="en-US" b="1" dirty="0">
              <a:solidFill>
                <a:srgbClr val="172CE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9645" y="4419600"/>
            <a:ext cx="31981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fitting of the Twiss parameters at the DTL entrance is included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940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105400"/>
          </a:xfrm>
        </p:spPr>
        <p:txBody>
          <a:bodyPr/>
          <a:lstStyle/>
          <a:p>
            <a:r>
              <a:rPr lang="en-US" dirty="0" smtClean="0"/>
              <a:t>SNS Software Overview </a:t>
            </a:r>
          </a:p>
          <a:p>
            <a:r>
              <a:rPr lang="en-US" dirty="0" smtClean="0"/>
              <a:t>History of  Physics Software Development for Operations </a:t>
            </a:r>
          </a:p>
          <a:p>
            <a:pPr lvl="1"/>
            <a:r>
              <a:rPr lang="en-US" dirty="0"/>
              <a:t>Software for Superconducting Linac </a:t>
            </a:r>
          </a:p>
          <a:p>
            <a:pPr lvl="1"/>
            <a:r>
              <a:rPr lang="en-US" dirty="0" smtClean="0"/>
              <a:t>Software for Warm Linac</a:t>
            </a:r>
          </a:p>
          <a:p>
            <a:r>
              <a:rPr lang="en-US" dirty="0" smtClean="0"/>
              <a:t>SNS Linac Simulations tools</a:t>
            </a:r>
          </a:p>
          <a:p>
            <a:r>
              <a:rPr lang="en-US" dirty="0" smtClean="0"/>
              <a:t>Recent Linac PIC Code Development</a:t>
            </a:r>
          </a:p>
          <a:p>
            <a:r>
              <a:rPr lang="en-US" dirty="0" smtClean="0"/>
              <a:t>Using </a:t>
            </a:r>
            <a:r>
              <a:rPr lang="en-US" dirty="0" err="1" smtClean="0"/>
              <a:t>PyORBIT</a:t>
            </a:r>
            <a:r>
              <a:rPr lang="en-US" dirty="0" smtClean="0"/>
              <a:t> for SNS MEBT Optics Studies</a:t>
            </a:r>
          </a:p>
          <a:p>
            <a:r>
              <a:rPr lang="en-US" dirty="0" smtClean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88901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Discrepancies in </a:t>
            </a:r>
            <a:r>
              <a:rPr lang="en-US" dirty="0" err="1" smtClean="0"/>
              <a:t>PyORBIT</a:t>
            </a:r>
            <a:r>
              <a:rPr lang="en-US" dirty="0" smtClean="0"/>
              <a:t> vs Data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4478099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886200" y="2039257"/>
            <a:ext cx="381000" cy="1371600"/>
          </a:xfrm>
          <a:prstGeom prst="ellipse">
            <a:avLst/>
          </a:prstGeom>
          <a:solidFill>
            <a:schemeClr val="accent4">
              <a:lumMod val="20000"/>
              <a:lumOff val="80000"/>
              <a:alpha val="24000"/>
            </a:schemeClr>
          </a:solidFill>
          <a:ln w="63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0" y="1447800"/>
            <a:ext cx="289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WS 14 data and beam tracking with </a:t>
            </a:r>
            <a:r>
              <a:rPr lang="en-US" dirty="0" err="1" smtClean="0"/>
              <a:t>PyORBIT</a:t>
            </a:r>
            <a:r>
              <a:rPr lang="en-US" dirty="0"/>
              <a:t> a</a:t>
            </a:r>
            <a:r>
              <a:rPr lang="en-US" dirty="0" smtClean="0"/>
              <a:t>re not in agreement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172CEF"/>
                </a:solidFill>
              </a:rPr>
              <a:t>We are still investigating this</a:t>
            </a:r>
            <a:endParaRPr lang="en-US" b="1" dirty="0">
              <a:solidFill>
                <a:srgbClr val="172CE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267200" y="2039257"/>
            <a:ext cx="914400" cy="58964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962" y="3276600"/>
            <a:ext cx="3909676" cy="299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>
            <a:endCxn id="5" idx="6"/>
          </p:cNvCxnSpPr>
          <p:nvPr/>
        </p:nvCxnSpPr>
        <p:spPr>
          <a:xfrm flipH="1" flipV="1">
            <a:off x="4267200" y="2725057"/>
            <a:ext cx="914400" cy="123734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255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81600"/>
          </a:xfrm>
        </p:spPr>
        <p:txBody>
          <a:bodyPr/>
          <a:lstStyle/>
          <a:p>
            <a:r>
              <a:rPr lang="en-US" dirty="0" smtClean="0"/>
              <a:t>Developing software for operations and beam physics studies is a successful ongoing process at SNS</a:t>
            </a:r>
          </a:p>
          <a:p>
            <a:r>
              <a:rPr lang="en-US" dirty="0" smtClean="0"/>
              <a:t>Machine Operations got a lot of benefits from Accelerator Physics Team  efforts</a:t>
            </a:r>
          </a:p>
          <a:p>
            <a:r>
              <a:rPr lang="en-US" dirty="0" err="1" smtClean="0"/>
              <a:t>OpenXAL</a:t>
            </a:r>
            <a:r>
              <a:rPr lang="en-US" dirty="0" smtClean="0"/>
              <a:t> showed and proved its value for both operations and studies </a:t>
            </a:r>
          </a:p>
          <a:p>
            <a:r>
              <a:rPr lang="en-US" dirty="0" err="1" smtClean="0"/>
              <a:t>PyORBIT</a:t>
            </a:r>
            <a:r>
              <a:rPr lang="en-US" dirty="0" smtClean="0"/>
              <a:t> linac addition is a relatively new tool that we will use for the operation improvements </a:t>
            </a:r>
          </a:p>
          <a:p>
            <a:r>
              <a:rPr lang="en-US" dirty="0" smtClean="0"/>
              <a:t>The SNS linac is a good testbed for the PIC code benchmark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814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Physics Software for SNS Linac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762000"/>
            <a:ext cx="6400800" cy="2667000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1650" y="838200"/>
            <a:ext cx="6073137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latin typeface="+mn-lt"/>
                <a:cs typeface="+mn-cs"/>
              </a:rPr>
              <a:t>OpenXAL</a:t>
            </a:r>
            <a:r>
              <a:rPr lang="en-US" b="1" dirty="0">
                <a:latin typeface="+mn-lt"/>
                <a:cs typeface="+mn-cs"/>
              </a:rPr>
              <a:t>: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+mn-lt"/>
                <a:cs typeface="+mn-cs"/>
              </a:rPr>
              <a:t>Open Source, Java + Script Languages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+mn-lt"/>
                <a:cs typeface="+mn-cs"/>
              </a:rPr>
              <a:t>Online and Offline Usage based on Online Model (OM)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+mn-lt"/>
                <a:cs typeface="+mn-cs"/>
              </a:rPr>
              <a:t>OM includes </a:t>
            </a:r>
            <a:r>
              <a:rPr lang="en-US" dirty="0" smtClean="0">
                <a:latin typeface="+mn-lt"/>
                <a:cs typeface="+mn-cs"/>
              </a:rPr>
              <a:t>Envelope </a:t>
            </a:r>
            <a:r>
              <a:rPr lang="en-US" dirty="0">
                <a:latin typeface="+mn-lt"/>
                <a:cs typeface="+mn-cs"/>
              </a:rPr>
              <a:t>and One Particle Models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+mn-lt"/>
                <a:cs typeface="+mn-cs"/>
              </a:rPr>
              <a:t>For Operations: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+mn-lt"/>
                <a:cs typeface="+mn-cs"/>
              </a:rPr>
              <a:t>Longitudinal Tuning and Control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+mn-lt"/>
                <a:cs typeface="+mn-cs"/>
              </a:rPr>
              <a:t>Orbit Correction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+mn-lt"/>
                <a:cs typeface="+mn-cs"/>
              </a:rPr>
              <a:t>For Offline Analysis: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+mn-lt"/>
                <a:cs typeface="+mn-cs"/>
              </a:rPr>
              <a:t>Parameters for PIC Models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3581400"/>
            <a:ext cx="6400800" cy="2667000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3586163"/>
            <a:ext cx="3713163" cy="2309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cs typeface="+mn-cs"/>
              </a:rPr>
              <a:t>Offline PIC Models: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+mn-lt"/>
                <a:cs typeface="+mn-cs"/>
              </a:rPr>
              <a:t>Closed Source Codes (C++,Fortran)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 err="1">
                <a:latin typeface="+mn-lt"/>
                <a:cs typeface="+mn-cs"/>
              </a:rPr>
              <a:t>Parmila</a:t>
            </a:r>
            <a:r>
              <a:rPr lang="en-US" dirty="0">
                <a:latin typeface="+mn-lt"/>
                <a:cs typeface="+mn-cs"/>
              </a:rPr>
              <a:t>, </a:t>
            </a:r>
            <a:r>
              <a:rPr lang="en-US" dirty="0" err="1">
                <a:latin typeface="+mn-lt"/>
                <a:cs typeface="+mn-cs"/>
              </a:rPr>
              <a:t>Parmela</a:t>
            </a:r>
            <a:endParaRPr lang="en-US" dirty="0">
              <a:latin typeface="+mn-lt"/>
              <a:cs typeface="+mn-cs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+mn-lt"/>
                <a:cs typeface="+mn-cs"/>
              </a:rPr>
              <a:t>Impact3D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+mn-lt"/>
                <a:cs typeface="+mn-cs"/>
              </a:rPr>
              <a:t>Track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 err="1">
                <a:latin typeface="+mn-lt"/>
                <a:cs typeface="+mn-cs"/>
              </a:rPr>
              <a:t>TraceWin</a:t>
            </a:r>
            <a:endParaRPr lang="en-US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+mn-lt"/>
                <a:cs typeface="+mn-cs"/>
              </a:rPr>
              <a:t>In-House Open Source - </a:t>
            </a:r>
            <a:r>
              <a:rPr lang="en-US" dirty="0" err="1">
                <a:latin typeface="+mn-lt"/>
                <a:cs typeface="+mn-cs"/>
              </a:rPr>
              <a:t>PyORBIT</a:t>
            </a:r>
            <a:endParaRPr lang="en-US" dirty="0">
              <a:latin typeface="+mn-lt"/>
              <a:cs typeface="+mn-cs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+mn-lt"/>
                <a:cs typeface="+mn-cs"/>
              </a:rPr>
              <a:t>C++ and Script Shell (Python)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3505200"/>
            <a:ext cx="8382000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7" name="TextBox 9"/>
          <p:cNvSpPr txBox="1">
            <a:spLocks noChangeArrowheads="1"/>
          </p:cNvSpPr>
          <p:nvPr/>
        </p:nvSpPr>
        <p:spPr bwMode="auto">
          <a:xfrm>
            <a:off x="7010400" y="1066800"/>
            <a:ext cx="152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For</a:t>
            </a:r>
          </a:p>
          <a:p>
            <a:r>
              <a:rPr lang="en-US">
                <a:latin typeface="Calibri" pitchFamily="34" charset="0"/>
              </a:rPr>
              <a:t>Operations and Simulations</a:t>
            </a: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7010400" y="4419600"/>
            <a:ext cx="152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For</a:t>
            </a:r>
          </a:p>
          <a:p>
            <a:r>
              <a:rPr lang="en-US">
                <a:latin typeface="Calibri" pitchFamily="34" charset="0"/>
              </a:rPr>
              <a:t>Simulations</a:t>
            </a:r>
          </a:p>
        </p:txBody>
      </p:sp>
    </p:spTree>
    <p:extLst>
      <p:ext uri="{BB962C8B-B14F-4D97-AF65-F5344CB8AC3E}">
        <p14:creationId xmlns:p14="http://schemas.microsoft.com/office/powerpoint/2010/main" val="162760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Superconducting Linac RF Tuning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506413" y="1676400"/>
            <a:ext cx="8229600" cy="1066800"/>
          </a:xfrm>
        </p:spPr>
        <p:txBody>
          <a:bodyPr/>
          <a:lstStyle/>
          <a:p>
            <a:r>
              <a:rPr lang="en-US" sz="1400" b="1" dirty="0" smtClean="0"/>
              <a:t>SLACS (Superconducting Linac Automatic Cavity Setter) original XAL app. by J. Galambos</a:t>
            </a:r>
          </a:p>
          <a:p>
            <a:r>
              <a:rPr lang="en-US" sz="1400" b="1" dirty="0" smtClean="0"/>
              <a:t>Used time of flight method with two calibrated BPMs</a:t>
            </a:r>
          </a:p>
          <a:p>
            <a:r>
              <a:rPr lang="en-US" sz="1400" b="1" dirty="0" smtClean="0"/>
              <a:t>Provided SCL RF phases scaling in the case of changes (even when cavities switched off) 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794000"/>
            <a:ext cx="5181600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Content Placeholder 2"/>
          <p:cNvSpPr txBox="1">
            <a:spLocks/>
          </p:cNvSpPr>
          <p:nvPr/>
        </p:nvSpPr>
        <p:spPr bwMode="auto">
          <a:xfrm>
            <a:off x="5867400" y="29718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600" b="1" dirty="0">
                <a:solidFill>
                  <a:srgbClr val="1911AF"/>
                </a:solidFill>
                <a:latin typeface="Calibri" pitchFamily="34" charset="0"/>
              </a:rPr>
              <a:t>It took about 8 hours to tune the whole SCL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600" b="1" dirty="0">
                <a:solidFill>
                  <a:srgbClr val="1911AF"/>
                </a:solidFill>
                <a:latin typeface="Calibri" pitchFamily="34" charset="0"/>
              </a:rPr>
              <a:t>Could not study the stability and effects of different settings on SCL beam loss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600" b="1" dirty="0">
                <a:solidFill>
                  <a:srgbClr val="00B0F0"/>
                </a:solidFill>
                <a:latin typeface="Calibri" pitchFamily="34" charset="0"/>
              </a:rPr>
              <a:t>After tuning we needed manual tweaking of the RF phases in SCL and warm linac to reduce beam loss  </a:t>
            </a:r>
          </a:p>
        </p:txBody>
      </p:sp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1912938" y="609600"/>
            <a:ext cx="5276850" cy="990600"/>
            <a:chOff x="3088949" y="413633"/>
            <a:chExt cx="5734050" cy="1548461"/>
          </a:xfrm>
        </p:grpSpPr>
        <p:sp>
          <p:nvSpPr>
            <p:cNvPr id="17414" name="Line 4"/>
            <p:cNvSpPr>
              <a:spLocks noChangeShapeType="1"/>
            </p:cNvSpPr>
            <p:nvPr/>
          </p:nvSpPr>
          <p:spPr bwMode="auto">
            <a:xfrm>
              <a:off x="3121802" y="1408380"/>
              <a:ext cx="57011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5" name="Rectangle 5"/>
            <p:cNvSpPr>
              <a:spLocks noChangeArrowheads="1"/>
            </p:cNvSpPr>
            <p:nvPr/>
          </p:nvSpPr>
          <p:spPr bwMode="auto">
            <a:xfrm>
              <a:off x="3728312" y="1259976"/>
              <a:ext cx="808680" cy="285393"/>
            </a:xfrm>
            <a:prstGeom prst="rect">
              <a:avLst/>
            </a:prstGeom>
            <a:solidFill>
              <a:schemeClr val="accent1">
                <a:alpha val="32941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600">
                <a:latin typeface="Calibri" pitchFamily="34" charset="0"/>
              </a:endParaRPr>
            </a:p>
          </p:txBody>
        </p:sp>
        <p:sp>
          <p:nvSpPr>
            <p:cNvPr id="17416" name="Line 6"/>
            <p:cNvSpPr>
              <a:spLocks noChangeShapeType="1"/>
            </p:cNvSpPr>
            <p:nvPr/>
          </p:nvSpPr>
          <p:spPr bwMode="auto">
            <a:xfrm>
              <a:off x="4092218" y="1214313"/>
              <a:ext cx="0" cy="3995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7" name="Rectangle 7"/>
            <p:cNvSpPr>
              <a:spLocks noChangeArrowheads="1"/>
            </p:cNvSpPr>
            <p:nvPr/>
          </p:nvSpPr>
          <p:spPr bwMode="auto">
            <a:xfrm>
              <a:off x="7713590" y="1248560"/>
              <a:ext cx="70760" cy="31964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600">
                <a:latin typeface="Calibri" pitchFamily="34" charset="0"/>
              </a:endParaRPr>
            </a:p>
          </p:txBody>
        </p:sp>
        <p:sp>
          <p:nvSpPr>
            <p:cNvPr id="17418" name="Text Box 8"/>
            <p:cNvSpPr txBox="1">
              <a:spLocks noChangeArrowheads="1"/>
            </p:cNvSpPr>
            <p:nvPr/>
          </p:nvSpPr>
          <p:spPr bwMode="auto">
            <a:xfrm>
              <a:off x="3880330" y="1623540"/>
              <a:ext cx="39145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600">
                  <a:latin typeface="Calibri" pitchFamily="34" charset="0"/>
                </a:rPr>
                <a:t>RF</a:t>
              </a:r>
            </a:p>
          </p:txBody>
        </p:sp>
        <p:sp>
          <p:nvSpPr>
            <p:cNvPr id="17419" name="Text Box 9"/>
            <p:cNvSpPr txBox="1">
              <a:spLocks noChangeArrowheads="1"/>
            </p:cNvSpPr>
            <p:nvPr/>
          </p:nvSpPr>
          <p:spPr bwMode="auto">
            <a:xfrm>
              <a:off x="7410335" y="1543065"/>
              <a:ext cx="72808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600">
                  <a:latin typeface="Calibri" pitchFamily="34" charset="0"/>
                </a:rPr>
                <a:t>BPM 2</a:t>
              </a:r>
            </a:p>
          </p:txBody>
        </p:sp>
        <p:sp>
          <p:nvSpPr>
            <p:cNvPr id="17420" name="Line 10"/>
            <p:cNvSpPr>
              <a:spLocks noChangeShapeType="1"/>
            </p:cNvSpPr>
            <p:nvPr/>
          </p:nvSpPr>
          <p:spPr bwMode="auto">
            <a:xfrm>
              <a:off x="5571750" y="1113049"/>
              <a:ext cx="21418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" name="Text Box 11"/>
            <p:cNvSpPr txBox="1">
              <a:spLocks noChangeArrowheads="1"/>
            </p:cNvSpPr>
            <p:nvPr/>
          </p:nvSpPr>
          <p:spPr bwMode="auto">
            <a:xfrm>
              <a:off x="6398475" y="927992"/>
              <a:ext cx="400993" cy="48110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altLang="en-US" sz="1400">
                  <a:latin typeface="Calibri" pitchFamily="34" charset="0"/>
                </a:rPr>
                <a:t>Δ</a:t>
              </a:r>
              <a:r>
                <a:rPr lang="en-US" altLang="en-US" sz="1400">
                  <a:latin typeface="Calibri" pitchFamily="34" charset="0"/>
                </a:rPr>
                <a:t>Z</a:t>
              </a:r>
            </a:p>
          </p:txBody>
        </p:sp>
        <p:sp>
          <p:nvSpPr>
            <p:cNvPr id="17422" name="Text Box 12"/>
            <p:cNvSpPr txBox="1">
              <a:spLocks noChangeArrowheads="1"/>
            </p:cNvSpPr>
            <p:nvPr/>
          </p:nvSpPr>
          <p:spPr bwMode="auto">
            <a:xfrm>
              <a:off x="3088949" y="1087313"/>
              <a:ext cx="45731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1600">
                  <a:latin typeface="Calibri" pitchFamily="34" charset="0"/>
                </a:rPr>
                <a:t>V</a:t>
              </a:r>
              <a:r>
                <a:rPr lang="en-US" altLang="en-US" sz="1600" baseline="-25000">
                  <a:latin typeface="Calibri" pitchFamily="34" charset="0"/>
                </a:rPr>
                <a:t>0</a:t>
              </a:r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7423" name="Text Box 13"/>
            <p:cNvSpPr txBox="1">
              <a:spLocks noChangeArrowheads="1"/>
            </p:cNvSpPr>
            <p:nvPr/>
          </p:nvSpPr>
          <p:spPr bwMode="auto">
            <a:xfrm>
              <a:off x="4605225" y="1087313"/>
              <a:ext cx="33484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1600">
                  <a:latin typeface="Calibri" pitchFamily="34" charset="0"/>
                </a:rPr>
                <a:t>V</a:t>
              </a:r>
            </a:p>
          </p:txBody>
        </p:sp>
        <p:sp>
          <p:nvSpPr>
            <p:cNvPr id="17424" name="Rectangle 7"/>
            <p:cNvSpPr>
              <a:spLocks noChangeArrowheads="1"/>
            </p:cNvSpPr>
            <p:nvPr/>
          </p:nvSpPr>
          <p:spPr bwMode="auto">
            <a:xfrm>
              <a:off x="5530153" y="1247134"/>
              <a:ext cx="70760" cy="31964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600">
                <a:latin typeface="Calibri" pitchFamily="34" charset="0"/>
              </a:endParaRPr>
            </a:p>
          </p:txBody>
        </p:sp>
        <p:sp>
          <p:nvSpPr>
            <p:cNvPr id="17425" name="Text Box 9"/>
            <p:cNvSpPr txBox="1">
              <a:spLocks noChangeArrowheads="1"/>
            </p:cNvSpPr>
            <p:nvPr/>
          </p:nvSpPr>
          <p:spPr bwMode="auto">
            <a:xfrm>
              <a:off x="5222663" y="1543065"/>
              <a:ext cx="72808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600">
                  <a:latin typeface="Calibri" pitchFamily="34" charset="0"/>
                </a:rPr>
                <a:t>BPM 1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3121724" y="837972"/>
              <a:ext cx="5409742" cy="0"/>
            </a:xfrm>
            <a:prstGeom prst="line">
              <a:avLst/>
            </a:prstGeom>
            <a:ln w="53975" cmpd="dbl">
              <a:solidFill>
                <a:schemeClr val="accent5">
                  <a:lumMod val="60000"/>
                  <a:lumOff val="40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427" name="TextBox 19"/>
            <p:cNvSpPr txBox="1">
              <a:spLocks noChangeArrowheads="1"/>
            </p:cNvSpPr>
            <p:nvPr/>
          </p:nvSpPr>
          <p:spPr bwMode="auto">
            <a:xfrm>
              <a:off x="5105400" y="413633"/>
              <a:ext cx="1750918" cy="529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Calibri" pitchFamily="34" charset="0"/>
                </a:rPr>
                <a:t>RF reference line</a:t>
              </a:r>
            </a:p>
          </p:txBody>
        </p:sp>
        <p:sp>
          <p:nvSpPr>
            <p:cNvPr id="21" name="Down Arrow 20"/>
            <p:cNvSpPr/>
            <p:nvPr/>
          </p:nvSpPr>
          <p:spPr>
            <a:xfrm>
              <a:off x="7713794" y="909935"/>
              <a:ext cx="70727" cy="305226"/>
            </a:xfrm>
            <a:prstGeom prst="down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  <p:sp>
          <p:nvSpPr>
            <p:cNvPr id="22" name="Down Arrow 21"/>
            <p:cNvSpPr/>
            <p:nvPr/>
          </p:nvSpPr>
          <p:spPr>
            <a:xfrm>
              <a:off x="5529887" y="900009"/>
              <a:ext cx="70727" cy="305226"/>
            </a:xfrm>
            <a:prstGeom prst="down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165728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Intra-Beam Stripping Beam Loss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3886200" cy="3733800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0070C0"/>
                </a:solidFill>
              </a:rPr>
              <a:t>In 2012 </a:t>
            </a:r>
            <a:r>
              <a:rPr lang="en-US" dirty="0" err="1" smtClean="0">
                <a:solidFill>
                  <a:srgbClr val="0070C0"/>
                </a:solidFill>
              </a:rPr>
              <a:t>IBSt</a:t>
            </a:r>
            <a:r>
              <a:rPr lang="en-US" dirty="0" smtClean="0">
                <a:solidFill>
                  <a:srgbClr val="0070C0"/>
                </a:solidFill>
              </a:rPr>
              <a:t> was identified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0070C0"/>
                </a:solidFill>
              </a:rPr>
              <a:t>Unexpected SCL beam loss was mitigated by making beam bigger (reducing SCL quad field gradients)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0070C0"/>
                </a:solidFill>
              </a:rPr>
              <a:t>Empirical approach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0070C0"/>
                </a:solidFill>
              </a:rPr>
              <a:t>There was no model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1911AF"/>
                </a:solidFill>
              </a:rPr>
              <a:t>We wanted model based matching to increase beam sizes uniformly along SCL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62000"/>
            <a:ext cx="18605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777875"/>
            <a:ext cx="4457700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38600" y="4114800"/>
            <a:ext cx="502920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+mn-lt"/>
                <a:cs typeface="+mn-cs"/>
              </a:rPr>
              <a:t>First Observation of </a:t>
            </a:r>
            <a:r>
              <a:rPr lang="en-US" sz="1400" b="1" dirty="0" err="1">
                <a:latin typeface="+mn-lt"/>
                <a:cs typeface="+mn-cs"/>
              </a:rPr>
              <a:t>Intrabeam</a:t>
            </a:r>
            <a:r>
              <a:rPr lang="en-US" sz="1400" b="1" dirty="0">
                <a:latin typeface="+mn-lt"/>
                <a:cs typeface="+mn-cs"/>
              </a:rPr>
              <a:t> Stripping of Negative Hydrogen in a Superconducting Linear Accelerator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latin typeface="+mn-lt"/>
                <a:cs typeface="+mn-cs"/>
              </a:rPr>
              <a:t>A.Shishlo</a:t>
            </a:r>
            <a:r>
              <a:rPr lang="en-US" sz="1400" b="1" dirty="0">
                <a:latin typeface="+mn-lt"/>
                <a:cs typeface="+mn-cs"/>
              </a:rPr>
              <a:t>, J. Galambos, A. Aleksandrov, V. </a:t>
            </a:r>
            <a:r>
              <a:rPr lang="en-US" sz="1400" b="1" dirty="0" err="1">
                <a:latin typeface="+mn-lt"/>
                <a:cs typeface="+mn-cs"/>
              </a:rPr>
              <a:t>Lebedev</a:t>
            </a:r>
            <a:r>
              <a:rPr lang="en-US" sz="1400" b="1" dirty="0">
                <a:latin typeface="+mn-lt"/>
                <a:cs typeface="+mn-cs"/>
              </a:rPr>
              <a:t>, and M. Plum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endParaRPr lang="en-US" sz="14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+mn-lt"/>
                <a:cs typeface="+mn-cs"/>
              </a:rPr>
              <a:t>Phys. Rev. Lett. 108, 114801 – Published 12 March 2012</a:t>
            </a:r>
          </a:p>
        </p:txBody>
      </p:sp>
    </p:spTree>
    <p:extLst>
      <p:ext uri="{BB962C8B-B14F-4D97-AF65-F5344CB8AC3E}">
        <p14:creationId xmlns:p14="http://schemas.microsoft.com/office/powerpoint/2010/main" val="171952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Transverse Beam Matching in SCL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8229600" cy="944563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9 Laser Wire Stations in SCL for transverse profiles measurements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Never could get LW data in agreement with the models including Impact code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Possible reasons: </a:t>
            </a:r>
            <a:r>
              <a:rPr lang="en-US" dirty="0" smtClean="0">
                <a:solidFill>
                  <a:srgbClr val="0070C0"/>
                </a:solidFill>
              </a:rPr>
              <a:t>unknown RF settings and longitudinal Twiss at SCL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1219200"/>
            <a:ext cx="3124200" cy="457200"/>
          </a:xfrm>
          <a:prstGeom prst="rect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SCL Med Beta </a:t>
            </a:r>
          </a:p>
        </p:txBody>
      </p:sp>
      <p:sp>
        <p:nvSpPr>
          <p:cNvPr id="5" name="Rectangle 4"/>
          <p:cNvSpPr/>
          <p:nvPr/>
        </p:nvSpPr>
        <p:spPr>
          <a:xfrm>
            <a:off x="4343400" y="1219200"/>
            <a:ext cx="3124200" cy="457200"/>
          </a:xfrm>
          <a:prstGeom prst="rect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SCL High Beta </a:t>
            </a:r>
          </a:p>
        </p:txBody>
      </p:sp>
      <p:sp>
        <p:nvSpPr>
          <p:cNvPr id="6" name="Rectangle 5"/>
          <p:cNvSpPr/>
          <p:nvPr/>
        </p:nvSpPr>
        <p:spPr>
          <a:xfrm>
            <a:off x="1295400" y="1143000"/>
            <a:ext cx="76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47800" y="1143000"/>
            <a:ext cx="76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00200" y="1143000"/>
            <a:ext cx="76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52600" y="1143000"/>
            <a:ext cx="76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19600" y="1143000"/>
            <a:ext cx="76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2000" y="1143000"/>
            <a:ext cx="76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724400" y="1143000"/>
            <a:ext cx="76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76800" y="1143000"/>
            <a:ext cx="76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315200" y="1143000"/>
            <a:ext cx="76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33400" y="12954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467600" y="1219200"/>
            <a:ext cx="1295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HEBT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543800" y="1143000"/>
            <a:ext cx="76200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696200" y="1143000"/>
            <a:ext cx="76200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848600" y="1143000"/>
            <a:ext cx="76200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001000" y="1143000"/>
            <a:ext cx="76200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476" name="TextBox 21"/>
          <p:cNvSpPr txBox="1">
            <a:spLocks noChangeArrowheads="1"/>
          </p:cNvSpPr>
          <p:nvPr/>
        </p:nvSpPr>
        <p:spPr bwMode="auto">
          <a:xfrm>
            <a:off x="1143000" y="1752600"/>
            <a:ext cx="7635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alibri" pitchFamily="34" charset="0"/>
              </a:rPr>
              <a:t>LW 1-4</a:t>
            </a:r>
          </a:p>
        </p:txBody>
      </p:sp>
      <p:sp>
        <p:nvSpPr>
          <p:cNvPr id="19477" name="TextBox 22"/>
          <p:cNvSpPr txBox="1">
            <a:spLocks noChangeArrowheads="1"/>
          </p:cNvSpPr>
          <p:nvPr/>
        </p:nvSpPr>
        <p:spPr bwMode="auto">
          <a:xfrm>
            <a:off x="4267200" y="1752600"/>
            <a:ext cx="9715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alibri" pitchFamily="34" charset="0"/>
              </a:rPr>
              <a:t>LW 12-15</a:t>
            </a:r>
          </a:p>
        </p:txBody>
      </p:sp>
      <p:sp>
        <p:nvSpPr>
          <p:cNvPr id="19478" name="TextBox 23"/>
          <p:cNvSpPr txBox="1">
            <a:spLocks noChangeArrowheads="1"/>
          </p:cNvSpPr>
          <p:nvPr/>
        </p:nvSpPr>
        <p:spPr bwMode="auto">
          <a:xfrm>
            <a:off x="6996113" y="1752600"/>
            <a:ext cx="7000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alibri" pitchFamily="34" charset="0"/>
              </a:rPr>
              <a:t>LW 32</a:t>
            </a:r>
          </a:p>
        </p:txBody>
      </p:sp>
      <p:sp>
        <p:nvSpPr>
          <p:cNvPr id="19479" name="TextBox 25"/>
          <p:cNvSpPr txBox="1">
            <a:spLocks noChangeArrowheads="1"/>
          </p:cNvSpPr>
          <p:nvPr/>
        </p:nvSpPr>
        <p:spPr bwMode="auto">
          <a:xfrm>
            <a:off x="7762875" y="1752600"/>
            <a:ext cx="4667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B050"/>
                </a:solidFill>
                <a:latin typeface="Calibri" pitchFamily="34" charset="0"/>
              </a:rPr>
              <a:t>WS</a:t>
            </a:r>
          </a:p>
        </p:txBody>
      </p:sp>
      <p:pic>
        <p:nvPicPr>
          <p:cNvPr id="1948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048000"/>
            <a:ext cx="7481888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81" name="TextBox 26"/>
          <p:cNvSpPr txBox="1">
            <a:spLocks noChangeArrowheads="1"/>
          </p:cNvSpPr>
          <p:nvPr/>
        </p:nvSpPr>
        <p:spPr bwMode="auto">
          <a:xfrm>
            <a:off x="1600200" y="5403850"/>
            <a:ext cx="63627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latin typeface="Calibri" pitchFamily="34" charset="0"/>
              </a:rPr>
              <a:t>“Cannot get agreement between Impact model and LW data”</a:t>
            </a:r>
          </a:p>
          <a:p>
            <a:r>
              <a:rPr lang="en-US" sz="1600" b="1">
                <a:latin typeface="Calibri" pitchFamily="34" charset="0"/>
              </a:rPr>
              <a:t>EXPERIENCE AND LESSONS WITH THE SNS SUPERCONDUCTING LINAC</a:t>
            </a:r>
          </a:p>
          <a:p>
            <a:r>
              <a:rPr lang="en-US" sz="1600">
                <a:latin typeface="Calibri" pitchFamily="34" charset="0"/>
              </a:rPr>
              <a:t>Yan Zhang,</a:t>
            </a:r>
          </a:p>
          <a:p>
            <a:r>
              <a:rPr lang="en-US" sz="1600">
                <a:latin typeface="Calibri" pitchFamily="34" charset="0"/>
              </a:rPr>
              <a:t>Proceedings of IPAC’10, Kyoto, Japan, pp 26-30</a:t>
            </a:r>
          </a:p>
        </p:txBody>
      </p:sp>
    </p:spTree>
    <p:extLst>
      <p:ext uri="{BB962C8B-B14F-4D97-AF65-F5344CB8AC3E}">
        <p14:creationId xmlns:p14="http://schemas.microsoft.com/office/powerpoint/2010/main" val="197866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0"/>
            <a:ext cx="5031824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Longitudinal Twiss Analysis in SCL</a:t>
            </a:r>
          </a:p>
        </p:txBody>
      </p:sp>
      <p:sp>
        <p:nvSpPr>
          <p:cNvPr id="20482" name="AutoShape 4"/>
          <p:cNvSpPr>
            <a:spLocks noChangeArrowheads="1"/>
          </p:cNvSpPr>
          <p:nvPr/>
        </p:nvSpPr>
        <p:spPr bwMode="auto">
          <a:xfrm>
            <a:off x="1371600" y="850900"/>
            <a:ext cx="1876425" cy="447675"/>
          </a:xfrm>
          <a:prstGeom prst="roundRect">
            <a:avLst>
              <a:gd name="adj" fmla="val 16667"/>
            </a:avLst>
          </a:prstGeom>
          <a:solidFill>
            <a:schemeClr val="accent1">
              <a:alpha val="2901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ea typeface="ＭＳ Ｐゴシック" pitchFamily="34" charset="-128"/>
              </a:rPr>
              <a:t>CCL4</a:t>
            </a:r>
          </a:p>
        </p:txBody>
      </p:sp>
      <p:sp>
        <p:nvSpPr>
          <p:cNvPr id="20483" name="AutoShape 5"/>
          <p:cNvSpPr>
            <a:spLocks noChangeArrowheads="1"/>
          </p:cNvSpPr>
          <p:nvPr/>
        </p:nvSpPr>
        <p:spPr bwMode="auto">
          <a:xfrm>
            <a:off x="4933950" y="879475"/>
            <a:ext cx="628650" cy="390525"/>
          </a:xfrm>
          <a:prstGeom prst="roundRect">
            <a:avLst>
              <a:gd name="adj" fmla="val 16667"/>
            </a:avLst>
          </a:prstGeom>
          <a:solidFill>
            <a:schemeClr val="accent1">
              <a:alpha val="2901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ea typeface="ＭＳ Ｐゴシック" pitchFamily="34" charset="-128"/>
              </a:rPr>
              <a:t>BPM1</a:t>
            </a:r>
          </a:p>
        </p:txBody>
      </p:sp>
      <p:sp>
        <p:nvSpPr>
          <p:cNvPr id="20484" name="AutoShape 6"/>
          <p:cNvSpPr>
            <a:spLocks noChangeArrowheads="1"/>
          </p:cNvSpPr>
          <p:nvPr/>
        </p:nvSpPr>
        <p:spPr bwMode="auto">
          <a:xfrm>
            <a:off x="6076950" y="879475"/>
            <a:ext cx="628650" cy="390525"/>
          </a:xfrm>
          <a:prstGeom prst="roundRect">
            <a:avLst>
              <a:gd name="adj" fmla="val 16667"/>
            </a:avLst>
          </a:prstGeom>
          <a:solidFill>
            <a:schemeClr val="accent1">
              <a:alpha val="2901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ea typeface="ＭＳ Ｐゴシック" pitchFamily="34" charset="-128"/>
              </a:rPr>
              <a:t>BPM2</a:t>
            </a:r>
          </a:p>
        </p:txBody>
      </p: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6851650" y="925513"/>
            <a:ext cx="41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ea typeface="ＭＳ Ｐゴシック" pitchFamily="34" charset="-128"/>
              </a:rPr>
              <a:t>…</a:t>
            </a:r>
          </a:p>
        </p:txBody>
      </p:sp>
      <p:sp>
        <p:nvSpPr>
          <p:cNvPr id="20486" name="AutoShape 8"/>
          <p:cNvSpPr>
            <a:spLocks noChangeArrowheads="1"/>
          </p:cNvSpPr>
          <p:nvPr/>
        </p:nvSpPr>
        <p:spPr bwMode="auto">
          <a:xfrm>
            <a:off x="7820025" y="879475"/>
            <a:ext cx="819150" cy="390525"/>
          </a:xfrm>
          <a:prstGeom prst="roundRect">
            <a:avLst>
              <a:gd name="adj" fmla="val 16667"/>
            </a:avLst>
          </a:prstGeom>
          <a:solidFill>
            <a:schemeClr val="accent1">
              <a:alpha val="2901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ea typeface="ＭＳ Ｐゴシック" pitchFamily="34" charset="-128"/>
              </a:rPr>
              <a:t>BPM{n}</a:t>
            </a:r>
          </a:p>
        </p:txBody>
      </p:sp>
      <p:sp>
        <p:nvSpPr>
          <p:cNvPr id="20487" name="Line 9"/>
          <p:cNvSpPr>
            <a:spLocks noChangeShapeType="1"/>
          </p:cNvSpPr>
          <p:nvPr/>
        </p:nvSpPr>
        <p:spPr bwMode="auto">
          <a:xfrm>
            <a:off x="857250" y="1079500"/>
            <a:ext cx="4762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8" name="Line 10"/>
          <p:cNvSpPr>
            <a:spLocks noChangeShapeType="1"/>
          </p:cNvSpPr>
          <p:nvPr/>
        </p:nvSpPr>
        <p:spPr bwMode="auto">
          <a:xfrm>
            <a:off x="3257550" y="1079500"/>
            <a:ext cx="4762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9" name="Line 11"/>
          <p:cNvSpPr>
            <a:spLocks noChangeShapeType="1"/>
          </p:cNvSpPr>
          <p:nvPr/>
        </p:nvSpPr>
        <p:spPr bwMode="auto">
          <a:xfrm>
            <a:off x="5562600" y="1069975"/>
            <a:ext cx="4762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0" name="Line 12"/>
          <p:cNvSpPr>
            <a:spLocks noChangeShapeType="1"/>
          </p:cNvSpPr>
          <p:nvPr/>
        </p:nvSpPr>
        <p:spPr bwMode="auto">
          <a:xfrm>
            <a:off x="7305675" y="1079500"/>
            <a:ext cx="4762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1" name="AutoShape 13"/>
          <p:cNvSpPr>
            <a:spLocks noChangeArrowheads="1"/>
          </p:cNvSpPr>
          <p:nvPr/>
        </p:nvSpPr>
        <p:spPr bwMode="auto">
          <a:xfrm>
            <a:off x="3810000" y="736600"/>
            <a:ext cx="495300" cy="733425"/>
          </a:xfrm>
          <a:prstGeom prst="roundRect">
            <a:avLst>
              <a:gd name="adj" fmla="val 16667"/>
            </a:avLst>
          </a:prstGeom>
          <a:solidFill>
            <a:srgbClr val="339966">
              <a:alpha val="32941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ea typeface="ＭＳ Ｐゴシック" pitchFamily="34" charset="-128"/>
              </a:rPr>
              <a:t>SCL</a:t>
            </a:r>
          </a:p>
          <a:p>
            <a:pPr algn="ctr"/>
            <a:r>
              <a:rPr lang="en-US">
                <a:ea typeface="ＭＳ Ｐゴシック" pitchFamily="34" charset="-128"/>
              </a:rPr>
              <a:t>RF</a:t>
            </a:r>
          </a:p>
        </p:txBody>
      </p:sp>
      <p:sp>
        <p:nvSpPr>
          <p:cNvPr id="20492" name="Line 14"/>
          <p:cNvSpPr>
            <a:spLocks noChangeShapeType="1"/>
          </p:cNvSpPr>
          <p:nvPr/>
        </p:nvSpPr>
        <p:spPr bwMode="auto">
          <a:xfrm>
            <a:off x="4410075" y="1060450"/>
            <a:ext cx="4762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3" name="Text Box 15"/>
          <p:cNvSpPr txBox="1">
            <a:spLocks noChangeArrowheads="1"/>
          </p:cNvSpPr>
          <p:nvPr/>
        </p:nvSpPr>
        <p:spPr bwMode="auto">
          <a:xfrm>
            <a:off x="365125" y="1573213"/>
            <a:ext cx="8321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ea typeface="ＭＳ Ｐゴシック" pitchFamily="34" charset="-128"/>
              </a:rPr>
              <a:t>We use a controllable </a:t>
            </a:r>
            <a:r>
              <a:rPr lang="en-US" b="1" dirty="0" smtClean="0">
                <a:solidFill>
                  <a:srgbClr val="0000FF"/>
                </a:solidFill>
                <a:ea typeface="ＭＳ Ｐゴシック" pitchFamily="34" charset="-128"/>
              </a:rPr>
              <a:t>element (SCL RF) </a:t>
            </a:r>
            <a:r>
              <a:rPr lang="en-US" b="1" dirty="0">
                <a:solidFill>
                  <a:srgbClr val="0000FF"/>
                </a:solidFill>
                <a:ea typeface="ＭＳ Ｐゴシック" pitchFamily="34" charset="-128"/>
              </a:rPr>
              <a:t>in the lattice and analyze BPM amplitudes vs cavity’s phase data.</a:t>
            </a:r>
          </a:p>
        </p:txBody>
      </p:sp>
      <p:sp>
        <p:nvSpPr>
          <p:cNvPr id="20494" name="Text Box 18"/>
          <p:cNvSpPr txBox="1">
            <a:spLocks noChangeArrowheads="1"/>
          </p:cNvSpPr>
          <p:nvPr/>
        </p:nvSpPr>
        <p:spPr bwMode="auto">
          <a:xfrm>
            <a:off x="5861050" y="2516188"/>
            <a:ext cx="31257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ea typeface="ＭＳ Ｐゴシック" pitchFamily="34" charset="-128"/>
              </a:rPr>
              <a:t>Results (XAL units):</a:t>
            </a:r>
          </a:p>
          <a:p>
            <a:r>
              <a:rPr lang="en-US" b="1">
                <a:ea typeface="ＭＳ Ｐゴシック" pitchFamily="34" charset="-128"/>
              </a:rPr>
              <a:t>Alpha = 0.56 +- 0.02</a:t>
            </a:r>
          </a:p>
          <a:p>
            <a:r>
              <a:rPr lang="en-US" b="1">
                <a:ea typeface="ＭＳ Ｐゴシック" pitchFamily="34" charset="-128"/>
              </a:rPr>
              <a:t>Beta = 5.33 +- 0.13</a:t>
            </a:r>
          </a:p>
          <a:p>
            <a:r>
              <a:rPr lang="en-US" b="1">
                <a:ea typeface="ＭＳ Ｐゴシック" pitchFamily="34" charset="-128"/>
              </a:rPr>
              <a:t>Emitt = (0.928 +- 0.012)*10</a:t>
            </a:r>
            <a:r>
              <a:rPr lang="en-US" b="1" baseline="30000">
                <a:ea typeface="ＭＳ Ｐゴシック" pitchFamily="34" charset="-128"/>
              </a:rPr>
              <a:t>-6</a:t>
            </a:r>
            <a:endParaRPr lang="en-US" b="1">
              <a:ea typeface="ＭＳ Ｐゴシック" pitchFamily="34" charset="-128"/>
            </a:endParaRPr>
          </a:p>
        </p:txBody>
      </p:sp>
      <p:cxnSp>
        <p:nvCxnSpPr>
          <p:cNvPr id="20495" name="Straight Arrow Connector 20"/>
          <p:cNvCxnSpPr>
            <a:cxnSpLocks noChangeShapeType="1"/>
          </p:cNvCxnSpPr>
          <p:nvPr/>
        </p:nvCxnSpPr>
        <p:spPr bwMode="auto">
          <a:xfrm flipH="1" flipV="1">
            <a:off x="4806950" y="5334000"/>
            <a:ext cx="605874" cy="228600"/>
          </a:xfrm>
          <a:prstGeom prst="straightConnector1">
            <a:avLst/>
          </a:prstGeom>
          <a:noFill/>
          <a:ln w="50800">
            <a:solidFill>
              <a:srgbClr val="0000FF"/>
            </a:solidFill>
            <a:round/>
            <a:headEnd/>
            <a:tailEnd type="arrow" w="med" len="med"/>
          </a:ln>
        </p:spPr>
      </p:cxnSp>
      <p:sp>
        <p:nvSpPr>
          <p:cNvPr id="20496" name="TextBox 22"/>
          <p:cNvSpPr txBox="1">
            <a:spLocks noChangeArrowheads="1"/>
          </p:cNvSpPr>
          <p:nvPr/>
        </p:nvSpPr>
        <p:spPr bwMode="auto">
          <a:xfrm>
            <a:off x="5410733" y="5448300"/>
            <a:ext cx="1428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00FF"/>
                </a:solidFill>
                <a:ea typeface="ＭＳ Ｐゴシック" pitchFamily="34" charset="-128"/>
              </a:rPr>
              <a:t>Defocusing</a:t>
            </a:r>
          </a:p>
        </p:txBody>
      </p:sp>
      <p:cxnSp>
        <p:nvCxnSpPr>
          <p:cNvPr id="20497" name="Straight Arrow Connector 23"/>
          <p:cNvCxnSpPr>
            <a:cxnSpLocks noChangeShapeType="1"/>
          </p:cNvCxnSpPr>
          <p:nvPr/>
        </p:nvCxnSpPr>
        <p:spPr bwMode="auto">
          <a:xfrm flipH="1" flipV="1">
            <a:off x="2590800" y="4572000"/>
            <a:ext cx="225425" cy="342900"/>
          </a:xfrm>
          <a:prstGeom prst="straightConnector1">
            <a:avLst/>
          </a:prstGeom>
          <a:noFill/>
          <a:ln w="50800">
            <a:solidFill>
              <a:srgbClr val="0000FF"/>
            </a:solidFill>
            <a:round/>
            <a:headEnd/>
            <a:tailEnd type="arrow" w="med" len="med"/>
          </a:ln>
        </p:spPr>
      </p:cxnSp>
      <p:sp>
        <p:nvSpPr>
          <p:cNvPr id="20499" name="TextBox 26"/>
          <p:cNvSpPr txBox="1">
            <a:spLocks noChangeArrowheads="1"/>
          </p:cNvSpPr>
          <p:nvPr/>
        </p:nvSpPr>
        <p:spPr bwMode="auto">
          <a:xfrm>
            <a:off x="1981200" y="4876800"/>
            <a:ext cx="172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00FF"/>
                </a:solidFill>
                <a:ea typeface="ＭＳ Ｐゴシック" pitchFamily="34" charset="-128"/>
              </a:rPr>
              <a:t>Over focusing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61050" y="4017963"/>
            <a:ext cx="3067050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A. Shishlo, A. Aleksandrov,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Phys. ST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Accel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. and Beams 16, 062801 (2013).</a:t>
            </a:r>
          </a:p>
        </p:txBody>
      </p:sp>
    </p:spTree>
    <p:extLst>
      <p:ext uri="{BB962C8B-B14F-4D97-AF65-F5344CB8AC3E}">
        <p14:creationId xmlns:p14="http://schemas.microsoft.com/office/powerpoint/2010/main" val="380030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SCL Tuning Wizard</a:t>
            </a:r>
          </a:p>
        </p:txBody>
      </p:sp>
      <p:pic>
        <p:nvPicPr>
          <p:cNvPr id="2150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9650" y="2209800"/>
            <a:ext cx="7067550" cy="412750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990600" y="838200"/>
            <a:ext cx="7239000" cy="144780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SLACS improved and automated, all BPMs’ included in analysis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Takes 40 minutes to tune SCL instead of 8 hours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Includes longitudinal Twiss calculation from scan data </a:t>
            </a: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Includes </a:t>
            </a:r>
            <a:r>
              <a:rPr lang="en-US" dirty="0" smtClean="0"/>
              <a:t>Laser Wire data analysis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Ready for SCL transverse matching studies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5105400" y="5715000"/>
            <a:ext cx="1360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alibri" pitchFamily="34" charset="0"/>
              </a:rPr>
              <a:t>11.15.2015</a:t>
            </a:r>
          </a:p>
        </p:txBody>
      </p:sp>
    </p:spTree>
    <p:extLst>
      <p:ext uri="{BB962C8B-B14F-4D97-AF65-F5344CB8AC3E}">
        <p14:creationId xmlns:p14="http://schemas.microsoft.com/office/powerpoint/2010/main" val="296241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Problem Non Gaussian Profiles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160020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Some LW profiles demonstrate big “shoulders”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We can try to do transverse matching, but results may be different from expectations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We need to check Warm linac settings and use multi-particle PIC code for optics planning   </a:t>
            </a:r>
            <a:endParaRPr lang="en-US" dirty="0"/>
          </a:p>
        </p:txBody>
      </p:sp>
      <p:pic>
        <p:nvPicPr>
          <p:cNvPr id="2253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514600"/>
            <a:ext cx="42052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541588"/>
            <a:ext cx="4114800" cy="332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297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_HFIR-SNS">
  <a:themeElements>
    <a:clrScheme name="ORNL Corporate Color Palette FINAL">
      <a:dk1>
        <a:sysClr val="windowText" lastClr="000000"/>
      </a:dk1>
      <a:lt1>
        <a:sysClr val="window" lastClr="FFFFFF"/>
      </a:lt1>
      <a:dk2>
        <a:srgbClr val="18783D"/>
      </a:dk2>
      <a:lt2>
        <a:srgbClr val="FFFFFF"/>
      </a:lt2>
      <a:accent1>
        <a:srgbClr val="2A6EBB"/>
      </a:accent1>
      <a:accent2>
        <a:srgbClr val="69BE28"/>
      </a:accent2>
      <a:accent3>
        <a:srgbClr val="E37222"/>
      </a:accent3>
      <a:accent4>
        <a:srgbClr val="3CB6CE"/>
      </a:accent4>
      <a:accent5>
        <a:srgbClr val="983222"/>
      </a:accent5>
      <a:accent6>
        <a:srgbClr val="FECB00"/>
      </a:accent6>
      <a:hlink>
        <a:srgbClr val="2A6EBB"/>
      </a:hlink>
      <a:folHlink>
        <a:srgbClr val="207C47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contourClr>
            <a:schemeClr val="lt1"/>
          </a:contourClr>
        </a:sp3d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913069-075D-49F7-AF90-34940D148085}">
  <ds:schemaRefs>
    <ds:schemaRef ds:uri="http://purl.org/dc/elements/1.1/"/>
    <ds:schemaRef ds:uri="http://purl.org/dc/dcmitype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F50F8B6-4A11-4B4C-906E-532188B822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98F7A50-2969-4387-8ABB-A3555854BC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Powerpoint-Template_HFIR-SNS.potx</Template>
  <TotalTime>1954</TotalTime>
  <Words>1306</Words>
  <Application>Microsoft Office PowerPoint</Application>
  <PresentationFormat>On-screen Show (4:3)</PresentationFormat>
  <Paragraphs>229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Powerpoint-Template_HFIR-SNS</vt:lpstr>
      <vt:lpstr>Equation</vt:lpstr>
      <vt:lpstr>Graph</vt:lpstr>
      <vt:lpstr>Software for Simulations and Operations</vt:lpstr>
      <vt:lpstr>Outline</vt:lpstr>
      <vt:lpstr>Physics Software for SNS Linac</vt:lpstr>
      <vt:lpstr>Superconducting Linac RF Tuning</vt:lpstr>
      <vt:lpstr>Intra-Beam Stripping Beam Loss </vt:lpstr>
      <vt:lpstr>Transverse Beam Matching in SCL</vt:lpstr>
      <vt:lpstr>Longitudinal Twiss Analysis in SCL</vt:lpstr>
      <vt:lpstr>SCL Tuning Wizard</vt:lpstr>
      <vt:lpstr>Problem Non Gaussian Profiles</vt:lpstr>
      <vt:lpstr>Warm Linac RF Tuning</vt:lpstr>
      <vt:lpstr>RF Shaker – Checking RF Setting </vt:lpstr>
      <vt:lpstr>Why We Need a New PIC Code (I)</vt:lpstr>
      <vt:lpstr>Why We Need a New PIC Code (II)</vt:lpstr>
      <vt:lpstr>PyORBIT with Linac Model</vt:lpstr>
      <vt:lpstr>3D Space Charge Models for Linac</vt:lpstr>
      <vt:lpstr>PyORBIT RF Gap Models</vt:lpstr>
      <vt:lpstr>PyORBIT–Parmila Benchmark</vt:lpstr>
      <vt:lpstr>PyORBIT for MEBT Optics Studies</vt:lpstr>
      <vt:lpstr>New MEBT Optics </vt:lpstr>
      <vt:lpstr>Discrepancies in PyORBIT vs Data</vt:lpstr>
      <vt:lpstr>Conclusions</vt:lpstr>
    </vt:vector>
  </TitlesOfParts>
  <Company>ORNL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Manning, Renee</dc:creator>
  <cp:keywords>Spallation Neuton Souce, Neutron Sciences Directorate</cp:keywords>
  <cp:lastModifiedBy>Shishlo, Andrei P.</cp:lastModifiedBy>
  <cp:revision>28</cp:revision>
  <cp:lastPrinted>2016-02-11T13:53:18Z</cp:lastPrinted>
  <dcterms:created xsi:type="dcterms:W3CDTF">2014-04-28T13:33:12Z</dcterms:created>
  <dcterms:modified xsi:type="dcterms:W3CDTF">2016-02-12T17:04:30Z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