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sldIdLst>
    <p:sldId id="256" r:id="rId5"/>
    <p:sldId id="284" r:id="rId6"/>
    <p:sldId id="264" r:id="rId7"/>
    <p:sldId id="265" r:id="rId8"/>
    <p:sldId id="266" r:id="rId9"/>
    <p:sldId id="267" r:id="rId10"/>
    <p:sldId id="285" r:id="rId11"/>
    <p:sldId id="270" r:id="rId12"/>
    <p:sldId id="272" r:id="rId13"/>
    <p:sldId id="273" r:id="rId14"/>
    <p:sldId id="287" r:id="rId15"/>
    <p:sldId id="277" r:id="rId16"/>
    <p:sldId id="289" r:id="rId17"/>
    <p:sldId id="283" r:id="rId18"/>
    <p:sldId id="275" r:id="rId19"/>
    <p:sldId id="282" r:id="rId20"/>
    <p:sldId id="281" r:id="rId21"/>
    <p:sldId id="279" r:id="rId22"/>
    <p:sldId id="280" r:id="rId23"/>
    <p:sldId id="288" r:id="rId2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4BC60"/>
    <a:srgbClr val="6E006F"/>
    <a:srgbClr val="4AE715"/>
    <a:srgbClr val="1BEADB"/>
    <a:srgbClr val="DA50C3"/>
    <a:srgbClr val="FFF581"/>
    <a:srgbClr val="3A0566"/>
    <a:srgbClr val="E3DFD1"/>
    <a:srgbClr val="D0CCBE"/>
    <a:srgbClr val="FFF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6" autoAdjust="0"/>
    <p:restoredTop sz="97285" autoAdjust="0"/>
  </p:normalViewPr>
  <p:slideViewPr>
    <p:cSldViewPr showGuides="1">
      <p:cViewPr>
        <p:scale>
          <a:sx n="100" d="100"/>
          <a:sy n="100" d="100"/>
        </p:scale>
        <p:origin x="-106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ared:Unix_Work:2015:FoilHitsSimulations:Experiment_08_21_2015:Summar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ared:PC_Work:LaserStripping:TeamMeetings:Presentations:2015:laserefficiencyvspow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98653946983792"/>
          <c:y val="0.028169014084507"/>
          <c:w val="0.882524881796964"/>
          <c:h val="0.856670562441883"/>
        </c:manualLayout>
      </c:layout>
      <c:scatterChart>
        <c:scatterStyle val="lineMarker"/>
        <c:varyColors val="0"/>
        <c:ser>
          <c:idx val="0"/>
          <c:order val="0"/>
          <c:tx>
            <c:v>Nominal Painting</c:v>
          </c:tx>
          <c:spPr>
            <a:ln w="47625">
              <a:noFill/>
            </a:ln>
          </c:spPr>
          <c:marker>
            <c:symbol val="circle"/>
            <c:size val="12"/>
            <c:spPr>
              <a:solidFill>
                <a:srgbClr val="000090"/>
              </a:solidFill>
              <a:ln>
                <a:solidFill>
                  <a:srgbClr val="000090"/>
                </a:solidFill>
              </a:ln>
            </c:spPr>
          </c:marker>
          <c:xVal>
            <c:numRef>
              <c:f>Sheet1!$G$6:$G$9</c:f>
              <c:numCache>
                <c:formatCode>General</c:formatCode>
                <c:ptCount val="4"/>
                <c:pt idx="0">
                  <c:v>29.5829</c:v>
                </c:pt>
                <c:pt idx="1">
                  <c:v>25.6244</c:v>
                </c:pt>
                <c:pt idx="2">
                  <c:v>21.9501</c:v>
                </c:pt>
                <c:pt idx="3">
                  <c:v>17.870525</c:v>
                </c:pt>
              </c:numCache>
            </c:numRef>
          </c:xVal>
          <c:yVal>
            <c:numRef>
              <c:f>Sheet1!$J$6:$J$9</c:f>
              <c:numCache>
                <c:formatCode>General</c:formatCode>
                <c:ptCount val="4"/>
                <c:pt idx="0">
                  <c:v>1.0</c:v>
                </c:pt>
                <c:pt idx="1">
                  <c:v>1.096955448761192</c:v>
                </c:pt>
                <c:pt idx="2">
                  <c:v>1.252885988290823</c:v>
                </c:pt>
                <c:pt idx="3">
                  <c:v>1.887128457645955</c:v>
                </c:pt>
              </c:numCache>
            </c:numRef>
          </c:yVal>
          <c:smooth val="0"/>
        </c:ser>
        <c:ser>
          <c:idx val="1"/>
          <c:order val="1"/>
          <c:tx>
            <c:v>Flattop</c:v>
          </c:tx>
          <c:spPr>
            <a:ln w="47625">
              <a:noFill/>
            </a:ln>
          </c:spPr>
          <c:marker>
            <c:symbol val="star"/>
            <c:size val="12"/>
            <c:spPr>
              <a:solidFill>
                <a:srgbClr val="000090"/>
              </a:solidFill>
              <a:ln>
                <a:solidFill>
                  <a:srgbClr val="000090"/>
                </a:solidFill>
              </a:ln>
            </c:spPr>
          </c:marker>
          <c:xVal>
            <c:numRef>
              <c:f>Sheet1!$G$10:$G$11</c:f>
              <c:numCache>
                <c:formatCode>General</c:formatCode>
                <c:ptCount val="2"/>
                <c:pt idx="0">
                  <c:v>12.824525</c:v>
                </c:pt>
                <c:pt idx="1">
                  <c:v>18.792725</c:v>
                </c:pt>
              </c:numCache>
            </c:numRef>
          </c:xVal>
          <c:yVal>
            <c:numRef>
              <c:f>Sheet1!$J$10:$J$11</c:f>
              <c:numCache>
                <c:formatCode>General</c:formatCode>
                <c:ptCount val="2"/>
                <c:pt idx="0">
                  <c:v>10.88778037755068</c:v>
                </c:pt>
                <c:pt idx="1">
                  <c:v>4.78783227554242</c:v>
                </c:pt>
              </c:numCache>
            </c:numRef>
          </c:yVal>
          <c:smooth val="0"/>
        </c:ser>
        <c:ser>
          <c:idx val="2"/>
          <c:order val="2"/>
          <c:tx>
            <c:v>Shallow Painting</c:v>
          </c:tx>
          <c:spPr>
            <a:ln w="47625">
              <a:noFill/>
            </a:ln>
          </c:spPr>
          <c:marker>
            <c:symbol val="triangle"/>
            <c:size val="12"/>
            <c:spPr>
              <a:solidFill>
                <a:srgbClr val="000090"/>
              </a:solidFill>
              <a:ln>
                <a:solidFill>
                  <a:srgbClr val="000090"/>
                </a:solidFill>
              </a:ln>
            </c:spPr>
          </c:marker>
          <c:xVal>
            <c:numRef>
              <c:f>Sheet1!$G$12:$G$13</c:f>
              <c:numCache>
                <c:formatCode>General</c:formatCode>
                <c:ptCount val="2"/>
                <c:pt idx="0">
                  <c:v>11.693525</c:v>
                </c:pt>
                <c:pt idx="1">
                  <c:v>13.607525</c:v>
                </c:pt>
              </c:numCache>
            </c:numRef>
          </c:xVal>
          <c:yVal>
            <c:numRef>
              <c:f>Sheet1!$J$12:$J$13</c:f>
              <c:numCache>
                <c:formatCode>General</c:formatCode>
                <c:ptCount val="2"/>
                <c:pt idx="0">
                  <c:v>10.20623248345738</c:v>
                </c:pt>
                <c:pt idx="1">
                  <c:v>4.338151907280594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4789448"/>
        <c:axId val="2120739208"/>
      </c:scatterChart>
      <c:valAx>
        <c:axId val="2064789448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600"/>
                  <a:t>Horizontal</a:t>
                </a:r>
                <a:r>
                  <a:rPr lang="en-US" sz="1600" baseline="0"/>
                  <a:t> RMS Emittance (pi mm mrad))</a:t>
                </a:r>
                <a:endParaRPr lang="en-US" sz="16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20739208"/>
        <c:crosses val="autoZero"/>
        <c:crossBetween val="midCat"/>
      </c:valAx>
      <c:valAx>
        <c:axId val="2120739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BLM</a:t>
                </a:r>
                <a:r>
                  <a:rPr lang="en-US" sz="1600" baseline="0"/>
                  <a:t> A11d Normalized (rad/C)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00731521824352326"/>
              <c:y val="0.1794344016857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894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7319586672173"/>
          <c:y val="0.0354902278601957"/>
          <c:w val="0.257077653700115"/>
          <c:h val="0.216126803217853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16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825055616607"/>
          <c:y val="0.105554810967778"/>
          <c:w val="0.775518442401768"/>
          <c:h val="0.753651644608254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Sheet1!$A$5:$A$24</c:f>
              <c:numCache>
                <c:formatCode>General</c:formatCode>
                <c:ptCount val="2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1.0</c:v>
                </c:pt>
                <c:pt idx="10">
                  <c:v>1.1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1.900000000000001</c:v>
                </c:pt>
                <c:pt idx="19">
                  <c:v>2.0</c:v>
                </c:pt>
              </c:numCache>
            </c:numRef>
          </c:xVal>
          <c:yVal>
            <c:numRef>
              <c:f>Sheet1!$B$5:$B$24</c:f>
              <c:numCache>
                <c:formatCode>General</c:formatCode>
                <c:ptCount val="20"/>
                <c:pt idx="0">
                  <c:v>0.44</c:v>
                </c:pt>
                <c:pt idx="1">
                  <c:v>0.69</c:v>
                </c:pt>
                <c:pt idx="2">
                  <c:v>0.83</c:v>
                </c:pt>
                <c:pt idx="3">
                  <c:v>0.9</c:v>
                </c:pt>
                <c:pt idx="4">
                  <c:v>0.93</c:v>
                </c:pt>
                <c:pt idx="5">
                  <c:v>0.947</c:v>
                </c:pt>
                <c:pt idx="6">
                  <c:v>0.95</c:v>
                </c:pt>
                <c:pt idx="7">
                  <c:v>0.951</c:v>
                </c:pt>
                <c:pt idx="8">
                  <c:v>0.952</c:v>
                </c:pt>
                <c:pt idx="9">
                  <c:v>0.954</c:v>
                </c:pt>
                <c:pt idx="10">
                  <c:v>0.957</c:v>
                </c:pt>
                <c:pt idx="11">
                  <c:v>0.961</c:v>
                </c:pt>
                <c:pt idx="12">
                  <c:v>0.966</c:v>
                </c:pt>
                <c:pt idx="13">
                  <c:v>0.97</c:v>
                </c:pt>
                <c:pt idx="14">
                  <c:v>0.974</c:v>
                </c:pt>
                <c:pt idx="15">
                  <c:v>0.977</c:v>
                </c:pt>
                <c:pt idx="16">
                  <c:v>0.979</c:v>
                </c:pt>
                <c:pt idx="17">
                  <c:v>0.98</c:v>
                </c:pt>
                <c:pt idx="18">
                  <c:v>0.981</c:v>
                </c:pt>
                <c:pt idx="19">
                  <c:v>0.9812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8683880"/>
        <c:axId val="-2079112936"/>
      </c:scatterChart>
      <c:valAx>
        <c:axId val="-2078683880"/>
        <c:scaling>
          <c:orientation val="minMax"/>
          <c:max val="2.2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Laser Peak Power (MW)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79112936"/>
        <c:crosses val="autoZero"/>
        <c:crossBetween val="midCat"/>
      </c:valAx>
      <c:valAx>
        <c:axId val="-2079112936"/>
        <c:scaling>
          <c:orientation val="minMax"/>
          <c:min val="0.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Stripping</a:t>
                </a:r>
                <a:r>
                  <a:rPr lang="en-US" sz="1600" baseline="0"/>
                  <a:t> Efficiency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00563772381564335"/>
              <c:y val="0.2006370981742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7868388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2/12/16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2" y="6477000"/>
            <a:ext cx="4432078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Meeting, February 16-18, 2016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NS_color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73800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3.emf"/><Relationship Id="rId9" Type="http://schemas.openxmlformats.org/officeDocument/2006/relationships/oleObject" Target="../embeddings/oleObject4.bin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838200"/>
            <a:ext cx="4160172" cy="888705"/>
          </a:xfrm>
        </p:spPr>
        <p:txBody>
          <a:bodyPr/>
          <a:lstStyle/>
          <a:p>
            <a:r>
              <a:rPr lang="en-US" dirty="0" smtClean="0"/>
              <a:t>Laser Stripping Experiment Status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743200"/>
            <a:ext cx="3255297" cy="1896197"/>
          </a:xfrm>
        </p:spPr>
        <p:txBody>
          <a:bodyPr/>
          <a:lstStyle/>
          <a:p>
            <a:r>
              <a:rPr lang="en-US" dirty="0"/>
              <a:t>Sarah Cousineau</a:t>
            </a:r>
          </a:p>
          <a:p>
            <a:r>
              <a:rPr lang="en-US" dirty="0"/>
              <a:t>AAC Review</a:t>
            </a:r>
          </a:p>
          <a:p>
            <a:r>
              <a:rPr lang="en-US" dirty="0"/>
              <a:t>February </a:t>
            </a:r>
            <a:r>
              <a:rPr lang="en-US" dirty="0" smtClean="0"/>
              <a:t>17, </a:t>
            </a:r>
            <a:r>
              <a:rPr lang="en-US" dirty="0"/>
              <a:t>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Installed Experimental Vessel </a:t>
            </a:r>
            <a:endParaRPr lang="en-US" dirty="0"/>
          </a:p>
        </p:txBody>
      </p:sp>
      <p:pic>
        <p:nvPicPr>
          <p:cNvPr id="4" name="Picture 3" descr="IMG_68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8650"/>
            <a:ext cx="82296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85800"/>
            <a:ext cx="5339923" cy="651460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Demonstrated 100% conversion H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to H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No interference with high power operations</a:t>
            </a:r>
          </a:p>
        </p:txBody>
      </p:sp>
    </p:spTree>
    <p:extLst>
      <p:ext uri="{BB962C8B-B14F-4D97-AF65-F5344CB8AC3E}">
        <p14:creationId xmlns:p14="http://schemas.microsoft.com/office/powerpoint/2010/main" val="261781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Laser Transport Line Design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8699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2400" y="685800"/>
            <a:ext cx="422558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Specs: 70 meters; 9 mirrors; 4 windows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096000"/>
            <a:ext cx="212109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Courtesy Menshov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8600" y="685800"/>
            <a:ext cx="7943850" cy="2286000"/>
            <a:chOff x="228600" y="685800"/>
            <a:chExt cx="7943850" cy="2286000"/>
          </a:xfrm>
        </p:grpSpPr>
        <p:grpSp>
          <p:nvGrpSpPr>
            <p:cNvPr id="35" name="Group 34"/>
            <p:cNvGrpSpPr/>
            <p:nvPr/>
          </p:nvGrpSpPr>
          <p:grpSpPr>
            <a:xfrm>
              <a:off x="228600" y="685800"/>
              <a:ext cx="4953000" cy="2286000"/>
              <a:chOff x="228600" y="685800"/>
              <a:chExt cx="4953000" cy="22860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28600" y="1981200"/>
                <a:ext cx="1524000" cy="990600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V="1">
                <a:off x="1752600" y="685800"/>
                <a:ext cx="3429000" cy="12954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1752600" y="2667000"/>
                <a:ext cx="3429000" cy="3048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8" descr="DSC0077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685800"/>
              <a:ext cx="2990850" cy="1986577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6299200" y="1574800"/>
              <a:ext cx="381000" cy="3810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45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Laser Transport 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457200"/>
            <a:ext cx="4219474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Installed July 2015, January 2016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6200" y="914400"/>
            <a:ext cx="2895600" cy="3609400"/>
            <a:chOff x="152400" y="1219200"/>
            <a:chExt cx="2254495" cy="30078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219200"/>
              <a:ext cx="2254495" cy="3007833"/>
            </a:xfrm>
            <a:prstGeom prst="rect">
              <a:avLst/>
            </a:prstGeom>
            <a:ln w="38100" cmpd="sng">
              <a:solidFill>
                <a:srgbClr val="FFFFFF"/>
              </a:solidFill>
            </a:ln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762000" y="2590800"/>
              <a:ext cx="457200" cy="152400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685800" y="2743200"/>
              <a:ext cx="76200" cy="1219200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85800" y="3962400"/>
              <a:ext cx="771834" cy="241300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905000" y="2286000"/>
            <a:ext cx="4038600" cy="4343400"/>
            <a:chOff x="304800" y="1045411"/>
            <a:chExt cx="4415758" cy="46482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1045411"/>
              <a:ext cx="4415758" cy="4635500"/>
            </a:xfrm>
            <a:prstGeom prst="rect">
              <a:avLst/>
            </a:prstGeom>
            <a:ln w="57150" cmpd="sng">
              <a:solidFill>
                <a:srgbClr val="FFFFFF"/>
              </a:solidFill>
            </a:ln>
          </p:spPr>
        </p:pic>
        <p:cxnSp>
          <p:nvCxnSpPr>
            <p:cNvPr id="37" name="Straight Arrow Connector 36"/>
            <p:cNvCxnSpPr/>
            <p:nvPr/>
          </p:nvCxnSpPr>
          <p:spPr>
            <a:xfrm flipH="1">
              <a:off x="2221072" y="1779337"/>
              <a:ext cx="1583008" cy="326189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221072" y="2105527"/>
              <a:ext cx="0" cy="919747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888013" y="3002548"/>
              <a:ext cx="1333060" cy="2691063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20867" y="1371600"/>
              <a:ext cx="1060566" cy="264873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 smtClean="0">
                  <a:solidFill>
                    <a:srgbClr val="FF0000"/>
                  </a:solidFill>
                </a:rPr>
                <a:t>From RSB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029200" y="914400"/>
            <a:ext cx="3886200" cy="5181600"/>
            <a:chOff x="5029200" y="990600"/>
            <a:chExt cx="3886200" cy="518160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200" y="990600"/>
              <a:ext cx="3886200" cy="518160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bg1"/>
              </a:solidFill>
            </a:ln>
          </p:spPr>
        </p:pic>
        <p:cxnSp>
          <p:nvCxnSpPr>
            <p:cNvPr id="54" name="Straight Arrow Connector 53"/>
            <p:cNvCxnSpPr/>
            <p:nvPr/>
          </p:nvCxnSpPr>
          <p:spPr>
            <a:xfrm flipH="1" flipV="1">
              <a:off x="7696200" y="3810000"/>
              <a:ext cx="762000" cy="2362200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 flipV="1">
              <a:off x="5791200" y="2726266"/>
              <a:ext cx="1515533" cy="431801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7391400" y="2819400"/>
              <a:ext cx="990600" cy="399853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 smtClean="0">
                  <a:solidFill>
                    <a:srgbClr val="FF0000"/>
                  </a:solidFill>
                </a:rPr>
                <a:t>Local optics table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10200" y="1828800"/>
              <a:ext cx="609600" cy="55220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 smtClean="0">
                  <a:solidFill>
                    <a:srgbClr val="FF0000"/>
                  </a:solidFill>
                </a:rPr>
                <a:t>Final optics 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19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Laser Beam Spots on Monitors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66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019800"/>
            <a:ext cx="259668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Courtesy Liu, Rakhman</a:t>
            </a:r>
          </a:p>
        </p:txBody>
      </p:sp>
    </p:spTree>
    <p:extLst>
      <p:ext uri="{BB962C8B-B14F-4D97-AF65-F5344CB8AC3E}">
        <p14:creationId xmlns:p14="http://schemas.microsoft.com/office/powerpoint/2010/main" val="366396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700"/>
            <a:ext cx="8636290" cy="496290"/>
          </a:xfrm>
        </p:spPr>
        <p:txBody>
          <a:bodyPr/>
          <a:lstStyle/>
          <a:p>
            <a:r>
              <a:rPr lang="en-US" dirty="0" smtClean="0"/>
              <a:t>Laser Spot and Jitter at Local Station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0"/>
            <a:ext cx="8534400" cy="55833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319" y="685800"/>
            <a:ext cx="3376445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/>
              <a:t>At exit of laser transport 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762000"/>
            <a:ext cx="74877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/>
              <a:t>At IP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600" y="4114800"/>
            <a:ext cx="1262297" cy="34624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Laser jitter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3000" y="1143000"/>
            <a:ext cx="130107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Laser Spot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8800" y="1177751"/>
            <a:ext cx="130107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Laser Spot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0" y="4114800"/>
            <a:ext cx="1262297" cy="3462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Laser jitter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6600" y="6511751"/>
            <a:ext cx="2596685" cy="34624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Courtesy Liu, Rakhman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111506" y="4948877"/>
            <a:ext cx="975585" cy="2333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/>
              <a:t>Position (mm) 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516921" y="4855680"/>
            <a:ext cx="113376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Position (mm)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5000" y="6324600"/>
            <a:ext cx="1219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24600" y="6324600"/>
            <a:ext cx="1219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0" y="6248400"/>
            <a:ext cx="1920418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/>
              <a:t>Point # (~0.5 seconds/sample)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9800" y="6248400"/>
            <a:ext cx="1920418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/>
              <a:t>Point # (~0.5 seconds/sample)</a:t>
            </a:r>
          </a:p>
        </p:txBody>
      </p:sp>
    </p:spTree>
    <p:extLst>
      <p:ext uri="{BB962C8B-B14F-4D97-AF65-F5344CB8AC3E}">
        <p14:creationId xmlns:p14="http://schemas.microsoft.com/office/powerpoint/2010/main" val="232663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8636290" cy="496290"/>
          </a:xfrm>
        </p:spPr>
        <p:txBody>
          <a:bodyPr/>
          <a:lstStyle/>
          <a:p>
            <a:r>
              <a:rPr lang="en-US" dirty="0" smtClean="0"/>
              <a:t>Final Measured Laser Parameters at IP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073950"/>
              </p:ext>
            </p:extLst>
          </p:nvPr>
        </p:nvGraphicFramePr>
        <p:xfrm>
          <a:off x="533400" y="1219200"/>
          <a:ext cx="781304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1524000"/>
                <a:gridCol w="3317240"/>
              </a:tblGrid>
              <a:tr h="2665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>
                    <a:solidFill>
                      <a:srgbClr val="1F53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Required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Design)</a:t>
                      </a:r>
                      <a:endParaRPr lang="en-US" dirty="0"/>
                    </a:p>
                  </a:txBody>
                  <a:tcPr>
                    <a:solidFill>
                      <a:srgbClr val="1F53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Delivered</a:t>
                      </a:r>
                      <a:endParaRPr lang="en-US" dirty="0"/>
                    </a:p>
                  </a:txBody>
                  <a:tcPr>
                    <a:solidFill>
                      <a:srgbClr val="1F538C"/>
                    </a:solidFill>
                  </a:tcPr>
                </a:tc>
              </a:tr>
              <a:tr h="266501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Remote</a:t>
                      </a:r>
                      <a:r>
                        <a:rPr lang="en-US" b="1" baseline="0" dirty="0" smtClean="0">
                          <a:solidFill>
                            <a:srgbClr val="FFFFFF"/>
                          </a:solidFill>
                        </a:rPr>
                        <a:t> Station </a:t>
                      </a:r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Laser Parameters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1F538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1F53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501">
                <a:tc>
                  <a:txBody>
                    <a:bodyPr/>
                    <a:lstStyle/>
                    <a:p>
                      <a:r>
                        <a:rPr lang="en-US" dirty="0" smtClean="0"/>
                        <a:t>Macropulse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us</a:t>
                      </a:r>
                      <a:endParaRPr lang="en-US" dirty="0"/>
                    </a:p>
                  </a:txBody>
                  <a:tcPr/>
                </a:tc>
              </a:tr>
              <a:tr h="266501">
                <a:tc>
                  <a:txBody>
                    <a:bodyPr/>
                    <a:lstStyle/>
                    <a:p>
                      <a:r>
                        <a:rPr lang="en-US" dirty="0" smtClean="0"/>
                        <a:t>Micropulse</a:t>
                      </a:r>
                      <a:r>
                        <a:rPr lang="en-US" baseline="0" dirty="0" smtClean="0"/>
                        <a:t> 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30 </a:t>
                      </a:r>
                      <a:r>
                        <a:rPr lang="en-US" dirty="0" err="1" smtClean="0"/>
                        <a:t>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– 50 </a:t>
                      </a:r>
                      <a:r>
                        <a:rPr lang="en-US" dirty="0" err="1" smtClean="0"/>
                        <a:t>ps</a:t>
                      </a:r>
                      <a:r>
                        <a:rPr lang="en-US" dirty="0" smtClean="0"/>
                        <a:t> (adjustable)</a:t>
                      </a:r>
                    </a:p>
                  </a:txBody>
                  <a:tcPr/>
                </a:tc>
              </a:tr>
              <a:tr h="266501">
                <a:tc>
                  <a:txBody>
                    <a:bodyPr/>
                    <a:lstStyle/>
                    <a:p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Power in RSB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 MW (at 35 </a:t>
                      </a:r>
                      <a:r>
                        <a:rPr lang="en-US" dirty="0" err="1" smtClean="0"/>
                        <a:t>ps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266501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In Tunnel Laser Parameters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50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Transmission Efficiency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60%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70%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9988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Maximum Peak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Power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1 MW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1.7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MW (limit to 1 MW for experiment)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650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Pointing stability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at IP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±0.10 mm (H) ×±0.11 mm (V)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6501">
                <a:tc>
                  <a:txBody>
                    <a:bodyPr/>
                    <a:lstStyle/>
                    <a:p>
                      <a:r>
                        <a:rPr lang="en-US" dirty="0" smtClean="0"/>
                        <a:t>Horizontal</a:t>
                      </a:r>
                      <a:r>
                        <a:rPr lang="en-US" baseline="0" dirty="0" smtClean="0"/>
                        <a:t> d</a:t>
                      </a:r>
                      <a:r>
                        <a:rPr lang="en-US" dirty="0" smtClean="0"/>
                        <a:t>ivergence</a:t>
                      </a:r>
                      <a:r>
                        <a:rPr lang="en-US" baseline="0" dirty="0" smtClean="0"/>
                        <a:t> at 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mrad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 </a:t>
                      </a:r>
                      <a:r>
                        <a:rPr lang="en-US" dirty="0" err="1" smtClean="0"/>
                        <a:t>mrad</a:t>
                      </a:r>
                      <a:endParaRPr lang="en-US" dirty="0"/>
                    </a:p>
                  </a:txBody>
                  <a:tcPr/>
                </a:tc>
              </a:tr>
              <a:tr h="266501">
                <a:tc>
                  <a:txBody>
                    <a:bodyPr/>
                    <a:lstStyle/>
                    <a:p>
                      <a:r>
                        <a:rPr lang="en-US" dirty="0" smtClean="0"/>
                        <a:t>Vertical</a:t>
                      </a:r>
                      <a:r>
                        <a:rPr lang="en-US" baseline="0" dirty="0" smtClean="0"/>
                        <a:t> size at 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</a:t>
                      </a:r>
                      <a:r>
                        <a:rPr lang="en-US" baseline="0" dirty="0" smtClean="0"/>
                        <a:t> mm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06400" y="3657600"/>
            <a:ext cx="8001000" cy="14478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4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933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Experimental Plan and Risk Mitigation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066800"/>
            <a:ext cx="8229600" cy="154862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Mitigation Plan: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Windows have tested against baseline laser power.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Interlocks placed on laser size, divergence.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/>
              <a:t>E</a:t>
            </a:r>
            <a:r>
              <a:rPr lang="en-US" dirty="0" smtClean="0"/>
              <a:t>xperiments to be conducted only when recovery time available. 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Will step laser power up slowly.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685800"/>
            <a:ext cx="4752060" cy="346249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</a:rPr>
              <a:t>Primary Risk: </a:t>
            </a:r>
            <a:r>
              <a:rPr lang="en-US" dirty="0">
                <a:solidFill>
                  <a:srgbClr val="FFFFFF"/>
                </a:solidFill>
              </a:rPr>
              <a:t>Window break / vacuum leak.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3400" y="2743200"/>
            <a:ext cx="7467600" cy="4003849"/>
            <a:chOff x="533400" y="2743200"/>
            <a:chExt cx="7467600" cy="4003849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871202213"/>
                </p:ext>
              </p:extLst>
            </p:nvPr>
          </p:nvGraphicFramePr>
          <p:xfrm>
            <a:off x="533400" y="2743200"/>
            <a:ext cx="7467600" cy="3581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557241" y="6400800"/>
              <a:ext cx="1864613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Courtesy Gorlov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2121" y="2743200"/>
              <a:ext cx="546924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 smtClean="0"/>
                <a:t>Model-Calculated Stripping Efficiency vs. Power</a:t>
              </a:r>
            </a:p>
          </p:txBody>
        </p:sp>
      </p:grpSp>
      <p:cxnSp>
        <p:nvCxnSpPr>
          <p:cNvPr id="14" name="Straight Connector 13"/>
          <p:cNvCxnSpPr/>
          <p:nvPr/>
        </p:nvCxnSpPr>
        <p:spPr>
          <a:xfrm flipV="1">
            <a:off x="2032000" y="3784600"/>
            <a:ext cx="0" cy="2057400"/>
          </a:xfrm>
          <a:prstGeom prst="line">
            <a:avLst/>
          </a:prstGeom>
          <a:ln w="15875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76400" y="3429000"/>
            <a:ext cx="88189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Tuning</a:t>
            </a:r>
          </a:p>
        </p:txBody>
      </p:sp>
    </p:spTree>
    <p:extLst>
      <p:ext uri="{BB962C8B-B14F-4D97-AF65-F5344CB8AC3E}">
        <p14:creationId xmlns:p14="http://schemas.microsoft.com/office/powerpoint/2010/main" val="262728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Next Step: Extending to 1 </a:t>
            </a:r>
            <a:r>
              <a:rPr lang="en-US" dirty="0" err="1" smtClean="0"/>
              <a:t>ms</a:t>
            </a:r>
            <a:r>
              <a:rPr lang="en-US" dirty="0" smtClean="0"/>
              <a:t> Stripping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3733800"/>
            <a:ext cx="8839200" cy="1981200"/>
            <a:chOff x="0" y="4191000"/>
            <a:chExt cx="9144000" cy="2245360"/>
          </a:xfrm>
        </p:grpSpPr>
        <p:sp>
          <p:nvSpPr>
            <p:cNvPr id="5" name="Rectangle 4"/>
            <p:cNvSpPr/>
            <p:nvPr/>
          </p:nvSpPr>
          <p:spPr>
            <a:xfrm>
              <a:off x="0" y="4191000"/>
              <a:ext cx="9144000" cy="2245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2971800" y="4408488"/>
              <a:ext cx="2927350" cy="1737695"/>
              <a:chOff x="3396855" y="582003"/>
              <a:chExt cx="4219575" cy="2651125"/>
            </a:xfrm>
          </p:grpSpPr>
          <p:grpSp>
            <p:nvGrpSpPr>
              <p:cNvPr id="16" name="Group 26"/>
              <p:cNvGrpSpPr>
                <a:grpSpLocks/>
              </p:cNvGrpSpPr>
              <p:nvPr/>
            </p:nvGrpSpPr>
            <p:grpSpPr bwMode="auto">
              <a:xfrm flipH="1" flipV="1">
                <a:off x="3396855" y="2671153"/>
                <a:ext cx="817562" cy="561975"/>
                <a:chOff x="3712335" y="5232638"/>
                <a:chExt cx="816802" cy="561118"/>
              </a:xfrm>
            </p:grpSpPr>
            <p:sp>
              <p:nvSpPr>
                <p:cNvPr id="26" name="Rectangle 25"/>
                <p:cNvSpPr/>
                <p:nvPr/>
              </p:nvSpPr>
              <p:spPr>
                <a:xfrm rot="19887601">
                  <a:off x="3712982" y="5527265"/>
                  <a:ext cx="733854" cy="26722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 rot="19887601">
                  <a:off x="4387396" y="5232638"/>
                  <a:ext cx="141741" cy="417960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7" name="Rectangle 16"/>
              <p:cNvSpPr/>
              <p:nvPr/>
            </p:nvSpPr>
            <p:spPr bwMode="auto">
              <a:xfrm rot="19887601">
                <a:off x="6799517" y="874793"/>
                <a:ext cx="734535" cy="26762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492962" y="1062362"/>
                <a:ext cx="4052532" cy="1674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>
                <a:off x="3492962" y="1062362"/>
                <a:ext cx="328824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4222922" y="2777931"/>
                <a:ext cx="331799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3492962" y="1062362"/>
                <a:ext cx="0" cy="16858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7545494" y="1073799"/>
                <a:ext cx="0" cy="16858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337261" y="1073799"/>
                <a:ext cx="2059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3492962" y="2748194"/>
                <a:ext cx="2059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 bwMode="auto">
              <a:xfrm rot="19887601">
                <a:off x="7474557" y="582003"/>
                <a:ext cx="141873" cy="418598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838200" y="5322094"/>
              <a:ext cx="6858000" cy="11906"/>
            </a:xfrm>
            <a:prstGeom prst="line">
              <a:avLst/>
            </a:prstGeom>
            <a:ln w="19050">
              <a:solidFill>
                <a:srgbClr val="0070C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514600" y="4343400"/>
              <a:ext cx="3733800" cy="2057400"/>
            </a:xfrm>
            <a:prstGeom prst="line">
              <a:avLst/>
            </a:prstGeom>
            <a:ln w="6350" cmpd="sng">
              <a:solidFill>
                <a:srgbClr val="7546AC"/>
              </a:solidFill>
            </a:ln>
            <a:effectLst>
              <a:glow rad="38100">
                <a:srgbClr val="A25CFE">
                  <a:alpha val="43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rot="196629">
              <a:off x="4701099" y="4900723"/>
              <a:ext cx="381000" cy="359833"/>
            </a:xfrm>
            <a:prstGeom prst="arc">
              <a:avLst>
                <a:gd name="adj1" fmla="val 16200000"/>
                <a:gd name="adj2" fmla="val 1496642"/>
              </a:avLst>
            </a:prstGeom>
            <a:ln w="38100" cmpd="sng">
              <a:solidFill>
                <a:srgbClr val="A810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0485776">
              <a:off x="3901369" y="5282232"/>
              <a:ext cx="346364" cy="395817"/>
            </a:xfrm>
            <a:prstGeom prst="arc">
              <a:avLst>
                <a:gd name="adj1" fmla="val 16200000"/>
                <a:gd name="adj2" fmla="val 1496642"/>
              </a:avLst>
            </a:prstGeom>
            <a:ln w="38100" cmpd="sng">
              <a:solidFill>
                <a:srgbClr val="A810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4460000">
              <a:off x="4653796" y="4866463"/>
              <a:ext cx="164824" cy="602091"/>
            </a:xfrm>
            <a:prstGeom prst="triangle">
              <a:avLst/>
            </a:prstGeom>
            <a:gradFill flip="none" rotWithShape="1">
              <a:gsLst>
                <a:gs pos="0">
                  <a:srgbClr val="A25CFE"/>
                </a:gs>
                <a:gs pos="73000">
                  <a:srgbClr val="392159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389120" y="5287962"/>
              <a:ext cx="209550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3660000">
              <a:off x="4163018" y="5140784"/>
              <a:ext cx="164824" cy="602091"/>
            </a:xfrm>
            <a:prstGeom prst="triangle">
              <a:avLst/>
            </a:prstGeom>
            <a:gradFill flip="none" rotWithShape="1">
              <a:gsLst>
                <a:gs pos="0">
                  <a:srgbClr val="A25CFE"/>
                </a:gs>
                <a:gs pos="73000">
                  <a:srgbClr val="392159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9600" y="4953000"/>
              <a:ext cx="853164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H</a:t>
              </a:r>
              <a:r>
                <a:rPr lang="en-US" sz="1400" baseline="30000" dirty="0" smtClean="0"/>
                <a:t>-</a:t>
              </a:r>
              <a:r>
                <a:rPr lang="en-US" sz="1400" dirty="0" smtClean="0"/>
                <a:t> beam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 rot="10800000" flipH="1" flipV="1">
              <a:off x="838200" y="5257800"/>
              <a:ext cx="457200" cy="143933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1000" y="1143000"/>
            <a:ext cx="7905190" cy="203645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Extending to 1 </a:t>
            </a:r>
            <a:r>
              <a:rPr lang="en-US" sz="2000" dirty="0" err="1" smtClean="0"/>
              <a:t>ms</a:t>
            </a:r>
            <a:r>
              <a:rPr lang="en-US" sz="2000" dirty="0" smtClean="0"/>
              <a:t> will require a laser power recycling cavity.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sz="2000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The concept is to start out with a 1 </a:t>
            </a:r>
            <a:r>
              <a:rPr lang="en-US" sz="2000" dirty="0" err="1" smtClean="0"/>
              <a:t>ms</a:t>
            </a:r>
            <a:r>
              <a:rPr lang="en-US" sz="2000" dirty="0" smtClean="0"/>
              <a:t>, low power laser pulse and amplify to ~1 MW peak in cavity power. 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sz="2000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The experimental vessel was designed to accommodate a future cavity.  </a:t>
            </a:r>
          </a:p>
        </p:txBody>
      </p:sp>
    </p:spTree>
    <p:extLst>
      <p:ext uri="{BB962C8B-B14F-4D97-AF65-F5344CB8AC3E}">
        <p14:creationId xmlns:p14="http://schemas.microsoft.com/office/powerpoint/2010/main" val="91082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Laser Power Amplification Scheme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7620000" cy="57150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6600" y="6511751"/>
            <a:ext cx="2596685" cy="34624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Courtesy Liu, Rakhman</a:t>
            </a:r>
          </a:p>
        </p:txBody>
      </p:sp>
    </p:spTree>
    <p:extLst>
      <p:ext uri="{BB962C8B-B14F-4D97-AF65-F5344CB8AC3E}">
        <p14:creationId xmlns:p14="http://schemas.microsoft.com/office/powerpoint/2010/main" val="254399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40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Recycling Cavity Status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3200400"/>
            <a:ext cx="5410200" cy="3200400"/>
            <a:chOff x="278326" y="3679935"/>
            <a:chExt cx="4344779" cy="267814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8" r="2962" b="16769"/>
            <a:stretch/>
          </p:blipFill>
          <p:spPr bwMode="auto">
            <a:xfrm>
              <a:off x="278326" y="3679935"/>
              <a:ext cx="4344779" cy="2678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19612904">
              <a:off x="2007537" y="4531267"/>
              <a:ext cx="602652" cy="231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200" dirty="0" smtClean="0">
                  <a:latin typeface="+mn-lt"/>
                  <a:cs typeface="Times New Roman" panose="02020603050405020304" pitchFamily="18" charset="0"/>
                </a:rPr>
                <a:t>Cavity</a:t>
              </a:r>
              <a:endParaRPr lang="en-US" sz="1200" kern="12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9964584">
              <a:off x="399024" y="4588695"/>
              <a:ext cx="1613757" cy="231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200" dirty="0" smtClean="0">
                  <a:latin typeface="+mn-lt"/>
                  <a:cs typeface="Times New Roman" panose="02020603050405020304" pitchFamily="18" charset="0"/>
                </a:rPr>
                <a:t>Burst-mode UV beam</a:t>
              </a:r>
              <a:endParaRPr lang="en-US" sz="1200" kern="12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668208">
              <a:off x="2228142" y="5373026"/>
              <a:ext cx="1454047" cy="231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200" dirty="0" smtClean="0">
                  <a:latin typeface="+mn-lt"/>
                  <a:cs typeface="Times New Roman" panose="02020603050405020304" pitchFamily="18" charset="0"/>
                </a:rPr>
                <a:t>Cavity locking beam</a:t>
              </a:r>
              <a:endParaRPr lang="en-US" sz="1200" kern="1200" dirty="0">
                <a:latin typeface="+mn-lt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29000"/>
            <a:ext cx="3179055" cy="273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9600" y="762000"/>
            <a:ext cx="7543800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Status: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Cavity lock achieved in May 2015.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Demonstrated </a:t>
            </a:r>
            <a:r>
              <a:rPr lang="en-US" sz="2000" dirty="0">
                <a:solidFill>
                  <a:srgbClr val="FFFFFF"/>
                </a:solidFill>
              </a:rPr>
              <a:t>50 times power enhancement (goal was 30)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6600" y="6511751"/>
            <a:ext cx="2596685" cy="34624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Courtesy Liu, Rakhman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1981200"/>
            <a:ext cx="7848600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Challenge:</a:t>
            </a:r>
            <a:r>
              <a:rPr lang="en-US" dirty="0"/>
              <a:t> Mirror damage threshold too </a:t>
            </a:r>
            <a:r>
              <a:rPr lang="en-US" dirty="0" smtClean="0"/>
              <a:t>low. Can’t run high power in cavity.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2438400"/>
            <a:ext cx="784860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Plan forward centered on investigating high damage threshold mirrors using single wavelength.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55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312861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Motivation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Reminder of concept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Project structure (funding, timing,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Status of 10 </a:t>
            </a:r>
            <a:r>
              <a:rPr lang="en-US" dirty="0" err="1" smtClean="0"/>
              <a:t>μs</a:t>
            </a:r>
            <a:r>
              <a:rPr lang="en-US" dirty="0" smtClean="0"/>
              <a:t> stripping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Status of power recycling cavity effort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0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00FF"/>
                </a:solidFill>
              </a:rPr>
              <a:t>We are ready</a:t>
            </a:r>
            <a:r>
              <a:rPr lang="en-US" b="1" dirty="0" smtClean="0"/>
              <a:t> </a:t>
            </a:r>
            <a:r>
              <a:rPr lang="en-US" dirty="0" smtClean="0"/>
              <a:t>to begin stripping experiments.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First experiments will commence in early March.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laser power recycling cavity has achieved 50 times power amplification.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grant will allow further development of power recycling cavity / amplification scheme for future 1ms stripping experiments.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5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88705"/>
          </a:xfrm>
        </p:spPr>
        <p:txBody>
          <a:bodyPr/>
          <a:lstStyle/>
          <a:p>
            <a:pPr algn="ctr"/>
            <a:r>
              <a:rPr lang="en-US" dirty="0" smtClean="0"/>
              <a:t>Foil Issues at SNS: Foil Damage, Radiation</a:t>
            </a:r>
            <a:endParaRPr lang="en-US" dirty="0"/>
          </a:p>
        </p:txBody>
      </p:sp>
      <p:pic>
        <p:nvPicPr>
          <p:cNvPr id="4" name="Picture 3" descr="diamondfoi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2362200" cy="10197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943600" y="609600"/>
            <a:ext cx="2743198" cy="2928606"/>
            <a:chOff x="5387515" y="2195057"/>
            <a:chExt cx="3929800" cy="34923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4999" y="2922003"/>
              <a:ext cx="2934915" cy="2289881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5714999" y="5375447"/>
              <a:ext cx="3493160" cy="31196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#</a:t>
              </a:r>
              <a:r>
                <a:rPr lang="en-US" sz="1100" dirty="0" smtClean="0">
                  <a:solidFill>
                    <a:prstClr val="black"/>
                  </a:solidFill>
                </a:rPr>
                <a:t>1872, </a:t>
              </a:r>
              <a:r>
                <a:rPr lang="en-US" sz="1100" dirty="0">
                  <a:solidFill>
                    <a:prstClr val="black"/>
                  </a:solidFill>
                </a:rPr>
                <a:t>up to 1.4 MW. 3 </a:t>
              </a:r>
              <a:r>
                <a:rPr lang="en-US" sz="1100" dirty="0" smtClean="0">
                  <a:solidFill>
                    <a:prstClr val="black"/>
                  </a:solidFill>
                </a:rPr>
                <a:t>months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989846" y="3413832"/>
              <a:ext cx="1295400" cy="12192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87515" y="2195057"/>
              <a:ext cx="3929800" cy="710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rgbClr val="000000"/>
                  </a:solidFill>
                </a:rPr>
                <a:t>Bracket damage from convoy electrons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0678" r="5805" b="17073"/>
          <a:stretch/>
        </p:blipFill>
        <p:spPr>
          <a:xfrm>
            <a:off x="3124200" y="1219200"/>
            <a:ext cx="2338840" cy="20030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819400" y="838200"/>
            <a:ext cx="31242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Foil used for entire run cycle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2895600"/>
            <a:ext cx="838200" cy="261606"/>
          </a:xfrm>
          <a:prstGeom prst="rect">
            <a:avLst/>
          </a:prstGeom>
          <a:solidFill>
            <a:srgbClr val="FFFFFF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#</a:t>
            </a:r>
            <a:r>
              <a:rPr lang="en-US" sz="1100" dirty="0" smtClean="0">
                <a:solidFill>
                  <a:prstClr val="black"/>
                </a:solidFill>
              </a:rPr>
              <a:t>1073</a:t>
            </a:r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423" t="67871" r="45000" b="3523"/>
          <a:stretch/>
        </p:blipFill>
        <p:spPr>
          <a:xfrm>
            <a:off x="914400" y="3886200"/>
            <a:ext cx="6752076" cy="21909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Oval 16"/>
          <p:cNvSpPr/>
          <p:nvPr/>
        </p:nvSpPr>
        <p:spPr>
          <a:xfrm>
            <a:off x="1524000" y="3886200"/>
            <a:ext cx="687823" cy="167308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>
            <a:outerShdw blurRad="50800" dist="38100" dir="11160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5600" y="4114800"/>
            <a:ext cx="3709447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Typical Beam Loss Pattern SNS Ring, 1.3 MW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00" y="6206540"/>
            <a:ext cx="8153400" cy="6514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Highest loss point in accelerator – 800 </a:t>
            </a:r>
            <a:r>
              <a:rPr lang="en-US" sz="2000" dirty="0" err="1" smtClean="0">
                <a:solidFill>
                  <a:srgbClr val="FF0000"/>
                </a:solidFill>
              </a:rPr>
              <a:t>mrem</a:t>
            </a:r>
            <a:r>
              <a:rPr lang="en-US" sz="2000" dirty="0" smtClean="0">
                <a:solidFill>
                  <a:srgbClr val="FF0000"/>
                </a:solidFill>
              </a:rPr>
              <a:t>/</a:t>
            </a:r>
            <a:r>
              <a:rPr lang="en-US" sz="2000" dirty="0" err="1" smtClean="0">
                <a:solidFill>
                  <a:srgbClr val="FF0000"/>
                </a:solidFill>
              </a:rPr>
              <a:t>hr</a:t>
            </a:r>
            <a:r>
              <a:rPr lang="en-US" sz="2000" dirty="0" smtClean="0">
                <a:solidFill>
                  <a:srgbClr val="FF0000"/>
                </a:solidFill>
              </a:rPr>
              <a:t> @ 30 cm.</a:t>
            </a: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Requires dual plane injection painting to minimize loss.</a:t>
            </a:r>
          </a:p>
        </p:txBody>
      </p:sp>
      <p:cxnSp>
        <p:nvCxnSpPr>
          <p:cNvPr id="21" name="Curved Connector 20"/>
          <p:cNvCxnSpPr>
            <a:stCxn id="17" idx="4"/>
          </p:cNvCxnSpPr>
          <p:nvPr/>
        </p:nvCxnSpPr>
        <p:spPr>
          <a:xfrm rot="16200000" flipH="1">
            <a:off x="1773168" y="5654025"/>
            <a:ext cx="533401" cy="343912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200" y="914400"/>
            <a:ext cx="303134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New foil</a:t>
            </a:r>
          </a:p>
          <a:p>
            <a:pPr algn="ctr">
              <a:lnSpc>
                <a:spcPct val="9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Nanocrystalline</a:t>
            </a:r>
            <a:r>
              <a:rPr lang="en-US" dirty="0" smtClean="0">
                <a:solidFill>
                  <a:srgbClr val="000000"/>
                </a:solidFill>
              </a:rPr>
              <a:t> diamond</a:t>
            </a:r>
          </a:p>
        </p:txBody>
      </p:sp>
    </p:spTree>
    <p:extLst>
      <p:ext uri="{BB962C8B-B14F-4D97-AF65-F5344CB8AC3E}">
        <p14:creationId xmlns:p14="http://schemas.microsoft.com/office/powerpoint/2010/main" val="240961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2700"/>
            <a:ext cx="9601200" cy="835613"/>
          </a:xfrm>
        </p:spPr>
        <p:txBody>
          <a:bodyPr/>
          <a:lstStyle/>
          <a:p>
            <a:pPr algn="ctr"/>
            <a:r>
              <a:rPr lang="en-US" sz="2800" dirty="0" smtClean="0"/>
              <a:t>The Price of Higher Beam Power Density</a:t>
            </a:r>
            <a:br>
              <a:rPr lang="en-US" sz="2800" dirty="0" smtClean="0"/>
            </a:br>
            <a:r>
              <a:rPr lang="en-US" sz="2800" dirty="0" smtClean="0"/>
              <a:t>(A Quick Experiment)</a:t>
            </a:r>
            <a:endParaRPr lang="en-US" sz="28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733627"/>
              </p:ext>
            </p:extLst>
          </p:nvPr>
        </p:nvGraphicFramePr>
        <p:xfrm>
          <a:off x="25400" y="1219200"/>
          <a:ext cx="89281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7315200" y="4648200"/>
            <a:ext cx="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1676400"/>
            <a:ext cx="617220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29400" y="4343400"/>
            <a:ext cx="158307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Nominal case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1295400"/>
            <a:ext cx="400794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Injection radiation limit for experiment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1676400"/>
            <a:ext cx="2438400" cy="426720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Unexplored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251" y="3200400"/>
            <a:ext cx="8781270" cy="374461"/>
          </a:xfrm>
          <a:prstGeom prst="rect">
            <a:avLst/>
          </a:prstGeom>
          <a:solidFill>
            <a:srgbClr val="FFF58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/>
              <a:t>Cutting the emittance by half increases injection beam loss by factor 10 - 30</a:t>
            </a:r>
          </a:p>
        </p:txBody>
      </p:sp>
    </p:spTree>
    <p:extLst>
      <p:ext uri="{BB962C8B-B14F-4D97-AF65-F5344CB8AC3E}">
        <p14:creationId xmlns:p14="http://schemas.microsoft.com/office/powerpoint/2010/main" val="57290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Laser Assisted Stripping Concept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47800" y="762000"/>
            <a:ext cx="6229405" cy="1981200"/>
            <a:chOff x="-82785" y="762000"/>
            <a:chExt cx="6767748" cy="2359025"/>
          </a:xfrm>
        </p:grpSpPr>
        <p:sp>
          <p:nvSpPr>
            <p:cNvPr id="5" name="Rectangle 4"/>
            <p:cNvSpPr/>
            <p:nvPr/>
          </p:nvSpPr>
          <p:spPr>
            <a:xfrm>
              <a:off x="4724400" y="1447800"/>
              <a:ext cx="381000" cy="6096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008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791200" y="2286000"/>
              <a:ext cx="381000" cy="6096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008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" y="2286000"/>
              <a:ext cx="381000" cy="6096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008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676400" y="1447800"/>
              <a:ext cx="381000" cy="6096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008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685800" y="914400"/>
              <a:ext cx="114300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876800" y="1828800"/>
              <a:ext cx="1143000" cy="914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609600" y="1828800"/>
              <a:ext cx="1219200" cy="838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05000" y="1828800"/>
              <a:ext cx="2895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905000" y="1752600"/>
              <a:ext cx="289560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4876800" y="990600"/>
              <a:ext cx="11430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2743200"/>
              <a:ext cx="457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126103" y="2743200"/>
              <a:ext cx="457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2587620"/>
                </p:ext>
              </p:extLst>
            </p:nvPr>
          </p:nvGraphicFramePr>
          <p:xfrm>
            <a:off x="2667000" y="914400"/>
            <a:ext cx="14224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8" name="Equation" r:id="rId3" imgW="863600" imgH="228600" progId="Equation.3">
                    <p:embed/>
                  </p:oleObj>
                </mc:Choice>
                <mc:Fallback>
                  <p:oleObj name="Equation" r:id="rId3" imgW="8636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667000" y="914400"/>
                          <a:ext cx="14224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1847722"/>
                </p:ext>
              </p:extLst>
            </p:nvPr>
          </p:nvGraphicFramePr>
          <p:xfrm>
            <a:off x="6096000" y="762000"/>
            <a:ext cx="3556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9" name="Equation" r:id="rId5" imgW="215900" imgH="190500" progId="Equation.3">
                    <p:embed/>
                  </p:oleObj>
                </mc:Choice>
                <mc:Fallback>
                  <p:oleObj name="Equation" r:id="rId5" imgW="215900" imgH="190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96000" y="762000"/>
                          <a:ext cx="35560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5456025"/>
                </p:ext>
              </p:extLst>
            </p:nvPr>
          </p:nvGraphicFramePr>
          <p:xfrm>
            <a:off x="6477000" y="2819400"/>
            <a:ext cx="207963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0" name="Equation" r:id="rId7" imgW="127000" imgH="165100" progId="Equation.3">
                    <p:embed/>
                  </p:oleObj>
                </mc:Choice>
                <mc:Fallback>
                  <p:oleObj name="Equation" r:id="rId7" imgW="1270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477000" y="2819400"/>
                          <a:ext cx="207963" cy="30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0799587"/>
                </p:ext>
              </p:extLst>
            </p:nvPr>
          </p:nvGraphicFramePr>
          <p:xfrm>
            <a:off x="-82785" y="2819400"/>
            <a:ext cx="207962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1" name="Equation" r:id="rId9" imgW="127000" imgH="165100" progId="Equation.3">
                    <p:embed/>
                  </p:oleObj>
                </mc:Choice>
                <mc:Fallback>
                  <p:oleObj name="Equation" r:id="rId9" imgW="1270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-82785" y="2819400"/>
                          <a:ext cx="207962" cy="30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6066028"/>
                </p:ext>
              </p:extLst>
            </p:nvPr>
          </p:nvGraphicFramePr>
          <p:xfrm>
            <a:off x="228600" y="762000"/>
            <a:ext cx="3556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2" name="Equation" r:id="rId10" imgW="215900" imgH="190500" progId="Equation.3">
                    <p:embed/>
                  </p:oleObj>
                </mc:Choice>
                <mc:Fallback>
                  <p:oleObj name="Equation" r:id="rId10" imgW="215900" imgH="190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8600" y="762000"/>
                          <a:ext cx="35560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Rectangle 21"/>
          <p:cNvSpPr/>
          <p:nvPr/>
        </p:nvSpPr>
        <p:spPr>
          <a:xfrm>
            <a:off x="4267200" y="1295400"/>
            <a:ext cx="685800" cy="838200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81000" y="2133600"/>
            <a:ext cx="8610600" cy="4724400"/>
            <a:chOff x="990600" y="2133600"/>
            <a:chExt cx="7436427" cy="4724400"/>
          </a:xfrm>
        </p:grpSpPr>
        <p:sp>
          <p:nvSpPr>
            <p:cNvPr id="24" name="Rectangle 23"/>
            <p:cNvSpPr/>
            <p:nvPr/>
          </p:nvSpPr>
          <p:spPr>
            <a:xfrm>
              <a:off x="990600" y="3124200"/>
              <a:ext cx="7436427" cy="37338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1062992" y="2133600"/>
              <a:ext cx="3283872" cy="990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953000" y="2133600"/>
              <a:ext cx="3204210" cy="990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1441450" y="4873625"/>
            <a:ext cx="933450" cy="722312"/>
          </a:xfrm>
          <a:prstGeom prst="rect">
            <a:avLst/>
          </a:prstGeom>
          <a:solidFill>
            <a:srgbClr val="4A848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87387" y="3875087"/>
            <a:ext cx="531813" cy="40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  <a:latin typeface="Arial" charset="0"/>
                <a:ea typeface="+mn-ea"/>
              </a:rPr>
              <a:t>H</a:t>
            </a:r>
            <a:r>
              <a:rPr lang="en-US" altLang="en-US" sz="2200" kern="0" baseline="30000" dirty="0" smtClean="0">
                <a:solidFill>
                  <a:srgbClr val="000000"/>
                </a:solidFill>
                <a:latin typeface="Arial" charset="0"/>
                <a:ea typeface="+mn-ea"/>
              </a:rPr>
              <a:t>-</a:t>
            </a:r>
            <a:endParaRPr lang="en-US" altLang="en-US" sz="2200" kern="0" dirty="0" smtClean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>
            <a:off x="828675" y="4451350"/>
            <a:ext cx="8223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1676400" y="4451350"/>
            <a:ext cx="275590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2439988" y="3884612"/>
            <a:ext cx="51435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2200" kern="0" smtClean="0">
                <a:solidFill>
                  <a:srgbClr val="000000"/>
                </a:solidFill>
                <a:latin typeface="Arial" charset="0"/>
                <a:ea typeface="+mn-ea"/>
              </a:rPr>
              <a:t>H</a:t>
            </a:r>
            <a:r>
              <a:rPr lang="en-US" altLang="en-US" sz="2200" kern="0" baseline="30000" smtClean="0">
                <a:solidFill>
                  <a:srgbClr val="000000"/>
                </a:solidFill>
                <a:latin typeface="Arial" charset="0"/>
                <a:ea typeface="+mn-ea"/>
              </a:rPr>
              <a:t>0</a:t>
            </a:r>
            <a:endParaRPr lang="en-US" altLang="en-US" sz="2200" kern="0" smtClean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823912" y="5664200"/>
            <a:ext cx="2598737" cy="70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  <a:latin typeface="Arial" charset="0"/>
                <a:ea typeface="+mn-ea"/>
              </a:rPr>
              <a:t>Step 1: </a:t>
            </a:r>
          </a:p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  <a:latin typeface="Arial" charset="0"/>
                <a:ea typeface="+mn-ea"/>
              </a:rPr>
              <a:t>Lorentz Stripping</a:t>
            </a: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762000" y="6248400"/>
            <a:ext cx="205740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algn="ctr"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  <a:latin typeface="Arial" charset="0"/>
                <a:ea typeface="+mn-ea"/>
              </a:rPr>
              <a:t>H</a:t>
            </a:r>
            <a:r>
              <a:rPr lang="en-US" altLang="en-US" sz="2200" kern="0" baseline="30000" dirty="0" smtClean="0">
                <a:solidFill>
                  <a:srgbClr val="000000"/>
                </a:solidFill>
                <a:latin typeface="Arial" charset="0"/>
                <a:ea typeface="+mn-ea"/>
              </a:rPr>
              <a:t>-</a:t>
            </a:r>
            <a:r>
              <a:rPr lang="en-US" altLang="en-US" sz="2200" kern="0" dirty="0" smtClean="0">
                <a:solidFill>
                  <a:srgbClr val="000000"/>
                </a:solidFill>
                <a:latin typeface="Arial" charset="0"/>
                <a:ea typeface="+mn-ea"/>
              </a:rPr>
              <a:t> </a:t>
            </a:r>
            <a:r>
              <a:rPr lang="en-US" altLang="en-US" sz="2200" kern="0" dirty="0" smtClean="0">
                <a:solidFill>
                  <a:srgbClr val="000000"/>
                </a:solidFill>
                <a:latin typeface="Arial" charset="0"/>
                <a:ea typeface="+mn-ea"/>
                <a:sym typeface="Symbol" pitchFamily="18" charset="2"/>
              </a:rPr>
              <a:t> H</a:t>
            </a:r>
            <a:r>
              <a:rPr lang="en-US" altLang="en-US" sz="2200" kern="0" baseline="30000" dirty="0" smtClean="0">
                <a:solidFill>
                  <a:srgbClr val="000000"/>
                </a:solidFill>
                <a:latin typeface="Arial" charset="0"/>
                <a:ea typeface="+mn-ea"/>
                <a:sym typeface="Symbol" pitchFamily="18" charset="2"/>
              </a:rPr>
              <a:t>0</a:t>
            </a:r>
            <a:r>
              <a:rPr lang="en-US" altLang="en-US" sz="2200" kern="0" dirty="0" smtClean="0">
                <a:solidFill>
                  <a:srgbClr val="000000"/>
                </a:solidFill>
                <a:latin typeface="Arial" charset="0"/>
                <a:ea typeface="+mn-ea"/>
                <a:sym typeface="Symbol" pitchFamily="18" charset="2"/>
              </a:rPr>
              <a:t> + e</a:t>
            </a:r>
            <a:r>
              <a:rPr lang="en-US" altLang="en-US" sz="2200" kern="0" baseline="30000" dirty="0" smtClean="0">
                <a:solidFill>
                  <a:srgbClr val="000000"/>
                </a:solidFill>
                <a:latin typeface="Arial" charset="0"/>
                <a:ea typeface="+mn-ea"/>
                <a:sym typeface="Symbol" pitchFamily="18" charset="2"/>
              </a:rPr>
              <a:t>-</a:t>
            </a:r>
            <a:endParaRPr lang="en-US" altLang="en-US" sz="2200" kern="0" dirty="0" smtClean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34" name="Rectangle 37"/>
          <p:cNvSpPr>
            <a:spLocks noChangeArrowheads="1"/>
          </p:cNvSpPr>
          <p:nvPr/>
        </p:nvSpPr>
        <p:spPr bwMode="auto">
          <a:xfrm>
            <a:off x="1457325" y="3276600"/>
            <a:ext cx="933450" cy="720725"/>
          </a:xfrm>
          <a:prstGeom prst="rect">
            <a:avLst/>
          </a:prstGeom>
          <a:solidFill>
            <a:srgbClr val="4A848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>
            <a:off x="1492474" y="4086225"/>
            <a:ext cx="0" cy="709612"/>
          </a:xfrm>
          <a:prstGeom prst="line">
            <a:avLst/>
          </a:prstGeom>
          <a:noFill/>
          <a:ln w="9525">
            <a:solidFill>
              <a:srgbClr val="4A848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>
            <a:off x="1648049" y="4086225"/>
            <a:ext cx="0" cy="709612"/>
          </a:xfrm>
          <a:prstGeom prst="line">
            <a:avLst/>
          </a:prstGeom>
          <a:noFill/>
          <a:ln w="9525">
            <a:solidFill>
              <a:srgbClr val="4A848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1795686" y="4086225"/>
            <a:ext cx="0" cy="709612"/>
          </a:xfrm>
          <a:prstGeom prst="line">
            <a:avLst/>
          </a:prstGeom>
          <a:noFill/>
          <a:ln w="9525">
            <a:solidFill>
              <a:srgbClr val="4A848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38" name="Line 41"/>
          <p:cNvSpPr>
            <a:spLocks noChangeShapeType="1"/>
          </p:cNvSpPr>
          <p:nvPr/>
        </p:nvSpPr>
        <p:spPr bwMode="auto">
          <a:xfrm>
            <a:off x="1951261" y="4086225"/>
            <a:ext cx="0" cy="709612"/>
          </a:xfrm>
          <a:prstGeom prst="line">
            <a:avLst/>
          </a:prstGeom>
          <a:noFill/>
          <a:ln w="9525">
            <a:solidFill>
              <a:srgbClr val="4A848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39" name="Line 42"/>
          <p:cNvSpPr>
            <a:spLocks noChangeShapeType="1"/>
          </p:cNvSpPr>
          <p:nvPr/>
        </p:nvSpPr>
        <p:spPr bwMode="auto">
          <a:xfrm>
            <a:off x="2144713" y="4086225"/>
            <a:ext cx="0" cy="709612"/>
          </a:xfrm>
          <a:prstGeom prst="line">
            <a:avLst/>
          </a:prstGeom>
          <a:noFill/>
          <a:ln w="9525">
            <a:solidFill>
              <a:srgbClr val="4A848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40" name="Line 43"/>
          <p:cNvSpPr>
            <a:spLocks noChangeShapeType="1"/>
          </p:cNvSpPr>
          <p:nvPr/>
        </p:nvSpPr>
        <p:spPr bwMode="auto">
          <a:xfrm>
            <a:off x="2300288" y="4086225"/>
            <a:ext cx="0" cy="709612"/>
          </a:xfrm>
          <a:prstGeom prst="line">
            <a:avLst/>
          </a:prstGeom>
          <a:noFill/>
          <a:ln w="9525">
            <a:solidFill>
              <a:srgbClr val="4A848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41" name="Oval 64"/>
          <p:cNvSpPr>
            <a:spLocks noChangeArrowheads="1"/>
          </p:cNvSpPr>
          <p:nvPr/>
        </p:nvSpPr>
        <p:spPr bwMode="auto">
          <a:xfrm>
            <a:off x="609600" y="4232275"/>
            <a:ext cx="454025" cy="441325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2" name="Oval 65"/>
          <p:cNvSpPr>
            <a:spLocks noChangeArrowheads="1"/>
          </p:cNvSpPr>
          <p:nvPr/>
        </p:nvSpPr>
        <p:spPr bwMode="auto">
          <a:xfrm>
            <a:off x="785812" y="4392612"/>
            <a:ext cx="109538" cy="1095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2481263" y="4310062"/>
            <a:ext cx="301625" cy="284163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4" name="Freeform 74"/>
          <p:cNvSpPr>
            <a:spLocks/>
          </p:cNvSpPr>
          <p:nvPr/>
        </p:nvSpPr>
        <p:spPr bwMode="auto">
          <a:xfrm>
            <a:off x="1827213" y="4462462"/>
            <a:ext cx="1335087" cy="709613"/>
          </a:xfrm>
          <a:custGeom>
            <a:avLst/>
            <a:gdLst>
              <a:gd name="T0" fmla="*/ 0 w 872"/>
              <a:gd name="T1" fmla="*/ 0 h 472"/>
              <a:gd name="T2" fmla="*/ 2147483647 w 872"/>
              <a:gd name="T3" fmla="*/ 2147483647 h 472"/>
              <a:gd name="T4" fmla="*/ 2147483647 w 872"/>
              <a:gd name="T5" fmla="*/ 2147483647 h 472"/>
              <a:gd name="T6" fmla="*/ 2147483647 w 872"/>
              <a:gd name="T7" fmla="*/ 2147483647 h 472"/>
              <a:gd name="T8" fmla="*/ 2147483647 w 872"/>
              <a:gd name="T9" fmla="*/ 2147483647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2" h="472">
                <a:moveTo>
                  <a:pt x="0" y="0"/>
                </a:moveTo>
                <a:cubicBezTo>
                  <a:pt x="53" y="8"/>
                  <a:pt x="227" y="22"/>
                  <a:pt x="320" y="48"/>
                </a:cubicBezTo>
                <a:cubicBezTo>
                  <a:pt x="413" y="74"/>
                  <a:pt x="487" y="114"/>
                  <a:pt x="556" y="156"/>
                </a:cubicBezTo>
                <a:cubicBezTo>
                  <a:pt x="625" y="198"/>
                  <a:pt x="679" y="247"/>
                  <a:pt x="732" y="300"/>
                </a:cubicBezTo>
                <a:cubicBezTo>
                  <a:pt x="785" y="353"/>
                  <a:pt x="843" y="436"/>
                  <a:pt x="872" y="4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45" name="Text Box 75"/>
          <p:cNvSpPr txBox="1">
            <a:spLocks noChangeArrowheads="1"/>
          </p:cNvSpPr>
          <p:nvPr/>
        </p:nvSpPr>
        <p:spPr bwMode="auto">
          <a:xfrm>
            <a:off x="836612" y="4445000"/>
            <a:ext cx="5143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smtClean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46" name="Text Box 76"/>
          <p:cNvSpPr txBox="1">
            <a:spLocks noChangeArrowheads="1"/>
          </p:cNvSpPr>
          <p:nvPr/>
        </p:nvSpPr>
        <p:spPr bwMode="auto">
          <a:xfrm>
            <a:off x="792163" y="4113212"/>
            <a:ext cx="514350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smtClean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47" name="Text Box 78"/>
          <p:cNvSpPr txBox="1">
            <a:spLocks noChangeArrowheads="1"/>
          </p:cNvSpPr>
          <p:nvPr/>
        </p:nvSpPr>
        <p:spPr bwMode="auto">
          <a:xfrm>
            <a:off x="2403475" y="4167187"/>
            <a:ext cx="514350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smtClean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48" name="Oval 79"/>
          <p:cNvSpPr>
            <a:spLocks noChangeArrowheads="1"/>
          </p:cNvSpPr>
          <p:nvPr/>
        </p:nvSpPr>
        <p:spPr bwMode="auto">
          <a:xfrm>
            <a:off x="2578100" y="4392612"/>
            <a:ext cx="109538" cy="1095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9" name="Text Box 77"/>
          <p:cNvSpPr txBox="1">
            <a:spLocks noChangeArrowheads="1"/>
          </p:cNvSpPr>
          <p:nvPr/>
        </p:nvSpPr>
        <p:spPr bwMode="auto">
          <a:xfrm>
            <a:off x="3094037" y="5126037"/>
            <a:ext cx="514350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smtClean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895600" y="3200400"/>
            <a:ext cx="5338763" cy="3526874"/>
            <a:chOff x="2895600" y="3200400"/>
            <a:chExt cx="5338763" cy="3526874"/>
          </a:xfrm>
        </p:grpSpPr>
        <p:sp>
          <p:nvSpPr>
            <p:cNvPr id="51" name="Text Box 19"/>
            <p:cNvSpPr txBox="1">
              <a:spLocks noChangeArrowheads="1"/>
            </p:cNvSpPr>
            <p:nvPr/>
          </p:nvSpPr>
          <p:spPr bwMode="auto">
            <a:xfrm>
              <a:off x="3124200" y="5638800"/>
              <a:ext cx="2819400" cy="707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Step 2: </a:t>
              </a:r>
            </a:p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aser Excitation </a:t>
              </a:r>
            </a:p>
          </p:txBody>
        </p:sp>
        <p:sp>
          <p:nvSpPr>
            <p:cNvPr id="52" name="Text Box 24"/>
            <p:cNvSpPr txBox="1">
              <a:spLocks noChangeArrowheads="1"/>
            </p:cNvSpPr>
            <p:nvPr/>
          </p:nvSpPr>
          <p:spPr bwMode="auto">
            <a:xfrm>
              <a:off x="2895600" y="6324600"/>
              <a:ext cx="3454400" cy="402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algn="ctr"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H</a:t>
              </a:r>
              <a:r>
                <a:rPr lang="en-US" altLang="en-US" sz="2200" kern="0" baseline="3000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0</a:t>
              </a: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 + </a:t>
              </a: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  <a:sym typeface="Symbol" pitchFamily="18" charset="2"/>
                </a:rPr>
                <a:t></a:t>
              </a: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 </a:t>
              </a: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  <a:sym typeface="Symbol" pitchFamily="18" charset="2"/>
                </a:rPr>
                <a:t> H</a:t>
              </a:r>
              <a:r>
                <a:rPr lang="en-US" altLang="en-US" sz="2200" kern="0" baseline="30000" dirty="0" smtClean="0">
                  <a:solidFill>
                    <a:srgbClr val="000000"/>
                  </a:solidFill>
                  <a:latin typeface="Arial" charset="0"/>
                  <a:ea typeface="+mn-ea"/>
                  <a:sym typeface="Symbol" pitchFamily="18" charset="2"/>
                </a:rPr>
                <a:t>0*</a:t>
              </a:r>
              <a:endParaRPr lang="en-US" altLang="en-US" sz="2200" kern="0" dirty="0" smtClean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3962400" y="3200400"/>
              <a:ext cx="4271963" cy="1595437"/>
              <a:chOff x="3962400" y="3200400"/>
              <a:chExt cx="4271963" cy="1595437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962400" y="3200400"/>
                <a:ext cx="2590800" cy="1595437"/>
                <a:chOff x="3962400" y="3200400"/>
                <a:chExt cx="2590800" cy="1595437"/>
              </a:xfrm>
            </p:grpSpPr>
            <p:sp>
              <p:nvSpPr>
                <p:cNvPr id="5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468812" y="4122738"/>
                  <a:ext cx="366713" cy="3730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9pPr>
                </a:lstStyle>
                <a:p>
                  <a:pPr defTabSz="914400" fontAlgn="auto">
                    <a:lnSpc>
                      <a:spcPct val="9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altLang="en-US" sz="2200" kern="0" dirty="0" smtClean="0">
                      <a:solidFill>
                        <a:srgbClr val="000000"/>
                      </a:solidFill>
                      <a:latin typeface="Arial" charset="0"/>
                      <a:ea typeface="+mn-ea"/>
                      <a:sym typeface="Symbol" pitchFamily="18" charset="2"/>
                    </a:rPr>
                    <a:t></a:t>
                  </a:r>
                  <a:endParaRPr lang="en-US" altLang="en-US" sz="2200" kern="0" dirty="0" smtClean="0">
                    <a:solidFill>
                      <a:srgbClr val="000000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5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319712" y="3943350"/>
                  <a:ext cx="587375" cy="3730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9pPr>
                </a:lstStyle>
                <a:p>
                  <a:pPr defTabSz="914400" fontAlgn="auto">
                    <a:lnSpc>
                      <a:spcPct val="9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altLang="en-US" sz="2200" kern="0" smtClean="0">
                      <a:solidFill>
                        <a:srgbClr val="000000"/>
                      </a:solidFill>
                      <a:latin typeface="Arial" charset="0"/>
                      <a:ea typeface="+mn-ea"/>
                    </a:rPr>
                    <a:t>H</a:t>
                  </a:r>
                  <a:r>
                    <a:rPr lang="en-US" altLang="en-US" sz="2200" kern="0" baseline="30000" smtClean="0">
                      <a:solidFill>
                        <a:srgbClr val="000000"/>
                      </a:solidFill>
                      <a:latin typeface="Arial" charset="0"/>
                      <a:ea typeface="+mn-ea"/>
                    </a:rPr>
                    <a:t>0*</a:t>
                  </a:r>
                  <a:endParaRPr lang="en-US" altLang="en-US" sz="2200" kern="0" smtClean="0">
                    <a:solidFill>
                      <a:srgbClr val="000000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58" name="Freeform 57"/>
                <p:cNvSpPr>
                  <a:spLocks/>
                </p:cNvSpPr>
                <p:nvPr/>
              </p:nvSpPr>
              <p:spPr bwMode="auto">
                <a:xfrm>
                  <a:off x="3962400" y="3200400"/>
                  <a:ext cx="2590800" cy="1447800"/>
                </a:xfrm>
                <a:custGeom>
                  <a:avLst/>
                  <a:gdLst>
                    <a:gd name="T0" fmla="*/ 2147483647 w 2151"/>
                    <a:gd name="T1" fmla="*/ 2147483647 h 1376"/>
                    <a:gd name="T2" fmla="*/ 2147483647 w 2151"/>
                    <a:gd name="T3" fmla="*/ 2147483647 h 1376"/>
                    <a:gd name="T4" fmla="*/ 2147483647 w 2151"/>
                    <a:gd name="T5" fmla="*/ 2147483647 h 1376"/>
                    <a:gd name="T6" fmla="*/ 2147483647 w 2151"/>
                    <a:gd name="T7" fmla="*/ 2147483647 h 1376"/>
                    <a:gd name="T8" fmla="*/ 2147483647 w 2151"/>
                    <a:gd name="T9" fmla="*/ 2147483647 h 1376"/>
                    <a:gd name="T10" fmla="*/ 2147483647 w 2151"/>
                    <a:gd name="T11" fmla="*/ 2147483647 h 1376"/>
                    <a:gd name="T12" fmla="*/ 2147483647 w 2151"/>
                    <a:gd name="T13" fmla="*/ 2147483647 h 1376"/>
                    <a:gd name="T14" fmla="*/ 2147483647 w 2151"/>
                    <a:gd name="T15" fmla="*/ 2147483647 h 1376"/>
                    <a:gd name="T16" fmla="*/ 2147483647 w 2151"/>
                    <a:gd name="T17" fmla="*/ 2147483647 h 1376"/>
                    <a:gd name="T18" fmla="*/ 2147483647 w 2151"/>
                    <a:gd name="T19" fmla="*/ 2147483647 h 1376"/>
                    <a:gd name="T20" fmla="*/ 2147483647 w 2151"/>
                    <a:gd name="T21" fmla="*/ 2147483647 h 1376"/>
                    <a:gd name="T22" fmla="*/ 2147483647 w 2151"/>
                    <a:gd name="T23" fmla="*/ 2147483647 h 1376"/>
                    <a:gd name="T24" fmla="*/ 2147483647 w 2151"/>
                    <a:gd name="T25" fmla="*/ 2147483647 h 1376"/>
                    <a:gd name="T26" fmla="*/ 2147483647 w 2151"/>
                    <a:gd name="T27" fmla="*/ 2147483647 h 1376"/>
                    <a:gd name="T28" fmla="*/ 2147483647 w 2151"/>
                    <a:gd name="T29" fmla="*/ 2147483647 h 1376"/>
                    <a:gd name="T30" fmla="*/ 2147483647 w 2151"/>
                    <a:gd name="T31" fmla="*/ 2147483647 h 1376"/>
                    <a:gd name="T32" fmla="*/ 2147483647 w 2151"/>
                    <a:gd name="T33" fmla="*/ 2147483647 h 1376"/>
                    <a:gd name="T34" fmla="*/ 2147483647 w 2151"/>
                    <a:gd name="T35" fmla="*/ 2147483647 h 1376"/>
                    <a:gd name="T36" fmla="*/ 2147483647 w 2151"/>
                    <a:gd name="T37" fmla="*/ 2147483647 h 1376"/>
                    <a:gd name="T38" fmla="*/ 2147483647 w 2151"/>
                    <a:gd name="T39" fmla="*/ 2147483647 h 1376"/>
                    <a:gd name="T40" fmla="*/ 2147483647 w 2151"/>
                    <a:gd name="T41" fmla="*/ 2147483647 h 1376"/>
                    <a:gd name="T42" fmla="*/ 2147483647 w 2151"/>
                    <a:gd name="T43" fmla="*/ 2147483647 h 1376"/>
                    <a:gd name="T44" fmla="*/ 2147483647 w 2151"/>
                    <a:gd name="T45" fmla="*/ 2147483647 h 1376"/>
                    <a:gd name="T46" fmla="*/ 2147483647 w 2151"/>
                    <a:gd name="T47" fmla="*/ 2147483647 h 1376"/>
                    <a:gd name="T48" fmla="*/ 2147483647 w 2151"/>
                    <a:gd name="T49" fmla="*/ 2147483647 h 1376"/>
                    <a:gd name="T50" fmla="*/ 2147483647 w 2151"/>
                    <a:gd name="T51" fmla="*/ 2147483647 h 1376"/>
                    <a:gd name="T52" fmla="*/ 2147483647 w 2151"/>
                    <a:gd name="T53" fmla="*/ 2147483647 h 1376"/>
                    <a:gd name="T54" fmla="*/ 2147483647 w 2151"/>
                    <a:gd name="T55" fmla="*/ 2147483647 h 1376"/>
                    <a:gd name="T56" fmla="*/ 2147483647 w 2151"/>
                    <a:gd name="T57" fmla="*/ 2147483647 h 1376"/>
                    <a:gd name="T58" fmla="*/ 2147483647 w 2151"/>
                    <a:gd name="T59" fmla="*/ 2147483647 h 1376"/>
                    <a:gd name="T60" fmla="*/ 2147483647 w 2151"/>
                    <a:gd name="T61" fmla="*/ 2147483647 h 1376"/>
                    <a:gd name="T62" fmla="*/ 2147483647 w 2151"/>
                    <a:gd name="T63" fmla="*/ 2147483647 h 1376"/>
                    <a:gd name="T64" fmla="*/ 2147483647 w 2151"/>
                    <a:gd name="T65" fmla="*/ 0 h 137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151" h="1376">
                      <a:moveTo>
                        <a:pt x="0" y="1376"/>
                      </a:moveTo>
                      <a:cubicBezTo>
                        <a:pt x="86" y="1322"/>
                        <a:pt x="419" y="1113"/>
                        <a:pt x="514" y="1053"/>
                      </a:cubicBezTo>
                      <a:cubicBezTo>
                        <a:pt x="609" y="993"/>
                        <a:pt x="548" y="1030"/>
                        <a:pt x="568" y="1018"/>
                      </a:cubicBezTo>
                      <a:cubicBezTo>
                        <a:pt x="588" y="1006"/>
                        <a:pt x="618" y="993"/>
                        <a:pt x="634" y="982"/>
                      </a:cubicBezTo>
                      <a:cubicBezTo>
                        <a:pt x="650" y="971"/>
                        <a:pt x="651" y="953"/>
                        <a:pt x="661" y="950"/>
                      </a:cubicBezTo>
                      <a:cubicBezTo>
                        <a:pt x="671" y="947"/>
                        <a:pt x="687" y="967"/>
                        <a:pt x="693" y="962"/>
                      </a:cubicBezTo>
                      <a:cubicBezTo>
                        <a:pt x="699" y="957"/>
                        <a:pt x="690" y="924"/>
                        <a:pt x="699" y="920"/>
                      </a:cubicBezTo>
                      <a:cubicBezTo>
                        <a:pt x="708" y="916"/>
                        <a:pt x="739" y="942"/>
                        <a:pt x="745" y="936"/>
                      </a:cubicBezTo>
                      <a:cubicBezTo>
                        <a:pt x="751" y="930"/>
                        <a:pt x="729" y="888"/>
                        <a:pt x="737" y="884"/>
                      </a:cubicBezTo>
                      <a:cubicBezTo>
                        <a:pt x="745" y="880"/>
                        <a:pt x="783" y="917"/>
                        <a:pt x="791" y="912"/>
                      </a:cubicBezTo>
                      <a:cubicBezTo>
                        <a:pt x="799" y="907"/>
                        <a:pt x="775" y="860"/>
                        <a:pt x="783" y="856"/>
                      </a:cubicBezTo>
                      <a:cubicBezTo>
                        <a:pt x="791" y="852"/>
                        <a:pt x="835" y="896"/>
                        <a:pt x="841" y="890"/>
                      </a:cubicBezTo>
                      <a:cubicBezTo>
                        <a:pt x="847" y="884"/>
                        <a:pt x="814" y="821"/>
                        <a:pt x="821" y="818"/>
                      </a:cubicBezTo>
                      <a:cubicBezTo>
                        <a:pt x="828" y="815"/>
                        <a:pt x="878" y="876"/>
                        <a:pt x="885" y="870"/>
                      </a:cubicBezTo>
                      <a:cubicBezTo>
                        <a:pt x="892" y="864"/>
                        <a:pt x="852" y="783"/>
                        <a:pt x="861" y="780"/>
                      </a:cubicBezTo>
                      <a:cubicBezTo>
                        <a:pt x="870" y="777"/>
                        <a:pt x="933" y="857"/>
                        <a:pt x="939" y="850"/>
                      </a:cubicBezTo>
                      <a:cubicBezTo>
                        <a:pt x="945" y="843"/>
                        <a:pt x="887" y="738"/>
                        <a:pt x="895" y="736"/>
                      </a:cubicBezTo>
                      <a:cubicBezTo>
                        <a:pt x="903" y="734"/>
                        <a:pt x="983" y="844"/>
                        <a:pt x="989" y="838"/>
                      </a:cubicBezTo>
                      <a:cubicBezTo>
                        <a:pt x="995" y="832"/>
                        <a:pt x="923" y="702"/>
                        <a:pt x="933" y="700"/>
                      </a:cubicBezTo>
                      <a:cubicBezTo>
                        <a:pt x="943" y="698"/>
                        <a:pt x="1043" y="834"/>
                        <a:pt x="1049" y="826"/>
                      </a:cubicBezTo>
                      <a:cubicBezTo>
                        <a:pt x="1055" y="818"/>
                        <a:pt x="959" y="657"/>
                        <a:pt x="967" y="654"/>
                      </a:cubicBezTo>
                      <a:cubicBezTo>
                        <a:pt x="975" y="651"/>
                        <a:pt x="1093" y="815"/>
                        <a:pt x="1099" y="808"/>
                      </a:cubicBezTo>
                      <a:cubicBezTo>
                        <a:pt x="1105" y="801"/>
                        <a:pt x="993" y="613"/>
                        <a:pt x="1001" y="610"/>
                      </a:cubicBezTo>
                      <a:cubicBezTo>
                        <a:pt x="1009" y="607"/>
                        <a:pt x="1143" y="797"/>
                        <a:pt x="1149" y="790"/>
                      </a:cubicBezTo>
                      <a:cubicBezTo>
                        <a:pt x="1155" y="783"/>
                        <a:pt x="1028" y="570"/>
                        <a:pt x="1037" y="568"/>
                      </a:cubicBezTo>
                      <a:cubicBezTo>
                        <a:pt x="1046" y="566"/>
                        <a:pt x="1197" y="782"/>
                        <a:pt x="1203" y="776"/>
                      </a:cubicBezTo>
                      <a:cubicBezTo>
                        <a:pt x="1209" y="770"/>
                        <a:pt x="1067" y="535"/>
                        <a:pt x="1075" y="532"/>
                      </a:cubicBezTo>
                      <a:cubicBezTo>
                        <a:pt x="1083" y="529"/>
                        <a:pt x="1247" y="765"/>
                        <a:pt x="1253" y="758"/>
                      </a:cubicBezTo>
                      <a:cubicBezTo>
                        <a:pt x="1259" y="751"/>
                        <a:pt x="1103" y="493"/>
                        <a:pt x="1111" y="490"/>
                      </a:cubicBezTo>
                      <a:cubicBezTo>
                        <a:pt x="1119" y="487"/>
                        <a:pt x="1296" y="744"/>
                        <a:pt x="1303" y="738"/>
                      </a:cubicBezTo>
                      <a:cubicBezTo>
                        <a:pt x="1310" y="732"/>
                        <a:pt x="1144" y="460"/>
                        <a:pt x="1151" y="456"/>
                      </a:cubicBezTo>
                      <a:cubicBezTo>
                        <a:pt x="1158" y="452"/>
                        <a:pt x="1339" y="716"/>
                        <a:pt x="1347" y="712"/>
                      </a:cubicBezTo>
                      <a:cubicBezTo>
                        <a:pt x="1355" y="708"/>
                        <a:pt x="1191" y="435"/>
                        <a:pt x="1199" y="430"/>
                      </a:cubicBezTo>
                      <a:cubicBezTo>
                        <a:pt x="1207" y="425"/>
                        <a:pt x="1386" y="686"/>
                        <a:pt x="1393" y="682"/>
                      </a:cubicBezTo>
                      <a:cubicBezTo>
                        <a:pt x="1400" y="678"/>
                        <a:pt x="1236" y="410"/>
                        <a:pt x="1243" y="404"/>
                      </a:cubicBezTo>
                      <a:cubicBezTo>
                        <a:pt x="1250" y="398"/>
                        <a:pt x="1425" y="651"/>
                        <a:pt x="1433" y="648"/>
                      </a:cubicBezTo>
                      <a:cubicBezTo>
                        <a:pt x="1441" y="645"/>
                        <a:pt x="1284" y="389"/>
                        <a:pt x="1291" y="384"/>
                      </a:cubicBezTo>
                      <a:cubicBezTo>
                        <a:pt x="1298" y="379"/>
                        <a:pt x="1467" y="620"/>
                        <a:pt x="1475" y="616"/>
                      </a:cubicBezTo>
                      <a:cubicBezTo>
                        <a:pt x="1483" y="612"/>
                        <a:pt x="1336" y="369"/>
                        <a:pt x="1341" y="362"/>
                      </a:cubicBezTo>
                      <a:cubicBezTo>
                        <a:pt x="1346" y="355"/>
                        <a:pt x="1498" y="576"/>
                        <a:pt x="1507" y="574"/>
                      </a:cubicBezTo>
                      <a:cubicBezTo>
                        <a:pt x="1516" y="572"/>
                        <a:pt x="1387" y="357"/>
                        <a:pt x="1393" y="350"/>
                      </a:cubicBezTo>
                      <a:cubicBezTo>
                        <a:pt x="1399" y="343"/>
                        <a:pt x="1534" y="533"/>
                        <a:pt x="1543" y="530"/>
                      </a:cubicBezTo>
                      <a:cubicBezTo>
                        <a:pt x="1552" y="527"/>
                        <a:pt x="1442" y="339"/>
                        <a:pt x="1449" y="332"/>
                      </a:cubicBezTo>
                      <a:cubicBezTo>
                        <a:pt x="1456" y="325"/>
                        <a:pt x="1574" y="490"/>
                        <a:pt x="1583" y="488"/>
                      </a:cubicBezTo>
                      <a:cubicBezTo>
                        <a:pt x="1592" y="486"/>
                        <a:pt x="1496" y="327"/>
                        <a:pt x="1501" y="320"/>
                      </a:cubicBezTo>
                      <a:cubicBezTo>
                        <a:pt x="1506" y="313"/>
                        <a:pt x="1604" y="447"/>
                        <a:pt x="1613" y="444"/>
                      </a:cubicBezTo>
                      <a:cubicBezTo>
                        <a:pt x="1622" y="441"/>
                        <a:pt x="1547" y="308"/>
                        <a:pt x="1553" y="302"/>
                      </a:cubicBezTo>
                      <a:cubicBezTo>
                        <a:pt x="1559" y="296"/>
                        <a:pt x="1640" y="408"/>
                        <a:pt x="1649" y="406"/>
                      </a:cubicBezTo>
                      <a:cubicBezTo>
                        <a:pt x="1658" y="404"/>
                        <a:pt x="1599" y="295"/>
                        <a:pt x="1605" y="288"/>
                      </a:cubicBezTo>
                      <a:cubicBezTo>
                        <a:pt x="1611" y="281"/>
                        <a:pt x="1677" y="365"/>
                        <a:pt x="1685" y="362"/>
                      </a:cubicBezTo>
                      <a:cubicBezTo>
                        <a:pt x="1693" y="359"/>
                        <a:pt x="1647" y="279"/>
                        <a:pt x="1653" y="272"/>
                      </a:cubicBezTo>
                      <a:cubicBezTo>
                        <a:pt x="1659" y="265"/>
                        <a:pt x="1712" y="323"/>
                        <a:pt x="1721" y="320"/>
                      </a:cubicBezTo>
                      <a:cubicBezTo>
                        <a:pt x="1730" y="317"/>
                        <a:pt x="1701" y="261"/>
                        <a:pt x="1707" y="256"/>
                      </a:cubicBezTo>
                      <a:cubicBezTo>
                        <a:pt x="1713" y="251"/>
                        <a:pt x="1749" y="293"/>
                        <a:pt x="1757" y="288"/>
                      </a:cubicBezTo>
                      <a:cubicBezTo>
                        <a:pt x="1765" y="283"/>
                        <a:pt x="1746" y="234"/>
                        <a:pt x="1753" y="228"/>
                      </a:cubicBezTo>
                      <a:cubicBezTo>
                        <a:pt x="1760" y="222"/>
                        <a:pt x="1788" y="257"/>
                        <a:pt x="1797" y="254"/>
                      </a:cubicBezTo>
                      <a:cubicBezTo>
                        <a:pt x="1806" y="251"/>
                        <a:pt x="1798" y="214"/>
                        <a:pt x="1805" y="208"/>
                      </a:cubicBezTo>
                      <a:cubicBezTo>
                        <a:pt x="1812" y="202"/>
                        <a:pt x="1829" y="221"/>
                        <a:pt x="1837" y="216"/>
                      </a:cubicBezTo>
                      <a:cubicBezTo>
                        <a:pt x="1845" y="211"/>
                        <a:pt x="1846" y="184"/>
                        <a:pt x="1853" y="180"/>
                      </a:cubicBezTo>
                      <a:cubicBezTo>
                        <a:pt x="1860" y="176"/>
                        <a:pt x="1870" y="194"/>
                        <a:pt x="1877" y="190"/>
                      </a:cubicBezTo>
                      <a:cubicBezTo>
                        <a:pt x="1884" y="186"/>
                        <a:pt x="1887" y="159"/>
                        <a:pt x="1895" y="154"/>
                      </a:cubicBezTo>
                      <a:cubicBezTo>
                        <a:pt x="1903" y="149"/>
                        <a:pt x="1916" y="163"/>
                        <a:pt x="1925" y="158"/>
                      </a:cubicBezTo>
                      <a:cubicBezTo>
                        <a:pt x="1934" y="153"/>
                        <a:pt x="1939" y="130"/>
                        <a:pt x="1947" y="124"/>
                      </a:cubicBezTo>
                      <a:cubicBezTo>
                        <a:pt x="1955" y="118"/>
                        <a:pt x="1966" y="124"/>
                        <a:pt x="1973" y="120"/>
                      </a:cubicBezTo>
                      <a:cubicBezTo>
                        <a:pt x="1980" y="116"/>
                        <a:pt x="1963" y="122"/>
                        <a:pt x="1993" y="102"/>
                      </a:cubicBezTo>
                      <a:cubicBezTo>
                        <a:pt x="2023" y="82"/>
                        <a:pt x="2124" y="17"/>
                        <a:pt x="2151" y="0"/>
                      </a:cubicBezTo>
                    </a:path>
                  </a:pathLst>
                </a:custGeom>
                <a:noFill/>
                <a:ln w="9525">
                  <a:solidFill>
                    <a:srgbClr val="4A3A90"/>
                  </a:solidFill>
                  <a:round/>
                  <a:headEnd type="triangle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000000"/>
                    </a:solidFill>
                    <a:latin typeface="GreekC" pitchFamily="2" charset="0"/>
                    <a:ea typeface="+mn-ea"/>
                  </a:endParaRPr>
                </a:p>
              </p:txBody>
            </p:sp>
            <p:sp>
              <p:nvSpPr>
                <p:cNvPr id="59" name="Text Box 60"/>
                <p:cNvSpPr txBox="1">
                  <a:spLocks noChangeArrowheads="1"/>
                </p:cNvSpPr>
                <p:nvPr/>
              </p:nvSpPr>
              <p:spPr bwMode="auto">
                <a:xfrm rot="19620000">
                  <a:off x="4070538" y="3419301"/>
                  <a:ext cx="1808163" cy="4026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9pPr>
                </a:lstStyle>
                <a:p>
                  <a:pPr defTabSz="914400" fontAlgn="auto">
                    <a:lnSpc>
                      <a:spcPct val="9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altLang="en-US" sz="2200" kern="0" dirty="0" smtClean="0">
                      <a:solidFill>
                        <a:srgbClr val="473090"/>
                      </a:solidFill>
                      <a:latin typeface="Arial" charset="0"/>
                      <a:ea typeface="+mn-ea"/>
                    </a:rPr>
                    <a:t>Laser field</a:t>
                  </a:r>
                </a:p>
              </p:txBody>
            </p:sp>
            <p:sp>
              <p:nvSpPr>
                <p:cNvPr id="60" name="Freeform 63"/>
                <p:cNvSpPr>
                  <a:spLocks/>
                </p:cNvSpPr>
                <p:nvPr/>
              </p:nvSpPr>
              <p:spPr bwMode="auto">
                <a:xfrm>
                  <a:off x="4448175" y="4357687"/>
                  <a:ext cx="73025" cy="130175"/>
                </a:xfrm>
                <a:custGeom>
                  <a:avLst/>
                  <a:gdLst>
                    <a:gd name="T0" fmla="*/ 0 w 48"/>
                    <a:gd name="T1" fmla="*/ 0 h 86"/>
                    <a:gd name="T2" fmla="*/ 2147483647 w 48"/>
                    <a:gd name="T3" fmla="*/ 2147483647 h 86"/>
                    <a:gd name="T4" fmla="*/ 2147483647 w 48"/>
                    <a:gd name="T5" fmla="*/ 2147483647 h 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" h="86">
                      <a:moveTo>
                        <a:pt x="0" y="0"/>
                      </a:moveTo>
                      <a:cubicBezTo>
                        <a:pt x="6" y="5"/>
                        <a:pt x="29" y="19"/>
                        <a:pt x="37" y="33"/>
                      </a:cubicBezTo>
                      <a:cubicBezTo>
                        <a:pt x="45" y="47"/>
                        <a:pt x="46" y="75"/>
                        <a:pt x="48" y="8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000000"/>
                    </a:solidFill>
                    <a:latin typeface="GreekC" pitchFamily="2" charset="0"/>
                    <a:ea typeface="+mn-ea"/>
                  </a:endParaRPr>
                </a:p>
              </p:txBody>
            </p:sp>
            <p:sp>
              <p:nvSpPr>
                <p:cNvPr id="61" name="Oval 80"/>
                <p:cNvSpPr>
                  <a:spLocks noChangeArrowheads="1"/>
                </p:cNvSpPr>
                <p:nvPr/>
              </p:nvSpPr>
              <p:spPr bwMode="auto">
                <a:xfrm>
                  <a:off x="4806950" y="4181475"/>
                  <a:ext cx="638175" cy="614362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9pPr>
                </a:lstStyle>
                <a:p>
                  <a:pPr defTabSz="914400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kern="0" smtClean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62" name="Oval 81"/>
                <p:cNvSpPr>
                  <a:spLocks noChangeArrowheads="1"/>
                </p:cNvSpPr>
                <p:nvPr/>
              </p:nvSpPr>
              <p:spPr bwMode="auto">
                <a:xfrm>
                  <a:off x="5075237" y="4432300"/>
                  <a:ext cx="109538" cy="10795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9pPr>
                </a:lstStyle>
                <a:p>
                  <a:pPr defTabSz="914400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kern="0" smtClean="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63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4772025" y="4079875"/>
                  <a:ext cx="514350" cy="322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GreekC" pitchFamily="2" charset="0"/>
                    </a:defRPr>
                  </a:lvl9pPr>
                </a:lstStyle>
                <a:p>
                  <a:pPr defTabSz="914400" fontAlgn="auto">
                    <a:lnSpc>
                      <a:spcPct val="9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altLang="en-US" sz="1800" b="1" kern="0" smtClean="0">
                      <a:solidFill>
                        <a:srgbClr val="0000FF"/>
                      </a:solidFill>
                      <a:latin typeface="Arial" charset="0"/>
                      <a:ea typeface="+mn-ea"/>
                    </a:rPr>
                    <a:t>e</a:t>
                  </a:r>
                </a:p>
              </p:txBody>
            </p:sp>
          </p:grpSp>
          <p:sp>
            <p:nvSpPr>
              <p:cNvPr id="55" name="Line 9"/>
              <p:cNvSpPr>
                <a:spLocks noChangeShapeType="1"/>
              </p:cNvSpPr>
              <p:nvPr/>
            </p:nvSpPr>
            <p:spPr bwMode="auto">
              <a:xfrm flipV="1">
                <a:off x="4495800" y="4419600"/>
                <a:ext cx="3738563" cy="2698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kern="0">
                  <a:solidFill>
                    <a:srgbClr val="000000"/>
                  </a:solidFill>
                  <a:latin typeface="GreekC" pitchFamily="2" charset="0"/>
                  <a:ea typeface="+mn-ea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6197600" y="3276600"/>
            <a:ext cx="2879725" cy="3421063"/>
            <a:chOff x="6197600" y="3276600"/>
            <a:chExt cx="2879725" cy="3421063"/>
          </a:xfrm>
        </p:grpSpPr>
        <p:sp>
          <p:nvSpPr>
            <p:cNvPr id="65" name="Line 10"/>
            <p:cNvSpPr>
              <a:spLocks noChangeShapeType="1"/>
            </p:cNvSpPr>
            <p:nvPr/>
          </p:nvSpPr>
          <p:spPr bwMode="auto">
            <a:xfrm flipV="1">
              <a:off x="8023225" y="4419600"/>
              <a:ext cx="892175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66" name="Text Box 36"/>
            <p:cNvSpPr txBox="1">
              <a:spLocks noChangeArrowheads="1"/>
            </p:cNvSpPr>
            <p:nvPr/>
          </p:nvSpPr>
          <p:spPr bwMode="auto">
            <a:xfrm>
              <a:off x="8023225" y="3924300"/>
              <a:ext cx="563562" cy="373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2200" kern="0" smtClean="0">
                  <a:solidFill>
                    <a:srgbClr val="000000"/>
                  </a:solidFill>
                  <a:latin typeface="Arial" charset="0"/>
                  <a:ea typeface="+mn-ea"/>
                </a:rPr>
                <a:t>p</a:t>
              </a:r>
              <a:r>
                <a:rPr lang="en-US" altLang="en-US" sz="2200" kern="0" baseline="30000" smtClean="0">
                  <a:solidFill>
                    <a:srgbClr val="000000"/>
                  </a:solidFill>
                  <a:latin typeface="Arial" charset="0"/>
                  <a:ea typeface="+mn-ea"/>
                </a:rPr>
                <a:t>+</a:t>
              </a:r>
              <a:endParaRPr lang="en-US" altLang="en-US" sz="2200" kern="0" smtClean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67" name="Rectangle 45"/>
            <p:cNvSpPr>
              <a:spLocks noChangeArrowheads="1"/>
            </p:cNvSpPr>
            <p:nvPr/>
          </p:nvSpPr>
          <p:spPr bwMode="auto">
            <a:xfrm>
              <a:off x="6938962" y="4875213"/>
              <a:ext cx="933450" cy="722312"/>
            </a:xfrm>
            <a:prstGeom prst="rect">
              <a:avLst/>
            </a:prstGeom>
            <a:solidFill>
              <a:srgbClr val="4A848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8" name="Rectangle 47"/>
            <p:cNvSpPr>
              <a:spLocks noChangeArrowheads="1"/>
            </p:cNvSpPr>
            <p:nvPr/>
          </p:nvSpPr>
          <p:spPr bwMode="auto">
            <a:xfrm>
              <a:off x="6953250" y="3276600"/>
              <a:ext cx="935037" cy="722313"/>
            </a:xfrm>
            <a:prstGeom prst="rect">
              <a:avLst/>
            </a:prstGeom>
            <a:solidFill>
              <a:srgbClr val="4A848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9" name="Line 48"/>
            <p:cNvSpPr>
              <a:spLocks noChangeShapeType="1"/>
            </p:cNvSpPr>
            <p:nvPr/>
          </p:nvSpPr>
          <p:spPr bwMode="auto">
            <a:xfrm>
              <a:off x="7024687" y="408781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70" name="Line 49"/>
            <p:cNvSpPr>
              <a:spLocks noChangeShapeType="1"/>
            </p:cNvSpPr>
            <p:nvPr/>
          </p:nvSpPr>
          <p:spPr bwMode="auto">
            <a:xfrm>
              <a:off x="7181850" y="408781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71" name="Line 50"/>
            <p:cNvSpPr>
              <a:spLocks noChangeShapeType="1"/>
            </p:cNvSpPr>
            <p:nvPr/>
          </p:nvSpPr>
          <p:spPr bwMode="auto">
            <a:xfrm>
              <a:off x="7327900" y="408781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72" name="Line 51"/>
            <p:cNvSpPr>
              <a:spLocks noChangeShapeType="1"/>
            </p:cNvSpPr>
            <p:nvPr/>
          </p:nvSpPr>
          <p:spPr bwMode="auto">
            <a:xfrm>
              <a:off x="7485062" y="408781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73" name="Line 52"/>
            <p:cNvSpPr>
              <a:spLocks noChangeShapeType="1"/>
            </p:cNvSpPr>
            <p:nvPr/>
          </p:nvSpPr>
          <p:spPr bwMode="auto">
            <a:xfrm>
              <a:off x="7640637" y="408781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74" name="Line 53"/>
            <p:cNvSpPr>
              <a:spLocks noChangeShapeType="1"/>
            </p:cNvSpPr>
            <p:nvPr/>
          </p:nvSpPr>
          <p:spPr bwMode="auto">
            <a:xfrm>
              <a:off x="7797800" y="408781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75" name="Oval 83"/>
            <p:cNvSpPr>
              <a:spLocks noChangeArrowheads="1"/>
            </p:cNvSpPr>
            <p:nvPr/>
          </p:nvSpPr>
          <p:spPr bwMode="auto">
            <a:xfrm>
              <a:off x="8018462" y="4367213"/>
              <a:ext cx="109538" cy="1079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6" name="Freeform 84"/>
            <p:cNvSpPr>
              <a:spLocks/>
            </p:cNvSpPr>
            <p:nvPr/>
          </p:nvSpPr>
          <p:spPr bwMode="auto">
            <a:xfrm>
              <a:off x="7323137" y="4440238"/>
              <a:ext cx="1335088" cy="709612"/>
            </a:xfrm>
            <a:custGeom>
              <a:avLst/>
              <a:gdLst>
                <a:gd name="T0" fmla="*/ 0 w 872"/>
                <a:gd name="T1" fmla="*/ 0 h 472"/>
                <a:gd name="T2" fmla="*/ 2147483647 w 872"/>
                <a:gd name="T3" fmla="*/ 2147483647 h 472"/>
                <a:gd name="T4" fmla="*/ 2147483647 w 872"/>
                <a:gd name="T5" fmla="*/ 2147483647 h 472"/>
                <a:gd name="T6" fmla="*/ 2147483647 w 872"/>
                <a:gd name="T7" fmla="*/ 2147483647 h 472"/>
                <a:gd name="T8" fmla="*/ 2147483647 w 872"/>
                <a:gd name="T9" fmla="*/ 2147483647 h 4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2" h="472">
                  <a:moveTo>
                    <a:pt x="0" y="0"/>
                  </a:moveTo>
                  <a:cubicBezTo>
                    <a:pt x="53" y="8"/>
                    <a:pt x="227" y="22"/>
                    <a:pt x="320" y="48"/>
                  </a:cubicBezTo>
                  <a:cubicBezTo>
                    <a:pt x="413" y="74"/>
                    <a:pt x="487" y="114"/>
                    <a:pt x="556" y="156"/>
                  </a:cubicBezTo>
                  <a:cubicBezTo>
                    <a:pt x="625" y="198"/>
                    <a:pt x="679" y="247"/>
                    <a:pt x="732" y="300"/>
                  </a:cubicBezTo>
                  <a:cubicBezTo>
                    <a:pt x="785" y="353"/>
                    <a:pt x="843" y="436"/>
                    <a:pt x="872" y="472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77" name="Text Box 85"/>
            <p:cNvSpPr txBox="1">
              <a:spLocks noChangeArrowheads="1"/>
            </p:cNvSpPr>
            <p:nvPr/>
          </p:nvSpPr>
          <p:spPr bwMode="auto">
            <a:xfrm>
              <a:off x="8562975" y="5053013"/>
              <a:ext cx="514350" cy="322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1800" b="1" kern="0" smtClean="0">
                  <a:solidFill>
                    <a:srgbClr val="0000FF"/>
                  </a:solidFill>
                  <a:latin typeface="Arial" charset="0"/>
                  <a:ea typeface="+mn-ea"/>
                </a:rPr>
                <a:t>e</a:t>
              </a:r>
            </a:p>
          </p:txBody>
        </p:sp>
        <p:sp>
          <p:nvSpPr>
            <p:cNvPr id="78" name="Text Box 20"/>
            <p:cNvSpPr txBox="1">
              <a:spLocks noChangeArrowheads="1"/>
            </p:cNvSpPr>
            <p:nvPr/>
          </p:nvSpPr>
          <p:spPr bwMode="auto">
            <a:xfrm>
              <a:off x="6197600" y="5638800"/>
              <a:ext cx="2425700" cy="707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Step 3: </a:t>
              </a:r>
            </a:p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Lorentz Stripping</a:t>
              </a:r>
            </a:p>
          </p:txBody>
        </p:sp>
        <p:sp>
          <p:nvSpPr>
            <p:cNvPr id="79" name="Text Box 25"/>
            <p:cNvSpPr txBox="1">
              <a:spLocks noChangeArrowheads="1"/>
            </p:cNvSpPr>
            <p:nvPr/>
          </p:nvSpPr>
          <p:spPr bwMode="auto">
            <a:xfrm>
              <a:off x="6273800" y="6324600"/>
              <a:ext cx="2425700" cy="373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algn="ctr"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H</a:t>
              </a:r>
              <a:r>
                <a:rPr lang="en-US" altLang="en-US" sz="2200" kern="0" baseline="3000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0*</a:t>
              </a: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 </a:t>
              </a:r>
              <a:r>
                <a:rPr lang="en-US" altLang="en-US" sz="2200" kern="0" dirty="0" smtClean="0">
                  <a:solidFill>
                    <a:srgbClr val="000000"/>
                  </a:solidFill>
                  <a:latin typeface="Arial" charset="0"/>
                  <a:ea typeface="+mn-ea"/>
                  <a:sym typeface="Symbol" pitchFamily="18" charset="2"/>
                </a:rPr>
                <a:t> p + e</a:t>
              </a:r>
              <a:r>
                <a:rPr lang="en-US" altLang="en-US" sz="2200" kern="0" baseline="30000" dirty="0" smtClean="0">
                  <a:solidFill>
                    <a:srgbClr val="000000"/>
                  </a:solidFill>
                  <a:latin typeface="Arial" charset="0"/>
                  <a:ea typeface="+mn-ea"/>
                  <a:sym typeface="Symbol" pitchFamily="18" charset="2"/>
                </a:rPr>
                <a:t>-</a:t>
              </a:r>
              <a:endParaRPr lang="en-US" altLang="en-US" sz="2200" kern="0" dirty="0" smtClean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04800" y="3048000"/>
            <a:ext cx="8686800" cy="3708400"/>
            <a:chOff x="-988595" y="1143000"/>
            <a:chExt cx="8458200" cy="3708400"/>
          </a:xfrm>
        </p:grpSpPr>
        <p:sp>
          <p:nvSpPr>
            <p:cNvPr id="94" name="Rectangle 93"/>
            <p:cNvSpPr/>
            <p:nvPr/>
          </p:nvSpPr>
          <p:spPr>
            <a:xfrm>
              <a:off x="-988595" y="1143000"/>
              <a:ext cx="8458200" cy="37084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/>
                </a:gs>
                <a:gs pos="27000">
                  <a:srgbClr val="CCFFCC"/>
                </a:gs>
                <a:gs pos="74000">
                  <a:srgbClr val="CCFF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  <a:effectLst>
              <a:outerShdw blurRad="50800" dist="38100" dir="12420000" algn="tl" rotWithShape="0">
                <a:srgbClr val="000000">
                  <a:alpha val="4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657600" y="1447800"/>
              <a:ext cx="3733800" cy="2922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E</a:t>
              </a:r>
              <a:r>
                <a:rPr lang="en-US" dirty="0" smtClean="0"/>
                <a:t>xperiment conducted with </a:t>
              </a:r>
            </a:p>
            <a:p>
              <a:pPr marL="285750" indent="-285750">
                <a:lnSpc>
                  <a:spcPct val="90000"/>
                </a:lnSpc>
                <a:buFont typeface="Arial"/>
                <a:buChar char="•"/>
              </a:pPr>
              <a:r>
                <a:rPr lang="en-US" dirty="0" smtClean="0"/>
                <a:t>10 MW UV laser. </a:t>
              </a:r>
            </a:p>
            <a:p>
              <a:pPr marL="285750" indent="-285750">
                <a:lnSpc>
                  <a:spcPct val="90000"/>
                </a:lnSpc>
                <a:buFont typeface="Arial"/>
                <a:buChar char="•"/>
              </a:pPr>
              <a:r>
                <a:rPr lang="en-US" dirty="0" smtClean="0"/>
                <a:t>Diverging laser</a:t>
              </a:r>
            </a:p>
            <a:p>
              <a:pPr marL="285750" indent="-285750">
                <a:lnSpc>
                  <a:spcPct val="90000"/>
                </a:lnSpc>
                <a:buFont typeface="Arial"/>
                <a:buChar char="•"/>
              </a:pPr>
              <a:r>
                <a:rPr lang="en-US" dirty="0" smtClean="0"/>
                <a:t>Laser in tunnel</a:t>
              </a:r>
            </a:p>
            <a:p>
              <a:pPr>
                <a:lnSpc>
                  <a:spcPct val="90000"/>
                </a:lnSpc>
              </a:pPr>
              <a:endParaRPr lang="en-US" dirty="0" smtClean="0"/>
            </a:p>
            <a:p>
              <a:pPr>
                <a:lnSpc>
                  <a:spcPct val="90000"/>
                </a:lnSpc>
              </a:pPr>
              <a:r>
                <a:rPr lang="en-US" sz="2400" dirty="0" smtClean="0"/>
                <a:t>Straightforward scaling to 1 </a:t>
              </a:r>
              <a:r>
                <a:rPr lang="en-US" sz="2400" dirty="0" err="1" smtClean="0"/>
                <a:t>ms</a:t>
              </a:r>
              <a:r>
                <a:rPr lang="en-US" sz="2400" dirty="0" smtClean="0"/>
                <a:t> requires: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~600 kW average UV laser power (way too much!)</a:t>
              </a:r>
            </a:p>
            <a:p>
              <a:pPr>
                <a:lnSpc>
                  <a:spcPct val="90000"/>
                </a:lnSpc>
              </a:pPr>
              <a:endParaRPr lang="en-US" b="1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-457200" y="1600200"/>
              <a:ext cx="3505200" cy="2862580"/>
              <a:chOff x="152400" y="751840"/>
              <a:chExt cx="4383428" cy="2438400"/>
            </a:xfrm>
          </p:grpSpPr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751840"/>
                <a:ext cx="4383428" cy="243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9" name="Straight Arrow Connector 98"/>
              <p:cNvCxnSpPr/>
              <p:nvPr/>
            </p:nvCxnSpPr>
            <p:spPr>
              <a:xfrm>
                <a:off x="2667000" y="1676400"/>
                <a:ext cx="22860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2971800" y="1676400"/>
                <a:ext cx="22860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/>
              <p:cNvSpPr txBox="1"/>
              <p:nvPr/>
            </p:nvSpPr>
            <p:spPr>
              <a:xfrm>
                <a:off x="3276600" y="1459468"/>
                <a:ext cx="6209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6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ns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831523" y="1448526"/>
                <a:ext cx="428235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chemeClr val="bg1"/>
                    </a:solidFill>
                  </a:rPr>
                  <a:t>H-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209800" y="1905000"/>
                <a:ext cx="313044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chemeClr val="bg1"/>
                    </a:solidFill>
                  </a:rPr>
                  <a:t>p</a:t>
                </a: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>
              <a:xfrm flipV="1">
                <a:off x="1201953" y="1013097"/>
                <a:ext cx="152400" cy="4572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>
                <a:stCxn id="103" idx="3"/>
              </p:cNvCxnSpPr>
              <p:nvPr/>
            </p:nvCxnSpPr>
            <p:spPr>
              <a:xfrm flipV="1">
                <a:off x="2522844" y="1981200"/>
                <a:ext cx="296556" cy="9692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/>
            <p:cNvSpPr txBox="1"/>
            <p:nvPr/>
          </p:nvSpPr>
          <p:spPr>
            <a:xfrm>
              <a:off x="-533400" y="1143000"/>
              <a:ext cx="400737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 smtClean="0"/>
                <a:t>2006 Proof of Principal Experiment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96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724400" y="2743200"/>
            <a:ext cx="4191000" cy="40386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600" y="2743200"/>
            <a:ext cx="4191000" cy="40386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The Laser Stripping Collaboration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3479800"/>
            <a:ext cx="4343400" cy="3238500"/>
          </a:xfrm>
          <a:noFill/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$825K </a:t>
            </a:r>
          </a:p>
          <a:p>
            <a:pPr marL="0" indent="0">
              <a:buNone/>
            </a:pPr>
            <a:r>
              <a:rPr lang="en-US" sz="2000" b="1" dirty="0" smtClean="0"/>
              <a:t>3 Years: 04/2013 – 04/2016</a:t>
            </a:r>
          </a:p>
          <a:p>
            <a:pPr marL="0" indent="0">
              <a:buNone/>
            </a:pPr>
            <a:r>
              <a:rPr lang="en-US" sz="1800" b="1" u="sng" dirty="0" smtClean="0"/>
              <a:t>Goals: 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Demonstrate laser assisted stripping for 10 </a:t>
            </a:r>
            <a:r>
              <a:rPr lang="en-US" sz="2000" dirty="0" err="1"/>
              <a:t>μs</a:t>
            </a:r>
            <a:r>
              <a:rPr lang="en-US" sz="2000" dirty="0"/>
              <a:t> </a:t>
            </a: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Develop laser power amplification scheme with power recycling cavity. 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09600"/>
            <a:ext cx="515064" cy="292100"/>
          </a:xfrm>
          <a:prstGeom prst="rect">
            <a:avLst/>
          </a:prstGeom>
        </p:spPr>
      </p:pic>
      <p:pic>
        <p:nvPicPr>
          <p:cNvPr id="18" name="Picture 17" descr="FermiLogo_blu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09600"/>
            <a:ext cx="1447800" cy="261676"/>
          </a:xfrm>
          <a:prstGeom prst="rect">
            <a:avLst/>
          </a:prstGeom>
        </p:spPr>
      </p:pic>
      <p:pic>
        <p:nvPicPr>
          <p:cNvPr id="19" name="Picture 18" descr="HFIR_SN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7" b="9571"/>
          <a:stretch/>
        </p:blipFill>
        <p:spPr>
          <a:xfrm>
            <a:off x="3429000" y="609600"/>
            <a:ext cx="1413933" cy="313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981200"/>
            <a:ext cx="7543800" cy="65146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DOE HEP Grant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“</a:t>
            </a:r>
            <a:r>
              <a:rPr lang="en-US" sz="2000" dirty="0">
                <a:solidFill>
                  <a:schemeClr val="bg1"/>
                </a:solidFill>
              </a:rPr>
              <a:t>Laser-Assisted H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Stripping for High Intensity Synchrotrons”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1066800"/>
            <a:ext cx="6724918" cy="651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charset="2"/>
              <a:buChar char="q"/>
            </a:pPr>
            <a:r>
              <a:rPr lang="en-US" sz="2000" dirty="0" smtClean="0"/>
              <a:t>BES and HEP share the injection foil problems. </a:t>
            </a:r>
          </a:p>
          <a:p>
            <a:pPr marL="342900" indent="-342900">
              <a:lnSpc>
                <a:spcPct val="90000"/>
              </a:lnSpc>
              <a:buFont typeface="Wingdings" charset="2"/>
              <a:buChar char="q"/>
            </a:pPr>
            <a:r>
              <a:rPr lang="en-US" sz="2000" dirty="0" smtClean="0"/>
              <a:t>There is common interest in developing laser stripping.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953000" y="35052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 smtClean="0"/>
              <a:t>$250K </a:t>
            </a:r>
          </a:p>
          <a:p>
            <a:pPr marL="0" indent="0">
              <a:buFont typeface="Arial" charset="0"/>
              <a:buNone/>
            </a:pPr>
            <a:r>
              <a:rPr lang="en-US" sz="2000" b="1" dirty="0" smtClean="0"/>
              <a:t>2 Years: 04/2016 – 04/2018</a:t>
            </a:r>
          </a:p>
          <a:p>
            <a:pPr marL="0" indent="0">
              <a:buFont typeface="Arial" charset="0"/>
              <a:buNone/>
            </a:pPr>
            <a:r>
              <a:rPr lang="en-US" sz="2000" b="1" u="sng" dirty="0" smtClean="0"/>
              <a:t>Goals 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Demonstrate laser stripping for 1 </a:t>
            </a:r>
            <a:r>
              <a:rPr lang="en-US" sz="2000" dirty="0" err="1" smtClean="0"/>
              <a:t>ms</a:t>
            </a:r>
            <a:r>
              <a:rPr lang="en-US" sz="2000" dirty="0" smtClean="0"/>
              <a:t> using power recycling cavity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Develop conceptual design of operation system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0" y="3048000"/>
            <a:ext cx="3224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Status: Almost Complete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86400" y="3048000"/>
            <a:ext cx="2792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Status: Just Awarded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00200" y="2743200"/>
            <a:ext cx="1234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b="1" dirty="0"/>
              <a:t>1</a:t>
            </a:r>
            <a:r>
              <a:rPr lang="en-US" sz="2000" b="1" baseline="30000" dirty="0"/>
              <a:t>st</a:t>
            </a:r>
            <a:r>
              <a:rPr lang="en-US" sz="2000" b="1" dirty="0"/>
              <a:t> Grant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96000" y="2743200"/>
            <a:ext cx="12914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b="1" dirty="0" smtClean="0"/>
              <a:t>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</a:t>
            </a:r>
            <a:r>
              <a:rPr lang="en-US" sz="2000" b="1" dirty="0"/>
              <a:t>Grant </a:t>
            </a:r>
          </a:p>
        </p:txBody>
      </p:sp>
    </p:spTree>
    <p:extLst>
      <p:ext uri="{BB962C8B-B14F-4D97-AF65-F5344CB8AC3E}">
        <p14:creationId xmlns:p14="http://schemas.microsoft.com/office/powerpoint/2010/main" val="188249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36290" cy="496290"/>
          </a:xfrm>
        </p:spPr>
        <p:txBody>
          <a:bodyPr/>
          <a:lstStyle/>
          <a:p>
            <a:r>
              <a:rPr lang="en-US" dirty="0" smtClean="0"/>
              <a:t>Progress on 10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err="1" smtClean="0"/>
              <a:t>s</a:t>
            </a:r>
            <a:r>
              <a:rPr lang="en-US" dirty="0" smtClean="0"/>
              <a:t> Experiment This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971800"/>
            <a:ext cx="8642640" cy="2438400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sz="2400" dirty="0" smtClean="0"/>
              <a:t> All equipment for 10μs experiment installed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 Laser transported from remote to local station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 Laser parameters at IP measured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Laser timed-in with beam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 All </a:t>
            </a:r>
            <a:r>
              <a:rPr lang="en-US" sz="2400" dirty="0"/>
              <a:t>necessary ion beam parameters verified at IP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838200"/>
            <a:ext cx="8458200" cy="7632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Last year reported on successful demonstration ion and laser beam techniques aimed at required power.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133600"/>
            <a:ext cx="845820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This year’s focus was on finalization of the experimental configuration: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5715000"/>
            <a:ext cx="4611208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WE ARE READY </a:t>
            </a:r>
          </a:p>
        </p:txBody>
      </p:sp>
    </p:spTree>
    <p:extLst>
      <p:ext uri="{BB962C8B-B14F-4D97-AF65-F5344CB8AC3E}">
        <p14:creationId xmlns:p14="http://schemas.microsoft.com/office/powerpoint/2010/main" val="345051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636290" cy="523220"/>
          </a:xfrm>
        </p:spPr>
        <p:txBody>
          <a:bodyPr/>
          <a:lstStyle/>
          <a:p>
            <a:pPr algn="ctr"/>
            <a:r>
              <a:rPr lang="en-US" dirty="0" smtClean="0"/>
              <a:t>Configuration of 10 </a:t>
            </a:r>
            <a:r>
              <a:rPr lang="en-US" sz="3200" dirty="0" err="1"/>
              <a:t>μ</a:t>
            </a:r>
            <a:r>
              <a:rPr lang="en-US" dirty="0" err="1" smtClean="0"/>
              <a:t>s</a:t>
            </a:r>
            <a:r>
              <a:rPr lang="en-US" dirty="0" smtClean="0"/>
              <a:t> Experiment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838200"/>
            <a:ext cx="8458200" cy="8402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Experiment is in the transport line to the ring (HEBT)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Laser is located remotely in Ring Service Building (RSB) 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172200" y="2667000"/>
            <a:ext cx="39071" cy="0"/>
          </a:xfrm>
          <a:prstGeom prst="line">
            <a:avLst/>
          </a:prstGeom>
          <a:ln w="57150" cmpd="sng">
            <a:solidFill>
              <a:srgbClr val="9E1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3322932" y="1853380"/>
            <a:ext cx="5732168" cy="4877620"/>
            <a:chOff x="2971800" y="2362200"/>
            <a:chExt cx="5732168" cy="4877620"/>
          </a:xfrm>
        </p:grpSpPr>
        <p:grpSp>
          <p:nvGrpSpPr>
            <p:cNvPr id="86" name="Group 85"/>
            <p:cNvGrpSpPr/>
            <p:nvPr/>
          </p:nvGrpSpPr>
          <p:grpSpPr>
            <a:xfrm>
              <a:off x="2971800" y="2362200"/>
              <a:ext cx="5732168" cy="4877620"/>
              <a:chOff x="2971800" y="2362200"/>
              <a:chExt cx="5732168" cy="4877620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2"/>
              <a:srcRect l="55467" t="14073" r="22892" b="52293"/>
              <a:stretch/>
            </p:blipFill>
            <p:spPr>
              <a:xfrm>
                <a:off x="2971800" y="2362200"/>
                <a:ext cx="5732168" cy="4877620"/>
              </a:xfrm>
              <a:prstGeom prst="rect">
                <a:avLst/>
              </a:prstGeom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5412434" y="3886200"/>
                <a:ext cx="1295400" cy="1143000"/>
              </a:xfrm>
              <a:prstGeom prst="rect">
                <a:avLst/>
              </a:prstGeom>
              <a:solidFill>
                <a:srgbClr val="6E006F"/>
              </a:solidFill>
              <a:ln>
                <a:solidFill>
                  <a:srgbClr val="0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chemeClr val="bg1"/>
                    </a:solidFill>
                  </a:rPr>
                  <a:t>Laser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i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n Ring Service Building</a:t>
                </a:r>
              </a:p>
            </p:txBody>
          </p:sp>
          <p:cxnSp>
            <p:nvCxnSpPr>
              <p:cNvPr id="67" name="Straight Connector 66"/>
              <p:cNvCxnSpPr>
                <a:stCxn id="45" idx="1"/>
              </p:cNvCxnSpPr>
              <p:nvPr/>
            </p:nvCxnSpPr>
            <p:spPr>
              <a:xfrm flipH="1">
                <a:off x="4421834" y="4457700"/>
                <a:ext cx="990600" cy="419100"/>
              </a:xfrm>
              <a:prstGeom prst="line">
                <a:avLst/>
              </a:prstGeom>
              <a:ln w="57150" cmpd="sng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>
                <a:off x="4133968" y="4876800"/>
                <a:ext cx="152400" cy="1143000"/>
              </a:xfrm>
              <a:prstGeom prst="line">
                <a:avLst/>
              </a:prstGeom>
              <a:ln w="57150" cmpd="sng"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Multiply 84"/>
              <p:cNvSpPr/>
              <p:nvPr/>
            </p:nvSpPr>
            <p:spPr>
              <a:xfrm>
                <a:off x="4040834" y="5867400"/>
                <a:ext cx="304800" cy="304800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/>
            <p:cNvCxnSpPr/>
            <p:nvPr/>
          </p:nvCxnSpPr>
          <p:spPr>
            <a:xfrm flipH="1">
              <a:off x="4269434" y="4876800"/>
              <a:ext cx="152400" cy="0"/>
            </a:xfrm>
            <a:prstGeom prst="line">
              <a:avLst/>
            </a:prstGeom>
            <a:ln w="57150" cmpd="sng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3293533" y="5181600"/>
            <a:ext cx="1278467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Interaction point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28600" y="2971800"/>
            <a:ext cx="3505200" cy="206723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Major concerns: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Lucida Grande"/>
              <a:buChar char="-"/>
            </a:pPr>
            <a:r>
              <a:rPr lang="en-US" sz="2000" dirty="0" smtClean="0"/>
              <a:t>Laser power loss in transport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Lucida Grande"/>
              <a:buChar char="-"/>
            </a:pPr>
            <a:r>
              <a:rPr lang="en-US" sz="2000" dirty="0" smtClean="0"/>
              <a:t>Pointing stability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Lucida Grande"/>
              <a:buChar char="-"/>
            </a:pPr>
            <a:r>
              <a:rPr lang="en-US" sz="2000" dirty="0" smtClean="0"/>
              <a:t>Safety of laser in RSB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Lucida Grande"/>
              <a:buChar char="-"/>
            </a:pPr>
            <a:r>
              <a:rPr lang="en-US" sz="2000" dirty="0" smtClean="0"/>
              <a:t>Complexity of installation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842500" y="4367980"/>
            <a:ext cx="83264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660066"/>
                </a:solidFill>
              </a:rPr>
              <a:t>~70 m</a:t>
            </a:r>
          </a:p>
        </p:txBody>
      </p:sp>
    </p:spTree>
    <p:extLst>
      <p:ext uri="{BB962C8B-B14F-4D97-AF65-F5344CB8AC3E}">
        <p14:creationId xmlns:p14="http://schemas.microsoft.com/office/powerpoint/2010/main" val="202838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888705"/>
          </a:xfrm>
        </p:spPr>
        <p:txBody>
          <a:bodyPr/>
          <a:lstStyle/>
          <a:p>
            <a:pPr algn="ctr"/>
            <a:r>
              <a:rPr lang="en-US" dirty="0" smtClean="0"/>
              <a:t>Engineering View of Experimental Vessel</a:t>
            </a:r>
            <a:br>
              <a:rPr lang="en-US" dirty="0" smtClean="0"/>
            </a:br>
            <a:r>
              <a:rPr lang="en-US" dirty="0" smtClean="0"/>
              <a:t>(you saw it last year) </a:t>
            </a:r>
            <a:endParaRPr lang="en-US" dirty="0"/>
          </a:p>
        </p:txBody>
      </p:sp>
      <p:pic>
        <p:nvPicPr>
          <p:cNvPr id="5" name="Picture 4" descr="ExpSt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610600" cy="5144146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829886" y="2610277"/>
            <a:ext cx="1105948" cy="232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FF0000"/>
                </a:solidFill>
                <a:effectLst/>
                <a:latin typeface="Arial"/>
                <a:ea typeface="ＭＳ 明朝"/>
                <a:cs typeface="Times New Roman"/>
              </a:rPr>
              <a:t>Current monitor </a:t>
            </a:r>
            <a:endParaRPr lang="en-US" sz="120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540853" y="3925156"/>
            <a:ext cx="1832863" cy="232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FF0000"/>
                </a:solidFill>
                <a:effectLst/>
                <a:latin typeface="Arial"/>
                <a:ea typeface="ＭＳ 明朝"/>
                <a:cs typeface="Times New Roman"/>
              </a:rPr>
              <a:t>Movable Permanent Magnets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014831" y="1682129"/>
            <a:ext cx="947954" cy="232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FF0000"/>
                </a:solidFill>
                <a:effectLst/>
                <a:latin typeface="Arial"/>
                <a:ea typeface="ＭＳ 明朝"/>
                <a:cs typeface="Times New Roman"/>
              </a:rPr>
              <a:t>Wire scanner 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20780" y="3151698"/>
            <a:ext cx="2948492" cy="1935135"/>
            <a:chOff x="5120780" y="3151698"/>
            <a:chExt cx="2948492" cy="1935135"/>
          </a:xfrm>
        </p:grpSpPr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6937695" y="4853304"/>
              <a:ext cx="1131577" cy="233529"/>
            </a:xfrm>
            <a:prstGeom prst="rect">
              <a:avLst/>
            </a:prstGeom>
            <a:solidFill>
              <a:srgbClr val="FFF581"/>
            </a:solidFill>
            <a:ln w="9525">
              <a:solidFill>
                <a:srgbClr val="FFF58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>
                  <a:solidFill>
                    <a:srgbClr val="FF0000"/>
                  </a:solidFill>
                  <a:effectLst/>
                  <a:latin typeface="Arial"/>
                  <a:ea typeface="ＭＳ 明朝"/>
                  <a:cs typeface="Times New Roman"/>
                </a:rPr>
                <a:t>Interaction point</a:t>
              </a:r>
              <a:endParaRPr lang="en-US" sz="1200">
                <a:effectLst/>
                <a:latin typeface="Cambria"/>
                <a:ea typeface="ＭＳ 明朝"/>
                <a:cs typeface="Times New Roman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5120780" y="3151698"/>
              <a:ext cx="2278213" cy="1700547"/>
            </a:xfrm>
            <a:prstGeom prst="straightConnector1">
              <a:avLst/>
            </a:prstGeom>
            <a:noFill/>
            <a:ln w="25400" cap="flat" cmpd="sng" algn="ctr">
              <a:solidFill>
                <a:srgbClr val="FFF581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24" name="Straight Arrow Connector 23"/>
          <p:cNvCxnSpPr/>
          <p:nvPr/>
        </p:nvCxnSpPr>
        <p:spPr>
          <a:xfrm flipH="1">
            <a:off x="5334000" y="2425700"/>
            <a:ext cx="12954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352800" y="3009900"/>
            <a:ext cx="12954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781800" y="6172200"/>
            <a:ext cx="212109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Courtesy Menshov</a:t>
            </a:r>
          </a:p>
        </p:txBody>
      </p:sp>
    </p:spTree>
    <p:extLst>
      <p:ext uri="{BB962C8B-B14F-4D97-AF65-F5344CB8AC3E}">
        <p14:creationId xmlns:p14="http://schemas.microsoft.com/office/powerpoint/2010/main" val="422206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913069-075D-49F7-AF90-34940D148085}">
  <ds:schemaRefs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10206</TotalTime>
  <Words>973</Words>
  <Application>Microsoft Macintosh PowerPoint</Application>
  <PresentationFormat>On-screen Show (4:3)</PresentationFormat>
  <Paragraphs>196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Powerpoint-Template_HFIR-SNS</vt:lpstr>
      <vt:lpstr>Equation</vt:lpstr>
      <vt:lpstr>Laser Stripping Experiment Status</vt:lpstr>
      <vt:lpstr>Outline</vt:lpstr>
      <vt:lpstr>Foil Issues at SNS: Foil Damage, Radiation</vt:lpstr>
      <vt:lpstr>The Price of Higher Beam Power Density (A Quick Experiment)</vt:lpstr>
      <vt:lpstr>Laser Assisted Stripping Concept</vt:lpstr>
      <vt:lpstr>The Laser Stripping Collaboration</vt:lpstr>
      <vt:lpstr>Progress on 10 μs Experiment This Year</vt:lpstr>
      <vt:lpstr>Configuration of 10 μs Experiment</vt:lpstr>
      <vt:lpstr>Engineering View of Experimental Vessel (you saw it last year) </vt:lpstr>
      <vt:lpstr>Installed Experimental Vessel </vt:lpstr>
      <vt:lpstr>Laser Transport Line Design</vt:lpstr>
      <vt:lpstr>Laser Transport Line</vt:lpstr>
      <vt:lpstr>Laser Beam Spots on Monitors</vt:lpstr>
      <vt:lpstr>Laser Spot and Jitter at Local Station</vt:lpstr>
      <vt:lpstr>Final Measured Laser Parameters at IP</vt:lpstr>
      <vt:lpstr>Experimental Plan and Risk Mitigation</vt:lpstr>
      <vt:lpstr>Next Step: Extending to 1 ms Stripping</vt:lpstr>
      <vt:lpstr>Laser Power Amplification Scheme</vt:lpstr>
      <vt:lpstr>Recycling Cavity Status</vt:lpstr>
      <vt:lpstr>Summary</vt:lpstr>
    </vt:vector>
  </TitlesOfParts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Spallation Neuton Souce, Neutron Sciences Directorate</cp:keywords>
  <cp:lastModifiedBy>Cousineau, Sarah M.</cp:lastModifiedBy>
  <cp:revision>217</cp:revision>
  <cp:lastPrinted>2016-02-08T17:35:43Z</cp:lastPrinted>
  <dcterms:created xsi:type="dcterms:W3CDTF">2014-04-28T13:33:12Z</dcterms:created>
  <dcterms:modified xsi:type="dcterms:W3CDTF">2016-02-12T17:47:16Z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