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63" r:id="rId6"/>
    <p:sldId id="259" r:id="rId7"/>
    <p:sldId id="260" r:id="rId8"/>
    <p:sldId id="261" r:id="rId9"/>
    <p:sldId id="280" r:id="rId10"/>
    <p:sldId id="279" r:id="rId11"/>
    <p:sldId id="262" r:id="rId12"/>
    <p:sldId id="268" r:id="rId13"/>
    <p:sldId id="266" r:id="rId14"/>
    <p:sldId id="269" r:id="rId15"/>
    <p:sldId id="271" r:id="rId16"/>
    <p:sldId id="267" r:id="rId17"/>
    <p:sldId id="276" r:id="rId18"/>
    <p:sldId id="272" r:id="rId19"/>
    <p:sldId id="273" r:id="rId20"/>
    <p:sldId id="274" r:id="rId21"/>
    <p:sldId id="278" r:id="rId22"/>
    <p:sldId id="27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E006F"/>
    <a:srgbClr val="4AE715"/>
    <a:srgbClr val="1BEADB"/>
    <a:srgbClr val="DA50C3"/>
    <a:srgbClr val="FFF581"/>
    <a:srgbClr val="3A0566"/>
    <a:srgbClr val="E3DFD1"/>
    <a:srgbClr val="D0CCBE"/>
    <a:srgbClr val="FFF8D6"/>
    <a:srgbClr val="C54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85" autoAdjust="0"/>
  </p:normalViewPr>
  <p:slideViewPr>
    <p:cSldViewPr showGuides="1">
      <p:cViewPr>
        <p:scale>
          <a:sx n="100" d="100"/>
          <a:sy n="100" d="100"/>
        </p:scale>
        <p:origin x="-119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oleObject" Target="../embeddings/oleObject17.bin"/><Relationship Id="rId21" Type="http://schemas.openxmlformats.org/officeDocument/2006/relationships/image" Target="../media/image33.emf"/><Relationship Id="rId22" Type="http://schemas.openxmlformats.org/officeDocument/2006/relationships/oleObject" Target="../embeddings/oleObject18.bin"/><Relationship Id="rId23" Type="http://schemas.openxmlformats.org/officeDocument/2006/relationships/image" Target="../media/image34.emf"/><Relationship Id="rId10" Type="http://schemas.openxmlformats.org/officeDocument/2006/relationships/image" Target="../media/image28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9.emf"/><Relationship Id="rId13" Type="http://schemas.openxmlformats.org/officeDocument/2006/relationships/image" Target="../media/image37.png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31.e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tif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43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4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4160172" cy="1673535"/>
          </a:xfrm>
        </p:spPr>
        <p:txBody>
          <a:bodyPr/>
          <a:lstStyle/>
          <a:p>
            <a:r>
              <a:rPr lang="en-US" dirty="0"/>
              <a:t>Beam Dynamics Studies at the </a:t>
            </a:r>
            <a:r>
              <a:rPr lang="en-US" dirty="0" smtClean="0"/>
              <a:t>ITS </a:t>
            </a:r>
            <a:r>
              <a:rPr lang="en-US" dirty="0"/>
              <a:t>and Collaborative Accelerator R&amp;D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3255297" cy="1743797"/>
          </a:xfrm>
        </p:spPr>
        <p:txBody>
          <a:bodyPr/>
          <a:lstStyle/>
          <a:p>
            <a:r>
              <a:rPr lang="en-US" dirty="0" smtClean="0"/>
              <a:t>Sarah Cousineau</a:t>
            </a:r>
          </a:p>
          <a:p>
            <a:r>
              <a:rPr lang="en-US" dirty="0" smtClean="0"/>
              <a:t>AAC Review</a:t>
            </a:r>
          </a:p>
          <a:p>
            <a:r>
              <a:rPr lang="en-US" dirty="0" smtClean="0"/>
              <a:t>February 16,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496290"/>
          </a:xfrm>
        </p:spPr>
        <p:txBody>
          <a:bodyPr/>
          <a:lstStyle/>
          <a:p>
            <a:r>
              <a:rPr lang="en-US" dirty="0" smtClean="0"/>
              <a:t>6D Beam Dynamics Studies at the ITSF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2438399"/>
            <a:ext cx="5372100" cy="1295400"/>
            <a:chOff x="304800" y="5181600"/>
            <a:chExt cx="5372100" cy="1295400"/>
          </a:xfrm>
          <a:solidFill>
            <a:srgbClr val="CCFFCC"/>
          </a:solidFill>
        </p:grpSpPr>
        <p:sp>
          <p:nvSpPr>
            <p:cNvPr id="23" name="Down Arrow Callout 22"/>
            <p:cNvSpPr/>
            <p:nvPr/>
          </p:nvSpPr>
          <p:spPr>
            <a:xfrm rot="16200000">
              <a:off x="2343150" y="3143250"/>
              <a:ext cx="1295400" cy="5372100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87514"/>
              </a:avLst>
            </a:prstGeom>
            <a:grpFill/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6070" y="5257800"/>
              <a:ext cx="4596130" cy="11526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1200"/>
                </a:spcBef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Full 6D diagnostics suite</a:t>
              </a:r>
            </a:p>
            <a:p>
              <a:pPr marL="285750" indent="-285750">
                <a:lnSpc>
                  <a:spcPct val="90000"/>
                </a:lnSpc>
                <a:spcBef>
                  <a:spcPts val="1200"/>
                </a:spcBef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A transport lattice with variable matching</a:t>
              </a:r>
            </a:p>
            <a:p>
              <a:pPr marL="285750" indent="-285750">
                <a:lnSpc>
                  <a:spcPct val="90000"/>
                </a:lnSpc>
                <a:spcBef>
                  <a:spcPts val="1200"/>
                </a:spcBef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Students, postdocs!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91585" y="1498601"/>
            <a:ext cx="237486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Integrated Test Stand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3962400"/>
            <a:ext cx="8534400" cy="1919088"/>
            <a:chOff x="228600" y="3962400"/>
            <a:chExt cx="8534400" cy="1919088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3962400"/>
              <a:ext cx="24932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/>
                <a:t>Goals of this project: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4267200"/>
              <a:ext cx="8534400" cy="161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3000"/>
                </a:spcBef>
                <a:buFont typeface="+mj-lt"/>
                <a:buAutoNum type="arabicPeriod"/>
              </a:pPr>
              <a:r>
                <a:rPr lang="en-US" dirty="0" smtClean="0"/>
                <a:t>Complete the first direct 6D phase space measurement of beam exiting RFQ. </a:t>
              </a:r>
            </a:p>
            <a:p>
              <a:pPr marL="342900" indent="-342900">
                <a:lnSpc>
                  <a:spcPct val="90000"/>
                </a:lnSpc>
                <a:spcBef>
                  <a:spcPts val="3000"/>
                </a:spcBef>
                <a:buFont typeface="+mj-lt"/>
                <a:buAutoNum type="arabicPeriod"/>
              </a:pPr>
              <a:r>
                <a:rPr lang="en-US" dirty="0" smtClean="0"/>
                <a:t>Measure and simulate beam halo formation. </a:t>
              </a:r>
            </a:p>
            <a:p>
              <a:pPr marL="342900" indent="-342900">
                <a:lnSpc>
                  <a:spcPct val="90000"/>
                </a:lnSpc>
                <a:spcBef>
                  <a:spcPts val="3000"/>
                </a:spcBef>
                <a:buFont typeface="+mj-lt"/>
                <a:buAutoNum type="arabicPeriod"/>
              </a:pPr>
              <a:r>
                <a:rPr lang="en-US" dirty="0" smtClean="0"/>
                <a:t>Identify important phase space correlations.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609600"/>
            <a:ext cx="3111874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Required Infrastructure</a:t>
            </a:r>
            <a:r>
              <a:rPr lang="en-US" b="1" dirty="0" smtClean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4572000"/>
            <a:ext cx="412230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Finally, we have the critical ingredient!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181600"/>
            <a:ext cx="3810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Does it help</a:t>
            </a:r>
            <a:r>
              <a:rPr lang="en-US" i="1" dirty="0" smtClean="0">
                <a:solidFill>
                  <a:srgbClr val="FF0000"/>
                </a:solidFill>
              </a:rPr>
              <a:t>?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867400"/>
            <a:ext cx="8458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Can we alter diagnostics in operational machines to provide this information?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2743199"/>
            <a:ext cx="2276134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Upcoming additions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NSF HEP award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066800"/>
            <a:ext cx="5372100" cy="1295400"/>
            <a:chOff x="304800" y="3810001"/>
            <a:chExt cx="5372100" cy="1295400"/>
          </a:xfrm>
          <a:solidFill>
            <a:schemeClr val="tx2"/>
          </a:solidFill>
        </p:grpSpPr>
        <p:sp>
          <p:nvSpPr>
            <p:cNvPr id="20" name="Down Arrow Callout 19"/>
            <p:cNvSpPr/>
            <p:nvPr/>
          </p:nvSpPr>
          <p:spPr>
            <a:xfrm rot="16200000">
              <a:off x="2343150" y="1771651"/>
              <a:ext cx="1295400" cy="5372100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87514"/>
              </a:avLst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" y="3886200"/>
              <a:ext cx="4572000" cy="115262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1200"/>
                </a:spcBef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</a:rPr>
                <a:t>Operational-style front end</a:t>
              </a:r>
            </a:p>
            <a:p>
              <a:pPr marL="285750" indent="-285750">
                <a:lnSpc>
                  <a:spcPct val="90000"/>
                </a:lnSpc>
                <a:spcBef>
                  <a:spcPts val="1200"/>
                </a:spcBef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</a:rPr>
                <a:t>High beam current (for space charge)</a:t>
              </a:r>
            </a:p>
            <a:p>
              <a:pPr marL="285750" indent="-285750">
                <a:lnSpc>
                  <a:spcPct val="90000"/>
                </a:lnSpc>
                <a:spcBef>
                  <a:spcPts val="1200"/>
                </a:spcBef>
                <a:buFont typeface="Arial"/>
                <a:buChar char="•"/>
              </a:pPr>
              <a:r>
                <a:rPr lang="en-US" b="1" dirty="0">
                  <a:solidFill>
                    <a:srgbClr val="FFFFFF"/>
                  </a:solidFill>
                </a:rPr>
                <a:t>LOTS OF BEAM TIME </a:t>
              </a:r>
              <a:r>
                <a:rPr lang="en-US" dirty="0">
                  <a:solidFill>
                    <a:srgbClr val="FFFFFF"/>
                  </a:solidFill>
                </a:rPr>
                <a:t>(main limitation)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6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772400" cy="55606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Integrated Test Stand Facility	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438400"/>
            <a:ext cx="13003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Ion Source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286000"/>
            <a:ext cx="6719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RFQ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524000"/>
            <a:ext cx="88582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MEBT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53494"/>
              </p:ext>
            </p:extLst>
          </p:nvPr>
        </p:nvGraphicFramePr>
        <p:xfrm>
          <a:off x="6248400" y="914400"/>
          <a:ext cx="1981200" cy="243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</a:tblGrid>
              <a:tr h="39174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Particles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endParaRPr lang="en-US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917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 MeV</a:t>
                      </a:r>
                      <a:endParaRPr lang="en-US" sz="1400" dirty="0"/>
                    </a:p>
                  </a:txBody>
                  <a:tcPr/>
                </a:tc>
              </a:tr>
              <a:tr h="3917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50 mA</a:t>
                      </a:r>
                      <a:endParaRPr lang="en-US" sz="1400" dirty="0"/>
                    </a:p>
                  </a:txBody>
                  <a:tcPr/>
                </a:tc>
              </a:tr>
              <a:tr h="4976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Pulse width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/>
                    </a:p>
                  </a:txBody>
                  <a:tcPr/>
                </a:tc>
              </a:tr>
              <a:tr h="3917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≤ 60 Hz</a:t>
                      </a:r>
                      <a:endParaRPr lang="en-US" sz="1400" dirty="0"/>
                    </a:p>
                  </a:txBody>
                  <a:tcPr/>
                </a:tc>
              </a:tr>
              <a:tr h="353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7.5 kW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263087" y="1830046"/>
            <a:ext cx="4873571" cy="4168992"/>
            <a:chOff x="3263087" y="1830046"/>
            <a:chExt cx="4873571" cy="4168992"/>
          </a:xfrm>
        </p:grpSpPr>
        <p:sp>
          <p:nvSpPr>
            <p:cNvPr id="9" name="Oval 8"/>
            <p:cNvSpPr/>
            <p:nvPr/>
          </p:nvSpPr>
          <p:spPr>
            <a:xfrm rot="9073357">
              <a:off x="3263087" y="1830046"/>
              <a:ext cx="4873571" cy="416899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3352800"/>
              <a:ext cx="2438400" cy="84484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Future Extension for Neutron Moderator Studies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86600" y="5943600"/>
            <a:ext cx="11336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Menshov</a:t>
            </a:r>
          </a:p>
        </p:txBody>
      </p:sp>
    </p:spTree>
    <p:extLst>
      <p:ext uri="{BB962C8B-B14F-4D97-AF65-F5344CB8AC3E}">
        <p14:creationId xmlns:p14="http://schemas.microsoft.com/office/powerpoint/2010/main" val="309238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52400" y="16933"/>
            <a:ext cx="8872629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From 2D to 4D Transverse Measurements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09600" y="838200"/>
            <a:ext cx="8001000" cy="2516258"/>
            <a:chOff x="609600" y="838200"/>
            <a:chExt cx="8001000" cy="2516258"/>
          </a:xfrm>
        </p:grpSpPr>
        <p:grpSp>
          <p:nvGrpSpPr>
            <p:cNvPr id="3" name="Group 2"/>
            <p:cNvGrpSpPr/>
            <p:nvPr/>
          </p:nvGrpSpPr>
          <p:grpSpPr>
            <a:xfrm>
              <a:off x="609600" y="838200"/>
              <a:ext cx="5257800" cy="2413000"/>
              <a:chOff x="304800" y="1472529"/>
              <a:chExt cx="5257800" cy="2413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04800" y="1472529"/>
                <a:ext cx="5257800" cy="2413000"/>
                <a:chOff x="1143000" y="1779026"/>
                <a:chExt cx="5638800" cy="2705484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598" b="23310"/>
                <a:stretch/>
              </p:blipFill>
              <p:spPr bwMode="auto">
                <a:xfrm>
                  <a:off x="1143000" y="1779026"/>
                  <a:ext cx="5638800" cy="2705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3048000" y="3321627"/>
                  <a:ext cx="14676" cy="54523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4876800" y="3124200"/>
                  <a:ext cx="14676" cy="54523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 rot="21113029">
                  <a:off x="5659579" y="3526752"/>
                  <a:ext cx="1056640" cy="414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000" b="1" dirty="0" smtClean="0"/>
                    <a:t>FARADAY CUP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 rot="21132636">
                <a:off x="467966" y="3147208"/>
                <a:ext cx="10566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b="1" dirty="0" smtClean="0"/>
                  <a:t>BEAM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868741" y="2981058"/>
                <a:ext cx="505861" cy="7080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828800" y="2767929"/>
                <a:ext cx="18288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3733800" y="2615529"/>
                <a:ext cx="1026614" cy="1366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752600" y="2310729"/>
                <a:ext cx="1676400" cy="1276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3600" y="838200"/>
              <a:ext cx="2667000" cy="2516258"/>
            </a:xfrm>
            <a:prstGeom prst="rect">
              <a:avLst/>
            </a:prstGeom>
          </p:spPr>
        </p:pic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520832"/>
                </p:ext>
              </p:extLst>
            </p:nvPr>
          </p:nvGraphicFramePr>
          <p:xfrm>
            <a:off x="762000" y="990600"/>
            <a:ext cx="928688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0" name="Equation" r:id="rId5" imgW="685800" imgH="622300" progId="Equation.3">
                    <p:embed/>
                  </p:oleObj>
                </mc:Choice>
                <mc:Fallback>
                  <p:oleObj name="Equation" r:id="rId5" imgW="685800" imgH="622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2000" y="990600"/>
                          <a:ext cx="928688" cy="842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847361"/>
                </p:ext>
              </p:extLst>
            </p:nvPr>
          </p:nvGraphicFramePr>
          <p:xfrm>
            <a:off x="2438400" y="2286000"/>
            <a:ext cx="273050" cy="397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1" name="Equation" r:id="rId7" imgW="139700" imgH="203200" progId="Equation.3">
                    <p:embed/>
                  </p:oleObj>
                </mc:Choice>
                <mc:Fallback>
                  <p:oleObj name="Equation" r:id="rId7" imgW="139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38400" y="2286000"/>
                          <a:ext cx="273050" cy="3971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6362334"/>
                </p:ext>
              </p:extLst>
            </p:nvPr>
          </p:nvGraphicFramePr>
          <p:xfrm>
            <a:off x="4114800" y="2133600"/>
            <a:ext cx="279400" cy="372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2" name="Equation" r:id="rId9" imgW="152400" imgH="203200" progId="Equation.3">
                    <p:embed/>
                  </p:oleObj>
                </mc:Choice>
                <mc:Fallback>
                  <p:oleObj name="Equation" r:id="rId9" imgW="152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4800" y="2133600"/>
                          <a:ext cx="279400" cy="3725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8633699"/>
                </p:ext>
              </p:extLst>
            </p:nvPr>
          </p:nvGraphicFramePr>
          <p:xfrm>
            <a:off x="2819400" y="1447800"/>
            <a:ext cx="228600" cy="249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3" name="Equation" r:id="rId11" imgW="139700" imgH="152400" progId="Equation.3">
                    <p:embed/>
                  </p:oleObj>
                </mc:Choice>
                <mc:Fallback>
                  <p:oleObj name="Equation" r:id="rId11" imgW="1397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19400" y="1447800"/>
                          <a:ext cx="228600" cy="2493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Group 58"/>
          <p:cNvGrpSpPr/>
          <p:nvPr/>
        </p:nvGrpSpPr>
        <p:grpSpPr>
          <a:xfrm>
            <a:off x="609600" y="3581400"/>
            <a:ext cx="7467600" cy="3183467"/>
            <a:chOff x="609600" y="3581400"/>
            <a:chExt cx="7467600" cy="3183467"/>
          </a:xfrm>
        </p:grpSpPr>
        <p:grpSp>
          <p:nvGrpSpPr>
            <p:cNvPr id="24" name="Group 23"/>
            <p:cNvGrpSpPr/>
            <p:nvPr/>
          </p:nvGrpSpPr>
          <p:grpSpPr>
            <a:xfrm>
              <a:off x="609600" y="3962400"/>
              <a:ext cx="7467600" cy="2802467"/>
              <a:chOff x="-25400" y="686440"/>
              <a:chExt cx="9144000" cy="3831633"/>
            </a:xfrm>
          </p:grpSpPr>
          <p:pic>
            <p:nvPicPr>
              <p:cNvPr id="25" name="Picture 4" descr="C:\PTC\TempFiles\PICTURES\Scr05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61"/>
              <a:stretch/>
            </p:blipFill>
            <p:spPr bwMode="auto">
              <a:xfrm>
                <a:off x="-25400" y="686440"/>
                <a:ext cx="9144000" cy="3831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 rot="21113029">
                <a:off x="5815076" y="2700887"/>
                <a:ext cx="1219200" cy="36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b="1" dirty="0" smtClean="0"/>
                  <a:t>FARADAY CUP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3976557" y="1828800"/>
                <a:ext cx="345755" cy="35024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426927" y="2040824"/>
                <a:ext cx="16933" cy="58679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 rot="21132636">
                <a:off x="164296" y="3274165"/>
                <a:ext cx="1219200" cy="225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b="1" dirty="0" smtClean="0"/>
                  <a:t>BEAM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V="1">
                <a:off x="520600" y="3036528"/>
                <a:ext cx="583686" cy="762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719288" y="2156324"/>
                <a:ext cx="345755" cy="35024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1104286" y="2287142"/>
                <a:ext cx="16934" cy="58679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637185" y="3581400"/>
              <a:ext cx="525215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4D system is part of original ITSF diagnostic suite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5077247"/>
                </p:ext>
              </p:extLst>
            </p:nvPr>
          </p:nvGraphicFramePr>
          <p:xfrm>
            <a:off x="6629400" y="4114800"/>
            <a:ext cx="1414462" cy="190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4" name="Equation" r:id="rId14" imgW="825500" imgH="1257300" progId="Equation.3">
                    <p:embed/>
                  </p:oleObj>
                </mc:Choice>
                <mc:Fallback>
                  <p:oleObj name="Equation" r:id="rId14" imgW="825500" imgH="1257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629400" y="4114800"/>
                          <a:ext cx="1414462" cy="19050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458011"/>
                </p:ext>
              </p:extLst>
            </p:nvPr>
          </p:nvGraphicFramePr>
          <p:xfrm>
            <a:off x="1143000" y="5029200"/>
            <a:ext cx="3968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5" name="Equation" r:id="rId16" imgW="203200" imgH="203200" progId="Equation.3">
                    <p:embed/>
                  </p:oleObj>
                </mc:Choice>
                <mc:Fallback>
                  <p:oleObj name="Equation" r:id="rId16" imgW="203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43000" y="5029200"/>
                          <a:ext cx="396875" cy="396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596624"/>
                </p:ext>
              </p:extLst>
            </p:nvPr>
          </p:nvGraphicFramePr>
          <p:xfrm>
            <a:off x="2209800" y="4800600"/>
            <a:ext cx="4222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6" name="Equation" r:id="rId18" imgW="215900" imgH="203200" progId="Equation.3">
                    <p:embed/>
                  </p:oleObj>
                </mc:Choice>
                <mc:Fallback>
                  <p:oleObj name="Equation" r:id="rId18" imgW="215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209800" y="4800600"/>
                          <a:ext cx="422275" cy="396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8894986"/>
                </p:ext>
              </p:extLst>
            </p:nvPr>
          </p:nvGraphicFramePr>
          <p:xfrm>
            <a:off x="3962400" y="4495800"/>
            <a:ext cx="446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7" name="Equation" r:id="rId20" imgW="228600" imgH="203200" progId="Equation.3">
                    <p:embed/>
                  </p:oleObj>
                </mc:Choice>
                <mc:Fallback>
                  <p:oleObj name="Equation" r:id="rId20" imgW="228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962400" y="4495800"/>
                          <a:ext cx="446087" cy="396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586986"/>
                </p:ext>
              </p:extLst>
            </p:nvPr>
          </p:nvGraphicFramePr>
          <p:xfrm>
            <a:off x="2971800" y="4724400"/>
            <a:ext cx="4222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8" name="Equation" r:id="rId22" imgW="215900" imgH="203200" progId="Equation.3">
                    <p:embed/>
                  </p:oleObj>
                </mc:Choice>
                <mc:Fallback>
                  <p:oleObj name="Equation" r:id="rId22" imgW="215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971800" y="4724400"/>
                          <a:ext cx="422275" cy="396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6858000" y="6400800"/>
            <a:ext cx="11336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Menshov</a:t>
            </a:r>
          </a:p>
        </p:txBody>
      </p:sp>
    </p:spTree>
    <p:extLst>
      <p:ext uri="{BB962C8B-B14F-4D97-AF65-F5344CB8AC3E}">
        <p14:creationId xmlns:p14="http://schemas.microsoft.com/office/powerpoint/2010/main" val="26232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Direct 6D Measurement Scheme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762000"/>
            <a:ext cx="8506884" cy="5791200"/>
            <a:chOff x="25400" y="493633"/>
            <a:chExt cx="9280237" cy="5669280"/>
          </a:xfrm>
        </p:grpSpPr>
        <p:pic>
          <p:nvPicPr>
            <p:cNvPr id="4" name="Picture 2" descr="C:\PTC\TempFiles\PICTURES\mebt_emittance_scanner-FULL_3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76"/>
            <a:stretch/>
          </p:blipFill>
          <p:spPr bwMode="auto">
            <a:xfrm>
              <a:off x="25400" y="493633"/>
              <a:ext cx="9144000" cy="566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601144" y="1433227"/>
              <a:ext cx="209738" cy="31651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1475134"/>
              <a:ext cx="0" cy="40245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1084410">
              <a:off x="1725284" y="2004901"/>
              <a:ext cx="1219200" cy="47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err="1" smtClean="0">
                  <a:solidFill>
                    <a:srgbClr val="0070C0"/>
                  </a:solidFill>
                </a:rPr>
                <a:t>dx</a:t>
              </a:r>
              <a:r>
                <a:rPr lang="en-US" sz="1400" b="1" dirty="0" err="1" smtClean="0">
                  <a:solidFill>
                    <a:srgbClr val="0070C0"/>
                  </a:solidFill>
                  <a:sym typeface="Symbol"/>
                </a:rPr>
                <a:t>dy</a:t>
              </a:r>
              <a:endParaRPr lang="en-US" sz="1400" b="1" dirty="0" smtClean="0">
                <a:solidFill>
                  <a:srgbClr val="0070C0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70C0"/>
                  </a:solidFill>
                </a:rPr>
                <a:t>BEAMLET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1146986">
              <a:off x="3538176" y="1746484"/>
              <a:ext cx="1444490" cy="47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err="1" smtClean="0">
                  <a:solidFill>
                    <a:srgbClr val="0070C0"/>
                  </a:solidFill>
                </a:rPr>
                <a:t>dx</a:t>
              </a:r>
              <a:r>
                <a:rPr lang="en-US" sz="1400" b="1" dirty="0" err="1" smtClean="0">
                  <a:solidFill>
                    <a:srgbClr val="0070C0"/>
                  </a:solidFill>
                  <a:sym typeface="Symbol"/>
                </a:rPr>
                <a:t>dydx</a:t>
              </a:r>
              <a:r>
                <a:rPr lang="en-US" sz="1400" b="1" dirty="0" smtClean="0">
                  <a:solidFill>
                    <a:srgbClr val="0070C0"/>
                  </a:solidFill>
                  <a:sym typeface="Symbol"/>
                </a:rPr>
                <a:t>´</a:t>
              </a:r>
              <a:r>
                <a:rPr lang="en-US" sz="1400" b="1" dirty="0" err="1" smtClean="0">
                  <a:solidFill>
                    <a:srgbClr val="0070C0"/>
                  </a:solidFill>
                  <a:sym typeface="Symbol"/>
                </a:rPr>
                <a:t>dy</a:t>
              </a:r>
              <a:r>
                <a:rPr lang="en-US" sz="1400" b="1" dirty="0" smtClean="0">
                  <a:solidFill>
                    <a:srgbClr val="0070C0"/>
                  </a:solidFill>
                  <a:sym typeface="Symbol"/>
                </a:rPr>
                <a:t>´</a:t>
              </a:r>
              <a:endParaRPr lang="en-US" sz="1400" b="1" dirty="0" smtClean="0">
                <a:solidFill>
                  <a:srgbClr val="0070C0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70C0"/>
                  </a:solidFill>
                </a:rPr>
                <a:t>BEAMLET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5739" y="2252247"/>
              <a:ext cx="390879" cy="796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403395" y="1154561"/>
              <a:ext cx="209738" cy="31651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35081" y="1189028"/>
              <a:ext cx="0" cy="40245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010400" y="1983580"/>
              <a:ext cx="381000" cy="381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589982" y="3029890"/>
              <a:ext cx="1715655" cy="41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dirty="0" smtClean="0"/>
                <a:t>RF DEFLECTOR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b="1" dirty="0" smtClean="0"/>
                <a:t>(BSM</a:t>
              </a:r>
              <a:r>
                <a:rPr lang="en-US" sz="1000" b="1" dirty="0" smtClean="0"/>
                <a:t>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5582" y="568229"/>
              <a:ext cx="1496291" cy="74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dirty="0" smtClean="0"/>
                <a:t>BENDING MAGNET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b="1" dirty="0" smtClean="0"/>
                <a:t>(Magnetic Spectrometer)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315200" y="4688680"/>
              <a:ext cx="381000" cy="381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379558"/>
              </p:ext>
            </p:extLst>
          </p:nvPr>
        </p:nvGraphicFramePr>
        <p:xfrm>
          <a:off x="795872" y="1727200"/>
          <a:ext cx="363006" cy="36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1" name="Equation" r:id="rId4" imgW="203200" imgH="203200" progId="Equation.3">
                  <p:embed/>
                </p:oleObj>
              </mc:Choice>
              <mc:Fallback>
                <p:oleObj name="Equation" r:id="rId4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872" y="1727200"/>
                        <a:ext cx="363006" cy="363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042504"/>
              </p:ext>
            </p:extLst>
          </p:nvPr>
        </p:nvGraphicFramePr>
        <p:xfrm>
          <a:off x="1862667" y="1573780"/>
          <a:ext cx="405345" cy="38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" name="Equation" r:id="rId6" imgW="215900" imgH="203200" progId="Equation.3">
                  <p:embed/>
                </p:oleObj>
              </mc:Choice>
              <mc:Fallback>
                <p:oleObj name="Equation" r:id="rId6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2667" y="1573780"/>
                        <a:ext cx="405345" cy="38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244248"/>
              </p:ext>
            </p:extLst>
          </p:nvPr>
        </p:nvGraphicFramePr>
        <p:xfrm>
          <a:off x="3532697" y="1286933"/>
          <a:ext cx="427057" cy="37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" name="Equation" r:id="rId8" imgW="228600" imgH="203200" progId="Equation.3">
                  <p:embed/>
                </p:oleObj>
              </mc:Choice>
              <mc:Fallback>
                <p:oleObj name="Equation" r:id="rId8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2697" y="1286933"/>
                        <a:ext cx="427057" cy="379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093985"/>
              </p:ext>
            </p:extLst>
          </p:nvPr>
        </p:nvGraphicFramePr>
        <p:xfrm>
          <a:off x="2472267" y="1479630"/>
          <a:ext cx="388408" cy="36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" name="Equation" r:id="rId10" imgW="215900" imgH="203200" progId="Equation.3">
                  <p:embed/>
                </p:oleObj>
              </mc:Choice>
              <mc:Fallback>
                <p:oleObj name="Equation" r:id="rId10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72267" y="1479630"/>
                        <a:ext cx="388408" cy="365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229152"/>
              </p:ext>
            </p:extLst>
          </p:nvPr>
        </p:nvGraphicFramePr>
        <p:xfrm>
          <a:off x="6671733" y="1912063"/>
          <a:ext cx="372532" cy="37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5" name="Equation" r:id="rId12" imgW="215900" imgH="215900" progId="Equation.3">
                  <p:embed/>
                </p:oleObj>
              </mc:Choice>
              <mc:Fallback>
                <p:oleObj name="Equation" r:id="rId12" imgW="215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1733" y="1912063"/>
                        <a:ext cx="372532" cy="37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58818"/>
              </p:ext>
            </p:extLst>
          </p:nvPr>
        </p:nvGraphicFramePr>
        <p:xfrm>
          <a:off x="6993463" y="5015127"/>
          <a:ext cx="395291" cy="351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" name="Equation" r:id="rId14" imgW="228600" imgH="203200" progId="Equation.3">
                  <p:embed/>
                </p:oleObj>
              </mc:Choice>
              <mc:Fallback>
                <p:oleObj name="Equation" r:id="rId14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93463" y="5015127"/>
                        <a:ext cx="395291" cy="351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867400" y="5715000"/>
            <a:ext cx="1191683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FARADAY CUP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4191000"/>
            <a:ext cx="5334000" cy="1436291"/>
          </a:xfrm>
          <a:prstGeom prst="rect">
            <a:avLst/>
          </a:prstGeom>
          <a:solidFill>
            <a:srgbClr val="E3DFD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000" dirty="0" smtClean="0"/>
              <a:t>These are all well-established diagnostics techniques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Note the intensity is cut at each step.  What is left at the Faraday Cup?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9223" y="2792878"/>
            <a:ext cx="1270177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0070C0"/>
                </a:solidFill>
              </a:rPr>
              <a:t>Energy Selection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91200" y="5029200"/>
            <a:ext cx="1512408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0070C0"/>
                </a:solidFill>
              </a:rPr>
              <a:t>Phase Selection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6172200"/>
            <a:ext cx="11336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Menshov</a:t>
            </a:r>
          </a:p>
        </p:txBody>
      </p:sp>
    </p:spTree>
    <p:extLst>
      <p:ext uri="{BB962C8B-B14F-4D97-AF65-F5344CB8AC3E}">
        <p14:creationId xmlns:p14="http://schemas.microsoft.com/office/powerpoint/2010/main" val="168641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2514600"/>
            <a:ext cx="8458200" cy="38862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The Issue of Signal Strength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r="8754" b="46784"/>
          <a:stretch/>
        </p:blipFill>
        <p:spPr bwMode="auto">
          <a:xfrm>
            <a:off x="4267200" y="2882900"/>
            <a:ext cx="4368800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39701"/>
              </p:ext>
            </p:extLst>
          </p:nvPr>
        </p:nvGraphicFramePr>
        <p:xfrm>
          <a:off x="533400" y="3321220"/>
          <a:ext cx="1792288" cy="74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Equation" r:id="rId4" imgW="838200" imgH="393700" progId="Equation.3">
                  <p:embed/>
                </p:oleObj>
              </mc:Choice>
              <mc:Fallback>
                <p:oleObj name="Equation" r:id="rId4" imgW="838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321220"/>
                        <a:ext cx="1792288" cy="74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019735"/>
              </p:ext>
            </p:extLst>
          </p:nvPr>
        </p:nvGraphicFramePr>
        <p:xfrm>
          <a:off x="228600" y="706437"/>
          <a:ext cx="8794706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2" name="Equation" r:id="rId6" imgW="4394200" imgH="508000" progId="Equation.3">
                  <p:embed/>
                </p:oleObj>
              </mc:Choice>
              <mc:Fallback>
                <p:oleObj name="Equation" r:id="rId6" imgW="4394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706437"/>
                        <a:ext cx="8794706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34208"/>
              </p:ext>
            </p:extLst>
          </p:nvPr>
        </p:nvGraphicFramePr>
        <p:xfrm>
          <a:off x="533400" y="4204465"/>
          <a:ext cx="3733800" cy="44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" name="Equation" r:id="rId8" imgW="1701800" imgH="215900" progId="Equation.3">
                  <p:embed/>
                </p:oleObj>
              </mc:Choice>
              <mc:Fallback>
                <p:oleObj name="Equation" r:id="rId8" imgW="170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4204465"/>
                        <a:ext cx="3733800" cy="443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24600" y="1828800"/>
            <a:ext cx="19812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Equal sampling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 all planes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1467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u="sng" dirty="0" smtClean="0"/>
              <a:t>Example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38400" y="3733800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15200" y="1371600"/>
            <a:ext cx="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08027"/>
              </p:ext>
            </p:extLst>
          </p:nvPr>
        </p:nvGraphicFramePr>
        <p:xfrm>
          <a:off x="533400" y="4800600"/>
          <a:ext cx="42672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Extent</a:t>
                      </a:r>
                      <a:r>
                        <a:rPr lang="en-US" baseline="0" dirty="0" smtClean="0"/>
                        <a:t> (r=</a:t>
                      </a:r>
                      <a:r>
                        <a:rPr lang="en-US" dirty="0" smtClean="0"/>
                        <a:t>n*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remaining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 = 1σ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3.5×10</a:t>
                      </a:r>
                      <a:r>
                        <a:rPr lang="en-US" baseline="30000" dirty="0" smtClean="0"/>
                        <a:t>6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 = 3σ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2.9×10</a:t>
                      </a:r>
                      <a:r>
                        <a:rPr lang="en-US" baseline="30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 = 5σ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086620"/>
              </p:ext>
            </p:extLst>
          </p:nvPr>
        </p:nvGraphicFramePr>
        <p:xfrm>
          <a:off x="1066800" y="1905000"/>
          <a:ext cx="32813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" name="Equation" r:id="rId10" imgW="1778000" imgH="190500" progId="Equation.3">
                  <p:embed/>
                </p:oleObj>
              </mc:Choice>
              <mc:Fallback>
                <p:oleObj name="Equation" r:id="rId10" imgW="1778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6800" y="1905000"/>
                        <a:ext cx="328136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05400" y="5181600"/>
            <a:ext cx="2743200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Faraday cup sufficient for at least 3σ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9084" y="4495800"/>
            <a:ext cx="119827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B. </a:t>
            </a:r>
            <a:r>
              <a:rPr lang="en-US" dirty="0" err="1" smtClean="0"/>
              <a:t>Cathey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99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Layout of 6D Measurement Diagnostics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558131" cy="53799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94744" y="1189567"/>
            <a:ext cx="1239255" cy="740833"/>
            <a:chOff x="4094744" y="1189567"/>
            <a:chExt cx="1239255" cy="740833"/>
          </a:xfrm>
        </p:grpSpPr>
        <p:sp>
          <p:nvSpPr>
            <p:cNvPr id="11" name="TextBox 10"/>
            <p:cNvSpPr txBox="1"/>
            <p:nvPr/>
          </p:nvSpPr>
          <p:spPr>
            <a:xfrm>
              <a:off x="4094744" y="1189567"/>
              <a:ext cx="1239255" cy="346249"/>
            </a:xfrm>
            <a:prstGeom prst="rect">
              <a:avLst/>
            </a:prstGeom>
            <a:solidFill>
              <a:srgbClr val="E3DFD1"/>
            </a:solidFill>
            <a:ln>
              <a:solidFill>
                <a:srgbClr val="FF0000"/>
              </a:solidFill>
            </a:ln>
            <a:effectLst>
              <a:outerShdw blurRad="50800" dist="63500" dir="111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Slit Pair 2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686300" y="15494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362200" y="1168400"/>
            <a:ext cx="1266711" cy="736600"/>
            <a:chOff x="2362200" y="1168400"/>
            <a:chExt cx="1266711" cy="736600"/>
          </a:xfrm>
        </p:grpSpPr>
        <p:sp>
          <p:nvSpPr>
            <p:cNvPr id="5" name="TextBox 4"/>
            <p:cNvSpPr txBox="1"/>
            <p:nvPr/>
          </p:nvSpPr>
          <p:spPr>
            <a:xfrm>
              <a:off x="2362200" y="1168400"/>
              <a:ext cx="1266711" cy="346249"/>
            </a:xfrm>
            <a:prstGeom prst="rect">
              <a:avLst/>
            </a:prstGeom>
            <a:solidFill>
              <a:srgbClr val="E3DFD1"/>
            </a:solidFill>
            <a:ln>
              <a:solidFill>
                <a:srgbClr val="FF0000"/>
              </a:solidFill>
            </a:ln>
            <a:effectLst>
              <a:outerShdw blurRad="50800" dist="63500" dir="111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Slit Pair 1            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022600" y="15240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7000" y="3111500"/>
            <a:ext cx="1782066" cy="346249"/>
            <a:chOff x="6477000" y="3111500"/>
            <a:chExt cx="1782066" cy="346249"/>
          </a:xfrm>
        </p:grpSpPr>
        <p:sp>
          <p:nvSpPr>
            <p:cNvPr id="12" name="TextBox 11"/>
            <p:cNvSpPr txBox="1"/>
            <p:nvPr/>
          </p:nvSpPr>
          <p:spPr>
            <a:xfrm>
              <a:off x="7086600" y="3111500"/>
              <a:ext cx="1172466" cy="346249"/>
            </a:xfrm>
            <a:prstGeom prst="rect">
              <a:avLst/>
            </a:prstGeom>
            <a:solidFill>
              <a:srgbClr val="E3DFD1"/>
            </a:solidFill>
            <a:ln>
              <a:solidFill>
                <a:srgbClr val="FF0000"/>
              </a:solidFill>
            </a:ln>
            <a:effectLst>
              <a:outerShdw blurRad="50800" dist="63500" dir="111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Slit Pair 3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477000" y="3289300"/>
              <a:ext cx="609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553200" y="4851400"/>
            <a:ext cx="1294478" cy="346249"/>
            <a:chOff x="6553200" y="4851400"/>
            <a:chExt cx="1294478" cy="346249"/>
          </a:xfrm>
        </p:grpSpPr>
        <p:sp>
          <p:nvSpPr>
            <p:cNvPr id="8" name="TextBox 7"/>
            <p:cNvSpPr txBox="1"/>
            <p:nvPr/>
          </p:nvSpPr>
          <p:spPr>
            <a:xfrm>
              <a:off x="7162800" y="4851400"/>
              <a:ext cx="684878" cy="346249"/>
            </a:xfrm>
            <a:prstGeom prst="rect">
              <a:avLst/>
            </a:prstGeom>
            <a:solidFill>
              <a:srgbClr val="E3DFD1"/>
            </a:solidFill>
            <a:ln>
              <a:solidFill>
                <a:srgbClr val="FF0000"/>
              </a:solidFill>
            </a:ln>
            <a:effectLst>
              <a:outerShdw blurRad="50800" dist="63500" dir="111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BSM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6553200" y="5029200"/>
              <a:ext cx="609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28600" y="1766652"/>
            <a:ext cx="838200" cy="671748"/>
            <a:chOff x="228600" y="1766652"/>
            <a:chExt cx="838200" cy="67174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8600" y="2438400"/>
              <a:ext cx="4572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3245" y="1766652"/>
              <a:ext cx="773555" cy="595548"/>
            </a:xfrm>
            <a:prstGeom prst="rect">
              <a:avLst/>
            </a:prstGeom>
            <a:solidFill>
              <a:srgbClr val="E3DFD1"/>
            </a:solidFill>
            <a:ln>
              <a:solidFill>
                <a:srgbClr val="0000FF"/>
              </a:solidFill>
            </a:ln>
            <a:effectLst>
              <a:outerShdw blurRad="50800" dist="63500" dir="111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From RFQ       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" y="5791200"/>
            <a:ext cx="11336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Menshov</a:t>
            </a:r>
          </a:p>
        </p:txBody>
      </p:sp>
    </p:spTree>
    <p:extLst>
      <p:ext uri="{BB962C8B-B14F-4D97-AF65-F5344CB8AC3E}">
        <p14:creationId xmlns:p14="http://schemas.microsoft.com/office/powerpoint/2010/main" val="18065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933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Reducing the z-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Scan Time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28600" y="990600"/>
            <a:ext cx="2819400" cy="3836522"/>
            <a:chOff x="228600" y="1143000"/>
            <a:chExt cx="2509408" cy="3836522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1143000"/>
              <a:ext cx="2509408" cy="3836522"/>
              <a:chOff x="338069" y="1295400"/>
              <a:chExt cx="3399510" cy="4888040"/>
            </a:xfrm>
          </p:grpSpPr>
          <p:sp>
            <p:nvSpPr>
              <p:cNvPr id="5" name="Pie 4"/>
              <p:cNvSpPr/>
              <p:nvPr/>
            </p:nvSpPr>
            <p:spPr>
              <a:xfrm rot="5400000">
                <a:off x="1063984" y="1368785"/>
                <a:ext cx="1682032" cy="1676400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1298" y="1783081"/>
                <a:ext cx="1447800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>
              <a:xfrm>
                <a:off x="2030737" y="2222885"/>
                <a:ext cx="434672" cy="990601"/>
              </a:xfrm>
              <a:prstGeom prst="trapezoid">
                <a:avLst>
                  <a:gd name="adj" fmla="val 43293"/>
                </a:avLst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676400" y="3232204"/>
                <a:ext cx="990600" cy="0"/>
                <a:chOff x="1676400" y="3352800"/>
                <a:chExt cx="990600" cy="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676400" y="3352800"/>
                  <a:ext cx="4572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209800" y="3352800"/>
                  <a:ext cx="4572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/>
              <p:cNvSpPr/>
              <p:nvPr/>
            </p:nvSpPr>
            <p:spPr>
              <a:xfrm>
                <a:off x="1808922" y="3505200"/>
                <a:ext cx="76200" cy="914400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440388" y="3505200"/>
                <a:ext cx="76200" cy="914400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76400" y="4732181"/>
                <a:ext cx="990600" cy="4346"/>
                <a:chOff x="1676400" y="3436781"/>
                <a:chExt cx="990600" cy="4346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676400" y="3441127"/>
                  <a:ext cx="4572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209800" y="3436781"/>
                  <a:ext cx="4572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Block Arc 13"/>
              <p:cNvSpPr/>
              <p:nvPr/>
            </p:nvSpPr>
            <p:spPr>
              <a:xfrm rot="10800000">
                <a:off x="1829151" y="4724400"/>
                <a:ext cx="685800" cy="685800"/>
              </a:xfrm>
              <a:prstGeom prst="blockArc">
                <a:avLst>
                  <a:gd name="adj1" fmla="val 10800000"/>
                  <a:gd name="adj2" fmla="val 0"/>
                  <a:gd name="adj3" fmla="val 10217"/>
                </a:avLst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422200" y="1295400"/>
                <a:ext cx="1066689" cy="369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/>
                  <a:t>M</a:t>
                </a:r>
                <a:r>
                  <a:rPr lang="en-US" sz="1400" dirty="0" smtClean="0"/>
                  <a:t>agnet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8069" y="2751675"/>
                <a:ext cx="1238743" cy="86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/>
                  <a:t>E</a:t>
                </a:r>
                <a:r>
                  <a:rPr lang="en-US" sz="1400" dirty="0" smtClean="0"/>
                  <a:t>nergy selection slit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8069" y="4315455"/>
                <a:ext cx="1203551" cy="86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/>
                  <a:t>T</a:t>
                </a:r>
                <a:r>
                  <a:rPr lang="en-US" sz="1400" dirty="0" smtClean="0"/>
                  <a:t>ime selection slit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67127" y="5567139"/>
                <a:ext cx="1952701" cy="616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/>
                  <a:t>Faraday Cup or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 smtClean="0"/>
                  <a:t>other detector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09099" y="3625439"/>
                <a:ext cx="1128480" cy="616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/>
                  <a:t>RF deflector</a:t>
                </a:r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1447800" y="3124200"/>
              <a:ext cx="228600" cy="1219200"/>
            </a:xfrm>
            <a:prstGeom prst="line">
              <a:avLst/>
            </a:prstGeom>
            <a:ln w="63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447800" y="2590800"/>
              <a:ext cx="165300" cy="533263"/>
            </a:xfrm>
            <a:prstGeom prst="line">
              <a:avLst/>
            </a:prstGeom>
            <a:ln w="63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200400" y="1600200"/>
            <a:ext cx="2667000" cy="1831271"/>
            <a:chOff x="3200400" y="1600200"/>
            <a:chExt cx="2667000" cy="1831271"/>
          </a:xfrm>
        </p:grpSpPr>
        <p:sp>
          <p:nvSpPr>
            <p:cNvPr id="50" name="Rectangle 49"/>
            <p:cNvSpPr/>
            <p:nvPr/>
          </p:nvSpPr>
          <p:spPr>
            <a:xfrm>
              <a:off x="3200400" y="1600200"/>
              <a:ext cx="2667000" cy="1828800"/>
            </a:xfrm>
            <a:prstGeom prst="rect">
              <a:avLst/>
            </a:prstGeom>
            <a:solidFill>
              <a:srgbClr val="CCFFCC"/>
            </a:solidFill>
            <a:ln w="3175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76600" y="1600200"/>
              <a:ext cx="2590800" cy="1831271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square">
              <a:spAutoFit/>
            </a:bodyPr>
            <a:lstStyle/>
            <a:p>
              <a:pPr marL="0" lvl="1" indent="0">
                <a:buNone/>
              </a:pPr>
              <a:r>
                <a:rPr lang="en-US" b="1" dirty="0">
                  <a:solidFill>
                    <a:srgbClr val="000000"/>
                  </a:solidFill>
                </a:rPr>
                <a:t>Advantage</a:t>
              </a:r>
              <a:r>
                <a:rPr lang="en-US" dirty="0">
                  <a:solidFill>
                    <a:srgbClr val="000000"/>
                  </a:solidFill>
                </a:rPr>
                <a:t>: 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marL="0" lvl="1" indent="0"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Faster</a:t>
              </a:r>
              <a:endParaRPr lang="en-US" dirty="0">
                <a:solidFill>
                  <a:srgbClr val="000000"/>
                </a:solidFill>
              </a:endParaRPr>
            </a:p>
            <a:p>
              <a:pPr marL="0" lvl="1" indent="0">
                <a:spcBef>
                  <a:spcPts val="600"/>
                </a:spcBef>
                <a:buNone/>
              </a:pPr>
              <a:r>
                <a:rPr lang="en-US" b="1" dirty="0">
                  <a:solidFill>
                    <a:srgbClr val="000000"/>
                  </a:solidFill>
                </a:rPr>
                <a:t>Disadvantage</a:t>
              </a:r>
              <a:r>
                <a:rPr lang="en-US" dirty="0">
                  <a:solidFill>
                    <a:srgbClr val="000000"/>
                  </a:solidFill>
                </a:rPr>
                <a:t>:  Smaller dynamics range of charge to light conversion.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29000" y="990600"/>
            <a:ext cx="5181596" cy="5660893"/>
            <a:chOff x="3429000" y="990600"/>
            <a:chExt cx="5181596" cy="5660893"/>
          </a:xfrm>
        </p:grpSpPr>
        <p:sp>
          <p:nvSpPr>
            <p:cNvPr id="64" name="Rectangle 63"/>
            <p:cNvSpPr/>
            <p:nvPr/>
          </p:nvSpPr>
          <p:spPr>
            <a:xfrm>
              <a:off x="6095999" y="4594093"/>
              <a:ext cx="2514597" cy="2057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229416" y="990600"/>
              <a:ext cx="2246745" cy="3596983"/>
              <a:chOff x="4775003" y="1419183"/>
              <a:chExt cx="3104792" cy="5022139"/>
            </a:xfrm>
          </p:grpSpPr>
          <p:sp>
            <p:nvSpPr>
              <p:cNvPr id="25" name="Pie 24"/>
              <p:cNvSpPr/>
              <p:nvPr/>
            </p:nvSpPr>
            <p:spPr>
              <a:xfrm rot="5400000">
                <a:off x="5397689" y="1464668"/>
                <a:ext cx="1682032" cy="1676400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75003" y="1878965"/>
                <a:ext cx="1447800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rapezoid 26"/>
              <p:cNvSpPr/>
              <p:nvPr/>
            </p:nvSpPr>
            <p:spPr>
              <a:xfrm>
                <a:off x="6327910" y="2318768"/>
                <a:ext cx="684647" cy="2653990"/>
              </a:xfrm>
              <a:prstGeom prst="trapezoid">
                <a:avLst>
                  <a:gd name="adj" fmla="val 43293"/>
                </a:avLst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248400" y="3601084"/>
                <a:ext cx="762000" cy="914400"/>
              </a:xfrm>
              <a:prstGeom prst="rect">
                <a:avLst/>
              </a:prstGeom>
              <a:solidFill>
                <a:srgbClr val="3A0566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6064846" y="4996401"/>
                <a:ext cx="1279142" cy="196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791689" y="1419183"/>
                <a:ext cx="1088106" cy="404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/>
                  <a:t>Magnet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59545" y="4972758"/>
                <a:ext cx="1790121" cy="40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 smtClean="0"/>
                  <a:t>View screen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54244" y="6036669"/>
                <a:ext cx="1840841" cy="404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/>
                  <a:t>Digital camera</a:t>
                </a:r>
              </a:p>
            </p:txBody>
          </p:sp>
          <p:sp>
            <p:nvSpPr>
              <p:cNvPr id="34" name="Flowchart: Magnetic Disk 69"/>
              <p:cNvSpPr/>
              <p:nvPr/>
            </p:nvSpPr>
            <p:spPr>
              <a:xfrm>
                <a:off x="6532850" y="5400380"/>
                <a:ext cx="324654" cy="659933"/>
              </a:xfrm>
              <a:prstGeom prst="flowChartMagneticDisk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172197" y="4907360"/>
              <a:ext cx="2374554" cy="1495722"/>
              <a:chOff x="6686439" y="4679455"/>
              <a:chExt cx="2374554" cy="1495722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7427528" y="4255521"/>
                <a:ext cx="1209531" cy="2057399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6686439" y="4898650"/>
                <a:ext cx="333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φ</a:t>
                </a:r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862865" y="5867400"/>
                <a:ext cx="3545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W</a:t>
                </a:r>
                <a:endParaRPr lang="en-US" sz="1400" dirty="0"/>
              </a:p>
            </p:txBody>
          </p:sp>
        </p:grpSp>
        <p:sp>
          <p:nvSpPr>
            <p:cNvPr id="103" name="Right Arrow 102"/>
            <p:cNvSpPr/>
            <p:nvPr/>
          </p:nvSpPr>
          <p:spPr>
            <a:xfrm>
              <a:off x="3429000" y="990600"/>
              <a:ext cx="2209800" cy="533400"/>
            </a:xfrm>
            <a:prstGeom prst="rightArrow">
              <a:avLst/>
            </a:prstGeom>
            <a:solidFill>
              <a:srgbClr val="FFF581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</a:rPr>
                <a:t>100 × faster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48400" y="2590800"/>
              <a:ext cx="935910" cy="48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RF deflector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24200" y="3657600"/>
            <a:ext cx="2819400" cy="3124200"/>
            <a:chOff x="3124200" y="3657600"/>
            <a:chExt cx="2819400" cy="3124200"/>
          </a:xfrm>
        </p:grpSpPr>
        <p:sp>
          <p:nvSpPr>
            <p:cNvPr id="36" name="Rectangle 35"/>
            <p:cNvSpPr/>
            <p:nvPr/>
          </p:nvSpPr>
          <p:spPr>
            <a:xfrm>
              <a:off x="3124200" y="3657600"/>
              <a:ext cx="2819400" cy="3124200"/>
            </a:xfrm>
            <a:prstGeom prst="rect">
              <a:avLst/>
            </a:prstGeom>
            <a:solidFill>
              <a:srgbClr val="CCFFCC"/>
            </a:solidFill>
            <a:ln w="3175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00400" y="3733800"/>
              <a:ext cx="2743200" cy="595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Optimization is a graduate student project. 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6600" y="4419600"/>
              <a:ext cx="242168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97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Lattice for Halo 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3000"/>
            <a:ext cx="6133846" cy="38559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" y="3124200"/>
            <a:ext cx="3886200" cy="1143000"/>
            <a:chOff x="457200" y="3429000"/>
            <a:chExt cx="3886200" cy="1143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09600" y="4267200"/>
              <a:ext cx="3733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1672" y="3429000"/>
              <a:ext cx="112073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/>
                <a:t>Option 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43000" y="4038600"/>
              <a:ext cx="121919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1371600" y="4038600"/>
              <a:ext cx="91438" cy="533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00200" y="4038600"/>
              <a:ext cx="121919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1828800" y="4038600"/>
              <a:ext cx="91438" cy="533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42162" y="4038600"/>
              <a:ext cx="121919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2270762" y="4038600"/>
              <a:ext cx="91438" cy="533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38400" y="4038600"/>
              <a:ext cx="121919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2667000" y="4038600"/>
              <a:ext cx="91438" cy="533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95600" y="4038600"/>
              <a:ext cx="121919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3124200" y="4038600"/>
              <a:ext cx="91438" cy="533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52800" y="4038600"/>
              <a:ext cx="121919" cy="533400"/>
            </a:xfrm>
            <a:prstGeom prst="rect">
              <a:avLst/>
            </a:prstGeom>
            <a:solidFill>
              <a:srgbClr val="4AE715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3581400" y="4038600"/>
              <a:ext cx="91438" cy="533400"/>
            </a:xfrm>
            <a:prstGeom prst="ellipse">
              <a:avLst/>
            </a:prstGeom>
            <a:solidFill>
              <a:srgbClr val="4AE715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10000" y="4038600"/>
              <a:ext cx="121919" cy="533400"/>
            </a:xfrm>
            <a:prstGeom prst="rect">
              <a:avLst/>
            </a:prstGeom>
            <a:solidFill>
              <a:srgbClr val="4AE715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4038600" y="4038600"/>
              <a:ext cx="91438" cy="533400"/>
            </a:xfrm>
            <a:prstGeom prst="ellipse">
              <a:avLst/>
            </a:prstGeom>
            <a:solidFill>
              <a:srgbClr val="4AE715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200" y="3886200"/>
              <a:ext cx="609600" cy="685800"/>
            </a:xfrm>
            <a:prstGeom prst="rect">
              <a:avLst/>
            </a:prstGeom>
            <a:solidFill>
              <a:srgbClr val="1BEADB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672" y="533400"/>
            <a:ext cx="6965928" cy="2243664"/>
            <a:chOff x="501672" y="838200"/>
            <a:chExt cx="6965928" cy="2243664"/>
          </a:xfrm>
        </p:grpSpPr>
        <p:cxnSp>
          <p:nvCxnSpPr>
            <p:cNvPr id="7" name="Straight Connector 6"/>
            <p:cNvCxnSpPr>
              <a:stCxn id="46" idx="3"/>
            </p:cNvCxnSpPr>
            <p:nvPr/>
          </p:nvCxnSpPr>
          <p:spPr>
            <a:xfrm flipV="1">
              <a:off x="1143000" y="1625601"/>
              <a:ext cx="5943600" cy="126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34200" y="1676400"/>
              <a:ext cx="0" cy="838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1672" y="838200"/>
              <a:ext cx="112073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/>
                <a:t>Option 2</a:t>
              </a:r>
            </a:p>
          </p:txBody>
        </p:sp>
        <p:sp>
          <p:nvSpPr>
            <p:cNvPr id="5" name="Chord 4"/>
            <p:cNvSpPr/>
            <p:nvPr/>
          </p:nvSpPr>
          <p:spPr>
            <a:xfrm rot="9921789">
              <a:off x="6438918" y="1383013"/>
              <a:ext cx="792089" cy="768091"/>
            </a:xfrm>
            <a:prstGeom prst="chord">
              <a:avLst>
                <a:gd name="adj1" fmla="val 3069485"/>
                <a:gd name="adj2" fmla="val 15310842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447800" y="1371600"/>
              <a:ext cx="4968238" cy="533400"/>
              <a:chOff x="1219200" y="1371600"/>
              <a:chExt cx="4968238" cy="533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362200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 flipH="1">
                <a:off x="2590800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81200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 flipH="1">
                <a:off x="2209800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 flipH="1">
                <a:off x="1828800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9200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>
                <a:off x="1447800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04162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3032762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00400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H="1">
                <a:off x="3429000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57600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flipH="1">
                <a:off x="3886200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099562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328162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495800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4724400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953000" y="1371600"/>
                <a:ext cx="121919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H="1">
                <a:off x="5181600" y="1371600"/>
                <a:ext cx="91438" cy="533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410200" y="1371600"/>
                <a:ext cx="121919" cy="533400"/>
              </a:xfrm>
              <a:prstGeom prst="rect">
                <a:avLst/>
              </a:prstGeom>
              <a:solidFill>
                <a:srgbClr val="4AE715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5638800" y="1371600"/>
                <a:ext cx="91438" cy="533400"/>
              </a:xfrm>
              <a:prstGeom prst="ellipse">
                <a:avLst/>
              </a:prstGeom>
              <a:solidFill>
                <a:srgbClr val="4AE715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867400" y="1371600"/>
                <a:ext cx="121919" cy="533400"/>
              </a:xfrm>
              <a:prstGeom prst="rect">
                <a:avLst/>
              </a:prstGeom>
              <a:solidFill>
                <a:srgbClr val="4AE715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flipH="1">
                <a:off x="6096000" y="1371600"/>
                <a:ext cx="91438" cy="533400"/>
              </a:xfrm>
              <a:prstGeom prst="ellipse">
                <a:avLst/>
              </a:prstGeom>
              <a:solidFill>
                <a:srgbClr val="4AE715"/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533400" y="1295400"/>
              <a:ext cx="609600" cy="685800"/>
            </a:xfrm>
            <a:prstGeom prst="rect">
              <a:avLst/>
            </a:prstGeom>
            <a:solidFill>
              <a:srgbClr val="1BEADB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1254761" y="1371600"/>
              <a:ext cx="91438" cy="533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>
              <a:off x="6477000" y="2133599"/>
              <a:ext cx="990600" cy="948265"/>
            </a:xfrm>
            <a:prstGeom prst="hexagon">
              <a:avLst/>
            </a:prstGeom>
            <a:solidFill>
              <a:srgbClr val="FF66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05000" y="5257800"/>
            <a:ext cx="5638800" cy="1447800"/>
            <a:chOff x="533400" y="5384800"/>
            <a:chExt cx="5638800" cy="1447800"/>
          </a:xfrm>
        </p:grpSpPr>
        <p:sp>
          <p:nvSpPr>
            <p:cNvPr id="15" name="Rectangle 14"/>
            <p:cNvSpPr/>
            <p:nvPr/>
          </p:nvSpPr>
          <p:spPr>
            <a:xfrm>
              <a:off x="533400" y="5384800"/>
              <a:ext cx="5638800" cy="14478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461000"/>
              <a:ext cx="3962400" cy="1343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90000"/>
                </a:lnSpc>
                <a:buFont typeface="Arial"/>
                <a:buChar char="•"/>
              </a:pPr>
              <a:r>
                <a:rPr lang="en-US" dirty="0" smtClean="0"/>
                <a:t>Design of lattice is postdoc project.</a:t>
              </a:r>
            </a:p>
            <a:p>
              <a:pPr marL="285750" indent="-285750">
                <a:lnSpc>
                  <a:spcPct val="90000"/>
                </a:lnSpc>
                <a:buFont typeface="Arial"/>
                <a:buChar char="•"/>
              </a:pPr>
              <a:endParaRPr lang="en-US" dirty="0" smtClean="0"/>
            </a:p>
            <a:p>
              <a:pPr marL="285750" indent="-285750">
                <a:lnSpc>
                  <a:spcPct val="90000"/>
                </a:lnSpc>
                <a:buFont typeface="Arial"/>
                <a:buChar char="•"/>
              </a:pPr>
              <a:r>
                <a:rPr lang="en-US" dirty="0" smtClean="0"/>
                <a:t>New postdoc, Z. Zhang, arriving May, 2016.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b="9649"/>
            <a:stretch/>
          </p:blipFill>
          <p:spPr>
            <a:xfrm>
              <a:off x="4572000" y="5473700"/>
              <a:ext cx="1447800" cy="1308100"/>
            </a:xfrm>
            <a:prstGeom prst="rect">
              <a:avLst/>
            </a:prstGeom>
          </p:spPr>
        </p:pic>
      </p:grpSp>
      <p:sp>
        <p:nvSpPr>
          <p:cNvPr id="68" name="TextBox 67"/>
          <p:cNvSpPr txBox="1"/>
          <p:nvPr/>
        </p:nvSpPr>
        <p:spPr>
          <a:xfrm>
            <a:off x="7391400" y="4648200"/>
            <a:ext cx="11336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Menshov</a:t>
            </a:r>
          </a:p>
        </p:txBody>
      </p:sp>
    </p:spTree>
    <p:extLst>
      <p:ext uri="{BB962C8B-B14F-4D97-AF65-F5344CB8AC3E}">
        <p14:creationId xmlns:p14="http://schemas.microsoft.com/office/powerpoint/2010/main" val="234356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9400" y="2971800"/>
            <a:ext cx="2438400" cy="3048000"/>
          </a:xfrm>
          <a:prstGeom prst="rect">
            <a:avLst/>
          </a:prstGeom>
          <a:gradFill flip="none" rotWithShape="1">
            <a:gsLst>
              <a:gs pos="0">
                <a:srgbClr val="6E006F">
                  <a:alpha val="26000"/>
                </a:srgbClr>
              </a:gs>
              <a:gs pos="63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279400" y="1346200"/>
            <a:ext cx="3124200" cy="1422400"/>
          </a:xfrm>
          <a:prstGeom prst="chevron">
            <a:avLst/>
          </a:prstGeom>
          <a:solidFill>
            <a:srgbClr val="660066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793" y="1524000"/>
            <a:ext cx="1501883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09/2015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09/2016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400" y="3276600"/>
            <a:ext cx="2362200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Hire graduate student, postdoc.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Optimize diagnostics.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Design lattice.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Develop data acquisition software.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24200" y="1320800"/>
            <a:ext cx="3124200" cy="4699000"/>
            <a:chOff x="3124200" y="1320800"/>
            <a:chExt cx="3124200" cy="4699000"/>
          </a:xfrm>
        </p:grpSpPr>
        <p:sp>
          <p:nvSpPr>
            <p:cNvPr id="7" name="Chevron 6"/>
            <p:cNvSpPr/>
            <p:nvPr/>
          </p:nvSpPr>
          <p:spPr>
            <a:xfrm>
              <a:off x="3124200" y="1320800"/>
              <a:ext cx="3124200" cy="1422400"/>
            </a:xfrm>
            <a:prstGeom prst="chevron">
              <a:avLst/>
            </a:prstGeom>
            <a:solidFill>
              <a:srgbClr val="FF66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87059" y="1524000"/>
              <a:ext cx="1501883" cy="1095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09/2016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-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09/2017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175000" y="2971800"/>
              <a:ext cx="2438400" cy="3048000"/>
              <a:chOff x="3175000" y="2971800"/>
              <a:chExt cx="2438400" cy="304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175000" y="2971800"/>
                <a:ext cx="2438400" cy="3048000"/>
              </a:xfrm>
              <a:prstGeom prst="rect">
                <a:avLst/>
              </a:prstGeom>
              <a:gradFill flip="none" rotWithShape="1">
                <a:gsLst>
                  <a:gs pos="0">
                    <a:srgbClr val="FF6600">
                      <a:alpha val="26000"/>
                    </a:srgbClr>
                  </a:gs>
                  <a:gs pos="63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75000" y="3200400"/>
                <a:ext cx="2362200" cy="199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Install diagnostics.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Fabricate and install lattice.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Perform 6D phase space measurement.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943600" y="1320800"/>
            <a:ext cx="3149600" cy="4699000"/>
            <a:chOff x="5943600" y="1320800"/>
            <a:chExt cx="3149600" cy="4699000"/>
          </a:xfrm>
        </p:grpSpPr>
        <p:sp>
          <p:nvSpPr>
            <p:cNvPr id="8" name="Chevron 7"/>
            <p:cNvSpPr/>
            <p:nvPr/>
          </p:nvSpPr>
          <p:spPr>
            <a:xfrm>
              <a:off x="5943600" y="1320800"/>
              <a:ext cx="3149600" cy="1422400"/>
            </a:xfrm>
            <a:prstGeom prst="chevron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80117" y="1524000"/>
              <a:ext cx="1501883" cy="1095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09/2017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-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09/2018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94400" y="2971800"/>
              <a:ext cx="2438400" cy="3048000"/>
              <a:chOff x="5994400" y="2971800"/>
              <a:chExt cx="2438400" cy="3048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994400" y="2971800"/>
                <a:ext cx="2438400" cy="3048000"/>
              </a:xfrm>
              <a:prstGeom prst="rect">
                <a:avLst/>
              </a:prstGeom>
              <a:gradFill flip="none" rotWithShape="1">
                <a:gsLst>
                  <a:gs pos="0">
                    <a:srgbClr val="0000FF">
                      <a:alpha val="26000"/>
                    </a:srgbClr>
                  </a:gs>
                  <a:gs pos="63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46800" y="3200400"/>
                <a:ext cx="2235200" cy="2494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Perform beam dynamics experiments.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Simulate and benchmark halo with </a:t>
                </a:r>
                <a:r>
                  <a:rPr lang="en-US" dirty="0" err="1" smtClean="0"/>
                  <a:t>pyORBIT</a:t>
                </a:r>
                <a:r>
                  <a:rPr lang="en-US" dirty="0" smtClean="0"/>
                  <a:t>.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Evaluate cross correlations and diagnostics.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86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2640" cy="5181600"/>
          </a:xfrm>
        </p:spPr>
        <p:txBody>
          <a:bodyPr/>
          <a:lstStyle/>
          <a:p>
            <a:r>
              <a:rPr lang="en-US" dirty="0" smtClean="0"/>
              <a:t>Accelerator physics, diagnostics, and ion source group very active in external community.</a:t>
            </a:r>
          </a:p>
          <a:p>
            <a:r>
              <a:rPr lang="en-US" dirty="0" smtClean="0"/>
              <a:t>Strong accelerator physics education collaboration with UT, supported by DOE and NSF HEP grants that allow “hands-on” research for postdocs, students.  </a:t>
            </a:r>
          </a:p>
          <a:p>
            <a:r>
              <a:rPr lang="en-US" dirty="0" smtClean="0"/>
              <a:t>Beam dynamics at ITSF will attempt the first direct 6D measurement of beam in a front end. </a:t>
            </a:r>
          </a:p>
          <a:p>
            <a:r>
              <a:rPr lang="en-US" dirty="0" smtClean="0"/>
              <a:t>Will use </a:t>
            </a:r>
            <a:r>
              <a:rPr lang="en-US" dirty="0" smtClean="0"/>
              <a:t>6D distribution </a:t>
            </a:r>
            <a:r>
              <a:rPr lang="en-US" dirty="0" smtClean="0"/>
              <a:t>to study halo development and </a:t>
            </a:r>
            <a:r>
              <a:rPr lang="en-US" dirty="0" smtClean="0"/>
              <a:t>benchmark </a:t>
            </a:r>
            <a:r>
              <a:rPr lang="en-US" dirty="0" smtClean="0"/>
              <a:t>codes. </a:t>
            </a:r>
          </a:p>
          <a:p>
            <a:r>
              <a:rPr lang="en-US" dirty="0" smtClean="0"/>
              <a:t>Schedule for 6D project is very aggressive.</a:t>
            </a:r>
          </a:p>
        </p:txBody>
      </p:sp>
    </p:spTree>
    <p:extLst>
      <p:ext uri="{BB962C8B-B14F-4D97-AF65-F5344CB8AC3E}">
        <p14:creationId xmlns:p14="http://schemas.microsoft.com/office/powerpoint/2010/main" val="72783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88705"/>
          </a:xfrm>
        </p:spPr>
        <p:txBody>
          <a:bodyPr/>
          <a:lstStyle/>
          <a:p>
            <a:r>
              <a:rPr lang="en-US" dirty="0" smtClean="0"/>
              <a:t>Education, Outreach, Community Service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533400"/>
            <a:ext cx="3810000" cy="3672775"/>
          </a:xfrm>
          <a:prstGeom prst="ellipse">
            <a:avLst/>
          </a:prstGeom>
          <a:solidFill>
            <a:srgbClr val="CCFFCC"/>
          </a:solidFill>
          <a:ln w="57150" cmpd="sng">
            <a:solidFill>
              <a:schemeClr val="tx2"/>
            </a:solidFill>
          </a:ln>
          <a:effectLst>
            <a:outerShdw blurRad="50800" dist="114300" dir="1146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/>
            <a:bevelB/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 smtClean="0">
                <a:solidFill>
                  <a:srgbClr val="008000"/>
                </a:solidFill>
              </a:rPr>
              <a:t>Community Service: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rgbClr val="008000"/>
                </a:solidFill>
              </a:rPr>
              <a:t>R</a:t>
            </a:r>
            <a:r>
              <a:rPr lang="en-US" sz="1600" b="1" dirty="0" smtClean="0">
                <a:solidFill>
                  <a:srgbClr val="008000"/>
                </a:solidFill>
              </a:rPr>
              <a:t>eview panels:  ESS, Fermilab, CSNS, </a:t>
            </a:r>
            <a:r>
              <a:rPr lang="en-US" sz="1600" b="1" dirty="0" err="1" smtClean="0">
                <a:solidFill>
                  <a:srgbClr val="008000"/>
                </a:solidFill>
              </a:rPr>
              <a:t>JParc</a:t>
            </a:r>
            <a:r>
              <a:rPr lang="en-US" sz="1600" b="1" dirty="0" smtClean="0">
                <a:solidFill>
                  <a:srgbClr val="008000"/>
                </a:solidFill>
              </a:rPr>
              <a:t>, FRIB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solidFill>
                  <a:srgbClr val="008000"/>
                </a:solidFill>
              </a:rPr>
              <a:t>PRSTAB Editorial Board, reviewers.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solidFill>
                  <a:srgbClr val="008000"/>
                </a:solidFill>
              </a:rPr>
              <a:t>Conference Organization: IPAC, NAPAC, ICFA HB, ICAP.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03408" y="533400"/>
            <a:ext cx="3830992" cy="3733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/>
            </a:solidFill>
          </a:ln>
          <a:effectLst>
            <a:outerShdw blurRad="50800" dist="114300" dir="1146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/>
            <a:bevelB/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Education Outreach: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Host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4-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undergraduate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interns per year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Host 3 graduate students, rolling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USPAS: 5 instructors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curriculum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committee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chair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8458200" cy="4191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68211" y="3048000"/>
            <a:ext cx="3784989" cy="3810000"/>
          </a:xfrm>
          <a:prstGeom prst="ellipse">
            <a:avLst/>
          </a:prstGeom>
          <a:solidFill>
            <a:srgbClr val="FFF8D6"/>
          </a:solidFill>
          <a:ln w="57150" cmpd="sng">
            <a:solidFill>
              <a:srgbClr val="FF6600"/>
            </a:solidFill>
          </a:ln>
          <a:effectLst>
            <a:outerShdw blurRad="50800" dist="114300" dir="1146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/>
            <a:bevelB/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u="sng" dirty="0" smtClean="0">
                <a:solidFill>
                  <a:srgbClr val="C54E01"/>
                </a:solidFill>
              </a:rPr>
              <a:t>University of Tennessee Collaboration</a:t>
            </a: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rgbClr val="FF66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C54E01"/>
                </a:solidFill>
              </a:rPr>
              <a:t>Supports education and research in accelerator physics</a:t>
            </a:r>
            <a:r>
              <a:rPr lang="en-US" dirty="0" smtClean="0">
                <a:solidFill>
                  <a:srgbClr val="C54E0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27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University of Tennessee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3886200"/>
          </a:xfrm>
        </p:spPr>
        <p:txBody>
          <a:bodyPr/>
          <a:lstStyle/>
          <a:p>
            <a:r>
              <a:rPr lang="en-US" dirty="0" smtClean="0"/>
              <a:t>Research funding: </a:t>
            </a:r>
          </a:p>
          <a:p>
            <a:pPr lvl="1"/>
            <a:r>
              <a:rPr lang="en-US" dirty="0" smtClean="0"/>
              <a:t>Laser Assisted H- Stripping (</a:t>
            </a:r>
            <a:r>
              <a:rPr lang="en-US" dirty="0" smtClean="0">
                <a:solidFill>
                  <a:schemeClr val="tx2"/>
                </a:solidFill>
              </a:rPr>
              <a:t>DOE HEP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00FF"/>
                </a:solidFill>
              </a:rPr>
              <a:t>SNS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6D Beam Dynamics at ITSF (</a:t>
            </a:r>
            <a:r>
              <a:rPr lang="en-US" dirty="0" smtClean="0">
                <a:solidFill>
                  <a:srgbClr val="18783D"/>
                </a:solidFill>
              </a:rPr>
              <a:t>NSF HEP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00FF"/>
                </a:solidFill>
              </a:rPr>
              <a:t>SNS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UT program currently supporting: </a:t>
            </a:r>
          </a:p>
          <a:p>
            <a:pPr lvl="1"/>
            <a:r>
              <a:rPr lang="en-US" dirty="0" smtClean="0"/>
              <a:t>2 UT postdocs</a:t>
            </a:r>
          </a:p>
          <a:p>
            <a:pPr lvl="1"/>
            <a:r>
              <a:rPr lang="en-US" dirty="0" smtClean="0"/>
              <a:t>3 UT graduate students</a:t>
            </a:r>
          </a:p>
          <a:p>
            <a:pPr lvl="1"/>
            <a:r>
              <a:rPr lang="en-US" dirty="0" smtClean="0"/>
              <a:t>1-2 undergraduate interns per year</a:t>
            </a:r>
          </a:p>
          <a:p>
            <a:r>
              <a:rPr lang="en-US" dirty="0" smtClean="0"/>
              <a:t>Rely on USPAS for coursework.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686800" cy="95410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Partnership with University of Tennessee to provide Accelerator Science education. </a:t>
            </a:r>
          </a:p>
        </p:txBody>
      </p:sp>
    </p:spTree>
    <p:extLst>
      <p:ext uri="{BB962C8B-B14F-4D97-AF65-F5344CB8AC3E}">
        <p14:creationId xmlns:p14="http://schemas.microsoft.com/office/powerpoint/2010/main" val="414228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11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The Laser Stripping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1"/>
            <a:ext cx="8382000" cy="685800"/>
          </a:xfrm>
          <a:solidFill>
            <a:srgbClr val="18783D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DOE HEP Grant: </a:t>
            </a:r>
            <a:r>
              <a:rPr lang="en-US" sz="2400" dirty="0" smtClean="0">
                <a:solidFill>
                  <a:srgbClr val="FFFFFF"/>
                </a:solidFill>
              </a:rPr>
              <a:t>“Laser-Assisted H</a:t>
            </a:r>
            <a:r>
              <a:rPr lang="en-US" sz="2400" baseline="30000" dirty="0" smtClean="0">
                <a:solidFill>
                  <a:srgbClr val="FFFFFF"/>
                </a:solidFill>
              </a:rPr>
              <a:t>-</a:t>
            </a:r>
            <a:r>
              <a:rPr lang="en-US" sz="2400" dirty="0" smtClean="0">
                <a:solidFill>
                  <a:srgbClr val="FFFFFF"/>
                </a:solidFill>
              </a:rPr>
              <a:t> Stripping for High Intensity Synchrotrons”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733800"/>
            <a:ext cx="3886200" cy="132343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000" u="sng" dirty="0"/>
              <a:t>Educational </a:t>
            </a:r>
            <a:r>
              <a:rPr lang="en-US" sz="2000" u="sng" dirty="0" smtClean="0"/>
              <a:t>Support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4 undergraduate internships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 graduate student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 postdoc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295400"/>
            <a:ext cx="3810000" cy="374461"/>
          </a:xfrm>
          <a:prstGeom prst="rect">
            <a:avLst/>
          </a:prstGeom>
          <a:solidFill>
            <a:srgbClr val="CCFFCC"/>
          </a:solidFill>
          <a:ln>
            <a:solidFill>
              <a:srgbClr val="FFF8D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 smtClean="0"/>
              <a:t>Postdoc/Student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3657600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Technical details in break-out session tomorrow.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514600"/>
            <a:ext cx="3886200" cy="101566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000" u="sng" dirty="0" smtClean="0"/>
              <a:t>Terms of Initial Award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3 years: 05/2013 – 04/2016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$825K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5257800"/>
            <a:ext cx="3886200" cy="101566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000" u="sng" dirty="0" smtClean="0"/>
              <a:t>Renewal Award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2</a:t>
            </a:r>
            <a:r>
              <a:rPr lang="en-US" sz="2000" dirty="0" smtClean="0"/>
              <a:t> years: 04/2016 – 04/2018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$250K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53200" y="1600200"/>
            <a:ext cx="2362200" cy="2118623"/>
            <a:chOff x="6553200" y="1600200"/>
            <a:chExt cx="2362200" cy="2118623"/>
          </a:xfrm>
          <a:effectLst/>
        </p:grpSpPr>
        <p:pic>
          <p:nvPicPr>
            <p:cNvPr id="9" name="Picture 4" descr="Disperse_30Particle_Angled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9" t="10183" r="7784" b="8347"/>
            <a:stretch/>
          </p:blipFill>
          <p:spPr bwMode="auto">
            <a:xfrm>
              <a:off x="6553200" y="1600200"/>
              <a:ext cx="2362200" cy="2103742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229600" y="3429000"/>
              <a:ext cx="673657" cy="28982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err="1" smtClean="0">
                  <a:solidFill>
                    <a:srgbClr val="FFFFFF"/>
                  </a:solidFill>
                </a:rPr>
                <a:t>Lutrell</a:t>
              </a:r>
              <a:endParaRPr lang="en-US" sz="14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19600" y="2514600"/>
            <a:ext cx="2895600" cy="2271023"/>
            <a:chOff x="4419600" y="2514600"/>
            <a:chExt cx="2895600" cy="2271023"/>
          </a:xfrm>
          <a:effectLst/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514600"/>
              <a:ext cx="2895600" cy="2266826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19800" y="4495800"/>
              <a:ext cx="1292391" cy="28982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FFFF"/>
                  </a:solidFill>
                </a:rPr>
                <a:t>Liu, Rakhman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3886200"/>
            <a:ext cx="4191000" cy="2921100"/>
            <a:chOff x="4800600" y="3936900"/>
            <a:chExt cx="4191000" cy="2921100"/>
          </a:xfrm>
          <a:effectLst/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3936900"/>
              <a:ext cx="4191000" cy="2921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620000" y="6568177"/>
              <a:ext cx="1292391" cy="289823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Liu, Rakhman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12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6D Beam Dynamics at the ITS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352800"/>
            <a:ext cx="8915400" cy="609600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NSF Grant: “</a:t>
            </a:r>
            <a:r>
              <a:rPr lang="en-US" sz="2000" dirty="0">
                <a:solidFill>
                  <a:srgbClr val="FFFFFF"/>
                </a:solidFill>
              </a:rPr>
              <a:t>Six Dimensional Experimental Characterization of High Intensity Hadron Beams in Front End </a:t>
            </a:r>
            <a:r>
              <a:rPr lang="en-US" sz="2000" dirty="0" smtClean="0">
                <a:solidFill>
                  <a:srgbClr val="FFFFFF"/>
                </a:solidFill>
              </a:rPr>
              <a:t>Systems”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191000"/>
            <a:ext cx="3657600" cy="209134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Terms: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$600K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3 Years</a:t>
            </a:r>
            <a:r>
              <a:rPr lang="en-US" dirty="0"/>
              <a:t> </a:t>
            </a:r>
            <a:r>
              <a:rPr lang="en-US" dirty="0" smtClean="0"/>
              <a:t>09/2015 – 09/2018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Educational Support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1 postdoc (hired)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1 graduate student (in place)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1 undergraduate per year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162800" cy="2466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4191000"/>
            <a:ext cx="4724400" cy="214417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u="sng" dirty="0" smtClean="0"/>
              <a:t>Student/Postdoc Projects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Diagnostics design optimization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Design of lattice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Data acquisition software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Optimization of data processing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Simulations of beam halo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07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496290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8600" y="685800"/>
            <a:ext cx="8642640" cy="1143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 common conclusion: </a:t>
            </a:r>
            <a:r>
              <a:rPr lang="en-US" sz="2000" i="1" dirty="0" smtClean="0">
                <a:solidFill>
                  <a:schemeClr val="bg1"/>
                </a:solidFill>
              </a:rPr>
              <a:t>“Our code doesn’t reproduce the measured beam distribution because we don’t have an accurate initial distribution.”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581"/>
                </a:solidFill>
              </a:rPr>
              <a:t>Is it true?  We want to find out. </a:t>
            </a:r>
            <a:endParaRPr lang="en-US" sz="2000" dirty="0">
              <a:solidFill>
                <a:srgbClr val="FFF58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429000"/>
            <a:ext cx="1600200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Typically, measure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000000"/>
                </a:solidFill>
              </a:rPr>
              <a:t>projections: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4549"/>
              </p:ext>
            </p:extLst>
          </p:nvPr>
        </p:nvGraphicFramePr>
        <p:xfrm>
          <a:off x="1752600" y="2743200"/>
          <a:ext cx="1146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" name="Equation" r:id="rId3" imgW="596900" imgH="203200" progId="Equation.3">
                  <p:embed/>
                </p:oleObj>
              </mc:Choice>
              <mc:Fallback>
                <p:oleObj name="Equation" r:id="rId3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743200"/>
                        <a:ext cx="1146175" cy="390525"/>
                      </a:xfrm>
                      <a:prstGeom prst="rect">
                        <a:avLst/>
                      </a:prstGeom>
                      <a:solidFill>
                        <a:srgbClr val="FFF8D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67929"/>
              </p:ext>
            </p:extLst>
          </p:nvPr>
        </p:nvGraphicFramePr>
        <p:xfrm>
          <a:off x="1524000" y="2013417"/>
          <a:ext cx="3055334" cy="50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" name="Equation" r:id="rId5" imgW="1308100" imgH="215900" progId="Equation.3">
                  <p:embed/>
                </p:oleObj>
              </mc:Choice>
              <mc:Fallback>
                <p:oleObj name="Equation" r:id="rId5" imgW="1308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2013417"/>
                        <a:ext cx="3055334" cy="501183"/>
                      </a:xfrm>
                      <a:prstGeom prst="rect">
                        <a:avLst/>
                      </a:prstGeom>
                      <a:solidFill>
                        <a:srgbClr val="FFF8D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600" y="2133600"/>
            <a:ext cx="131090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Goal: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1823"/>
              </p:ext>
            </p:extLst>
          </p:nvPr>
        </p:nvGraphicFramePr>
        <p:xfrm>
          <a:off x="4191000" y="2743200"/>
          <a:ext cx="11223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Equation" r:id="rId7" imgW="584200" imgH="203200" progId="Equation.3">
                  <p:embed/>
                </p:oleObj>
              </mc:Choice>
              <mc:Fallback>
                <p:oleObj name="Equation" r:id="rId7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1000" y="2743200"/>
                        <a:ext cx="1122363" cy="390525"/>
                      </a:xfrm>
                      <a:prstGeom prst="rect">
                        <a:avLst/>
                      </a:prstGeom>
                      <a:solidFill>
                        <a:srgbClr val="FFF8D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411836"/>
              </p:ext>
            </p:extLst>
          </p:nvPr>
        </p:nvGraphicFramePr>
        <p:xfrm>
          <a:off x="6477000" y="2743200"/>
          <a:ext cx="1146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" name="Equation" r:id="rId9" imgW="596900" imgH="203200" progId="Equation.3">
                  <p:embed/>
                </p:oleObj>
              </mc:Choice>
              <mc:Fallback>
                <p:oleObj name="Equation" r:id="rId9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0" y="2743200"/>
                        <a:ext cx="1146175" cy="390525"/>
                      </a:xfrm>
                      <a:prstGeom prst="rect">
                        <a:avLst/>
                      </a:prstGeom>
                      <a:solidFill>
                        <a:srgbClr val="FFF8D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524000" y="3200400"/>
            <a:ext cx="1676400" cy="1447800"/>
            <a:chOff x="1524000" y="3581400"/>
            <a:chExt cx="1676400" cy="1447800"/>
          </a:xfrm>
        </p:grpSpPr>
        <p:sp>
          <p:nvSpPr>
            <p:cNvPr id="4" name="Rectangle 3"/>
            <p:cNvSpPr/>
            <p:nvPr/>
          </p:nvSpPr>
          <p:spPr>
            <a:xfrm>
              <a:off x="1524000" y="3581400"/>
              <a:ext cx="1676400" cy="14478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828800" y="3725447"/>
              <a:ext cx="0" cy="990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828800" y="4716047"/>
              <a:ext cx="1295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524000" y="3954047"/>
              <a:ext cx="34415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x’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68683" y="4682951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x</a:t>
              </a:r>
            </a:p>
          </p:txBody>
        </p:sp>
        <p:sp>
          <p:nvSpPr>
            <p:cNvPr id="15" name="Oval 14"/>
            <p:cNvSpPr/>
            <p:nvPr/>
          </p:nvSpPr>
          <p:spPr>
            <a:xfrm rot="2795872">
              <a:off x="2173775" y="3805823"/>
              <a:ext cx="40528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464" y="3200400"/>
            <a:ext cx="1682136" cy="1447800"/>
            <a:chOff x="1518264" y="3581400"/>
            <a:chExt cx="1682136" cy="1447800"/>
          </a:xfrm>
        </p:grpSpPr>
        <p:sp>
          <p:nvSpPr>
            <p:cNvPr id="40" name="Rectangle 39"/>
            <p:cNvSpPr/>
            <p:nvPr/>
          </p:nvSpPr>
          <p:spPr>
            <a:xfrm>
              <a:off x="1524000" y="3581400"/>
              <a:ext cx="1676400" cy="14478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1828800" y="3725447"/>
              <a:ext cx="0" cy="990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828800" y="4716047"/>
              <a:ext cx="1295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518264" y="3954047"/>
              <a:ext cx="35562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y</a:t>
              </a:r>
              <a:r>
                <a:rPr lang="en-US" dirty="0" smtClean="0"/>
                <a:t>’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62271" y="4682951"/>
              <a:ext cx="31290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y</a:t>
              </a:r>
            </a:p>
          </p:txBody>
        </p:sp>
        <p:sp>
          <p:nvSpPr>
            <p:cNvPr id="45" name="Oval 44"/>
            <p:cNvSpPr/>
            <p:nvPr/>
          </p:nvSpPr>
          <p:spPr>
            <a:xfrm rot="17989226">
              <a:off x="2281849" y="3779639"/>
              <a:ext cx="287085" cy="9193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77936" y="3200400"/>
            <a:ext cx="1676400" cy="1447800"/>
            <a:chOff x="1524000" y="3581400"/>
            <a:chExt cx="1676400" cy="1447800"/>
          </a:xfrm>
        </p:grpSpPr>
        <p:sp>
          <p:nvSpPr>
            <p:cNvPr id="47" name="Rectangle 46"/>
            <p:cNvSpPr/>
            <p:nvPr/>
          </p:nvSpPr>
          <p:spPr>
            <a:xfrm>
              <a:off x="1524000" y="3581400"/>
              <a:ext cx="1676400" cy="14478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1828800" y="3725447"/>
              <a:ext cx="0" cy="990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28800" y="4716047"/>
              <a:ext cx="1295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528903" y="3954047"/>
              <a:ext cx="33434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err="1" smtClean="0"/>
                <a:t>φ</a:t>
              </a:r>
              <a:endParaRPr lang="en-US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68683" y="4682951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z</a:t>
              </a:r>
              <a:endParaRPr lang="en-US" dirty="0" smtClean="0"/>
            </a:p>
          </p:txBody>
        </p:sp>
        <p:sp>
          <p:nvSpPr>
            <p:cNvPr id="52" name="Oval 51"/>
            <p:cNvSpPr/>
            <p:nvPr/>
          </p:nvSpPr>
          <p:spPr>
            <a:xfrm rot="16200000">
              <a:off x="2242164" y="3771900"/>
              <a:ext cx="457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0" y="4711700"/>
            <a:ext cx="7893050" cy="1591452"/>
            <a:chOff x="762000" y="4711700"/>
            <a:chExt cx="7893050" cy="1591452"/>
          </a:xfrm>
        </p:grpSpPr>
        <p:sp>
          <p:nvSpPr>
            <p:cNvPr id="25" name="TextBox 24"/>
            <p:cNvSpPr txBox="1"/>
            <p:nvPr/>
          </p:nvSpPr>
          <p:spPr>
            <a:xfrm>
              <a:off x="1387808" y="5105400"/>
              <a:ext cx="641090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i="1" dirty="0" smtClean="0">
                  <a:solidFill>
                    <a:srgbClr val="0000FF"/>
                  </a:solidFill>
                </a:rPr>
                <a:t>Combine assuming no other relationships between variables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1402018"/>
                </p:ext>
              </p:extLst>
            </p:nvPr>
          </p:nvGraphicFramePr>
          <p:xfrm>
            <a:off x="762000" y="5562600"/>
            <a:ext cx="7893050" cy="740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5" name="Equation" r:id="rId11" imgW="2298700" imgH="215900" progId="Equation.3">
                    <p:embed/>
                  </p:oleObj>
                </mc:Choice>
                <mc:Fallback>
                  <p:oleObj name="Equation" r:id="rId11" imgW="2298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62000" y="5562600"/>
                          <a:ext cx="7893050" cy="740552"/>
                        </a:xfrm>
                        <a:prstGeom prst="rect">
                          <a:avLst/>
                        </a:prstGeom>
                        <a:solidFill>
                          <a:srgbClr val="FFF8D6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>
              <a:off x="1371600" y="5029200"/>
              <a:ext cx="6629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699000" y="4724400"/>
              <a:ext cx="0" cy="304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374900" y="4711700"/>
              <a:ext cx="0" cy="304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7010400" y="4711700"/>
              <a:ext cx="0" cy="304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003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496290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37693"/>
              </p:ext>
            </p:extLst>
          </p:nvPr>
        </p:nvGraphicFramePr>
        <p:xfrm>
          <a:off x="457200" y="1447800"/>
          <a:ext cx="8261350" cy="56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3" imgW="3136900" imgH="215900" progId="Equation.3">
                  <p:embed/>
                </p:oleObj>
              </mc:Choice>
              <mc:Fallback>
                <p:oleObj name="Equation" r:id="rId3" imgW="3136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47800"/>
                        <a:ext cx="8261350" cy="568116"/>
                      </a:xfrm>
                      <a:prstGeom prst="rect">
                        <a:avLst/>
                      </a:prstGeom>
                      <a:solidFill>
                        <a:srgbClr val="FFF8D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7200" y="838200"/>
            <a:ext cx="624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000000"/>
                </a:solidFill>
              </a:rPr>
              <a:t>But this is not a complete 6D distribution: 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2590800"/>
            <a:ext cx="32004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Assumes all cross-terms = 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7400" y="2590800"/>
            <a:ext cx="2667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Includes cross-terms: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121425"/>
              </p:ext>
            </p:extLst>
          </p:nvPr>
        </p:nvGraphicFramePr>
        <p:xfrm>
          <a:off x="6172200" y="2971800"/>
          <a:ext cx="2314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5" imgW="1193800" imgH="431800" progId="Equation.3">
                  <p:embed/>
                </p:oleObj>
              </mc:Choice>
              <mc:Fallback>
                <p:oleObj name="Equation" r:id="rId5" imgW="1193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0" y="2971800"/>
                        <a:ext cx="2314575" cy="838200"/>
                      </a:xfrm>
                      <a:prstGeom prst="rect">
                        <a:avLst/>
                      </a:prstGeom>
                      <a:solidFill>
                        <a:srgbClr val="FFF8D6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Brace 31"/>
          <p:cNvSpPr/>
          <p:nvPr/>
        </p:nvSpPr>
        <p:spPr>
          <a:xfrm rot="5400000">
            <a:off x="7010400" y="838200"/>
            <a:ext cx="304800" cy="28956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5400000">
            <a:off x="2743200" y="152400"/>
            <a:ext cx="381000" cy="4343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0" y="3733800"/>
            <a:ext cx="7543800" cy="2544229"/>
            <a:chOff x="609600" y="3915829"/>
            <a:chExt cx="7543800" cy="2544229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3915829"/>
              <a:ext cx="5404043" cy="120545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smtClean="0"/>
                <a:t>Possible sources of non-zero cross terms:</a:t>
              </a:r>
            </a:p>
            <a:p>
              <a:pPr marL="457200" indent="-4572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2000" dirty="0" smtClean="0"/>
                <a:t>Solenoidal focusing in LEBT</a:t>
              </a:r>
            </a:p>
            <a:p>
              <a:pPr marL="457200" indent="-4572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2000" dirty="0" smtClean="0"/>
                <a:t>Space charge forces</a:t>
              </a:r>
            </a:p>
            <a:p>
              <a:pPr marL="457200" indent="-4572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2000" dirty="0" smtClean="0"/>
                <a:t>Non axially symmetric fields in ion source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" y="5287429"/>
              <a:ext cx="7543800" cy="117262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2400" i="1" dirty="0" smtClean="0">
                  <a:solidFill>
                    <a:schemeClr val="bg1"/>
                  </a:solidFill>
                </a:rPr>
                <a:t>Q: Are these terms significant enough to affect the beam dynamics?</a:t>
              </a:r>
              <a:r>
                <a:rPr lang="en-US" sz="2400" i="1" dirty="0">
                  <a:solidFill>
                    <a:schemeClr val="bg1"/>
                  </a:solidFill>
                </a:rPr>
                <a:t>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2400" i="1" dirty="0" smtClean="0">
                  <a:solidFill>
                    <a:schemeClr val="bg1"/>
                  </a:solidFill>
                </a:rPr>
                <a:t>A: We think so…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03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496290"/>
          </a:xfrm>
        </p:spPr>
        <p:txBody>
          <a:bodyPr/>
          <a:lstStyle/>
          <a:p>
            <a:pPr algn="ctr"/>
            <a:r>
              <a:rPr lang="en-US" dirty="0" smtClean="0"/>
              <a:t>The Impact of Cross-Terms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8305800" cy="6514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 smtClean="0"/>
              <a:t>Example:</a:t>
            </a:r>
            <a:r>
              <a:rPr lang="en-US" sz="2000" dirty="0" smtClean="0"/>
              <a:t> Start with 2 distributions whose </a:t>
            </a:r>
            <a:r>
              <a:rPr lang="en-US" sz="2000" i="1" dirty="0" smtClean="0"/>
              <a:t>typically measured properties </a:t>
            </a:r>
            <a:r>
              <a:rPr lang="en-US" sz="2000" dirty="0" smtClean="0"/>
              <a:t>look the same, but which differ in the underlying cross-terms.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4267200" cy="167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4038600"/>
            <a:ext cx="33528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Uncorrelated in cross terms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(all cross-terms = 0)</a:t>
            </a: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4343400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1828800"/>
            <a:ext cx="33528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Correlated in cross terms (KV)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86200" y="1981200"/>
            <a:ext cx="5257800" cy="4572000"/>
            <a:chOff x="3886200" y="1981200"/>
            <a:chExt cx="5257800" cy="4572000"/>
          </a:xfrm>
        </p:grpSpPr>
        <p:pic>
          <p:nvPicPr>
            <p:cNvPr id="20" name="Picture 19" descr="ws_k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057400"/>
              <a:ext cx="2209800" cy="1828800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1981200"/>
              <a:ext cx="1981200" cy="1905000"/>
            </a:xfrm>
            <a:prstGeom prst="rect">
              <a:avLst/>
            </a:prstGeom>
          </p:spPr>
        </p:pic>
        <p:pic>
          <p:nvPicPr>
            <p:cNvPr id="22" name="Picture 21" descr="ws_kv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746" y="4572000"/>
              <a:ext cx="2304254" cy="1981200"/>
            </a:xfrm>
            <a:prstGeom prst="rect">
              <a:avLst/>
            </a:prstGeom>
          </p:spPr>
        </p:pic>
        <p:pic>
          <p:nvPicPr>
            <p:cNvPr id="23" name="Picture 2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4495800"/>
              <a:ext cx="1981200" cy="20574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886200" y="3803302"/>
              <a:ext cx="1600200" cy="692498"/>
              <a:chOff x="4038600" y="3692351"/>
              <a:chExt cx="1600200" cy="692498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4038600" y="4038600"/>
                <a:ext cx="16002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343400" y="3692351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FODO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67200" y="4038600"/>
                <a:ext cx="12192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transport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601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36290" cy="496290"/>
          </a:xfrm>
        </p:spPr>
        <p:txBody>
          <a:bodyPr/>
          <a:lstStyle/>
          <a:p>
            <a:pPr algn="ctr"/>
            <a:r>
              <a:rPr lang="en-US" dirty="0" smtClean="0"/>
              <a:t>The “Curse of Dimensionality”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914400"/>
            <a:ext cx="8981946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800"/>
              </a:spcBef>
              <a:buFont typeface="Wingdings" charset="2"/>
              <a:buChar char="Ø"/>
            </a:pPr>
            <a:r>
              <a:rPr lang="en-US" sz="2400" dirty="0" smtClean="0"/>
              <a:t>Traditional diagnostics can be used to measure all projections.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limiting problem is </a:t>
            </a:r>
            <a:r>
              <a:rPr lang="en-US" sz="2400" b="1" dirty="0">
                <a:solidFill>
                  <a:srgbClr val="FF0000"/>
                </a:solidFill>
              </a:rPr>
              <a:t>scan </a:t>
            </a:r>
            <a:r>
              <a:rPr lang="en-US" sz="2400" b="1" dirty="0" smtClean="0">
                <a:solidFill>
                  <a:srgbClr val="FF0000"/>
                </a:solidFill>
              </a:rPr>
              <a:t>time.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52400" y="5410200"/>
            <a:ext cx="8584401" cy="784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Problem compounded by need to average over multiple samples.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Times are not reasonable for operational accelerators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1981200"/>
            <a:ext cx="8458200" cy="3200400"/>
            <a:chOff x="381000" y="1981200"/>
            <a:chExt cx="8458200" cy="3200400"/>
          </a:xfrm>
        </p:grpSpPr>
        <p:sp>
          <p:nvSpPr>
            <p:cNvPr id="3" name="Rectangle 2"/>
            <p:cNvSpPr/>
            <p:nvPr/>
          </p:nvSpPr>
          <p:spPr>
            <a:xfrm>
              <a:off x="381000" y="1981200"/>
              <a:ext cx="8458200" cy="312420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3400" y="2286000"/>
              <a:ext cx="2819400" cy="2895600"/>
              <a:chOff x="6126861" y="953835"/>
              <a:chExt cx="2102739" cy="218190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172200" y="953835"/>
                <a:ext cx="2057400" cy="1905000"/>
                <a:chOff x="3048000" y="1676400"/>
                <a:chExt cx="1836751" cy="1624120"/>
              </a:xfrm>
            </p:grpSpPr>
            <p:sp>
              <p:nvSpPr>
                <p:cNvPr id="9" name="Cube 8"/>
                <p:cNvSpPr/>
                <p:nvPr/>
              </p:nvSpPr>
              <p:spPr>
                <a:xfrm>
                  <a:off x="3048000" y="1676400"/>
                  <a:ext cx="1828800" cy="1597152"/>
                </a:xfrm>
                <a:prstGeom prst="cube">
                  <a:avLst/>
                </a:prstGeom>
                <a:solidFill>
                  <a:schemeClr val="bg2"/>
                </a:solidFill>
                <a:ln>
                  <a:solidFill>
                    <a:schemeClr val="accent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>
                  <a:contourClr>
                    <a:schemeClr val="lt1"/>
                  </a:contourClr>
                </a:sp3d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276600" y="2065351"/>
                  <a:ext cx="0" cy="1216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509176" y="2076417"/>
                  <a:ext cx="0" cy="1216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733800" y="2084368"/>
                  <a:ext cx="0" cy="1216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961075" y="2084368"/>
                  <a:ext cx="0" cy="1216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191000" y="2084368"/>
                  <a:ext cx="0" cy="1216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3276600" y="1676400"/>
                  <a:ext cx="381000" cy="381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3509176" y="1691971"/>
                  <a:ext cx="381000" cy="381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3733800" y="1676400"/>
                  <a:ext cx="381000" cy="381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3962400" y="1676400"/>
                  <a:ext cx="381000" cy="381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4191000" y="1676400"/>
                  <a:ext cx="381000" cy="381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3048000" y="3054065"/>
                  <a:ext cx="1447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3048000" y="2812940"/>
                  <a:ext cx="1447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048000" y="2571423"/>
                  <a:ext cx="1447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3048000" y="2328761"/>
                  <a:ext cx="1447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150374" y="1981200"/>
                  <a:ext cx="1447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3263349" y="1866900"/>
                  <a:ext cx="1447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3360751" y="1752600"/>
                  <a:ext cx="1447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 flipV="1">
                  <a:off x="4592544" y="1973249"/>
                  <a:ext cx="5630" cy="1219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4705189" y="1852653"/>
                  <a:ext cx="5630" cy="1219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810872" y="1745980"/>
                  <a:ext cx="5630" cy="1219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495800" y="2673427"/>
                  <a:ext cx="381000" cy="3931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4493812" y="2426274"/>
                  <a:ext cx="381000" cy="3931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495800" y="2197674"/>
                  <a:ext cx="381000" cy="3931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503751" y="1957347"/>
                  <a:ext cx="381000" cy="3931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6126861" y="2849509"/>
                <a:ext cx="1636988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/>
                  <a:t>1    2    ……..     m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886200" y="3124200"/>
              <a:ext cx="2133600" cy="65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smtClean="0"/>
                <a:t>For a course measurement: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86041" y="4038600"/>
              <a:ext cx="466384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/>
                <a:t>S</a:t>
              </a:r>
              <a:r>
                <a:rPr lang="en-US" sz="2000" dirty="0" smtClean="0"/>
                <a:t>can rate 1 step/sec: 10</a:t>
              </a:r>
              <a:r>
                <a:rPr lang="en-US" sz="2000" baseline="30000" dirty="0" smtClean="0"/>
                <a:t>6</a:t>
              </a:r>
              <a:r>
                <a:rPr lang="en-US" sz="2000" dirty="0" smtClean="0"/>
                <a:t> sec = 280 </a:t>
              </a:r>
              <a:r>
                <a:rPr lang="en-US" sz="2000" dirty="0" err="1" smtClean="0"/>
                <a:t>hrs</a:t>
              </a:r>
              <a:r>
                <a:rPr lang="en-US" sz="2000" dirty="0" smtClean="0"/>
                <a:t>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6041" y="4343400"/>
              <a:ext cx="4663848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/>
                <a:t>S</a:t>
              </a:r>
              <a:r>
                <a:rPr lang="en-US" sz="2000" dirty="0" smtClean="0"/>
                <a:t>can rate 10 step/sec: 10</a:t>
              </a:r>
              <a:r>
                <a:rPr lang="en-US" sz="2000" baseline="30000" dirty="0"/>
                <a:t>5</a:t>
              </a:r>
              <a:r>
                <a:rPr lang="en-US" sz="2000" dirty="0" smtClean="0"/>
                <a:t> sec = 28 </a:t>
              </a:r>
              <a:r>
                <a:rPr lang="en-US" sz="2000" dirty="0" err="1" smtClean="0"/>
                <a:t>hrs</a:t>
              </a:r>
              <a:r>
                <a:rPr lang="en-US" sz="2000" dirty="0" smtClean="0"/>
                <a:t> </a:t>
              </a: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469025"/>
                </p:ext>
              </p:extLst>
            </p:nvPr>
          </p:nvGraphicFramePr>
          <p:xfrm>
            <a:off x="3962400" y="2438400"/>
            <a:ext cx="15240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9" name="Equation" r:id="rId3" imgW="660400" imgH="241300" progId="Equation.3">
                    <p:embed/>
                  </p:oleObj>
                </mc:Choice>
                <mc:Fallback>
                  <p:oleObj name="Equation" r:id="rId3" imgW="6604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62400" y="2438400"/>
                          <a:ext cx="15240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331731"/>
                </p:ext>
              </p:extLst>
            </p:nvPr>
          </p:nvGraphicFramePr>
          <p:xfrm>
            <a:off x="5791200" y="2971800"/>
            <a:ext cx="2514600" cy="840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0" name="Equation" r:id="rId5" imgW="1346200" imgH="469900" progId="Equation.3">
                    <p:embed/>
                  </p:oleObj>
                </mc:Choice>
                <mc:Fallback>
                  <p:oleObj name="Equation" r:id="rId5" imgW="13462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91200" y="2971800"/>
                          <a:ext cx="2514600" cy="8403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6035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913069-075D-49F7-AF90-34940D148085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7346</TotalTime>
  <Words>1098</Words>
  <Application>Microsoft Macintosh PowerPoint</Application>
  <PresentationFormat>On-screen Show (4:3)</PresentationFormat>
  <Paragraphs>227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Powerpoint-Template_HFIR-SNS</vt:lpstr>
      <vt:lpstr>Equation</vt:lpstr>
      <vt:lpstr>Beam Dynamics Studies at the ITS and Collaborative Accelerator R&amp;D</vt:lpstr>
      <vt:lpstr>Education, Outreach, Community Service</vt:lpstr>
      <vt:lpstr>University of Tennessee Collaboration</vt:lpstr>
      <vt:lpstr>The Laser Stripping Project</vt:lpstr>
      <vt:lpstr>6D Beam Dynamics at the ITS</vt:lpstr>
      <vt:lpstr>Motivation</vt:lpstr>
      <vt:lpstr>Motivation</vt:lpstr>
      <vt:lpstr>The Impact of Cross-Terms</vt:lpstr>
      <vt:lpstr>The “Curse of Dimensionality”</vt:lpstr>
      <vt:lpstr>6D Beam Dynamics Studies at the ITSF</vt:lpstr>
      <vt:lpstr>Integrated Test Stand Facility   </vt:lpstr>
      <vt:lpstr>From 2D to 4D Transverse Measurements</vt:lpstr>
      <vt:lpstr>Direct 6D Measurement Scheme</vt:lpstr>
      <vt:lpstr>The Issue of Signal Strength</vt:lpstr>
      <vt:lpstr>Layout of 6D Measurement Diagnostics</vt:lpstr>
      <vt:lpstr>Reducing the z-φ Scan Time</vt:lpstr>
      <vt:lpstr>Lattice for Halo Studies</vt:lpstr>
      <vt:lpstr>Schedule</vt:lpstr>
      <vt:lpstr>Summary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Cousineau, Sarah M.</cp:lastModifiedBy>
  <cp:revision>177</cp:revision>
  <cp:lastPrinted>2016-02-03T19:49:13Z</cp:lastPrinted>
  <dcterms:created xsi:type="dcterms:W3CDTF">2014-04-28T13:33:12Z</dcterms:created>
  <dcterms:modified xsi:type="dcterms:W3CDTF">2016-02-12T17:49:20Z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