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35"/>
  </p:notesMasterIdLst>
  <p:sldIdLst>
    <p:sldId id="256" r:id="rId5"/>
    <p:sldId id="295" r:id="rId6"/>
    <p:sldId id="289" r:id="rId7"/>
    <p:sldId id="305" r:id="rId8"/>
    <p:sldId id="265" r:id="rId9"/>
    <p:sldId id="259" r:id="rId10"/>
    <p:sldId id="264" r:id="rId11"/>
    <p:sldId id="294" r:id="rId12"/>
    <p:sldId id="296" r:id="rId13"/>
    <p:sldId id="280" r:id="rId14"/>
    <p:sldId id="297" r:id="rId15"/>
    <p:sldId id="300" r:id="rId16"/>
    <p:sldId id="298" r:id="rId17"/>
    <p:sldId id="299" r:id="rId18"/>
    <p:sldId id="301" r:id="rId19"/>
    <p:sldId id="307" r:id="rId20"/>
    <p:sldId id="308" r:id="rId21"/>
    <p:sldId id="279" r:id="rId22"/>
    <p:sldId id="290" r:id="rId23"/>
    <p:sldId id="291" r:id="rId24"/>
    <p:sldId id="292" r:id="rId25"/>
    <p:sldId id="293" r:id="rId26"/>
    <p:sldId id="287" r:id="rId27"/>
    <p:sldId id="288" r:id="rId28"/>
    <p:sldId id="310" r:id="rId29"/>
    <p:sldId id="309" r:id="rId30"/>
    <p:sldId id="303" r:id="rId31"/>
    <p:sldId id="286" r:id="rId32"/>
    <p:sldId id="283" r:id="rId33"/>
    <p:sldId id="306" r:id="rId3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20" autoAdjust="0"/>
  </p:normalViewPr>
  <p:slideViewPr>
    <p:cSldViewPr showGuides="1">
      <p:cViewPr>
        <p:scale>
          <a:sx n="100" d="100"/>
          <a:sy n="100" d="100"/>
        </p:scale>
        <p:origin x="-1134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DA6BF-0526-7E49-84D4-FFEF16D04530}" type="datetimeFigureOut">
              <a:rPr lang="en-US" smtClean="0"/>
              <a:t>2/12/2016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9343F-EB4C-1844-8A6A-0DFA1662F4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047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2/12/2016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2" y="6477000"/>
            <a:ext cx="4432078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Meeting, February 16-18, 2016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NS_color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73800"/>
            <a:ext cx="2127504" cy="3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" y="114300"/>
            <a:ext cx="5969922" cy="1281120"/>
          </a:xfrm>
        </p:spPr>
        <p:txBody>
          <a:bodyPr/>
          <a:lstStyle/>
          <a:p>
            <a:r>
              <a:rPr lang="en-US" dirty="0" smtClean="0"/>
              <a:t>Target Systems </a:t>
            </a:r>
            <a:r>
              <a:rPr lang="en-US" dirty="0" smtClean="0"/>
              <a:t>Operations </a:t>
            </a:r>
            <a:r>
              <a:rPr lang="en-US" dirty="0" smtClean="0"/>
              <a:t>Experience </a:t>
            </a:r>
            <a:r>
              <a:rPr lang="en-US" dirty="0" smtClean="0"/>
              <a:t>and </a:t>
            </a:r>
            <a:r>
              <a:rPr lang="en-US" dirty="0"/>
              <a:t>Remote Handling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5" y="2438400"/>
            <a:ext cx="2895600" cy="3581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Mike Baumgartner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Rick DeCosta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John Denison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Mike Dayton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Steve </a:t>
            </a:r>
            <a:r>
              <a:rPr lang="en-US" sz="2000" dirty="0" smtClean="0"/>
              <a:t>Parson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David McClintock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Bernie </a:t>
            </a:r>
            <a:r>
              <a:rPr lang="en-US" sz="2000" dirty="0" smtClean="0"/>
              <a:t>Riemer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Steve </a:t>
            </a:r>
            <a:r>
              <a:rPr lang="en-US" sz="2000" dirty="0" smtClean="0"/>
              <a:t>Trotter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Mark Wendel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 smtClean="0"/>
              <a:t>Drew Winder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t="2574" r="5720" b="1057"/>
          <a:stretch/>
        </p:blipFill>
        <p:spPr>
          <a:xfrm>
            <a:off x="0" y="1066800"/>
            <a:ext cx="3243720" cy="5294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729430"/>
          </a:xfrm>
        </p:spPr>
        <p:txBody>
          <a:bodyPr/>
          <a:lstStyle/>
          <a:p>
            <a:r>
              <a:rPr lang="en-US" sz="2400" dirty="0" smtClean="0">
                <a:latin typeface="Arial Black" charset="0"/>
                <a:ea typeface="ヒラギノ角ゴ Pro W3" charset="0"/>
              </a:rPr>
              <a:t>Status as of Last Year to Implement Capability to Sample Hg Pressure Vessel at </a:t>
            </a:r>
            <a:r>
              <a:rPr lang="en-US" sz="2400" dirty="0">
                <a:latin typeface="Arial Black" charset="0"/>
                <a:ea typeface="ヒラギノ角ゴ Pro W3" charset="0"/>
              </a:rPr>
              <a:t>Multiple Locations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66800"/>
            <a:ext cx="2971800" cy="5638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600" dirty="0" smtClean="0"/>
              <a:t>Incorporate </a:t>
            </a:r>
            <a:r>
              <a:rPr lang="en-US" sz="1600" dirty="0"/>
              <a:t>modifications to enable drill assembly to be handled </a:t>
            </a:r>
            <a:r>
              <a:rPr lang="en-US" sz="1600" dirty="0" smtClean="0"/>
              <a:t>remotely</a:t>
            </a:r>
          </a:p>
          <a:p>
            <a:r>
              <a:rPr lang="en-US" sz="1600" dirty="0" smtClean="0"/>
              <a:t>Remove </a:t>
            </a:r>
            <a:r>
              <a:rPr lang="en-US" sz="1600" dirty="0"/>
              <a:t>manual handle &amp;</a:t>
            </a:r>
            <a:r>
              <a:rPr lang="en-US" sz="1600" dirty="0" smtClean="0"/>
              <a:t> incorporate </a:t>
            </a:r>
            <a:r>
              <a:rPr lang="en-US" sz="1600" dirty="0"/>
              <a:t>a motor-</a:t>
            </a:r>
            <a:r>
              <a:rPr lang="en-US" sz="1600" dirty="0" smtClean="0"/>
              <a:t>driven feed </a:t>
            </a:r>
            <a:r>
              <a:rPr lang="en-US" sz="1600" dirty="0"/>
              <a:t>and retract </a:t>
            </a:r>
            <a:r>
              <a:rPr lang="en-US" sz="1600" dirty="0" smtClean="0"/>
              <a:t>system</a:t>
            </a:r>
          </a:p>
          <a:p>
            <a:r>
              <a:rPr lang="en-US" sz="1600" dirty="0" smtClean="0"/>
              <a:t>Remote </a:t>
            </a:r>
            <a:r>
              <a:rPr lang="en-US" sz="1600" dirty="0"/>
              <a:t>out the </a:t>
            </a:r>
            <a:r>
              <a:rPr lang="en-US" sz="1600" dirty="0" smtClean="0"/>
              <a:t>electrical connections for:</a:t>
            </a:r>
          </a:p>
          <a:p>
            <a:pPr lvl="1"/>
            <a:r>
              <a:rPr lang="en-US" sz="1400" dirty="0" smtClean="0"/>
              <a:t>Motor </a:t>
            </a:r>
            <a:r>
              <a:rPr lang="en-US" sz="1400" dirty="0"/>
              <a:t>on/</a:t>
            </a:r>
            <a:r>
              <a:rPr lang="en-US" sz="1400" dirty="0" smtClean="0"/>
              <a:t>off</a:t>
            </a:r>
          </a:p>
          <a:p>
            <a:pPr lvl="1"/>
            <a:r>
              <a:rPr lang="en-US" sz="1400" dirty="0" smtClean="0"/>
              <a:t>Motor </a:t>
            </a:r>
            <a:r>
              <a:rPr lang="en-US" sz="1400" dirty="0"/>
              <a:t>feed/</a:t>
            </a:r>
            <a:r>
              <a:rPr lang="en-US" sz="1400" dirty="0" smtClean="0"/>
              <a:t>retract</a:t>
            </a:r>
          </a:p>
          <a:p>
            <a:pPr lvl="1"/>
            <a:r>
              <a:rPr lang="en-US" sz="1400" dirty="0" smtClean="0"/>
              <a:t>Motor speed</a:t>
            </a:r>
          </a:p>
          <a:p>
            <a:pPr lvl="1"/>
            <a:r>
              <a:rPr lang="en-US" sz="1400" dirty="0" smtClean="0"/>
              <a:t>Motor travel</a:t>
            </a:r>
          </a:p>
          <a:p>
            <a:r>
              <a:rPr lang="en-US" sz="1600" dirty="0"/>
              <a:t>Modify chuck to enable </a:t>
            </a:r>
            <a:r>
              <a:rPr lang="en-US" sz="1600" dirty="0" smtClean="0"/>
              <a:t>remote replacement </a:t>
            </a:r>
            <a:r>
              <a:rPr lang="en-US" sz="1600" dirty="0"/>
              <a:t>of </a:t>
            </a:r>
            <a:r>
              <a:rPr lang="en-US" sz="1600" dirty="0" smtClean="0"/>
              <a:t>cutters</a:t>
            </a:r>
          </a:p>
          <a:p>
            <a:r>
              <a:rPr lang="en-US" sz="1600" dirty="0"/>
              <a:t>Mount drill assembly to </a:t>
            </a:r>
            <a:r>
              <a:rPr lang="en-US" sz="1600" dirty="0" smtClean="0"/>
              <a:t>base </a:t>
            </a:r>
            <a:r>
              <a:rPr lang="en-US" sz="1600" dirty="0"/>
              <a:t>plate to enable clamping</a:t>
            </a:r>
            <a:r>
              <a:rPr lang="en-US" sz="1600" dirty="0" smtClean="0"/>
              <a:t>/alignment</a:t>
            </a:r>
            <a:r>
              <a:rPr lang="en-US" sz="1600" dirty="0"/>
              <a:t>/etc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Remove Magnet </a:t>
            </a:r>
            <a:r>
              <a:rPr lang="en-US" sz="1600" dirty="0" smtClean="0"/>
              <a:t>Base</a:t>
            </a:r>
            <a:endParaRPr lang="en-US" sz="1600" dirty="0"/>
          </a:p>
          <a:p>
            <a:endParaRPr lang="en-US" sz="1800" dirty="0"/>
          </a:p>
          <a:p>
            <a:pPr lvl="1"/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667000" y="1447800"/>
            <a:ext cx="7620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295400" y="2286000"/>
            <a:ext cx="2133600" cy="152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752600" y="3124200"/>
            <a:ext cx="1676400" cy="914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590800" y="4343400"/>
            <a:ext cx="838200" cy="533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2286000" y="5334000"/>
            <a:ext cx="114300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2209800" y="6019800"/>
            <a:ext cx="12192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T10 &quot;Proof of Principle&quot; Core Sample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5" b="19676"/>
          <a:stretch/>
        </p:blipFill>
        <p:spPr>
          <a:xfrm>
            <a:off x="5943600" y="1600200"/>
            <a:ext cx="3071304" cy="3810000"/>
          </a:xfrm>
          <a:prstGeom prst="rect">
            <a:avLst/>
          </a:prstGeom>
        </p:spPr>
      </p:pic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6248400" y="5410200"/>
            <a:ext cx="266700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prstClr val="black"/>
                </a:solidFill>
              </a:rPr>
              <a:t>T10 “Proof of Principle” Coring</a:t>
            </a:r>
          </a:p>
        </p:txBody>
      </p:sp>
    </p:spTree>
    <p:extLst>
      <p:ext uri="{BB962C8B-B14F-4D97-AF65-F5344CB8AC3E}">
        <p14:creationId xmlns:p14="http://schemas.microsoft.com/office/powerpoint/2010/main" val="27478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359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6111" r="26425" b="9445"/>
          <a:stretch/>
        </p:blipFill>
        <p:spPr>
          <a:xfrm>
            <a:off x="3962400" y="228600"/>
            <a:ext cx="5004426" cy="6172200"/>
          </a:xfrm>
          <a:prstGeom prst="rect">
            <a:avLst/>
          </a:prstGeom>
        </p:spPr>
      </p:pic>
      <p:sp>
        <p:nvSpPr>
          <p:cNvPr id="27650" name="Rectangle 1026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T10 Coring Tool</a:t>
            </a:r>
            <a:endParaRPr lang="en-US" dirty="0">
              <a:latin typeface="Arial Black" charset="0"/>
              <a:ea typeface="ヒラギノ角ゴ Pro W3" charset="0"/>
            </a:endParaRPr>
          </a:p>
        </p:txBody>
      </p:sp>
      <p:sp>
        <p:nvSpPr>
          <p:cNvPr id="27651" name="Rectangle 1027"/>
          <p:cNvSpPr>
            <a:spLocks noGrp="1"/>
          </p:cNvSpPr>
          <p:nvPr>
            <p:ph idx="1"/>
          </p:nvPr>
        </p:nvSpPr>
        <p:spPr>
          <a:xfrm>
            <a:off x="228600" y="609600"/>
            <a:ext cx="3810000" cy="2819400"/>
          </a:xfrm>
        </p:spPr>
        <p:txBody>
          <a:bodyPr/>
          <a:lstStyle/>
          <a:p>
            <a:r>
              <a:rPr lang="en-US" sz="2000" dirty="0" smtClean="0">
                <a:latin typeface="Arial Narrow" charset="0"/>
                <a:ea typeface="ヒラギノ角ゴ Pro W3" charset="0"/>
              </a:rPr>
              <a:t>Completed coring tool modification &amp; validated performance through mock-up tests.</a:t>
            </a:r>
          </a:p>
          <a:p>
            <a:r>
              <a:rPr lang="en-US" sz="2000" dirty="0" smtClean="0">
                <a:latin typeface="Arial Narrow" charset="0"/>
                <a:ea typeface="ヒラギノ角ゴ Pro W3" charset="0"/>
              </a:rPr>
              <a:t>Designed and built fixture to rotate target module to the horizontal when the nose boot </a:t>
            </a:r>
            <a:r>
              <a:rPr lang="en-US" sz="2000" dirty="0">
                <a:latin typeface="Arial Narrow" charset="0"/>
                <a:ea typeface="ヒラギノ角ゴ Pro W3" charset="0"/>
              </a:rPr>
              <a:t>&amp;</a:t>
            </a:r>
            <a:r>
              <a:rPr lang="en-US" sz="2000" dirty="0" smtClean="0">
                <a:latin typeface="Arial Narrow" charset="0"/>
                <a:ea typeface="ヒラギノ角ゴ Pro W3" charset="0"/>
              </a:rPr>
              <a:t> water shroud were removed.</a:t>
            </a:r>
          </a:p>
          <a:p>
            <a:r>
              <a:rPr lang="en-US" sz="2000" dirty="0" smtClean="0">
                <a:latin typeface="Arial Narrow" charset="0"/>
                <a:ea typeface="ヒラギノ角ゴ Pro W3" charset="0"/>
              </a:rPr>
              <a:t>Used the rotation fixture to remotely locate the tool over the leak location.</a:t>
            </a:r>
          </a:p>
        </p:txBody>
      </p:sp>
      <p:pic>
        <p:nvPicPr>
          <p:cNvPr id="4" name="Picture 3" descr="20150826_08420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20371"/>
          <a:stretch/>
        </p:blipFill>
        <p:spPr>
          <a:xfrm>
            <a:off x="533400" y="3505200"/>
            <a:ext cx="3276600" cy="2876495"/>
          </a:xfrm>
          <a:prstGeom prst="rect">
            <a:avLst/>
          </a:prstGeom>
        </p:spPr>
      </p:pic>
      <p:pic>
        <p:nvPicPr>
          <p:cNvPr id="3" name="Picture 2" descr="IMAG077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6" b="22716"/>
          <a:stretch/>
        </p:blipFill>
        <p:spPr>
          <a:xfrm>
            <a:off x="3962400" y="228600"/>
            <a:ext cx="1828800" cy="1951830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3200400" y="1371600"/>
            <a:ext cx="33528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200400" y="1295400"/>
            <a:ext cx="7620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10000" y="2133600"/>
            <a:ext cx="1524000" cy="16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onut 10"/>
          <p:cNvSpPr/>
          <p:nvPr/>
        </p:nvSpPr>
        <p:spPr>
          <a:xfrm rot="2880000">
            <a:off x="5836856" y="3421403"/>
            <a:ext cx="1327628" cy="533400"/>
          </a:xfrm>
          <a:prstGeom prst="donut">
            <a:avLst>
              <a:gd name="adj" fmla="val 524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953000"/>
            <a:ext cx="144779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Alignment Pins</a:t>
            </a:r>
            <a:endParaRPr lang="en-US" sz="1400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6934200" y="4191000"/>
            <a:ext cx="38100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3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T10 Leak Location</a:t>
            </a:r>
            <a:endParaRPr lang="en-US" dirty="0">
              <a:latin typeface="Arial Black" charset="0"/>
              <a:ea typeface="ヒラギノ角ゴ Pro W3" charset="0"/>
            </a:endParaRPr>
          </a:p>
        </p:txBody>
      </p:sp>
      <p:pic>
        <p:nvPicPr>
          <p:cNvPr id="2" name="Picture 1" descr="Target 10 Leak Location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10735" r="18518" b="22906"/>
          <a:stretch/>
        </p:blipFill>
        <p:spPr>
          <a:xfrm>
            <a:off x="457200" y="685800"/>
            <a:ext cx="8297156" cy="5562600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4080756" y="4800600"/>
            <a:ext cx="304800" cy="304800"/>
          </a:xfrm>
          <a:prstGeom prst="donut">
            <a:avLst>
              <a:gd name="adj" fmla="val 524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0356" y="4724400"/>
            <a:ext cx="97366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T10 Leak Location</a:t>
            </a:r>
            <a:endParaRPr lang="en-US" sz="1400" dirty="0"/>
          </a:p>
        </p:txBody>
      </p:sp>
      <p:cxnSp>
        <p:nvCxnSpPr>
          <p:cNvPr id="6" name="Straight Connector 5"/>
          <p:cNvCxnSpPr>
            <a:stCxn id="4" idx="6"/>
            <a:endCxn id="5" idx="1"/>
          </p:cNvCxnSpPr>
          <p:nvPr/>
        </p:nvCxnSpPr>
        <p:spPr>
          <a:xfrm>
            <a:off x="4385556" y="4953000"/>
            <a:ext cx="304800" cy="330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80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Leak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3657600"/>
            <a:ext cx="3886200" cy="2438400"/>
          </a:xfrm>
        </p:spPr>
        <p:txBody>
          <a:bodyPr/>
          <a:lstStyle/>
          <a:p>
            <a:r>
              <a:rPr lang="en-US" sz="1800" dirty="0" smtClean="0"/>
              <a:t>On the top of the target mercury </a:t>
            </a:r>
            <a:r>
              <a:rPr lang="en-US" sz="1800" dirty="0"/>
              <a:t>vessel at or near the location where the front body is joined to the </a:t>
            </a:r>
            <a:r>
              <a:rPr lang="en-US" sz="1800" dirty="0" smtClean="0"/>
              <a:t>transition.</a:t>
            </a:r>
          </a:p>
          <a:p>
            <a:r>
              <a:rPr lang="en-US" sz="1800" dirty="0" smtClean="0"/>
              <a:t>Crack appears </a:t>
            </a:r>
            <a:r>
              <a:rPr lang="en-US" sz="1800" dirty="0"/>
              <a:t>to be on the bulk inlet side of the flow, centered in the partial weld penetration section between the window flow and the </a:t>
            </a:r>
            <a:r>
              <a:rPr lang="en-US" sz="1800" dirty="0" smtClean="0"/>
              <a:t>inlet.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0" y="152400"/>
            <a:ext cx="8877300" cy="3539403"/>
            <a:chOff x="152400" y="2438400"/>
            <a:chExt cx="8877300" cy="353940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438400"/>
              <a:ext cx="8877300" cy="3539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2328858" y="3505200"/>
              <a:ext cx="109542" cy="9072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828800" y="3048000"/>
              <a:ext cx="129540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W</a:t>
              </a:r>
              <a:r>
                <a:rPr lang="en-US" dirty="0" smtClean="0"/>
                <a:t>eld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33458" y="4598214"/>
              <a:ext cx="129540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Front body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28900" y="4241641"/>
              <a:ext cx="129540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T</a:t>
              </a:r>
              <a:r>
                <a:rPr lang="en-US" dirty="0" smtClean="0"/>
                <a:t>ransition</a:t>
              </a: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29000"/>
            <a:ext cx="4076772" cy="315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ight Arrow 12"/>
          <p:cNvSpPr/>
          <p:nvPr/>
        </p:nvSpPr>
        <p:spPr>
          <a:xfrm rot="3731158">
            <a:off x="2576389" y="4087872"/>
            <a:ext cx="685800" cy="381000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143000" y="3505200"/>
            <a:ext cx="27432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Analysis by Drew Winder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374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T10 Coring</a:t>
            </a:r>
            <a:endParaRPr lang="en-US" dirty="0"/>
          </a:p>
        </p:txBody>
      </p:sp>
      <p:pic>
        <p:nvPicPr>
          <p:cNvPr id="3" name="Picture 2" descr="DSC_501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r="24167" b="9010"/>
          <a:stretch/>
        </p:blipFill>
        <p:spPr>
          <a:xfrm>
            <a:off x="228600" y="838200"/>
            <a:ext cx="4347262" cy="4876800"/>
          </a:xfrm>
          <a:prstGeom prst="rect">
            <a:avLst/>
          </a:prstGeom>
        </p:spPr>
      </p:pic>
      <p:pic>
        <p:nvPicPr>
          <p:cNvPr id="4" name="Picture 3" descr="DSC_502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t="3359" r="26125"/>
          <a:stretch/>
        </p:blipFill>
        <p:spPr>
          <a:xfrm>
            <a:off x="4673872" y="838200"/>
            <a:ext cx="4329138" cy="48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5715000"/>
            <a:ext cx="259080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Failed Weld Site Sampling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5715000"/>
            <a:ext cx="335280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Opposite (Intact) Weld Site Sampling</a:t>
            </a:r>
            <a:endParaRPr lang="en-US" sz="1400" dirty="0"/>
          </a:p>
        </p:txBody>
      </p:sp>
      <p:sp>
        <p:nvSpPr>
          <p:cNvPr id="5" name="Donut 4"/>
          <p:cNvSpPr/>
          <p:nvPr/>
        </p:nvSpPr>
        <p:spPr>
          <a:xfrm>
            <a:off x="2895600" y="3733800"/>
            <a:ext cx="685800" cy="685800"/>
          </a:xfrm>
          <a:prstGeom prst="donut">
            <a:avLst>
              <a:gd name="adj" fmla="val 524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2895600"/>
            <a:ext cx="16764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Longitudinal Alignment Feature</a:t>
            </a:r>
            <a:endParaRPr lang="en-US" sz="1400" dirty="0"/>
          </a:p>
        </p:txBody>
      </p:sp>
      <p:cxnSp>
        <p:nvCxnSpPr>
          <p:cNvPr id="7" name="Straight Connector 6"/>
          <p:cNvCxnSpPr>
            <a:stCxn id="10" idx="2"/>
            <a:endCxn id="5" idx="7"/>
          </p:cNvCxnSpPr>
          <p:nvPr/>
        </p:nvCxnSpPr>
        <p:spPr>
          <a:xfrm flipH="1">
            <a:off x="3480967" y="3418820"/>
            <a:ext cx="329033" cy="4154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onut 10"/>
          <p:cNvSpPr/>
          <p:nvPr/>
        </p:nvSpPr>
        <p:spPr>
          <a:xfrm>
            <a:off x="5638800" y="3581400"/>
            <a:ext cx="1143000" cy="533400"/>
          </a:xfrm>
          <a:prstGeom prst="donut">
            <a:avLst>
              <a:gd name="adj" fmla="val 524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3048000"/>
            <a:ext cx="144779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Alignment Pins</a:t>
            </a:r>
            <a:endParaRPr lang="en-US" sz="1400" dirty="0"/>
          </a:p>
        </p:txBody>
      </p:sp>
      <p:cxnSp>
        <p:nvCxnSpPr>
          <p:cNvPr id="13" name="Straight Connector 12"/>
          <p:cNvCxnSpPr>
            <a:stCxn id="12" idx="2"/>
            <a:endCxn id="11" idx="0"/>
          </p:cNvCxnSpPr>
          <p:nvPr/>
        </p:nvCxnSpPr>
        <p:spPr>
          <a:xfrm>
            <a:off x="6134100" y="3355777"/>
            <a:ext cx="76200" cy="2256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23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1778290" cy="888705"/>
          </a:xfrm>
        </p:spPr>
        <p:txBody>
          <a:bodyPr/>
          <a:lstStyle/>
          <a:p>
            <a:r>
              <a:rPr lang="en-US" dirty="0" smtClean="0"/>
              <a:t>T10 </a:t>
            </a:r>
            <a:br>
              <a:rPr lang="en-US" dirty="0" smtClean="0"/>
            </a:br>
            <a:r>
              <a:rPr lang="en-US" dirty="0" smtClean="0"/>
              <a:t>Coring</a:t>
            </a:r>
            <a:endParaRPr lang="en-US" dirty="0"/>
          </a:p>
        </p:txBody>
      </p:sp>
      <p:pic>
        <p:nvPicPr>
          <p:cNvPr id="6" name="Picture 5" descr="DSC_511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33878" r="23889" b="21232"/>
          <a:stretch/>
        </p:blipFill>
        <p:spPr>
          <a:xfrm>
            <a:off x="2590800" y="76200"/>
            <a:ext cx="6477000" cy="3040225"/>
          </a:xfrm>
          <a:prstGeom prst="rect">
            <a:avLst/>
          </a:prstGeom>
        </p:spPr>
      </p:pic>
      <p:pic>
        <p:nvPicPr>
          <p:cNvPr id="7" name="Picture 6" descr="DSC_505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26767" r="3334" b="22628"/>
          <a:stretch/>
        </p:blipFill>
        <p:spPr>
          <a:xfrm>
            <a:off x="304800" y="3176998"/>
            <a:ext cx="8763000" cy="324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9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64890" cy="888705"/>
          </a:xfrm>
        </p:spPr>
        <p:txBody>
          <a:bodyPr/>
          <a:lstStyle/>
          <a:p>
            <a:r>
              <a:rPr lang="en-US" dirty="0"/>
              <a:t>TRIP Support—Understanding and Mitigating Impact of </a:t>
            </a:r>
            <a:r>
              <a:rPr lang="en-US" dirty="0" smtClean="0"/>
              <a:t>Cavitation Damage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42640" cy="4724400"/>
          </a:xfrm>
        </p:spPr>
        <p:txBody>
          <a:bodyPr/>
          <a:lstStyle/>
          <a:p>
            <a:r>
              <a:rPr lang="en-US" sz="2400" dirty="0" smtClean="0"/>
              <a:t>The impact of cavitation damage on target lifetime is not quantified.</a:t>
            </a:r>
          </a:p>
          <a:p>
            <a:pPr marL="230188" lvl="1" indent="-230188">
              <a:spcBef>
                <a:spcPts val="1400"/>
              </a:spcBef>
              <a:buFont typeface="Arial" charset="0"/>
              <a:buChar char="•"/>
            </a:pPr>
            <a:r>
              <a:rPr lang="en-US" sz="2400" dirty="0" smtClean="0"/>
              <a:t>If the T3 and T12 leaks were the result of cavitation damage, maybe combined with </a:t>
            </a:r>
            <a:r>
              <a:rPr lang="en-US" sz="2400" dirty="0"/>
              <a:t>pre-existing flaws and/or lack of design margin, </a:t>
            </a:r>
            <a:r>
              <a:rPr lang="en-US" sz="2400" dirty="0" smtClean="0"/>
              <a:t>then target lifetimes are limited to several months at </a:t>
            </a:r>
            <a:r>
              <a:rPr lang="en-US" sz="2400" dirty="0"/>
              <a:t>present power </a:t>
            </a:r>
            <a:r>
              <a:rPr lang="en-US" sz="2400" dirty="0" smtClean="0"/>
              <a:t>levels.</a:t>
            </a:r>
            <a:r>
              <a:rPr lang="en-US" sz="2000" dirty="0"/>
              <a:t> [Riemer presentation</a:t>
            </a:r>
            <a:r>
              <a:rPr lang="en-US" sz="2000" dirty="0" smtClean="0"/>
              <a:t>]</a:t>
            </a:r>
            <a:endParaRPr lang="en-US" sz="2400" dirty="0" smtClean="0"/>
          </a:p>
          <a:p>
            <a:r>
              <a:rPr lang="en-US" sz="2400" dirty="0" smtClean="0"/>
              <a:t>Actions:</a:t>
            </a:r>
            <a:endParaRPr lang="en-US" sz="2400" dirty="0"/>
          </a:p>
          <a:p>
            <a:pPr lvl="1"/>
            <a:r>
              <a:rPr lang="en-US" sz="2000" dirty="0" smtClean="0"/>
              <a:t>Maintain and improve capability to sample locations experiencing cavitation damage. </a:t>
            </a:r>
          </a:p>
          <a:p>
            <a:pPr lvl="1"/>
            <a:r>
              <a:rPr lang="en-US" sz="2000" dirty="0" smtClean="0"/>
              <a:t>Implement </a:t>
            </a:r>
            <a:r>
              <a:rPr lang="en-US" sz="2000" dirty="0"/>
              <a:t>a mercury loop helium gas injection system in parallel with the installation of T15 (MTX-011JF or -012JF). [Riemer presentation</a:t>
            </a:r>
            <a:r>
              <a:rPr lang="en-US" sz="2000" dirty="0" smtClean="0"/>
              <a:t>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399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64890" cy="888705"/>
          </a:xfrm>
        </p:spPr>
        <p:txBody>
          <a:bodyPr/>
          <a:lstStyle/>
          <a:p>
            <a:r>
              <a:rPr lang="en-US" dirty="0" smtClean="0"/>
              <a:t>TRIP Support—Understanding </a:t>
            </a:r>
            <a:r>
              <a:rPr lang="en-US" dirty="0"/>
              <a:t>and Mitigating Impact of </a:t>
            </a:r>
            <a:r>
              <a:rPr lang="en-US" dirty="0" smtClean="0"/>
              <a:t>Radiation </a:t>
            </a:r>
            <a:r>
              <a:rPr lang="en-US" dirty="0"/>
              <a:t>Damage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42640" cy="5029200"/>
          </a:xfrm>
        </p:spPr>
        <p:txBody>
          <a:bodyPr/>
          <a:lstStyle/>
          <a:p>
            <a:r>
              <a:rPr lang="en-US" sz="2400" dirty="0" smtClean="0"/>
              <a:t>SNS observes the following radiation damage limits:</a:t>
            </a:r>
          </a:p>
          <a:p>
            <a:pPr lvl="1"/>
            <a:r>
              <a:rPr lang="en-US" sz="2000" dirty="0" smtClean="0"/>
              <a:t>Target module (316L SS):	 12 dpa</a:t>
            </a:r>
          </a:p>
          <a:p>
            <a:pPr lvl="1"/>
            <a:r>
              <a:rPr lang="en-US" sz="2000" dirty="0" smtClean="0"/>
              <a:t>PBW</a:t>
            </a:r>
          </a:p>
          <a:p>
            <a:pPr lvl="2"/>
            <a:r>
              <a:rPr lang="en-US" dirty="0" smtClean="0"/>
              <a:t>Inconel 718 (SA):	 15 dpa</a:t>
            </a:r>
          </a:p>
          <a:p>
            <a:pPr lvl="2"/>
            <a:r>
              <a:rPr lang="en-US" dirty="0" smtClean="0"/>
              <a:t>Al 6061-T651:	</a:t>
            </a:r>
            <a:r>
              <a:rPr lang="en-US" dirty="0"/>
              <a:t> </a:t>
            </a:r>
            <a:r>
              <a:rPr lang="en-US" dirty="0" smtClean="0"/>
              <a:t>        2,000 </a:t>
            </a:r>
            <a:r>
              <a:rPr lang="en-US" dirty="0"/>
              <a:t>appm</a:t>
            </a:r>
            <a:r>
              <a:rPr lang="en-US" dirty="0"/>
              <a:t> </a:t>
            </a:r>
            <a:r>
              <a:rPr lang="en-US" dirty="0" smtClean="0"/>
              <a:t>He (3.6 dpa)</a:t>
            </a:r>
          </a:p>
          <a:p>
            <a:r>
              <a:rPr lang="en-US" sz="2400" dirty="0" smtClean="0"/>
              <a:t>Radiation damage limits are predictable and do not impact the science program predictability.</a:t>
            </a:r>
          </a:p>
          <a:p>
            <a:r>
              <a:rPr lang="en-US" sz="2400" dirty="0" smtClean="0"/>
              <a:t>However, a better understanding can extend component administrative lifetimes and reduce operating costs.</a:t>
            </a:r>
          </a:p>
          <a:p>
            <a:r>
              <a:rPr lang="en-US" sz="2400" dirty="0" smtClean="0"/>
              <a:t>Actions:</a:t>
            </a:r>
          </a:p>
          <a:p>
            <a:pPr lvl="1"/>
            <a:r>
              <a:rPr lang="en-US" sz="2000" dirty="0" smtClean="0"/>
              <a:t>Continued gathering material samples from every target module.</a:t>
            </a:r>
          </a:p>
          <a:p>
            <a:pPr lvl="1"/>
            <a:r>
              <a:rPr lang="en-US" sz="2000" dirty="0" smtClean="0"/>
              <a:t>Implemented a capability to obtain PBW samples.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34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39200" cy="729430"/>
          </a:xfrm>
        </p:spPr>
        <p:txBody>
          <a:bodyPr/>
          <a:lstStyle/>
          <a:p>
            <a:r>
              <a:rPr lang="en-US" sz="2400" dirty="0" smtClean="0">
                <a:latin typeface="Arial Black" charset="0"/>
                <a:ea typeface="ヒラギノ角ゴ Pro W3" charset="0"/>
              </a:rPr>
              <a:t>Last Year’s Status: Capability to Obtain an Irradiated PBW Sample Was at the Design Stage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2" y="1317757"/>
            <a:ext cx="8615285" cy="4874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1447800"/>
            <a:ext cx="248016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Forward shielded door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44068" y="883321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 shielded door</a:t>
            </a:r>
            <a:endParaRPr lang="en-US" dirty="0"/>
          </a:p>
        </p:txBody>
      </p:sp>
      <p:cxnSp>
        <p:nvCxnSpPr>
          <p:cNvPr id="10" name="Straight Arrow Connector 9"/>
          <p:cNvCxnSpPr>
            <a:stCxn id="3" idx="2"/>
          </p:cNvCxnSpPr>
          <p:nvPr/>
        </p:nvCxnSpPr>
        <p:spPr>
          <a:xfrm flipH="1">
            <a:off x="3429001" y="1817132"/>
            <a:ext cx="478082" cy="3127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</p:cNvCxnSpPr>
          <p:nvPr/>
        </p:nvCxnSpPr>
        <p:spPr>
          <a:xfrm flipH="1">
            <a:off x="4713250" y="1252653"/>
            <a:ext cx="1288773" cy="3460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66800" y="9906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</a:t>
            </a:r>
            <a:r>
              <a:rPr lang="en-US" dirty="0"/>
              <a:t>W</a:t>
            </a:r>
            <a:r>
              <a:rPr lang="en-US" dirty="0" smtClean="0"/>
              <a:t>indow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28800" y="1371600"/>
            <a:ext cx="381000" cy="3657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34200" y="24384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Steel U-Block (shielding &amp; PBW cask support)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477000" y="3036332"/>
            <a:ext cx="481802" cy="164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7000" y="6096000"/>
            <a:ext cx="112107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Cameras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H="1" flipV="1">
            <a:off x="1066800" y="5181600"/>
            <a:ext cx="2160735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227536" y="4800600"/>
            <a:ext cx="1649264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810000" y="3200400"/>
            <a:ext cx="119816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Coring Bit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7" idx="2"/>
          </p:cNvCxnSpPr>
          <p:nvPr/>
        </p:nvCxnSpPr>
        <p:spPr>
          <a:xfrm flipH="1">
            <a:off x="3733800" y="3569732"/>
            <a:ext cx="675283" cy="1383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5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PBW Sampling Mock-up</a:t>
            </a:r>
            <a:endParaRPr lang="en-US" dirty="0"/>
          </a:p>
        </p:txBody>
      </p:sp>
      <p:sp>
        <p:nvSpPr>
          <p:cNvPr id="8" name="Rectangle 1027"/>
          <p:cNvSpPr>
            <a:spLocks noGrp="1"/>
          </p:cNvSpPr>
          <p:nvPr>
            <p:ph idx="1"/>
          </p:nvPr>
        </p:nvSpPr>
        <p:spPr>
          <a:xfrm>
            <a:off x="228600" y="609600"/>
            <a:ext cx="4495800" cy="1828800"/>
          </a:xfrm>
        </p:spPr>
        <p:txBody>
          <a:bodyPr/>
          <a:lstStyle/>
          <a:p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Validated dry cutting would work &amp; resulting temperatures would not anneal samples.</a:t>
            </a:r>
          </a:p>
          <a:p>
            <a:r>
              <a:rPr lang="en-US" sz="2000" dirty="0">
                <a:latin typeface="Arial Narrow"/>
                <a:ea typeface="ヒラギノ角ゴ Pro W3" charset="0"/>
                <a:cs typeface="Arial Narrow"/>
              </a:rPr>
              <a:t>Determined acceptable cutter &amp; tool </a:t>
            </a:r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speed.</a:t>
            </a:r>
          </a:p>
          <a:p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Determined tool location throughout procedure.</a:t>
            </a:r>
          </a:p>
        </p:txBody>
      </p:sp>
      <p:pic>
        <p:nvPicPr>
          <p:cNvPr id="4" name="Picture 3" descr="PBW cutter high bay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85800"/>
            <a:ext cx="4191000" cy="3143250"/>
          </a:xfrm>
          <a:prstGeom prst="rect">
            <a:avLst/>
          </a:prstGeom>
        </p:spPr>
      </p:pic>
      <p:pic>
        <p:nvPicPr>
          <p:cNvPr id="7" name="Picture 6" descr="PBW cutter high bay (2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10219" r="2677"/>
          <a:stretch/>
        </p:blipFill>
        <p:spPr>
          <a:xfrm>
            <a:off x="152401" y="2486342"/>
            <a:ext cx="5486400" cy="3982191"/>
          </a:xfrm>
          <a:prstGeom prst="rect">
            <a:avLst/>
          </a:prstGeom>
        </p:spPr>
      </p:pic>
      <p:sp>
        <p:nvSpPr>
          <p:cNvPr id="11" name="Rectangle 1027"/>
          <p:cNvSpPr txBox="1">
            <a:spLocks/>
          </p:cNvSpPr>
          <p:nvPr/>
        </p:nvSpPr>
        <p:spPr bwMode="auto">
          <a:xfrm>
            <a:off x="5638800" y="3886200"/>
            <a:ext cx="3276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 Narrow" charset="0"/>
                <a:ea typeface="ヒラギノ角ゴ Pro W3" charset="0"/>
              </a:rPr>
              <a:t>Identified disk samples could fall out of the coring bit.</a:t>
            </a:r>
          </a:p>
          <a:p>
            <a:r>
              <a:rPr lang="en-US" sz="2000" dirty="0" smtClean="0">
                <a:latin typeface="Arial Narrow" charset="0"/>
                <a:ea typeface="ヒラギノ角ゴ Pro W3" charset="0"/>
              </a:rPr>
              <a:t>Identified cutter chips would be spread throughout the work area.</a:t>
            </a:r>
          </a:p>
          <a:p>
            <a:r>
              <a:rPr lang="en-US" sz="2000" dirty="0" smtClean="0">
                <a:latin typeface="Arial Narrow" charset="0"/>
                <a:ea typeface="ヒラギノ角ゴ Pro W3" charset="0"/>
              </a:rPr>
              <a:t>Identified over-heating issue with the control box.</a:t>
            </a:r>
          </a:p>
        </p:txBody>
      </p:sp>
    </p:spTree>
    <p:extLst>
      <p:ext uri="{BB962C8B-B14F-4D97-AF65-F5344CB8AC3E}">
        <p14:creationId xmlns:p14="http://schemas.microsoft.com/office/powerpoint/2010/main" val="136801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077200" cy="5943600"/>
          </a:xfrm>
        </p:spPr>
        <p:txBody>
          <a:bodyPr/>
          <a:lstStyle/>
          <a:p>
            <a:r>
              <a:rPr lang="en-US" dirty="0" smtClean="0"/>
              <a:t>Major </a:t>
            </a:r>
            <a:r>
              <a:rPr lang="en-US" dirty="0"/>
              <a:t>component replacement </a:t>
            </a:r>
            <a:r>
              <a:rPr lang="en-US" dirty="0" smtClean="0"/>
              <a:t>&amp; spares status</a:t>
            </a:r>
            <a:endParaRPr lang="en-US" dirty="0"/>
          </a:p>
          <a:p>
            <a:r>
              <a:rPr lang="en-US" dirty="0"/>
              <a:t>Target systems </a:t>
            </a:r>
            <a:r>
              <a:rPr lang="en-US" dirty="0" smtClean="0"/>
              <a:t>availability</a:t>
            </a:r>
          </a:p>
          <a:p>
            <a:r>
              <a:rPr lang="en-US" dirty="0" smtClean="0"/>
              <a:t>Actions </a:t>
            </a:r>
            <a:r>
              <a:rPr lang="en-US" dirty="0"/>
              <a:t>to </a:t>
            </a:r>
            <a:r>
              <a:rPr lang="en-US" dirty="0" smtClean="0"/>
              <a:t>improve the predictability of the Neutron Science Program (Target Reliability Improvement Program support--TRIP)</a:t>
            </a:r>
            <a:endParaRPr lang="en-US" dirty="0"/>
          </a:p>
          <a:p>
            <a:r>
              <a:rPr lang="en-US" dirty="0"/>
              <a:t>Actions to </a:t>
            </a:r>
            <a:r>
              <a:rPr lang="en-US" dirty="0" smtClean="0"/>
              <a:t>improve Beam Line performance</a:t>
            </a:r>
          </a:p>
          <a:p>
            <a:pPr lvl="1"/>
            <a:r>
              <a:rPr lang="en-US" dirty="0" smtClean="0"/>
              <a:t>Inner Reflector Plug (IRP) replacement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eavy water conversion of the reflector water system</a:t>
            </a:r>
          </a:p>
          <a:p>
            <a:r>
              <a:rPr lang="en-US" dirty="0" smtClean="0"/>
              <a:t>Other remote handling challenges</a:t>
            </a:r>
          </a:p>
          <a:p>
            <a:pPr lvl="1"/>
            <a:r>
              <a:rPr lang="en-US" dirty="0" smtClean="0"/>
              <a:t>TN-RAM cask availability</a:t>
            </a:r>
          </a:p>
          <a:p>
            <a:pPr lvl="1"/>
            <a:r>
              <a:rPr lang="en-US" dirty="0" smtClean="0"/>
              <a:t>Spent target storage</a:t>
            </a:r>
          </a:p>
          <a:p>
            <a:pPr lvl="1"/>
            <a:r>
              <a:rPr lang="en-US" dirty="0" smtClean="0"/>
              <a:t>Servo-Manipulator obsolescence</a:t>
            </a:r>
          </a:p>
        </p:txBody>
      </p:sp>
    </p:spTree>
    <p:extLst>
      <p:ext uri="{BB962C8B-B14F-4D97-AF65-F5344CB8AC3E}">
        <p14:creationId xmlns:p14="http://schemas.microsoft.com/office/powerpoint/2010/main" val="351106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PBW Sampling Prep</a:t>
            </a:r>
            <a:endParaRPr lang="en-US" dirty="0"/>
          </a:p>
        </p:txBody>
      </p:sp>
      <p:sp>
        <p:nvSpPr>
          <p:cNvPr id="8" name="Rectangle 1027"/>
          <p:cNvSpPr>
            <a:spLocks noGrp="1"/>
          </p:cNvSpPr>
          <p:nvPr>
            <p:ph idx="1"/>
          </p:nvPr>
        </p:nvSpPr>
        <p:spPr>
          <a:xfrm>
            <a:off x="228600" y="685800"/>
            <a:ext cx="4800600" cy="2362200"/>
          </a:xfrm>
        </p:spPr>
        <p:txBody>
          <a:bodyPr/>
          <a:lstStyle/>
          <a:p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Install cutter in Cask Cart Room &amp; line the area with </a:t>
            </a:r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herculite</a:t>
            </a:r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; put the catch tray on the cutter.</a:t>
            </a:r>
          </a:p>
          <a:p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Lower the PBW cask onto steel U-block.</a:t>
            </a:r>
          </a:p>
          <a:p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Rig crane to the PBW and lower with upstream face toward cutter; install sample catch tray.</a:t>
            </a:r>
          </a:p>
          <a:p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Raise PBW and rotate 180</a:t>
            </a:r>
            <a:r>
              <a:rPr lang="en-US" sz="2000" baseline="30000" dirty="0" smtClean="0">
                <a:latin typeface="Arial Narrow"/>
                <a:ea typeface="ヒラギノ角ゴ Pro W3" charset="0"/>
                <a:cs typeface="Arial Narrow"/>
              </a:rPr>
              <a:t>o</a:t>
            </a:r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; set it back down.</a:t>
            </a:r>
          </a:p>
          <a:p>
            <a:endParaRPr lang="en-US" sz="2000" dirty="0" smtClean="0">
              <a:latin typeface="Arial Narrow"/>
              <a:ea typeface="ヒラギノ角ゴ Pro W3" charset="0"/>
              <a:cs typeface="Arial Narrow"/>
            </a:endParaRPr>
          </a:p>
        </p:txBody>
      </p:sp>
      <p:pic>
        <p:nvPicPr>
          <p:cNvPr id="3" name="Picture 2" descr="PBW sampling (8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1"/>
          <a:stretch/>
        </p:blipFill>
        <p:spPr>
          <a:xfrm>
            <a:off x="5334000" y="76200"/>
            <a:ext cx="3505200" cy="3234052"/>
          </a:xfrm>
          <a:prstGeom prst="rect">
            <a:avLst/>
          </a:prstGeom>
        </p:spPr>
      </p:pic>
      <p:pic>
        <p:nvPicPr>
          <p:cNvPr id="5" name="Picture 4" descr="IMG_448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1" t="21120" r="18928" b="18288"/>
          <a:stretch/>
        </p:blipFill>
        <p:spPr>
          <a:xfrm>
            <a:off x="5105400" y="3429000"/>
            <a:ext cx="3810001" cy="2655934"/>
          </a:xfrm>
          <a:prstGeom prst="rect">
            <a:avLst/>
          </a:prstGeom>
        </p:spPr>
      </p:pic>
      <p:pic>
        <p:nvPicPr>
          <p:cNvPr id="6" name="Picture 5" descr="IMG_464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t="8395" r="9168" b="10371"/>
          <a:stretch/>
        </p:blipFill>
        <p:spPr>
          <a:xfrm>
            <a:off x="381000" y="3048000"/>
            <a:ext cx="4572000" cy="323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5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PBW Sampling—make a cut</a:t>
            </a:r>
            <a:endParaRPr lang="en-US" dirty="0"/>
          </a:p>
        </p:txBody>
      </p:sp>
      <p:pic>
        <p:nvPicPr>
          <p:cNvPr id="6" name="Picture 5" descr="IMG_467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6666" r="3148" b="16420"/>
          <a:stretch/>
        </p:blipFill>
        <p:spPr>
          <a:xfrm>
            <a:off x="381000" y="762000"/>
            <a:ext cx="8144933" cy="4588934"/>
          </a:xfrm>
          <a:prstGeom prst="rect">
            <a:avLst/>
          </a:prstGeom>
        </p:spPr>
      </p:pic>
      <p:pic>
        <p:nvPicPr>
          <p:cNvPr id="7" name="Picture 6" descr="IMG_446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45" r="16574" b="25555"/>
          <a:stretch/>
        </p:blipFill>
        <p:spPr>
          <a:xfrm>
            <a:off x="2819400" y="4191000"/>
            <a:ext cx="3476037" cy="2667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743200" y="3810000"/>
            <a:ext cx="381000" cy="60960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4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543589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PBW Samples</a:t>
            </a:r>
            <a:endParaRPr lang="en-US" dirty="0"/>
          </a:p>
        </p:txBody>
      </p:sp>
      <p:pic>
        <p:nvPicPr>
          <p:cNvPr id="4" name="Picture 3" descr="IMG_466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1" t="18889" r="19749" b="10988"/>
          <a:stretch/>
        </p:blipFill>
        <p:spPr>
          <a:xfrm>
            <a:off x="5943600" y="264474"/>
            <a:ext cx="3048001" cy="2689264"/>
          </a:xfrm>
          <a:prstGeom prst="rect">
            <a:avLst/>
          </a:prstGeom>
        </p:spPr>
      </p:pic>
      <p:sp>
        <p:nvSpPr>
          <p:cNvPr id="9" name="Rectangle 1027"/>
          <p:cNvSpPr>
            <a:spLocks noGrp="1"/>
          </p:cNvSpPr>
          <p:nvPr>
            <p:ph idx="1"/>
          </p:nvPr>
        </p:nvSpPr>
        <p:spPr>
          <a:xfrm>
            <a:off x="152400" y="457200"/>
            <a:ext cx="6324600" cy="2895600"/>
          </a:xfrm>
          <a:noFill/>
        </p:spPr>
        <p:txBody>
          <a:bodyPr/>
          <a:lstStyle/>
          <a:p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Center cut was made first—one disk fell into the catch tray.</a:t>
            </a:r>
          </a:p>
          <a:p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Survey results </a:t>
            </a:r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(1 rem = 0.01 </a:t>
            </a:r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Sv</a:t>
            </a:r>
            <a:r>
              <a:rPr lang="en-US" sz="1600" dirty="0">
                <a:latin typeface="Arial Narrow"/>
                <a:ea typeface="ヒラギノ角ゴ Pro W3" charset="0"/>
                <a:cs typeface="Arial Narrow"/>
              </a:rPr>
              <a:t>)</a:t>
            </a:r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:</a:t>
            </a:r>
          </a:p>
          <a:p>
            <a:pPr lvl="1"/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3.6 rem/h @ 2 m from U-block opening (PBW lowered)</a:t>
            </a:r>
          </a:p>
          <a:p>
            <a:pPr lvl="1"/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Airborne activity while cutting: 3.0 x 10</a:t>
            </a:r>
            <a:r>
              <a:rPr lang="en-US" sz="1600" baseline="30000" dirty="0" smtClean="0">
                <a:latin typeface="Arial Narrow"/>
                <a:ea typeface="ヒラギノ角ゴ Pro W3" charset="0"/>
                <a:cs typeface="Arial Narrow"/>
              </a:rPr>
              <a:t>-4</a:t>
            </a:r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 </a:t>
            </a:r>
            <a:r>
              <a:rPr lang="en-US" sz="1600" dirty="0" smtClean="0">
                <a:latin typeface="Symbol"/>
                <a:ea typeface="ヒラギノ角ゴ Pro W3" charset="0"/>
                <a:cs typeface="Arial Narrow"/>
              </a:rPr>
              <a:t>m</a:t>
            </a:r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Ci</a:t>
            </a:r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/ml (11.1 </a:t>
            </a:r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Bq</a:t>
            </a:r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/ml)</a:t>
            </a:r>
          </a:p>
          <a:p>
            <a:pPr lvl="1"/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Sample cask: 3 rem/h @ contact, 1 rem/h @ 30 cm</a:t>
            </a:r>
          </a:p>
          <a:p>
            <a:pPr lvl="1"/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Sample cask contamination: 400,000 </a:t>
            </a:r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dpm</a:t>
            </a:r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/100 cm</a:t>
            </a:r>
            <a:r>
              <a:rPr lang="en-US" sz="1600" baseline="30000" dirty="0" smtClean="0">
                <a:latin typeface="Arial Narrow"/>
                <a:ea typeface="ヒラギノ角ゴ Pro W3" charset="0"/>
                <a:cs typeface="Arial Narrow"/>
              </a:rPr>
              <a:t>2</a:t>
            </a:r>
          </a:p>
          <a:p>
            <a:pPr lvl="1"/>
            <a:r>
              <a:rPr lang="en-US" sz="1600" dirty="0" smtClean="0">
                <a:latin typeface="Arial Narrow"/>
                <a:ea typeface="ヒラギノ角ゴ Pro W3" charset="0"/>
                <a:cs typeface="Arial Narrow"/>
              </a:rPr>
              <a:t>Bag used to collect chips from area decontamination: 5R/h (contact)</a:t>
            </a:r>
          </a:p>
          <a:p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The off </a:t>
            </a:r>
            <a:r>
              <a:rPr lang="en-US" sz="2000" dirty="0">
                <a:latin typeface="Arial Narrow"/>
                <a:ea typeface="ヒラギノ角ゴ Pro W3" charset="0"/>
                <a:cs typeface="Arial Narrow"/>
              </a:rPr>
              <a:t>center cut was made </a:t>
            </a:r>
            <a:r>
              <a:rPr lang="en-US" sz="2000" dirty="0" smtClean="0">
                <a:latin typeface="Arial Narrow"/>
                <a:ea typeface="ヒラギノ角ゴ Pro W3" charset="0"/>
                <a:cs typeface="Arial Narrow"/>
              </a:rPr>
              <a:t>after changing sample casks.</a:t>
            </a:r>
            <a:endParaRPr lang="en-US" sz="2000" dirty="0">
              <a:latin typeface="Arial Narrow"/>
              <a:ea typeface="ヒラギノ角ゴ Pro W3" charset="0"/>
              <a:cs typeface="Arial Narrow"/>
            </a:endParaRPr>
          </a:p>
          <a:p>
            <a:endParaRPr lang="en-US" dirty="0" smtClean="0">
              <a:latin typeface="Arial Narrow"/>
              <a:ea typeface="ヒラギノ角ゴ Pro W3" charset="0"/>
              <a:cs typeface="Arial Narrow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600" y="3352800"/>
            <a:ext cx="4906239" cy="3442780"/>
            <a:chOff x="152399" y="2971800"/>
            <a:chExt cx="4906239" cy="3442780"/>
          </a:xfrm>
        </p:grpSpPr>
        <p:pic>
          <p:nvPicPr>
            <p:cNvPr id="5" name="Picture 4" descr="IMG_467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8" t="12592" r="9539" b="13704"/>
            <a:stretch/>
          </p:blipFill>
          <p:spPr>
            <a:xfrm>
              <a:off x="152399" y="2971800"/>
              <a:ext cx="4906239" cy="344278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24000" y="6096000"/>
              <a:ext cx="2057400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Center Cut</a:t>
              </a:r>
              <a:endParaRPr lang="en-US" sz="14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05400" y="3352800"/>
            <a:ext cx="3869267" cy="3443115"/>
            <a:chOff x="5029200" y="2971800"/>
            <a:chExt cx="3869267" cy="3443115"/>
          </a:xfrm>
        </p:grpSpPr>
        <p:grpSp>
          <p:nvGrpSpPr>
            <p:cNvPr id="6" name="Group 5"/>
            <p:cNvGrpSpPr/>
            <p:nvPr/>
          </p:nvGrpSpPr>
          <p:grpSpPr>
            <a:xfrm>
              <a:off x="5029200" y="2971800"/>
              <a:ext cx="3869267" cy="3443115"/>
              <a:chOff x="5029200" y="2971800"/>
              <a:chExt cx="3869267" cy="3443115"/>
            </a:xfrm>
          </p:grpSpPr>
          <p:pic>
            <p:nvPicPr>
              <p:cNvPr id="7" name="Picture 6" descr="OffCenter Cut1.JP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85" r="10833" b="12222"/>
              <a:stretch/>
            </p:blipFill>
            <p:spPr>
              <a:xfrm>
                <a:off x="5029200" y="2971800"/>
                <a:ext cx="3869267" cy="3443115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943600" y="6096000"/>
                <a:ext cx="2057400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Off Center Cut</a:t>
                </a:r>
                <a:endParaRPr lang="en-US" sz="1400" b="1" dirty="0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flipH="1" flipV="1">
              <a:off x="6400800" y="5257800"/>
              <a:ext cx="457200" cy="685800"/>
            </a:xfrm>
            <a:prstGeom prst="straightConnector1">
              <a:avLst/>
            </a:prstGeom>
            <a:ln w="38100" cmpd="sng">
              <a:solidFill>
                <a:schemeClr val="bg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948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8705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Improve Beam Line Performance with IRP Replacement</a:t>
            </a:r>
            <a:endParaRPr lang="en-US" dirty="0">
              <a:latin typeface="Arial Black" charset="0"/>
              <a:ea typeface="ヒラギノ角ゴ Pro W3" charset="0"/>
            </a:endParaRPr>
          </a:p>
        </p:txBody>
      </p:sp>
      <p:sp>
        <p:nvSpPr>
          <p:cNvPr id="24" name="Rectangle 1027"/>
          <p:cNvSpPr>
            <a:spLocks noGrp="1"/>
          </p:cNvSpPr>
          <p:nvPr>
            <p:ph idx="1"/>
          </p:nvPr>
        </p:nvSpPr>
        <p:spPr>
          <a:xfrm>
            <a:off x="152400" y="1066800"/>
            <a:ext cx="4343400" cy="2209800"/>
          </a:xfrm>
        </p:spPr>
        <p:txBody>
          <a:bodyPr/>
          <a:lstStyle/>
          <a:p>
            <a:r>
              <a:rPr lang="en-US" sz="2400" dirty="0" smtClean="0">
                <a:latin typeface="Arial Narrow" charset="0"/>
                <a:ea typeface="ヒラギノ角ゴ Pro W3" charset="0"/>
              </a:rPr>
              <a:t>Restore poison (cadmium, gadolinium) performance for decoupled moderators.</a:t>
            </a:r>
          </a:p>
          <a:p>
            <a:r>
              <a:rPr lang="en-US" sz="2400" dirty="0" smtClean="0">
                <a:latin typeface="Arial Narrow" charset="0"/>
                <a:ea typeface="ヒラギノ角ゴ Pro W3" charset="0"/>
              </a:rPr>
              <a:t>Convert reflector water loop to heavy water---a 10-20% gain in neutron flux.</a:t>
            </a:r>
          </a:p>
        </p:txBody>
      </p:sp>
      <p:pic>
        <p:nvPicPr>
          <p:cNvPr id="3" name="Picture 2" descr="IRP Installation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2" t="195" r="774" b="15229"/>
          <a:stretch/>
        </p:blipFill>
        <p:spPr>
          <a:xfrm>
            <a:off x="914400" y="3276600"/>
            <a:ext cx="2362200" cy="3244461"/>
          </a:xfrm>
          <a:prstGeom prst="rect">
            <a:avLst/>
          </a:prstGeom>
        </p:spPr>
      </p:pic>
      <p:pic>
        <p:nvPicPr>
          <p:cNvPr id="26" name="Picture 25" descr="IRP Installation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9600"/>
            <a:ext cx="4219241" cy="5638799"/>
          </a:xfrm>
          <a:prstGeom prst="rect">
            <a:avLst/>
          </a:prstGeom>
        </p:spPr>
      </p:pic>
      <p:sp>
        <p:nvSpPr>
          <p:cNvPr id="6" name="Rectangle 1027"/>
          <p:cNvSpPr txBox="1">
            <a:spLocks/>
          </p:cNvSpPr>
          <p:nvPr/>
        </p:nvSpPr>
        <p:spPr bwMode="auto">
          <a:xfrm>
            <a:off x="4953000" y="5715000"/>
            <a:ext cx="3581400" cy="762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>
                <a:latin typeface="Arial Narrow" charset="0"/>
                <a:ea typeface="ヒラギノ角ゴ Pro W3" charset="0"/>
              </a:rPr>
              <a:t>~200 </a:t>
            </a:r>
            <a:r>
              <a:rPr lang="en-US" sz="1800" dirty="0" smtClean="0">
                <a:latin typeface="Arial Narrow" charset="0"/>
                <a:ea typeface="ヒラギノ角ゴ Pro W3" charset="0"/>
              </a:rPr>
              <a:t>mr</a:t>
            </a:r>
            <a:r>
              <a:rPr lang="en-US" sz="1800" dirty="0" smtClean="0">
                <a:latin typeface="Arial Narrow" charset="0"/>
                <a:ea typeface="ヒラギノ角ゴ Pro W3" charset="0"/>
              </a:rPr>
              <a:t>/h at these locations (no scatter)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>
                <a:latin typeface="Arial Narrow" charset="0"/>
                <a:ea typeface="ヒラギノ角ゴ Pro W3" charset="0"/>
              </a:rPr>
              <a:t>Several R/h with scatter off of a new IRP. [F. Gallmeier]</a:t>
            </a:r>
          </a:p>
        </p:txBody>
      </p:sp>
      <p:cxnSp>
        <p:nvCxnSpPr>
          <p:cNvPr id="4" name="Straight Arrow Connector 3"/>
          <p:cNvCxnSpPr>
            <a:stCxn id="6" idx="0"/>
          </p:cNvCxnSpPr>
          <p:nvPr/>
        </p:nvCxnSpPr>
        <p:spPr>
          <a:xfrm flipV="1">
            <a:off x="6743700" y="5105400"/>
            <a:ext cx="647700" cy="6096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6" idx="0"/>
          </p:cNvCxnSpPr>
          <p:nvPr/>
        </p:nvCxnSpPr>
        <p:spPr>
          <a:xfrm flipH="1" flipV="1">
            <a:off x="6019800" y="4724400"/>
            <a:ext cx="723900" cy="9906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027"/>
          <p:cNvSpPr txBox="1">
            <a:spLocks/>
          </p:cNvSpPr>
          <p:nvPr/>
        </p:nvSpPr>
        <p:spPr bwMode="auto">
          <a:xfrm>
            <a:off x="762000" y="6172200"/>
            <a:ext cx="274320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Arial Narrow" charset="0"/>
                <a:ea typeface="ヒラギノ角ゴ Pro W3" charset="0"/>
              </a:rPr>
              <a:t>62,800 lbs., 15.5’ tall, ~4’ O.D.</a:t>
            </a:r>
          </a:p>
        </p:txBody>
      </p:sp>
    </p:spTree>
    <p:extLst>
      <p:ext uri="{BB962C8B-B14F-4D97-AF65-F5344CB8AC3E}">
        <p14:creationId xmlns:p14="http://schemas.microsoft.com/office/powerpoint/2010/main" val="22126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IRP Replacement</a:t>
            </a:r>
            <a:endParaRPr lang="en-US" dirty="0">
              <a:latin typeface="Arial Black" charset="0"/>
              <a:ea typeface="ヒラギノ角ゴ Pro W3" charset="0"/>
            </a:endParaRPr>
          </a:p>
        </p:txBody>
      </p:sp>
      <p:pic>
        <p:nvPicPr>
          <p:cNvPr id="3" name="Picture 2" descr="IRP Mock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21" y="0"/>
            <a:ext cx="2668079" cy="6858000"/>
          </a:xfrm>
          <a:prstGeom prst="rect">
            <a:avLst/>
          </a:prstGeom>
        </p:spPr>
      </p:pic>
      <p:pic>
        <p:nvPicPr>
          <p:cNvPr id="26" name="Picture 25" descr="20151103_141117_resized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20699" r="11482" b="22487"/>
          <a:stretch/>
        </p:blipFill>
        <p:spPr>
          <a:xfrm>
            <a:off x="838200" y="4191000"/>
            <a:ext cx="5624745" cy="225213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685800"/>
            <a:ext cx="6858000" cy="3505200"/>
          </a:xfrm>
        </p:spPr>
        <p:txBody>
          <a:bodyPr/>
          <a:lstStyle/>
          <a:p>
            <a:r>
              <a:rPr lang="en-US" sz="2000" dirty="0" smtClean="0"/>
              <a:t>Developing an integrated plan that will:</a:t>
            </a:r>
          </a:p>
          <a:p>
            <a:pPr lvl="1"/>
            <a:r>
              <a:rPr lang="en-US" sz="1800" dirty="0" smtClean="0"/>
              <a:t>Identify and plan all IRP installation activities from delivery through </a:t>
            </a:r>
            <a:r>
              <a:rPr lang="en-US" sz="1800" dirty="0" smtClean="0"/>
              <a:t>neutronic</a:t>
            </a:r>
            <a:r>
              <a:rPr lang="en-US" sz="1800" dirty="0" smtClean="0"/>
              <a:t> performance evaluation,</a:t>
            </a:r>
          </a:p>
          <a:p>
            <a:pPr lvl="1"/>
            <a:r>
              <a:rPr lang="en-US" sz="1800" dirty="0" smtClean="0"/>
              <a:t>Deconflict</a:t>
            </a:r>
            <a:r>
              <a:rPr lang="en-US" sz="1800" dirty="0" smtClean="0"/>
              <a:t> Winter outage activities (e.g., floor space requirements, helium injection system installation, heavy water conversion),</a:t>
            </a:r>
          </a:p>
          <a:p>
            <a:pPr lvl="1"/>
            <a:r>
              <a:rPr lang="en-US" sz="1800" dirty="0" smtClean="0"/>
              <a:t>Produce a schedule &amp; identify resources.</a:t>
            </a:r>
          </a:p>
          <a:p>
            <a:r>
              <a:rPr lang="en-US" sz="2000" dirty="0" smtClean="0"/>
              <a:t>Remote Handling</a:t>
            </a:r>
          </a:p>
          <a:p>
            <a:pPr lvl="1"/>
            <a:r>
              <a:rPr lang="en-US" sz="1800" dirty="0" smtClean="0"/>
              <a:t>Mock</a:t>
            </a:r>
            <a:r>
              <a:rPr lang="en-US" sz="1800" dirty="0"/>
              <a:t>-up IRP </a:t>
            </a:r>
            <a:r>
              <a:rPr lang="en-US" sz="1800" dirty="0" smtClean="0"/>
              <a:t>segments procured and on-site.</a:t>
            </a:r>
            <a:endParaRPr lang="en-US" sz="1800" dirty="0"/>
          </a:p>
          <a:p>
            <a:pPr lvl="1"/>
            <a:r>
              <a:rPr lang="en-US" sz="1800" dirty="0"/>
              <a:t>Remote Handling mock-ups to validate procedures and </a:t>
            </a:r>
            <a:r>
              <a:rPr lang="en-US" sz="1800" dirty="0" smtClean="0"/>
              <a:t>tooling is next.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7401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15498"/>
          </a:xfrm>
        </p:spPr>
        <p:txBody>
          <a:bodyPr/>
          <a:lstStyle/>
          <a:p>
            <a:r>
              <a:rPr lang="en-US" sz="2400" dirty="0" smtClean="0"/>
              <a:t>Reflector Water (HWS </a:t>
            </a:r>
            <a:r>
              <a:rPr lang="en-US" sz="2400" baseline="30000" dirty="0" smtClean="0"/>
              <a:t>#</a:t>
            </a:r>
            <a:r>
              <a:rPr lang="en-US" sz="2400" dirty="0" smtClean="0"/>
              <a:t>4) Heavy Water Conversion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839200" cy="5943600"/>
          </a:xfrm>
          <a:solidFill>
            <a:schemeClr val="bg2"/>
          </a:solidFill>
        </p:spPr>
        <p:txBody>
          <a:bodyPr/>
          <a:lstStyle/>
          <a:p>
            <a:r>
              <a:rPr lang="en-US" sz="2000" dirty="0" smtClean="0"/>
              <a:t>Heavy water procurement has been interesting.</a:t>
            </a:r>
          </a:p>
          <a:p>
            <a:r>
              <a:rPr lang="en-US" sz="2000" dirty="0" smtClean="0"/>
              <a:t>Engaged Chemical Sciences Division to develop chemical analysis procedures and test the 120 containers needed for SNS.</a:t>
            </a:r>
          </a:p>
          <a:p>
            <a:r>
              <a:rPr lang="en-US" sz="2000" dirty="0" smtClean="0"/>
              <a:t>Drying the loop before loading is important to maintain </a:t>
            </a:r>
            <a:r>
              <a:rPr lang="en-US" sz="2000" dirty="0" smtClean="0"/>
              <a:t>neutronic</a:t>
            </a:r>
            <a:r>
              <a:rPr lang="en-US" sz="2000" dirty="0" smtClean="0"/>
              <a:t> benefit.10% light water content would reduce neutron flux gain by 3%.	</a:t>
            </a:r>
            <a:r>
              <a:rPr lang="en-US" sz="2000" dirty="0"/>
              <a:t> </a:t>
            </a:r>
            <a:r>
              <a:rPr lang="en-US" sz="2000" dirty="0" smtClean="0"/>
              <a:t> [E. Iverson]</a:t>
            </a:r>
          </a:p>
          <a:p>
            <a:r>
              <a:rPr lang="en-US" sz="2000" dirty="0" smtClean="0"/>
              <a:t>Initial </a:t>
            </a:r>
            <a:r>
              <a:rPr lang="en-US" sz="2000" dirty="0"/>
              <a:t>reflector water </a:t>
            </a:r>
            <a:r>
              <a:rPr lang="en-US" sz="2000" dirty="0" smtClean="0"/>
              <a:t>drying test results indicate ~25 days might be required to remove 150 gallons.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6075" lvl="1" indent="0">
              <a:buNone/>
            </a:pPr>
            <a:endParaRPr lang="en-US" sz="1800" dirty="0" smtClean="0"/>
          </a:p>
        </p:txBody>
      </p:sp>
      <p:pic>
        <p:nvPicPr>
          <p:cNvPr id="20" name="Picture 4" descr="L:\Pkg 6_LLJ_Photos\2016010915 loop 4 drying setup and gold amalgamation\IMG_6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76600"/>
            <a:ext cx="4648200" cy="348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ntainer photo 1216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81400"/>
            <a:ext cx="1981200" cy="30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Challenges </a:t>
            </a:r>
            <a:r>
              <a:rPr lang="en-US" dirty="0">
                <a:latin typeface="Arial Black" charset="0"/>
                <a:ea typeface="ヒラギノ角ゴ Pro W3" charset="0"/>
              </a:rPr>
              <a:t>– </a:t>
            </a:r>
            <a:r>
              <a:rPr lang="en-US" dirty="0" smtClean="0">
                <a:latin typeface="Arial Black" charset="0"/>
                <a:ea typeface="ヒラギノ角ゴ Pro W3" charset="0"/>
              </a:rPr>
              <a:t>TN-RAM Cask Availability</a:t>
            </a:r>
            <a:endParaRPr lang="en-US" dirty="0">
              <a:latin typeface="Arial Black" charset="0"/>
              <a:ea typeface="ヒラギノ角ゴ Pro W3" charset="0"/>
            </a:endParaRPr>
          </a:p>
        </p:txBody>
      </p:sp>
      <p:sp>
        <p:nvSpPr>
          <p:cNvPr id="27651" name="Rectangle 1027"/>
          <p:cNvSpPr>
            <a:spLocks noGrp="1"/>
          </p:cNvSpPr>
          <p:nvPr>
            <p:ph idx="1"/>
          </p:nvPr>
        </p:nvSpPr>
        <p:spPr>
          <a:xfrm>
            <a:off x="228600" y="685800"/>
            <a:ext cx="5029200" cy="4876800"/>
          </a:xfrm>
        </p:spPr>
        <p:txBody>
          <a:bodyPr/>
          <a:lstStyle/>
          <a:p>
            <a:r>
              <a:rPr lang="en-US" dirty="0" smtClean="0">
                <a:latin typeface="Arial Narrow" charset="0"/>
                <a:ea typeface="ヒラギノ角ゴ Pro W3" charset="0"/>
              </a:rPr>
              <a:t>One TN-RAM (Type B) cask is shared internationally.</a:t>
            </a:r>
          </a:p>
          <a:p>
            <a:r>
              <a:rPr lang="en-US" dirty="0" smtClean="0">
                <a:latin typeface="Arial Narrow" charset="0"/>
                <a:ea typeface="ヒラギノ角ゴ Pro W3" charset="0"/>
              </a:rPr>
              <a:t>SNS is designed to use TN-RAM cask for target and PBW disposal.</a:t>
            </a:r>
          </a:p>
          <a:p>
            <a:r>
              <a:rPr lang="en-US" dirty="0" smtClean="0">
                <a:latin typeface="Arial Narrow" charset="0"/>
                <a:ea typeface="ヒラギノ角ゴ Pro W3" charset="0"/>
              </a:rPr>
              <a:t>AREVA has built a second TN-RAM cask for SNS and FRIB use. Challenges with impact limiter approval.</a:t>
            </a:r>
          </a:p>
          <a:p>
            <a:r>
              <a:rPr lang="en-US" dirty="0" smtClean="0">
                <a:latin typeface="Arial Narrow" charset="0"/>
                <a:ea typeface="ヒラギノ角ゴ Pro W3" charset="0"/>
              </a:rPr>
              <a:t>Energy Solutions has fabricated a 3-60B cask to be deployed in 2016; it is compatible with SNS design. </a:t>
            </a:r>
          </a:p>
        </p:txBody>
      </p:sp>
      <p:pic>
        <p:nvPicPr>
          <p:cNvPr id="3" name="Picture 2" descr="IMAG040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t="25640" r="28928" b="32283"/>
          <a:stretch/>
        </p:blipFill>
        <p:spPr>
          <a:xfrm>
            <a:off x="5257800" y="685800"/>
            <a:ext cx="3680076" cy="4648200"/>
          </a:xfrm>
          <a:prstGeom prst="rect">
            <a:avLst/>
          </a:prstGeom>
        </p:spPr>
      </p:pic>
      <p:sp>
        <p:nvSpPr>
          <p:cNvPr id="5" name="Rectangle 1027"/>
          <p:cNvSpPr txBox="1">
            <a:spLocks/>
          </p:cNvSpPr>
          <p:nvPr/>
        </p:nvSpPr>
        <p:spPr bwMode="auto">
          <a:xfrm>
            <a:off x="228600" y="5562600"/>
            <a:ext cx="8763000" cy="90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 Narrow" charset="0"/>
                <a:ea typeface="ヒラギノ角ゴ Pro W3" charset="0"/>
              </a:rPr>
              <a:t>Stayed flexible &amp; took advantage of emergent opportunities—only one used target on-site &amp; scheduled for March disposal.</a:t>
            </a:r>
          </a:p>
        </p:txBody>
      </p:sp>
    </p:spTree>
    <p:extLst>
      <p:ext uri="{BB962C8B-B14F-4D97-AF65-F5344CB8AC3E}">
        <p14:creationId xmlns:p14="http://schemas.microsoft.com/office/powerpoint/2010/main" val="57485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8705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Developed Capability to Store Spent Targets On-site</a:t>
            </a:r>
            <a:endParaRPr lang="en-US" dirty="0">
              <a:latin typeface="Arial Black" charset="0"/>
              <a:ea typeface="ヒラギノ角ゴ Pro W3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6019800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Target Holding Container</a:t>
            </a:r>
          </a:p>
        </p:txBody>
      </p:sp>
      <p:sp>
        <p:nvSpPr>
          <p:cNvPr id="4" name="Rectangle 1027"/>
          <p:cNvSpPr>
            <a:spLocks noGrp="1"/>
          </p:cNvSpPr>
          <p:nvPr>
            <p:ph idx="1"/>
          </p:nvPr>
        </p:nvSpPr>
        <p:spPr>
          <a:xfrm>
            <a:off x="228600" y="1143000"/>
            <a:ext cx="5410200" cy="5410200"/>
          </a:xfrm>
        </p:spPr>
        <p:txBody>
          <a:bodyPr/>
          <a:lstStyle/>
          <a:p>
            <a:r>
              <a:rPr lang="en-US" sz="2400" dirty="0" smtClean="0">
                <a:latin typeface="Arial Narrow" charset="0"/>
                <a:ea typeface="ヒラギノ角ゴ Pro W3" charset="0"/>
              </a:rPr>
              <a:t>It was critical to obtain material samples from all used targets, particularly at failure locations, in order to solve target design issues and refine models.</a:t>
            </a:r>
          </a:p>
          <a:p>
            <a:r>
              <a:rPr lang="en-US" sz="2400" dirty="0" smtClean="0">
                <a:latin typeface="Arial Narrow" charset="0"/>
                <a:ea typeface="ヒラギノ角ゴ Pro W3" charset="0"/>
              </a:rPr>
              <a:t>TN-RAM cask availability, Service Bay floor space limitations, and short target lifetimes drove target disposal before sampling.</a:t>
            </a:r>
          </a:p>
          <a:p>
            <a:r>
              <a:rPr lang="en-US" sz="2400" dirty="0" smtClean="0">
                <a:latin typeface="Arial Narrow" charset="0"/>
                <a:ea typeface="ヒラギノ角ゴ Pro W3" charset="0"/>
              </a:rPr>
              <a:t>Two Target Holding Containers (THCs) were available to store targets.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/>
                <a:cs typeface="Arial Narrow"/>
              </a:rPr>
              <a:t>Dimensional differences between the TN-RAM and the THC required a spacer to ensure proper mating of the THC to the Bottom Loading </a:t>
            </a:r>
            <a:r>
              <a:rPr lang="en-US" sz="2400" dirty="0" smtClean="0">
                <a:latin typeface="Arial Narrow"/>
                <a:cs typeface="Arial Narrow"/>
              </a:rPr>
              <a:t>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/>
                <a:cs typeface="Arial Narrow"/>
              </a:rPr>
              <a:t>Storage evaluation &amp; approval was required.</a:t>
            </a:r>
            <a:endParaRPr lang="en-US" sz="2400" dirty="0">
              <a:latin typeface="Arial Narrow"/>
              <a:cs typeface="Arial Narrow"/>
            </a:endParaRPr>
          </a:p>
        </p:txBody>
      </p:sp>
      <p:pic>
        <p:nvPicPr>
          <p:cNvPr id="2" name="Picture 1" descr="Target Storage Contain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t="6378" r="6505" b="4898"/>
          <a:stretch/>
        </p:blipFill>
        <p:spPr>
          <a:xfrm rot="5400000">
            <a:off x="4556857" y="1920143"/>
            <a:ext cx="5355065" cy="288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Target Holding Container (THC) Plan</a:t>
            </a:r>
            <a:endParaRPr lang="en-US" dirty="0">
              <a:latin typeface="Arial Black" charset="0"/>
              <a:ea typeface="ヒラギノ角ゴ Pro W3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41" y="1933522"/>
            <a:ext cx="2912599" cy="46050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48763"/>
            <a:ext cx="2818742" cy="457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2971800"/>
            <a:ext cx="13622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TN-RAM in </a:t>
            </a:r>
          </a:p>
          <a:p>
            <a:r>
              <a:rPr lang="en-US" sz="1400" dirty="0"/>
              <a:t>n</a:t>
            </a:r>
            <a:r>
              <a:rPr lang="en-US" sz="1400" dirty="0" smtClean="0"/>
              <a:t>ominal mated</a:t>
            </a:r>
          </a:p>
          <a:p>
            <a:r>
              <a:rPr lang="en-US" sz="1400" dirty="0" smtClean="0"/>
              <a:t>position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43000" y="3505200"/>
            <a:ext cx="47754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00759" y="1905000"/>
            <a:ext cx="1452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Bottom Loading</a:t>
            </a:r>
          </a:p>
          <a:p>
            <a:r>
              <a:rPr lang="en-US" sz="1400" dirty="0" smtClean="0"/>
              <a:t>Port</a:t>
            </a:r>
            <a:endParaRPr lang="en-US" sz="1400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7391401" y="2166610"/>
            <a:ext cx="30935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390900" y="6436943"/>
            <a:ext cx="1905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68040" y="6286500"/>
            <a:ext cx="495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732020" y="5958840"/>
            <a:ext cx="609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733800" y="6436943"/>
            <a:ext cx="0" cy="2381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800600" y="6446520"/>
            <a:ext cx="0" cy="2381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733800" y="6019800"/>
            <a:ext cx="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800600" y="5638800"/>
            <a:ext cx="0" cy="32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84280" y="5791200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5.25”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4559640" y="6080760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14.94”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152400" y="5410200"/>
            <a:ext cx="13776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5.25” is the</a:t>
            </a:r>
          </a:p>
          <a:p>
            <a:r>
              <a:rPr lang="en-US" sz="1200" i="1" dirty="0"/>
              <a:t>t</a:t>
            </a:r>
            <a:r>
              <a:rPr lang="en-US" sz="1200" i="1" dirty="0" smtClean="0"/>
              <a:t>hickness of</a:t>
            </a:r>
          </a:p>
          <a:p>
            <a:r>
              <a:rPr lang="en-US" sz="1200" i="1" dirty="0"/>
              <a:t>t</a:t>
            </a:r>
            <a:r>
              <a:rPr lang="en-US" sz="1200" i="1" dirty="0" smtClean="0"/>
              <a:t>he existing</a:t>
            </a:r>
          </a:p>
          <a:p>
            <a:r>
              <a:rPr lang="en-US" sz="1200" i="1" dirty="0"/>
              <a:t>s</a:t>
            </a:r>
            <a:r>
              <a:rPr lang="en-US" sz="1200" i="1" dirty="0" smtClean="0"/>
              <a:t>pacer under the </a:t>
            </a:r>
          </a:p>
          <a:p>
            <a:r>
              <a:rPr lang="en-US" sz="1200" i="1" dirty="0" smtClean="0"/>
              <a:t>TN-RAM…</a:t>
            </a:r>
            <a:endParaRPr lang="en-US" sz="12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00" y="4734580"/>
            <a:ext cx="982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Cask Cart</a:t>
            </a:r>
          </a:p>
          <a:p>
            <a:r>
              <a:rPr lang="en-US" sz="1400" dirty="0" smtClean="0"/>
              <a:t>Bowl</a:t>
            </a:r>
            <a:endParaRPr lang="en-US" sz="1400" dirty="0"/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flipH="1">
            <a:off x="7239000" y="499619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546079" y="2971800"/>
            <a:ext cx="1595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THC in Cask Cart</a:t>
            </a:r>
          </a:p>
          <a:p>
            <a:endParaRPr lang="en-US" sz="1400" b="1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934200" y="3124200"/>
            <a:ext cx="5867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1027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1143000"/>
          </a:xfrm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 smtClean="0"/>
              <a:t>THC </a:t>
            </a:r>
            <a:r>
              <a:rPr lang="en-US" sz="2000" dirty="0"/>
              <a:t>is designed to be </a:t>
            </a:r>
            <a:r>
              <a:rPr lang="en-US" sz="2000" dirty="0" smtClean="0"/>
              <a:t>used </a:t>
            </a:r>
            <a:r>
              <a:rPr lang="en-US" sz="2000" dirty="0"/>
              <a:t>in the same manner </a:t>
            </a:r>
            <a:r>
              <a:rPr lang="en-US" sz="2000" dirty="0" smtClean="0"/>
              <a:t>as the </a:t>
            </a:r>
            <a:r>
              <a:rPr lang="en-US" sz="2000" dirty="0"/>
              <a:t>TN-RAM </a:t>
            </a:r>
            <a:r>
              <a:rPr lang="en-US" sz="2000" dirty="0" smtClean="0"/>
              <a:t>cask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ea typeface="ヒラギノ角ゴ Pro W3" charset="0"/>
              </a:rPr>
              <a:t>Approval of on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ヒラギノ角ゴ Pro W3" charset="0"/>
              </a:rPr>
              <a:t>-site target storage outside of the Service Bay in place,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ヒラギノ角ゴ Pro W3" charset="0"/>
              </a:rPr>
              <a:t>equipment in hand, awaiting 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ヒラギノ角ゴ Pro W3" charset="0"/>
              </a:rPr>
              <a:t>dry run to validate tooling and procedures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ヒラギノ角ゴ Pro W3" charset="0"/>
              </a:rPr>
              <a:t>.</a:t>
            </a:r>
            <a:endParaRPr lang="en-US" sz="2000" dirty="0">
              <a:solidFill>
                <a:srgbClr val="000000"/>
              </a:solidFill>
              <a:latin typeface="+mn-lt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3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/>
          </p:cNvSpPr>
          <p:nvPr>
            <p:ph type="title"/>
          </p:nvPr>
        </p:nvSpPr>
        <p:spPr>
          <a:xfrm>
            <a:off x="76200" y="177801"/>
            <a:ext cx="8915400" cy="835613"/>
          </a:xfrm>
        </p:spPr>
        <p:txBody>
          <a:bodyPr/>
          <a:lstStyle/>
          <a:p>
            <a:r>
              <a:rPr lang="en-US" sz="2800" dirty="0" smtClean="0">
                <a:latin typeface="Arial Black" charset="0"/>
                <a:ea typeface="ヒラギノ角ゴ Pro W3" charset="0"/>
              </a:rPr>
              <a:t>Servo-Manipulator Obsolescence Solution—AIP Funded Replacements</a:t>
            </a:r>
            <a:endParaRPr lang="en-US" sz="2800" dirty="0">
              <a:latin typeface="Arial Black" charset="0"/>
              <a:ea typeface="ヒラギノ角ゴ Pro W3" charset="0"/>
            </a:endParaRPr>
          </a:p>
        </p:txBody>
      </p:sp>
      <p:pic>
        <p:nvPicPr>
          <p:cNvPr id="3" name="Picture 2" descr="Wälischmiller Servomanipulato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2" r="16808" b="14980"/>
          <a:stretch/>
        </p:blipFill>
        <p:spPr>
          <a:xfrm>
            <a:off x="4572000" y="1295400"/>
            <a:ext cx="4345282" cy="495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0" y="762000"/>
            <a:ext cx="26670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Wälischmiller</a:t>
            </a:r>
            <a:r>
              <a:rPr lang="en-US" sz="1400" dirty="0"/>
              <a:t> </a:t>
            </a:r>
            <a:r>
              <a:rPr lang="en-US" sz="1400" dirty="0" smtClean="0"/>
              <a:t>Engineering GmbH TELBOT</a:t>
            </a:r>
            <a:endParaRPr lang="en-US" sz="1400" dirty="0"/>
          </a:p>
        </p:txBody>
      </p:sp>
      <p:pic>
        <p:nvPicPr>
          <p:cNvPr id="5" name="Picture 4" descr="Wälischmiller TELBOT Operator Chair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t="18299" b="11574"/>
          <a:stretch/>
        </p:blipFill>
        <p:spPr>
          <a:xfrm>
            <a:off x="7162800" y="1295400"/>
            <a:ext cx="1785335" cy="17120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6019800"/>
            <a:ext cx="20574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Installed </a:t>
            </a:r>
            <a:r>
              <a:rPr lang="en-US" sz="1400" dirty="0" smtClean="0"/>
              <a:t>TeleRob</a:t>
            </a:r>
            <a:r>
              <a:rPr lang="en-US" sz="1400" dirty="0" smtClean="0"/>
              <a:t> GmbH Manipulator</a:t>
            </a:r>
            <a:endParaRPr lang="en-US" sz="1400" dirty="0"/>
          </a:p>
        </p:txBody>
      </p:sp>
      <p:pic>
        <p:nvPicPr>
          <p:cNvPr id="6" name="Picture 5" descr="Servo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3505200" cy="4948518"/>
          </a:xfrm>
          <a:prstGeom prst="rect">
            <a:avLst/>
          </a:prstGeom>
        </p:spPr>
      </p:pic>
      <p:pic>
        <p:nvPicPr>
          <p:cNvPr id="2" name="Picture 1" descr="IMG_3247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9" t="6689" r="6976"/>
          <a:stretch/>
        </p:blipFill>
        <p:spPr>
          <a:xfrm>
            <a:off x="2743200" y="4876800"/>
            <a:ext cx="1960031" cy="19050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541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826500" cy="415498"/>
          </a:xfrm>
        </p:spPr>
        <p:txBody>
          <a:bodyPr/>
          <a:lstStyle/>
          <a:p>
            <a:r>
              <a:rPr lang="en-US" sz="2400" dirty="0" smtClean="0">
                <a:latin typeface="Arial Black" charset="0"/>
                <a:ea typeface="ヒラギノ角ゴ Pro W3" charset="0"/>
              </a:rPr>
              <a:t>Installation </a:t>
            </a:r>
            <a:r>
              <a:rPr lang="en-US" sz="2400" dirty="0">
                <a:latin typeface="Arial Black" charset="0"/>
                <a:ea typeface="ヒラギノ角ゴ Pro W3" charset="0"/>
              </a:rPr>
              <a:t>of Major </a:t>
            </a:r>
            <a:r>
              <a:rPr lang="en-US" sz="2400" dirty="0" smtClean="0">
                <a:latin typeface="Arial Black" charset="0"/>
                <a:ea typeface="ヒラギノ角ゴ Pro W3" charset="0"/>
              </a:rPr>
              <a:t>Components (Remotely)</a:t>
            </a:r>
            <a:endParaRPr lang="en-US" sz="2400" dirty="0" smtClean="0"/>
          </a:p>
        </p:txBody>
      </p:sp>
      <p:pic>
        <p:nvPicPr>
          <p:cNvPr id="2" name="Picture 1" descr="tmpIm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  <p:cxnSp>
        <p:nvCxnSpPr>
          <p:cNvPr id="7168" name="Straight Connector 7167"/>
          <p:cNvCxnSpPr/>
          <p:nvPr/>
        </p:nvCxnSpPr>
        <p:spPr>
          <a:xfrm>
            <a:off x="914400" y="5867400"/>
            <a:ext cx="0" cy="304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72" name="Straight Connector 7171"/>
          <p:cNvCxnSpPr/>
          <p:nvPr/>
        </p:nvCxnSpPr>
        <p:spPr>
          <a:xfrm>
            <a:off x="1752600" y="5486400"/>
            <a:ext cx="0" cy="685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75" name="Straight Arrow Connector 7174"/>
          <p:cNvCxnSpPr/>
          <p:nvPr/>
        </p:nvCxnSpPr>
        <p:spPr>
          <a:xfrm>
            <a:off x="457200" y="5486400"/>
            <a:ext cx="457200" cy="3810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219200" y="4953000"/>
            <a:ext cx="533400" cy="5334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89" name="Straight Connector 7188"/>
          <p:cNvCxnSpPr/>
          <p:nvPr/>
        </p:nvCxnSpPr>
        <p:spPr>
          <a:xfrm>
            <a:off x="2819400" y="3733800"/>
            <a:ext cx="0" cy="2438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91" name="Straight Connector 7190"/>
          <p:cNvCxnSpPr/>
          <p:nvPr/>
        </p:nvCxnSpPr>
        <p:spPr>
          <a:xfrm flipV="1">
            <a:off x="2362200" y="4343400"/>
            <a:ext cx="0" cy="1828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5181600"/>
            <a:ext cx="685800" cy="59400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T1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/>
              <a:t>PBW1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/>
              <a:t>IRP1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4400" y="4876800"/>
            <a:ext cx="685800" cy="42780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BL15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/>
              <a:t>Shutter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2057400" y="4038600"/>
            <a:ext cx="304800" cy="3048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524000" y="3733800"/>
            <a:ext cx="685800" cy="42780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BL1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/>
              <a:t>Shutter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2514600" y="3429000"/>
            <a:ext cx="304800" cy="3048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219200" y="3200400"/>
            <a:ext cx="1447800" cy="42780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BL14 Shutter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/>
              <a:t>CMS Stent Repair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3200400" y="3124200"/>
            <a:ext cx="0" cy="3048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2819400" y="2819400"/>
            <a:ext cx="381000" cy="3048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362200" y="2590800"/>
            <a:ext cx="685800" cy="42780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T2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/>
              <a:t>PBW2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3962400" y="2590800"/>
            <a:ext cx="0" cy="3581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3733800" y="2362200"/>
            <a:ext cx="228600" cy="2286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3505200" y="2209800"/>
            <a:ext cx="381000" cy="26161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</a:rPr>
              <a:t>T3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4267200" y="2286000"/>
            <a:ext cx="0" cy="3886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038600" y="2057400"/>
            <a:ext cx="228600" cy="2286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3276600" y="1676400"/>
            <a:ext cx="838200" cy="42780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PBW3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/>
              <a:t>BL16 CVI</a:t>
            </a: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4495800" y="3048000"/>
            <a:ext cx="0" cy="3124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4495800" y="2819400"/>
            <a:ext cx="228600" cy="2286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4572000" y="2667000"/>
            <a:ext cx="381000" cy="26161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00"/>
                </a:solidFill>
              </a:rPr>
              <a:t>T4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5105400" y="2514600"/>
            <a:ext cx="0" cy="3657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4876800" y="2286000"/>
            <a:ext cx="228600" cy="2286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572000" y="2133600"/>
            <a:ext cx="381000" cy="26161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00"/>
                </a:solidFill>
              </a:rPr>
              <a:t>T5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5486400" y="2133600"/>
            <a:ext cx="0" cy="403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5105400" y="1752600"/>
            <a:ext cx="381000" cy="3810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4572000" y="1447800"/>
            <a:ext cx="685800" cy="42780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</a:rPr>
              <a:t>T6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/>
              <a:t>PBW4</a:t>
            </a:r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5715000" y="2514600"/>
            <a:ext cx="0" cy="3657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H="1">
            <a:off x="5715000" y="2286000"/>
            <a:ext cx="228600" cy="2286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5791200" y="2133600"/>
            <a:ext cx="381000" cy="26161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</a:rPr>
              <a:t>T7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5867400" y="3048000"/>
            <a:ext cx="0" cy="3124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H="1">
            <a:off x="5867400" y="2819400"/>
            <a:ext cx="228600" cy="2286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6248400" y="2133600"/>
            <a:ext cx="0" cy="403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5943600" y="1828800"/>
            <a:ext cx="304800" cy="3048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5486400" y="1600200"/>
            <a:ext cx="762000" cy="26161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BL9 CVI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943600" y="2667000"/>
            <a:ext cx="381000" cy="26161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00"/>
                </a:solidFill>
              </a:rPr>
              <a:t>T8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6477000" y="1447800"/>
            <a:ext cx="0" cy="4724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6248400" y="1219200"/>
            <a:ext cx="228600" cy="2286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5943600" y="990600"/>
            <a:ext cx="381000" cy="26161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00"/>
                </a:solidFill>
              </a:rPr>
              <a:t>T9</a:t>
            </a:r>
          </a:p>
        </p:txBody>
      </p:sp>
      <p:cxnSp>
        <p:nvCxnSpPr>
          <p:cNvPr id="137" name="Straight Arrow Connector 136"/>
          <p:cNvCxnSpPr/>
          <p:nvPr/>
        </p:nvCxnSpPr>
        <p:spPr>
          <a:xfrm>
            <a:off x="6705600" y="1066800"/>
            <a:ext cx="381000" cy="3810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6400800" y="685800"/>
            <a:ext cx="685800" cy="42780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</a:rPr>
              <a:t>T10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/>
              <a:t>PBW5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7086600" y="1447800"/>
            <a:ext cx="0" cy="4724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315200" y="1905000"/>
            <a:ext cx="0" cy="4267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7467600" y="1905000"/>
            <a:ext cx="0" cy="4267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7162800" y="1600200"/>
            <a:ext cx="457200" cy="427809"/>
          </a:xfrm>
          <a:prstGeom prst="rect">
            <a:avLst/>
          </a:prstGeom>
          <a:solidFill>
            <a:schemeClr val="bg2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</a:rPr>
              <a:t>T11</a:t>
            </a:r>
          </a:p>
          <a:p>
            <a:pPr algn="ctr">
              <a:lnSpc>
                <a:spcPct val="90000"/>
              </a:lnSpc>
            </a:pPr>
            <a:r>
              <a:rPr lang="en-US" sz="12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</a:rPr>
              <a:t>T12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001000" y="1447800"/>
            <a:ext cx="0" cy="4724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7772400" y="1219200"/>
            <a:ext cx="228600" cy="2286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7391400" y="990600"/>
            <a:ext cx="457200" cy="26161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00"/>
                </a:solidFill>
              </a:rPr>
              <a:t>T13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457200"/>
            <a:ext cx="1447800" cy="34624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1066800" y="381000"/>
            <a:ext cx="2895600" cy="1232436"/>
            <a:chOff x="1600200" y="457200"/>
            <a:chExt cx="2895600" cy="1232436"/>
          </a:xfrm>
        </p:grpSpPr>
        <p:sp>
          <p:nvSpPr>
            <p:cNvPr id="42" name="TextBox 41"/>
            <p:cNvSpPr txBox="1"/>
            <p:nvPr/>
          </p:nvSpPr>
          <p:spPr>
            <a:xfrm>
              <a:off x="1600200" y="457200"/>
              <a:ext cx="2895600" cy="120443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 smtClean="0"/>
                <a:t>T:       Target Module</a:t>
              </a:r>
            </a:p>
            <a:p>
              <a:pPr>
                <a:lnSpc>
                  <a:spcPct val="90000"/>
                </a:lnSpc>
              </a:pPr>
              <a:r>
                <a:rPr lang="en-US" sz="1600" dirty="0" smtClean="0"/>
                <a:t>PBW: Proton Beam Window</a:t>
              </a:r>
            </a:p>
            <a:p>
              <a:pPr>
                <a:lnSpc>
                  <a:spcPct val="90000"/>
                </a:lnSpc>
              </a:pPr>
              <a:r>
                <a:rPr lang="en-US" sz="1600" dirty="0" smtClean="0"/>
                <a:t>IRP:   Inner Reflector Plug</a:t>
              </a:r>
            </a:p>
            <a:p>
              <a:pPr>
                <a:lnSpc>
                  <a:spcPct val="90000"/>
                </a:lnSpc>
              </a:pPr>
              <a:r>
                <a:rPr lang="en-US" sz="1600" dirty="0" smtClean="0"/>
                <a:t>CVI:   Core Vessel Insert</a:t>
              </a:r>
            </a:p>
            <a:p>
              <a:pPr>
                <a:lnSpc>
                  <a:spcPct val="90000"/>
                </a:lnSpc>
              </a:pPr>
              <a:r>
                <a:rPr lang="en-US" sz="1600" dirty="0"/>
                <a:t> </a:t>
              </a:r>
              <a:r>
                <a:rPr lang="en-US" sz="1600" dirty="0" smtClean="0"/>
                <a:t>    :    Hg vessels that leaked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00200" y="1371600"/>
              <a:ext cx="457200" cy="318036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uFill>
                    <a:solidFill>
                      <a:srgbClr val="FF0000"/>
                    </a:solidFill>
                  </a:uFill>
                </a:rPr>
                <a:t>Tn</a:t>
              </a:r>
              <a:endParaRPr lang="en-US" sz="16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136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64890" cy="49629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42640" cy="5410200"/>
          </a:xfrm>
        </p:spPr>
        <p:txBody>
          <a:bodyPr/>
          <a:lstStyle/>
          <a:p>
            <a:r>
              <a:rPr lang="en-US" dirty="0"/>
              <a:t>Major component </a:t>
            </a:r>
            <a:r>
              <a:rPr lang="en-US" dirty="0" smtClean="0"/>
              <a:t>spares status is OK.</a:t>
            </a:r>
            <a:endParaRPr lang="en-US" dirty="0"/>
          </a:p>
          <a:p>
            <a:r>
              <a:rPr lang="en-US" dirty="0" smtClean="0"/>
              <a:t>Improved target reliability is fundamental to improved target </a:t>
            </a:r>
            <a:r>
              <a:rPr lang="en-US" dirty="0"/>
              <a:t>systems </a:t>
            </a:r>
            <a:r>
              <a:rPr lang="en-US" dirty="0" smtClean="0"/>
              <a:t>availability.</a:t>
            </a:r>
          </a:p>
          <a:p>
            <a:pPr lvl="1"/>
            <a:r>
              <a:rPr lang="en-US" dirty="0" smtClean="0"/>
              <a:t>Efforts to validate models and identify design improvements are critical.</a:t>
            </a:r>
          </a:p>
          <a:p>
            <a:pPr lvl="1"/>
            <a:r>
              <a:rPr lang="en-US" dirty="0" smtClean="0"/>
              <a:t>Helium gas injection is the biggest bang for the buck.</a:t>
            </a:r>
            <a:endParaRPr lang="en-US" dirty="0"/>
          </a:p>
          <a:p>
            <a:r>
              <a:rPr lang="en-US" dirty="0" smtClean="0"/>
              <a:t>The IRP will be replaced and HWS </a:t>
            </a:r>
            <a:r>
              <a:rPr lang="en-US" baseline="30000" dirty="0" smtClean="0"/>
              <a:t>#</a:t>
            </a:r>
            <a:r>
              <a:rPr lang="en-US" dirty="0" smtClean="0"/>
              <a:t>4 will be converted to heavy water to </a:t>
            </a:r>
            <a:r>
              <a:rPr lang="en-US" dirty="0"/>
              <a:t>improve Beam Line </a:t>
            </a:r>
            <a:r>
              <a:rPr lang="en-US" dirty="0" smtClean="0"/>
              <a:t>performance.</a:t>
            </a:r>
            <a:endParaRPr lang="en-US" dirty="0"/>
          </a:p>
          <a:p>
            <a:r>
              <a:rPr lang="en-US" dirty="0" smtClean="0"/>
              <a:t>Spent target &amp; PBW storage &amp; disposal is under control.</a:t>
            </a:r>
            <a:endParaRPr lang="en-US" dirty="0"/>
          </a:p>
          <a:p>
            <a:r>
              <a:rPr lang="en-US" dirty="0" smtClean="0"/>
              <a:t>Servo</a:t>
            </a:r>
            <a:r>
              <a:rPr lang="en-US" dirty="0"/>
              <a:t>-Manipulator </a:t>
            </a:r>
            <a:r>
              <a:rPr lang="en-US" dirty="0" smtClean="0"/>
              <a:t>replacement is necessary.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621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Component Delivery Status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685800"/>
            <a:ext cx="8610600" cy="5715000"/>
          </a:xfrm>
        </p:spPr>
        <p:txBody>
          <a:bodyPr/>
          <a:lstStyle/>
          <a:p>
            <a:r>
              <a:rPr lang="en-US" dirty="0" smtClean="0"/>
              <a:t>Targets:</a:t>
            </a:r>
            <a:r>
              <a:rPr lang="en-US" sz="2400" dirty="0" smtClean="0"/>
              <a:t> 2 spares on site with 3 more coming this year</a:t>
            </a:r>
          </a:p>
          <a:p>
            <a:pPr lvl="1"/>
            <a:r>
              <a:rPr lang="en-US" dirty="0" smtClean="0"/>
              <a:t>ORTE-003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Stored at SNS</a:t>
            </a:r>
          </a:p>
          <a:p>
            <a:pPr lvl="1"/>
            <a:r>
              <a:rPr lang="en-US" dirty="0" smtClean="0"/>
              <a:t>MTX-008JF</a:t>
            </a:r>
            <a:r>
              <a:rPr lang="en-US" dirty="0"/>
              <a:t>: Not before Jan 2017 (on-</a:t>
            </a:r>
            <a:r>
              <a:rPr lang="en-US" dirty="0" smtClean="0"/>
              <a:t>hold)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MTX-009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Installed</a:t>
            </a:r>
          </a:p>
          <a:p>
            <a:pPr lvl="1"/>
            <a:r>
              <a:rPr lang="en-US" dirty="0" smtClean="0"/>
              <a:t>MTX-010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Stored at SNS</a:t>
            </a:r>
          </a:p>
          <a:p>
            <a:pPr lvl="1"/>
            <a:r>
              <a:rPr lang="en-US" dirty="0" smtClean="0"/>
              <a:t>MTX-011JF</a:t>
            </a:r>
            <a:r>
              <a:rPr lang="en-US" dirty="0"/>
              <a:t>: </a:t>
            </a:r>
            <a:r>
              <a:rPr lang="en-US" dirty="0" smtClean="0"/>
              <a:t>Aug 2016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MTX-012JF</a:t>
            </a:r>
            <a:r>
              <a:rPr lang="en-US" dirty="0"/>
              <a:t>: </a:t>
            </a:r>
            <a:r>
              <a:rPr lang="en-US" dirty="0" smtClean="0"/>
              <a:t>Sep 2016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MTX-013</a:t>
            </a:r>
            <a:r>
              <a:rPr lang="en-US" dirty="0"/>
              <a:t>: Jun 2016</a:t>
            </a:r>
          </a:p>
          <a:p>
            <a:r>
              <a:rPr lang="en-US" dirty="0" smtClean="0"/>
              <a:t>Proton Beam Windows (PBWs): </a:t>
            </a:r>
            <a:r>
              <a:rPr lang="en-US" sz="2400" dirty="0" smtClean="0"/>
              <a:t>One spare on site with 1 more coming this year</a:t>
            </a:r>
          </a:p>
          <a:p>
            <a:pPr lvl="1"/>
            <a:r>
              <a:rPr lang="en-US" dirty="0" smtClean="0"/>
              <a:t>KTC-005 (Aluminum): </a:t>
            </a:r>
            <a:r>
              <a:rPr lang="en-US" dirty="0" smtClean="0">
                <a:solidFill>
                  <a:srgbClr val="00B050"/>
                </a:solidFill>
              </a:rPr>
              <a:t>In High Bay</a:t>
            </a:r>
            <a:endParaRPr lang="en-US" dirty="0">
              <a:solidFill>
                <a:srgbClr val="00B050"/>
              </a:solidFill>
            </a:endParaRPr>
          </a:p>
          <a:p>
            <a:pPr lvl="1"/>
            <a:r>
              <a:rPr lang="en-US" dirty="0" smtClean="0"/>
              <a:t>KTC-006 (Inconel): July 2016</a:t>
            </a:r>
          </a:p>
          <a:p>
            <a:r>
              <a:rPr lang="en-US" dirty="0" smtClean="0"/>
              <a:t>Inner Reflector Plug (IRP): August 2016</a:t>
            </a:r>
          </a:p>
        </p:txBody>
      </p:sp>
    </p:spTree>
    <p:extLst>
      <p:ext uri="{BB962C8B-B14F-4D97-AF65-F5344CB8AC3E}">
        <p14:creationId xmlns:p14="http://schemas.microsoft.com/office/powerpoint/2010/main" val="120703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Proton Beam Window Replacements</a:t>
            </a:r>
            <a:endParaRPr lang="en-US" dirty="0">
              <a:latin typeface="Arial Black" charset="0"/>
              <a:ea typeface="ヒラギノ角ゴ Pro W3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413940"/>
              </p:ext>
            </p:extLst>
          </p:nvPr>
        </p:nvGraphicFramePr>
        <p:xfrm>
          <a:off x="762000" y="1295400"/>
          <a:ext cx="7609488" cy="3657603"/>
        </p:xfrm>
        <a:graphic>
          <a:graphicData uri="http://schemas.openxmlformats.org/drawingml/2006/table">
            <a:tbl>
              <a:tblPr/>
              <a:tblGrid>
                <a:gridCol w="924910"/>
                <a:gridCol w="1163145"/>
                <a:gridCol w="1149131"/>
                <a:gridCol w="1182414"/>
                <a:gridCol w="1340068"/>
                <a:gridCol w="924910"/>
                <a:gridCol w="924910"/>
              </a:tblGrid>
              <a:tr h="1210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PBW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Serial Number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Date Installed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Date Removed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Accumulated Energy (MW-hrs)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RH Hours to Replace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Calendar Days to Replace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PBW1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MTM-001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4/26/06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7/31/09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3055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?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?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PBW2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MTM-002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8/17/09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1/5/11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5206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PBW3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KTC-001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1/5/11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7/30/12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PBW4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KTC-002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7/31/12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7/18/14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8674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PBW5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KTC-003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7/21/14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0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PBW6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KTC-004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49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Aluminum PBW (PBW6) </a:t>
            </a:r>
            <a:r>
              <a:rPr lang="en-US" dirty="0"/>
              <a:t>I</a:t>
            </a:r>
            <a:r>
              <a:rPr lang="en-US" dirty="0" smtClean="0"/>
              <a:t>s 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4648200" cy="2438400"/>
          </a:xfrm>
        </p:spPr>
        <p:txBody>
          <a:bodyPr/>
          <a:lstStyle/>
          <a:p>
            <a:r>
              <a:rPr lang="en-US" sz="2000" dirty="0"/>
              <a:t>Advantages of </a:t>
            </a:r>
            <a:r>
              <a:rPr lang="en-US" sz="2000" dirty="0" smtClean="0"/>
              <a:t>aluminum*</a:t>
            </a:r>
            <a:endParaRPr lang="en-US" sz="2000" dirty="0"/>
          </a:p>
          <a:p>
            <a:pPr lvl="1"/>
            <a:r>
              <a:rPr lang="en-US" sz="1800" dirty="0"/>
              <a:t>Increased PBW lifetime</a:t>
            </a:r>
          </a:p>
          <a:p>
            <a:pPr lvl="1"/>
            <a:r>
              <a:rPr lang="en-US" sz="1800" dirty="0" smtClean="0"/>
              <a:t>3-5% increase neutron production</a:t>
            </a:r>
            <a:endParaRPr lang="en-US" sz="1800" dirty="0"/>
          </a:p>
          <a:p>
            <a:pPr lvl="1"/>
            <a:r>
              <a:rPr lang="en-US" sz="1800" dirty="0"/>
              <a:t>Decreased heating in PBW and shield blocks</a:t>
            </a:r>
          </a:p>
          <a:p>
            <a:pPr lvl="1"/>
            <a:r>
              <a:rPr lang="en-US" sz="1800" dirty="0"/>
              <a:t>Higher thermal </a:t>
            </a:r>
            <a:r>
              <a:rPr lang="en-US" sz="1800" dirty="0" smtClean="0"/>
              <a:t>conductivity and lower </a:t>
            </a:r>
            <a:r>
              <a:rPr lang="en-US" sz="1800" dirty="0"/>
              <a:t>energy </a:t>
            </a:r>
            <a:r>
              <a:rPr lang="en-US" sz="1800" dirty="0" smtClean="0"/>
              <a:t>deposition</a:t>
            </a:r>
            <a:r>
              <a:rPr lang="en-US" sz="1800" dirty="0"/>
              <a:t> </a:t>
            </a:r>
            <a:r>
              <a:rPr lang="en-US" sz="1800" dirty="0" smtClean="0"/>
              <a:t>cause less </a:t>
            </a:r>
            <a:r>
              <a:rPr lang="en-US" sz="1800" dirty="0"/>
              <a:t>thermal stress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4597398" y="1493837"/>
            <a:ext cx="4470402" cy="4525963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00399"/>
            <a:ext cx="3274271" cy="317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57200" y="5486400"/>
            <a:ext cx="12954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RTBT Side</a:t>
            </a:r>
            <a:endParaRPr lang="en-US" dirty="0"/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2971800" y="5486400"/>
            <a:ext cx="19812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dirty="0"/>
              <a:t>Core </a:t>
            </a:r>
            <a:r>
              <a:rPr lang="en-US" dirty="0" smtClean="0"/>
              <a:t>Vessel Side</a:t>
            </a:r>
            <a:endParaRPr lang="en-US" dirty="0"/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>
            <a:off x="2209800" y="4800600"/>
            <a:ext cx="1752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85800" y="4572000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Proton Beam</a:t>
            </a:r>
          </a:p>
        </p:txBody>
      </p:sp>
      <p:pic>
        <p:nvPicPr>
          <p:cNvPr id="11" name="Picture 10" descr="20160204_14343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85"/>
          <a:stretch/>
        </p:blipFill>
        <p:spPr>
          <a:xfrm rot="5400000">
            <a:off x="4302756" y="1564644"/>
            <a:ext cx="5240866" cy="39403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19600" y="6211669"/>
            <a:ext cx="2133600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*D.A</a:t>
            </a:r>
            <a:r>
              <a:rPr lang="en-US" sz="1200" dirty="0"/>
              <a:t>. McClintock et al</a:t>
            </a:r>
            <a:r>
              <a:rPr lang="en-US" sz="1200" dirty="0" smtClean="0"/>
              <a:t>., Journal of Nuclear Materials 450 </a:t>
            </a:r>
            <a:r>
              <a:rPr lang="en-US" sz="1200" dirty="0"/>
              <a:t>(2014) 163–</a:t>
            </a:r>
            <a:r>
              <a:rPr lang="en-US" sz="1200" dirty="0" smtClean="0"/>
              <a:t>175.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17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Target Replacements</a:t>
            </a:r>
            <a:endParaRPr lang="en-US" dirty="0">
              <a:latin typeface="Arial Black" charset="0"/>
              <a:ea typeface="ヒラギノ角ゴ Pro W3" charset="0"/>
            </a:endParaRPr>
          </a:p>
        </p:txBody>
      </p:sp>
      <p:sp>
        <p:nvSpPr>
          <p:cNvPr id="6" name="Rectangle 1027"/>
          <p:cNvSpPr>
            <a:spLocks noGrp="1"/>
          </p:cNvSpPr>
          <p:nvPr>
            <p:ph idx="1"/>
          </p:nvPr>
        </p:nvSpPr>
        <p:spPr>
          <a:xfrm>
            <a:off x="381000" y="4572000"/>
            <a:ext cx="8229600" cy="2286000"/>
          </a:xfrm>
          <a:solidFill>
            <a:schemeClr val="bg2"/>
          </a:solidFill>
        </p:spPr>
        <p:txBody>
          <a:bodyPr/>
          <a:lstStyle/>
          <a:p>
            <a:pPr marL="34290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600" dirty="0" smtClean="0">
                <a:latin typeface="Arial Narrow" charset="0"/>
                <a:ea typeface="ヒラギノ角ゴ Pro W3" charset="0"/>
              </a:rPr>
              <a:t>Estimated. Mercury vent line leak identification and repair added duration.</a:t>
            </a:r>
          </a:p>
          <a:p>
            <a:pPr marL="34290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600" dirty="0" smtClean="0">
                <a:latin typeface="Arial Narrow" charset="0"/>
                <a:ea typeface="ヒラギノ角ゴ Pro W3" charset="0"/>
              </a:rPr>
              <a:t>Configuring Service Bay for target change and crane inspection added 2 days of effort.</a:t>
            </a:r>
          </a:p>
          <a:p>
            <a:pPr marL="34290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600" dirty="0" smtClean="0">
                <a:latin typeface="Arial Narrow" charset="0"/>
                <a:ea typeface="ヒラギノ角ゴ Pro W3" charset="0"/>
              </a:rPr>
              <a:t>Issue with 7.5T Service Bay crane resulted in a delay of ~7 days.</a:t>
            </a:r>
          </a:p>
          <a:p>
            <a:pPr marL="34290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600" dirty="0" smtClean="0">
                <a:latin typeface="Arial Narrow" charset="0"/>
                <a:ea typeface="ヒラギノ角ゴ Pro W3" charset="0"/>
              </a:rPr>
              <a:t>Upper knife </a:t>
            </a:r>
            <a:r>
              <a:rPr lang="en-US" sz="1600" dirty="0">
                <a:latin typeface="Arial Narrow" charset="0"/>
                <a:ea typeface="ヒラギノ角ゴ Pro W3" charset="0"/>
              </a:rPr>
              <a:t>e</a:t>
            </a:r>
            <a:r>
              <a:rPr lang="en-US" sz="1600" dirty="0" smtClean="0">
                <a:latin typeface="Arial Narrow" charset="0"/>
                <a:ea typeface="ヒラギノ角ゴ Pro W3" charset="0"/>
              </a:rPr>
              <a:t>dge seal leak on MTX-004 </a:t>
            </a:r>
            <a:r>
              <a:rPr lang="en-US" sz="1600" dirty="0" smtClean="0">
                <a:solidFill>
                  <a:srgbClr val="000000"/>
                </a:solidFill>
                <a:latin typeface="Arial Narrow" charset="0"/>
                <a:ea typeface="ヒラギノ角ゴ Pro W3" charset="0"/>
              </a:rPr>
              <a:t>added ~8 calendar days;</a:t>
            </a:r>
            <a:r>
              <a:rPr lang="en-US" sz="1600" dirty="0">
                <a:latin typeface="Arial Narrow" charset="0"/>
                <a:ea typeface="ヒラギノ角ゴ Pro W3" charset="0"/>
              </a:rPr>
              <a:t> </a:t>
            </a:r>
            <a:r>
              <a:rPr lang="en-US" sz="1600" dirty="0" smtClean="0">
                <a:latin typeface="Arial Narrow" charset="0"/>
                <a:ea typeface="ヒラギノ角ゴ Pro W3" charset="0"/>
              </a:rPr>
              <a:t>PBW4 </a:t>
            </a:r>
            <a:r>
              <a:rPr lang="en-US" sz="1600" dirty="0">
                <a:latin typeface="Arial Narrow" charset="0"/>
                <a:ea typeface="ヒラギノ角ゴ Pro W3" charset="0"/>
              </a:rPr>
              <a:t>installation added 6</a:t>
            </a:r>
            <a:r>
              <a:rPr lang="en-US" sz="1600" dirty="0" smtClean="0">
                <a:latin typeface="Arial Narrow" charset="0"/>
                <a:ea typeface="ヒラギノ角ゴ Pro W3" charset="0"/>
              </a:rPr>
              <a:t> </a:t>
            </a:r>
            <a:r>
              <a:rPr lang="en-US" sz="1600" dirty="0">
                <a:latin typeface="Arial Narrow" charset="0"/>
                <a:ea typeface="ヒラギノ角ゴ Pro W3" charset="0"/>
              </a:rPr>
              <a:t>days .</a:t>
            </a:r>
            <a:endParaRPr lang="en-US" sz="1600" dirty="0" smtClean="0">
              <a:latin typeface="Arial Narrow" charset="0"/>
              <a:ea typeface="ヒラギノ角ゴ Pro W3" charset="0"/>
            </a:endParaRPr>
          </a:p>
          <a:p>
            <a:pPr marL="34290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600" dirty="0" smtClean="0">
                <a:latin typeface="Arial Narrow" charset="0"/>
                <a:ea typeface="ヒラギノ角ゴ Pro W3" charset="0"/>
              </a:rPr>
              <a:t>Investigation into T6 &amp; T7 failures added ~22 days to T7 replacement.</a:t>
            </a:r>
          </a:p>
          <a:p>
            <a:pPr marL="34290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600" dirty="0" smtClean="0">
                <a:latin typeface="Arial Narrow" charset="0"/>
                <a:ea typeface="ヒラギノ角ゴ Pro W3" charset="0"/>
              </a:rPr>
              <a:t>Two crews. IRP Inspection added 1 day. PBW5 installation added ~11 days to complete T9 replacement.</a:t>
            </a:r>
          </a:p>
          <a:p>
            <a:pPr marL="34290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600" dirty="0" smtClean="0">
                <a:latin typeface="Arial Narrow" charset="0"/>
                <a:ea typeface="ヒラギノ角ゴ Pro W3" charset="0"/>
              </a:rPr>
              <a:t>Start of T10 replacement delayed 1.5 days due to Service Bay manipulator wiring damage.</a:t>
            </a:r>
          </a:p>
          <a:p>
            <a:pPr marL="34290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600" dirty="0" smtClean="0">
                <a:latin typeface="Arial Narrow" charset="0"/>
                <a:ea typeface="ヒラギノ角ゴ Pro W3" charset="0"/>
              </a:rPr>
              <a:t>T11 PIE activities added ~2 days to the replacement.</a:t>
            </a:r>
          </a:p>
          <a:p>
            <a:pPr marL="342900" indent="-342900">
              <a:spcBef>
                <a:spcPts val="200"/>
              </a:spcBef>
              <a:buFont typeface="+mj-lt"/>
              <a:buAutoNum type="arabicPeriod"/>
            </a:pPr>
            <a:r>
              <a:rPr lang="en-US" sz="1600" dirty="0" smtClean="0">
                <a:latin typeface="Arial Narrow" charset="0"/>
                <a:ea typeface="ヒラギノ角ゴ Pro W3" charset="0"/>
              </a:rPr>
              <a:t>Secured the PBW sampling task and loaded T11 into a liner before target change.</a:t>
            </a:r>
            <a:endParaRPr lang="en-US" sz="1600" dirty="0">
              <a:latin typeface="Arial Narrow" charset="0"/>
              <a:ea typeface="ヒラギノ角ゴ Pro W3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697031"/>
              </p:ext>
            </p:extLst>
          </p:nvPr>
        </p:nvGraphicFramePr>
        <p:xfrm>
          <a:off x="304800" y="609600"/>
          <a:ext cx="8534398" cy="4002881"/>
        </p:xfrm>
        <a:graphic>
          <a:graphicData uri="http://schemas.openxmlformats.org/drawingml/2006/table">
            <a:tbl>
              <a:tblPr/>
              <a:tblGrid>
                <a:gridCol w="762000"/>
                <a:gridCol w="1326055"/>
                <a:gridCol w="1036145"/>
                <a:gridCol w="1143000"/>
                <a:gridCol w="1295400"/>
                <a:gridCol w="1121978"/>
                <a:gridCol w="924910"/>
                <a:gridCol w="924910"/>
              </a:tblGrid>
              <a:tr h="667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Target 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Serial Number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Date Installed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Date Removed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Accumulated Energy </a:t>
                      </a:r>
                      <a:endParaRPr lang="en-US" sz="1400" b="1" i="0" u="sng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en-US" sz="14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MW-hrs)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 </a:t>
                      </a:r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(kW)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RH Hours to Replace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Calendar Days to Replace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T1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MTX-001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4/26/06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7/15/09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3055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T2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MTX-002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8/17/09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7/16/10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3145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T3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MTX-005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7/29/10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4/9/11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2791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4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T4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MTX-006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4/19/11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1/17/12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3252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T5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MTM-001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1/25/12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7/2/12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2362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159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T6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MTX-004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8/2/12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9/26/12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4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MTX-003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10/3/12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10/26/12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4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T8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MTM-003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11/16/12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10/4/13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T9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ORTE-001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10/14/13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7/3/14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4195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T10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MTX-007JF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7/23/14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9/17/14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4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T11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ORTE-002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9/22/14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11/12/14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4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T12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MTM-002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11/18/14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10/2/15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964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4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MTX-009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10/8/15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13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Target System Availability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915400" cy="5638800"/>
          </a:xfrm>
        </p:spPr>
        <p:txBody>
          <a:bodyPr/>
          <a:lstStyle/>
          <a:p>
            <a:r>
              <a:rPr lang="en-US" sz="2000" dirty="0" smtClean="0"/>
              <a:t>Target module mercury leaks dominate availability.</a:t>
            </a:r>
          </a:p>
          <a:p>
            <a:r>
              <a:rPr lang="en-US" sz="2000" dirty="0" smtClean="0"/>
              <a:t>FY15 </a:t>
            </a:r>
            <a:r>
              <a:rPr lang="en-US" sz="2000" dirty="0"/>
              <a:t>d</a:t>
            </a:r>
            <a:r>
              <a:rPr lang="en-US" sz="2000" dirty="0" smtClean="0"/>
              <a:t>owntime hours</a:t>
            </a:r>
          </a:p>
          <a:p>
            <a:pPr lvl="1"/>
            <a:r>
              <a:rPr lang="en-US" sz="1800" dirty="0" smtClean="0"/>
              <a:t>T11 leak:			557.5</a:t>
            </a:r>
          </a:p>
          <a:p>
            <a:pPr lvl="1"/>
            <a:r>
              <a:rPr lang="en-US" sz="1800" dirty="0" smtClean="0"/>
              <a:t>T12 leak:			  62.7</a:t>
            </a:r>
          </a:p>
          <a:p>
            <a:pPr lvl="1"/>
            <a:r>
              <a:rPr lang="en-US" sz="1800" dirty="0" smtClean="0"/>
              <a:t>Shutter hydraulic water leak:</a:t>
            </a:r>
            <a:r>
              <a:rPr lang="en-US" sz="1800" dirty="0"/>
              <a:t>	</a:t>
            </a:r>
            <a:r>
              <a:rPr lang="en-US" sz="1800" dirty="0" smtClean="0"/>
              <a:t>    4.6</a:t>
            </a:r>
          </a:p>
          <a:p>
            <a:pPr lvl="1"/>
            <a:r>
              <a:rPr lang="en-US" sz="1800" dirty="0" smtClean="0"/>
              <a:t>CMS hydrogen fills:</a:t>
            </a:r>
            <a:r>
              <a:rPr lang="en-US" sz="1800" dirty="0"/>
              <a:t>	</a:t>
            </a:r>
            <a:r>
              <a:rPr lang="en-US" sz="1800" dirty="0" smtClean="0"/>
              <a:t>	    1.0</a:t>
            </a:r>
          </a:p>
          <a:p>
            <a:pPr lvl="1"/>
            <a:r>
              <a:rPr lang="en-US" sz="1800" dirty="0" smtClean="0"/>
              <a:t>LWS #1 pump A failure:	    0.1</a:t>
            </a:r>
          </a:p>
          <a:p>
            <a:r>
              <a:rPr lang="en-US" sz="2000" dirty="0" smtClean="0"/>
              <a:t>FY16 </a:t>
            </a:r>
            <a:r>
              <a:rPr lang="en-US" sz="2000" dirty="0"/>
              <a:t>downtime </a:t>
            </a:r>
            <a:r>
              <a:rPr lang="en-US" sz="2000" dirty="0" smtClean="0"/>
              <a:t>hours (year to date)</a:t>
            </a:r>
          </a:p>
          <a:p>
            <a:pPr lvl="1"/>
            <a:r>
              <a:rPr lang="en-US" sz="1800" dirty="0"/>
              <a:t>T12 leak:	</a:t>
            </a:r>
            <a:r>
              <a:rPr lang="en-US" sz="1800" dirty="0" smtClean="0"/>
              <a:t>		181.2</a:t>
            </a:r>
            <a:endParaRPr lang="en-US" sz="1800" dirty="0"/>
          </a:p>
          <a:p>
            <a:pPr lvl="1"/>
            <a:r>
              <a:rPr lang="en-US" sz="1800" dirty="0" smtClean="0"/>
              <a:t>Mercury </a:t>
            </a:r>
            <a:r>
              <a:rPr lang="en-US" sz="1800" dirty="0"/>
              <a:t>l</a:t>
            </a:r>
            <a:r>
              <a:rPr lang="en-US" sz="1800" dirty="0" smtClean="0"/>
              <a:t>eak detection fault:	    3.9</a:t>
            </a:r>
          </a:p>
          <a:p>
            <a:r>
              <a:rPr lang="en-US" sz="2000" dirty="0" smtClean="0"/>
              <a:t>The most significant gain in SNS Neutron Science Program predictability is improved reliability of mercury targets.</a:t>
            </a:r>
          </a:p>
          <a:p>
            <a:pPr lvl="1"/>
            <a:r>
              <a:rPr lang="en-US" sz="1800" dirty="0" smtClean="0"/>
              <a:t>Improved reliability requires improved understanding, i.e., data to validate models and identify design improvements.</a:t>
            </a:r>
          </a:p>
          <a:p>
            <a:pPr lvl="1"/>
            <a:r>
              <a:rPr lang="en-US" sz="1800" dirty="0" smtClean="0"/>
              <a:t>Running targets to failure as a “smoking gun” strategy to inform target design improvements is not an option due to Science Program predictability needs. </a:t>
            </a:r>
          </a:p>
        </p:txBody>
      </p:sp>
    </p:spTree>
    <p:extLst>
      <p:ext uri="{BB962C8B-B14F-4D97-AF65-F5344CB8AC3E}">
        <p14:creationId xmlns:p14="http://schemas.microsoft.com/office/powerpoint/2010/main" val="70197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64890" cy="888705"/>
          </a:xfrm>
        </p:spPr>
        <p:txBody>
          <a:bodyPr/>
          <a:lstStyle/>
          <a:p>
            <a:r>
              <a:rPr lang="en-US" dirty="0" smtClean="0"/>
              <a:t>TRIP Support—Understanding and Mitigating Impact of High Cycle Fatigue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562600"/>
          </a:xfrm>
          <a:noFill/>
        </p:spPr>
        <p:txBody>
          <a:bodyPr/>
          <a:lstStyle/>
          <a:p>
            <a:r>
              <a:rPr lang="en-US" sz="2400" dirty="0" smtClean="0"/>
              <a:t>Target module high cycle fatigue, possibly combined with pre-existing flaws and/or lack of design margin, resulted in target leaks after ~1 week to ~1 month of beam delivery (T6, T7, &amp; T11; may have been a factor with T10).</a:t>
            </a:r>
          </a:p>
          <a:p>
            <a:r>
              <a:rPr lang="en-US" sz="2400" dirty="0" smtClean="0"/>
              <a:t>These lifetimes and impact to the science program is unsustainable. From an operations perspective, supporting efforts to address it is the highest priority.</a:t>
            </a:r>
          </a:p>
          <a:p>
            <a:r>
              <a:rPr lang="en-US" sz="2400" dirty="0" smtClean="0"/>
              <a:t>Actions:</a:t>
            </a:r>
          </a:p>
          <a:p>
            <a:pPr lvl="1"/>
            <a:r>
              <a:rPr lang="en-US" sz="2000" dirty="0" smtClean="0"/>
              <a:t>Installed mercury pressure vessel strain instrumentation beginning with T13 (MTX-009). Produced real time strain data to validate and/or refine models. [Wendel presentation]</a:t>
            </a:r>
            <a:endParaRPr lang="en-US" sz="1800" dirty="0" smtClean="0"/>
          </a:p>
          <a:p>
            <a:pPr lvl="1"/>
            <a:r>
              <a:rPr lang="en-US" sz="2000" dirty="0" smtClean="0"/>
              <a:t>Will implement a mercury loop helium gas injection system in parallel with installation of T15 </a:t>
            </a:r>
            <a:r>
              <a:rPr lang="en-US" sz="2000" dirty="0"/>
              <a:t>(MTX-011JF or -012JF</a:t>
            </a:r>
            <a:r>
              <a:rPr lang="en-US" sz="2000" dirty="0" smtClean="0"/>
              <a:t>). [Riemer presentation]</a:t>
            </a:r>
          </a:p>
          <a:p>
            <a:pPr lvl="1"/>
            <a:r>
              <a:rPr lang="en-US" sz="2000" dirty="0" smtClean="0"/>
              <a:t>Beginning with T10, implemented </a:t>
            </a:r>
            <a:r>
              <a:rPr lang="en-US" sz="2000" dirty="0"/>
              <a:t>a capability to </a:t>
            </a:r>
            <a:r>
              <a:rPr lang="en-US" sz="2000" dirty="0" smtClean="0"/>
              <a:t>obtain mercury pressure vessel material samples at locations other than the target nose.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977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913069-075D-49F7-AF90-34940D148085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1304</TotalTime>
  <Words>1947</Words>
  <Application>Microsoft Office PowerPoint</Application>
  <PresentationFormat>On-screen Show (4:3)</PresentationFormat>
  <Paragraphs>409</Paragraphs>
  <Slides>30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Powerpoint-Template_HFIR-SNS</vt:lpstr>
      <vt:lpstr>Target Systems Operations Experience and Remote Handling</vt:lpstr>
      <vt:lpstr>Outline</vt:lpstr>
      <vt:lpstr>Installation of Major Components (Remotely)</vt:lpstr>
      <vt:lpstr>Component Delivery Status</vt:lpstr>
      <vt:lpstr>Proton Beam Window Replacements</vt:lpstr>
      <vt:lpstr>Aluminum PBW (PBW6) Is Next</vt:lpstr>
      <vt:lpstr>Target Replacements</vt:lpstr>
      <vt:lpstr>Target System Availability</vt:lpstr>
      <vt:lpstr>TRIP Support—Understanding and Mitigating Impact of High Cycle Fatigue</vt:lpstr>
      <vt:lpstr>Status as of Last Year to Implement Capability to Sample Hg Pressure Vessel at Multiple Locations</vt:lpstr>
      <vt:lpstr>T10 Coring Tool</vt:lpstr>
      <vt:lpstr>T10 Leak Location</vt:lpstr>
      <vt:lpstr>Leak Location</vt:lpstr>
      <vt:lpstr>T10 Coring</vt:lpstr>
      <vt:lpstr>T10  Coring</vt:lpstr>
      <vt:lpstr>TRIP Support—Understanding and Mitigating Impact of Cavitation Damage</vt:lpstr>
      <vt:lpstr>TRIP Support—Understanding and Mitigating Impact of Radiation Damage</vt:lpstr>
      <vt:lpstr>Last Year’s Status: Capability to Obtain an Irradiated PBW Sample Was at the Design Stage</vt:lpstr>
      <vt:lpstr>PBW Sampling Mock-up</vt:lpstr>
      <vt:lpstr>PBW Sampling Prep</vt:lpstr>
      <vt:lpstr>PBW Sampling—make a cut</vt:lpstr>
      <vt:lpstr>PBW Samples</vt:lpstr>
      <vt:lpstr>Improve Beam Line Performance with IRP Replacement</vt:lpstr>
      <vt:lpstr>IRP Replacement</vt:lpstr>
      <vt:lpstr>Reflector Water (HWS #4) Heavy Water Conversion</vt:lpstr>
      <vt:lpstr>Challenges – TN-RAM Cask Availability</vt:lpstr>
      <vt:lpstr>Developed Capability to Store Spent Targets On-site</vt:lpstr>
      <vt:lpstr>Target Holding Container (THC) Plan</vt:lpstr>
      <vt:lpstr>Servo-Manipulator Obsolescence Solution—AIP Funded Replacements</vt:lpstr>
      <vt:lpstr>Summary</vt:lpstr>
    </vt:vector>
  </TitlesOfParts>
  <Company>ORNL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Manning, Renee</dc:creator>
  <cp:keywords>Spallation Neuton Souce, Neutron Sciences Directorate</cp:keywords>
  <cp:lastModifiedBy>Eady, Lisa B.</cp:lastModifiedBy>
  <cp:revision>147</cp:revision>
  <cp:lastPrinted>2016-02-09T11:28:07Z</cp:lastPrinted>
  <dcterms:created xsi:type="dcterms:W3CDTF">2014-04-28T13:33:12Z</dcterms:created>
  <dcterms:modified xsi:type="dcterms:W3CDTF">2016-02-12T19:05:46Z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