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doc" ContentType="application/msword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notesMasterIdLst>
    <p:notesMasterId r:id="rId17"/>
  </p:notesMasterIdLst>
  <p:sldIdLst>
    <p:sldId id="258" r:id="rId5"/>
    <p:sldId id="259" r:id="rId6"/>
    <p:sldId id="260" r:id="rId7"/>
    <p:sldId id="267" r:id="rId8"/>
    <p:sldId id="261" r:id="rId9"/>
    <p:sldId id="268" r:id="rId10"/>
    <p:sldId id="269" r:id="rId11"/>
    <p:sldId id="262" r:id="rId12"/>
    <p:sldId id="263" r:id="rId13"/>
    <p:sldId id="264" r:id="rId14"/>
    <p:sldId id="265" r:id="rId15"/>
    <p:sldId id="266" r:id="rId16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20" autoAdjust="0"/>
  </p:normalViewPr>
  <p:slideViewPr>
    <p:cSldViewPr showGuides="1">
      <p:cViewPr varScale="1">
        <p:scale>
          <a:sx n="130" d="100"/>
          <a:sy n="130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AIP</a:t>
            </a: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New </a:t>
            </a: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Funding $M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714129483814524"/>
          <c:y val="0.12979666059528061"/>
          <c:w val="0.80230314960629923"/>
          <c:h val="0.7147241572049761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'[Chart in Microsoft PowerPoint]Summary'!$D$44:$M$44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'[Chart in Microsoft PowerPoint]Summary'!$D$45:$M$45</c:f>
              <c:numCache>
                <c:formatCode>_("$"* #,##0.00_);_("$"* \(#,##0.00\);_("$"* "-"??_);_(@_)</c:formatCode>
                <c:ptCount val="10"/>
                <c:pt idx="0">
                  <c:v>8.98</c:v>
                </c:pt>
                <c:pt idx="1">
                  <c:v>8</c:v>
                </c:pt>
                <c:pt idx="2">
                  <c:v>5</c:v>
                </c:pt>
                <c:pt idx="3">
                  <c:v>5</c:v>
                </c:pt>
                <c:pt idx="4">
                  <c:v>5.5</c:v>
                </c:pt>
                <c:pt idx="5">
                  <c:v>4</c:v>
                </c:pt>
                <c:pt idx="6">
                  <c:v>2.77</c:v>
                </c:pt>
                <c:pt idx="7">
                  <c:v>1.5</c:v>
                </c:pt>
                <c:pt idx="8">
                  <c:v>1.5</c:v>
                </c:pt>
                <c:pt idx="9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426432"/>
        <c:axId val="51499392"/>
      </c:barChart>
      <c:catAx>
        <c:axId val="5142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1499392"/>
        <c:crosses val="autoZero"/>
        <c:auto val="1"/>
        <c:lblAlgn val="ctr"/>
        <c:lblOffset val="100"/>
        <c:noMultiLvlLbl val="0"/>
      </c:catAx>
      <c:valAx>
        <c:axId val="51499392"/>
        <c:scaling>
          <c:orientation val="minMax"/>
        </c:scaling>
        <c:delete val="0"/>
        <c:axPos val="l"/>
        <c:majorGridlines/>
        <c:numFmt formatCode="_(&quot;$&quot;* #,##0.00_);_(&quot;$&quot;* \(#,##0.00\);_(&quot;$&quot;* &quot;-&quot;??_);_(@_)" sourceLinked="1"/>
        <c:majorTickMark val="out"/>
        <c:minorTickMark val="none"/>
        <c:tickLblPos val="nextTo"/>
        <c:crossAx val="514264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Carryover $M 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2 in Microsoft PowerPoint]Summary'!$C$50</c:f>
              <c:strCache>
                <c:ptCount val="1"/>
                <c:pt idx="0">
                  <c:v>Carryover </c:v>
                </c:pt>
              </c:strCache>
            </c:strRef>
          </c:tx>
          <c:invertIfNegative val="0"/>
          <c:cat>
            <c:numRef>
              <c:f>'[Chart 2 in Microsoft PowerPoint]Summary'!$D$49:$M$49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'[Chart 2 in Microsoft PowerPoint]Summary'!$D$50:$M$50</c:f>
              <c:numCache>
                <c:formatCode>_("$"* #,##0.00_);_("$"* \(#,##0.00\);_("$"* "-"??_);_(@_)</c:formatCode>
                <c:ptCount val="10"/>
                <c:pt idx="0">
                  <c:v>0.12342220000000001</c:v>
                </c:pt>
                <c:pt idx="1">
                  <c:v>5.3505177300000017</c:v>
                </c:pt>
                <c:pt idx="2">
                  <c:v>5.2127949400000038</c:v>
                </c:pt>
                <c:pt idx="3">
                  <c:v>3.9005829400000058</c:v>
                </c:pt>
                <c:pt idx="4">
                  <c:v>2.2772926800000044</c:v>
                </c:pt>
                <c:pt idx="5">
                  <c:v>4.590181830000005</c:v>
                </c:pt>
                <c:pt idx="6">
                  <c:v>5.5282409000000063</c:v>
                </c:pt>
                <c:pt idx="7">
                  <c:v>4.3791415500000062</c:v>
                </c:pt>
                <c:pt idx="8">
                  <c:v>2.504</c:v>
                </c:pt>
                <c:pt idx="9" formatCode="General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566848"/>
        <c:axId val="53826688"/>
      </c:barChart>
      <c:catAx>
        <c:axId val="53566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3826688"/>
        <c:crosses val="autoZero"/>
        <c:auto val="1"/>
        <c:lblAlgn val="ctr"/>
        <c:lblOffset val="100"/>
        <c:noMultiLvlLbl val="0"/>
      </c:catAx>
      <c:valAx>
        <c:axId val="53826688"/>
        <c:scaling>
          <c:orientation val="minMax"/>
          <c:max val="6"/>
          <c:min val="0"/>
        </c:scaling>
        <c:delete val="0"/>
        <c:axPos val="l"/>
        <c:majorGridlines/>
        <c:numFmt formatCode="_(&quot;$&quot;* #,##0.00_);_(&quot;$&quot;* \(#,##0.00\);_(&quot;$&quot;* &quot;-&quot;??_);_(@_)" sourceLinked="1"/>
        <c:majorTickMark val="out"/>
        <c:minorTickMark val="none"/>
        <c:tickLblPos val="nextTo"/>
        <c:crossAx val="53566848"/>
        <c:crosses val="autoZero"/>
        <c:crossBetween val="between"/>
        <c:majorUnit val="1"/>
        <c:min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AIP Spending</a:t>
            </a:r>
          </a:p>
        </c:rich>
      </c:tx>
      <c:layout>
        <c:manualLayout>
          <c:xMode val="edge"/>
          <c:yMode val="edge"/>
          <c:x val="0.44753477690288707"/>
          <c:y val="2.777777777777777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23079615048119"/>
          <c:y val="0.15788203557888597"/>
          <c:w val="0.72688735783027125"/>
          <c:h val="0.7492862350539516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Summary!$D$47:$L$47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Summary!$D$48:$L$48</c:f>
              <c:numCache>
                <c:formatCode>_("$"* #,##0.00_);_("$"* \(#,##0.00\);_("$"* "-"??_);_(@_)</c:formatCode>
                <c:ptCount val="9"/>
                <c:pt idx="0">
                  <c:v>4.6413229999999999</c:v>
                </c:pt>
                <c:pt idx="1">
                  <c:v>8.1377220000000001</c:v>
                </c:pt>
                <c:pt idx="2">
                  <c:v>6.3122109999999996</c:v>
                </c:pt>
                <c:pt idx="3">
                  <c:v>6.623291</c:v>
                </c:pt>
                <c:pt idx="4">
                  <c:v>3.1871130000000001</c:v>
                </c:pt>
                <c:pt idx="5">
                  <c:v>3.0619399999999999</c:v>
                </c:pt>
                <c:pt idx="6">
                  <c:v>3.9190999999999998</c:v>
                </c:pt>
                <c:pt idx="7">
                  <c:v>3.1282429999999999</c:v>
                </c:pt>
                <c:pt idx="8">
                  <c:v>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420096"/>
        <c:axId val="82421632"/>
      </c:barChart>
      <c:catAx>
        <c:axId val="82420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2421632"/>
        <c:crosses val="autoZero"/>
        <c:auto val="1"/>
        <c:lblAlgn val="ctr"/>
        <c:lblOffset val="100"/>
        <c:noMultiLvlLbl val="0"/>
      </c:catAx>
      <c:valAx>
        <c:axId val="82421632"/>
        <c:scaling>
          <c:orientation val="minMax"/>
        </c:scaling>
        <c:delete val="0"/>
        <c:axPos val="l"/>
        <c:majorGridlines/>
        <c:numFmt formatCode="_(&quot;$&quot;* #,##0.00_);_(&quot;$&quot;* \(#,##0.00\);_(&quot;$&quot;* &quot;-&quot;??_);_(@_)" sourceLinked="1"/>
        <c:majorTickMark val="out"/>
        <c:minorTickMark val="none"/>
        <c:tickLblPos val="nextTo"/>
        <c:crossAx val="824200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055B7-5B85-4B71-8CE7-AC0E5B9435F0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768"/>
            <a:ext cx="5607050" cy="41559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09D43-AD1F-41AE-AAB1-3FD697B2A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26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1C54A-31CC-4162-9A17-9D2E485FF94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22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1C54A-31CC-4162-9A17-9D2E485FF94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739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432" y="6324600"/>
            <a:ext cx="2019528" cy="336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96" y="649494"/>
            <a:ext cx="4648199" cy="468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8642640" cy="447193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572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60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62314"/>
            <a:ext cx="419252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102076"/>
            <a:ext cx="41925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76828"/>
            <a:ext cx="41941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16590"/>
            <a:ext cx="4194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2" r="1904"/>
          <a:stretch/>
        </p:blipFill>
        <p:spPr>
          <a:xfrm>
            <a:off x="6085342" y="65"/>
            <a:ext cx="3071004" cy="662933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6085342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01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780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98151F-1DE3-476A-8028-5E7ADDCA83F3}" type="datetime1">
              <a:rPr lang="en-US"/>
              <a:pPr>
                <a:defRPr/>
              </a:pPr>
              <a:t>2/12/2016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0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825" cy="6857868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2910" y="177800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27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2" y="6477000"/>
            <a:ext cx="4432078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SNS Accelerator Advisory</a:t>
            </a:r>
            <a:r>
              <a:rPr lang="en-US" sz="1000" baseline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Committee Meeting, February 16-18, 2016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SNS_color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273800"/>
            <a:ext cx="2127504" cy="35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445922" cy="1661993"/>
          </a:xfrm>
        </p:spPr>
        <p:txBody>
          <a:bodyPr/>
          <a:lstStyle/>
          <a:p>
            <a:r>
              <a:rPr lang="en-US" dirty="0" smtClean="0"/>
              <a:t>The SNS Accelerator Improvement 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209800"/>
            <a:ext cx="3255297" cy="757130"/>
          </a:xfrm>
        </p:spPr>
        <p:txBody>
          <a:bodyPr/>
          <a:lstStyle/>
          <a:p>
            <a:r>
              <a:rPr lang="en-US" dirty="0" smtClean="0"/>
              <a:t>George W. Dodson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4267200"/>
            <a:ext cx="495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Accelerator Advisory Committee</a:t>
            </a:r>
          </a:p>
          <a:p>
            <a:r>
              <a:rPr lang="en-US" sz="2400" dirty="0" smtClean="0"/>
              <a:t>February 16 – 18,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4333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and Budgeted FY 2015 AIPs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8616" y="3429000"/>
            <a:ext cx="8305800" cy="333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We costed/committed ~ $4.8 M in AIP funds in FY15 and had $0.76 M in carryover. With $2 M in FY 16 we will: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Complete AIP30, the ITSF 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Complete AIP 34, the Warm Linac Vacuum except for CCL </a:t>
            </a:r>
            <a:r>
              <a:rPr lang="en-US" dirty="0"/>
              <a:t>1, </a:t>
            </a:r>
            <a:r>
              <a:rPr lang="en-US" dirty="0" smtClean="0"/>
              <a:t>2 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Complete AIP-35, the New HVCM Controller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Start AIP 36, the New HVCM Cooling Upgrade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Start AIP 37, the Beam Instrumentation Improvement Upgrade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Start AIP </a:t>
            </a:r>
            <a:r>
              <a:rPr lang="en-US" dirty="0"/>
              <a:t>39, the Machine Protection System Upgrade 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In FY 17 we plan to start: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AIP 46, </a:t>
            </a:r>
            <a:r>
              <a:rPr lang="en-US" dirty="0"/>
              <a:t>Warm Linac Magnet Power Supply and Controller Upgrade</a:t>
            </a:r>
            <a:r>
              <a:rPr lang="en-US" dirty="0" smtClean="0"/>
              <a:t>     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289452"/>
              </p:ext>
            </p:extLst>
          </p:nvPr>
        </p:nvGraphicFramePr>
        <p:xfrm>
          <a:off x="228600" y="762000"/>
          <a:ext cx="8642351" cy="2456689"/>
        </p:xfrm>
        <a:graphic>
          <a:graphicData uri="http://schemas.openxmlformats.org/drawingml/2006/table">
            <a:tbl>
              <a:tblPr/>
              <a:tblGrid>
                <a:gridCol w="2432901"/>
                <a:gridCol w="770110"/>
                <a:gridCol w="666041"/>
                <a:gridCol w="749297"/>
                <a:gridCol w="795550"/>
                <a:gridCol w="860304"/>
                <a:gridCol w="804800"/>
                <a:gridCol w="777049"/>
                <a:gridCol w="786299"/>
              </a:tblGrid>
              <a:tr h="15267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FY 15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FY 16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130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AIP  Number and Description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  Project Cost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FY 15               Total Scheduled BA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Costed &amp; Committed FY15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FY 15 Carryover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Carryover from FY14 and New BES FWP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FY16  New BA Request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FY 16 Total Scheduled BA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Costed &amp; Committed FY16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457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AIP-25 Cryogenic Test Stand Facility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5,920,513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628,567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(621,979)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          -   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             -  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           -  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          -  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457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AIP-30 Integrated Test Stand Facility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2,516,000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820,742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(697,512)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   53,760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   241,102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           -  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187,342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 (31,115)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457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AIP-33 Small Scale Chemistry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2,623,000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      -  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         -   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          -   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             -  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           -  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          -  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457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AIP-34 New HVCM Controller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2,000,000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903,979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(444,608)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 288,205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   288,205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 364,632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652,837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 (60,548)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457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AIP-35 Warm Linac Vacuum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5,315,142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3,455,590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(3,024,017)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 420,416 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   737,721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1,000,000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1,737,721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(507,501)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457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AIP-36 HVCM Cooling Upgrade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1,189,000 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      -  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         -  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          -   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             -  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 285,368 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285,368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45736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AIP-37 Beam Instrumentation Improvements</a:t>
                      </a:r>
                    </a:p>
                  </a:txBody>
                  <a:tcPr marL="6940" marR="6940" marT="69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2,500,000 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      -  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         -  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          -   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             -  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 250,000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250,000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45736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AIP-38 DTL-CCL Couplers</a:t>
                      </a:r>
                    </a:p>
                  </a:txBody>
                  <a:tcPr marL="6940" marR="6940" marT="69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1,030,000 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      -  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         -  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          -   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             -  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           -  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          -  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45736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AIP 39 Machine Protection System Improvements</a:t>
                      </a:r>
                    </a:p>
                  </a:txBody>
                  <a:tcPr marL="6940" marR="6940" marT="69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3,360,000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      -  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         -   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          -   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             -  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 100,000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100,000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9841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AIP 42 Warm Linac Resonance Control System (RCCS) Upgrade</a:t>
                      </a:r>
                    </a:p>
                  </a:txBody>
                  <a:tcPr marL="6940" marR="6940" marT="69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590,000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      -  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         -   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          -   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             -  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           -  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          -  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5267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Subtotal Accelerator Improvement (AIP)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5,808,878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(4,788,116)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 762,381 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 1,267,028 </a:t>
                      </a:r>
                    </a:p>
                  </a:txBody>
                  <a:tcPr marL="6940" marR="6940" marT="6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2,000,000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3,213,268 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$        (599,164)</a:t>
                      </a:r>
                    </a:p>
                  </a:txBody>
                  <a:tcPr marL="6940" marR="6940" marT="69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3644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Major Needs – Not AIPs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Spare Medium Beta  Cryomodule				$2M</a:t>
            </a:r>
          </a:p>
          <a:p>
            <a:r>
              <a:rPr lang="en-US" sz="1800" dirty="0" smtClean="0"/>
              <a:t>CCL Klystron Second Vendor Startup			$2M</a:t>
            </a:r>
          </a:p>
          <a:p>
            <a:r>
              <a:rPr lang="en-US" sz="1800" dirty="0" smtClean="0"/>
              <a:t>Additional RF Circulators				$1M</a:t>
            </a:r>
          </a:p>
          <a:p>
            <a:r>
              <a:rPr lang="en-US" sz="1800" dirty="0" smtClean="0"/>
              <a:t>Replacement Remote Handling Robot			$2M</a:t>
            </a:r>
          </a:p>
          <a:p>
            <a:endParaRPr lang="en-US" sz="1800" dirty="0"/>
          </a:p>
          <a:p>
            <a:r>
              <a:rPr lang="en-US" sz="1800" dirty="0" smtClean="0"/>
              <a:t>All non-AIP costs are hardware-only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67599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42640" cy="4471932"/>
          </a:xfrm>
        </p:spPr>
        <p:txBody>
          <a:bodyPr/>
          <a:lstStyle/>
          <a:p>
            <a:r>
              <a:rPr lang="en-US" dirty="0" smtClean="0"/>
              <a:t>We control an active AIP Process. </a:t>
            </a:r>
          </a:p>
          <a:p>
            <a:r>
              <a:rPr lang="en-US" dirty="0" smtClean="0"/>
              <a:t>AIPs have shifted over the years from addressing design problems with the original equipment base to what we need for sustainable operation.</a:t>
            </a:r>
          </a:p>
          <a:p>
            <a:r>
              <a:rPr lang="en-US" dirty="0" smtClean="0"/>
              <a:t>This includes a recent emphasis on Obsolescence Mitigation.  </a:t>
            </a:r>
          </a:p>
          <a:p>
            <a:r>
              <a:rPr lang="en-US" dirty="0" smtClean="0"/>
              <a:t>With an installed equipment base of ~$700M, an AIP budget of $2.0 M/Year is not sustainable.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297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an AIP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153400" cy="4471932"/>
          </a:xfrm>
        </p:spPr>
        <p:txBody>
          <a:bodyPr/>
          <a:lstStyle/>
          <a:p>
            <a:pPr hangingPunct="0"/>
            <a:r>
              <a:rPr lang="en-US" sz="2000" dirty="0">
                <a:latin typeface="+mn-lt"/>
              </a:rPr>
              <a:t>DOE provides AIP funds to SNS for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additions, modifications, and improvements</a:t>
            </a:r>
            <a:r>
              <a:rPr lang="en-US" sz="2000" dirty="0">
                <a:latin typeface="+mn-lt"/>
              </a:rPr>
              <a:t> to the research accelerator and ancillary equipment facilities to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maintain and improve the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performance,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reliability and efficiency of operations, and to provide new accelerator capabilities</a:t>
            </a:r>
            <a:r>
              <a:rPr lang="en-US" sz="2000" dirty="0">
                <a:latin typeface="+mn-lt"/>
              </a:rPr>
              <a:t>.  This definition encompasses all systems involved with the </a:t>
            </a:r>
            <a:r>
              <a:rPr lang="en-US" sz="2000" dirty="0" smtClean="0">
                <a:latin typeface="+mn-lt"/>
              </a:rPr>
              <a:t>production of </a:t>
            </a:r>
            <a:r>
              <a:rPr lang="en-US" sz="2000" dirty="0">
                <a:latin typeface="+mn-lt"/>
              </a:rPr>
              <a:t>neutrons </a:t>
            </a:r>
            <a:r>
              <a:rPr lang="en-US" sz="2000" dirty="0" smtClean="0">
                <a:latin typeface="+mn-lt"/>
              </a:rPr>
              <a:t>for </a:t>
            </a:r>
            <a:r>
              <a:rPr lang="en-US" sz="2000" dirty="0">
                <a:latin typeface="+mn-lt"/>
              </a:rPr>
              <a:t>the individual SNS beamlines</a:t>
            </a:r>
            <a:r>
              <a:rPr lang="en-US" sz="1600" dirty="0">
                <a:latin typeface="+mn-lt"/>
              </a:rPr>
              <a:t>. </a:t>
            </a:r>
            <a:endParaRPr lang="en-US" sz="1600" dirty="0" smtClean="0">
              <a:latin typeface="+mn-lt"/>
            </a:endParaRPr>
          </a:p>
          <a:p>
            <a:pPr marL="346075" lvl="1" indent="0" hangingPunct="0">
              <a:buNone/>
            </a:pPr>
            <a:endParaRPr lang="en-US" sz="12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AIPs must result in a deliverable that can be identified and. The AIP deliverable must have an estimated cost greater than or equal to $500,000, less than $10,000,000 and a lifetime of at least 2 years. Fabrication of spares is not allowed in the AIP program (no spare Medium Beta Cryomodule).</a:t>
            </a:r>
          </a:p>
        </p:txBody>
      </p:sp>
    </p:spTree>
    <p:extLst>
      <p:ext uri="{BB962C8B-B14F-4D97-AF65-F5344CB8AC3E}">
        <p14:creationId xmlns:p14="http://schemas.microsoft.com/office/powerpoint/2010/main" val="3399701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1034129"/>
          </a:xfrm>
        </p:spPr>
        <p:txBody>
          <a:bodyPr/>
          <a:lstStyle/>
          <a:p>
            <a:r>
              <a:rPr lang="en-US" sz="2400" dirty="0" smtClean="0"/>
              <a:t>From FY 2013, the AIPs  have been directed towards Reliable, Sustainable 1.4 MW Beam Operation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8006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800" dirty="0" smtClean="0">
                <a:cs typeface="Times New Roman" pitchFamily="18" charset="0"/>
              </a:rPr>
              <a:t>AIP 34 - HVCM Improvements (High Voltage Pulse Flattening and RF Control Margin)  </a:t>
            </a:r>
            <a:endParaRPr lang="en-US" sz="1800" dirty="0">
              <a:cs typeface="Times New Roman" pitchFamily="18" charset="0"/>
            </a:endParaRPr>
          </a:p>
          <a:p>
            <a:pPr marL="800100" lvl="1" indent="-342900">
              <a:spcBef>
                <a:spcPts val="600"/>
              </a:spcBef>
            </a:pPr>
            <a:r>
              <a:rPr lang="en-US" sz="1600" dirty="0" smtClean="0">
                <a:cs typeface="Times New Roman" pitchFamily="18" charset="0"/>
              </a:rPr>
              <a:t>Complete Snubber/Gate Driver </a:t>
            </a:r>
            <a:r>
              <a:rPr lang="en-US" sz="1600" dirty="0">
                <a:cs typeface="Times New Roman" pitchFamily="18" charset="0"/>
              </a:rPr>
              <a:t>D</a:t>
            </a:r>
            <a:r>
              <a:rPr lang="en-US" sz="1600" dirty="0" smtClean="0">
                <a:cs typeface="Times New Roman" pitchFamily="18" charset="0"/>
              </a:rPr>
              <a:t>eployment </a:t>
            </a:r>
            <a:r>
              <a:rPr lang="en-US" sz="1600" dirty="0" smtClean="0">
                <a:solidFill>
                  <a:srgbClr val="FF0000"/>
                </a:solidFill>
                <a:cs typeface="Times New Roman" pitchFamily="18" charset="0"/>
              </a:rPr>
              <a:t>– </a:t>
            </a:r>
            <a:r>
              <a:rPr lang="en-US" sz="1600" dirty="0">
                <a:solidFill>
                  <a:srgbClr val="FF0000"/>
                </a:solidFill>
              </a:rPr>
              <a:t>All production HVCMs have been upgraded with the new IGBT gate drives</a:t>
            </a:r>
            <a:r>
              <a:rPr lang="en-US" sz="1600" dirty="0">
                <a:solidFill>
                  <a:srgbClr val="0066FF"/>
                </a:solidFill>
              </a:rPr>
              <a:t>. </a:t>
            </a:r>
            <a:r>
              <a:rPr lang="en-US" sz="1600" dirty="0" smtClean="0">
                <a:solidFill>
                  <a:srgbClr val="0066FF"/>
                </a:solidFill>
              </a:rPr>
              <a:t>All but 3 have snubbers installed. The rest will be completed on Maintenance Days.</a:t>
            </a:r>
            <a:endParaRPr lang="en-US" sz="1600" dirty="0">
              <a:solidFill>
                <a:srgbClr val="0066FF"/>
              </a:solidFill>
              <a:cs typeface="Times New Roman" pitchFamily="18" charset="0"/>
            </a:endParaRPr>
          </a:p>
          <a:p>
            <a:pPr marL="800100" lvl="1" indent="-342900">
              <a:spcBef>
                <a:spcPts val="600"/>
              </a:spcBef>
            </a:pPr>
            <a:r>
              <a:rPr lang="en-US" sz="1600" dirty="0" smtClean="0">
                <a:cs typeface="Times New Roman" pitchFamily="18" charset="0"/>
              </a:rPr>
              <a:t>Develop, Test and Deploy New Controller</a:t>
            </a:r>
            <a:r>
              <a:rPr lang="en-US" sz="16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cs typeface="Times New Roman" pitchFamily="18" charset="0"/>
              </a:rPr>
              <a:t>–</a:t>
            </a:r>
            <a:r>
              <a:rPr lang="en-US" sz="1600" dirty="0" smtClean="0">
                <a:solidFill>
                  <a:srgbClr val="FF0000"/>
                </a:solidFill>
                <a:cs typeface="Times New Roman" pitchFamily="18" charset="0"/>
              </a:rPr>
              <a:t>  4 have </a:t>
            </a:r>
            <a:r>
              <a:rPr lang="en-US" sz="1600" dirty="0" smtClean="0">
                <a:solidFill>
                  <a:srgbClr val="FF0000"/>
                </a:solidFill>
              </a:rPr>
              <a:t>been installed: </a:t>
            </a:r>
            <a:r>
              <a:rPr lang="en-US" sz="1600" dirty="0">
                <a:solidFill>
                  <a:srgbClr val="FF0000"/>
                </a:solidFill>
              </a:rPr>
              <a:t>SCL-Mod18 in </a:t>
            </a:r>
            <a:r>
              <a:rPr lang="en-US" sz="1600" dirty="0" smtClean="0">
                <a:solidFill>
                  <a:srgbClr val="FF0000"/>
                </a:solidFill>
              </a:rPr>
              <a:t>summer, </a:t>
            </a:r>
            <a:r>
              <a:rPr lang="en-US" sz="1600" dirty="0">
                <a:solidFill>
                  <a:srgbClr val="FF0000"/>
                </a:solidFill>
              </a:rPr>
              <a:t>2015 and DTL-Mod5, CCL-Mod4, and SCL-Mod14 in </a:t>
            </a:r>
            <a:r>
              <a:rPr lang="en-US" sz="1600" dirty="0" smtClean="0">
                <a:solidFill>
                  <a:srgbClr val="FF0000"/>
                </a:solidFill>
              </a:rPr>
              <a:t>winter shutdown. </a:t>
            </a:r>
            <a:r>
              <a:rPr lang="en-US" sz="1600" dirty="0" smtClean="0">
                <a:solidFill>
                  <a:srgbClr val="0066FF"/>
                </a:solidFill>
              </a:rPr>
              <a:t>Continue deployment. </a:t>
            </a:r>
            <a:r>
              <a:rPr lang="en-US" sz="1600" dirty="0" smtClean="0"/>
              <a:t>Operating accelerator with Pulse Flattening on DTL Mod5 and SCL Mod 18! Droop at end of pulse reduced by factor of 10. Gives RF control margin. </a:t>
            </a:r>
            <a:endParaRPr lang="en-US" sz="1200" dirty="0">
              <a:cs typeface="Times New Roman" pitchFamily="18" charset="0"/>
            </a:endParaRPr>
          </a:p>
          <a:p>
            <a:pPr marL="0" lvl="2" indent="0">
              <a:spcBef>
                <a:spcPts val="600"/>
              </a:spcBef>
              <a:buNone/>
            </a:pPr>
            <a:endParaRPr lang="en-US" sz="1800" dirty="0" smtClean="0">
              <a:cs typeface="Times New Roman" pitchFamily="18" charset="0"/>
            </a:endParaRPr>
          </a:p>
          <a:p>
            <a:pPr marL="395287" lvl="1" indent="-395287">
              <a:spcBef>
                <a:spcPts val="600"/>
              </a:spcBef>
            </a:pPr>
            <a:endParaRPr lang="en-US" sz="1600" dirty="0">
              <a:solidFill>
                <a:srgbClr val="0066FF"/>
              </a:solidFill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>
                <a:cs typeface="Times New Roman" pitchFamily="18" charset="0"/>
              </a:rPr>
              <a:t>	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endParaRPr lang="en-US" sz="1600" dirty="0">
              <a:solidFill>
                <a:srgbClr val="0066FF"/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en-US" sz="1800" dirty="0"/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55664"/>
            <a:ext cx="3276600" cy="260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633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08830"/>
          </a:xfrm>
        </p:spPr>
        <p:txBody>
          <a:bodyPr/>
          <a:lstStyle/>
          <a:p>
            <a:r>
              <a:rPr lang="en-US" sz="2400" dirty="0"/>
              <a:t>Reliable, Sustainable 1.4 MW Beam Operation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4453"/>
            <a:ext cx="8642640" cy="4471932"/>
          </a:xfrm>
        </p:spPr>
        <p:txBody>
          <a:bodyPr/>
          <a:lstStyle/>
          <a:p>
            <a:pPr marL="0" lvl="2" indent="0">
              <a:spcBef>
                <a:spcPts val="600"/>
              </a:spcBef>
              <a:buNone/>
            </a:pPr>
            <a:r>
              <a:rPr lang="en-US" sz="1800" dirty="0">
                <a:cs typeface="Times New Roman" pitchFamily="18" charset="0"/>
              </a:rPr>
              <a:t>AIPs 13 and 25 - Develop SRF Infrastructure and R&amp;D for Cavity Gradient 	Improvement using the </a:t>
            </a:r>
            <a:r>
              <a:rPr lang="en-US" sz="1800" dirty="0"/>
              <a:t>Vertical Test Apparatus, Horizontal Test 	Apparatus </a:t>
            </a:r>
            <a:r>
              <a:rPr lang="en-US" sz="1800" dirty="0">
                <a:cs typeface="Times New Roman" pitchFamily="18" charset="0"/>
              </a:rPr>
              <a:t>(Beam Energy)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cs typeface="Times New Roman" pitchFamily="18" charset="0"/>
              </a:rPr>
              <a:t>Cryogenic Test Facility (2K) with VTA and HTA </a:t>
            </a:r>
            <a:r>
              <a:rPr lang="en-US" sz="1600" dirty="0" smtClean="0">
                <a:cs typeface="Times New Roman" pitchFamily="18" charset="0"/>
              </a:rPr>
              <a:t>in Test Cave </a:t>
            </a:r>
            <a:r>
              <a:rPr lang="en-US" sz="1600" dirty="0" smtClean="0">
                <a:solidFill>
                  <a:srgbClr val="FF0000"/>
                </a:solidFill>
                <a:cs typeface="Times New Roman" pitchFamily="18" charset="0"/>
              </a:rPr>
              <a:t>– Completed in FY15</a:t>
            </a:r>
            <a:endParaRPr lang="en-US" sz="1600" dirty="0">
              <a:cs typeface="Times New Roman" pitchFamily="18" charset="0"/>
            </a:endParaRPr>
          </a:p>
          <a:p>
            <a:pPr lvl="1">
              <a:spcBef>
                <a:spcPts val="600"/>
              </a:spcBef>
            </a:pPr>
            <a:r>
              <a:rPr lang="en-US" sz="1600" dirty="0">
                <a:cs typeface="Times New Roman" pitchFamily="18" charset="0"/>
              </a:rPr>
              <a:t>Although not an AIP, the p</a:t>
            </a:r>
            <a:r>
              <a:rPr lang="en-US" sz="1600" dirty="0" smtClean="0">
                <a:cs typeface="Times New Roman" pitchFamily="18" charset="0"/>
              </a:rPr>
              <a:t>lasma </a:t>
            </a:r>
            <a:r>
              <a:rPr lang="en-US" sz="1600" dirty="0">
                <a:cs typeface="Times New Roman" pitchFamily="18" charset="0"/>
              </a:rPr>
              <a:t>p</a:t>
            </a:r>
            <a:r>
              <a:rPr lang="en-US" sz="1600" dirty="0" smtClean="0">
                <a:cs typeface="Times New Roman" pitchFamily="18" charset="0"/>
              </a:rPr>
              <a:t>rocessing </a:t>
            </a:r>
            <a:r>
              <a:rPr lang="en-US" sz="1600" dirty="0">
                <a:cs typeface="Times New Roman" pitchFamily="18" charset="0"/>
              </a:rPr>
              <a:t>R&amp;D </a:t>
            </a:r>
            <a:r>
              <a:rPr lang="en-US" sz="1600" dirty="0" smtClean="0">
                <a:cs typeface="Times New Roman" pitchFamily="18" charset="0"/>
              </a:rPr>
              <a:t>relied </a:t>
            </a:r>
            <a:r>
              <a:rPr lang="en-US" sz="1600" dirty="0">
                <a:cs typeface="Times New Roman" pitchFamily="18" charset="0"/>
              </a:rPr>
              <a:t>on this infrastructure. This lead to the first in-situ Plasma Processing of an SNS </a:t>
            </a:r>
            <a:r>
              <a:rPr lang="en-US" sz="1600" dirty="0" smtClean="0">
                <a:cs typeface="Times New Roman" pitchFamily="18" charset="0"/>
              </a:rPr>
              <a:t>cryomodule </a:t>
            </a:r>
            <a:r>
              <a:rPr lang="en-US" sz="1600" dirty="0">
                <a:cs typeface="Times New Roman" pitchFamily="18" charset="0"/>
              </a:rPr>
              <a:t>in the winter shutdown.  </a:t>
            </a:r>
          </a:p>
          <a:p>
            <a:pPr lvl="2">
              <a:spcBef>
                <a:spcPts val="600"/>
              </a:spcBef>
            </a:pPr>
            <a:endParaRPr lang="en-US" sz="1400" dirty="0">
              <a:solidFill>
                <a:srgbClr val="0066FF"/>
              </a:solidFill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600" dirty="0">
              <a:cs typeface="Times New Roman" pitchFamily="18" charset="0"/>
            </a:endParaRP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753020" y="2903438"/>
            <a:ext cx="4089714" cy="3264191"/>
            <a:chOff x="7593011" y="3311339"/>
            <a:chExt cx="1550989" cy="2681922"/>
          </a:xfrm>
        </p:grpSpPr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3011" y="3311339"/>
              <a:ext cx="1550988" cy="1558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C:\Users\8hm\AppData\Local\Microsoft\Windows\Temporary Internet Files\Content.Outlook\N8MS0M7J\IMG_215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2669" y="4932691"/>
              <a:ext cx="1414093" cy="1060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8271838" y="4062629"/>
              <a:ext cx="87216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bg1"/>
                  </a:solidFill>
                  <a:ea typeface="굴림" pitchFamily="50" charset="-127"/>
                </a:rPr>
                <a:t>Test cave</a:t>
              </a:r>
              <a:endParaRPr lang="en-US" altLang="ko-KR" sz="1200" b="1" dirty="0">
                <a:solidFill>
                  <a:schemeClr val="bg1"/>
                </a:solidFill>
                <a:ea typeface="굴림" pitchFamily="50" charset="-127"/>
              </a:endParaRP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7932425" y="5048610"/>
              <a:ext cx="70058" cy="227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altLang="ko-KR" sz="1200" b="1" dirty="0">
                <a:solidFill>
                  <a:schemeClr val="bg1"/>
                </a:solidFill>
                <a:ea typeface="굴림" pitchFamily="50" charset="-127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8189020" y="5610282"/>
              <a:ext cx="48102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bg1"/>
                  </a:solidFill>
                  <a:ea typeface="굴림" pitchFamily="50" charset="-127"/>
                </a:rPr>
                <a:t>VTA</a:t>
              </a:r>
              <a:endParaRPr lang="en-US" altLang="ko-KR" sz="1200" b="1" dirty="0">
                <a:solidFill>
                  <a:schemeClr val="bg1"/>
                </a:solidFill>
                <a:ea typeface="굴림" pitchFamily="50" charset="-127"/>
              </a:endParaRPr>
            </a:p>
          </p:txBody>
        </p:sp>
      </p:grpSp>
      <p:pic>
        <p:nvPicPr>
          <p:cNvPr id="19" name="Picture 3" descr="P:\experiment\cryomodule\plasma processing\CM00023 slot 19 - plasma processing in tunnel - 2016 Dec Jan\other\pictures\IMG_49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8" y="2617793"/>
            <a:ext cx="4105848" cy="273723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30921" y="5459013"/>
            <a:ext cx="4224254" cy="4801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/>
              <a:t>First in-situ plasma processing of a cryomodule in the SNS </a:t>
            </a:r>
            <a:r>
              <a:rPr lang="en-US" sz="1400" b="1" dirty="0" err="1" smtClean="0"/>
              <a:t>linac</a:t>
            </a:r>
            <a:r>
              <a:rPr lang="en-US" sz="1400" b="1" dirty="0" smtClean="0"/>
              <a:t> tunnel. </a:t>
            </a:r>
          </a:p>
        </p:txBody>
      </p:sp>
    </p:spTree>
    <p:extLst>
      <p:ext uri="{BB962C8B-B14F-4D97-AF65-F5344CB8AC3E}">
        <p14:creationId xmlns:p14="http://schemas.microsoft.com/office/powerpoint/2010/main" val="199800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800"/>
            <a:ext cx="9144000" cy="406265"/>
          </a:xfrm>
        </p:spPr>
        <p:txBody>
          <a:bodyPr/>
          <a:lstStyle/>
          <a:p>
            <a:r>
              <a:rPr lang="en-US" sz="2400" dirty="0" smtClean="0"/>
              <a:t>Reliable, Sustainable 1.4 MW </a:t>
            </a:r>
            <a:r>
              <a:rPr lang="en-US" sz="2400" dirty="0"/>
              <a:t>Beam </a:t>
            </a:r>
            <a:r>
              <a:rPr lang="en-US" sz="2400" dirty="0" smtClean="0"/>
              <a:t>Operation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763000" cy="5638800"/>
          </a:xfrm>
        </p:spPr>
        <p:txBody>
          <a:bodyPr/>
          <a:lstStyle/>
          <a:p>
            <a:pPr marL="0" lvl="2" indent="-49212" hangingPunct="0">
              <a:spcBef>
                <a:spcPts val="1400"/>
              </a:spcBef>
              <a:buNone/>
            </a:pPr>
            <a:r>
              <a:rPr lang="en-US" sz="1800" dirty="0" smtClean="0"/>
              <a:t>AIP-30   Integrated </a:t>
            </a:r>
            <a:r>
              <a:rPr lang="en-US" sz="1800" dirty="0"/>
              <a:t>Test Stand Facility (Beam Current</a:t>
            </a:r>
            <a:r>
              <a:rPr lang="en-US" sz="1800" dirty="0" smtClean="0"/>
              <a:t>) </a:t>
            </a:r>
            <a:r>
              <a:rPr lang="en-US" sz="1800" b="1" dirty="0" smtClean="0">
                <a:solidFill>
                  <a:srgbClr val="FF0000"/>
                </a:solidFill>
              </a:rPr>
              <a:t>– </a:t>
            </a:r>
            <a:r>
              <a:rPr lang="en-US" sz="1800" b="1" dirty="0">
                <a:solidFill>
                  <a:srgbClr val="FF0000"/>
                </a:solidFill>
              </a:rPr>
              <a:t>Installation </a:t>
            </a:r>
            <a:r>
              <a:rPr lang="en-US" sz="1800" b="1" dirty="0" smtClean="0">
                <a:solidFill>
                  <a:srgbClr val="FF0000"/>
                </a:solidFill>
              </a:rPr>
              <a:t>Mostly 	Completed, </a:t>
            </a:r>
            <a:r>
              <a:rPr lang="en-US" sz="1800" b="1" dirty="0" smtClean="0">
                <a:solidFill>
                  <a:srgbClr val="0066FF"/>
                </a:solidFill>
              </a:rPr>
              <a:t>Preparing for ARR</a:t>
            </a:r>
            <a:endParaRPr lang="en-US" sz="1800" b="1" dirty="0">
              <a:solidFill>
                <a:srgbClr val="0066FF"/>
              </a:solidFill>
            </a:endParaRPr>
          </a:p>
          <a:p>
            <a:pPr lvl="2" hangingPunct="0">
              <a:buFont typeface="Arial" panose="020B0604020202020204" pitchFamily="34" charset="0"/>
              <a:buChar char="•"/>
            </a:pPr>
            <a:r>
              <a:rPr lang="en-US" sz="1600" dirty="0" smtClean="0"/>
              <a:t>Test </a:t>
            </a:r>
            <a:r>
              <a:rPr lang="en-US" sz="1600" dirty="0"/>
              <a:t>Stand for </a:t>
            </a:r>
            <a:r>
              <a:rPr lang="en-US" sz="1600" dirty="0" smtClean="0"/>
              <a:t>the acceptance testing with beam of the new RI RFQ</a:t>
            </a:r>
          </a:p>
          <a:p>
            <a:pPr lvl="2" hangingPunct="0">
              <a:buFont typeface="Arial" panose="020B0604020202020204" pitchFamily="34" charset="0"/>
              <a:buChar char="•"/>
            </a:pPr>
            <a:r>
              <a:rPr lang="en-US" sz="1600" dirty="0" smtClean="0"/>
              <a:t> LEBT</a:t>
            </a:r>
            <a:r>
              <a:rPr lang="en-US" sz="1600" dirty="0"/>
              <a:t>, Ion Source, </a:t>
            </a:r>
            <a:r>
              <a:rPr lang="en-US" sz="1600" dirty="0" smtClean="0"/>
              <a:t>Beam </a:t>
            </a:r>
            <a:r>
              <a:rPr lang="en-US" sz="1600" dirty="0"/>
              <a:t>Instrumentation, Neutron Moderators development </a:t>
            </a:r>
            <a:endParaRPr lang="en-US" sz="1600" dirty="0" smtClean="0"/>
          </a:p>
          <a:p>
            <a:pPr marL="798513" lvl="4"/>
            <a:endParaRPr lang="en-US" sz="1800" dirty="0" smtClean="0"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cs typeface="Times New Roman" pitchFamily="18" charset="0"/>
              </a:rPr>
              <a:t>	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81174"/>
            <a:ext cx="6366933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247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08830"/>
          </a:xfrm>
        </p:spPr>
        <p:txBody>
          <a:bodyPr/>
          <a:lstStyle/>
          <a:p>
            <a:r>
              <a:rPr lang="en-US" sz="2400" dirty="0"/>
              <a:t>Reliable, Sustainable </a:t>
            </a:r>
            <a:r>
              <a:rPr lang="en-US" sz="2400" dirty="0" smtClean="0"/>
              <a:t>1.4 MW </a:t>
            </a:r>
            <a:r>
              <a:rPr lang="en-US" sz="2400" dirty="0"/>
              <a:t>Beam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45334"/>
            <a:ext cx="8642640" cy="4471932"/>
          </a:xfrm>
        </p:spPr>
        <p:txBody>
          <a:bodyPr/>
          <a:lstStyle/>
          <a:p>
            <a:pPr marL="0" indent="0" hangingPunct="0">
              <a:buNone/>
            </a:pPr>
            <a:r>
              <a:rPr lang="en-US" sz="1800" dirty="0"/>
              <a:t>AIP-35   Warm Linac Vacuum Upgrade (Reliability) </a:t>
            </a:r>
            <a:r>
              <a:rPr lang="en-US" sz="1800" b="1" dirty="0">
                <a:solidFill>
                  <a:srgbClr val="FF0000"/>
                </a:solidFill>
              </a:rPr>
              <a:t>– DTL Complete, </a:t>
            </a:r>
            <a:r>
              <a:rPr lang="en-US" sz="1800" b="1" dirty="0">
                <a:solidFill>
                  <a:srgbClr val="0066FF"/>
                </a:solidFill>
              </a:rPr>
              <a:t>CCL</a:t>
            </a:r>
            <a:r>
              <a:rPr lang="en-US" sz="1800" b="1" dirty="0" smtClean="0">
                <a:solidFill>
                  <a:srgbClr val="0066FF"/>
                </a:solidFill>
              </a:rPr>
              <a:t>, MEBT </a:t>
            </a:r>
            <a:r>
              <a:rPr lang="en-US" sz="1800" b="1" dirty="0">
                <a:solidFill>
                  <a:srgbClr val="0066FF"/>
                </a:solidFill>
              </a:rPr>
              <a:t>	Underway </a:t>
            </a:r>
          </a:p>
          <a:p>
            <a:pPr lvl="2" hangingPunct="0">
              <a:buFont typeface="Arial" panose="020B0604020202020204" pitchFamily="34" charset="0"/>
              <a:buChar char="•"/>
            </a:pPr>
            <a:r>
              <a:rPr lang="en-US" sz="1600" dirty="0"/>
              <a:t>Replaces Ion Pumps with large Turbopumps more suited to large accelerating structures  with many “O” Rings. Reduced RF Trips due to vacuum bursts. Reduced RF Processing time.</a:t>
            </a:r>
          </a:p>
          <a:p>
            <a:pPr marL="0" indent="0" hangingPunct="0">
              <a:buNone/>
            </a:pPr>
            <a:endParaRPr lang="en-US" sz="1800" dirty="0" smtClean="0"/>
          </a:p>
          <a:p>
            <a:pPr marL="0" indent="0" hangingPunct="0">
              <a:buNone/>
            </a:pPr>
            <a:endParaRPr lang="en-US" sz="1800" dirty="0"/>
          </a:p>
          <a:p>
            <a:pPr marL="0" indent="0" hangingPunct="0">
              <a:buNone/>
            </a:pPr>
            <a:endParaRPr lang="en-US" sz="1800" dirty="0" smtClean="0"/>
          </a:p>
          <a:p>
            <a:pPr marL="0" indent="0" hangingPunct="0">
              <a:buNone/>
            </a:pPr>
            <a:endParaRPr lang="en-US" sz="1800" dirty="0" smtClean="0"/>
          </a:p>
          <a:p>
            <a:pPr marL="0" indent="0" hangingPunct="0">
              <a:buNone/>
            </a:pPr>
            <a:r>
              <a:rPr lang="en-US" sz="1800" dirty="0" smtClean="0"/>
              <a:t>AIP-36  </a:t>
            </a:r>
            <a:r>
              <a:rPr lang="en-US" sz="1800" dirty="0"/>
              <a:t>HVCM Cooling System Upgrade (Reliability) </a:t>
            </a:r>
            <a:r>
              <a:rPr lang="en-US" sz="1800" b="1" dirty="0">
                <a:solidFill>
                  <a:srgbClr val="FF0000"/>
                </a:solidFill>
              </a:rPr>
              <a:t>– </a:t>
            </a:r>
            <a:r>
              <a:rPr lang="en-US" sz="1800" b="1" dirty="0" smtClean="0">
                <a:solidFill>
                  <a:srgbClr val="FF0000"/>
                </a:solidFill>
              </a:rPr>
              <a:t>Prototype Completed and 	Tested </a:t>
            </a:r>
            <a:r>
              <a:rPr lang="en-US" sz="1800" b="1" dirty="0" smtClean="0">
                <a:solidFill>
                  <a:srgbClr val="0066FF"/>
                </a:solidFill>
              </a:rPr>
              <a:t>Funding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0066FF"/>
                </a:solidFill>
              </a:rPr>
              <a:t>Start </a:t>
            </a:r>
            <a:r>
              <a:rPr lang="en-US" sz="1800" b="1" dirty="0">
                <a:solidFill>
                  <a:srgbClr val="0066FF"/>
                </a:solidFill>
              </a:rPr>
              <a:t>in </a:t>
            </a:r>
            <a:r>
              <a:rPr lang="en-US" sz="1800" b="1" dirty="0" smtClean="0">
                <a:solidFill>
                  <a:srgbClr val="0066FF"/>
                </a:solidFill>
              </a:rPr>
              <a:t>FY2016 </a:t>
            </a:r>
            <a:endParaRPr lang="en-US" sz="1800" b="1" dirty="0">
              <a:solidFill>
                <a:srgbClr val="0066FF"/>
              </a:solidFill>
            </a:endParaRPr>
          </a:p>
          <a:p>
            <a:pPr lvl="2" hangingPunct="0"/>
            <a:r>
              <a:rPr lang="en-US" sz="1600" dirty="0" smtClean="0"/>
              <a:t>Upgrade dramatically improves cooling to reduce component overheating damage. Will also reduce oil degradation and downtime due to improved oil flow, external pump, heat exchanger and oil filter(s).</a:t>
            </a:r>
            <a:endParaRPr lang="en-US" sz="1600" dirty="0"/>
          </a:p>
          <a:p>
            <a:endParaRPr lang="en-US" dirty="0"/>
          </a:p>
        </p:txBody>
      </p:sp>
      <p:pic>
        <p:nvPicPr>
          <p:cNvPr id="4" name="Picture 2" descr="\\Nscd\groups\RAD\Water Cooling Systems\Accelerator Water Systems\KAROLY\HVCM\NEW OIL COOLING AT HEBT HVCM\DSC045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795114"/>
            <a:ext cx="2546706" cy="191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062" y="1600200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54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08830"/>
          </a:xfrm>
        </p:spPr>
        <p:txBody>
          <a:bodyPr/>
          <a:lstStyle/>
          <a:p>
            <a:r>
              <a:rPr lang="en-US" sz="2400" dirty="0"/>
              <a:t>Reliable, Sustainable </a:t>
            </a:r>
            <a:r>
              <a:rPr lang="en-US" sz="2400" dirty="0" smtClean="0"/>
              <a:t>1.4 MW </a:t>
            </a:r>
            <a:r>
              <a:rPr lang="en-US" sz="2400" dirty="0"/>
              <a:t>Beam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642640" cy="4471932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cs typeface="Times New Roman" pitchFamily="18" charset="0"/>
              </a:rPr>
              <a:t>AIP -39  Machine Protection System (MPS) Upgrade (Obsolescence Mitigation) </a:t>
            </a:r>
            <a:r>
              <a:rPr lang="en-US" sz="1800" b="1" dirty="0">
                <a:solidFill>
                  <a:srgbClr val="0066FF"/>
                </a:solidFill>
              </a:rPr>
              <a:t>– 	Start in FY2016</a:t>
            </a:r>
            <a:endParaRPr lang="en-US" sz="1600" dirty="0"/>
          </a:p>
          <a:p>
            <a:pPr lvl="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Replace obsolete, unavailable components and reduce system complexity</a:t>
            </a:r>
            <a:r>
              <a:rPr lang="en-US" sz="1600" dirty="0" smtClean="0"/>
              <a:t>. </a:t>
            </a:r>
            <a:r>
              <a:rPr lang="en-US" sz="1600" dirty="0"/>
              <a:t>The current system is incapable of supporting </a:t>
            </a:r>
            <a:r>
              <a:rPr lang="en-US" sz="1600" dirty="0" smtClean="0"/>
              <a:t>PPU </a:t>
            </a:r>
            <a:r>
              <a:rPr lang="en-US" sz="1600" dirty="0"/>
              <a:t>due to the unavailability of hardware components required to expand the system scope for these </a:t>
            </a:r>
            <a:r>
              <a:rPr lang="en-US" sz="1600" dirty="0" smtClean="0"/>
              <a:t>installations.</a:t>
            </a:r>
            <a:endParaRPr lang="en-US" sz="1600" dirty="0"/>
          </a:p>
          <a:p>
            <a:pPr marL="0" indent="0" hangingPunct="0">
              <a:buNone/>
            </a:pPr>
            <a:endParaRPr lang="en-US" sz="1800" dirty="0"/>
          </a:p>
          <a:p>
            <a:pPr marL="0" indent="0" hangingPunct="0">
              <a:buNone/>
            </a:pPr>
            <a:r>
              <a:rPr lang="en-US" sz="1800" dirty="0" smtClean="0"/>
              <a:t>AIP </a:t>
            </a:r>
            <a:r>
              <a:rPr lang="en-US" sz="1800" dirty="0"/>
              <a:t>37 -  Beam Instrumentation Infrastructure Upgrade </a:t>
            </a:r>
            <a:r>
              <a:rPr lang="en-US" sz="1800" dirty="0">
                <a:cs typeface="Times New Roman" pitchFamily="18" charset="0"/>
              </a:rPr>
              <a:t>(Obsolescence Mitigation)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0066FF"/>
                </a:solidFill>
              </a:rPr>
              <a:t>– 	Start in 	FY2016 </a:t>
            </a:r>
          </a:p>
          <a:p>
            <a:pPr lvl="2" hangingPunct="0">
              <a:buFont typeface="Arial" panose="020B0604020202020204" pitchFamily="34" charset="0"/>
              <a:buChar char="•"/>
            </a:pPr>
            <a:r>
              <a:rPr lang="en-US" sz="1600" dirty="0"/>
              <a:t>Replace obsolescent custom components with COTS solution and improve system </a:t>
            </a:r>
            <a:r>
              <a:rPr lang="en-US" sz="1600" dirty="0" smtClean="0"/>
              <a:t>performance. An example:</a:t>
            </a:r>
            <a:endParaRPr lang="en-US" sz="1600" dirty="0"/>
          </a:p>
          <a:p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8644"/>
              </p:ext>
            </p:extLst>
          </p:nvPr>
        </p:nvGraphicFramePr>
        <p:xfrm>
          <a:off x="533400" y="3810000"/>
          <a:ext cx="2362200" cy="2633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Document" r:id="rId3" imgW="1905004" imgH="2124460" progId="Word.Document.8">
                  <p:embed/>
                </p:oleObj>
              </mc:Choice>
              <mc:Fallback>
                <p:oleObj name="Document" r:id="rId3" imgW="1905004" imgH="212446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10000"/>
                        <a:ext cx="2362200" cy="26334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IMG_0271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3" t="18519" r="11111" b="17778"/>
          <a:stretch/>
        </p:blipFill>
        <p:spPr>
          <a:xfrm>
            <a:off x="5105400" y="3657600"/>
            <a:ext cx="3704167" cy="254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0" y="3886200"/>
            <a:ext cx="2057400" cy="2225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smtClean="0"/>
              <a:t>Obsolete Custom IBM-PC XP-OS Motherboard dead-end system</a:t>
            </a:r>
          </a:p>
          <a:p>
            <a:pPr algn="ctr">
              <a:lnSpc>
                <a:spcPct val="90000"/>
              </a:lnSpc>
            </a:pPr>
            <a:r>
              <a:rPr lang="en-US" sz="1400" dirty="0" smtClean="0"/>
              <a:t> </a:t>
            </a:r>
          </a:p>
          <a:p>
            <a:pPr algn="ctr">
              <a:lnSpc>
                <a:spcPct val="90000"/>
              </a:lnSpc>
            </a:pPr>
            <a:r>
              <a:rPr lang="en-US" sz="1400" dirty="0"/>
              <a:t>r</a:t>
            </a:r>
            <a:r>
              <a:rPr lang="en-US" sz="1400" dirty="0" smtClean="0"/>
              <a:t>eplaced  by</a:t>
            </a:r>
          </a:p>
          <a:p>
            <a:pPr algn="ctr">
              <a:lnSpc>
                <a:spcPct val="90000"/>
              </a:lnSpc>
            </a:pPr>
            <a:endParaRPr lang="en-US" sz="1400" dirty="0" smtClean="0"/>
          </a:p>
          <a:p>
            <a:pPr algn="ctr">
              <a:lnSpc>
                <a:spcPct val="90000"/>
              </a:lnSpc>
            </a:pPr>
            <a:r>
              <a:rPr lang="en-US" sz="1400" dirty="0" smtClean="0"/>
              <a:t> NI COTS PXIe and </a:t>
            </a:r>
            <a:r>
              <a:rPr lang="en-US" sz="1400" dirty="0" err="1" smtClean="0"/>
              <a:t>FlexRIO</a:t>
            </a:r>
            <a:r>
              <a:rPr lang="en-US" sz="1400" dirty="0" smtClean="0"/>
              <a:t> with a </a:t>
            </a:r>
          </a:p>
          <a:p>
            <a:pPr algn="ctr">
              <a:lnSpc>
                <a:spcPct val="90000"/>
              </a:lnSpc>
            </a:pPr>
            <a:r>
              <a:rPr lang="en-US" sz="1400" dirty="0" smtClean="0"/>
              <a:t>RT-OS and an upgrade path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590800" y="41910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66028" y="59436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868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08830"/>
          </a:xfrm>
        </p:spPr>
        <p:txBody>
          <a:bodyPr/>
          <a:lstStyle/>
          <a:p>
            <a:r>
              <a:rPr lang="en-US" sz="2400" dirty="0" smtClean="0"/>
              <a:t>Future Improvements Planned Using AIP Funding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839200" cy="4471932"/>
          </a:xfrm>
        </p:spPr>
        <p:txBody>
          <a:bodyPr/>
          <a:lstStyle/>
          <a:p>
            <a:pPr marL="0" indent="0" hangingPunct="0">
              <a:buNone/>
            </a:pPr>
            <a:r>
              <a:rPr lang="en-US" sz="1800" dirty="0"/>
              <a:t>AIP 46 - Warm Linac Magnet Power Supply and Controller Upgrade </a:t>
            </a:r>
            <a:r>
              <a:rPr lang="en-US" sz="1800" dirty="0">
                <a:solidFill>
                  <a:srgbClr val="0066FF"/>
                </a:solidFill>
              </a:rPr>
              <a:t>– Future </a:t>
            </a:r>
          </a:p>
          <a:p>
            <a:pPr lvl="2" hangingPunct="0">
              <a:buFont typeface="Arial" panose="020B0604020202020204" pitchFamily="34" charset="0"/>
              <a:buChar char="•"/>
            </a:pPr>
            <a:r>
              <a:rPr lang="en-US" sz="1800" dirty="0"/>
              <a:t>Replace obsolescent components, standardize power supplies and controllers for MEBT, DTL and </a:t>
            </a:r>
            <a:r>
              <a:rPr lang="en-US" sz="1800" dirty="0" smtClean="0"/>
              <a:t>CCL</a:t>
            </a:r>
          </a:p>
          <a:p>
            <a:pPr marL="684212" lvl="2" indent="0" hangingPunct="0">
              <a:buNone/>
            </a:pPr>
            <a:endParaRPr lang="en-US" sz="18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 smtClean="0">
                <a:cs typeface="Times New Roman" pitchFamily="18" charset="0"/>
              </a:rPr>
              <a:t>AIP 38  </a:t>
            </a:r>
            <a:r>
              <a:rPr lang="en-US" sz="1800" dirty="0">
                <a:cs typeface="Times New Roman" pitchFamily="18" charset="0"/>
              </a:rPr>
              <a:t>Design, Prototype, Fabricate and Test new DTL and CCL RF Coupler</a:t>
            </a:r>
          </a:p>
          <a:p>
            <a:pPr lvl="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cs typeface="Times New Roman" pitchFamily="18" charset="0"/>
              </a:rPr>
              <a:t>New, improved </a:t>
            </a:r>
            <a:r>
              <a:rPr lang="en-US" sz="1800" dirty="0">
                <a:cs typeface="Times New Roman" pitchFamily="18" charset="0"/>
              </a:rPr>
              <a:t>DTL and CCL Couplers </a:t>
            </a:r>
            <a:r>
              <a:rPr lang="en-US" sz="1800" dirty="0" smtClean="0">
                <a:solidFill>
                  <a:srgbClr val="FF0000"/>
                </a:solidFill>
                <a:cs typeface="Times New Roman" pitchFamily="18" charset="0"/>
              </a:rPr>
              <a:t>– </a:t>
            </a:r>
            <a:r>
              <a:rPr lang="en-US" sz="1800" dirty="0">
                <a:solidFill>
                  <a:srgbClr val="FF0000"/>
                </a:solidFill>
                <a:cs typeface="Times New Roman" pitchFamily="18" charset="0"/>
              </a:rPr>
              <a:t>Prototypes </a:t>
            </a:r>
            <a:r>
              <a:rPr lang="en-US" sz="1800" dirty="0" smtClean="0">
                <a:solidFill>
                  <a:srgbClr val="FF0000"/>
                </a:solidFill>
                <a:cs typeface="Times New Roman" pitchFamily="18" charset="0"/>
              </a:rPr>
              <a:t>Completed </a:t>
            </a:r>
            <a:r>
              <a:rPr lang="en-US" sz="1800" dirty="0" smtClean="0">
                <a:solidFill>
                  <a:srgbClr val="0066FF"/>
                </a:solidFill>
              </a:rPr>
              <a:t>– </a:t>
            </a:r>
            <a:r>
              <a:rPr lang="en-US" sz="1800" dirty="0" smtClean="0">
                <a:solidFill>
                  <a:srgbClr val="0066FF"/>
                </a:solidFill>
                <a:cs typeface="Times New Roman" pitchFamily="18" charset="0"/>
              </a:rPr>
              <a:t>Future Funding</a:t>
            </a:r>
            <a:endParaRPr lang="en-US" sz="1800" dirty="0">
              <a:solidFill>
                <a:srgbClr val="0066FF"/>
              </a:solidFill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 smtClean="0"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 smtClean="0">
                <a:cs typeface="Times New Roman" pitchFamily="18" charset="0"/>
              </a:rPr>
              <a:t>AIP 42 Warm Linac RCCS Upgrade</a:t>
            </a:r>
          </a:p>
          <a:p>
            <a:pPr lvl="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cs typeface="Times New Roman" pitchFamily="18" charset="0"/>
              </a:rPr>
              <a:t>Will add </a:t>
            </a:r>
            <a:r>
              <a:rPr lang="en-US" sz="1800" dirty="0" smtClean="0"/>
              <a:t>redundant </a:t>
            </a:r>
            <a:r>
              <a:rPr lang="en-US" sz="1800" dirty="0"/>
              <a:t>pumps, increased capacity, flexibility, instruments and controls for full </a:t>
            </a:r>
            <a:r>
              <a:rPr lang="en-US" sz="1800" dirty="0" smtClean="0"/>
              <a:t>current beam </a:t>
            </a:r>
            <a:r>
              <a:rPr lang="en-US" sz="1800" dirty="0"/>
              <a:t>operation and the capacity to increase for the future </a:t>
            </a:r>
            <a:r>
              <a:rPr lang="en-US" sz="1800" dirty="0" smtClean="0"/>
              <a:t>PPU needs</a:t>
            </a:r>
            <a:r>
              <a:rPr lang="en-US" sz="1800" dirty="0">
                <a:solidFill>
                  <a:srgbClr val="0066FF"/>
                </a:solidFill>
              </a:rPr>
              <a:t> –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0066FF"/>
                </a:solidFill>
                <a:cs typeface="Times New Roman" pitchFamily="18" charset="0"/>
              </a:rPr>
              <a:t>Future Funding</a:t>
            </a:r>
            <a:endParaRPr lang="en-US" sz="1800" dirty="0" smtClean="0">
              <a:cs typeface="Times New Roman" pitchFamily="18" charset="0"/>
            </a:endParaRPr>
          </a:p>
          <a:p>
            <a:pPr marL="0" indent="0" hangingPunct="0">
              <a:buNone/>
            </a:pPr>
            <a:endParaRPr lang="en-US" sz="1800" dirty="0" smtClean="0"/>
          </a:p>
          <a:p>
            <a:pPr lvl="3" hangingPunct="0"/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144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AIP Funding and Spending FY 2007-2015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132795"/>
              </p:ext>
            </p:extLst>
          </p:nvPr>
        </p:nvGraphicFramePr>
        <p:xfrm>
          <a:off x="228600" y="1066800"/>
          <a:ext cx="4343400" cy="2666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795612"/>
              </p:ext>
            </p:extLst>
          </p:nvPr>
        </p:nvGraphicFramePr>
        <p:xfrm>
          <a:off x="1676400" y="3962400"/>
          <a:ext cx="42672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2855785"/>
              </p:ext>
            </p:extLst>
          </p:nvPr>
        </p:nvGraphicFramePr>
        <p:xfrm>
          <a:off x="4572000" y="1066800"/>
          <a:ext cx="41148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3296455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_HFIR-SNS">
  <a:themeElements>
    <a:clrScheme name="ORNL Corporate Color Palette FINAL">
      <a:dk1>
        <a:sysClr val="windowText" lastClr="000000"/>
      </a:dk1>
      <a:lt1>
        <a:sysClr val="window" lastClr="FFFFFF"/>
      </a:lt1>
      <a:dk2>
        <a:srgbClr val="18783D"/>
      </a:dk2>
      <a:lt2>
        <a:srgbClr val="FFFFFF"/>
      </a:lt2>
      <a:accent1>
        <a:srgbClr val="2A6EBB"/>
      </a:accent1>
      <a:accent2>
        <a:srgbClr val="69BE28"/>
      </a:accent2>
      <a:accent3>
        <a:srgbClr val="E37222"/>
      </a:accent3>
      <a:accent4>
        <a:srgbClr val="3CB6CE"/>
      </a:accent4>
      <a:accent5>
        <a:srgbClr val="983222"/>
      </a:accent5>
      <a:accent6>
        <a:srgbClr val="FECB00"/>
      </a:accent6>
      <a:hlink>
        <a:srgbClr val="2A6EBB"/>
      </a:hlink>
      <a:folHlink>
        <a:srgbClr val="207C47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913069-075D-49F7-AF90-34940D148085}">
  <ds:schemaRefs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F50F8B6-4A11-4B4C-906E-532188B822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98F7A50-2969-4387-8ABB-A3555854BC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Powerpoint-Template_HFIR-SNS.potx</Template>
  <TotalTime>3202</TotalTime>
  <Words>1043</Words>
  <Application>Microsoft Office PowerPoint</Application>
  <PresentationFormat>On-screen Show (4:3)</PresentationFormat>
  <Paragraphs>202</Paragraphs>
  <Slides>12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Powerpoint-Template_HFIR-SNS</vt:lpstr>
      <vt:lpstr>Document</vt:lpstr>
      <vt:lpstr>The SNS Accelerator Improvement Program</vt:lpstr>
      <vt:lpstr>Requirements for an AIP Project</vt:lpstr>
      <vt:lpstr>From FY 2013, the AIPs  have been directed towards Reliable, Sustainable 1.4 MW Beam Operation </vt:lpstr>
      <vt:lpstr>Reliable, Sustainable 1.4 MW Beam Operation </vt:lpstr>
      <vt:lpstr>Reliable, Sustainable 1.4 MW Beam Operation</vt:lpstr>
      <vt:lpstr>Reliable, Sustainable 1.4 MW Beam Operation</vt:lpstr>
      <vt:lpstr>Reliable, Sustainable 1.4 MW Beam Operation</vt:lpstr>
      <vt:lpstr>Future Improvements Planned Using AIP Funding</vt:lpstr>
      <vt:lpstr>AIP Funding and Spending FY 2007-2015</vt:lpstr>
      <vt:lpstr>Planned and Budgeted FY 2015 AIPs</vt:lpstr>
      <vt:lpstr>Other Major Needs – Not AIPs</vt:lpstr>
      <vt:lpstr>Summary</vt:lpstr>
    </vt:vector>
  </TitlesOfParts>
  <Company>ORNL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Manning, Renee</dc:creator>
  <cp:keywords>Spallation Neuton Souce, Neutron Sciences Directorate</cp:keywords>
  <cp:lastModifiedBy>Dodson, George W.</cp:lastModifiedBy>
  <cp:revision>29</cp:revision>
  <cp:lastPrinted>2016-02-10T19:24:58Z</cp:lastPrinted>
  <dcterms:created xsi:type="dcterms:W3CDTF">2014-04-28T13:33:12Z</dcterms:created>
  <dcterms:modified xsi:type="dcterms:W3CDTF">2016-02-12T20:24:08Z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