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35"/>
  </p:notesMasterIdLst>
  <p:sldIdLst>
    <p:sldId id="256" r:id="rId5"/>
    <p:sldId id="257" r:id="rId6"/>
    <p:sldId id="264" r:id="rId7"/>
    <p:sldId id="273" r:id="rId8"/>
    <p:sldId id="275" r:id="rId9"/>
    <p:sldId id="274" r:id="rId10"/>
    <p:sldId id="269" r:id="rId11"/>
    <p:sldId id="263" r:id="rId12"/>
    <p:sldId id="289" r:id="rId13"/>
    <p:sldId id="265" r:id="rId14"/>
    <p:sldId id="287" r:id="rId15"/>
    <p:sldId id="283" r:id="rId16"/>
    <p:sldId id="278" r:id="rId17"/>
    <p:sldId id="291" r:id="rId18"/>
    <p:sldId id="285" r:id="rId19"/>
    <p:sldId id="261" r:id="rId20"/>
    <p:sldId id="260" r:id="rId21"/>
    <p:sldId id="267" r:id="rId22"/>
    <p:sldId id="290" r:id="rId23"/>
    <p:sldId id="268" r:id="rId24"/>
    <p:sldId id="288" r:id="rId25"/>
    <p:sldId id="276" r:id="rId26"/>
    <p:sldId id="266" r:id="rId27"/>
    <p:sldId id="282" r:id="rId28"/>
    <p:sldId id="281" r:id="rId29"/>
    <p:sldId id="279" r:id="rId30"/>
    <p:sldId id="271" r:id="rId31"/>
    <p:sldId id="270" r:id="rId32"/>
    <p:sldId id="284" r:id="rId33"/>
    <p:sldId id="262" r:id="rId3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677" autoAdjust="0"/>
  </p:normalViewPr>
  <p:slideViewPr>
    <p:cSldViewPr showGuides="1">
      <p:cViewPr varScale="1">
        <p:scale>
          <a:sx n="109" d="100"/>
          <a:sy n="109" d="100"/>
        </p:scale>
        <p:origin x="-103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B84144-065C-4AD4-AB59-95AB83659919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77753276-A527-4189-982D-654F15484371}">
      <dgm:prSet phldrT="[Text]"/>
      <dgm:spPr/>
      <dgm:t>
        <a:bodyPr/>
        <a:lstStyle/>
        <a:p>
          <a:r>
            <a:rPr lang="en-US" dirty="0" smtClean="0"/>
            <a:t>Silver</a:t>
          </a:r>
          <a:endParaRPr lang="en-US" dirty="0"/>
        </a:p>
      </dgm:t>
    </dgm:pt>
    <dgm:pt modelId="{25C3FC8E-9583-4C4C-9F5D-77EBD50DDA1B}" type="parTrans" cxnId="{066FA404-8697-40EA-95FB-D94FE9DB677A}">
      <dgm:prSet/>
      <dgm:spPr/>
      <dgm:t>
        <a:bodyPr/>
        <a:lstStyle/>
        <a:p>
          <a:endParaRPr lang="en-US"/>
        </a:p>
      </dgm:t>
    </dgm:pt>
    <dgm:pt modelId="{690FEC13-F88B-449D-818F-DCE7EDFF1492}" type="sibTrans" cxnId="{066FA404-8697-40EA-95FB-D94FE9DB677A}">
      <dgm:prSet/>
      <dgm:spPr/>
      <dgm:t>
        <a:bodyPr/>
        <a:lstStyle/>
        <a:p>
          <a:endParaRPr lang="en-US"/>
        </a:p>
      </dgm:t>
    </dgm:pt>
    <dgm:pt modelId="{FE30550D-C15E-484F-BCC4-A8C0DEA69A91}">
      <dgm:prSet phldrT="[Text]"/>
      <dgm:spPr/>
      <dgm:t>
        <a:bodyPr/>
        <a:lstStyle/>
        <a:p>
          <a:r>
            <a:rPr lang="en-US" dirty="0" smtClean="0"/>
            <a:t>Gold</a:t>
          </a:r>
          <a:endParaRPr lang="en-US" dirty="0"/>
        </a:p>
      </dgm:t>
    </dgm:pt>
    <dgm:pt modelId="{6D4E0699-87FC-41B7-B7E2-F212D30BE9D5}" type="parTrans" cxnId="{97EE9D12-D8D0-49B4-A42A-9E943894F8D5}">
      <dgm:prSet/>
      <dgm:spPr/>
      <dgm:t>
        <a:bodyPr/>
        <a:lstStyle/>
        <a:p>
          <a:endParaRPr lang="en-US"/>
        </a:p>
      </dgm:t>
    </dgm:pt>
    <dgm:pt modelId="{85F28637-8155-4E0F-86D0-7887D204740C}" type="sibTrans" cxnId="{97EE9D12-D8D0-49B4-A42A-9E943894F8D5}">
      <dgm:prSet/>
      <dgm:spPr/>
      <dgm:t>
        <a:bodyPr/>
        <a:lstStyle/>
        <a:p>
          <a:endParaRPr lang="en-US"/>
        </a:p>
      </dgm:t>
    </dgm:pt>
    <dgm:pt modelId="{B1176862-6AE2-40B1-A11A-FAB4C0A05569}">
      <dgm:prSet phldrT="[Text]"/>
      <dgm:spPr/>
      <dgm:t>
        <a:bodyPr/>
        <a:lstStyle/>
        <a:p>
          <a:r>
            <a:rPr lang="en-US" dirty="0" smtClean="0"/>
            <a:t>Platinum</a:t>
          </a:r>
          <a:endParaRPr lang="en-US" dirty="0"/>
        </a:p>
      </dgm:t>
    </dgm:pt>
    <dgm:pt modelId="{F26AC8E1-21BF-4077-9793-08DAFA01695C}" type="parTrans" cxnId="{C2CA71E3-645B-461D-8A0D-6CD59EDAB7AF}">
      <dgm:prSet/>
      <dgm:spPr/>
      <dgm:t>
        <a:bodyPr/>
        <a:lstStyle/>
        <a:p>
          <a:endParaRPr lang="en-US"/>
        </a:p>
      </dgm:t>
    </dgm:pt>
    <dgm:pt modelId="{18EE4188-9949-4518-A2EB-31E2745290F1}" type="sibTrans" cxnId="{C2CA71E3-645B-461D-8A0D-6CD59EDAB7AF}">
      <dgm:prSet/>
      <dgm:spPr/>
      <dgm:t>
        <a:bodyPr/>
        <a:lstStyle/>
        <a:p>
          <a:endParaRPr lang="en-US"/>
        </a:p>
      </dgm:t>
    </dgm:pt>
    <dgm:pt modelId="{C9963577-A936-47E5-8E07-A72325844A3A}">
      <dgm:prSet/>
      <dgm:spPr/>
      <dgm:t>
        <a:bodyPr/>
        <a:lstStyle/>
        <a:p>
          <a:r>
            <a:rPr lang="en-US" dirty="0" smtClean="0"/>
            <a:t>PW ≤52</a:t>
          </a:r>
          <a:endParaRPr lang="en-US" dirty="0"/>
        </a:p>
      </dgm:t>
    </dgm:pt>
    <dgm:pt modelId="{7BAF1DE9-1271-4A6A-B074-5013C41C9E7C}" type="parTrans" cxnId="{2F408776-BDE9-4175-860D-78C279D2D596}">
      <dgm:prSet/>
      <dgm:spPr/>
      <dgm:t>
        <a:bodyPr/>
        <a:lstStyle/>
        <a:p>
          <a:endParaRPr lang="en-US"/>
        </a:p>
      </dgm:t>
    </dgm:pt>
    <dgm:pt modelId="{A1456BE1-63A5-4270-B20C-A92C5EF459E6}" type="sibTrans" cxnId="{2F408776-BDE9-4175-860D-78C279D2D596}">
      <dgm:prSet/>
      <dgm:spPr/>
      <dgm:t>
        <a:bodyPr/>
        <a:lstStyle/>
        <a:p>
          <a:endParaRPr lang="en-US"/>
        </a:p>
      </dgm:t>
    </dgm:pt>
    <dgm:pt modelId="{C05BE677-888C-45F3-AC31-98A6044E38AB}">
      <dgm:prSet/>
      <dgm:spPr/>
      <dgm:t>
        <a:bodyPr/>
        <a:lstStyle/>
        <a:p>
          <a:r>
            <a:rPr lang="en-US" dirty="0" smtClean="0"/>
            <a:t>Extended Macro</a:t>
          </a:r>
          <a:endParaRPr lang="en-US" dirty="0"/>
        </a:p>
      </dgm:t>
    </dgm:pt>
    <dgm:pt modelId="{26CDCC21-40DF-4ED9-902A-B0F98064F2AE}" type="parTrans" cxnId="{13A4E6FE-883F-485E-A51B-130B53D7B7A0}">
      <dgm:prSet/>
      <dgm:spPr/>
      <dgm:t>
        <a:bodyPr/>
        <a:lstStyle/>
        <a:p>
          <a:endParaRPr lang="en-US"/>
        </a:p>
      </dgm:t>
    </dgm:pt>
    <dgm:pt modelId="{8FC2EDCA-4C86-471E-B228-229AFC9B8E69}" type="sibTrans" cxnId="{13A4E6FE-883F-485E-A51B-130B53D7B7A0}">
      <dgm:prSet/>
      <dgm:spPr/>
      <dgm:t>
        <a:bodyPr/>
        <a:lstStyle/>
        <a:p>
          <a:endParaRPr lang="en-US"/>
        </a:p>
      </dgm:t>
    </dgm:pt>
    <dgm:pt modelId="{B4213C9D-A795-4909-B74A-FEC570E61B9A}">
      <dgm:prSet/>
      <dgm:spPr/>
      <dgm:t>
        <a:bodyPr/>
        <a:lstStyle/>
        <a:p>
          <a:r>
            <a:rPr lang="en-US" dirty="0" smtClean="0"/>
            <a:t>PW ≤52</a:t>
          </a:r>
          <a:endParaRPr lang="en-US" dirty="0"/>
        </a:p>
      </dgm:t>
    </dgm:pt>
    <dgm:pt modelId="{79DD8E3B-732F-4BF3-9CA8-AD64C0C60277}" type="parTrans" cxnId="{6B97D394-A87E-4702-B92A-8BE3374C7C86}">
      <dgm:prSet/>
      <dgm:spPr/>
      <dgm:t>
        <a:bodyPr/>
        <a:lstStyle/>
        <a:p>
          <a:endParaRPr lang="en-US"/>
        </a:p>
      </dgm:t>
    </dgm:pt>
    <dgm:pt modelId="{A5C149B2-F78D-4310-A33A-4BAC97803F86}" type="sibTrans" cxnId="{6B97D394-A87E-4702-B92A-8BE3374C7C86}">
      <dgm:prSet/>
      <dgm:spPr/>
      <dgm:t>
        <a:bodyPr/>
        <a:lstStyle/>
        <a:p>
          <a:endParaRPr lang="en-US"/>
        </a:p>
      </dgm:t>
    </dgm:pt>
    <dgm:pt modelId="{0D38A177-D18F-488B-9996-7B3ECB9F51AA}">
      <dgm:prSet/>
      <dgm:spPr/>
      <dgm:t>
        <a:bodyPr/>
        <a:lstStyle/>
        <a:p>
          <a:r>
            <a:rPr lang="en-US" dirty="0" smtClean="0"/>
            <a:t>MOSFET losses</a:t>
          </a:r>
          <a:endParaRPr lang="en-US" dirty="0"/>
        </a:p>
      </dgm:t>
    </dgm:pt>
    <dgm:pt modelId="{53DCE120-419B-4083-8367-5D5AE79EC587}" type="parTrans" cxnId="{4E61B4C6-7C13-4501-BC9C-B5F6E1B5216C}">
      <dgm:prSet/>
      <dgm:spPr/>
      <dgm:t>
        <a:bodyPr/>
        <a:lstStyle/>
        <a:p>
          <a:endParaRPr lang="en-US"/>
        </a:p>
      </dgm:t>
    </dgm:pt>
    <dgm:pt modelId="{BA79B27E-6975-4AE7-869D-A57BB580B1A6}" type="sibTrans" cxnId="{4E61B4C6-7C13-4501-BC9C-B5F6E1B5216C}">
      <dgm:prSet/>
      <dgm:spPr/>
      <dgm:t>
        <a:bodyPr/>
        <a:lstStyle/>
        <a:p>
          <a:endParaRPr lang="en-US"/>
        </a:p>
      </dgm:t>
    </dgm:pt>
    <dgm:pt modelId="{F10D4E57-E55B-45AC-AB94-B206035DC45F}">
      <dgm:prSet/>
      <dgm:spPr/>
      <dgm:t>
        <a:bodyPr/>
        <a:lstStyle/>
        <a:p>
          <a:endParaRPr lang="en-US" dirty="0"/>
        </a:p>
      </dgm:t>
    </dgm:pt>
    <dgm:pt modelId="{6A3936EE-7D56-4D36-85E2-BB8483C598C4}" type="parTrans" cxnId="{3F7A890A-FBE0-456B-A7FE-EBA3A3BF7907}">
      <dgm:prSet/>
      <dgm:spPr/>
      <dgm:t>
        <a:bodyPr/>
        <a:lstStyle/>
        <a:p>
          <a:endParaRPr lang="en-US"/>
        </a:p>
      </dgm:t>
    </dgm:pt>
    <dgm:pt modelId="{2DBC0D26-1DCD-49F9-9B82-3FC32CE49137}" type="sibTrans" cxnId="{3F7A890A-FBE0-456B-A7FE-EBA3A3BF7907}">
      <dgm:prSet/>
      <dgm:spPr/>
      <dgm:t>
        <a:bodyPr/>
        <a:lstStyle/>
        <a:p>
          <a:endParaRPr lang="en-US"/>
        </a:p>
      </dgm:t>
    </dgm:pt>
    <dgm:pt modelId="{1816A688-D48B-45D4-BD88-46CE2059D347}">
      <dgm:prSet/>
      <dgm:spPr/>
      <dgm:t>
        <a:bodyPr/>
        <a:lstStyle/>
        <a:p>
          <a:r>
            <a:rPr lang="en-US" dirty="0" smtClean="0"/>
            <a:t>Logic board</a:t>
          </a:r>
          <a:endParaRPr lang="en-US" dirty="0"/>
        </a:p>
      </dgm:t>
    </dgm:pt>
    <dgm:pt modelId="{832F24A7-5E04-4F62-8C19-C41B36C6BB29}" type="parTrans" cxnId="{BF54DC71-B0E8-40CC-9277-3CD6AC5D396B}">
      <dgm:prSet/>
      <dgm:spPr/>
      <dgm:t>
        <a:bodyPr/>
        <a:lstStyle/>
        <a:p>
          <a:endParaRPr lang="en-US"/>
        </a:p>
      </dgm:t>
    </dgm:pt>
    <dgm:pt modelId="{8C741F68-B473-412D-AF77-9FD1BB4B209B}" type="sibTrans" cxnId="{BF54DC71-B0E8-40CC-9277-3CD6AC5D396B}">
      <dgm:prSet/>
      <dgm:spPr/>
      <dgm:t>
        <a:bodyPr/>
        <a:lstStyle/>
        <a:p>
          <a:endParaRPr lang="en-US"/>
        </a:p>
      </dgm:t>
    </dgm:pt>
    <dgm:pt modelId="{A60CE71E-022C-45BC-856D-389D50B99142}">
      <dgm:prSet/>
      <dgm:spPr/>
      <dgm:t>
        <a:bodyPr/>
        <a:lstStyle/>
        <a:p>
          <a:r>
            <a:rPr lang="en-US" dirty="0" smtClean="0"/>
            <a:t>packaging</a:t>
          </a:r>
          <a:endParaRPr lang="en-US" dirty="0"/>
        </a:p>
      </dgm:t>
    </dgm:pt>
    <dgm:pt modelId="{2DB7622B-B649-4331-B8D7-7A92257213B3}" type="parTrans" cxnId="{8A710480-6501-4241-B9C0-9006120A2193}">
      <dgm:prSet/>
      <dgm:spPr/>
      <dgm:t>
        <a:bodyPr/>
        <a:lstStyle/>
        <a:p>
          <a:endParaRPr lang="en-US"/>
        </a:p>
      </dgm:t>
    </dgm:pt>
    <dgm:pt modelId="{9134BB40-AA02-4982-A4CB-D5A3C4EA3970}" type="sibTrans" cxnId="{8A710480-6501-4241-B9C0-9006120A2193}">
      <dgm:prSet/>
      <dgm:spPr/>
      <dgm:t>
        <a:bodyPr/>
        <a:lstStyle/>
        <a:p>
          <a:endParaRPr lang="en-US"/>
        </a:p>
      </dgm:t>
    </dgm:pt>
    <dgm:pt modelId="{E56E11A9-74C0-4CF4-A2D0-445CA13008C7}">
      <dgm:prSet/>
      <dgm:spPr/>
      <dgm:t>
        <a:bodyPr/>
        <a:lstStyle/>
        <a:p>
          <a:r>
            <a:rPr lang="en-US" dirty="0" smtClean="0"/>
            <a:t>Gate Drive</a:t>
          </a:r>
          <a:endParaRPr lang="en-US" dirty="0"/>
        </a:p>
      </dgm:t>
    </dgm:pt>
    <dgm:pt modelId="{C3568312-B40A-479A-8739-87FB97176983}" type="parTrans" cxnId="{15613E19-55FA-4586-A6BF-7AFD2AF3EA74}">
      <dgm:prSet/>
      <dgm:spPr/>
      <dgm:t>
        <a:bodyPr/>
        <a:lstStyle/>
        <a:p>
          <a:endParaRPr lang="en-US"/>
        </a:p>
      </dgm:t>
    </dgm:pt>
    <dgm:pt modelId="{D914237F-4164-4F0B-BE02-612AA276A84E}" type="sibTrans" cxnId="{15613E19-55FA-4586-A6BF-7AFD2AF3EA74}">
      <dgm:prSet/>
      <dgm:spPr/>
      <dgm:t>
        <a:bodyPr/>
        <a:lstStyle/>
        <a:p>
          <a:endParaRPr lang="en-US"/>
        </a:p>
      </dgm:t>
    </dgm:pt>
    <dgm:pt modelId="{9C55CD0A-9E5D-40DA-ACC2-539952B2D49C}">
      <dgm:prSet/>
      <dgm:spPr/>
      <dgm:t>
        <a:bodyPr/>
        <a:lstStyle/>
        <a:p>
          <a:r>
            <a:rPr lang="en-US" dirty="0" smtClean="0"/>
            <a:t>PW ≤60</a:t>
          </a:r>
          <a:endParaRPr lang="en-US" dirty="0"/>
        </a:p>
      </dgm:t>
    </dgm:pt>
    <dgm:pt modelId="{97614B3E-8B38-4AB7-B07C-3CC80ACC7081}" type="parTrans" cxnId="{ABA58122-C438-4385-AC21-B50C93CF320A}">
      <dgm:prSet/>
      <dgm:spPr/>
      <dgm:t>
        <a:bodyPr/>
        <a:lstStyle/>
        <a:p>
          <a:endParaRPr lang="en-US"/>
        </a:p>
      </dgm:t>
    </dgm:pt>
    <dgm:pt modelId="{278DBFC2-3154-4482-A176-EE0DD3A09700}" type="sibTrans" cxnId="{ABA58122-C438-4385-AC21-B50C93CF320A}">
      <dgm:prSet/>
      <dgm:spPr/>
      <dgm:t>
        <a:bodyPr/>
        <a:lstStyle/>
        <a:p>
          <a:endParaRPr lang="en-US"/>
        </a:p>
      </dgm:t>
    </dgm:pt>
    <dgm:pt modelId="{E75DC2C5-10B5-46EF-B903-7E2F4CC5FA84}">
      <dgm:prSet/>
      <dgm:spPr/>
      <dgm:t>
        <a:bodyPr/>
        <a:lstStyle/>
        <a:p>
          <a:r>
            <a:rPr lang="en-US" dirty="0" smtClean="0"/>
            <a:t>HV Switches</a:t>
          </a:r>
          <a:endParaRPr lang="en-US" dirty="0"/>
        </a:p>
      </dgm:t>
    </dgm:pt>
    <dgm:pt modelId="{2FEB37A9-888D-4EB5-B4D7-36FC03C94CE2}" type="parTrans" cxnId="{C8F278CD-4BC5-416C-B844-E8D0674CCBB2}">
      <dgm:prSet/>
      <dgm:spPr/>
      <dgm:t>
        <a:bodyPr/>
        <a:lstStyle/>
        <a:p>
          <a:endParaRPr lang="en-US"/>
        </a:p>
      </dgm:t>
    </dgm:pt>
    <dgm:pt modelId="{C9230096-8170-4B13-9A0A-31CC27622C0A}" type="sibTrans" cxnId="{C8F278CD-4BC5-416C-B844-E8D0674CCBB2}">
      <dgm:prSet/>
      <dgm:spPr/>
      <dgm:t>
        <a:bodyPr/>
        <a:lstStyle/>
        <a:p>
          <a:endParaRPr lang="en-US"/>
        </a:p>
      </dgm:t>
    </dgm:pt>
    <dgm:pt modelId="{69200EB1-17C9-4796-BF2A-E58E38771353}">
      <dgm:prSet/>
      <dgm:spPr/>
      <dgm:t>
        <a:bodyPr/>
        <a:lstStyle/>
        <a:p>
          <a:r>
            <a:rPr lang="en-US" dirty="0" smtClean="0"/>
            <a:t>In house</a:t>
          </a:r>
          <a:endParaRPr lang="en-US" dirty="0"/>
        </a:p>
      </dgm:t>
    </dgm:pt>
    <dgm:pt modelId="{F0B7AB86-5684-425A-A2A0-D2CB6E6B3BF4}" type="parTrans" cxnId="{5EF0BF8F-9FCF-4196-AA89-5F731DE37478}">
      <dgm:prSet/>
      <dgm:spPr/>
      <dgm:t>
        <a:bodyPr/>
        <a:lstStyle/>
        <a:p>
          <a:endParaRPr lang="en-US"/>
        </a:p>
      </dgm:t>
    </dgm:pt>
    <dgm:pt modelId="{D1DDA659-2A99-49D3-809A-0039C5209294}" type="sibTrans" cxnId="{5EF0BF8F-9FCF-4196-AA89-5F731DE37478}">
      <dgm:prSet/>
      <dgm:spPr/>
      <dgm:t>
        <a:bodyPr/>
        <a:lstStyle/>
        <a:p>
          <a:endParaRPr lang="en-US"/>
        </a:p>
      </dgm:t>
    </dgm:pt>
    <dgm:pt modelId="{042710B5-496B-4CBA-AB39-B20CA36DED83}">
      <dgm:prSet/>
      <dgm:spPr/>
      <dgm:t>
        <a:bodyPr/>
        <a:lstStyle/>
        <a:p>
          <a:r>
            <a:rPr lang="en-US" dirty="0" err="1" smtClean="0"/>
            <a:t>Behlke</a:t>
          </a:r>
          <a:endParaRPr lang="en-US" dirty="0"/>
        </a:p>
      </dgm:t>
    </dgm:pt>
    <dgm:pt modelId="{0075F43C-8648-400D-BEB5-5F085887AD26}" type="parTrans" cxnId="{80AA8DE7-DC5C-4BC5-B04B-BA05BC3DAE22}">
      <dgm:prSet/>
      <dgm:spPr/>
      <dgm:t>
        <a:bodyPr/>
        <a:lstStyle/>
        <a:p>
          <a:endParaRPr lang="en-US"/>
        </a:p>
      </dgm:t>
    </dgm:pt>
    <dgm:pt modelId="{9052DA12-B29D-4F71-82A4-ED3819DC740C}" type="sibTrans" cxnId="{80AA8DE7-DC5C-4BC5-B04B-BA05BC3DAE22}">
      <dgm:prSet/>
      <dgm:spPr/>
      <dgm:t>
        <a:bodyPr/>
        <a:lstStyle/>
        <a:p>
          <a:endParaRPr lang="en-US"/>
        </a:p>
      </dgm:t>
    </dgm:pt>
    <dgm:pt modelId="{4763EF05-1CC5-4E11-ACB8-61B0142C96D4}">
      <dgm:prSet/>
      <dgm:spPr/>
      <dgm:t>
        <a:bodyPr/>
        <a:lstStyle/>
        <a:p>
          <a:r>
            <a:rPr lang="en-US" dirty="0" smtClean="0"/>
            <a:t>Other</a:t>
          </a:r>
          <a:endParaRPr lang="en-US" dirty="0"/>
        </a:p>
      </dgm:t>
    </dgm:pt>
    <dgm:pt modelId="{413FE7F8-1F7C-4B48-AC6C-D0CF034E9192}" type="parTrans" cxnId="{906C8D1E-AC59-4871-B239-40F1D936BA28}">
      <dgm:prSet/>
      <dgm:spPr/>
      <dgm:t>
        <a:bodyPr/>
        <a:lstStyle/>
        <a:p>
          <a:endParaRPr lang="en-US"/>
        </a:p>
      </dgm:t>
    </dgm:pt>
    <dgm:pt modelId="{CCDD13F0-4A4F-47AB-A3F3-416A30C436A8}" type="sibTrans" cxnId="{906C8D1E-AC59-4871-B239-40F1D936BA28}">
      <dgm:prSet/>
      <dgm:spPr/>
      <dgm:t>
        <a:bodyPr/>
        <a:lstStyle/>
        <a:p>
          <a:endParaRPr lang="en-US"/>
        </a:p>
      </dgm:t>
    </dgm:pt>
    <dgm:pt modelId="{5C4F06C3-7B96-493B-B97A-67A36428D294}">
      <dgm:prSet/>
      <dgm:spPr/>
      <dgm:t>
        <a:bodyPr/>
        <a:lstStyle/>
        <a:p>
          <a:r>
            <a:rPr lang="en-US" dirty="0" smtClean="0"/>
            <a:t>Gate drive</a:t>
          </a:r>
          <a:endParaRPr lang="en-US" dirty="0"/>
        </a:p>
      </dgm:t>
    </dgm:pt>
    <dgm:pt modelId="{6F5EF86C-3B2B-4EA8-BEB8-BE65E9F9BC6C}" type="parTrans" cxnId="{74C67C9D-6551-45D0-BE40-2A319B80ADF4}">
      <dgm:prSet/>
      <dgm:spPr/>
      <dgm:t>
        <a:bodyPr/>
        <a:lstStyle/>
        <a:p>
          <a:endParaRPr lang="en-US"/>
        </a:p>
      </dgm:t>
    </dgm:pt>
    <dgm:pt modelId="{A4ABCA21-665F-431E-BD86-166F2CCD9605}" type="sibTrans" cxnId="{74C67C9D-6551-45D0-BE40-2A319B80ADF4}">
      <dgm:prSet/>
      <dgm:spPr/>
      <dgm:t>
        <a:bodyPr/>
        <a:lstStyle/>
        <a:p>
          <a:endParaRPr lang="en-US"/>
        </a:p>
      </dgm:t>
    </dgm:pt>
    <dgm:pt modelId="{6C985F63-ACC9-4A61-9841-AB86411EDB70}">
      <dgm:prSet/>
      <dgm:spPr/>
      <dgm:t>
        <a:bodyPr/>
        <a:lstStyle/>
        <a:p>
          <a:endParaRPr lang="en-US" dirty="0"/>
        </a:p>
      </dgm:t>
    </dgm:pt>
    <dgm:pt modelId="{2FDA4C05-E1D7-436F-ABE9-D9B133BC7DF5}" type="parTrans" cxnId="{FFF1A592-98E4-4259-AD87-E6A4F2843BA5}">
      <dgm:prSet/>
      <dgm:spPr/>
      <dgm:t>
        <a:bodyPr/>
        <a:lstStyle/>
        <a:p>
          <a:endParaRPr lang="en-US"/>
        </a:p>
      </dgm:t>
    </dgm:pt>
    <dgm:pt modelId="{4C2D6CC9-63B8-4ED1-B765-AB4F19613850}" type="sibTrans" cxnId="{FFF1A592-98E4-4259-AD87-E6A4F2843BA5}">
      <dgm:prSet/>
      <dgm:spPr/>
      <dgm:t>
        <a:bodyPr/>
        <a:lstStyle/>
        <a:p>
          <a:endParaRPr lang="en-US"/>
        </a:p>
      </dgm:t>
    </dgm:pt>
    <dgm:pt modelId="{E366BED5-4B4B-4B65-89F3-2BB9D57D1E21}" type="pres">
      <dgm:prSet presAssocID="{62B84144-065C-4AD4-AB59-95AB83659919}" presName="arrowDiagram" presStyleCnt="0">
        <dgm:presLayoutVars>
          <dgm:chMax val="5"/>
          <dgm:dir/>
          <dgm:resizeHandles val="exact"/>
        </dgm:presLayoutVars>
      </dgm:prSet>
      <dgm:spPr/>
    </dgm:pt>
    <dgm:pt modelId="{9E3136CC-0AFE-4C81-ABA5-896AB9C4CF06}" type="pres">
      <dgm:prSet presAssocID="{62B84144-065C-4AD4-AB59-95AB83659919}" presName="arrow" presStyleLbl="bgShp" presStyleIdx="0" presStyleCnt="1" custLinFactNeighborY="-24000"/>
      <dgm:spPr/>
    </dgm:pt>
    <dgm:pt modelId="{50F04FF3-2EE9-4346-99B2-DB7708412ABF}" type="pres">
      <dgm:prSet presAssocID="{62B84144-065C-4AD4-AB59-95AB83659919}" presName="arrowDiagram3" presStyleCnt="0"/>
      <dgm:spPr/>
    </dgm:pt>
    <dgm:pt modelId="{676EE6FB-7A6D-4B6D-8725-C72AEA76FD0E}" type="pres">
      <dgm:prSet presAssocID="{77753276-A527-4189-982D-654F15484371}" presName="bullet3a" presStyleLbl="node1" presStyleIdx="0" presStyleCnt="3"/>
      <dgm:spPr/>
    </dgm:pt>
    <dgm:pt modelId="{60945A0C-01CF-419E-A142-AB216A69D76B}" type="pres">
      <dgm:prSet presAssocID="{77753276-A527-4189-982D-654F15484371}" presName="textBox3a" presStyleLbl="revTx" presStyleIdx="0" presStyleCnt="3" custScaleY="1810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7CC2B1-F03D-4AC7-9530-04A68E12716B}" type="pres">
      <dgm:prSet presAssocID="{FE30550D-C15E-484F-BCC4-A8C0DEA69A91}" presName="bullet3b" presStyleLbl="node1" presStyleIdx="1" presStyleCnt="3"/>
      <dgm:spPr/>
    </dgm:pt>
    <dgm:pt modelId="{514D3C5F-C084-41B3-9977-CF1D026BE945}" type="pres">
      <dgm:prSet presAssocID="{FE30550D-C15E-484F-BCC4-A8C0DEA69A91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3D2DB1-7D80-4C3B-A16F-86EF0153914F}" type="pres">
      <dgm:prSet presAssocID="{B1176862-6AE2-40B1-A11A-FAB4C0A05569}" presName="bullet3c" presStyleLbl="node1" presStyleIdx="2" presStyleCnt="3"/>
      <dgm:spPr/>
    </dgm:pt>
    <dgm:pt modelId="{545FBEF0-EB9E-4565-89E5-347BCE25F0BC}" type="pres">
      <dgm:prSet presAssocID="{B1176862-6AE2-40B1-A11A-FAB4C0A05569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6C8D1E-AC59-4871-B239-40F1D936BA28}" srcId="{E75DC2C5-10B5-46EF-B903-7E2F4CC5FA84}" destId="{4763EF05-1CC5-4E11-ACB8-61B0142C96D4}" srcOrd="2" destOrd="0" parTransId="{413FE7F8-1F7C-4B48-AC6C-D0CF034E9192}" sibTransId="{CCDD13F0-4A4F-47AB-A3F3-416A30C436A8}"/>
    <dgm:cxn modelId="{CE83DC49-5702-4A7E-896C-256528261ACA}" type="presOf" srcId="{E56E11A9-74C0-4CF4-A2D0-445CA13008C7}" destId="{514D3C5F-C084-41B3-9977-CF1D026BE945}" srcOrd="0" destOrd="3" presId="urn:microsoft.com/office/officeart/2005/8/layout/arrow2"/>
    <dgm:cxn modelId="{15613E19-55FA-4586-A6BF-7AFD2AF3EA74}" srcId="{FE30550D-C15E-484F-BCC4-A8C0DEA69A91}" destId="{E56E11A9-74C0-4CF4-A2D0-445CA13008C7}" srcOrd="2" destOrd="0" parTransId="{C3568312-B40A-479A-8739-87FB97176983}" sibTransId="{D914237F-4164-4F0B-BE02-612AA276A84E}"/>
    <dgm:cxn modelId="{C8F278CD-4BC5-416C-B844-E8D0674CCBB2}" srcId="{B1176862-6AE2-40B1-A11A-FAB4C0A05569}" destId="{E75DC2C5-10B5-46EF-B903-7E2F4CC5FA84}" srcOrd="1" destOrd="0" parTransId="{2FEB37A9-888D-4EB5-B4D7-36FC03C94CE2}" sibTransId="{C9230096-8170-4B13-9A0A-31CC27622C0A}"/>
    <dgm:cxn modelId="{ABA58122-C438-4385-AC21-B50C93CF320A}" srcId="{B1176862-6AE2-40B1-A11A-FAB4C0A05569}" destId="{9C55CD0A-9E5D-40DA-ACC2-539952B2D49C}" srcOrd="0" destOrd="0" parTransId="{97614B3E-8B38-4AB7-B07C-3CC80ACC7081}" sibTransId="{278DBFC2-3154-4482-A176-EE0DD3A09700}"/>
    <dgm:cxn modelId="{13A4E6FE-883F-485E-A51B-130B53D7B7A0}" srcId="{77753276-A527-4189-982D-654F15484371}" destId="{C05BE677-888C-45F3-AC31-98A6044E38AB}" srcOrd="1" destOrd="0" parTransId="{26CDCC21-40DF-4ED9-902A-B0F98064F2AE}" sibTransId="{8FC2EDCA-4C86-471E-B228-229AFC9B8E69}"/>
    <dgm:cxn modelId="{FE95745F-F574-46F2-9DA2-469F5B0141FE}" type="presOf" srcId="{6C985F63-ACC9-4A61-9841-AB86411EDB70}" destId="{60945A0C-01CF-419E-A142-AB216A69D76B}" srcOrd="0" destOrd="4" presId="urn:microsoft.com/office/officeart/2005/8/layout/arrow2"/>
    <dgm:cxn modelId="{211A4643-1F3C-4E28-9B87-AAFB3822ABF0}" type="presOf" srcId="{F10D4E57-E55B-45AC-AB94-B206035DC45F}" destId="{514D3C5F-C084-41B3-9977-CF1D026BE945}" srcOrd="0" destOrd="5" presId="urn:microsoft.com/office/officeart/2005/8/layout/arrow2"/>
    <dgm:cxn modelId="{80AA8DE7-DC5C-4BC5-B04B-BA05BC3DAE22}" srcId="{E75DC2C5-10B5-46EF-B903-7E2F4CC5FA84}" destId="{042710B5-496B-4CBA-AB39-B20CA36DED83}" srcOrd="0" destOrd="0" parTransId="{0075F43C-8648-400D-BEB5-5F085887AD26}" sibTransId="{9052DA12-B29D-4F71-82A4-ED3819DC740C}"/>
    <dgm:cxn modelId="{BF54DC71-B0E8-40CC-9277-3CD6AC5D396B}" srcId="{FE30550D-C15E-484F-BCC4-A8C0DEA69A91}" destId="{1816A688-D48B-45D4-BD88-46CE2059D347}" srcOrd="1" destOrd="0" parTransId="{832F24A7-5E04-4F62-8C19-C41B36C6BB29}" sibTransId="{8C741F68-B473-412D-AF77-9FD1BB4B209B}"/>
    <dgm:cxn modelId="{74C67C9D-6551-45D0-BE40-2A319B80ADF4}" srcId="{B1176862-6AE2-40B1-A11A-FAB4C0A05569}" destId="{5C4F06C3-7B96-493B-B97A-67A36428D294}" srcOrd="2" destOrd="0" parTransId="{6F5EF86C-3B2B-4EA8-BEB8-BE65E9F9BC6C}" sibTransId="{A4ABCA21-665F-431E-BD86-166F2CCD9605}"/>
    <dgm:cxn modelId="{FFF1A592-98E4-4259-AD87-E6A4F2843BA5}" srcId="{77753276-A527-4189-982D-654F15484371}" destId="{6C985F63-ACC9-4A61-9841-AB86411EDB70}" srcOrd="3" destOrd="0" parTransId="{2FDA4C05-E1D7-436F-ABE9-D9B133BC7DF5}" sibTransId="{4C2D6CC9-63B8-4ED1-B765-AB4F19613850}"/>
    <dgm:cxn modelId="{162E9253-3861-4FAA-9E0C-C30DCD416620}" type="presOf" srcId="{C9963577-A936-47E5-8E07-A72325844A3A}" destId="{60945A0C-01CF-419E-A142-AB216A69D76B}" srcOrd="0" destOrd="1" presId="urn:microsoft.com/office/officeart/2005/8/layout/arrow2"/>
    <dgm:cxn modelId="{E8D8B865-95AA-422E-A1B1-FF05F824AA63}" type="presOf" srcId="{4763EF05-1CC5-4E11-ACB8-61B0142C96D4}" destId="{545FBEF0-EB9E-4565-89E5-347BCE25F0BC}" srcOrd="0" destOrd="5" presId="urn:microsoft.com/office/officeart/2005/8/layout/arrow2"/>
    <dgm:cxn modelId="{2F408776-BDE9-4175-860D-78C279D2D596}" srcId="{77753276-A527-4189-982D-654F15484371}" destId="{C9963577-A936-47E5-8E07-A72325844A3A}" srcOrd="0" destOrd="0" parTransId="{7BAF1DE9-1271-4A6A-B074-5013C41C9E7C}" sibTransId="{A1456BE1-63A5-4270-B20C-A92C5EF459E6}"/>
    <dgm:cxn modelId="{811E01EA-FB1F-42AF-A3BC-03E1EA2DB649}" type="presOf" srcId="{62B84144-065C-4AD4-AB59-95AB83659919}" destId="{E366BED5-4B4B-4B65-89F3-2BB9D57D1E21}" srcOrd="0" destOrd="0" presId="urn:microsoft.com/office/officeart/2005/8/layout/arrow2"/>
    <dgm:cxn modelId="{CB2003B6-D968-4CD9-A064-8C17F472D2E2}" type="presOf" srcId="{0D38A177-D18F-488B-9996-7B3ECB9F51AA}" destId="{60945A0C-01CF-419E-A142-AB216A69D76B}" srcOrd="0" destOrd="3" presId="urn:microsoft.com/office/officeart/2005/8/layout/arrow2"/>
    <dgm:cxn modelId="{51AD2694-E548-47DF-A4A3-9F9E01469582}" type="presOf" srcId="{B4213C9D-A795-4909-B74A-FEC570E61B9A}" destId="{514D3C5F-C084-41B3-9977-CF1D026BE945}" srcOrd="0" destOrd="1" presId="urn:microsoft.com/office/officeart/2005/8/layout/arrow2"/>
    <dgm:cxn modelId="{5EF0BF8F-9FCF-4196-AA89-5F731DE37478}" srcId="{E75DC2C5-10B5-46EF-B903-7E2F4CC5FA84}" destId="{69200EB1-17C9-4796-BF2A-E58E38771353}" srcOrd="1" destOrd="0" parTransId="{F0B7AB86-5684-425A-A2A0-D2CB6E6B3BF4}" sibTransId="{D1DDA659-2A99-49D3-809A-0039C5209294}"/>
    <dgm:cxn modelId="{4E61B4C6-7C13-4501-BC9C-B5F6E1B5216C}" srcId="{77753276-A527-4189-982D-654F15484371}" destId="{0D38A177-D18F-488B-9996-7B3ECB9F51AA}" srcOrd="2" destOrd="0" parTransId="{53DCE120-419B-4083-8367-5D5AE79EC587}" sibTransId="{BA79B27E-6975-4AE7-869D-A57BB580B1A6}"/>
    <dgm:cxn modelId="{C2CA71E3-645B-461D-8A0D-6CD59EDAB7AF}" srcId="{62B84144-065C-4AD4-AB59-95AB83659919}" destId="{B1176862-6AE2-40B1-A11A-FAB4C0A05569}" srcOrd="2" destOrd="0" parTransId="{F26AC8E1-21BF-4077-9793-08DAFA01695C}" sibTransId="{18EE4188-9949-4518-A2EB-31E2745290F1}"/>
    <dgm:cxn modelId="{BD946D47-818F-4ED7-A55A-3D8318BB56A9}" type="presOf" srcId="{69200EB1-17C9-4796-BF2A-E58E38771353}" destId="{545FBEF0-EB9E-4565-89E5-347BCE25F0BC}" srcOrd="0" destOrd="4" presId="urn:microsoft.com/office/officeart/2005/8/layout/arrow2"/>
    <dgm:cxn modelId="{6B97D394-A87E-4702-B92A-8BE3374C7C86}" srcId="{FE30550D-C15E-484F-BCC4-A8C0DEA69A91}" destId="{B4213C9D-A795-4909-B74A-FEC570E61B9A}" srcOrd="0" destOrd="0" parTransId="{79DD8E3B-732F-4BF3-9CA8-AD64C0C60277}" sibTransId="{A5C149B2-F78D-4310-A33A-4BAC97803F86}"/>
    <dgm:cxn modelId="{C346FD9F-586F-4DFC-B4E0-3856BCC716D3}" type="presOf" srcId="{FE30550D-C15E-484F-BCC4-A8C0DEA69A91}" destId="{514D3C5F-C084-41B3-9977-CF1D026BE945}" srcOrd="0" destOrd="0" presId="urn:microsoft.com/office/officeart/2005/8/layout/arrow2"/>
    <dgm:cxn modelId="{3F7A890A-FBE0-456B-A7FE-EBA3A3BF7907}" srcId="{FE30550D-C15E-484F-BCC4-A8C0DEA69A91}" destId="{F10D4E57-E55B-45AC-AB94-B206035DC45F}" srcOrd="4" destOrd="0" parTransId="{6A3936EE-7D56-4D36-85E2-BB8483C598C4}" sibTransId="{2DBC0D26-1DCD-49F9-9B82-3FC32CE49137}"/>
    <dgm:cxn modelId="{8A710480-6501-4241-B9C0-9006120A2193}" srcId="{FE30550D-C15E-484F-BCC4-A8C0DEA69A91}" destId="{A60CE71E-022C-45BC-856D-389D50B99142}" srcOrd="3" destOrd="0" parTransId="{2DB7622B-B649-4331-B8D7-7A92257213B3}" sibTransId="{9134BB40-AA02-4982-A4CB-D5A3C4EA3970}"/>
    <dgm:cxn modelId="{97EE9D12-D8D0-49B4-A42A-9E943894F8D5}" srcId="{62B84144-065C-4AD4-AB59-95AB83659919}" destId="{FE30550D-C15E-484F-BCC4-A8C0DEA69A91}" srcOrd="1" destOrd="0" parTransId="{6D4E0699-87FC-41B7-B7E2-F212D30BE9D5}" sibTransId="{85F28637-8155-4E0F-86D0-7887D204740C}"/>
    <dgm:cxn modelId="{0A43E783-A0D4-4863-A112-07B4DFC0F674}" type="presOf" srcId="{5C4F06C3-7B96-493B-B97A-67A36428D294}" destId="{545FBEF0-EB9E-4565-89E5-347BCE25F0BC}" srcOrd="0" destOrd="6" presId="urn:microsoft.com/office/officeart/2005/8/layout/arrow2"/>
    <dgm:cxn modelId="{1664B23A-75CB-4EE4-B73E-0AAB603F893A}" type="presOf" srcId="{A60CE71E-022C-45BC-856D-389D50B99142}" destId="{514D3C5F-C084-41B3-9977-CF1D026BE945}" srcOrd="0" destOrd="4" presId="urn:microsoft.com/office/officeart/2005/8/layout/arrow2"/>
    <dgm:cxn modelId="{5C1A9D6B-D36F-4CB1-BE4E-BB5D98C7777D}" type="presOf" srcId="{1816A688-D48B-45D4-BD88-46CE2059D347}" destId="{514D3C5F-C084-41B3-9977-CF1D026BE945}" srcOrd="0" destOrd="2" presId="urn:microsoft.com/office/officeart/2005/8/layout/arrow2"/>
    <dgm:cxn modelId="{9FB41EE3-0594-4C84-905D-1809BF1BBB92}" type="presOf" srcId="{9C55CD0A-9E5D-40DA-ACC2-539952B2D49C}" destId="{545FBEF0-EB9E-4565-89E5-347BCE25F0BC}" srcOrd="0" destOrd="1" presId="urn:microsoft.com/office/officeart/2005/8/layout/arrow2"/>
    <dgm:cxn modelId="{674385A7-75BD-45D9-BBA1-21B3B59BDB0C}" type="presOf" srcId="{042710B5-496B-4CBA-AB39-B20CA36DED83}" destId="{545FBEF0-EB9E-4565-89E5-347BCE25F0BC}" srcOrd="0" destOrd="3" presId="urn:microsoft.com/office/officeart/2005/8/layout/arrow2"/>
    <dgm:cxn modelId="{E36770A2-48EB-40F1-906B-F42161797F11}" type="presOf" srcId="{E75DC2C5-10B5-46EF-B903-7E2F4CC5FA84}" destId="{545FBEF0-EB9E-4565-89E5-347BCE25F0BC}" srcOrd="0" destOrd="2" presId="urn:microsoft.com/office/officeart/2005/8/layout/arrow2"/>
    <dgm:cxn modelId="{BEDF45F7-2794-45B9-AF65-F3F961EFF507}" type="presOf" srcId="{C05BE677-888C-45F3-AC31-98A6044E38AB}" destId="{60945A0C-01CF-419E-A142-AB216A69D76B}" srcOrd="0" destOrd="2" presId="urn:microsoft.com/office/officeart/2005/8/layout/arrow2"/>
    <dgm:cxn modelId="{5AC8660C-A7B1-41AB-981C-922D8A57DFC8}" type="presOf" srcId="{77753276-A527-4189-982D-654F15484371}" destId="{60945A0C-01CF-419E-A142-AB216A69D76B}" srcOrd="0" destOrd="0" presId="urn:microsoft.com/office/officeart/2005/8/layout/arrow2"/>
    <dgm:cxn modelId="{E395291B-04C1-4067-BB7F-BFB418C1D518}" type="presOf" srcId="{B1176862-6AE2-40B1-A11A-FAB4C0A05569}" destId="{545FBEF0-EB9E-4565-89E5-347BCE25F0BC}" srcOrd="0" destOrd="0" presId="urn:microsoft.com/office/officeart/2005/8/layout/arrow2"/>
    <dgm:cxn modelId="{066FA404-8697-40EA-95FB-D94FE9DB677A}" srcId="{62B84144-065C-4AD4-AB59-95AB83659919}" destId="{77753276-A527-4189-982D-654F15484371}" srcOrd="0" destOrd="0" parTransId="{25C3FC8E-9583-4C4C-9F5D-77EBD50DDA1B}" sibTransId="{690FEC13-F88B-449D-818F-DCE7EDFF1492}"/>
    <dgm:cxn modelId="{1BCA1C82-FC88-4CA8-B15D-014438781810}" type="presParOf" srcId="{E366BED5-4B4B-4B65-89F3-2BB9D57D1E21}" destId="{9E3136CC-0AFE-4C81-ABA5-896AB9C4CF06}" srcOrd="0" destOrd="0" presId="urn:microsoft.com/office/officeart/2005/8/layout/arrow2"/>
    <dgm:cxn modelId="{5AF59A2D-3FEE-4D8D-8B9D-D5100B7FBA44}" type="presParOf" srcId="{E366BED5-4B4B-4B65-89F3-2BB9D57D1E21}" destId="{50F04FF3-2EE9-4346-99B2-DB7708412ABF}" srcOrd="1" destOrd="0" presId="urn:microsoft.com/office/officeart/2005/8/layout/arrow2"/>
    <dgm:cxn modelId="{5780ABEC-867B-4CA1-8A26-7342BCA245F0}" type="presParOf" srcId="{50F04FF3-2EE9-4346-99B2-DB7708412ABF}" destId="{676EE6FB-7A6D-4B6D-8725-C72AEA76FD0E}" srcOrd="0" destOrd="0" presId="urn:microsoft.com/office/officeart/2005/8/layout/arrow2"/>
    <dgm:cxn modelId="{FD9A1EE4-4C46-4642-890C-22D647C1DD90}" type="presParOf" srcId="{50F04FF3-2EE9-4346-99B2-DB7708412ABF}" destId="{60945A0C-01CF-419E-A142-AB216A69D76B}" srcOrd="1" destOrd="0" presId="urn:microsoft.com/office/officeart/2005/8/layout/arrow2"/>
    <dgm:cxn modelId="{3753FE32-8E4F-489F-8102-5E2D132FEE78}" type="presParOf" srcId="{50F04FF3-2EE9-4346-99B2-DB7708412ABF}" destId="{327CC2B1-F03D-4AC7-9530-04A68E12716B}" srcOrd="2" destOrd="0" presId="urn:microsoft.com/office/officeart/2005/8/layout/arrow2"/>
    <dgm:cxn modelId="{45D7AE73-973D-4324-85B0-AB53AB83F300}" type="presParOf" srcId="{50F04FF3-2EE9-4346-99B2-DB7708412ABF}" destId="{514D3C5F-C084-41B3-9977-CF1D026BE945}" srcOrd="3" destOrd="0" presId="urn:microsoft.com/office/officeart/2005/8/layout/arrow2"/>
    <dgm:cxn modelId="{308FDC22-0F39-4F82-8A7C-5DB7F0440E20}" type="presParOf" srcId="{50F04FF3-2EE9-4346-99B2-DB7708412ABF}" destId="{A93D2DB1-7D80-4C3B-A16F-86EF0153914F}" srcOrd="4" destOrd="0" presId="urn:microsoft.com/office/officeart/2005/8/layout/arrow2"/>
    <dgm:cxn modelId="{3C1E4E92-B784-4693-B9E1-1E3E27CD625D}" type="presParOf" srcId="{50F04FF3-2EE9-4346-99B2-DB7708412ABF}" destId="{545FBEF0-EB9E-4565-89E5-347BCE25F0BC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683B1-1E0C-4B21-B61A-CC15E718CB3D}" type="datetimeFigureOut">
              <a:rPr lang="en-US" smtClean="0"/>
              <a:t>2/15/2016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4C760E-F82A-4581-8353-F342094A5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72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0814A-0072-BA4B-9D1C-BF7321E925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73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EF464-828E-4285-A945-8DBC603707D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171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DA80FD-D566-4F0C-B4C7-38110E4E551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595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9215-383F-4C65-ACE8-A03CA610FB1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5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87716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02278" y="62937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 smtClean="0">
                <a:solidFill>
                  <a:schemeClr val="tx2"/>
                </a:solidFill>
              </a:rPr>
            </a:br>
            <a:r>
              <a:rPr lang="en-US" sz="1000" b="0" dirty="0" smtClean="0">
                <a:solidFill>
                  <a:schemeClr val="tx2"/>
                </a:solidFill>
              </a:rPr>
              <a:t>for the US Department of Energy</a:t>
            </a:r>
            <a:endParaRPr lang="en-US" sz="1000" b="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32" y="6324600"/>
            <a:ext cx="2019528" cy="336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96" y="649494"/>
            <a:ext cx="4648199" cy="468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72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8642640" cy="44719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572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398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60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462314"/>
            <a:ext cx="419252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2102076"/>
            <a:ext cx="41925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76828"/>
            <a:ext cx="41941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16590"/>
            <a:ext cx="41941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3911890" cy="1117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2" r="1904"/>
          <a:stretch/>
        </p:blipFill>
        <p:spPr>
          <a:xfrm>
            <a:off x="6085342" y="65"/>
            <a:ext cx="3071004" cy="662933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 userDrawn="1"/>
        </p:nvCxnSpPr>
        <p:spPr>
          <a:xfrm>
            <a:off x="6085342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201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77800"/>
            <a:ext cx="82296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3505200" y="6602373"/>
            <a:ext cx="2133600" cy="178813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1E98151F-1DE3-476A-8028-5E7ADDCA83F3}" type="datetime1">
              <a:rPr lang="en-US"/>
              <a:pPr>
                <a:defRPr/>
              </a:pPr>
              <a:t>2/15/2016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107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825" cy="6857868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2910" y="177800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8688" y="1445477"/>
            <a:ext cx="8642640" cy="427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2" y="6477000"/>
            <a:ext cx="4432078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SNS Accelerator Advisory</a:t>
            </a:r>
            <a:r>
              <a:rPr lang="en-US" sz="1000" baseline="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 Committee Meeting, February 16-18, 2016</a:t>
            </a:r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SNS_color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273800"/>
            <a:ext cx="2127504" cy="35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2839239"/>
          </a:xfrm>
        </p:spPr>
        <p:txBody>
          <a:bodyPr/>
          <a:lstStyle/>
          <a:p>
            <a:r>
              <a:rPr lang="en-US" dirty="0" smtClean="0"/>
              <a:t>Operational Performance and Development Projects for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Magnet Power Supplies, Kickers, and Choppers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352800"/>
            <a:ext cx="3255297" cy="990600"/>
          </a:xfrm>
        </p:spPr>
        <p:txBody>
          <a:bodyPr/>
          <a:lstStyle/>
          <a:p>
            <a:r>
              <a:rPr lang="en-US" dirty="0" smtClean="0"/>
              <a:t>Robert Saethre</a:t>
            </a:r>
          </a:p>
          <a:p>
            <a:r>
              <a:rPr lang="en-US" dirty="0" smtClean="0"/>
              <a:t>Team Lead</a:t>
            </a:r>
          </a:p>
          <a:p>
            <a:r>
              <a:rPr lang="en-US" dirty="0" smtClean="0"/>
              <a:t>February 17,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73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0"/>
            <a:ext cx="8763000" cy="877163"/>
          </a:xfrm>
        </p:spPr>
        <p:txBody>
          <a:bodyPr/>
          <a:lstStyle/>
          <a:p>
            <a:r>
              <a:rPr lang="en-US" dirty="0" smtClean="0"/>
              <a:t>3 New MEBT Power Supplies demonstrate standardization concept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1944" y="990600"/>
            <a:ext cx="8208390" cy="10895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Installed 3 new supplies in front end rack 15 </a:t>
            </a:r>
            <a:r>
              <a:rPr lang="en-US" sz="2400" dirty="0"/>
              <a:t>during this </a:t>
            </a:r>
            <a:r>
              <a:rPr lang="en-US" sz="2400" dirty="0" smtClean="0"/>
              <a:t>winter outage to </a:t>
            </a:r>
            <a:r>
              <a:rPr lang="en-US" sz="2400" dirty="0"/>
              <a:t>separate </a:t>
            </a:r>
            <a:r>
              <a:rPr lang="en-US" sz="2400" dirty="0" smtClean="0"/>
              <a:t>QH5 from QH10, QH7 from QH8, QV6 from QH9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0" t="14665" b="38333"/>
          <a:stretch/>
        </p:blipFill>
        <p:spPr>
          <a:xfrm rot="5400000">
            <a:off x="5611339" y="2673929"/>
            <a:ext cx="3761092" cy="30304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0" r="32610"/>
          <a:stretch/>
        </p:blipFill>
        <p:spPr bwMode="auto">
          <a:xfrm>
            <a:off x="838200" y="2308599"/>
            <a:ext cx="2131777" cy="416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9" r="36672"/>
          <a:stretch/>
        </p:blipFill>
        <p:spPr bwMode="auto">
          <a:xfrm>
            <a:off x="3595391" y="2412090"/>
            <a:ext cx="2123019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2985792" y="3810000"/>
            <a:ext cx="609600" cy="445178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24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Magnet Power Supplies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4"/>
            <a:ext cx="8642640" cy="4881215"/>
          </a:xfrm>
        </p:spPr>
        <p:txBody>
          <a:bodyPr/>
          <a:lstStyle/>
          <a:p>
            <a:r>
              <a:rPr lang="en-US" dirty="0" smtClean="0"/>
              <a:t>Standardize </a:t>
            </a:r>
            <a:r>
              <a:rPr lang="en-US" dirty="0" err="1" smtClean="0"/>
              <a:t>Linac</a:t>
            </a:r>
            <a:r>
              <a:rPr lang="en-US" dirty="0" smtClean="0"/>
              <a:t> Quads power supply</a:t>
            </a:r>
          </a:p>
          <a:p>
            <a:pPr lvl="1"/>
            <a:r>
              <a:rPr lang="en-US" dirty="0" smtClean="0"/>
              <a:t>Propose to convert to standard in next 5 years</a:t>
            </a:r>
          </a:p>
          <a:p>
            <a:r>
              <a:rPr lang="en-US" dirty="0" smtClean="0"/>
              <a:t>Develop plan to address PSI obsolescence </a:t>
            </a:r>
          </a:p>
          <a:p>
            <a:pPr lvl="1"/>
            <a:r>
              <a:rPr lang="en-US" dirty="0" smtClean="0"/>
              <a:t>Correctors, HEBT, Ring and RTBT power supplies are not easily replaced so a control scheme is required</a:t>
            </a:r>
          </a:p>
          <a:p>
            <a:pPr lvl="1"/>
            <a:r>
              <a:rPr lang="en-US" dirty="0" smtClean="0"/>
              <a:t>Utilize recovered PSI controllers from </a:t>
            </a:r>
            <a:r>
              <a:rPr lang="en-US" dirty="0" err="1" smtClean="0"/>
              <a:t>Linac</a:t>
            </a:r>
            <a:r>
              <a:rPr lang="en-US" dirty="0" smtClean="0"/>
              <a:t> for spares until long term PSI replacement available</a:t>
            </a:r>
          </a:p>
          <a:p>
            <a:r>
              <a:rPr lang="en-US" dirty="0" smtClean="0"/>
              <a:t>Implement a test plan for spare power supplies and </a:t>
            </a:r>
            <a:r>
              <a:rPr lang="en-US" dirty="0"/>
              <a:t>components in storage </a:t>
            </a:r>
            <a:endParaRPr lang="en-US" dirty="0" smtClean="0"/>
          </a:p>
          <a:p>
            <a:pPr lvl="1"/>
            <a:r>
              <a:rPr lang="en-US" dirty="0"/>
              <a:t>Test </a:t>
            </a:r>
            <a:r>
              <a:rPr lang="en-US" dirty="0" smtClean="0"/>
              <a:t>every two years</a:t>
            </a:r>
          </a:p>
          <a:p>
            <a:pPr lvl="1"/>
            <a:r>
              <a:rPr lang="en-US" dirty="0" smtClean="0"/>
              <a:t>Requires a test facility for larger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01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80369"/>
          </a:xfrm>
        </p:spPr>
        <p:txBody>
          <a:bodyPr/>
          <a:lstStyle/>
          <a:p>
            <a:r>
              <a:rPr lang="en-US" dirty="0" smtClean="0"/>
              <a:t>Overview of LEBT Chopper Pulser, Injection and Extraction Kicker Systems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99572" y="1219199"/>
            <a:ext cx="4524828" cy="2658163"/>
          </a:xfrm>
        </p:spPr>
        <p:txBody>
          <a:bodyPr/>
          <a:lstStyle/>
          <a:p>
            <a:r>
              <a:rPr lang="en-US" sz="2000" dirty="0" smtClean="0"/>
              <a:t>LEBT Choppers in the Front End</a:t>
            </a:r>
          </a:p>
          <a:p>
            <a:pPr lvl="1"/>
            <a:r>
              <a:rPr lang="en-US" sz="2000" dirty="0" smtClean="0"/>
              <a:t>Create mini-pulses to provide a gap in beam for ring extraction</a:t>
            </a:r>
          </a:p>
          <a:p>
            <a:pPr lvl="1"/>
            <a:r>
              <a:rPr lang="en-US" sz="2000" dirty="0" smtClean="0"/>
              <a:t>Faster LEBT rise and fall times allow  for smaller gaps </a:t>
            </a:r>
            <a:r>
              <a:rPr lang="en-US" sz="2000" dirty="0" smtClean="0">
                <a:sym typeface="Wingdings" panose="05000000000000000000" pitchFamily="2" charset="2"/>
              </a:rPr>
              <a:t> more beam in the accumulator </a:t>
            </a:r>
            <a:r>
              <a:rPr lang="en-US" sz="2000" dirty="0">
                <a:sym typeface="Wingdings" panose="05000000000000000000" pitchFamily="2" charset="2"/>
              </a:rPr>
              <a:t>ring</a:t>
            </a:r>
            <a:endParaRPr lang="en-US" sz="2000" dirty="0"/>
          </a:p>
          <a:p>
            <a:pPr lvl="1"/>
            <a:r>
              <a:rPr lang="en-US" sz="2000" dirty="0" smtClean="0">
                <a:sym typeface="Wingdings" panose="05000000000000000000" pitchFamily="2" charset="2"/>
              </a:rPr>
              <a:t>Chopping fraction is the amount of beam fill to total ring length</a:t>
            </a:r>
            <a:endParaRPr lang="en-US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69542" y="3581400"/>
            <a:ext cx="4198258" cy="2514600"/>
          </a:xfrm>
        </p:spPr>
        <p:txBody>
          <a:bodyPr/>
          <a:lstStyle/>
          <a:p>
            <a:r>
              <a:rPr lang="en-US" sz="2000" dirty="0" smtClean="0"/>
              <a:t>Extraction Kickers  in the Ring</a:t>
            </a:r>
            <a:endParaRPr lang="en-US" sz="2000" dirty="0"/>
          </a:p>
          <a:p>
            <a:pPr lvl="1"/>
            <a:r>
              <a:rPr lang="en-US" sz="2000" dirty="0" smtClean="0"/>
              <a:t>Fire during gap created by LEBT Chopper</a:t>
            </a:r>
            <a:endParaRPr lang="en-US" sz="2000" dirty="0"/>
          </a:p>
          <a:p>
            <a:pPr lvl="1"/>
            <a:r>
              <a:rPr lang="en-US" sz="2000" dirty="0" smtClean="0"/>
              <a:t>Deflects beam from Ring to Target</a:t>
            </a:r>
          </a:p>
          <a:p>
            <a:pPr lvl="1"/>
            <a:r>
              <a:rPr lang="en-US" sz="2000" dirty="0" smtClean="0"/>
              <a:t>Timing instabilities cause losses limiting minimum gap</a:t>
            </a:r>
            <a:endParaRPr lang="en-US" sz="2000" dirty="0"/>
          </a:p>
          <a:p>
            <a:pPr lvl="1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34736" y="3988303"/>
            <a:ext cx="4342064" cy="2752037"/>
            <a:chOff x="1394676" y="4298454"/>
            <a:chExt cx="3796428" cy="2240124"/>
          </a:xfrm>
        </p:grpSpPr>
        <p:pic>
          <p:nvPicPr>
            <p:cNvPr id="6" name="Content Placeholder 5"/>
            <p:cNvPicPr>
              <a:picLocks noChangeAspect="1"/>
            </p:cNvPicPr>
            <p:nvPr/>
          </p:nvPicPr>
          <p:blipFill rotWithShape="1">
            <a:blip r:embed="rId3"/>
            <a:srcRect l="32855" t="33550" r="34593" b="27752"/>
            <a:stretch/>
          </p:blipFill>
          <p:spPr>
            <a:xfrm>
              <a:off x="1394676" y="4298454"/>
              <a:ext cx="3796428" cy="2240124"/>
            </a:xfrm>
            <a:prstGeom prst="rect">
              <a:avLst/>
            </a:prstGeom>
          </p:spPr>
        </p:pic>
        <p:sp>
          <p:nvSpPr>
            <p:cNvPr id="7" name="Explosion 1 6"/>
            <p:cNvSpPr/>
            <p:nvPr/>
          </p:nvSpPr>
          <p:spPr>
            <a:xfrm>
              <a:off x="4419600" y="5415816"/>
              <a:ext cx="152400" cy="436963"/>
            </a:xfrm>
            <a:prstGeom prst="irregularSeal1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8" name="Explosion 1 7"/>
            <p:cNvSpPr/>
            <p:nvPr/>
          </p:nvSpPr>
          <p:spPr>
            <a:xfrm rot="18533397">
              <a:off x="4583795" y="5590867"/>
              <a:ext cx="304800" cy="176051"/>
            </a:xfrm>
            <a:prstGeom prst="irregularSeal1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10" name="Content Placeholder 4"/>
          <p:cNvSpPr txBox="1">
            <a:spLocks/>
          </p:cNvSpPr>
          <p:nvPr/>
        </p:nvSpPr>
        <p:spPr bwMode="auto">
          <a:xfrm>
            <a:off x="4869542" y="1219200"/>
            <a:ext cx="4198258" cy="205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lang="en-US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Injection Kickers in the Ring</a:t>
            </a:r>
          </a:p>
          <a:p>
            <a:pPr lvl="1"/>
            <a:r>
              <a:rPr lang="en-US" sz="2000" dirty="0" smtClean="0"/>
              <a:t>Analog modulators create </a:t>
            </a:r>
            <a:r>
              <a:rPr lang="en-US" sz="2000" dirty="0"/>
              <a:t>arbitrary current </a:t>
            </a:r>
            <a:r>
              <a:rPr lang="en-US" sz="2000" dirty="0" smtClean="0"/>
              <a:t>profiles</a:t>
            </a:r>
          </a:p>
          <a:p>
            <a:pPr lvl="1"/>
            <a:r>
              <a:rPr lang="en-US" sz="2000" dirty="0" smtClean="0"/>
              <a:t>Injection Beam painting in Ring is used to distribute beam space charge</a:t>
            </a:r>
          </a:p>
        </p:txBody>
      </p:sp>
    </p:spTree>
    <p:extLst>
      <p:ext uri="{BB962C8B-B14F-4D97-AF65-F5344CB8AC3E}">
        <p14:creationId xmlns:p14="http://schemas.microsoft.com/office/powerpoint/2010/main" val="16676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152400" y="1143000"/>
            <a:ext cx="466114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Better reliability since FY12 due to </a:t>
            </a:r>
            <a:r>
              <a:rPr lang="en-US" sz="2200" dirty="0" smtClean="0"/>
              <a:t>improved </a:t>
            </a:r>
            <a:r>
              <a:rPr lang="en-US" sz="2200" dirty="0"/>
              <a:t>Gate </a:t>
            </a:r>
            <a:r>
              <a:rPr lang="en-US" sz="2200" dirty="0" smtClean="0"/>
              <a:t>Drive design which limited failure caused by arcs in LEBT structure</a:t>
            </a:r>
          </a:p>
          <a:p>
            <a:r>
              <a:rPr lang="en-US" sz="2200" dirty="0" smtClean="0"/>
              <a:t>Optical isolation of triggers eliminates recent hot swap failures of input trigger receiver</a:t>
            </a:r>
          </a:p>
          <a:p>
            <a:r>
              <a:rPr lang="en-US" sz="2200" dirty="0" smtClean="0"/>
              <a:t>Reduced rise/fall </a:t>
            </a:r>
            <a:r>
              <a:rPr lang="en-US" sz="2200" dirty="0"/>
              <a:t>times </a:t>
            </a:r>
            <a:r>
              <a:rPr lang="en-US" sz="2200" dirty="0" smtClean="0"/>
              <a:t>allowed minimum pulse widths to be </a:t>
            </a:r>
            <a:r>
              <a:rPr lang="en-US" sz="2200" dirty="0"/>
              <a:t>reduced from 255 ns to </a:t>
            </a:r>
            <a:r>
              <a:rPr lang="en-US" sz="2200" dirty="0" smtClean="0"/>
              <a:t>165 ns</a:t>
            </a:r>
            <a:endParaRPr lang="en-US" sz="2200" dirty="0"/>
          </a:p>
          <a:p>
            <a:r>
              <a:rPr lang="en-US" sz="2200" dirty="0" smtClean="0"/>
              <a:t>Smaller </a:t>
            </a:r>
            <a:r>
              <a:rPr lang="en-US" sz="2200" dirty="0"/>
              <a:t>gaps </a:t>
            </a:r>
            <a:r>
              <a:rPr lang="en-US" sz="2200" dirty="0" smtClean="0"/>
              <a:t>in the </a:t>
            </a:r>
            <a:r>
              <a:rPr lang="en-US" sz="2200" dirty="0"/>
              <a:t>Ring </a:t>
            </a:r>
            <a:r>
              <a:rPr lang="en-US" sz="2200" dirty="0" smtClean="0"/>
              <a:t>equals higher chopping fraction </a:t>
            </a:r>
          </a:p>
          <a:p>
            <a:r>
              <a:rPr lang="en-US" sz="2200" dirty="0" smtClean="0"/>
              <a:t>Pulse width reduction is limited </a:t>
            </a:r>
            <a:r>
              <a:rPr lang="en-US" sz="2200" dirty="0"/>
              <a:t>to 195 ns by </a:t>
            </a:r>
            <a:r>
              <a:rPr lang="en-US" sz="2200" dirty="0" smtClean="0"/>
              <a:t>E-Kicker jitter causing losses during extraction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77163"/>
          </a:xfrm>
        </p:spPr>
        <p:txBody>
          <a:bodyPr/>
          <a:lstStyle/>
          <a:p>
            <a:r>
              <a:rPr lang="en-US" dirty="0" smtClean="0"/>
              <a:t>LEBT Chopper Pulser Issues and Development</a:t>
            </a:r>
            <a:endParaRPr lang="en-US" dirty="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 bwMode="auto">
          <a:xfrm>
            <a:off x="4813540" y="5128406"/>
            <a:ext cx="419825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791" y="3663156"/>
            <a:ext cx="3441700" cy="2585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540" y="742950"/>
            <a:ext cx="3552203" cy="290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44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22" y="152400"/>
            <a:ext cx="8636290" cy="1272784"/>
          </a:xfrm>
        </p:spPr>
        <p:txBody>
          <a:bodyPr/>
          <a:lstStyle/>
          <a:p>
            <a:r>
              <a:rPr lang="en-US" dirty="0" smtClean="0"/>
              <a:t>LEBT Chopper Ramp Down feature uses Ring RF to clean gap to allow for extraction kicker jitter</a:t>
            </a:r>
            <a:endParaRPr lang="en-US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76200" y="5638800"/>
            <a:ext cx="8642640" cy="733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lvl="1" indent="0">
              <a:buFont typeface="Arial" charset="0"/>
              <a:buNone/>
            </a:pPr>
            <a:r>
              <a:rPr lang="en-US" sz="1800" dirty="0" smtClean="0"/>
              <a:t>~5-10% increase in “average un-chopped” fraction may be possible</a:t>
            </a:r>
          </a:p>
          <a:p>
            <a:pPr marL="346075" lvl="1" indent="0">
              <a:buNone/>
            </a:pPr>
            <a:r>
              <a:rPr lang="en-US" sz="1800" dirty="0"/>
              <a:t>Ramp down feature implemented during this </a:t>
            </a:r>
            <a:r>
              <a:rPr lang="en-US" sz="1800" dirty="0" smtClean="0"/>
              <a:t>Winter’s outage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57200" y="1600200"/>
            <a:ext cx="7467600" cy="4038600"/>
            <a:chOff x="890032" y="1417638"/>
            <a:chExt cx="6307605" cy="451319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0032" y="1417638"/>
              <a:ext cx="6302912" cy="4513196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017823" y="3917161"/>
              <a:ext cx="11513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Ramp-up</a:t>
              </a:r>
              <a:endParaRPr lang="en-US" sz="1600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 flipV="1">
              <a:off x="2172127" y="3181210"/>
              <a:ext cx="213651" cy="73595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979256" y="2842656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Flat-top</a:t>
              </a:r>
              <a:endParaRPr lang="en-US" sz="16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29425" y="2158403"/>
              <a:ext cx="1868212" cy="414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Ramp-down</a:t>
              </a:r>
              <a:endParaRPr lang="en-US" sz="16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04962" y="4401827"/>
              <a:ext cx="1725070" cy="430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Spin-cycle</a:t>
              </a:r>
              <a:endParaRPr lang="en-US" sz="1600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3299733" y="2302816"/>
              <a:ext cx="0" cy="5398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5329425" y="2537126"/>
              <a:ext cx="415434" cy="30553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5638033" y="4023993"/>
              <a:ext cx="106826" cy="46963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Oval 27"/>
          <p:cNvSpPr/>
          <p:nvPr/>
        </p:nvSpPr>
        <p:spPr>
          <a:xfrm>
            <a:off x="5228731" y="2087388"/>
            <a:ext cx="2242621" cy="2173666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38148" y="2552700"/>
            <a:ext cx="838200" cy="483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>
                <a:solidFill>
                  <a:srgbClr val="FF0000"/>
                </a:solidFill>
              </a:rPr>
              <a:t>New features</a:t>
            </a:r>
          </a:p>
        </p:txBody>
      </p:sp>
    </p:spTree>
    <p:extLst>
      <p:ext uri="{BB962C8B-B14F-4D97-AF65-F5344CB8AC3E}">
        <p14:creationId xmlns:p14="http://schemas.microsoft.com/office/powerpoint/2010/main" val="220060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27919"/>
          </a:xfrm>
        </p:spPr>
        <p:txBody>
          <a:bodyPr/>
          <a:lstStyle/>
          <a:p>
            <a:r>
              <a:rPr lang="en-US" sz="2800" dirty="0" smtClean="0"/>
              <a:t>New development of Smart Chopping for even more beam in Ring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Smart chopping takes concept of RF beam gap clearing further by creating smaller gaps and adjustable patterns</a:t>
            </a:r>
          </a:p>
          <a:p>
            <a:r>
              <a:rPr lang="en-US" dirty="0" smtClean="0"/>
              <a:t>Development of new </a:t>
            </a:r>
            <a:r>
              <a:rPr lang="en-US" dirty="0"/>
              <a:t>LEBT </a:t>
            </a:r>
            <a:r>
              <a:rPr lang="en-US" dirty="0" smtClean="0"/>
              <a:t>chopper pulsers and stable extraction kickers </a:t>
            </a:r>
            <a:r>
              <a:rPr lang="en-US" dirty="0"/>
              <a:t>are </a:t>
            </a:r>
            <a:r>
              <a:rPr lang="en-US" dirty="0" smtClean="0"/>
              <a:t>required</a:t>
            </a:r>
          </a:p>
          <a:p>
            <a:pPr lvl="1"/>
            <a:r>
              <a:rPr lang="en-US" dirty="0" smtClean="0"/>
              <a:t>Reduce the minimum LEBT chopper pulse widths to 120 ns for higher chopping fractions</a:t>
            </a:r>
          </a:p>
          <a:p>
            <a:pPr lvl="1"/>
            <a:r>
              <a:rPr lang="en-US" dirty="0" smtClean="0"/>
              <a:t>Update LEBT Chopper trigger controller to take advantage of the new operational modes</a:t>
            </a:r>
            <a:endParaRPr lang="en-US" dirty="0"/>
          </a:p>
          <a:p>
            <a:pPr lvl="1"/>
            <a:r>
              <a:rPr lang="en-US" dirty="0" smtClean="0"/>
              <a:t>Extraction kicker timing stability less than +/- 5 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77163"/>
          </a:xfrm>
        </p:spPr>
        <p:txBody>
          <a:bodyPr/>
          <a:lstStyle/>
          <a:p>
            <a:r>
              <a:rPr lang="en-US" dirty="0" smtClean="0"/>
              <a:t>Extraction Kicker Issues and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4604040" cy="4471932"/>
          </a:xfrm>
        </p:spPr>
        <p:txBody>
          <a:bodyPr/>
          <a:lstStyle/>
          <a:p>
            <a:r>
              <a:rPr lang="en-US" dirty="0"/>
              <a:t>Thyratron </a:t>
            </a:r>
            <a:r>
              <a:rPr lang="en-US" dirty="0" smtClean="0"/>
              <a:t>timing instability is greater than +/- 50 ns</a:t>
            </a:r>
          </a:p>
          <a:p>
            <a:r>
              <a:rPr lang="en-US" dirty="0" smtClean="0"/>
              <a:t>Usable life of ~13,000 hours</a:t>
            </a:r>
          </a:p>
          <a:p>
            <a:r>
              <a:rPr lang="en-US" dirty="0" smtClean="0"/>
              <a:t>Filament and Reservoir Heater power supply upgrades have improved thyratron stability </a:t>
            </a:r>
          </a:p>
          <a:p>
            <a:r>
              <a:rPr lang="en-US" dirty="0"/>
              <a:t>Solid State </a:t>
            </a:r>
            <a:r>
              <a:rPr lang="en-US" dirty="0" smtClean="0"/>
              <a:t>Switch under development</a:t>
            </a:r>
            <a:endParaRPr lang="en-US" dirty="0"/>
          </a:p>
        </p:txBody>
      </p:sp>
      <p:pic>
        <p:nvPicPr>
          <p:cNvPr id="4" name="Picture 2" descr="\\nscd\users\rs4\Projects\Ekicker\APP Thyristor\2013-02-25 10.43.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11719" r="12110" b="35547"/>
          <a:stretch/>
        </p:blipFill>
        <p:spPr bwMode="auto">
          <a:xfrm>
            <a:off x="4953000" y="1432050"/>
            <a:ext cx="4048125" cy="37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00649" y="5257800"/>
            <a:ext cx="3800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Solid State Switch       Thyratron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7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96560" y="840105"/>
            <a:ext cx="7956840" cy="2480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>
                <a:latin typeface="+mn-lt"/>
              </a:rPr>
              <a:t>Stability very good +/- 3 ns</a:t>
            </a:r>
          </a:p>
          <a:p>
            <a:r>
              <a:rPr lang="en-US" sz="2200" dirty="0" smtClean="0">
                <a:latin typeface="+mn-lt"/>
              </a:rPr>
              <a:t>Rise time comparable to Thyratron</a:t>
            </a:r>
          </a:p>
          <a:p>
            <a:r>
              <a:rPr lang="en-US" sz="2200" dirty="0" smtClean="0">
                <a:latin typeface="+mn-lt"/>
              </a:rPr>
              <a:t>Tested </a:t>
            </a:r>
            <a:r>
              <a:rPr lang="en-US" sz="2200" dirty="0">
                <a:latin typeface="+mn-lt"/>
              </a:rPr>
              <a:t>o</a:t>
            </a:r>
            <a:r>
              <a:rPr lang="en-US" sz="2200" dirty="0" smtClean="0">
                <a:latin typeface="+mn-lt"/>
              </a:rPr>
              <a:t>n operational Kickers 8,13 and on the test stand</a:t>
            </a:r>
          </a:p>
          <a:p>
            <a:r>
              <a:rPr lang="en-US" sz="2200" dirty="0" smtClean="0">
                <a:latin typeface="+mn-lt"/>
              </a:rPr>
              <a:t>Minimum of 100 days of stable operation on each system</a:t>
            </a:r>
          </a:p>
          <a:p>
            <a:r>
              <a:rPr lang="en-US" sz="2200" dirty="0" smtClean="0">
                <a:latin typeface="+mn-lt"/>
              </a:rPr>
              <a:t>No signs of timing instability growth </a:t>
            </a:r>
          </a:p>
          <a:p>
            <a:r>
              <a:rPr lang="en-US" sz="2200" dirty="0" smtClean="0">
                <a:latin typeface="+mn-lt"/>
              </a:rPr>
              <a:t>Failures have occurred and we are working with the supplier to analyze</a:t>
            </a:r>
          </a:p>
          <a:p>
            <a:pPr lvl="2"/>
            <a:endParaRPr lang="en-US" sz="1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7954"/>
          </a:xfrm>
        </p:spPr>
        <p:txBody>
          <a:bodyPr/>
          <a:lstStyle/>
          <a:p>
            <a:r>
              <a:rPr lang="en-US" dirty="0" smtClean="0"/>
              <a:t>Solid State Switch performance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9936" y="3733800"/>
            <a:ext cx="5402063" cy="255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3412980" y="4191000"/>
            <a:ext cx="2987820" cy="53340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Thyratron</a:t>
            </a:r>
          </a:p>
        </p:txBody>
      </p:sp>
      <p:sp>
        <p:nvSpPr>
          <p:cNvPr id="5" name="Right Arrow 4"/>
          <p:cNvSpPr/>
          <p:nvPr/>
        </p:nvSpPr>
        <p:spPr>
          <a:xfrm>
            <a:off x="6553201" y="4118111"/>
            <a:ext cx="1702776" cy="91440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Solid State Switch</a:t>
            </a:r>
          </a:p>
        </p:txBody>
      </p:sp>
    </p:spTree>
    <p:extLst>
      <p:ext uri="{BB962C8B-B14F-4D97-AF65-F5344CB8AC3E}">
        <p14:creationId xmlns:p14="http://schemas.microsoft.com/office/powerpoint/2010/main" val="121221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Extraction Kicker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5061240" cy="5724436"/>
          </a:xfrm>
        </p:spPr>
        <p:txBody>
          <a:bodyPr/>
          <a:lstStyle/>
          <a:p>
            <a:r>
              <a:rPr lang="en-US" sz="2400" dirty="0" smtClean="0"/>
              <a:t>Machine </a:t>
            </a:r>
            <a:r>
              <a:rPr lang="en-US" sz="2400" dirty="0"/>
              <a:t>Protection System </a:t>
            </a:r>
            <a:r>
              <a:rPr lang="en-US" sz="2400" dirty="0" smtClean="0"/>
              <a:t>uses </a:t>
            </a:r>
            <a:r>
              <a:rPr lang="en-US" sz="2400" dirty="0"/>
              <a:t>Windows XP </a:t>
            </a:r>
            <a:r>
              <a:rPr lang="en-US" sz="2400" dirty="0" smtClean="0"/>
              <a:t>Oscilloscopes </a:t>
            </a:r>
            <a:r>
              <a:rPr lang="en-US" sz="2400" dirty="0"/>
              <a:t>for pulse to pulse </a:t>
            </a:r>
            <a:r>
              <a:rPr lang="en-US" sz="2400" dirty="0" smtClean="0"/>
              <a:t>monitoring</a:t>
            </a:r>
            <a:endParaRPr lang="en-US" sz="2400" dirty="0"/>
          </a:p>
          <a:p>
            <a:r>
              <a:rPr lang="en-US" sz="2400" dirty="0" smtClean="0"/>
              <a:t>New Pulse </a:t>
            </a:r>
            <a:r>
              <a:rPr lang="en-US" sz="2400" dirty="0"/>
              <a:t>Monitor </a:t>
            </a:r>
            <a:r>
              <a:rPr lang="en-US" sz="2400" dirty="0" smtClean="0"/>
              <a:t>for  greater system reliability</a:t>
            </a:r>
          </a:p>
          <a:p>
            <a:pPr lvl="1"/>
            <a:r>
              <a:rPr lang="en-US" sz="2000" dirty="0" smtClean="0"/>
              <a:t>Monitors voltage and current waveforms</a:t>
            </a:r>
          </a:p>
          <a:p>
            <a:pPr lvl="1"/>
            <a:r>
              <a:rPr lang="en-US" sz="2000" dirty="0" smtClean="0"/>
              <a:t>Outputs pass/fail to </a:t>
            </a:r>
            <a:r>
              <a:rPr lang="en-US" sz="2000" dirty="0"/>
              <a:t>MPS for every pulse </a:t>
            </a:r>
            <a:endParaRPr lang="en-US" sz="2000" dirty="0" smtClean="0"/>
          </a:p>
          <a:p>
            <a:pPr lvl="1"/>
            <a:r>
              <a:rPr lang="en-US" sz="2000" dirty="0" smtClean="0"/>
              <a:t>Samples each pulses amplitude</a:t>
            </a:r>
          </a:p>
          <a:p>
            <a:pPr lvl="1"/>
            <a:r>
              <a:rPr lang="en-US" sz="2000" dirty="0" smtClean="0"/>
              <a:t>Automatically scales with set point</a:t>
            </a:r>
          </a:p>
          <a:p>
            <a:pPr lvl="1"/>
            <a:r>
              <a:rPr lang="en-US" sz="2000" dirty="0" smtClean="0"/>
              <a:t>Prototype has been tested with the test stand PFN</a:t>
            </a:r>
          </a:p>
          <a:p>
            <a:pPr lvl="1"/>
            <a:r>
              <a:rPr lang="en-US" sz="2000" dirty="0" smtClean="0"/>
              <a:t>Controls integration testing still to be performed</a:t>
            </a: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51" y="762000"/>
            <a:ext cx="4114800" cy="2755900"/>
          </a:xfrm>
          <a:prstGeom prst="rect">
            <a:avLst/>
          </a:prstGeom>
          <a:noFill/>
        </p:spPr>
      </p:pic>
      <p:pic>
        <p:nvPicPr>
          <p:cNvPr id="4099" name="Picture 3" descr="\\nscd\users\rs4\Projects\Ekicker\PM BoardWFM Monitor scope\20160205_1232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4" r="6601"/>
          <a:stretch/>
        </p:blipFill>
        <p:spPr bwMode="auto">
          <a:xfrm>
            <a:off x="5075208" y="3657600"/>
            <a:ext cx="3845943" cy="256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64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Extraction Kicker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153400" cy="5724436"/>
          </a:xfrm>
        </p:spPr>
        <p:txBody>
          <a:bodyPr/>
          <a:lstStyle/>
          <a:p>
            <a:r>
              <a:rPr lang="en-US" dirty="0"/>
              <a:t>SNS Proton Power Upgrade </a:t>
            </a:r>
            <a:r>
              <a:rPr lang="en-US" dirty="0" smtClean="0"/>
              <a:t>(PPU) and </a:t>
            </a:r>
            <a:r>
              <a:rPr lang="en-US" dirty="0"/>
              <a:t>Second Target </a:t>
            </a:r>
            <a:r>
              <a:rPr lang="en-US" dirty="0" smtClean="0"/>
              <a:t>Station (STS) require higher fields to kick the beam due to higher beam energy </a:t>
            </a:r>
            <a:endParaRPr lang="en-US" dirty="0"/>
          </a:p>
          <a:p>
            <a:pPr lvl="1"/>
            <a:r>
              <a:rPr lang="en-US" dirty="0" smtClean="0"/>
              <a:t>Install 2 additional Kickers</a:t>
            </a:r>
          </a:p>
          <a:p>
            <a:pPr lvl="2"/>
            <a:r>
              <a:rPr lang="en-US" dirty="0" smtClean="0"/>
              <a:t>Magnets in tunnel</a:t>
            </a:r>
          </a:p>
          <a:p>
            <a:pPr lvl="2"/>
            <a:r>
              <a:rPr lang="en-US" dirty="0" smtClean="0"/>
              <a:t>PFNs </a:t>
            </a:r>
          </a:p>
          <a:p>
            <a:pPr lvl="2"/>
            <a:r>
              <a:rPr lang="en-US" dirty="0" smtClean="0"/>
              <a:t>Controls</a:t>
            </a:r>
          </a:p>
          <a:p>
            <a:pPr lvl="1"/>
            <a:r>
              <a:rPr lang="en-US" dirty="0" smtClean="0"/>
              <a:t>Faster charging supply to allow for a hot spare</a:t>
            </a:r>
          </a:p>
          <a:p>
            <a:pPr lvl="2"/>
            <a:r>
              <a:rPr lang="en-US" dirty="0" smtClean="0"/>
              <a:t>Currently 13 of 14 kickers used for beam kicking with the 14th running delayed by 5 us to be ready for quick turn over in the event of a failure </a:t>
            </a:r>
          </a:p>
          <a:p>
            <a:pPr lvl="2"/>
            <a:r>
              <a:rPr lang="en-US" dirty="0" smtClean="0"/>
              <a:t>PPU requires all 16 kickers or 1/16 higher individual currents in 15 kickers to allow a hot spare</a:t>
            </a:r>
          </a:p>
          <a:p>
            <a:pPr lvl="2"/>
            <a:r>
              <a:rPr lang="en-US" dirty="0" smtClean="0"/>
              <a:t>Existing power supply cannot charge PFN to higher voltages in 13 </a:t>
            </a:r>
            <a:r>
              <a:rPr lang="en-US" dirty="0" err="1" smtClean="0"/>
              <a:t>ms</a:t>
            </a:r>
            <a:r>
              <a:rPr lang="en-US" dirty="0" smtClean="0"/>
              <a:t> allotted between pulses</a:t>
            </a:r>
          </a:p>
        </p:txBody>
      </p:sp>
    </p:spTree>
    <p:extLst>
      <p:ext uri="{BB962C8B-B14F-4D97-AF65-F5344CB8AC3E}">
        <p14:creationId xmlns:p14="http://schemas.microsoft.com/office/powerpoint/2010/main" val="182764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Operational Status </a:t>
            </a:r>
            <a:r>
              <a:rPr lang="en-US" dirty="0"/>
              <a:t>of Magnet Power Supplies, Kickers, and Choppers Team’s </a:t>
            </a:r>
            <a:r>
              <a:rPr lang="en-US" dirty="0" smtClean="0"/>
              <a:t>Responsibilities</a:t>
            </a:r>
          </a:p>
          <a:p>
            <a:r>
              <a:rPr lang="en-US" dirty="0" smtClean="0"/>
              <a:t>Magnet </a:t>
            </a:r>
            <a:r>
              <a:rPr lang="en-US" dirty="0"/>
              <a:t>Power </a:t>
            </a:r>
            <a:r>
              <a:rPr lang="en-US" dirty="0" smtClean="0"/>
              <a:t>Supplies</a:t>
            </a:r>
          </a:p>
          <a:p>
            <a:pPr lvl="1"/>
            <a:r>
              <a:rPr lang="en-US" dirty="0" smtClean="0"/>
              <a:t>New Standard for </a:t>
            </a:r>
            <a:r>
              <a:rPr lang="en-US" dirty="0" err="1" smtClean="0"/>
              <a:t>Linac</a:t>
            </a:r>
            <a:r>
              <a:rPr lang="en-US" dirty="0" smtClean="0"/>
              <a:t> Quadrupole Magnets</a:t>
            </a:r>
          </a:p>
          <a:p>
            <a:r>
              <a:rPr lang="en-US" dirty="0"/>
              <a:t>LEBT </a:t>
            </a:r>
            <a:r>
              <a:rPr lang="en-US" dirty="0" smtClean="0"/>
              <a:t>Choppers</a:t>
            </a:r>
          </a:p>
          <a:p>
            <a:pPr lvl="1"/>
            <a:r>
              <a:rPr lang="en-US" dirty="0" smtClean="0"/>
              <a:t>Development of faster switching to enable longer beam pulses in Ring</a:t>
            </a:r>
            <a:endParaRPr lang="en-US" dirty="0"/>
          </a:p>
          <a:p>
            <a:r>
              <a:rPr lang="en-US" dirty="0"/>
              <a:t>Injection </a:t>
            </a:r>
            <a:r>
              <a:rPr lang="en-US" dirty="0" smtClean="0"/>
              <a:t>and Extraction </a:t>
            </a:r>
            <a:r>
              <a:rPr lang="en-US" dirty="0"/>
              <a:t>Kickers</a:t>
            </a:r>
          </a:p>
          <a:p>
            <a:pPr lvl="1"/>
            <a:r>
              <a:rPr lang="en-US" dirty="0" smtClean="0"/>
              <a:t>Development for better reliability and higher beam energies for the Proton Power Upgrade and Second Target Station</a:t>
            </a:r>
          </a:p>
        </p:txBody>
      </p:sp>
    </p:spTree>
    <p:extLst>
      <p:ext uri="{BB962C8B-B14F-4D97-AF65-F5344CB8AC3E}">
        <p14:creationId xmlns:p14="http://schemas.microsoft.com/office/powerpoint/2010/main" val="255179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77163"/>
          </a:xfrm>
        </p:spPr>
        <p:txBody>
          <a:bodyPr/>
          <a:lstStyle/>
          <a:p>
            <a:r>
              <a:rPr lang="en-US" dirty="0" smtClean="0"/>
              <a:t>Injection Kickers Issues and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4"/>
            <a:ext cx="4451640" cy="4957415"/>
          </a:xfrm>
        </p:spPr>
        <p:txBody>
          <a:bodyPr/>
          <a:lstStyle/>
          <a:p>
            <a:r>
              <a:rPr lang="en-US" sz="2400" dirty="0" smtClean="0"/>
              <a:t>Gate Drive failures</a:t>
            </a:r>
          </a:p>
          <a:p>
            <a:pPr lvl="1"/>
            <a:r>
              <a:rPr lang="en-US" sz="2000" dirty="0" smtClean="0"/>
              <a:t>Fixed overheating of series resistor and </a:t>
            </a:r>
            <a:r>
              <a:rPr lang="en-US" sz="2000" dirty="0" err="1" smtClean="0"/>
              <a:t>zener</a:t>
            </a:r>
            <a:r>
              <a:rPr lang="en-US" sz="2000" dirty="0" smtClean="0"/>
              <a:t> diode</a:t>
            </a:r>
          </a:p>
          <a:p>
            <a:r>
              <a:rPr lang="en-US" sz="2400" dirty="0" smtClean="0"/>
              <a:t>Higher currents required  for Proton Power Upgrade and STS </a:t>
            </a:r>
          </a:p>
          <a:p>
            <a:pPr lvl="1"/>
            <a:r>
              <a:rPr lang="en-US" sz="2000" dirty="0" smtClean="0"/>
              <a:t>Upgrade injection kicker power supplies for higher currents </a:t>
            </a:r>
            <a:r>
              <a:rPr lang="en-US" sz="2000" dirty="0"/>
              <a:t>1400A </a:t>
            </a:r>
            <a:r>
              <a:rPr lang="en-US" sz="2000" dirty="0">
                <a:sym typeface="Wingdings" panose="05000000000000000000" pitchFamily="2" charset="2"/>
              </a:rPr>
              <a:t></a:t>
            </a:r>
            <a:r>
              <a:rPr lang="en-US" sz="2000" dirty="0"/>
              <a:t> </a:t>
            </a:r>
            <a:r>
              <a:rPr lang="en-US" sz="2000" dirty="0" smtClean="0"/>
              <a:t>1600A</a:t>
            </a:r>
          </a:p>
          <a:p>
            <a:pPr lvl="1"/>
            <a:r>
              <a:rPr lang="en-US" sz="2000" dirty="0" smtClean="0"/>
              <a:t>Upgrades have been designed by  the manufacturer</a:t>
            </a:r>
          </a:p>
          <a:p>
            <a:pPr lvl="1"/>
            <a:r>
              <a:rPr lang="en-US" sz="2000" dirty="0" smtClean="0"/>
              <a:t>A change in the programmed waveform to reduce heating is also required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20781" r="20000" b="25937"/>
          <a:stretch/>
        </p:blipFill>
        <p:spPr bwMode="auto">
          <a:xfrm rot="16200000">
            <a:off x="5489044" y="378356"/>
            <a:ext cx="2514600" cy="312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753" y="3429000"/>
            <a:ext cx="4203182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43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Addressing 3 major areas of downtime</a:t>
            </a:r>
          </a:p>
          <a:p>
            <a:pPr lvl="1"/>
            <a:r>
              <a:rPr lang="en-US" dirty="0" smtClean="0"/>
              <a:t>MEBT and </a:t>
            </a:r>
            <a:r>
              <a:rPr lang="en-US" dirty="0" err="1" smtClean="0"/>
              <a:t>Linac</a:t>
            </a:r>
            <a:r>
              <a:rPr lang="en-US" dirty="0" smtClean="0"/>
              <a:t> Magnet Power Supply reliability and spares</a:t>
            </a:r>
          </a:p>
          <a:p>
            <a:pPr lvl="1"/>
            <a:r>
              <a:rPr lang="en-US" dirty="0" smtClean="0"/>
              <a:t>Extraction Kicker thyratron life and timing stability</a:t>
            </a:r>
          </a:p>
          <a:p>
            <a:r>
              <a:rPr lang="en-US" dirty="0" smtClean="0"/>
              <a:t>Addressing </a:t>
            </a:r>
            <a:r>
              <a:rPr lang="en-US" dirty="0"/>
              <a:t>f</a:t>
            </a:r>
            <a:r>
              <a:rPr lang="en-US" dirty="0" smtClean="0"/>
              <a:t>uture requirements</a:t>
            </a:r>
          </a:p>
          <a:p>
            <a:pPr lvl="1"/>
            <a:r>
              <a:rPr lang="en-US" dirty="0" smtClean="0"/>
              <a:t>Proton Power Upgrade and STS</a:t>
            </a:r>
          </a:p>
          <a:p>
            <a:pPr lvl="2"/>
            <a:r>
              <a:rPr lang="en-US" dirty="0" smtClean="0"/>
              <a:t>Smart Chopping</a:t>
            </a:r>
          </a:p>
          <a:p>
            <a:pPr lvl="2"/>
            <a:r>
              <a:rPr lang="en-US" dirty="0" smtClean="0"/>
              <a:t>Higher beam energy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58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8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LEBT Chopper Development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41550651"/>
              </p:ext>
            </p:extLst>
          </p:nvPr>
        </p:nvGraphicFramePr>
        <p:xfrm>
          <a:off x="681182" y="914400"/>
          <a:ext cx="6634018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239000" y="1219200"/>
            <a:ext cx="17526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 smtClean="0"/>
              <a:t>Smart Chopping</a:t>
            </a:r>
          </a:p>
        </p:txBody>
      </p:sp>
    </p:spTree>
    <p:extLst>
      <p:ext uri="{BB962C8B-B14F-4D97-AF65-F5344CB8AC3E}">
        <p14:creationId xmlns:p14="http://schemas.microsoft.com/office/powerpoint/2010/main" val="224624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499396" cy="880369"/>
          </a:xfrm>
        </p:spPr>
        <p:txBody>
          <a:bodyPr/>
          <a:lstStyle/>
          <a:p>
            <a:r>
              <a:rPr lang="en-US" dirty="0" smtClean="0"/>
              <a:t>LEBT Chopper Rise/ Fall Time Reduced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91096"/>
            <a:ext cx="4114800" cy="5095404"/>
          </a:xfrm>
        </p:spPr>
        <p:txBody>
          <a:bodyPr/>
          <a:lstStyle/>
          <a:p>
            <a:r>
              <a:rPr lang="en-US" sz="2400" dirty="0" smtClean="0">
                <a:latin typeface="+mn-lt"/>
              </a:rPr>
              <a:t>Set by series resistance and capacitance </a:t>
            </a:r>
          </a:p>
          <a:p>
            <a:r>
              <a:rPr lang="en-US" sz="2400" dirty="0" smtClean="0">
                <a:latin typeface="+mn-lt"/>
              </a:rPr>
              <a:t>Pulse </a:t>
            </a:r>
            <a:r>
              <a:rPr lang="en-US" sz="2400" dirty="0">
                <a:latin typeface="+mn-lt"/>
              </a:rPr>
              <a:t>r</a:t>
            </a:r>
            <a:r>
              <a:rPr lang="en-US" sz="2400" dirty="0" smtClean="0">
                <a:latin typeface="+mn-lt"/>
              </a:rPr>
              <a:t>ise and </a:t>
            </a:r>
            <a:r>
              <a:rPr lang="en-US" sz="2400" dirty="0">
                <a:latin typeface="+mn-lt"/>
              </a:rPr>
              <a:t>f</a:t>
            </a:r>
            <a:r>
              <a:rPr lang="en-US" sz="2400" dirty="0" smtClean="0">
                <a:latin typeface="+mn-lt"/>
              </a:rPr>
              <a:t>all </a:t>
            </a:r>
            <a:r>
              <a:rPr lang="en-US" sz="2400" dirty="0">
                <a:latin typeface="+mn-lt"/>
              </a:rPr>
              <a:t>t</a:t>
            </a:r>
            <a:r>
              <a:rPr lang="en-US" sz="2400" dirty="0" smtClean="0">
                <a:latin typeface="+mn-lt"/>
              </a:rPr>
              <a:t>ime reduction</a:t>
            </a:r>
          </a:p>
          <a:p>
            <a:pPr lvl="1"/>
            <a:r>
              <a:rPr lang="en-US" sz="2000" dirty="0" smtClean="0">
                <a:latin typeface="+mn-lt"/>
              </a:rPr>
              <a:t>50% reduction achieved</a:t>
            </a:r>
          </a:p>
          <a:p>
            <a:pPr lvl="1"/>
            <a:r>
              <a:rPr lang="en-US" sz="2000" dirty="0" smtClean="0">
                <a:latin typeface="+mn-lt"/>
              </a:rPr>
              <a:t>Meets original specification</a:t>
            </a:r>
          </a:p>
          <a:p>
            <a:r>
              <a:rPr lang="en-US" sz="2400" dirty="0">
                <a:latin typeface="+mn-lt"/>
              </a:rPr>
              <a:t>Pulse Width maximum raised </a:t>
            </a:r>
          </a:p>
          <a:p>
            <a:pPr lvl="1"/>
            <a:r>
              <a:rPr lang="en-US" sz="2000" dirty="0">
                <a:latin typeface="+mn-lt"/>
              </a:rPr>
              <a:t>Increased from 73.4% to 81.25%</a:t>
            </a:r>
          </a:p>
          <a:p>
            <a:pPr lvl="1"/>
            <a:r>
              <a:rPr lang="en-US" sz="2000" dirty="0">
                <a:latin typeface="+mn-lt"/>
              </a:rPr>
              <a:t>7.8% more </a:t>
            </a:r>
            <a:r>
              <a:rPr lang="en-US" sz="2000" dirty="0" smtClean="0">
                <a:latin typeface="+mn-lt"/>
              </a:rPr>
              <a:t>beam in the mini-pulses </a:t>
            </a:r>
            <a:endParaRPr lang="en-US" sz="2000" dirty="0">
              <a:latin typeface="+mn-lt"/>
            </a:endParaRPr>
          </a:p>
          <a:p>
            <a:pPr lvl="1"/>
            <a:endParaRPr lang="en-US" dirty="0" smtClean="0">
              <a:latin typeface="+mn-lt"/>
            </a:endParaRPr>
          </a:p>
        </p:txBody>
      </p:sp>
      <p:pic>
        <p:nvPicPr>
          <p:cNvPr id="4098" name="Picture 18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997" y="644250"/>
            <a:ext cx="5029200" cy="2217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76" y="2895600"/>
            <a:ext cx="4478095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62600" y="4162425"/>
            <a:ext cx="2223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Simulated load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583126" y="1495425"/>
            <a:ext cx="446074" cy="381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051121" y="1304925"/>
            <a:ext cx="292279" cy="381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924800" y="1495425"/>
            <a:ext cx="446074" cy="381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2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p1\Documents\SNS Choppers\LEBT Chopper\DEI LEBT Pulser\New FO Receiver-CCI board for DEI pulser\Photo\P10704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"/>
          <a:stretch/>
        </p:blipFill>
        <p:spPr bwMode="auto">
          <a:xfrm>
            <a:off x="93055" y="2057415"/>
            <a:ext cx="4389120" cy="32723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vp1\Documents\SNS Choppers\LEBT Chopper\DEI LEBT Pulser\New FO Receiver-CCI board for DEI pulser\Photo\P10704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" r="29138" b="32900"/>
          <a:stretch/>
        </p:blipFill>
        <p:spPr bwMode="auto">
          <a:xfrm>
            <a:off x="4610736" y="2057415"/>
            <a:ext cx="4389120" cy="32723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97975" y="2057415"/>
            <a:ext cx="2221636" cy="274317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754878" y="2087654"/>
            <a:ext cx="2221636" cy="265173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699392" y="2181740"/>
            <a:ext cx="1920219" cy="2926048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99229" y="2321988"/>
            <a:ext cx="2194536" cy="274317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69739" y="1417668"/>
            <a:ext cx="439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Old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6217902" y="1417668"/>
            <a:ext cx="517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New</a:t>
            </a: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3385" y="253529"/>
            <a:ext cx="8628678" cy="1112612"/>
          </a:xfrm>
        </p:spPr>
        <p:txBody>
          <a:bodyPr/>
          <a:lstStyle/>
          <a:p>
            <a:r>
              <a:rPr lang="en-US" dirty="0"/>
              <a:t>Receiver/Cross Conduct Inhibit Logic Boards</a:t>
            </a:r>
            <a:br>
              <a:rPr lang="en-US" dirty="0"/>
            </a:br>
            <a:r>
              <a:rPr lang="en-US" sz="1800" dirty="0"/>
              <a:t>(installed inside the chassis</a:t>
            </a:r>
            <a:r>
              <a:rPr lang="en-US" sz="1800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67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5773"/>
            <a:ext cx="6858000" cy="514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865107" y="2587358"/>
            <a:ext cx="43954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Old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905424" y="4416138"/>
            <a:ext cx="51719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New</a:t>
            </a:r>
            <a:endParaRPr lang="en-US" sz="14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53670" y="3593187"/>
            <a:ext cx="5029145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7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Injection Kicker Current Noise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642640" cy="4471932"/>
          </a:xfrm>
        </p:spPr>
        <p:txBody>
          <a:bodyPr/>
          <a:lstStyle/>
          <a:p>
            <a:r>
              <a:rPr lang="en-US" dirty="0" smtClean="0"/>
              <a:t>Improper grounding of Arbitrary waveform generator cause distortion in current driving magnet</a:t>
            </a:r>
            <a:endParaRPr lang="en-US" dirty="0"/>
          </a:p>
        </p:txBody>
      </p:sp>
      <p:pic>
        <p:nvPicPr>
          <p:cNvPr id="2050" name="Picture 2" descr="\\nscd\users\rs4\Projects\Injection Kicker\Ring Service Building test data\H01 improvement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8269288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95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Injection Kicker Gate Driver Failure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20781" r="20000" b="25937"/>
          <a:stretch/>
        </p:blipFill>
        <p:spPr>
          <a:xfrm rot="16200000">
            <a:off x="4854472" y="2166695"/>
            <a:ext cx="3498044" cy="4353410"/>
          </a:xfrm>
        </p:spPr>
      </p:pic>
      <p:sp>
        <p:nvSpPr>
          <p:cNvPr id="5" name="Oval 4"/>
          <p:cNvSpPr/>
          <p:nvPr/>
        </p:nvSpPr>
        <p:spPr>
          <a:xfrm>
            <a:off x="5410200" y="4375030"/>
            <a:ext cx="13716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391400" y="4343400"/>
            <a:ext cx="1295400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13198" y="709136"/>
            <a:ext cx="129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December </a:t>
            </a:r>
            <a:r>
              <a:rPr lang="en-US" dirty="0"/>
              <a:t>20, 2011 Injection Kicker V03 </a:t>
            </a:r>
            <a:r>
              <a:rPr lang="en-US" dirty="0" smtClean="0"/>
              <a:t>failure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5460" y="1300430"/>
            <a:ext cx="3686940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15V Zener used to step down 24V power supply overheated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Redesigned to change 24V to 15V directly eliminating Zener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Added </a:t>
            </a:r>
            <a:r>
              <a:rPr lang="en-US" sz="2400" dirty="0"/>
              <a:t>LED indicators to monitor each IGBT drive power</a:t>
            </a:r>
          </a:p>
        </p:txBody>
      </p:sp>
    </p:spTree>
    <p:extLst>
      <p:ext uri="{BB962C8B-B14F-4D97-AF65-F5344CB8AC3E}">
        <p14:creationId xmlns:p14="http://schemas.microsoft.com/office/powerpoint/2010/main" val="363127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026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01245"/>
          </a:xfrm>
        </p:spPr>
        <p:txBody>
          <a:bodyPr/>
          <a:lstStyle/>
          <a:p>
            <a:r>
              <a:rPr lang="en-US" dirty="0">
                <a:latin typeface="Arial Black" charset="0"/>
                <a:ea typeface="ヒラギノ角ゴ Pro W3" charset="0"/>
              </a:rPr>
              <a:t>Beam Current: Better </a:t>
            </a:r>
            <a:r>
              <a:rPr lang="en-US" dirty="0" smtClean="0">
                <a:latin typeface="Arial Black" charset="0"/>
                <a:ea typeface="ヒラギノ角ゴ Pro W3" charset="0"/>
              </a:rPr>
              <a:t>Chopping </a:t>
            </a:r>
            <a:r>
              <a:rPr lang="en-US" sz="2400" i="1" dirty="0"/>
              <a:t>(courtesy J. Galambos)</a:t>
            </a:r>
            <a:endParaRPr lang="en-US" sz="2400" dirty="0">
              <a:latin typeface="Arial Black" charset="0"/>
              <a:ea typeface="ヒラギノ角ゴ Pro W3" charset="0"/>
            </a:endParaRPr>
          </a:p>
        </p:txBody>
      </p:sp>
      <p:grpSp>
        <p:nvGrpSpPr>
          <p:cNvPr id="9219" name="Group 23"/>
          <p:cNvGrpSpPr>
            <a:grpSpLocks/>
          </p:cNvGrpSpPr>
          <p:nvPr/>
        </p:nvGrpSpPr>
        <p:grpSpPr bwMode="auto">
          <a:xfrm>
            <a:off x="5562600" y="1905000"/>
            <a:ext cx="3505200" cy="2432050"/>
            <a:chOff x="5638800" y="3810000"/>
            <a:chExt cx="3505200" cy="2431908"/>
          </a:xfrm>
        </p:grpSpPr>
        <p:pic>
          <p:nvPicPr>
            <p:cNvPr id="9231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31" t="19815" r="28526" b="18823"/>
            <a:stretch>
              <a:fillRect/>
            </a:stretch>
          </p:blipFill>
          <p:spPr bwMode="auto">
            <a:xfrm>
              <a:off x="5638800" y="3810000"/>
              <a:ext cx="3365500" cy="2431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Straight Arrow Connector 19"/>
            <p:cNvCxnSpPr/>
            <p:nvPr/>
          </p:nvCxnSpPr>
          <p:spPr>
            <a:xfrm>
              <a:off x="6400800" y="4648151"/>
              <a:ext cx="457200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7010400" y="4648151"/>
              <a:ext cx="533400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34" name="TextBox 20"/>
            <p:cNvSpPr txBox="1">
              <a:spLocks noChangeArrowheads="1"/>
            </p:cNvSpPr>
            <p:nvPr/>
          </p:nvSpPr>
          <p:spPr bwMode="auto">
            <a:xfrm>
              <a:off x="7543800" y="4495800"/>
              <a:ext cx="1600200" cy="523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1400" dirty="0" smtClean="0"/>
                <a:t> ~20 % gap</a:t>
              </a:r>
            </a:p>
            <a:p>
              <a:pPr eaLnBrk="1" hangingPunct="1"/>
              <a:r>
                <a:rPr lang="en-US" sz="1400" dirty="0" smtClean="0"/>
                <a:t>&lt; 100 ns rise time</a:t>
              </a:r>
              <a:endParaRPr lang="en-US" sz="1400" dirty="0"/>
            </a:p>
          </p:txBody>
        </p:sp>
      </p:grpSp>
      <p:grpSp>
        <p:nvGrpSpPr>
          <p:cNvPr id="9221" name="Group 11"/>
          <p:cNvGrpSpPr>
            <a:grpSpLocks/>
          </p:cNvGrpSpPr>
          <p:nvPr/>
        </p:nvGrpSpPr>
        <p:grpSpPr bwMode="auto">
          <a:xfrm>
            <a:off x="152400" y="1295400"/>
            <a:ext cx="5410200" cy="3538538"/>
            <a:chOff x="211744" y="762000"/>
            <a:chExt cx="5409570" cy="3538954"/>
          </a:xfrm>
        </p:grpSpPr>
        <p:grpSp>
          <p:nvGrpSpPr>
            <p:cNvPr id="9222" name="Group 3"/>
            <p:cNvGrpSpPr>
              <a:grpSpLocks/>
            </p:cNvGrpSpPr>
            <p:nvPr/>
          </p:nvGrpSpPr>
          <p:grpSpPr bwMode="auto">
            <a:xfrm>
              <a:off x="211744" y="838200"/>
              <a:ext cx="5198457" cy="3462754"/>
              <a:chOff x="249981" y="1422400"/>
              <a:chExt cx="7319220" cy="4499796"/>
            </a:xfrm>
          </p:grpSpPr>
          <p:pic>
            <p:nvPicPr>
              <p:cNvPr id="9225" name="Picture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" t="20741" r="12399" b="17778"/>
              <a:stretch>
                <a:fillRect/>
              </a:stretch>
            </p:blipFill>
            <p:spPr bwMode="auto">
              <a:xfrm>
                <a:off x="635001" y="1422400"/>
                <a:ext cx="6934200" cy="4216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26" name="TextBox 2"/>
              <p:cNvSpPr txBox="1">
                <a:spLocks noChangeArrowheads="1"/>
              </p:cNvSpPr>
              <p:nvPr/>
            </p:nvSpPr>
            <p:spPr bwMode="auto">
              <a:xfrm>
                <a:off x="2848590" y="5482250"/>
                <a:ext cx="2316328" cy="439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9pPr>
              </a:lstStyle>
              <a:p>
                <a:pPr eaLnBrk="1" hangingPunct="1"/>
                <a:r>
                  <a:rPr lang="en-US" sz="1600"/>
                  <a:t>Time (us)</a:t>
                </a:r>
              </a:p>
            </p:txBody>
          </p:sp>
          <p:sp>
            <p:nvSpPr>
              <p:cNvPr id="9227" name="TextBox 5"/>
              <p:cNvSpPr txBox="1">
                <a:spLocks noChangeArrowheads="1"/>
              </p:cNvSpPr>
              <p:nvPr/>
            </p:nvSpPr>
            <p:spPr bwMode="auto">
              <a:xfrm rot="-5400000">
                <a:off x="-736069" y="2804534"/>
                <a:ext cx="2448718" cy="4766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0"/>
                    <a:cs typeface="ヒラギノ角ゴ Pro W3" charset="0"/>
                  </a:defRPr>
                </a:lvl9pPr>
              </a:lstStyle>
              <a:p>
                <a:pPr eaLnBrk="1" hangingPunct="1"/>
                <a:r>
                  <a:rPr lang="en-US" sz="1600"/>
                  <a:t>Current (AU)</a:t>
                </a:r>
              </a:p>
            </p:txBody>
          </p:sp>
        </p:grpSp>
        <p:sp>
          <p:nvSpPr>
            <p:cNvPr id="8" name="Oval 7"/>
            <p:cNvSpPr/>
            <p:nvPr/>
          </p:nvSpPr>
          <p:spPr>
            <a:xfrm>
              <a:off x="4191143" y="762000"/>
              <a:ext cx="685720" cy="3276985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4876863" y="1600299"/>
              <a:ext cx="744451" cy="15241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5181600"/>
            <a:ext cx="6096000" cy="1143000"/>
          </a:xfrm>
        </p:spPr>
        <p:txBody>
          <a:bodyPr/>
          <a:lstStyle/>
          <a:p>
            <a:r>
              <a:rPr lang="en-US" sz="2400" dirty="0" smtClean="0"/>
              <a:t>Chopping quality for 1.4 MW operation</a:t>
            </a:r>
          </a:p>
          <a:p>
            <a:pPr lvl="1"/>
            <a:r>
              <a:rPr lang="en-US" sz="1800" dirty="0" smtClean="0"/>
              <a:t>Smaller gaps than previously used</a:t>
            </a:r>
          </a:p>
          <a:p>
            <a:pPr lvl="1"/>
            <a:r>
              <a:rPr lang="en-US" sz="1800" dirty="0" smtClean="0"/>
              <a:t>High quality LEBT chopping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2438400"/>
            <a:ext cx="25146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Ion source waveform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2600" y="3124200"/>
            <a:ext cx="19050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FFFFFF"/>
                </a:solidFill>
              </a:rPr>
              <a:t>1 ms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990600" y="3581400"/>
            <a:ext cx="3657600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07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77800"/>
            <a:ext cx="9067800" cy="880369"/>
          </a:xfrm>
        </p:spPr>
        <p:txBody>
          <a:bodyPr/>
          <a:lstStyle/>
          <a:p>
            <a:r>
              <a:rPr lang="en-US" dirty="0" smtClean="0"/>
              <a:t>Magnet Power </a:t>
            </a:r>
            <a:r>
              <a:rPr lang="en-US" dirty="0"/>
              <a:t>Supplies, Kickers, and Choppers </a:t>
            </a:r>
            <a:r>
              <a:rPr lang="en-US" dirty="0" smtClean="0"/>
              <a:t>Team Responsibilities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0473" y="1199135"/>
            <a:ext cx="2761130" cy="4601277"/>
          </a:xfrm>
        </p:spPr>
        <p:txBody>
          <a:bodyPr/>
          <a:lstStyle/>
          <a:p>
            <a:r>
              <a:rPr lang="en-US" sz="2000" dirty="0" smtClean="0"/>
              <a:t>511 Power Supplies</a:t>
            </a:r>
          </a:p>
          <a:p>
            <a:r>
              <a:rPr lang="en-US" sz="2000" dirty="0" smtClean="0"/>
              <a:t>14 Extraction Kickers</a:t>
            </a:r>
          </a:p>
          <a:p>
            <a:r>
              <a:rPr lang="en-US" sz="2000" dirty="0" smtClean="0"/>
              <a:t>8 Injection Kickers</a:t>
            </a:r>
          </a:p>
          <a:p>
            <a:r>
              <a:rPr lang="en-US" sz="2000" dirty="0" smtClean="0"/>
              <a:t>4 LEBT Choppers</a:t>
            </a:r>
          </a:p>
          <a:p>
            <a:r>
              <a:rPr lang="en-US" sz="2000" dirty="0" smtClean="0"/>
              <a:t>8 Manufacturers</a:t>
            </a:r>
          </a:p>
          <a:p>
            <a:pPr lvl="1"/>
            <a:r>
              <a:rPr lang="en-US" sz="1800" dirty="0" smtClean="0"/>
              <a:t>Alpha, </a:t>
            </a:r>
            <a:r>
              <a:rPr lang="en-US" sz="1800" dirty="0"/>
              <a:t>IE Power, Kepco</a:t>
            </a:r>
            <a:r>
              <a:rPr lang="en-US" sz="1800" dirty="0" smtClean="0"/>
              <a:t>, Magna, Ametek, ALE, DEI, TDK</a:t>
            </a:r>
          </a:p>
          <a:p>
            <a:r>
              <a:rPr lang="en-US" sz="2000" dirty="0" smtClean="0"/>
              <a:t>26 </a:t>
            </a:r>
            <a:r>
              <a:rPr lang="en-US" sz="2000" dirty="0" smtClean="0"/>
              <a:t>Models</a:t>
            </a:r>
          </a:p>
          <a:p>
            <a:r>
              <a:rPr lang="en-US" sz="2000" dirty="0" smtClean="0"/>
              <a:t>6 Control Interfaces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38600" y="5235616"/>
            <a:ext cx="41910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/>
              <a:t>Team: 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Vladimir Peplov, Ben Morris, Joey Weaver, Ken Fowkes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7800"/>
            <a:ext cx="5867400" cy="334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53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t="25139" r="30104" b="28750"/>
          <a:stretch/>
        </p:blipFill>
        <p:spPr>
          <a:xfrm>
            <a:off x="4114800" y="1371600"/>
            <a:ext cx="4972050" cy="31623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7954"/>
          </a:xfrm>
        </p:spPr>
        <p:txBody>
          <a:bodyPr/>
          <a:lstStyle/>
          <a:p>
            <a:r>
              <a:rPr lang="en-US" dirty="0"/>
              <a:t>Solid State </a:t>
            </a:r>
            <a:r>
              <a:rPr lang="en-US" dirty="0" smtClean="0"/>
              <a:t>Switch to Replace Thyratron</a:t>
            </a:r>
            <a:endParaRPr lang="en-US" dirty="0"/>
          </a:p>
        </p:txBody>
      </p:sp>
      <p:pic>
        <p:nvPicPr>
          <p:cNvPr id="1026" name="Picture 2" descr="\\nscd\users\rs4\Projects\Ekicker\APP Thyristor\2013-02-25 10.43.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11719" r="12110" b="35547"/>
          <a:stretch/>
        </p:blipFill>
        <p:spPr bwMode="auto">
          <a:xfrm>
            <a:off x="133350" y="1219200"/>
            <a:ext cx="4048125" cy="37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76800" y="5334000"/>
            <a:ext cx="3775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Solid State Switch Mounted </a:t>
            </a:r>
            <a:r>
              <a:rPr lang="en-US" dirty="0"/>
              <a:t>in PFN</a:t>
            </a:r>
          </a:p>
        </p:txBody>
      </p:sp>
      <p:sp>
        <p:nvSpPr>
          <p:cNvPr id="6" name="Rectangle 5"/>
          <p:cNvSpPr/>
          <p:nvPr/>
        </p:nvSpPr>
        <p:spPr>
          <a:xfrm>
            <a:off x="380999" y="5334000"/>
            <a:ext cx="3800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Solid State Switch       Thyratron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1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" y="795814"/>
            <a:ext cx="8763000" cy="533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7954"/>
          </a:xfrm>
        </p:spPr>
        <p:txBody>
          <a:bodyPr/>
          <a:lstStyle/>
          <a:p>
            <a:r>
              <a:rPr lang="en-US" dirty="0" smtClean="0"/>
              <a:t>FY15-16 </a:t>
            </a:r>
            <a:r>
              <a:rPr lang="en-US" dirty="0" err="1" smtClean="0"/>
              <a:t>ytd</a:t>
            </a:r>
            <a:r>
              <a:rPr lang="en-US" dirty="0" smtClean="0"/>
              <a:t> </a:t>
            </a:r>
            <a:r>
              <a:rPr lang="en-US" dirty="0"/>
              <a:t>Downtime by </a:t>
            </a:r>
            <a:r>
              <a:rPr lang="en-US" dirty="0" smtClean="0"/>
              <a:t>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95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1321900"/>
          </a:xfrm>
        </p:spPr>
        <p:txBody>
          <a:bodyPr/>
          <a:lstStyle/>
          <a:p>
            <a:r>
              <a:rPr lang="en-US" dirty="0" smtClean="0"/>
              <a:t>Hours of downtime for </a:t>
            </a:r>
            <a:r>
              <a:rPr lang="en-US" dirty="0"/>
              <a:t>Magnet Power Supplies, Kickers, and Choppers are decreasing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98" y="1547813"/>
            <a:ext cx="7718854" cy="447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14800" y="4114800"/>
            <a:ext cx="422012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FY15 increase due to SCL water leaks and MEBT Quad failures</a:t>
            </a:r>
          </a:p>
        </p:txBody>
      </p:sp>
    </p:spTree>
    <p:extLst>
      <p:ext uri="{BB962C8B-B14F-4D97-AF65-F5344CB8AC3E}">
        <p14:creationId xmlns:p14="http://schemas.microsoft.com/office/powerpoint/2010/main" val="91544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77163"/>
          </a:xfrm>
        </p:spPr>
        <p:txBody>
          <a:bodyPr/>
          <a:lstStyle/>
          <a:p>
            <a:r>
              <a:rPr lang="en-US" dirty="0" smtClean="0"/>
              <a:t>FY15-FY16 </a:t>
            </a:r>
            <a:r>
              <a:rPr lang="en-US" dirty="0" err="1" smtClean="0"/>
              <a:t>ytd</a:t>
            </a:r>
            <a:r>
              <a:rPr lang="en-US" dirty="0" smtClean="0"/>
              <a:t> Mag PS, Kickers </a:t>
            </a:r>
            <a:r>
              <a:rPr lang="en-US" dirty="0"/>
              <a:t>and </a:t>
            </a:r>
            <a:r>
              <a:rPr lang="en-US" dirty="0" smtClean="0"/>
              <a:t>Chopper </a:t>
            </a:r>
            <a:r>
              <a:rPr lang="en-US" dirty="0"/>
              <a:t>downtime </a:t>
            </a:r>
            <a:r>
              <a:rPr lang="en-US" dirty="0" smtClean="0"/>
              <a:t>by subsystem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153400" cy="5039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38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nscd\users\rs4\Projects\Magnet PS\PSI Apogee Labs\20160202_1319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" t="24024" r="4462" b="26547"/>
          <a:stretch/>
        </p:blipFill>
        <p:spPr bwMode="auto">
          <a:xfrm>
            <a:off x="4572000" y="1447799"/>
            <a:ext cx="4513052" cy="137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 Power Supply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6248400" cy="5167276"/>
          </a:xfrm>
        </p:spPr>
        <p:txBody>
          <a:bodyPr/>
          <a:lstStyle/>
          <a:p>
            <a:r>
              <a:rPr lang="en-US" dirty="0" smtClean="0"/>
              <a:t>Power Supply Interface (PSI)</a:t>
            </a:r>
          </a:p>
          <a:p>
            <a:pPr lvl="1"/>
            <a:r>
              <a:rPr lang="en-US" dirty="0" smtClean="0"/>
              <a:t>Obsolete parts</a:t>
            </a:r>
          </a:p>
          <a:p>
            <a:pPr lvl="1"/>
            <a:r>
              <a:rPr lang="en-US" dirty="0" smtClean="0"/>
              <a:t>Custom design from BNL</a:t>
            </a:r>
          </a:p>
          <a:p>
            <a:pPr lvl="1"/>
            <a:r>
              <a:rPr lang="en-US" dirty="0" smtClean="0"/>
              <a:t>Need to develop upgrade </a:t>
            </a:r>
          </a:p>
          <a:p>
            <a:pPr marL="346075" lvl="1" indent="0">
              <a:buNone/>
            </a:pPr>
            <a:r>
              <a:rPr lang="en-US" dirty="0"/>
              <a:t> </a:t>
            </a:r>
            <a:r>
              <a:rPr lang="en-US" dirty="0" smtClean="0"/>
              <a:t>  path</a:t>
            </a:r>
          </a:p>
          <a:p>
            <a:r>
              <a:rPr lang="en-US" dirty="0" err="1" smtClean="0"/>
              <a:t>Linac</a:t>
            </a:r>
            <a:r>
              <a:rPr lang="en-US" dirty="0" smtClean="0"/>
              <a:t> Quadrupole Power Supplies</a:t>
            </a:r>
          </a:p>
          <a:p>
            <a:pPr lvl="1"/>
            <a:r>
              <a:rPr lang="en-US" dirty="0" smtClean="0"/>
              <a:t>Multiple Vendors and models</a:t>
            </a:r>
          </a:p>
          <a:p>
            <a:pPr lvl="1"/>
            <a:r>
              <a:rPr lang="en-US" dirty="0" smtClean="0"/>
              <a:t>Air/ Water cooling</a:t>
            </a:r>
          </a:p>
          <a:p>
            <a:pPr lvl="1"/>
            <a:r>
              <a:rPr lang="en-US" dirty="0" smtClean="0"/>
              <a:t>Low efficiency </a:t>
            </a:r>
          </a:p>
          <a:p>
            <a:pPr lvl="1"/>
            <a:r>
              <a:rPr lang="en-US" dirty="0" smtClean="0"/>
              <a:t>Large size 16U</a:t>
            </a:r>
          </a:p>
          <a:p>
            <a:r>
              <a:rPr lang="en-US" dirty="0" smtClean="0"/>
              <a:t>HEBT, Ring, RTBT </a:t>
            </a:r>
          </a:p>
          <a:p>
            <a:pPr lvl="1"/>
            <a:r>
              <a:rPr lang="en-US" dirty="0" smtClean="0"/>
              <a:t>Custom Spares</a:t>
            </a:r>
          </a:p>
          <a:p>
            <a:pPr lvl="1"/>
            <a:r>
              <a:rPr lang="en-US" dirty="0" smtClean="0"/>
              <a:t>Many parts are becoming obsolete</a:t>
            </a:r>
            <a:endParaRPr lang="en-US" dirty="0"/>
          </a:p>
        </p:txBody>
      </p:sp>
      <p:pic>
        <p:nvPicPr>
          <p:cNvPr id="4" name="Picture 3" descr="2011-09-08 09.01.2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t="10875" r="11351" b="9708"/>
          <a:stretch/>
        </p:blipFill>
        <p:spPr>
          <a:xfrm rot="5400000">
            <a:off x="5973250" y="3475550"/>
            <a:ext cx="3186076" cy="217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126" y="1010988"/>
            <a:ext cx="4238209" cy="569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1269578"/>
          </a:xfrm>
        </p:spPr>
        <p:txBody>
          <a:bodyPr/>
          <a:lstStyle/>
          <a:p>
            <a:r>
              <a:rPr lang="en-US" dirty="0" smtClean="0"/>
              <a:t>Propose a </a:t>
            </a:r>
            <a:r>
              <a:rPr lang="en-US" dirty="0"/>
              <a:t>New </a:t>
            </a:r>
            <a:r>
              <a:rPr lang="en-US" dirty="0" smtClean="0"/>
              <a:t>Standard </a:t>
            </a:r>
            <a:r>
              <a:rPr lang="en-US" dirty="0" err="1" smtClean="0"/>
              <a:t>Linac</a:t>
            </a:r>
            <a:r>
              <a:rPr lang="en-US" dirty="0" smtClean="0"/>
              <a:t> </a:t>
            </a:r>
            <a:r>
              <a:rPr lang="en-US" dirty="0"/>
              <a:t>Power </a:t>
            </a:r>
            <a:r>
              <a:rPr lang="en-US" dirty="0" smtClean="0"/>
              <a:t>Supply to replace 58 units in </a:t>
            </a:r>
            <a:r>
              <a:rPr lang="en-US" dirty="0"/>
              <a:t>MEBT, CCL and SCL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35465" y="1176866"/>
            <a:ext cx="2632335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Currently have 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4</a:t>
            </a:r>
            <a:r>
              <a:rPr lang="en-US" sz="2800" dirty="0" smtClean="0"/>
              <a:t> different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manufacturers and 6 different models 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4553372" y="1961003"/>
            <a:ext cx="609600" cy="11430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907" y="4969889"/>
            <a:ext cx="1509772" cy="5909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CCL Quads: </a:t>
            </a:r>
          </a:p>
          <a:p>
            <a:pPr algn="ctr">
              <a:lnSpc>
                <a:spcPct val="90000"/>
              </a:lnSpc>
            </a:pPr>
            <a:r>
              <a:rPr lang="en-US" dirty="0" smtClean="0"/>
              <a:t>8 Magnets</a:t>
            </a:r>
          </a:p>
        </p:txBody>
      </p:sp>
      <p:cxnSp>
        <p:nvCxnSpPr>
          <p:cNvPr id="8" name="Straight Arrow Connector 7"/>
          <p:cNvCxnSpPr>
            <a:stCxn id="11" idx="3"/>
            <a:endCxn id="6" idx="2"/>
          </p:cNvCxnSpPr>
          <p:nvPr/>
        </p:nvCxnSpPr>
        <p:spPr>
          <a:xfrm flipV="1">
            <a:off x="3796679" y="3104003"/>
            <a:ext cx="1061493" cy="216135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133600" y="1275203"/>
            <a:ext cx="533400" cy="19812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1" y="2655025"/>
            <a:ext cx="1629612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MEBT Quads:</a:t>
            </a:r>
          </a:p>
          <a:p>
            <a:pPr algn="ctr">
              <a:lnSpc>
                <a:spcPct val="90000"/>
              </a:lnSpc>
            </a:pPr>
            <a:r>
              <a:rPr lang="en-US" dirty="0" smtClean="0"/>
              <a:t>14 Magnets</a:t>
            </a:r>
          </a:p>
        </p:txBody>
      </p:sp>
      <p:cxnSp>
        <p:nvCxnSpPr>
          <p:cNvPr id="15" name="Straight Arrow Connector 14"/>
          <p:cNvCxnSpPr>
            <a:stCxn id="9" idx="0"/>
            <a:endCxn id="4" idx="1"/>
          </p:cNvCxnSpPr>
          <p:nvPr/>
        </p:nvCxnSpPr>
        <p:spPr>
          <a:xfrm flipV="1">
            <a:off x="1043407" y="2265803"/>
            <a:ext cx="1090193" cy="38922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772572" y="1275203"/>
            <a:ext cx="533400" cy="54102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71908" y="4613002"/>
            <a:ext cx="1496948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SCL Quads: </a:t>
            </a:r>
          </a:p>
          <a:p>
            <a:pPr algn="ctr">
              <a:lnSpc>
                <a:spcPct val="90000"/>
              </a:lnSpc>
            </a:pPr>
            <a:r>
              <a:rPr lang="en-US" dirty="0" smtClean="0"/>
              <a:t>39 Magnets</a:t>
            </a:r>
          </a:p>
        </p:txBody>
      </p:sp>
      <p:cxnSp>
        <p:nvCxnSpPr>
          <p:cNvPr id="21" name="Straight Arrow Connector 20"/>
          <p:cNvCxnSpPr>
            <a:stCxn id="10" idx="0"/>
          </p:cNvCxnSpPr>
          <p:nvPr/>
        </p:nvCxnSpPr>
        <p:spPr>
          <a:xfrm flipH="1" flipV="1">
            <a:off x="6268910" y="3843286"/>
            <a:ext cx="1451472" cy="76971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0125" y="4134719"/>
            <a:ext cx="1786563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Low Current Correctors are not included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1590" y="5410200"/>
            <a:ext cx="1786563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Funding under AIP46 is proposed </a:t>
            </a:r>
          </a:p>
        </p:txBody>
      </p:sp>
    </p:spTree>
    <p:extLst>
      <p:ext uri="{BB962C8B-B14F-4D97-AF65-F5344CB8AC3E}">
        <p14:creationId xmlns:p14="http://schemas.microsoft.com/office/powerpoint/2010/main" val="423095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80369"/>
          </a:xfrm>
        </p:spPr>
        <p:txBody>
          <a:bodyPr/>
          <a:lstStyle/>
          <a:p>
            <a:r>
              <a:rPr lang="en-US" dirty="0" smtClean="0"/>
              <a:t>Proposed New Standard </a:t>
            </a:r>
            <a:r>
              <a:rPr lang="en-US" dirty="0" err="1" smtClean="0"/>
              <a:t>Linac</a:t>
            </a:r>
            <a:r>
              <a:rPr lang="en-US" dirty="0" smtClean="0"/>
              <a:t> Power Supply for Quadrupoles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4785"/>
            <a:ext cx="8642640" cy="4957415"/>
          </a:xfrm>
          <a:noFill/>
        </p:spPr>
        <p:txBody>
          <a:bodyPr/>
          <a:lstStyle/>
          <a:p>
            <a:r>
              <a:rPr lang="en-US" dirty="0" smtClean="0"/>
              <a:t>Requirements</a:t>
            </a:r>
          </a:p>
          <a:p>
            <a:pPr lvl="1"/>
            <a:r>
              <a:rPr lang="en-US" dirty="0" smtClean="0"/>
              <a:t>Small 3U chassis</a:t>
            </a:r>
          </a:p>
          <a:p>
            <a:pPr lvl="1"/>
            <a:r>
              <a:rPr lang="en-US" dirty="0" smtClean="0"/>
              <a:t>10 kW, 20V, 500A</a:t>
            </a:r>
          </a:p>
          <a:p>
            <a:pPr lvl="1"/>
            <a:r>
              <a:rPr lang="en-US" dirty="0" smtClean="0"/>
              <a:t>1000 ppm Stability</a:t>
            </a:r>
          </a:p>
          <a:p>
            <a:pPr lvl="1"/>
            <a:r>
              <a:rPr lang="en-US" dirty="0" smtClean="0"/>
              <a:t>Remote Control</a:t>
            </a:r>
          </a:p>
          <a:p>
            <a:pPr lvl="1"/>
            <a:r>
              <a:rPr lang="en-US" dirty="0" smtClean="0"/>
              <a:t>Efficiency &gt; 85% </a:t>
            </a:r>
          </a:p>
          <a:p>
            <a:pPr lvl="1"/>
            <a:r>
              <a:rPr lang="en-US" dirty="0" smtClean="0"/>
              <a:t>Air Cooling </a:t>
            </a:r>
          </a:p>
          <a:p>
            <a:pPr lvl="2"/>
            <a:r>
              <a:rPr lang="en-US" dirty="0" smtClean="0"/>
              <a:t>Front to back air flow</a:t>
            </a:r>
          </a:p>
          <a:p>
            <a:pPr lvl="2"/>
            <a:r>
              <a:rPr lang="en-US" dirty="0" smtClean="0"/>
              <a:t>Removes 47 Units from DI Water system</a:t>
            </a:r>
          </a:p>
          <a:p>
            <a:pPr lvl="2"/>
            <a:r>
              <a:rPr lang="en-US" dirty="0" smtClean="0"/>
              <a:t>Average 400 Watts of loss per power supply</a:t>
            </a:r>
          </a:p>
          <a:p>
            <a:pPr lvl="3"/>
            <a:r>
              <a:rPr lang="en-US" dirty="0" smtClean="0"/>
              <a:t>Measured heat to air for SCL Quads is &gt;1600 Watts</a:t>
            </a:r>
          </a:p>
          <a:p>
            <a:pPr lvl="1"/>
            <a:r>
              <a:rPr lang="en-US" dirty="0" smtClean="0"/>
              <a:t>Plug and Cord AC input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95400"/>
            <a:ext cx="3950782" cy="136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33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_HFIR-SNS">
  <a:themeElements>
    <a:clrScheme name="ORNL Corporate Color Palette FINAL">
      <a:dk1>
        <a:sysClr val="windowText" lastClr="000000"/>
      </a:dk1>
      <a:lt1>
        <a:sysClr val="window" lastClr="FFFFFF"/>
      </a:lt1>
      <a:dk2>
        <a:srgbClr val="18783D"/>
      </a:dk2>
      <a:lt2>
        <a:srgbClr val="FFFFFF"/>
      </a:lt2>
      <a:accent1>
        <a:srgbClr val="2A6EBB"/>
      </a:accent1>
      <a:accent2>
        <a:srgbClr val="69BE28"/>
      </a:accent2>
      <a:accent3>
        <a:srgbClr val="E37222"/>
      </a:accent3>
      <a:accent4>
        <a:srgbClr val="3CB6CE"/>
      </a:accent4>
      <a:accent5>
        <a:srgbClr val="983222"/>
      </a:accent5>
      <a:accent6>
        <a:srgbClr val="FECB00"/>
      </a:accent6>
      <a:hlink>
        <a:srgbClr val="2A6EBB"/>
      </a:hlink>
      <a:folHlink>
        <a:srgbClr val="207C47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contourClr>
            <a:schemeClr val="lt1"/>
          </a:contourClr>
        </a:sp3d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98F7A50-2969-4387-8ABB-A3555854BC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50F8B6-4A11-4B4C-906E-532188B822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F913069-075D-49F7-AF90-34940D148085}">
  <ds:schemaRefs>
    <ds:schemaRef ds:uri="http://purl.org/dc/elements/1.1/"/>
    <ds:schemaRef ds:uri="http://purl.org/dc/dcmitype/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Powerpoint-Template_HFIR-SNS.potx</Template>
  <TotalTime>5833</TotalTime>
  <Words>1329</Words>
  <Application>Microsoft Office PowerPoint</Application>
  <PresentationFormat>On-screen Show (4:3)</PresentationFormat>
  <Paragraphs>215</Paragraphs>
  <Slides>30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Powerpoint-Template_HFIR-SNS</vt:lpstr>
      <vt:lpstr>Operational Performance and Development Projects for  Magnet Power Supplies, Kickers, and Choppers </vt:lpstr>
      <vt:lpstr>Outline</vt:lpstr>
      <vt:lpstr>Magnet Power Supplies, Kickers, and Choppers Team Responsibilities</vt:lpstr>
      <vt:lpstr>FY15-16 ytd Downtime by System</vt:lpstr>
      <vt:lpstr>Hours of downtime for Magnet Power Supplies, Kickers, and Choppers are decreasing</vt:lpstr>
      <vt:lpstr>FY15-FY16 ytd Mag PS, Kickers and Chopper downtime by subsystem</vt:lpstr>
      <vt:lpstr>Magnet Power Supply Issues</vt:lpstr>
      <vt:lpstr>Propose a New Standard Linac Power Supply to replace 58 units in MEBT, CCL and SCL</vt:lpstr>
      <vt:lpstr>Proposed New Standard Linac Power Supply for Quadrupoles</vt:lpstr>
      <vt:lpstr>3 New MEBT Power Supplies demonstrate standardization concept</vt:lpstr>
      <vt:lpstr>Plan for Magnet Power Supplies</vt:lpstr>
      <vt:lpstr>Overview of LEBT Chopper Pulser, Injection and Extraction Kicker Systems</vt:lpstr>
      <vt:lpstr>LEBT Chopper Pulser Issues and Development</vt:lpstr>
      <vt:lpstr>LEBT Chopper Ramp Down feature uses Ring RF to clean gap to allow for extraction kicker jitter</vt:lpstr>
      <vt:lpstr>New development of Smart Chopping for even more beam in Ring</vt:lpstr>
      <vt:lpstr>Extraction Kicker Issues and Development</vt:lpstr>
      <vt:lpstr>Solid State Switch performance</vt:lpstr>
      <vt:lpstr>Extraction Kicker Development</vt:lpstr>
      <vt:lpstr>Extraction Kicker Development</vt:lpstr>
      <vt:lpstr>Injection Kickers Issues and Development</vt:lpstr>
      <vt:lpstr>Summary</vt:lpstr>
      <vt:lpstr>Backup</vt:lpstr>
      <vt:lpstr>LEBT Chopper Development</vt:lpstr>
      <vt:lpstr>LEBT Chopper Rise/ Fall Time Reduced</vt:lpstr>
      <vt:lpstr>Receiver/Cross Conduct Inhibit Logic Boards (installed inside the chassis)</vt:lpstr>
      <vt:lpstr>PowerPoint Presentation</vt:lpstr>
      <vt:lpstr>Injection Kicker Current Noise</vt:lpstr>
      <vt:lpstr>Injection Kicker Gate Driver Failure</vt:lpstr>
      <vt:lpstr>Beam Current: Better Chopping (courtesy J. Galambos)</vt:lpstr>
      <vt:lpstr>Solid State Switch to Replace Thyratron</vt:lpstr>
    </vt:vector>
  </TitlesOfParts>
  <Company>ORNL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Manning, Renee</dc:creator>
  <cp:keywords>Spallation Neuton Souce, Neutron Sciences Directorate</cp:keywords>
  <cp:lastModifiedBy>Saethre, Robert B.</cp:lastModifiedBy>
  <cp:revision>101</cp:revision>
  <cp:lastPrinted>2016-02-08T21:35:01Z</cp:lastPrinted>
  <dcterms:created xsi:type="dcterms:W3CDTF">2014-04-28T13:33:12Z</dcterms:created>
  <dcterms:modified xsi:type="dcterms:W3CDTF">2016-02-15T15:15:57Z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