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38"/>
  </p:notesMasterIdLst>
  <p:sldIdLst>
    <p:sldId id="256" r:id="rId5"/>
    <p:sldId id="311" r:id="rId6"/>
    <p:sldId id="325" r:id="rId7"/>
    <p:sldId id="313" r:id="rId8"/>
    <p:sldId id="314" r:id="rId9"/>
    <p:sldId id="316" r:id="rId10"/>
    <p:sldId id="317" r:id="rId11"/>
    <p:sldId id="326" r:id="rId12"/>
    <p:sldId id="327" r:id="rId13"/>
    <p:sldId id="318" r:id="rId14"/>
    <p:sldId id="319" r:id="rId15"/>
    <p:sldId id="324" r:id="rId16"/>
    <p:sldId id="302" r:id="rId17"/>
    <p:sldId id="329" r:id="rId18"/>
    <p:sldId id="328" r:id="rId19"/>
    <p:sldId id="262" r:id="rId20"/>
    <p:sldId id="270" r:id="rId21"/>
    <p:sldId id="274" r:id="rId22"/>
    <p:sldId id="258" r:id="rId23"/>
    <p:sldId id="259" r:id="rId24"/>
    <p:sldId id="260" r:id="rId25"/>
    <p:sldId id="257" r:id="rId26"/>
    <p:sldId id="273" r:id="rId27"/>
    <p:sldId id="330" r:id="rId28"/>
    <p:sldId id="272" r:id="rId29"/>
    <p:sldId id="271" r:id="rId30"/>
    <p:sldId id="263" r:id="rId31"/>
    <p:sldId id="264" r:id="rId32"/>
    <p:sldId id="265" r:id="rId33"/>
    <p:sldId id="266" r:id="rId34"/>
    <p:sldId id="267" r:id="rId35"/>
    <p:sldId id="268" r:id="rId36"/>
    <p:sldId id="269" r:id="rId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80"/>
    <a:srgbClr val="00CC99"/>
    <a:srgbClr val="99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420" autoAdjust="0"/>
  </p:normalViewPr>
  <p:slideViewPr>
    <p:cSldViewPr showGuides="1">
      <p:cViewPr>
        <p:scale>
          <a:sx n="90" d="100"/>
          <a:sy n="90" d="100"/>
        </p:scale>
        <p:origin x="-1512"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C2596-A004-CD42-84D9-B18870ED3B0B}" type="doc">
      <dgm:prSet loTypeId="urn:microsoft.com/office/officeart/2005/8/layout/vList2" loCatId="" qsTypeId="urn:microsoft.com/office/officeart/2005/8/quickstyle/simple3" qsCatId="simple" csTypeId="urn:microsoft.com/office/officeart/2005/8/colors/accent1_2" csCatId="accent1" phldr="1"/>
      <dgm:spPr/>
      <dgm:t>
        <a:bodyPr/>
        <a:lstStyle/>
        <a:p>
          <a:endParaRPr lang="en-US"/>
        </a:p>
      </dgm:t>
    </dgm:pt>
    <dgm:pt modelId="{8D5BB37D-57CF-A34B-9A6F-8720FB8CBBFA}">
      <dgm:prSet phldrT="[Text]" custT="1"/>
      <dgm:spPr>
        <a:gradFill flip="none" rotWithShape="0">
          <a:gsLst>
            <a:gs pos="0">
              <a:schemeClr val="accent1">
                <a:hueOff val="0"/>
                <a:satOff val="0"/>
                <a:lumOff val="0"/>
                <a:tint val="35000"/>
                <a:satMod val="260000"/>
                <a:alpha val="60000"/>
              </a:schemeClr>
            </a:gs>
            <a:gs pos="30000">
              <a:schemeClr val="accent1">
                <a:hueOff val="0"/>
                <a:satOff val="0"/>
                <a:lumOff val="0"/>
                <a:tint val="38000"/>
                <a:satMod val="260000"/>
                <a:alpha val="60000"/>
              </a:schemeClr>
            </a:gs>
            <a:gs pos="75000">
              <a:schemeClr val="accent1">
                <a:hueOff val="0"/>
                <a:satOff val="0"/>
                <a:lumOff val="0"/>
                <a:tint val="55000"/>
                <a:satMod val="255000"/>
                <a:alpha val="60000"/>
              </a:schemeClr>
            </a:gs>
            <a:gs pos="100000">
              <a:schemeClr val="accent1">
                <a:hueOff val="0"/>
                <a:satOff val="0"/>
                <a:lumOff val="0"/>
                <a:tint val="70000"/>
                <a:satMod val="255000"/>
                <a:alpha val="60000"/>
              </a:schemeClr>
            </a:gs>
          </a:gsLst>
          <a:path path="circle">
            <a:fillToRect l="5000" t="100000" r="120000" b="10000"/>
          </a:path>
          <a:tileRect/>
        </a:gradFill>
      </dgm:spPr>
      <dgm:t>
        <a:bodyPr/>
        <a:lstStyle/>
        <a:p>
          <a:pPr algn="ctr"/>
          <a:r>
            <a:rPr lang="en-US" sz="1200" dirty="0" smtClean="0">
              <a:solidFill>
                <a:srgbClr val="008000"/>
              </a:solidFill>
            </a:rPr>
            <a:t>BES recently expressed a strong preference for predictability and reliability over peak power – recent overall availability was a cause for sponsor concern in the outcome of the Triennial Review held in August 2015</a:t>
          </a:r>
          <a:endParaRPr lang="en-US" sz="1200" dirty="0"/>
        </a:p>
      </dgm:t>
    </dgm:pt>
    <dgm:pt modelId="{AD2C95E3-E91C-6C47-9398-6DFB526B8CE7}" type="parTrans" cxnId="{5131D483-1895-4443-8361-424A5306F13E}">
      <dgm:prSet/>
      <dgm:spPr/>
      <dgm:t>
        <a:bodyPr/>
        <a:lstStyle/>
        <a:p>
          <a:endParaRPr lang="en-US" sz="900"/>
        </a:p>
      </dgm:t>
    </dgm:pt>
    <dgm:pt modelId="{F6599240-6901-2946-92AF-45F333E7D3F9}" type="sibTrans" cxnId="{5131D483-1895-4443-8361-424A5306F13E}">
      <dgm:prSet/>
      <dgm:spPr/>
      <dgm:t>
        <a:bodyPr/>
        <a:lstStyle/>
        <a:p>
          <a:endParaRPr lang="en-US" sz="900"/>
        </a:p>
      </dgm:t>
    </dgm:pt>
    <dgm:pt modelId="{4F90F208-D473-E844-A2D2-8BF37538DD40}" type="pres">
      <dgm:prSet presAssocID="{E94C2596-A004-CD42-84D9-B18870ED3B0B}" presName="linear" presStyleCnt="0">
        <dgm:presLayoutVars>
          <dgm:animLvl val="lvl"/>
          <dgm:resizeHandles val="exact"/>
        </dgm:presLayoutVars>
      </dgm:prSet>
      <dgm:spPr/>
    </dgm:pt>
    <dgm:pt modelId="{11A37059-6CB4-8844-A744-B5555F7C3E2E}" type="pres">
      <dgm:prSet presAssocID="{8D5BB37D-57CF-A34B-9A6F-8720FB8CBBFA}" presName="parentText" presStyleLbl="node1" presStyleIdx="0" presStyleCnt="1">
        <dgm:presLayoutVars>
          <dgm:chMax val="0"/>
          <dgm:bulletEnabled val="1"/>
        </dgm:presLayoutVars>
      </dgm:prSet>
      <dgm:spPr/>
      <dgm:t>
        <a:bodyPr/>
        <a:lstStyle/>
        <a:p>
          <a:endParaRPr lang="en-US"/>
        </a:p>
      </dgm:t>
    </dgm:pt>
  </dgm:ptLst>
  <dgm:cxnLst>
    <dgm:cxn modelId="{DB4FAC47-231B-0745-8380-B42DB5613EB1}" type="presOf" srcId="{E94C2596-A004-CD42-84D9-B18870ED3B0B}" destId="{4F90F208-D473-E844-A2D2-8BF37538DD40}" srcOrd="0" destOrd="0" presId="urn:microsoft.com/office/officeart/2005/8/layout/vList2"/>
    <dgm:cxn modelId="{5131D483-1895-4443-8361-424A5306F13E}" srcId="{E94C2596-A004-CD42-84D9-B18870ED3B0B}" destId="{8D5BB37D-57CF-A34B-9A6F-8720FB8CBBFA}" srcOrd="0" destOrd="0" parTransId="{AD2C95E3-E91C-6C47-9398-6DFB526B8CE7}" sibTransId="{F6599240-6901-2946-92AF-45F333E7D3F9}"/>
    <dgm:cxn modelId="{4608B9DC-40E9-884E-A12F-20118660076E}" type="presOf" srcId="{8D5BB37D-57CF-A34B-9A6F-8720FB8CBBFA}" destId="{11A37059-6CB4-8844-A744-B5555F7C3E2E}" srcOrd="0" destOrd="0" presId="urn:microsoft.com/office/officeart/2005/8/layout/vList2"/>
    <dgm:cxn modelId="{9B7C8D15-4572-3D4C-8392-4E53EEE4A869}" type="presParOf" srcId="{4F90F208-D473-E844-A2D2-8BF37538DD40}" destId="{11A37059-6CB4-8844-A744-B5555F7C3E2E}"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DAAAF-DD68-F141-910C-8A55B50B45CE}" type="doc">
      <dgm:prSet loTypeId="urn:microsoft.com/office/officeart/2008/layout/LinedList" loCatId="" qsTypeId="urn:microsoft.com/office/officeart/2005/8/quickstyle/simple4" qsCatId="simple" csTypeId="urn:microsoft.com/office/officeart/2005/8/colors/accent2_2" csCatId="accent2" phldr="1"/>
      <dgm:spPr/>
      <dgm:t>
        <a:bodyPr/>
        <a:lstStyle/>
        <a:p>
          <a:endParaRPr lang="en-US"/>
        </a:p>
      </dgm:t>
    </dgm:pt>
    <dgm:pt modelId="{A1E00FE2-FCF7-2F4E-B7DF-7F103F5F46A4}">
      <dgm:prSet custT="1"/>
      <dgm:spPr/>
      <dgm:t>
        <a:bodyPr/>
        <a:lstStyle/>
        <a:p>
          <a:pPr rtl="0"/>
          <a:r>
            <a:rPr lang="en-US" sz="1200" dirty="0" smtClean="0"/>
            <a:t>Sponsor has recently reduced emphasis on beam power and set a priority for predictable and reliable operation</a:t>
          </a:r>
        </a:p>
      </dgm:t>
    </dgm:pt>
    <dgm:pt modelId="{3767F99A-9026-FA40-9DB2-F5CA73B93376}" type="parTrans" cxnId="{5E11BFE6-2033-3E4F-BAC5-539FA6587FF7}">
      <dgm:prSet/>
      <dgm:spPr/>
      <dgm:t>
        <a:bodyPr/>
        <a:lstStyle/>
        <a:p>
          <a:endParaRPr lang="en-US" sz="3600"/>
        </a:p>
      </dgm:t>
    </dgm:pt>
    <dgm:pt modelId="{98BD8727-97B9-4D40-9BB8-2F80A1BA7705}" type="sibTrans" cxnId="{5E11BFE6-2033-3E4F-BAC5-539FA6587FF7}">
      <dgm:prSet/>
      <dgm:spPr/>
      <dgm:t>
        <a:bodyPr/>
        <a:lstStyle/>
        <a:p>
          <a:endParaRPr lang="en-US" sz="3600"/>
        </a:p>
      </dgm:t>
    </dgm:pt>
    <dgm:pt modelId="{766176F9-913A-8641-80BF-85E91AF81231}">
      <dgm:prSet custT="1"/>
      <dgm:spPr/>
      <dgm:t>
        <a:bodyPr/>
        <a:lstStyle/>
        <a:p>
          <a:r>
            <a:rPr lang="en-US" sz="1200" dirty="0" smtClean="0"/>
            <a:t>No unplanned target failures</a:t>
          </a:r>
          <a:endParaRPr lang="en-US" sz="1200" dirty="0"/>
        </a:p>
      </dgm:t>
    </dgm:pt>
    <dgm:pt modelId="{6EEA9B8B-61D6-8344-B72F-4E4248AE0F51}" type="parTrans" cxnId="{EF99808B-20E3-2B4F-92C3-EE65C087072E}">
      <dgm:prSet/>
      <dgm:spPr/>
      <dgm:t>
        <a:bodyPr/>
        <a:lstStyle/>
        <a:p>
          <a:endParaRPr lang="en-US" sz="3600"/>
        </a:p>
      </dgm:t>
    </dgm:pt>
    <dgm:pt modelId="{807325D5-1DDE-3E45-ADA7-A6ADF8347FC2}" type="sibTrans" cxnId="{EF99808B-20E3-2B4F-92C3-EE65C087072E}">
      <dgm:prSet/>
      <dgm:spPr/>
      <dgm:t>
        <a:bodyPr/>
        <a:lstStyle/>
        <a:p>
          <a:endParaRPr lang="en-US" sz="3600"/>
        </a:p>
      </dgm:t>
    </dgm:pt>
    <dgm:pt modelId="{24EA98C7-5824-1A4C-9718-A3536A284D89}">
      <dgm:prSet custT="1"/>
      <dgm:spPr/>
      <dgm:t>
        <a:bodyPr/>
        <a:lstStyle/>
        <a:p>
          <a:r>
            <a:rPr lang="en-US" sz="1200" dirty="0" smtClean="0"/>
            <a:t>No interruptions of the planned user program</a:t>
          </a:r>
          <a:endParaRPr lang="en-US" sz="1200" dirty="0"/>
        </a:p>
      </dgm:t>
    </dgm:pt>
    <dgm:pt modelId="{BF6FD869-07AF-F343-9A7A-DEF9082FF6C8}" type="parTrans" cxnId="{6725FA04-3A44-ED40-AD44-856D43032BFA}">
      <dgm:prSet/>
      <dgm:spPr/>
      <dgm:t>
        <a:bodyPr/>
        <a:lstStyle/>
        <a:p>
          <a:endParaRPr lang="en-US" sz="3600"/>
        </a:p>
      </dgm:t>
    </dgm:pt>
    <dgm:pt modelId="{6A3FBEC2-A134-A140-AF8A-F0C9557E0CB0}" type="sibTrans" cxnId="{6725FA04-3A44-ED40-AD44-856D43032BFA}">
      <dgm:prSet/>
      <dgm:spPr/>
      <dgm:t>
        <a:bodyPr/>
        <a:lstStyle/>
        <a:p>
          <a:endParaRPr lang="en-US" sz="3600"/>
        </a:p>
      </dgm:t>
    </dgm:pt>
    <dgm:pt modelId="{30801701-4D2E-A144-93CE-202DA51659C1}" type="pres">
      <dgm:prSet presAssocID="{510DAAAF-DD68-F141-910C-8A55B50B45CE}" presName="vert0" presStyleCnt="0">
        <dgm:presLayoutVars>
          <dgm:dir/>
          <dgm:animOne val="branch"/>
          <dgm:animLvl val="lvl"/>
        </dgm:presLayoutVars>
      </dgm:prSet>
      <dgm:spPr/>
    </dgm:pt>
    <dgm:pt modelId="{0D3CCE83-A29B-1344-91E3-251910FC32AF}" type="pres">
      <dgm:prSet presAssocID="{A1E00FE2-FCF7-2F4E-B7DF-7F103F5F46A4}" presName="thickLine" presStyleLbl="alignNode1" presStyleIdx="0" presStyleCnt="3"/>
      <dgm:spPr/>
    </dgm:pt>
    <dgm:pt modelId="{8B4C6EE0-3F26-8347-B51A-24C9D126DD83}" type="pres">
      <dgm:prSet presAssocID="{A1E00FE2-FCF7-2F4E-B7DF-7F103F5F46A4}" presName="horz1" presStyleCnt="0"/>
      <dgm:spPr/>
    </dgm:pt>
    <dgm:pt modelId="{E2BFCE8F-AAA5-6343-8738-CC5D5D608216}" type="pres">
      <dgm:prSet presAssocID="{A1E00FE2-FCF7-2F4E-B7DF-7F103F5F46A4}" presName="tx1" presStyleLbl="revTx" presStyleIdx="0" presStyleCnt="3"/>
      <dgm:spPr/>
      <dgm:t>
        <a:bodyPr/>
        <a:lstStyle/>
        <a:p>
          <a:endParaRPr lang="en-US"/>
        </a:p>
      </dgm:t>
    </dgm:pt>
    <dgm:pt modelId="{453EBA5F-2CDD-E14C-BBB7-472DD2385676}" type="pres">
      <dgm:prSet presAssocID="{A1E00FE2-FCF7-2F4E-B7DF-7F103F5F46A4}" presName="vert1" presStyleCnt="0"/>
      <dgm:spPr/>
    </dgm:pt>
    <dgm:pt modelId="{14588F87-474A-2B4A-BDBA-F6894A101BF8}" type="pres">
      <dgm:prSet presAssocID="{766176F9-913A-8641-80BF-85E91AF81231}" presName="thickLine" presStyleLbl="alignNode1" presStyleIdx="1" presStyleCnt="3"/>
      <dgm:spPr/>
    </dgm:pt>
    <dgm:pt modelId="{5400C5B4-F16C-C24E-8380-6DE7DEC3417E}" type="pres">
      <dgm:prSet presAssocID="{766176F9-913A-8641-80BF-85E91AF81231}" presName="horz1" presStyleCnt="0"/>
      <dgm:spPr/>
    </dgm:pt>
    <dgm:pt modelId="{1058B220-5032-AD4C-937A-490358A7AB8B}" type="pres">
      <dgm:prSet presAssocID="{766176F9-913A-8641-80BF-85E91AF81231}" presName="tx1" presStyleLbl="revTx" presStyleIdx="1" presStyleCnt="3"/>
      <dgm:spPr/>
    </dgm:pt>
    <dgm:pt modelId="{4D068210-FB6F-2E44-A781-EC08F1CBE4AA}" type="pres">
      <dgm:prSet presAssocID="{766176F9-913A-8641-80BF-85E91AF81231}" presName="vert1" presStyleCnt="0"/>
      <dgm:spPr/>
    </dgm:pt>
    <dgm:pt modelId="{ED81A1DD-8A7A-EA4F-B243-BFE7E308314A}" type="pres">
      <dgm:prSet presAssocID="{24EA98C7-5824-1A4C-9718-A3536A284D89}" presName="thickLine" presStyleLbl="alignNode1" presStyleIdx="2" presStyleCnt="3"/>
      <dgm:spPr/>
    </dgm:pt>
    <dgm:pt modelId="{7B6B0DD6-BF1E-AD4E-8C97-427DFA0AAC7A}" type="pres">
      <dgm:prSet presAssocID="{24EA98C7-5824-1A4C-9718-A3536A284D89}" presName="horz1" presStyleCnt="0"/>
      <dgm:spPr/>
    </dgm:pt>
    <dgm:pt modelId="{DBF83448-2609-3148-9509-900A363289A4}" type="pres">
      <dgm:prSet presAssocID="{24EA98C7-5824-1A4C-9718-A3536A284D89}" presName="tx1" presStyleLbl="revTx" presStyleIdx="2" presStyleCnt="3"/>
      <dgm:spPr/>
      <dgm:t>
        <a:bodyPr/>
        <a:lstStyle/>
        <a:p>
          <a:endParaRPr lang="en-US"/>
        </a:p>
      </dgm:t>
    </dgm:pt>
    <dgm:pt modelId="{3F069EBE-F87A-754A-9ECA-5E902CF45E65}" type="pres">
      <dgm:prSet presAssocID="{24EA98C7-5824-1A4C-9718-A3536A284D89}" presName="vert1" presStyleCnt="0"/>
      <dgm:spPr/>
    </dgm:pt>
  </dgm:ptLst>
  <dgm:cxnLst>
    <dgm:cxn modelId="{91DAC628-7F19-F145-AF43-BAD2E15CDCA5}" type="presOf" srcId="{510DAAAF-DD68-F141-910C-8A55B50B45CE}" destId="{30801701-4D2E-A144-93CE-202DA51659C1}" srcOrd="0" destOrd="0" presId="urn:microsoft.com/office/officeart/2008/layout/LinedList"/>
    <dgm:cxn modelId="{EF99808B-20E3-2B4F-92C3-EE65C087072E}" srcId="{510DAAAF-DD68-F141-910C-8A55B50B45CE}" destId="{766176F9-913A-8641-80BF-85E91AF81231}" srcOrd="1" destOrd="0" parTransId="{6EEA9B8B-61D6-8344-B72F-4E4248AE0F51}" sibTransId="{807325D5-1DDE-3E45-ADA7-A6ADF8347FC2}"/>
    <dgm:cxn modelId="{665421AD-0CD4-EB47-8004-4EF15C415B60}" type="presOf" srcId="{766176F9-913A-8641-80BF-85E91AF81231}" destId="{1058B220-5032-AD4C-937A-490358A7AB8B}" srcOrd="0" destOrd="0" presId="urn:microsoft.com/office/officeart/2008/layout/LinedList"/>
    <dgm:cxn modelId="{909C8044-177F-0745-8F06-03ADA8D29EAE}" type="presOf" srcId="{24EA98C7-5824-1A4C-9718-A3536A284D89}" destId="{DBF83448-2609-3148-9509-900A363289A4}" srcOrd="0" destOrd="0" presId="urn:microsoft.com/office/officeart/2008/layout/LinedList"/>
    <dgm:cxn modelId="{5E11BFE6-2033-3E4F-BAC5-539FA6587FF7}" srcId="{510DAAAF-DD68-F141-910C-8A55B50B45CE}" destId="{A1E00FE2-FCF7-2F4E-B7DF-7F103F5F46A4}" srcOrd="0" destOrd="0" parTransId="{3767F99A-9026-FA40-9DB2-F5CA73B93376}" sibTransId="{98BD8727-97B9-4D40-9BB8-2F80A1BA7705}"/>
    <dgm:cxn modelId="{6725FA04-3A44-ED40-AD44-856D43032BFA}" srcId="{510DAAAF-DD68-F141-910C-8A55B50B45CE}" destId="{24EA98C7-5824-1A4C-9718-A3536A284D89}" srcOrd="2" destOrd="0" parTransId="{BF6FD869-07AF-F343-9A7A-DEF9082FF6C8}" sibTransId="{6A3FBEC2-A134-A140-AF8A-F0C9557E0CB0}"/>
    <dgm:cxn modelId="{C349BB55-279C-5C44-AC26-D84AA45E07EE}" type="presOf" srcId="{A1E00FE2-FCF7-2F4E-B7DF-7F103F5F46A4}" destId="{E2BFCE8F-AAA5-6343-8738-CC5D5D608216}" srcOrd="0" destOrd="0" presId="urn:microsoft.com/office/officeart/2008/layout/LinedList"/>
    <dgm:cxn modelId="{9B40B5EA-EA03-4F4E-993C-3D767F2BA256}" type="presParOf" srcId="{30801701-4D2E-A144-93CE-202DA51659C1}" destId="{0D3CCE83-A29B-1344-91E3-251910FC32AF}" srcOrd="0" destOrd="0" presId="urn:microsoft.com/office/officeart/2008/layout/LinedList"/>
    <dgm:cxn modelId="{CABF44E0-729C-7D4A-85DA-DEFC75EA311F}" type="presParOf" srcId="{30801701-4D2E-A144-93CE-202DA51659C1}" destId="{8B4C6EE0-3F26-8347-B51A-24C9D126DD83}" srcOrd="1" destOrd="0" presId="urn:microsoft.com/office/officeart/2008/layout/LinedList"/>
    <dgm:cxn modelId="{01E4FFF4-E04A-0A40-A2CB-74D0773615C6}" type="presParOf" srcId="{8B4C6EE0-3F26-8347-B51A-24C9D126DD83}" destId="{E2BFCE8F-AAA5-6343-8738-CC5D5D608216}" srcOrd="0" destOrd="0" presId="urn:microsoft.com/office/officeart/2008/layout/LinedList"/>
    <dgm:cxn modelId="{A1BF6FC2-7A9F-2C4D-9846-FB2491EFE9DA}" type="presParOf" srcId="{8B4C6EE0-3F26-8347-B51A-24C9D126DD83}" destId="{453EBA5F-2CDD-E14C-BBB7-472DD2385676}" srcOrd="1" destOrd="0" presId="urn:microsoft.com/office/officeart/2008/layout/LinedList"/>
    <dgm:cxn modelId="{2D4AA176-9BDA-6D41-8C0D-49CD92A7A806}" type="presParOf" srcId="{30801701-4D2E-A144-93CE-202DA51659C1}" destId="{14588F87-474A-2B4A-BDBA-F6894A101BF8}" srcOrd="2" destOrd="0" presId="urn:microsoft.com/office/officeart/2008/layout/LinedList"/>
    <dgm:cxn modelId="{20ABA82B-C2C0-7449-9B58-EB3B17177229}" type="presParOf" srcId="{30801701-4D2E-A144-93CE-202DA51659C1}" destId="{5400C5B4-F16C-C24E-8380-6DE7DEC3417E}" srcOrd="3" destOrd="0" presId="urn:microsoft.com/office/officeart/2008/layout/LinedList"/>
    <dgm:cxn modelId="{ACE5DA8B-45D2-C042-BE7D-AABECE433C1E}" type="presParOf" srcId="{5400C5B4-F16C-C24E-8380-6DE7DEC3417E}" destId="{1058B220-5032-AD4C-937A-490358A7AB8B}" srcOrd="0" destOrd="0" presId="urn:microsoft.com/office/officeart/2008/layout/LinedList"/>
    <dgm:cxn modelId="{4B0B3680-87AC-174D-B001-982710C1B9F9}" type="presParOf" srcId="{5400C5B4-F16C-C24E-8380-6DE7DEC3417E}" destId="{4D068210-FB6F-2E44-A781-EC08F1CBE4AA}" srcOrd="1" destOrd="0" presId="urn:microsoft.com/office/officeart/2008/layout/LinedList"/>
    <dgm:cxn modelId="{E7FB2032-3B93-6B40-B307-7C88298C68F1}" type="presParOf" srcId="{30801701-4D2E-A144-93CE-202DA51659C1}" destId="{ED81A1DD-8A7A-EA4F-B243-BFE7E308314A}" srcOrd="4" destOrd="0" presId="urn:microsoft.com/office/officeart/2008/layout/LinedList"/>
    <dgm:cxn modelId="{EB419A21-AC0F-9744-B02E-D3F57C7ECC10}" type="presParOf" srcId="{30801701-4D2E-A144-93CE-202DA51659C1}" destId="{7B6B0DD6-BF1E-AD4E-8C97-427DFA0AAC7A}" srcOrd="5" destOrd="0" presId="urn:microsoft.com/office/officeart/2008/layout/LinedList"/>
    <dgm:cxn modelId="{03A8AFC6-67ED-5D48-88BC-7984289CA24D}" type="presParOf" srcId="{7B6B0DD6-BF1E-AD4E-8C97-427DFA0AAC7A}" destId="{DBF83448-2609-3148-9509-900A363289A4}" srcOrd="0" destOrd="0" presId="urn:microsoft.com/office/officeart/2008/layout/LinedList"/>
    <dgm:cxn modelId="{305EE31F-C564-9240-BAF9-BC861552F8E9}" type="presParOf" srcId="{7B6B0DD6-BF1E-AD4E-8C97-427DFA0AAC7A}" destId="{3F069EBE-F87A-754A-9ECA-5E902CF45E65}" srcOrd="1" destOrd="0" presId="urn:microsoft.com/office/officeart/2008/layout/LinedList"/>
  </dgm:cxnLst>
  <dgm:bg/>
  <dgm:whole>
    <a:ln>
      <a:noFill/>
    </a:ln>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5FABD2-C022-934B-95BC-F1A4E3C6D2CE}" type="doc">
      <dgm:prSet loTypeId="urn:microsoft.com/office/officeart/2008/layout/LinedList" loCatId="" qsTypeId="urn:microsoft.com/office/officeart/2005/8/quickstyle/simple4" qsCatId="simple" csTypeId="urn:microsoft.com/office/officeart/2005/8/colors/accent2_2" csCatId="accent2" phldr="1"/>
      <dgm:spPr/>
      <dgm:t>
        <a:bodyPr/>
        <a:lstStyle/>
        <a:p>
          <a:endParaRPr lang="en-US"/>
        </a:p>
      </dgm:t>
    </dgm:pt>
    <dgm:pt modelId="{765E3B82-ACCE-6B44-B121-1F76EFCC6CD4}">
      <dgm:prSet custT="1"/>
      <dgm:spPr/>
      <dgm:t>
        <a:bodyPr/>
        <a:lstStyle/>
        <a:p>
          <a:pPr rtl="0"/>
          <a:r>
            <a:rPr lang="en-US" sz="1200" dirty="0" smtClean="0"/>
            <a:t>Target 12 reached end-of-life on September 25, 2015, achieving a new exposure record</a:t>
          </a:r>
          <a:endParaRPr lang="en-US" sz="1200" dirty="0"/>
        </a:p>
      </dgm:t>
    </dgm:pt>
    <dgm:pt modelId="{169742BA-605C-FF40-94B9-7872233D5579}" type="parTrans" cxnId="{56D64FBB-D836-5A40-97F4-1B1CFC8BABB8}">
      <dgm:prSet/>
      <dgm:spPr/>
      <dgm:t>
        <a:bodyPr/>
        <a:lstStyle/>
        <a:p>
          <a:endParaRPr lang="en-US" sz="1400"/>
        </a:p>
      </dgm:t>
    </dgm:pt>
    <dgm:pt modelId="{2ADE0096-FA1B-5C4C-8E42-AEB124D5B062}" type="sibTrans" cxnId="{56D64FBB-D836-5A40-97F4-1B1CFC8BABB8}">
      <dgm:prSet/>
      <dgm:spPr/>
      <dgm:t>
        <a:bodyPr/>
        <a:lstStyle/>
        <a:p>
          <a:endParaRPr lang="en-US" sz="1400"/>
        </a:p>
      </dgm:t>
    </dgm:pt>
    <dgm:pt modelId="{1A9BC50A-182E-2041-AE3A-BC1BBBF2C8D8}">
      <dgm:prSet custT="1"/>
      <dgm:spPr/>
      <dgm:t>
        <a:bodyPr/>
        <a:lstStyle/>
        <a:p>
          <a:pPr rtl="0"/>
          <a:r>
            <a:rPr lang="en-US" sz="1200" smtClean="0"/>
            <a:t>Inner Reflector Plug (IRP) projected life extended to 39 GW-Hrs – currently at just over 30 GW-Hrs</a:t>
          </a:r>
          <a:endParaRPr lang="en-US" sz="1200"/>
        </a:p>
      </dgm:t>
    </dgm:pt>
    <dgm:pt modelId="{B612424A-DA31-8040-9588-50B4FC490895}" type="parTrans" cxnId="{876ACDFA-04B4-1E42-8D6C-BE8EDD455152}">
      <dgm:prSet/>
      <dgm:spPr/>
      <dgm:t>
        <a:bodyPr/>
        <a:lstStyle/>
        <a:p>
          <a:endParaRPr lang="en-US" sz="1400"/>
        </a:p>
      </dgm:t>
    </dgm:pt>
    <dgm:pt modelId="{2642B252-6707-064F-9353-C18D2405E81D}" type="sibTrans" cxnId="{876ACDFA-04B4-1E42-8D6C-BE8EDD455152}">
      <dgm:prSet/>
      <dgm:spPr/>
      <dgm:t>
        <a:bodyPr/>
        <a:lstStyle/>
        <a:p>
          <a:endParaRPr lang="en-US" sz="1400"/>
        </a:p>
      </dgm:t>
    </dgm:pt>
    <dgm:pt modelId="{8E9DE752-E171-1F44-976A-5C6FB924E0FA}">
      <dgm:prSet custT="1"/>
      <dgm:spPr/>
      <dgm:t>
        <a:bodyPr/>
        <a:lstStyle/>
        <a:p>
          <a:pPr rtl="0"/>
          <a:r>
            <a:rPr lang="en-US" sz="1200" smtClean="0"/>
            <a:t>Details in Target break-out session</a:t>
          </a:r>
          <a:endParaRPr lang="en-US" sz="1200"/>
        </a:p>
      </dgm:t>
    </dgm:pt>
    <dgm:pt modelId="{9B702D3F-5EBB-3847-B425-E500903FE78C}" type="parTrans" cxnId="{A419ADD8-DF66-704B-A0C7-BF43CBD39CAC}">
      <dgm:prSet/>
      <dgm:spPr/>
      <dgm:t>
        <a:bodyPr/>
        <a:lstStyle/>
        <a:p>
          <a:endParaRPr lang="en-US" sz="1400"/>
        </a:p>
      </dgm:t>
    </dgm:pt>
    <dgm:pt modelId="{DE6C08D6-E5EC-A34F-AA49-6DCC7A955044}" type="sibTrans" cxnId="{A419ADD8-DF66-704B-A0C7-BF43CBD39CAC}">
      <dgm:prSet/>
      <dgm:spPr/>
      <dgm:t>
        <a:bodyPr/>
        <a:lstStyle/>
        <a:p>
          <a:endParaRPr lang="en-US" sz="1400"/>
        </a:p>
      </dgm:t>
    </dgm:pt>
    <dgm:pt modelId="{D3A113E6-C610-CF4C-9D20-B69703CCB9EC}">
      <dgm:prSet custT="1"/>
      <dgm:spPr/>
      <dgm:t>
        <a:bodyPr/>
        <a:lstStyle/>
        <a:p>
          <a:pPr rtl="0"/>
          <a:r>
            <a:rPr lang="en-US" sz="1200" dirty="0" smtClean="0"/>
            <a:t>Plan to change out RFQ in parallel with IRP in 2017 pending performance demonstration</a:t>
          </a:r>
          <a:endParaRPr lang="en-US" sz="1200" dirty="0"/>
        </a:p>
      </dgm:t>
    </dgm:pt>
    <dgm:pt modelId="{708587A7-8B3C-2945-8539-C5E9B5FF7D2A}" type="parTrans" cxnId="{3F3FD3E1-E710-EC4C-AD0D-A4340151B798}">
      <dgm:prSet/>
      <dgm:spPr/>
      <dgm:t>
        <a:bodyPr/>
        <a:lstStyle/>
        <a:p>
          <a:endParaRPr lang="en-US" sz="1400"/>
        </a:p>
      </dgm:t>
    </dgm:pt>
    <dgm:pt modelId="{2521E67B-1D9E-EC45-9662-142AF2F71C59}" type="sibTrans" cxnId="{3F3FD3E1-E710-EC4C-AD0D-A4340151B798}">
      <dgm:prSet/>
      <dgm:spPr/>
      <dgm:t>
        <a:bodyPr/>
        <a:lstStyle/>
        <a:p>
          <a:endParaRPr lang="en-US" sz="1400"/>
        </a:p>
      </dgm:t>
    </dgm:pt>
    <dgm:pt modelId="{A096B4F8-CA71-C94E-9DD6-54682C99CA5C}" type="pres">
      <dgm:prSet presAssocID="{BB5FABD2-C022-934B-95BC-F1A4E3C6D2CE}" presName="vert0" presStyleCnt="0">
        <dgm:presLayoutVars>
          <dgm:dir/>
          <dgm:animOne val="branch"/>
          <dgm:animLvl val="lvl"/>
        </dgm:presLayoutVars>
      </dgm:prSet>
      <dgm:spPr/>
    </dgm:pt>
    <dgm:pt modelId="{7F6DFB28-D537-9D43-BE0D-2F5C0233728A}" type="pres">
      <dgm:prSet presAssocID="{765E3B82-ACCE-6B44-B121-1F76EFCC6CD4}" presName="thickLine" presStyleLbl="alignNode1" presStyleIdx="0" presStyleCnt="4"/>
      <dgm:spPr/>
    </dgm:pt>
    <dgm:pt modelId="{F624DA71-567C-3E46-80B6-350022454729}" type="pres">
      <dgm:prSet presAssocID="{765E3B82-ACCE-6B44-B121-1F76EFCC6CD4}" presName="horz1" presStyleCnt="0"/>
      <dgm:spPr/>
    </dgm:pt>
    <dgm:pt modelId="{34A46416-C882-BE4A-90A4-803F32D694D8}" type="pres">
      <dgm:prSet presAssocID="{765E3B82-ACCE-6B44-B121-1F76EFCC6CD4}" presName="tx1" presStyleLbl="revTx" presStyleIdx="0" presStyleCnt="4"/>
      <dgm:spPr/>
    </dgm:pt>
    <dgm:pt modelId="{5A5D19DE-9A13-604B-8911-981B8397B111}" type="pres">
      <dgm:prSet presAssocID="{765E3B82-ACCE-6B44-B121-1F76EFCC6CD4}" presName="vert1" presStyleCnt="0"/>
      <dgm:spPr/>
    </dgm:pt>
    <dgm:pt modelId="{BC3F3C07-B1BC-B944-9F7D-25BA6A651107}" type="pres">
      <dgm:prSet presAssocID="{1A9BC50A-182E-2041-AE3A-BC1BBBF2C8D8}" presName="thickLine" presStyleLbl="alignNode1" presStyleIdx="1" presStyleCnt="4"/>
      <dgm:spPr/>
    </dgm:pt>
    <dgm:pt modelId="{D44185F6-2FD6-3743-9EB9-67DD173E8891}" type="pres">
      <dgm:prSet presAssocID="{1A9BC50A-182E-2041-AE3A-BC1BBBF2C8D8}" presName="horz1" presStyleCnt="0"/>
      <dgm:spPr/>
    </dgm:pt>
    <dgm:pt modelId="{EA5C2728-A707-584D-A944-54DE20DD949D}" type="pres">
      <dgm:prSet presAssocID="{1A9BC50A-182E-2041-AE3A-BC1BBBF2C8D8}" presName="tx1" presStyleLbl="revTx" presStyleIdx="1" presStyleCnt="4"/>
      <dgm:spPr/>
    </dgm:pt>
    <dgm:pt modelId="{CCD2D9C0-D76A-E640-90F8-5D96F33938B3}" type="pres">
      <dgm:prSet presAssocID="{1A9BC50A-182E-2041-AE3A-BC1BBBF2C8D8}" presName="vert1" presStyleCnt="0"/>
      <dgm:spPr/>
    </dgm:pt>
    <dgm:pt modelId="{6B598F26-B0FC-AC40-A0EB-0CA599CB8184}" type="pres">
      <dgm:prSet presAssocID="{8E9DE752-E171-1F44-976A-5C6FB924E0FA}" presName="thickLine" presStyleLbl="alignNode1" presStyleIdx="2" presStyleCnt="4"/>
      <dgm:spPr/>
    </dgm:pt>
    <dgm:pt modelId="{643FF89B-42E1-A347-ADBA-DCA96BE00409}" type="pres">
      <dgm:prSet presAssocID="{8E9DE752-E171-1F44-976A-5C6FB924E0FA}" presName="horz1" presStyleCnt="0"/>
      <dgm:spPr/>
    </dgm:pt>
    <dgm:pt modelId="{FF872BD2-00AF-7248-B521-B744E8ACC0A3}" type="pres">
      <dgm:prSet presAssocID="{8E9DE752-E171-1F44-976A-5C6FB924E0FA}" presName="tx1" presStyleLbl="revTx" presStyleIdx="2" presStyleCnt="4"/>
      <dgm:spPr/>
    </dgm:pt>
    <dgm:pt modelId="{898E0BB0-F25F-5441-9787-387BAD6A96A8}" type="pres">
      <dgm:prSet presAssocID="{8E9DE752-E171-1F44-976A-5C6FB924E0FA}" presName="vert1" presStyleCnt="0"/>
      <dgm:spPr/>
    </dgm:pt>
    <dgm:pt modelId="{7D77A6E6-9824-084C-811E-21AF9AD579FC}" type="pres">
      <dgm:prSet presAssocID="{D3A113E6-C610-CF4C-9D20-B69703CCB9EC}" presName="thickLine" presStyleLbl="alignNode1" presStyleIdx="3" presStyleCnt="4"/>
      <dgm:spPr/>
    </dgm:pt>
    <dgm:pt modelId="{59125A9C-BA22-994A-8F05-2D7B90993016}" type="pres">
      <dgm:prSet presAssocID="{D3A113E6-C610-CF4C-9D20-B69703CCB9EC}" presName="horz1" presStyleCnt="0"/>
      <dgm:spPr/>
    </dgm:pt>
    <dgm:pt modelId="{CE26C0DC-B508-F94E-B230-66A697124CCA}" type="pres">
      <dgm:prSet presAssocID="{D3A113E6-C610-CF4C-9D20-B69703CCB9EC}" presName="tx1" presStyleLbl="revTx" presStyleIdx="3" presStyleCnt="4"/>
      <dgm:spPr/>
    </dgm:pt>
    <dgm:pt modelId="{D2A17F39-A665-EC48-9D39-BBFF31D2CD44}" type="pres">
      <dgm:prSet presAssocID="{D3A113E6-C610-CF4C-9D20-B69703CCB9EC}" presName="vert1" presStyleCnt="0"/>
      <dgm:spPr/>
    </dgm:pt>
  </dgm:ptLst>
  <dgm:cxnLst>
    <dgm:cxn modelId="{876ACDFA-04B4-1E42-8D6C-BE8EDD455152}" srcId="{BB5FABD2-C022-934B-95BC-F1A4E3C6D2CE}" destId="{1A9BC50A-182E-2041-AE3A-BC1BBBF2C8D8}" srcOrd="1" destOrd="0" parTransId="{B612424A-DA31-8040-9588-50B4FC490895}" sibTransId="{2642B252-6707-064F-9353-C18D2405E81D}"/>
    <dgm:cxn modelId="{A690EF7D-E3F7-084A-B1BE-C161BC2C0D3A}" type="presOf" srcId="{BB5FABD2-C022-934B-95BC-F1A4E3C6D2CE}" destId="{A096B4F8-CA71-C94E-9DD6-54682C99CA5C}" srcOrd="0" destOrd="0" presId="urn:microsoft.com/office/officeart/2008/layout/LinedList"/>
    <dgm:cxn modelId="{A84E8B51-394E-8E4A-BCDA-4DA70B54DEDE}" type="presOf" srcId="{765E3B82-ACCE-6B44-B121-1F76EFCC6CD4}" destId="{34A46416-C882-BE4A-90A4-803F32D694D8}" srcOrd="0" destOrd="0" presId="urn:microsoft.com/office/officeart/2008/layout/LinedList"/>
    <dgm:cxn modelId="{974C9F54-5EB9-8048-8D1F-9BC32C7F6799}" type="presOf" srcId="{D3A113E6-C610-CF4C-9D20-B69703CCB9EC}" destId="{CE26C0DC-B508-F94E-B230-66A697124CCA}" srcOrd="0" destOrd="0" presId="urn:microsoft.com/office/officeart/2008/layout/LinedList"/>
    <dgm:cxn modelId="{3F3FD3E1-E710-EC4C-AD0D-A4340151B798}" srcId="{BB5FABD2-C022-934B-95BC-F1A4E3C6D2CE}" destId="{D3A113E6-C610-CF4C-9D20-B69703CCB9EC}" srcOrd="3" destOrd="0" parTransId="{708587A7-8B3C-2945-8539-C5E9B5FF7D2A}" sibTransId="{2521E67B-1D9E-EC45-9662-142AF2F71C59}"/>
    <dgm:cxn modelId="{56D64FBB-D836-5A40-97F4-1B1CFC8BABB8}" srcId="{BB5FABD2-C022-934B-95BC-F1A4E3C6D2CE}" destId="{765E3B82-ACCE-6B44-B121-1F76EFCC6CD4}" srcOrd="0" destOrd="0" parTransId="{169742BA-605C-FF40-94B9-7872233D5579}" sibTransId="{2ADE0096-FA1B-5C4C-8E42-AEB124D5B062}"/>
    <dgm:cxn modelId="{FFC27E7C-5BDD-EF47-A465-47D8B2151475}" type="presOf" srcId="{1A9BC50A-182E-2041-AE3A-BC1BBBF2C8D8}" destId="{EA5C2728-A707-584D-A944-54DE20DD949D}" srcOrd="0" destOrd="0" presId="urn:microsoft.com/office/officeart/2008/layout/LinedList"/>
    <dgm:cxn modelId="{D6F9B5F8-D07B-4248-BE94-EE6379B3B695}" type="presOf" srcId="{8E9DE752-E171-1F44-976A-5C6FB924E0FA}" destId="{FF872BD2-00AF-7248-B521-B744E8ACC0A3}" srcOrd="0" destOrd="0" presId="urn:microsoft.com/office/officeart/2008/layout/LinedList"/>
    <dgm:cxn modelId="{A419ADD8-DF66-704B-A0C7-BF43CBD39CAC}" srcId="{BB5FABD2-C022-934B-95BC-F1A4E3C6D2CE}" destId="{8E9DE752-E171-1F44-976A-5C6FB924E0FA}" srcOrd="2" destOrd="0" parTransId="{9B702D3F-5EBB-3847-B425-E500903FE78C}" sibTransId="{DE6C08D6-E5EC-A34F-AA49-6DCC7A955044}"/>
    <dgm:cxn modelId="{F20F0E2F-6D84-9240-B664-26C66ADEB428}" type="presParOf" srcId="{A096B4F8-CA71-C94E-9DD6-54682C99CA5C}" destId="{7F6DFB28-D537-9D43-BE0D-2F5C0233728A}" srcOrd="0" destOrd="0" presId="urn:microsoft.com/office/officeart/2008/layout/LinedList"/>
    <dgm:cxn modelId="{CAEF1122-3083-EC42-AC3B-3DEB84504E7D}" type="presParOf" srcId="{A096B4F8-CA71-C94E-9DD6-54682C99CA5C}" destId="{F624DA71-567C-3E46-80B6-350022454729}" srcOrd="1" destOrd="0" presId="urn:microsoft.com/office/officeart/2008/layout/LinedList"/>
    <dgm:cxn modelId="{B55B715B-E168-1649-B608-B28A22A291FB}" type="presParOf" srcId="{F624DA71-567C-3E46-80B6-350022454729}" destId="{34A46416-C882-BE4A-90A4-803F32D694D8}" srcOrd="0" destOrd="0" presId="urn:microsoft.com/office/officeart/2008/layout/LinedList"/>
    <dgm:cxn modelId="{D1807AA3-EFA9-B14F-B495-1DE14236323E}" type="presParOf" srcId="{F624DA71-567C-3E46-80B6-350022454729}" destId="{5A5D19DE-9A13-604B-8911-981B8397B111}" srcOrd="1" destOrd="0" presId="urn:microsoft.com/office/officeart/2008/layout/LinedList"/>
    <dgm:cxn modelId="{7EFDC1F9-51FC-004E-AA4A-912B08F1B322}" type="presParOf" srcId="{A096B4F8-CA71-C94E-9DD6-54682C99CA5C}" destId="{BC3F3C07-B1BC-B944-9F7D-25BA6A651107}" srcOrd="2" destOrd="0" presId="urn:microsoft.com/office/officeart/2008/layout/LinedList"/>
    <dgm:cxn modelId="{ECEF4F73-66D8-4941-96F5-2516EF6164B9}" type="presParOf" srcId="{A096B4F8-CA71-C94E-9DD6-54682C99CA5C}" destId="{D44185F6-2FD6-3743-9EB9-67DD173E8891}" srcOrd="3" destOrd="0" presId="urn:microsoft.com/office/officeart/2008/layout/LinedList"/>
    <dgm:cxn modelId="{35FF4BA6-1937-7F49-93DD-C92B73C9E1A5}" type="presParOf" srcId="{D44185F6-2FD6-3743-9EB9-67DD173E8891}" destId="{EA5C2728-A707-584D-A944-54DE20DD949D}" srcOrd="0" destOrd="0" presId="urn:microsoft.com/office/officeart/2008/layout/LinedList"/>
    <dgm:cxn modelId="{1B9ED601-5738-0342-91A6-DEC49C974A5E}" type="presParOf" srcId="{D44185F6-2FD6-3743-9EB9-67DD173E8891}" destId="{CCD2D9C0-D76A-E640-90F8-5D96F33938B3}" srcOrd="1" destOrd="0" presId="urn:microsoft.com/office/officeart/2008/layout/LinedList"/>
    <dgm:cxn modelId="{16B645D0-89CB-D646-8045-B9C1642120CD}" type="presParOf" srcId="{A096B4F8-CA71-C94E-9DD6-54682C99CA5C}" destId="{6B598F26-B0FC-AC40-A0EB-0CA599CB8184}" srcOrd="4" destOrd="0" presId="urn:microsoft.com/office/officeart/2008/layout/LinedList"/>
    <dgm:cxn modelId="{B4669FD3-C809-BC4C-A816-BB61C0E983B9}" type="presParOf" srcId="{A096B4F8-CA71-C94E-9DD6-54682C99CA5C}" destId="{643FF89B-42E1-A347-ADBA-DCA96BE00409}" srcOrd="5" destOrd="0" presId="urn:microsoft.com/office/officeart/2008/layout/LinedList"/>
    <dgm:cxn modelId="{9493AA87-DC83-6540-8512-95ECEEB6367B}" type="presParOf" srcId="{643FF89B-42E1-A347-ADBA-DCA96BE00409}" destId="{FF872BD2-00AF-7248-B521-B744E8ACC0A3}" srcOrd="0" destOrd="0" presId="urn:microsoft.com/office/officeart/2008/layout/LinedList"/>
    <dgm:cxn modelId="{77BC010A-A12F-C845-B218-E67D39A59C4B}" type="presParOf" srcId="{643FF89B-42E1-A347-ADBA-DCA96BE00409}" destId="{898E0BB0-F25F-5441-9787-387BAD6A96A8}" srcOrd="1" destOrd="0" presId="urn:microsoft.com/office/officeart/2008/layout/LinedList"/>
    <dgm:cxn modelId="{A3E94421-2DD7-C849-BBC1-F19CD13F4664}" type="presParOf" srcId="{A096B4F8-CA71-C94E-9DD6-54682C99CA5C}" destId="{7D77A6E6-9824-084C-811E-21AF9AD579FC}" srcOrd="6" destOrd="0" presId="urn:microsoft.com/office/officeart/2008/layout/LinedList"/>
    <dgm:cxn modelId="{CE644EF2-6025-E844-985A-3703969D52D6}" type="presParOf" srcId="{A096B4F8-CA71-C94E-9DD6-54682C99CA5C}" destId="{59125A9C-BA22-994A-8F05-2D7B90993016}" srcOrd="7" destOrd="0" presId="urn:microsoft.com/office/officeart/2008/layout/LinedList"/>
    <dgm:cxn modelId="{7E1B76B7-3DFA-2B4E-8109-0802BDD5A5A3}" type="presParOf" srcId="{59125A9C-BA22-994A-8F05-2D7B90993016}" destId="{CE26C0DC-B508-F94E-B230-66A697124CCA}" srcOrd="0" destOrd="0" presId="urn:microsoft.com/office/officeart/2008/layout/LinedList"/>
    <dgm:cxn modelId="{88184D9B-EA45-934B-8267-0BFFC6B96755}" type="presParOf" srcId="{59125A9C-BA22-994A-8F05-2D7B90993016}" destId="{D2A17F39-A665-EC48-9D39-BBFF31D2CD4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37059-6CB4-8844-A744-B5555F7C3E2E}">
      <dsp:nvSpPr>
        <dsp:cNvPr id="0" name=""/>
        <dsp:cNvSpPr/>
      </dsp:nvSpPr>
      <dsp:spPr>
        <a:xfrm>
          <a:off x="0" y="5940"/>
          <a:ext cx="5791200" cy="673920"/>
        </a:xfrm>
        <a:prstGeom prst="roundRect">
          <a:avLst/>
        </a:prstGeom>
        <a:gradFill flip="none" rotWithShape="0">
          <a:gsLst>
            <a:gs pos="0">
              <a:schemeClr val="accent1">
                <a:hueOff val="0"/>
                <a:satOff val="0"/>
                <a:lumOff val="0"/>
                <a:tint val="35000"/>
                <a:satMod val="260000"/>
                <a:alpha val="60000"/>
              </a:schemeClr>
            </a:gs>
            <a:gs pos="30000">
              <a:schemeClr val="accent1">
                <a:hueOff val="0"/>
                <a:satOff val="0"/>
                <a:lumOff val="0"/>
                <a:tint val="38000"/>
                <a:satMod val="260000"/>
                <a:alpha val="60000"/>
              </a:schemeClr>
            </a:gs>
            <a:gs pos="75000">
              <a:schemeClr val="accent1">
                <a:hueOff val="0"/>
                <a:satOff val="0"/>
                <a:lumOff val="0"/>
                <a:tint val="55000"/>
                <a:satMod val="255000"/>
                <a:alpha val="60000"/>
              </a:schemeClr>
            </a:gs>
            <a:gs pos="100000">
              <a:schemeClr val="accent1">
                <a:hueOff val="0"/>
                <a:satOff val="0"/>
                <a:lumOff val="0"/>
                <a:tint val="70000"/>
                <a:satMod val="255000"/>
                <a:alpha val="60000"/>
              </a:schemeClr>
            </a:gs>
          </a:gsLst>
          <a:path path="circle">
            <a:fillToRect l="5000" t="100000" r="120000" b="10000"/>
          </a:path>
          <a:tileRect/>
        </a:gradFill>
        <a:ln>
          <a:noFill/>
        </a:ln>
        <a:effectLst>
          <a:outerShdw blurRad="50800" dist="250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8000"/>
              </a:solidFill>
            </a:rPr>
            <a:t>BES recently expressed a strong preference for predictability and reliability over peak power – recent overall availability was a cause for sponsor concern in the outcome of the Triennial Review held in August 2015</a:t>
          </a:r>
          <a:endParaRPr lang="en-US" sz="1200" kern="1200" dirty="0"/>
        </a:p>
      </dsp:txBody>
      <dsp:txXfrm>
        <a:off x="32898" y="38838"/>
        <a:ext cx="5725404" cy="60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CCE83-A29B-1344-91E3-251910FC32AF}">
      <dsp:nvSpPr>
        <dsp:cNvPr id="0" name=""/>
        <dsp:cNvSpPr/>
      </dsp:nvSpPr>
      <dsp:spPr>
        <a:xfrm>
          <a:off x="0" y="855"/>
          <a:ext cx="40386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E2BFCE8F-AAA5-6343-8738-CC5D5D608216}">
      <dsp:nvSpPr>
        <dsp:cNvPr id="0" name=""/>
        <dsp:cNvSpPr/>
      </dsp:nvSpPr>
      <dsp:spPr>
        <a:xfrm>
          <a:off x="0" y="855"/>
          <a:ext cx="4038600" cy="58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Sponsor has recently reduced emphasis on beam power and set a priority for predictable and reliable operation</a:t>
          </a:r>
        </a:p>
      </dsp:txBody>
      <dsp:txXfrm>
        <a:off x="0" y="855"/>
        <a:ext cx="4038600" cy="583629"/>
      </dsp:txXfrm>
    </dsp:sp>
    <dsp:sp modelId="{14588F87-474A-2B4A-BDBA-F6894A101BF8}">
      <dsp:nvSpPr>
        <dsp:cNvPr id="0" name=""/>
        <dsp:cNvSpPr/>
      </dsp:nvSpPr>
      <dsp:spPr>
        <a:xfrm>
          <a:off x="0" y="584485"/>
          <a:ext cx="40386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1058B220-5032-AD4C-937A-490358A7AB8B}">
      <dsp:nvSpPr>
        <dsp:cNvPr id="0" name=""/>
        <dsp:cNvSpPr/>
      </dsp:nvSpPr>
      <dsp:spPr>
        <a:xfrm>
          <a:off x="0" y="584485"/>
          <a:ext cx="4038600" cy="58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No unplanned target failures</a:t>
          </a:r>
          <a:endParaRPr lang="en-US" sz="1200" kern="1200" dirty="0"/>
        </a:p>
      </dsp:txBody>
      <dsp:txXfrm>
        <a:off x="0" y="584485"/>
        <a:ext cx="4038600" cy="583629"/>
      </dsp:txXfrm>
    </dsp:sp>
    <dsp:sp modelId="{ED81A1DD-8A7A-EA4F-B243-BFE7E308314A}">
      <dsp:nvSpPr>
        <dsp:cNvPr id="0" name=""/>
        <dsp:cNvSpPr/>
      </dsp:nvSpPr>
      <dsp:spPr>
        <a:xfrm>
          <a:off x="0" y="1168114"/>
          <a:ext cx="40386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DBF83448-2609-3148-9509-900A363289A4}">
      <dsp:nvSpPr>
        <dsp:cNvPr id="0" name=""/>
        <dsp:cNvSpPr/>
      </dsp:nvSpPr>
      <dsp:spPr>
        <a:xfrm>
          <a:off x="0" y="1168114"/>
          <a:ext cx="4038600" cy="58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US" sz="1200" kern="1200" dirty="0" smtClean="0"/>
            <a:t>No interruptions of the planned user program</a:t>
          </a:r>
          <a:endParaRPr lang="en-US" sz="1200" kern="1200" dirty="0"/>
        </a:p>
      </dsp:txBody>
      <dsp:txXfrm>
        <a:off x="0" y="1168114"/>
        <a:ext cx="4038600" cy="5836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DFB28-D537-9D43-BE0D-2F5C0233728A}">
      <dsp:nvSpPr>
        <dsp:cNvPr id="0" name=""/>
        <dsp:cNvSpPr/>
      </dsp:nvSpPr>
      <dsp:spPr>
        <a:xfrm>
          <a:off x="0" y="0"/>
          <a:ext cx="68580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34A46416-C882-BE4A-90A4-803F32D694D8}">
      <dsp:nvSpPr>
        <dsp:cNvPr id="0" name=""/>
        <dsp:cNvSpPr/>
      </dsp:nvSpPr>
      <dsp:spPr>
        <a:xfrm>
          <a:off x="0" y="0"/>
          <a:ext cx="6858000" cy="2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Target 12 reached end-of-life on September 25, 2015, achieving a new exposure record</a:t>
          </a:r>
          <a:endParaRPr lang="en-US" sz="1200" kern="1200" dirty="0"/>
        </a:p>
      </dsp:txBody>
      <dsp:txXfrm>
        <a:off x="0" y="0"/>
        <a:ext cx="6858000" cy="280015"/>
      </dsp:txXfrm>
    </dsp:sp>
    <dsp:sp modelId="{BC3F3C07-B1BC-B944-9F7D-25BA6A651107}">
      <dsp:nvSpPr>
        <dsp:cNvPr id="0" name=""/>
        <dsp:cNvSpPr/>
      </dsp:nvSpPr>
      <dsp:spPr>
        <a:xfrm>
          <a:off x="0" y="280015"/>
          <a:ext cx="68580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EA5C2728-A707-584D-A944-54DE20DD949D}">
      <dsp:nvSpPr>
        <dsp:cNvPr id="0" name=""/>
        <dsp:cNvSpPr/>
      </dsp:nvSpPr>
      <dsp:spPr>
        <a:xfrm>
          <a:off x="0" y="280015"/>
          <a:ext cx="6858000" cy="2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Inner Reflector Plug (IRP) projected life extended to 39 GW-Hrs – currently at just over 30 GW-Hrs</a:t>
          </a:r>
          <a:endParaRPr lang="en-US" sz="1200" kern="1200"/>
        </a:p>
      </dsp:txBody>
      <dsp:txXfrm>
        <a:off x="0" y="280015"/>
        <a:ext cx="6858000" cy="280015"/>
      </dsp:txXfrm>
    </dsp:sp>
    <dsp:sp modelId="{6B598F26-B0FC-AC40-A0EB-0CA599CB8184}">
      <dsp:nvSpPr>
        <dsp:cNvPr id="0" name=""/>
        <dsp:cNvSpPr/>
      </dsp:nvSpPr>
      <dsp:spPr>
        <a:xfrm>
          <a:off x="0" y="560031"/>
          <a:ext cx="68580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FF872BD2-00AF-7248-B521-B744E8ACC0A3}">
      <dsp:nvSpPr>
        <dsp:cNvPr id="0" name=""/>
        <dsp:cNvSpPr/>
      </dsp:nvSpPr>
      <dsp:spPr>
        <a:xfrm>
          <a:off x="0" y="560031"/>
          <a:ext cx="6858000" cy="2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Details in Target break-out session</a:t>
          </a:r>
          <a:endParaRPr lang="en-US" sz="1200" kern="1200"/>
        </a:p>
      </dsp:txBody>
      <dsp:txXfrm>
        <a:off x="0" y="560031"/>
        <a:ext cx="6858000" cy="280015"/>
      </dsp:txXfrm>
    </dsp:sp>
    <dsp:sp modelId="{7D77A6E6-9824-084C-811E-21AF9AD579FC}">
      <dsp:nvSpPr>
        <dsp:cNvPr id="0" name=""/>
        <dsp:cNvSpPr/>
      </dsp:nvSpPr>
      <dsp:spPr>
        <a:xfrm>
          <a:off x="0" y="840047"/>
          <a:ext cx="6858000" cy="0"/>
        </a:xfrm>
        <a:prstGeom prst="line">
          <a:avLst/>
        </a:prstGeom>
        <a:gradFill rotWithShape="0">
          <a:gsLst>
            <a:gs pos="0">
              <a:schemeClr val="accent2">
                <a:hueOff val="0"/>
                <a:satOff val="0"/>
                <a:lumOff val="0"/>
                <a:alphaOff val="0"/>
                <a:shade val="63000"/>
                <a:satMod val="165000"/>
              </a:schemeClr>
            </a:gs>
            <a:gs pos="30000">
              <a:schemeClr val="accent2">
                <a:hueOff val="0"/>
                <a:satOff val="0"/>
                <a:lumOff val="0"/>
                <a:alphaOff val="0"/>
                <a:shade val="58000"/>
                <a:satMod val="165000"/>
              </a:schemeClr>
            </a:gs>
            <a:gs pos="75000">
              <a:schemeClr val="accent2">
                <a:hueOff val="0"/>
                <a:satOff val="0"/>
                <a:lumOff val="0"/>
                <a:alphaOff val="0"/>
                <a:shade val="30000"/>
                <a:satMod val="175000"/>
              </a:schemeClr>
            </a:gs>
            <a:gs pos="100000">
              <a:schemeClr val="accent2">
                <a:hueOff val="0"/>
                <a:satOff val="0"/>
                <a:lumOff val="0"/>
                <a:alphaOff val="0"/>
                <a:shade val="15000"/>
                <a:satMod val="175000"/>
              </a:schemeClr>
            </a:gs>
          </a:gsLst>
          <a:path path="circle">
            <a:fillToRect l="5000" t="100000" r="120000" b="10000"/>
          </a:path>
        </a:gradFill>
        <a:ln w="12700" cap="flat" cmpd="sng" algn="ctr">
          <a:solidFill>
            <a:schemeClr val="accent2">
              <a:hueOff val="0"/>
              <a:satOff val="0"/>
              <a:lumOff val="0"/>
              <a:alphaOff val="0"/>
            </a:schemeClr>
          </a:solidFill>
          <a:prstDash val="solid"/>
        </a:ln>
        <a:effectLst>
          <a:outerShdw blurRad="50800" dist="20000" dir="5400000" rotWithShape="0">
            <a:srgbClr val="000000">
              <a:alpha val="42000"/>
            </a:srgbClr>
          </a:outerShdw>
        </a:effectLst>
      </dsp:spPr>
      <dsp:style>
        <a:lnRef idx="1">
          <a:scrgbClr r="0" g="0" b="0"/>
        </a:lnRef>
        <a:fillRef idx="3">
          <a:scrgbClr r="0" g="0" b="0"/>
        </a:fillRef>
        <a:effectRef idx="2">
          <a:scrgbClr r="0" g="0" b="0"/>
        </a:effectRef>
        <a:fontRef idx="minor">
          <a:schemeClr val="lt1"/>
        </a:fontRef>
      </dsp:style>
    </dsp:sp>
    <dsp:sp modelId="{CE26C0DC-B508-F94E-B230-66A697124CCA}">
      <dsp:nvSpPr>
        <dsp:cNvPr id="0" name=""/>
        <dsp:cNvSpPr/>
      </dsp:nvSpPr>
      <dsp:spPr>
        <a:xfrm>
          <a:off x="0" y="840047"/>
          <a:ext cx="6858000" cy="280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Plan to change out RFQ in parallel with IRP in 2017 pending performance demonstration</a:t>
          </a:r>
          <a:endParaRPr lang="en-US" sz="1200" kern="1200" dirty="0"/>
        </a:p>
      </dsp:txBody>
      <dsp:txXfrm>
        <a:off x="0" y="840047"/>
        <a:ext cx="6858000" cy="2800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 Id="rId3"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8E285DEF-DFEF-4659-982E-D17CDC16F834}" type="datetimeFigureOut">
              <a:rPr lang="en-US" smtClean="0"/>
              <a:t>2/15/16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BFF9EB1-B1BE-4D26-A2B3-5AF8E93C191E}" type="slidenum">
              <a:rPr lang="en-US" smtClean="0"/>
              <a:t>‹#›</a:t>
            </a:fld>
            <a:endParaRPr lang="en-US"/>
          </a:p>
        </p:txBody>
      </p:sp>
    </p:spTree>
    <p:extLst>
      <p:ext uri="{BB962C8B-B14F-4D97-AF65-F5344CB8AC3E}">
        <p14:creationId xmlns:p14="http://schemas.microsoft.com/office/powerpoint/2010/main" val="102329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F9EB1-B1BE-4D26-A2B3-5AF8E93C191E}" type="slidenum">
              <a:rPr lang="en-US" smtClean="0"/>
              <a:t>16</a:t>
            </a:fld>
            <a:endParaRPr lang="en-US"/>
          </a:p>
        </p:txBody>
      </p:sp>
    </p:spTree>
    <p:extLst>
      <p:ext uri="{BB962C8B-B14F-4D97-AF65-F5344CB8AC3E}">
        <p14:creationId xmlns:p14="http://schemas.microsoft.com/office/powerpoint/2010/main" val="286004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bwMode="auto">
          <a:xfrm>
            <a:off x="6085342" y="0"/>
            <a:ext cx="3071004" cy="6858000"/>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8100000" scaled="1"/>
            <a:tileRect/>
          </a:gra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sp>
        <p:nvSpPr>
          <p:cNvPr id="2" name="Title 1"/>
          <p:cNvSpPr>
            <a:spLocks noGrp="1"/>
          </p:cNvSpPr>
          <p:nvPr>
            <p:ph type="ctrTitle"/>
          </p:nvPr>
        </p:nvSpPr>
        <p:spPr>
          <a:xfrm>
            <a:off x="202278" y="179737"/>
            <a:ext cx="4160172" cy="877163"/>
          </a:xfrm>
        </p:spPr>
        <p:txBody>
          <a:bodyPr/>
          <a:lstStyle>
            <a:lvl1pPr algn="l">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227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Box 9"/>
          <p:cNvSpPr txBox="1"/>
          <p:nvPr userDrawn="1"/>
        </p:nvSpPr>
        <p:spPr>
          <a:xfrm>
            <a:off x="202278" y="6293793"/>
            <a:ext cx="2114681" cy="400110"/>
          </a:xfrm>
          <a:prstGeom prst="rect">
            <a:avLst/>
          </a:prstGeom>
          <a:noFill/>
        </p:spPr>
        <p:txBody>
          <a:bodyPr wrap="none" rtlCol="0">
            <a:spAutoFit/>
          </a:bodyPr>
          <a:lstStyle/>
          <a:p>
            <a:r>
              <a:rPr lang="en-US" sz="1000" b="0" dirty="0" smtClean="0">
                <a:solidFill>
                  <a:schemeClr val="tx2"/>
                </a:solidFill>
              </a:rPr>
              <a:t>ORNL is managed by UT-Battelle </a:t>
            </a:r>
            <a:br>
              <a:rPr lang="en-US" sz="1000" b="0" dirty="0" smtClean="0">
                <a:solidFill>
                  <a:schemeClr val="tx2"/>
                </a:solidFill>
              </a:rPr>
            </a:br>
            <a:r>
              <a:rPr lang="en-US" sz="1000" b="0" dirty="0" smtClean="0">
                <a:solidFill>
                  <a:schemeClr val="tx2"/>
                </a:solidFill>
              </a:rPr>
              <a:t>for the US Department of Energy</a:t>
            </a:r>
            <a:endParaRPr lang="en-US" sz="1000" b="0" dirty="0">
              <a:solidFill>
                <a:schemeClr val="tx2"/>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19432" y="6324600"/>
            <a:ext cx="2019528" cy="33658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93796" y="649494"/>
            <a:ext cx="4648199" cy="4685534"/>
          </a:xfrm>
          <a:prstGeom prst="rect">
            <a:avLst/>
          </a:prstGeom>
        </p:spPr>
      </p:pic>
    </p:spTree>
    <p:extLst>
      <p:ext uri="{BB962C8B-B14F-4D97-AF65-F5344CB8AC3E}">
        <p14:creationId xmlns:p14="http://schemas.microsoft.com/office/powerpoint/2010/main" val="391337225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48474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6560" y="1367185"/>
            <a:ext cx="8642640" cy="447193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0922062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48474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9572" y="1363056"/>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7398" y="1363056"/>
            <a:ext cx="4198258" cy="452596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0660278"/>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5948" y="1462314"/>
            <a:ext cx="419252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5948" y="2102076"/>
            <a:ext cx="4192528" cy="3951288"/>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76828"/>
            <a:ext cx="41941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16590"/>
            <a:ext cx="4194175" cy="3951288"/>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486490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3911890" cy="1117600"/>
          </a:xfrm>
        </p:spPr>
        <p:txBody>
          <a:bodyPr/>
          <a:lstStyle/>
          <a:p>
            <a:r>
              <a:rPr lang="en-US" smtClean="0"/>
              <a:t>Click to edit Master title style</a:t>
            </a:r>
            <a:endParaRPr lang="en-US"/>
          </a:p>
        </p:txBody>
      </p:sp>
      <p:sp>
        <p:nvSpPr>
          <p:cNvPr id="3" name="Rectangle 2"/>
          <p:cNvSpPr/>
          <p:nvPr userDrawn="1"/>
        </p:nvSpPr>
        <p:spPr bwMode="auto">
          <a:xfrm>
            <a:off x="6085342" y="0"/>
            <a:ext cx="3071004" cy="6858000"/>
          </a:xfrm>
          <a:prstGeom prst="rect">
            <a:avLst/>
          </a:prstGeom>
          <a:solidFill>
            <a:schemeClr val="bg2"/>
          </a:solidFill>
          <a:ln w="9525" cap="flat" cmpd="sng" algn="ctr">
            <a:noFill/>
            <a:prstDash val="solid"/>
            <a:round/>
            <a:headEnd type="none" w="med" len="med"/>
            <a:tailEnd type="none" w="med" len="med"/>
          </a:ln>
          <a:effectLst>
            <a:outerShdw blurRad="127000" dist="38100" dir="10800000" algn="r" rotWithShape="0">
              <a:prstClr val="black">
                <a:alpha val="20000"/>
              </a:prstClr>
            </a:outerShdw>
          </a:effectLst>
        </p:spPr>
        <p:txBody>
          <a:bodyPr/>
          <a:lstStyle/>
          <a:p>
            <a:pPr eaLnBrk="0" hangingPunct="0">
              <a:defRPr/>
            </a:pPr>
            <a:endParaRPr lang="en-US" dirty="0">
              <a:latin typeface="Arial" pitchFamily="34" charset="0"/>
              <a:cs typeface="Arial"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3352" r="1904"/>
          <a:stretch/>
        </p:blipFill>
        <p:spPr>
          <a:xfrm>
            <a:off x="6085342" y="65"/>
            <a:ext cx="3071004" cy="6629335"/>
          </a:xfrm>
          <a:prstGeom prst="rect">
            <a:avLst/>
          </a:prstGeom>
        </p:spPr>
      </p:pic>
      <p:cxnSp>
        <p:nvCxnSpPr>
          <p:cNvPr id="7" name="Straight Arrow Connector 6"/>
          <p:cNvCxnSpPr/>
          <p:nvPr userDrawn="1"/>
        </p:nvCxnSpPr>
        <p:spPr>
          <a:xfrm>
            <a:off x="6085342" y="0"/>
            <a:ext cx="0" cy="6858000"/>
          </a:xfrm>
          <a:prstGeom prst="straightConnector1">
            <a:avLst/>
          </a:prstGeom>
          <a:ln w="381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9201" y="6338371"/>
            <a:ext cx="1329900" cy="316766"/>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8867773"/>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457200" y="177800"/>
            <a:ext cx="8229600" cy="484188"/>
          </a:xfrm>
          <a:prstGeom prst="rect">
            <a:avLst/>
          </a:prstGeom>
          <a:noFill/>
          <a:ln w="9525">
            <a:noFill/>
            <a:miter lim="800000"/>
            <a:headEnd/>
            <a:tailEnd/>
          </a:ln>
        </p:spPr>
        <p:txBody>
          <a:bodyPr/>
          <a:lstStyle>
            <a:lvl1pPr algn="ctr">
              <a:defRPr/>
            </a:lvl1pPr>
          </a:lstStyle>
          <a:p>
            <a:pPr lvl="0"/>
            <a:r>
              <a:rPr lang="en-US" smtClean="0"/>
              <a:t>Click to edit Master title style</a:t>
            </a:r>
          </a:p>
        </p:txBody>
      </p:sp>
      <p:sp>
        <p:nvSpPr>
          <p:cNvPr id="5" name="Date Placeholder 7"/>
          <p:cNvSpPr>
            <a:spLocks noGrp="1"/>
          </p:cNvSpPr>
          <p:nvPr>
            <p:ph type="dt" sz="half" idx="10"/>
          </p:nvPr>
        </p:nvSpPr>
        <p:spPr>
          <a:xfrm>
            <a:off x="3505200" y="6602373"/>
            <a:ext cx="2133600" cy="178813"/>
          </a:xfrm>
          <a:prstGeom prst="rect">
            <a:avLst/>
          </a:prstGeom>
        </p:spPr>
        <p:txBody>
          <a:bodyPr/>
          <a:lstStyle>
            <a:lvl1pPr algn="ctr">
              <a:lnSpc>
                <a:spcPct val="90000"/>
              </a:lnSpc>
              <a:defRPr sz="900">
                <a:solidFill>
                  <a:schemeClr val="tx1">
                    <a:tint val="75000"/>
                  </a:schemeClr>
                </a:solidFill>
                <a:latin typeface="Times New Roman" pitchFamily="18" charset="0"/>
                <a:cs typeface="Times New Roman" pitchFamily="18" charset="0"/>
              </a:defRPr>
            </a:lvl1pPr>
          </a:lstStyle>
          <a:p>
            <a:pPr>
              <a:defRPr/>
            </a:pPr>
            <a:fld id="{1E98151F-1DE3-476A-8028-5E7ADDCA83F3}" type="datetime1">
              <a:rPr lang="en-US"/>
              <a:pPr>
                <a:defRPr/>
              </a:pPr>
              <a:t>2/15/16</a:t>
            </a:fld>
            <a:endParaRPr lang="en-US" dirty="0"/>
          </a:p>
        </p:txBody>
      </p:sp>
    </p:spTree>
    <p:extLst>
      <p:ext uri="{BB962C8B-B14F-4D97-AF65-F5344CB8AC3E}">
        <p14:creationId xmlns:p14="http://schemas.microsoft.com/office/powerpoint/2010/main" val="2671107879"/>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1"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3825" cy="6857868"/>
          </a:xfrm>
          <a:prstGeom prst="rect">
            <a:avLst/>
          </a:prstGeom>
        </p:spPr>
      </p:pic>
      <p:sp>
        <p:nvSpPr>
          <p:cNvPr id="1026" name="Title Placeholder 1"/>
          <p:cNvSpPr>
            <a:spLocks noGrp="1"/>
          </p:cNvSpPr>
          <p:nvPr>
            <p:ph type="title"/>
          </p:nvPr>
        </p:nvSpPr>
        <p:spPr bwMode="auto">
          <a:xfrm>
            <a:off x="202910" y="177800"/>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188688" y="1445477"/>
            <a:ext cx="8642640" cy="4270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2" y="6477000"/>
            <a:ext cx="4432078" cy="182562"/>
          </a:xfrm>
          <a:prstGeom prst="rect">
            <a:avLst/>
          </a:prstGeom>
          <a:ln/>
        </p:spPr>
        <p:txBody>
          <a:bodyPr anchor="ctr"/>
          <a:lstStyle/>
          <a:p>
            <a:pPr algn="l"/>
            <a:r>
              <a:rPr lang="en-US" sz="1000" dirty="0" smtClean="0">
                <a:solidFill>
                  <a:srgbClr val="BFBFBF"/>
                </a:solidFill>
                <a:latin typeface="Arial" pitchFamily="34" charset="0"/>
                <a:cs typeface="Arial" pitchFamily="34" charset="0"/>
              </a:rPr>
              <a:t>SNS Accelerator Advisory</a:t>
            </a:r>
            <a:r>
              <a:rPr lang="en-US" sz="1000" baseline="0" dirty="0" smtClean="0">
                <a:solidFill>
                  <a:srgbClr val="BFBFBF"/>
                </a:solidFill>
                <a:latin typeface="Arial" pitchFamily="34" charset="0"/>
                <a:cs typeface="Arial" pitchFamily="34" charset="0"/>
              </a:rPr>
              <a:t> Committee Meeting, February 16-18, 2016</a:t>
            </a:r>
            <a:endParaRPr lang="en-US" sz="1000" dirty="0">
              <a:solidFill>
                <a:srgbClr val="BFBFBF"/>
              </a:solidFill>
              <a:latin typeface="Arial" pitchFamily="34" charset="0"/>
              <a:cs typeface="Arial" pitchFamily="34" charset="0"/>
            </a:endParaRPr>
          </a:p>
        </p:txBody>
      </p:sp>
      <p:pic>
        <p:nvPicPr>
          <p:cNvPr id="3" name="Picture 2" descr="SNS_color.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705600" y="6273800"/>
            <a:ext cx="2127504" cy="354584"/>
          </a:xfrm>
          <a:prstGeom prst="rect">
            <a:avLst/>
          </a:prstGeom>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Lst>
  <p:timing>
    <p:tnLst>
      <p:par>
        <p:cTn xmlns:p14="http://schemas.microsoft.com/office/powerpoint/2010/main" id="1" dur="indefinite" restart="never" nodeType="tmRoot"/>
      </p:par>
    </p:tnLst>
  </p:timing>
  <p:hf hdr="0" ftr="0" dt="0"/>
  <p:txStyles>
    <p:title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xcel_97_-_2004_Worksheet1.xls"/><Relationship Id="rId4" Type="http://schemas.openxmlformats.org/officeDocument/2006/relationships/image" Target="../media/image11.emf"/><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1" Type="http://schemas.openxmlformats.org/officeDocument/2006/relationships/diagramQuickStyle" Target="../diagrams/quickStyle2.xml"/><Relationship Id="rId12" Type="http://schemas.openxmlformats.org/officeDocument/2006/relationships/diagramColors" Target="../diagrams/colors2.xml"/><Relationship Id="rId13" Type="http://schemas.microsoft.com/office/2007/relationships/diagramDrawing" Target="../diagrams/drawing2.xml"/><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oleObject" Target="../embeddings/Microsoft_Excel_97_-_2004_Worksheet2.xls"/><Relationship Id="rId4" Type="http://schemas.openxmlformats.org/officeDocument/2006/relationships/image" Target="../media/image12.emf"/><Relationship Id="rId5" Type="http://schemas.openxmlformats.org/officeDocument/2006/relationships/oleObject" Target="../embeddings/Microsoft_Excel_97_-_2004_Worksheet3.xls"/><Relationship Id="rId6" Type="http://schemas.openxmlformats.org/officeDocument/2006/relationships/image" Target="../media/image13.emf"/><Relationship Id="rId7" Type="http://schemas.openxmlformats.org/officeDocument/2006/relationships/oleObject" Target="../embeddings/Microsoft_Excel_97_-_2004_Worksheet4.xls"/><Relationship Id="rId8" Type="http://schemas.openxmlformats.org/officeDocument/2006/relationships/image" Target="../media/image14.emf"/><Relationship Id="rId9" Type="http://schemas.openxmlformats.org/officeDocument/2006/relationships/diagramData" Target="../diagrams/data2.xml"/><Relationship Id="rId10"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278" y="179737"/>
            <a:ext cx="4064922" cy="1281120"/>
          </a:xfrm>
        </p:spPr>
        <p:txBody>
          <a:bodyPr/>
          <a:lstStyle/>
          <a:p>
            <a:r>
              <a:rPr lang="en-US" dirty="0" smtClean="0"/>
              <a:t>Management Overview and Responses to 2015 AAC Recommendations</a:t>
            </a:r>
            <a:endParaRPr lang="en-US" dirty="0"/>
          </a:p>
        </p:txBody>
      </p:sp>
      <p:sp>
        <p:nvSpPr>
          <p:cNvPr id="3" name="Subtitle 2"/>
          <p:cNvSpPr>
            <a:spLocks noGrp="1"/>
          </p:cNvSpPr>
          <p:nvPr>
            <p:ph type="subTitle" idx="1"/>
          </p:nvPr>
        </p:nvSpPr>
        <p:spPr>
          <a:xfrm>
            <a:off x="193224" y="2443270"/>
            <a:ext cx="4073976" cy="757130"/>
          </a:xfrm>
        </p:spPr>
        <p:txBody>
          <a:bodyPr/>
          <a:lstStyle/>
          <a:p>
            <a:r>
              <a:rPr lang="en-US" sz="1800" dirty="0" smtClean="0"/>
              <a:t>Presented to the</a:t>
            </a:r>
            <a:r>
              <a:rPr lang="en-US" dirty="0" smtClean="0"/>
              <a:t/>
            </a:r>
            <a:br>
              <a:rPr lang="en-US" dirty="0" smtClean="0"/>
            </a:br>
            <a:r>
              <a:rPr lang="en-US" b="1" dirty="0" smtClean="0"/>
              <a:t>SNS Accelerator Advisory Committee</a:t>
            </a:r>
            <a:endParaRPr lang="en-US" b="1" dirty="0"/>
          </a:p>
          <a:p>
            <a:r>
              <a:rPr lang="en-US" sz="2000" b="1" dirty="0" smtClean="0"/>
              <a:t>Kevin W. Jones</a:t>
            </a:r>
            <a:r>
              <a:rPr lang="en-US" sz="2000" dirty="0" smtClean="0"/>
              <a:t/>
            </a:r>
            <a:br>
              <a:rPr lang="en-US" sz="2000" dirty="0" smtClean="0"/>
            </a:br>
            <a:r>
              <a:rPr lang="en-US" sz="2000" dirty="0" smtClean="0"/>
              <a:t>Research Accelerator Division Director</a:t>
            </a:r>
            <a:endParaRPr lang="en-US" sz="2000" dirty="0"/>
          </a:p>
          <a:p>
            <a:r>
              <a:rPr lang="en-US" sz="1800" dirty="0" smtClean="0"/>
              <a:t/>
            </a:r>
            <a:br>
              <a:rPr lang="en-US" sz="1800" dirty="0" smtClean="0"/>
            </a:br>
            <a:r>
              <a:rPr lang="en-US" sz="1800" dirty="0" smtClean="0"/>
              <a:t>February 16, </a:t>
            </a:r>
            <a:r>
              <a:rPr lang="en-US" sz="1800" dirty="0"/>
              <a:t>2016</a:t>
            </a:r>
          </a:p>
        </p:txBody>
      </p:sp>
    </p:spTree>
    <p:extLst>
      <p:ext uri="{BB962C8B-B14F-4D97-AF65-F5344CB8AC3E}">
        <p14:creationId xmlns:p14="http://schemas.microsoft.com/office/powerpoint/2010/main" val="186373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Y16 for AA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1" y="222955"/>
            <a:ext cx="9739489" cy="6302022"/>
          </a:xfrm>
          <a:prstGeom prst="rect">
            <a:avLst/>
          </a:prstGeom>
        </p:spPr>
      </p:pic>
      <p:sp>
        <p:nvSpPr>
          <p:cNvPr id="8193" name="Title 1"/>
          <p:cNvSpPr>
            <a:spLocks noGrp="1"/>
          </p:cNvSpPr>
          <p:nvPr>
            <p:ph type="title"/>
          </p:nvPr>
        </p:nvSpPr>
        <p:spPr>
          <a:xfrm>
            <a:off x="0" y="76200"/>
            <a:ext cx="9144000" cy="623248"/>
          </a:xfrm>
        </p:spPr>
        <p:txBody>
          <a:bodyPr/>
          <a:lstStyle/>
          <a:p>
            <a:pPr eaLnBrk="1" hangingPunct="1"/>
            <a:r>
              <a:rPr lang="en-US" sz="2000" dirty="0" smtClean="0">
                <a:latin typeface="Arial Black" charset="0"/>
              </a:rPr>
              <a:t>The replacement of the Inner Reflector Plug has been delayed to </a:t>
            </a:r>
            <a:r>
              <a:rPr lang="en-US" sz="2000" dirty="0" smtClean="0">
                <a:latin typeface="Arial Black" charset="0"/>
              </a:rPr>
              <a:t>FY17 so the FY16 schedule has two standard outages</a:t>
            </a:r>
            <a:endParaRPr lang="en-US" sz="2000" dirty="0">
              <a:latin typeface="Arial Black"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3757169"/>
              </p:ext>
            </p:extLst>
          </p:nvPr>
        </p:nvGraphicFramePr>
        <p:xfrm>
          <a:off x="685800" y="5334000"/>
          <a:ext cx="6858000" cy="1120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01293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7800"/>
            <a:ext cx="8991600" cy="729430"/>
          </a:xfrm>
        </p:spPr>
        <p:txBody>
          <a:bodyPr/>
          <a:lstStyle/>
          <a:p>
            <a:r>
              <a:rPr lang="en-US" sz="2400" dirty="0" smtClean="0"/>
              <a:t>SNS </a:t>
            </a:r>
            <a:r>
              <a:rPr lang="en-US" sz="2400" dirty="0" smtClean="0"/>
              <a:t>only experienced one major unplanned outage since the last AAC</a:t>
            </a:r>
            <a:endParaRPr lang="en-US" sz="2400" dirty="0"/>
          </a:p>
        </p:txBody>
      </p:sp>
      <p:pic>
        <p:nvPicPr>
          <p:cNvPr id="4" name="Picture 11" descr="sns-4104-2005"/>
          <p:cNvPicPr>
            <a:picLocks noChangeAspect="1" noChangeArrowheads="1"/>
          </p:cNvPicPr>
          <p:nvPr/>
        </p:nvPicPr>
        <p:blipFill>
          <a:blip r:embed="rId2" cstate="print"/>
          <a:srcRect/>
          <a:stretch>
            <a:fillRect/>
          </a:stretch>
        </p:blipFill>
        <p:spPr bwMode="auto">
          <a:xfrm>
            <a:off x="5712179" y="731178"/>
            <a:ext cx="3125935" cy="2295109"/>
          </a:xfrm>
          <a:prstGeom prst="rect">
            <a:avLst/>
          </a:prstGeom>
          <a:noFill/>
          <a:ln w="9525">
            <a:noFill/>
            <a:miter lim="800000"/>
            <a:headEnd/>
            <a:tailEnd/>
          </a:ln>
        </p:spPr>
      </p:pic>
      <p:sp>
        <p:nvSpPr>
          <p:cNvPr id="5" name="TextBox 4"/>
          <p:cNvSpPr txBox="1"/>
          <p:nvPr/>
        </p:nvSpPr>
        <p:spPr>
          <a:xfrm>
            <a:off x="5473159" y="3048000"/>
            <a:ext cx="3697343" cy="276999"/>
          </a:xfrm>
          <a:prstGeom prst="rect">
            <a:avLst/>
          </a:prstGeom>
          <a:noFill/>
        </p:spPr>
        <p:txBody>
          <a:bodyPr wrap="square" rtlCol="0">
            <a:spAutoFit/>
          </a:bodyPr>
          <a:lstStyle/>
          <a:p>
            <a:pPr algn="ctr"/>
            <a:r>
              <a:rPr lang="en-US" sz="1200" b="1" dirty="0" smtClean="0">
                <a:solidFill>
                  <a:srgbClr val="008000"/>
                </a:solidFill>
              </a:rPr>
              <a:t>SNS Target Module on Cart – Retracted Position</a:t>
            </a:r>
          </a:p>
        </p:txBody>
      </p:sp>
      <p:sp>
        <p:nvSpPr>
          <p:cNvPr id="6" name="TextBox 5"/>
          <p:cNvSpPr txBox="1"/>
          <p:nvPr/>
        </p:nvSpPr>
        <p:spPr>
          <a:xfrm>
            <a:off x="7809390" y="1027321"/>
            <a:ext cx="1062336" cy="254180"/>
          </a:xfrm>
          <a:prstGeom prst="rect">
            <a:avLst/>
          </a:prstGeom>
          <a:noFill/>
        </p:spPr>
        <p:txBody>
          <a:bodyPr wrap="none" rtlCol="0">
            <a:spAutoFit/>
          </a:bodyPr>
          <a:lstStyle/>
          <a:p>
            <a:pPr algn="ctr"/>
            <a:r>
              <a:rPr lang="en-US" sz="1100" b="1" dirty="0" smtClean="0">
                <a:solidFill>
                  <a:schemeClr val="bg1"/>
                </a:solidFill>
              </a:rPr>
              <a:t>CV Seal Flange</a:t>
            </a:r>
            <a:endParaRPr lang="en-US" sz="1100" b="1" dirty="0">
              <a:solidFill>
                <a:schemeClr val="bg1"/>
              </a:solidFill>
            </a:endParaRPr>
          </a:p>
        </p:txBody>
      </p:sp>
      <p:sp>
        <p:nvSpPr>
          <p:cNvPr id="7" name="TextBox 6"/>
          <p:cNvSpPr txBox="1"/>
          <p:nvPr/>
        </p:nvSpPr>
        <p:spPr>
          <a:xfrm>
            <a:off x="5670976" y="685800"/>
            <a:ext cx="1059508" cy="254180"/>
          </a:xfrm>
          <a:prstGeom prst="rect">
            <a:avLst/>
          </a:prstGeom>
          <a:noFill/>
        </p:spPr>
        <p:txBody>
          <a:bodyPr wrap="none" rtlCol="0">
            <a:spAutoFit/>
          </a:bodyPr>
          <a:lstStyle/>
          <a:p>
            <a:pPr algn="ctr"/>
            <a:r>
              <a:rPr lang="en-US" sz="1100" b="1" dirty="0" smtClean="0">
                <a:solidFill>
                  <a:schemeClr val="bg1"/>
                </a:solidFill>
              </a:rPr>
              <a:t>Utility Jumpers</a:t>
            </a:r>
            <a:endParaRPr lang="en-US" sz="1100" b="1" dirty="0">
              <a:solidFill>
                <a:schemeClr val="bg1"/>
              </a:solidFill>
            </a:endParaRPr>
          </a:p>
        </p:txBody>
      </p:sp>
      <p:sp>
        <p:nvSpPr>
          <p:cNvPr id="8" name="TextBox 7"/>
          <p:cNvSpPr txBox="1"/>
          <p:nvPr/>
        </p:nvSpPr>
        <p:spPr>
          <a:xfrm>
            <a:off x="5642311" y="1941316"/>
            <a:ext cx="732035" cy="430887"/>
          </a:xfrm>
          <a:prstGeom prst="rect">
            <a:avLst/>
          </a:prstGeom>
          <a:noFill/>
        </p:spPr>
        <p:txBody>
          <a:bodyPr wrap="none" rtlCol="0">
            <a:spAutoFit/>
          </a:bodyPr>
          <a:lstStyle/>
          <a:p>
            <a:pPr algn="ctr"/>
            <a:r>
              <a:rPr lang="en-US" sz="1100" b="1" dirty="0" smtClean="0">
                <a:solidFill>
                  <a:schemeClr val="bg1"/>
                </a:solidFill>
              </a:rPr>
              <a:t>Shielded</a:t>
            </a:r>
          </a:p>
          <a:p>
            <a:pPr algn="ctr"/>
            <a:r>
              <a:rPr lang="en-US" sz="1100" b="1" dirty="0" smtClean="0">
                <a:solidFill>
                  <a:schemeClr val="bg1"/>
                </a:solidFill>
              </a:rPr>
              <a:t>Cart</a:t>
            </a:r>
            <a:endParaRPr lang="en-US" sz="1100" b="1" dirty="0">
              <a:solidFill>
                <a:schemeClr val="bg1"/>
              </a:solidFill>
            </a:endParaRPr>
          </a:p>
        </p:txBody>
      </p:sp>
      <p:cxnSp>
        <p:nvCxnSpPr>
          <p:cNvPr id="9" name="Straight Arrow Connector 8"/>
          <p:cNvCxnSpPr/>
          <p:nvPr/>
        </p:nvCxnSpPr>
        <p:spPr>
          <a:xfrm rot="16200000" flipV="1">
            <a:off x="4736980" y="1391528"/>
            <a:ext cx="740358" cy="134449"/>
          </a:xfrm>
          <a:prstGeom prst="straightConnector1">
            <a:avLst/>
          </a:prstGeom>
          <a:ln w="2857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249974" y="879249"/>
            <a:ext cx="470571" cy="296143"/>
          </a:xfrm>
          <a:prstGeom prst="straightConnector1">
            <a:avLst/>
          </a:prstGeom>
          <a:ln w="2857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7056667" y="1175392"/>
            <a:ext cx="806693" cy="296141"/>
          </a:xfrm>
          <a:prstGeom prst="straightConnector1">
            <a:avLst/>
          </a:prstGeom>
          <a:ln w="28575">
            <a:solidFill>
              <a:schemeClr val="bg1"/>
            </a:solidFill>
            <a:tailEnd type="oval"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249974" y="1249428"/>
            <a:ext cx="2554527" cy="1139195"/>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123891" y="2536695"/>
            <a:ext cx="1411712" cy="430887"/>
          </a:xfrm>
          <a:prstGeom prst="rect">
            <a:avLst/>
          </a:prstGeom>
          <a:noFill/>
        </p:spPr>
        <p:txBody>
          <a:bodyPr wrap="square" rtlCol="0">
            <a:spAutoFit/>
          </a:bodyPr>
          <a:lstStyle/>
          <a:p>
            <a:pPr algn="ctr"/>
            <a:r>
              <a:rPr lang="en-US" sz="1100" dirty="0" smtClean="0">
                <a:solidFill>
                  <a:schemeClr val="bg1"/>
                </a:solidFill>
              </a:rPr>
              <a:t>Replaceable Target Module</a:t>
            </a:r>
            <a:endParaRPr lang="en-US" sz="1100" b="1" dirty="0">
              <a:solidFill>
                <a:schemeClr val="bg1"/>
              </a:solidFill>
            </a:endParaRPr>
          </a:p>
        </p:txBody>
      </p:sp>
      <p:cxnSp>
        <p:nvCxnSpPr>
          <p:cNvPr id="16" name="Straight Connector 15"/>
          <p:cNvCxnSpPr/>
          <p:nvPr/>
        </p:nvCxnSpPr>
        <p:spPr>
          <a:xfrm flipV="1">
            <a:off x="7863360" y="2314587"/>
            <a:ext cx="268899" cy="2961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idx="1"/>
          </p:nvPr>
        </p:nvSpPr>
        <p:spPr>
          <a:xfrm>
            <a:off x="196560" y="914400"/>
            <a:ext cx="5442240" cy="5257799"/>
          </a:xfrm>
        </p:spPr>
        <p:txBody>
          <a:bodyPr/>
          <a:lstStyle/>
          <a:p>
            <a:r>
              <a:rPr lang="en-US" sz="2000" dirty="0" smtClean="0"/>
              <a:t>On September 25, 2015 </a:t>
            </a:r>
            <a:r>
              <a:rPr lang="en-US" sz="2000" dirty="0" smtClean="0"/>
              <a:t>Target </a:t>
            </a:r>
            <a:r>
              <a:rPr lang="en-US" sz="2000" dirty="0" smtClean="0"/>
              <a:t>12 </a:t>
            </a:r>
            <a:r>
              <a:rPr lang="en-US" sz="2000" dirty="0" smtClean="0"/>
              <a:t>indicated a mercury leak into the interstitial space that was confirmed using standard techniques</a:t>
            </a:r>
            <a:endParaRPr lang="en-US" sz="2000" dirty="0"/>
          </a:p>
          <a:p>
            <a:r>
              <a:rPr lang="en-US" sz="2000" dirty="0" smtClean="0"/>
              <a:t>Again </a:t>
            </a:r>
            <a:r>
              <a:rPr lang="en-US" sz="2000" dirty="0" smtClean="0"/>
              <a:t>reduced to one spare target – entered target conservation mode with operation at 850 </a:t>
            </a:r>
            <a:r>
              <a:rPr lang="en-US" sz="2000" dirty="0" smtClean="0"/>
              <a:t>kW</a:t>
            </a:r>
          </a:p>
          <a:p>
            <a:r>
              <a:rPr lang="en-US" sz="2000" dirty="0" smtClean="0"/>
              <a:t>Details to be presented in target break-out session</a:t>
            </a:r>
          </a:p>
          <a:p>
            <a:pPr lvl="1"/>
            <a:r>
              <a:rPr lang="en-US" sz="1600" dirty="0" smtClean="0"/>
              <a:t>Leak is in the single-wall bend on the beam-right side of the target, away from the beam impingement location</a:t>
            </a:r>
          </a:p>
          <a:p>
            <a:pPr lvl="1"/>
            <a:r>
              <a:rPr lang="en-US" sz="1600" dirty="0" smtClean="0"/>
              <a:t>Post-irradiation coupon removal is underway this week</a:t>
            </a:r>
            <a:endParaRPr lang="en-US" sz="1600" dirty="0"/>
          </a:p>
        </p:txBody>
      </p:sp>
      <p:pic>
        <p:nvPicPr>
          <p:cNvPr id="3" name="Picture 2" descr="Hgsupplyp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724400"/>
            <a:ext cx="1951156" cy="1587500"/>
          </a:xfrm>
          <a:prstGeom prst="rect">
            <a:avLst/>
          </a:prstGeom>
        </p:spPr>
      </p:pic>
      <p:pic>
        <p:nvPicPr>
          <p:cNvPr id="15" name="Picture 14" descr="HGwindowpi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199" y="3505200"/>
            <a:ext cx="3085763" cy="2438400"/>
          </a:xfrm>
          <a:prstGeom prst="rect">
            <a:avLst/>
          </a:prstGeom>
        </p:spPr>
      </p:pic>
      <p:sp>
        <p:nvSpPr>
          <p:cNvPr id="19" name="TextBox 18"/>
          <p:cNvSpPr txBox="1"/>
          <p:nvPr/>
        </p:nvSpPr>
        <p:spPr>
          <a:xfrm>
            <a:off x="228601" y="4876800"/>
            <a:ext cx="1447800" cy="1200329"/>
          </a:xfrm>
          <a:prstGeom prst="rect">
            <a:avLst/>
          </a:prstGeom>
          <a:noFill/>
        </p:spPr>
        <p:txBody>
          <a:bodyPr wrap="square" rtlCol="0">
            <a:spAutoFit/>
          </a:bodyPr>
          <a:lstStyle/>
          <a:p>
            <a:pPr algn="ctr"/>
            <a:r>
              <a:rPr lang="en-US" sz="1200" b="1" dirty="0" smtClean="0">
                <a:solidFill>
                  <a:srgbClr val="008000"/>
                </a:solidFill>
              </a:rPr>
              <a:t>Evidence of gas bubbles in the center of th</a:t>
            </a:r>
            <a:r>
              <a:rPr lang="en-US" sz="1200" b="1" dirty="0" smtClean="0">
                <a:solidFill>
                  <a:srgbClr val="008000"/>
                </a:solidFill>
              </a:rPr>
              <a:t>e supply channel beam right – target nose down</a:t>
            </a:r>
            <a:endParaRPr lang="en-US" sz="1200" b="1" dirty="0" smtClean="0">
              <a:solidFill>
                <a:srgbClr val="008000"/>
              </a:solidFill>
            </a:endParaRPr>
          </a:p>
        </p:txBody>
      </p:sp>
      <p:sp>
        <p:nvSpPr>
          <p:cNvPr id="20" name="TextBox 19"/>
          <p:cNvSpPr txBox="1"/>
          <p:nvPr/>
        </p:nvSpPr>
        <p:spPr>
          <a:xfrm>
            <a:off x="4343400" y="4724400"/>
            <a:ext cx="1447800" cy="1384995"/>
          </a:xfrm>
          <a:prstGeom prst="rect">
            <a:avLst/>
          </a:prstGeom>
          <a:noFill/>
        </p:spPr>
        <p:txBody>
          <a:bodyPr wrap="square" rtlCol="0">
            <a:spAutoFit/>
          </a:bodyPr>
          <a:lstStyle/>
          <a:p>
            <a:pPr algn="ctr"/>
            <a:r>
              <a:rPr lang="en-US" sz="1200" b="1" dirty="0" smtClean="0">
                <a:solidFill>
                  <a:srgbClr val="008000"/>
                </a:solidFill>
              </a:rPr>
              <a:t>“Waves” propagating through residual mercury viewed through the bulk return channel – target nose down</a:t>
            </a:r>
            <a:endParaRPr lang="en-US" sz="1200" b="1" dirty="0" smtClean="0">
              <a:solidFill>
                <a:srgbClr val="008000"/>
              </a:solidFill>
            </a:endParaRPr>
          </a:p>
        </p:txBody>
      </p:sp>
    </p:spTree>
    <p:extLst>
      <p:ext uri="{BB962C8B-B14F-4D97-AF65-F5344CB8AC3E}">
        <p14:creationId xmlns:p14="http://schemas.microsoft.com/office/powerpoint/2010/main" val="34502720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111204" y="68826"/>
            <a:ext cx="8229600" cy="496290"/>
          </a:xfrm>
        </p:spPr>
        <p:txBody>
          <a:bodyPr/>
          <a:lstStyle/>
          <a:p>
            <a:r>
              <a:rPr lang="en-US" dirty="0" smtClean="0">
                <a:solidFill>
                  <a:srgbClr val="006600"/>
                </a:solidFill>
              </a:rPr>
              <a:t>Summary</a:t>
            </a:r>
            <a:r>
              <a:rPr lang="en-US" dirty="0"/>
              <a:t>	</a:t>
            </a:r>
          </a:p>
        </p:txBody>
      </p:sp>
      <p:sp>
        <p:nvSpPr>
          <p:cNvPr id="519171" name="Rectangle 3"/>
          <p:cNvSpPr>
            <a:spLocks noGrp="1" noChangeArrowheads="1"/>
          </p:cNvSpPr>
          <p:nvPr>
            <p:ph type="body" idx="1"/>
          </p:nvPr>
        </p:nvSpPr>
        <p:spPr>
          <a:xfrm>
            <a:off x="192506" y="594431"/>
            <a:ext cx="8807116" cy="2160591"/>
          </a:xfrm>
        </p:spPr>
        <p:txBody>
          <a:bodyPr/>
          <a:lstStyle/>
          <a:p>
            <a:pPr marL="228600">
              <a:spcBef>
                <a:spcPts val="1000"/>
              </a:spcBef>
            </a:pPr>
            <a:r>
              <a:rPr lang="en-US" sz="1600" dirty="0">
                <a:latin typeface="Arial" pitchFamily="34" charset="0"/>
                <a:cs typeface="Arial" pitchFamily="34" charset="0"/>
              </a:rPr>
              <a:t>We </a:t>
            </a:r>
            <a:r>
              <a:rPr lang="en-US" sz="1600" dirty="0" smtClean="0">
                <a:latin typeface="Arial" pitchFamily="34" charset="0"/>
                <a:cs typeface="Arial" pitchFamily="34" charset="0"/>
              </a:rPr>
              <a:t>can operate </a:t>
            </a:r>
            <a:r>
              <a:rPr lang="en-US" sz="1600" dirty="0">
                <a:latin typeface="Arial" pitchFamily="34" charset="0"/>
                <a:cs typeface="Arial" pitchFamily="34" charset="0"/>
              </a:rPr>
              <a:t>reproducibly with beam power </a:t>
            </a:r>
            <a:r>
              <a:rPr lang="en-US" sz="1600" dirty="0" smtClean="0">
                <a:latin typeface="Arial" pitchFamily="34" charset="0"/>
                <a:cs typeface="Arial" pitchFamily="34" charset="0"/>
              </a:rPr>
              <a:t>≥ 1.2 </a:t>
            </a:r>
            <a:r>
              <a:rPr lang="en-US" sz="1600" dirty="0">
                <a:latin typeface="Arial" pitchFamily="34" charset="0"/>
                <a:cs typeface="Arial" pitchFamily="34" charset="0"/>
              </a:rPr>
              <a:t>MW and availability </a:t>
            </a:r>
            <a:r>
              <a:rPr lang="en-US" sz="1600" dirty="0" smtClean="0">
                <a:latin typeface="Arial" pitchFamily="34" charset="0"/>
                <a:cs typeface="Arial" pitchFamily="34" charset="0"/>
              </a:rPr>
              <a:t>≥ </a:t>
            </a:r>
            <a:r>
              <a:rPr lang="en-US" sz="1600" dirty="0">
                <a:latin typeface="Arial" pitchFamily="34" charset="0"/>
                <a:cs typeface="Arial" pitchFamily="34" charset="0"/>
              </a:rPr>
              <a:t>90</a:t>
            </a:r>
            <a:r>
              <a:rPr lang="en-US" sz="1600" dirty="0" smtClean="0">
                <a:latin typeface="Arial" pitchFamily="34" charset="0"/>
                <a:cs typeface="Arial" pitchFamily="34" charset="0"/>
              </a:rPr>
              <a:t>% (excluding target / MEBT failures)</a:t>
            </a:r>
            <a:endParaRPr lang="en-US" sz="1600" dirty="0">
              <a:latin typeface="Arial" pitchFamily="34" charset="0"/>
              <a:cs typeface="Arial" pitchFamily="34" charset="0"/>
            </a:endParaRPr>
          </a:p>
          <a:p>
            <a:pPr marL="228600">
              <a:spcBef>
                <a:spcPts val="1000"/>
              </a:spcBef>
            </a:pPr>
            <a:r>
              <a:rPr lang="en-US" sz="1600" dirty="0" smtClean="0">
                <a:latin typeface="Arial" pitchFamily="34" charset="0"/>
                <a:cs typeface="Arial" pitchFamily="34" charset="0"/>
              </a:rPr>
              <a:t>While we meet or exceed operating commitments </a:t>
            </a:r>
            <a:r>
              <a:rPr lang="en-US" sz="1600" dirty="0" smtClean="0">
                <a:latin typeface="Arial" pitchFamily="34" charset="0"/>
                <a:cs typeface="Arial" pitchFamily="34" charset="0"/>
              </a:rPr>
              <a:t>we must adapt our operating strategy to meet sponsor reliability and predictability expectations</a:t>
            </a:r>
            <a:endParaRPr lang="en-US" sz="1600" dirty="0" smtClean="0">
              <a:latin typeface="Arial" pitchFamily="34" charset="0"/>
              <a:cs typeface="Arial" pitchFamily="34" charset="0"/>
            </a:endParaRPr>
          </a:p>
          <a:p>
            <a:pPr marL="228600">
              <a:spcBef>
                <a:spcPts val="1000"/>
              </a:spcBef>
            </a:pPr>
            <a:r>
              <a:rPr lang="en-US" sz="1600" dirty="0" smtClean="0">
                <a:latin typeface="Arial" pitchFamily="34" charset="0"/>
                <a:cs typeface="Arial" pitchFamily="34" charset="0"/>
              </a:rPr>
              <a:t>Our immediate focus is on sustaining availability and continuing operation at the highest possible power subject to </a:t>
            </a:r>
            <a:r>
              <a:rPr lang="en-US" sz="1600" dirty="0" smtClean="0">
                <a:latin typeface="Arial" pitchFamily="34" charset="0"/>
                <a:cs typeface="Arial" pitchFamily="34" charset="0"/>
              </a:rPr>
              <a:t>operational and target lifetime constraints</a:t>
            </a:r>
            <a:endParaRPr lang="en-US" sz="1600" dirty="0" smtClean="0">
              <a:latin typeface="Arial" pitchFamily="34" charset="0"/>
              <a:cs typeface="Arial" pitchFamily="34" charset="0"/>
            </a:endParaRPr>
          </a:p>
          <a:p>
            <a:pPr marL="228600">
              <a:spcBef>
                <a:spcPts val="1000"/>
              </a:spcBef>
            </a:pPr>
            <a:r>
              <a:rPr lang="en-US" sz="1600" dirty="0" smtClean="0">
                <a:latin typeface="Arial" pitchFamily="34" charset="0"/>
                <a:cs typeface="Arial" pitchFamily="34" charset="0"/>
              </a:rPr>
              <a:t>Our medium term effort will achieve reliable 1.4MW operation by 2017, lay the foundation for </a:t>
            </a:r>
            <a:r>
              <a:rPr lang="en-US" sz="1600" dirty="0" smtClean="0">
                <a:latin typeface="Arial" pitchFamily="34" charset="0"/>
                <a:cs typeface="Arial" pitchFamily="34" charset="0"/>
              </a:rPr>
              <a:t>2.8MW </a:t>
            </a:r>
            <a:r>
              <a:rPr lang="en-US" sz="1600" dirty="0" smtClean="0">
                <a:latin typeface="Arial" pitchFamily="34" charset="0"/>
                <a:cs typeface="Arial" pitchFamily="34" charset="0"/>
              </a:rPr>
              <a:t>capability and maintain the potential to carry out the </a:t>
            </a:r>
            <a:r>
              <a:rPr lang="en-US" sz="1600" dirty="0" smtClean="0">
                <a:latin typeface="Arial" pitchFamily="34" charset="0"/>
                <a:cs typeface="Arial" pitchFamily="34" charset="0"/>
              </a:rPr>
              <a:t>Proton Power Upgrade and Second </a:t>
            </a:r>
            <a:r>
              <a:rPr lang="en-US" sz="1600" dirty="0" smtClean="0">
                <a:latin typeface="Arial" pitchFamily="34" charset="0"/>
                <a:cs typeface="Arial" pitchFamily="34" charset="0"/>
              </a:rPr>
              <a:t>Target Station </a:t>
            </a:r>
            <a:r>
              <a:rPr lang="en-US" sz="1600" dirty="0" smtClean="0">
                <a:latin typeface="Arial" pitchFamily="34" charset="0"/>
                <a:cs typeface="Arial" pitchFamily="34" charset="0"/>
              </a:rPr>
              <a:t>projects</a:t>
            </a:r>
            <a:endParaRPr lang="en-US" sz="1600" dirty="0">
              <a:latin typeface="Arial" pitchFamily="34" charset="0"/>
              <a:cs typeface="Arial" pitchFamily="34" charset="0"/>
            </a:endParaRPr>
          </a:p>
          <a:p>
            <a:pPr marL="228600">
              <a:spcBef>
                <a:spcPts val="1000"/>
              </a:spcBef>
            </a:pPr>
            <a:r>
              <a:rPr lang="en-US" sz="1600" dirty="0">
                <a:latin typeface="Arial" pitchFamily="34" charset="0"/>
                <a:cs typeface="Arial" pitchFamily="34" charset="0"/>
              </a:rPr>
              <a:t>I</a:t>
            </a:r>
            <a:r>
              <a:rPr lang="en-US" sz="1600" dirty="0" smtClean="0">
                <a:latin typeface="Arial" pitchFamily="34" charset="0"/>
                <a:cs typeface="Arial" pitchFamily="34" charset="0"/>
              </a:rPr>
              <a:t>nstitutional commitment has been essential to our success</a:t>
            </a:r>
            <a:endParaRPr lang="en-US" sz="1600" dirty="0">
              <a:latin typeface="Arial" pitchFamily="34" charset="0"/>
              <a:cs typeface="Arial" pitchFamily="34" charset="0"/>
            </a:endParaRPr>
          </a:p>
        </p:txBody>
      </p:sp>
      <p:pic>
        <p:nvPicPr>
          <p:cNvPr id="2" name="Picture 1" descr="RAD_Division_photo 08-02-12 croppe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99" y="3492500"/>
            <a:ext cx="8625607" cy="1981200"/>
          </a:xfrm>
          <a:prstGeom prst="rect">
            <a:avLst/>
          </a:prstGeom>
        </p:spPr>
      </p:pic>
      <p:sp>
        <p:nvSpPr>
          <p:cNvPr id="5" name="Rectangle 3"/>
          <p:cNvSpPr txBox="1">
            <a:spLocks noChangeArrowheads="1"/>
          </p:cNvSpPr>
          <p:nvPr/>
        </p:nvSpPr>
        <p:spPr bwMode="auto">
          <a:xfrm>
            <a:off x="141706" y="5534731"/>
            <a:ext cx="8807116"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230188" indent="-230188" algn="l" rtl="0" eaLnBrk="0" fontAlgn="base" hangingPunct="0">
              <a:lnSpc>
                <a:spcPct val="90000"/>
              </a:lnSpc>
              <a:spcBef>
                <a:spcPts val="1400"/>
              </a:spcBef>
              <a:spcAft>
                <a:spcPct val="0"/>
              </a:spcAft>
              <a:buClr>
                <a:srgbClr val="006C3A"/>
              </a:buClr>
              <a:buFont typeface="Arial" charset="0"/>
              <a:buChar char="•"/>
              <a:defRPr sz="24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18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sz="1600"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sz="16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1000"/>
              </a:spcBef>
              <a:buNone/>
            </a:pPr>
            <a:r>
              <a:rPr lang="en-US" sz="1600" dirty="0">
                <a:latin typeface="Arial" pitchFamily="34" charset="0"/>
                <a:cs typeface="Arial" pitchFamily="34" charset="0"/>
              </a:rPr>
              <a:t>T</a:t>
            </a:r>
            <a:r>
              <a:rPr lang="en-US" sz="1600" dirty="0" smtClean="0">
                <a:latin typeface="Arial" pitchFamily="34" charset="0"/>
                <a:cs typeface="Arial" pitchFamily="34" charset="0"/>
              </a:rPr>
              <a:t>he hard work, dedication and talent of the SNS staff enable these achievements</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3452680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3999" cy="6858000"/>
          </a:xfrm>
          <a:prstGeom prst="rect">
            <a:avLst/>
          </a:prstGeom>
        </p:spPr>
      </p:pic>
      <p:sp>
        <p:nvSpPr>
          <p:cNvPr id="2" name="Title 1"/>
          <p:cNvSpPr>
            <a:spLocks noGrp="1"/>
          </p:cNvSpPr>
          <p:nvPr>
            <p:ph type="title"/>
          </p:nvPr>
        </p:nvSpPr>
        <p:spPr/>
        <p:txBody>
          <a:bodyPr/>
          <a:lstStyle/>
          <a:p>
            <a:r>
              <a:rPr lang="en-US" dirty="0" smtClean="0">
                <a:solidFill>
                  <a:schemeClr val="bg1"/>
                </a:solidFill>
              </a:rPr>
              <a:t>Discussion</a:t>
            </a:r>
            <a:endParaRPr lang="en-US" dirty="0">
              <a:solidFill>
                <a:schemeClr val="bg1"/>
              </a:solidFill>
            </a:endParaRPr>
          </a:p>
        </p:txBody>
      </p:sp>
    </p:spTree>
    <p:extLst>
      <p:ext uri="{BB962C8B-B14F-4D97-AF65-F5344CB8AC3E}">
        <p14:creationId xmlns:p14="http://schemas.microsoft.com/office/powerpoint/2010/main" val="97782504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278" y="179737"/>
            <a:ext cx="5055522" cy="880369"/>
          </a:xfrm>
        </p:spPr>
        <p:txBody>
          <a:bodyPr/>
          <a:lstStyle/>
          <a:p>
            <a:r>
              <a:rPr lang="en-US" dirty="0" smtClean="0"/>
              <a:t>AAC 2015 Action Items</a:t>
            </a:r>
            <a:endParaRPr lang="en-US" dirty="0"/>
          </a:p>
        </p:txBody>
      </p:sp>
    </p:spTree>
    <p:extLst>
      <p:ext uri="{BB962C8B-B14F-4D97-AF65-F5344CB8AC3E}">
        <p14:creationId xmlns:p14="http://schemas.microsoft.com/office/powerpoint/2010/main" val="159634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772793"/>
          </a:xfrm>
        </p:spPr>
        <p:txBody>
          <a:bodyPr/>
          <a:lstStyle/>
          <a:p>
            <a:r>
              <a:rPr lang="en-US" sz="1600" b="1" dirty="0">
                <a:solidFill>
                  <a:srgbClr val="008000"/>
                </a:solidFill>
              </a:rPr>
              <a:t>Two Recommendations for Ion Source and Integrated Test Stand Facility:</a:t>
            </a:r>
            <a:br>
              <a:rPr lang="en-US" sz="1600" b="1" dirty="0">
                <a:solidFill>
                  <a:srgbClr val="008000"/>
                </a:solidFill>
              </a:rPr>
            </a:br>
            <a:r>
              <a:rPr lang="en-US" sz="1600" dirty="0">
                <a:solidFill>
                  <a:srgbClr val="008000"/>
                </a:solidFill>
              </a:rPr>
              <a:t/>
            </a:r>
            <a:br>
              <a:rPr lang="en-US" sz="1600" dirty="0">
                <a:solidFill>
                  <a:srgbClr val="008000"/>
                </a:solidFill>
              </a:rPr>
            </a:br>
            <a:r>
              <a:rPr lang="en-US" sz="1600" dirty="0" smtClean="0">
                <a:solidFill>
                  <a:srgbClr val="008000"/>
                </a:solidFill>
              </a:rPr>
              <a:t>1</a:t>
            </a:r>
            <a:r>
              <a:rPr lang="en-US" sz="1600" dirty="0">
                <a:solidFill>
                  <a:srgbClr val="008000"/>
                </a:solidFill>
              </a:rPr>
              <a:t>. After further testing continue plans to reinstall the LEBT valve to better protect the RFQ vacuum.  </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2. Beam Tests at the ITSF should be done ASAP. While seemingly not an option, early operation at low rep rate prior to installation of the PPS would allow timely measurements of transmission, energy and emittance.</a:t>
            </a:r>
          </a:p>
        </p:txBody>
      </p:sp>
      <p:sp>
        <p:nvSpPr>
          <p:cNvPr id="3" name="Content Placeholder 2"/>
          <p:cNvSpPr>
            <a:spLocks noGrp="1"/>
          </p:cNvSpPr>
          <p:nvPr>
            <p:ph idx="1"/>
          </p:nvPr>
        </p:nvSpPr>
        <p:spPr>
          <a:xfrm>
            <a:off x="202910" y="2614668"/>
            <a:ext cx="8642640" cy="4471932"/>
          </a:xfrm>
        </p:spPr>
        <p:txBody>
          <a:bodyPr/>
          <a:lstStyle/>
          <a:p>
            <a:pPr marL="0" indent="0">
              <a:buNone/>
            </a:pPr>
            <a:r>
              <a:rPr lang="en-US" sz="2000" dirty="0" smtClean="0"/>
              <a:t>Response:</a:t>
            </a:r>
            <a:r>
              <a:rPr lang="en-US" sz="2000" dirty="0"/>
              <a:t>  1.  LEBT Gate Valve - Redesign and installation of the LEBT Gate Valve is covered in the response to </a:t>
            </a:r>
            <a:r>
              <a:rPr lang="en-US" sz="2000" dirty="0" smtClean="0"/>
              <a:t>Charge Question 4, Recommendation 3</a:t>
            </a:r>
            <a:r>
              <a:rPr lang="en-US" sz="2000" dirty="0"/>
              <a:t>  These actions will not be repeated under this issue.</a:t>
            </a:r>
            <a:br>
              <a:rPr lang="en-US" sz="2000" dirty="0"/>
            </a:br>
            <a:r>
              <a:rPr lang="en-US" sz="2000" dirty="0"/>
              <a:t/>
            </a:r>
            <a:br>
              <a:rPr lang="en-US" sz="2000" dirty="0"/>
            </a:br>
            <a:r>
              <a:rPr lang="en-US" sz="2000" dirty="0"/>
              <a:t>Response 2. It was determined that an operational PPS system and an ARR is required for any beam operation in the ITSF.   The ARR preparation has taken longer than expected, and beam is anticipated in the </a:t>
            </a:r>
            <a:r>
              <a:rPr lang="en-US" sz="2000" dirty="0" smtClean="0"/>
              <a:t>late Spring </a:t>
            </a:r>
            <a:r>
              <a:rPr lang="en-US" sz="2000" dirty="0"/>
              <a:t>time frame.</a:t>
            </a:r>
          </a:p>
        </p:txBody>
      </p:sp>
    </p:spTree>
    <p:extLst>
      <p:ext uri="{BB962C8B-B14F-4D97-AF65-F5344CB8AC3E}">
        <p14:creationId xmlns:p14="http://schemas.microsoft.com/office/powerpoint/2010/main" val="2875230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3237809"/>
          </a:xfrm>
        </p:spPr>
        <p:txBody>
          <a:bodyPr/>
          <a:lstStyle/>
          <a:p>
            <a:r>
              <a:rPr lang="en-US" sz="1800" b="1" dirty="0">
                <a:solidFill>
                  <a:srgbClr val="008000"/>
                </a:solidFill>
              </a:rPr>
              <a:t>Three Recommendations for the SCL and SRF:</a:t>
            </a:r>
            <a:r>
              <a:rPr lang="en-US" sz="1400" b="1" dirty="0">
                <a:solidFill>
                  <a:srgbClr val="008000"/>
                </a:solidFill>
              </a:rPr>
              <a:t/>
            </a:r>
            <a:br>
              <a:rPr lang="en-US" sz="1400" b="1" dirty="0">
                <a:solidFill>
                  <a:srgbClr val="008000"/>
                </a:solidFill>
              </a:rPr>
            </a:br>
            <a:r>
              <a:rPr lang="en-US" sz="1400" b="1" dirty="0">
                <a:solidFill>
                  <a:srgbClr val="008000"/>
                </a:solidFill>
              </a:rPr>
              <a:t/>
            </a:r>
            <a:br>
              <a:rPr lang="en-US" sz="1400" b="1" dirty="0">
                <a:solidFill>
                  <a:srgbClr val="008000"/>
                </a:solidFill>
              </a:rPr>
            </a:br>
            <a:r>
              <a:rPr lang="en-US" sz="1600" dirty="0">
                <a:solidFill>
                  <a:srgbClr val="008000"/>
                </a:solidFill>
              </a:rPr>
              <a:t>1. Proceed with plans for on-site electro-polishing.   The committee agrees with the plan to develop a small-scale facility as a first step.  The committee supports the goal of exploring alternative methods with reduced safety hazards.</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2. The committee accepts plans for spare medium-beta cryomodule.   however, we encourage the inclusion of the procurement of the spare into the project prioritization process.</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3. Proceed with plans for plasma processing.  Consider additional plasma processing tests in a configuration where the Q can be measured.   Plan the in-situ plasma processing carefully to minimize the risk of particulate contamination in the Linac.</a:t>
            </a:r>
          </a:p>
        </p:txBody>
      </p:sp>
      <p:sp>
        <p:nvSpPr>
          <p:cNvPr id="3" name="Content Placeholder 2"/>
          <p:cNvSpPr>
            <a:spLocks noGrp="1"/>
          </p:cNvSpPr>
          <p:nvPr>
            <p:ph idx="1"/>
          </p:nvPr>
        </p:nvSpPr>
        <p:spPr>
          <a:xfrm>
            <a:off x="152400" y="3581400"/>
            <a:ext cx="8642640" cy="2819400"/>
          </a:xfrm>
        </p:spPr>
        <p:txBody>
          <a:bodyPr/>
          <a:lstStyle/>
          <a:p>
            <a:pPr marL="1828800" indent="-1828800">
              <a:buNone/>
            </a:pPr>
            <a:r>
              <a:rPr lang="en-US" sz="2000" dirty="0"/>
              <a:t>Response:  </a:t>
            </a:r>
            <a:r>
              <a:rPr lang="en-US" sz="2000" dirty="0" smtClean="0"/>
              <a:t>1. 	Pending setting of priority and allocation of funding</a:t>
            </a:r>
          </a:p>
          <a:p>
            <a:pPr marL="1828800" indent="-1828800">
              <a:buNone/>
            </a:pPr>
            <a:r>
              <a:rPr lang="en-US" sz="2000" dirty="0"/>
              <a:t>Response:  </a:t>
            </a:r>
            <a:r>
              <a:rPr lang="en-US" sz="2000" dirty="0" smtClean="0"/>
              <a:t>2.	Pending setting of priority and allocation of funding – fabrication of one </a:t>
            </a:r>
            <a:r>
              <a:rPr lang="en-US" sz="2000" dirty="0"/>
              <a:t>medium beta cavity </a:t>
            </a:r>
            <a:r>
              <a:rPr lang="en-US" sz="2000" dirty="0" smtClean="0"/>
              <a:t>is in </a:t>
            </a:r>
            <a:r>
              <a:rPr lang="en-US" sz="2000" dirty="0"/>
              <a:t>progress</a:t>
            </a:r>
            <a:r>
              <a:rPr lang="en-US" sz="2000" dirty="0" smtClean="0"/>
              <a:t>.</a:t>
            </a:r>
          </a:p>
          <a:p>
            <a:pPr marL="1828800" indent="-1828800">
              <a:buNone/>
            </a:pPr>
            <a:r>
              <a:rPr lang="en-US" sz="2000" dirty="0"/>
              <a:t>Response:  </a:t>
            </a:r>
            <a:r>
              <a:rPr lang="en-US" sz="2000" dirty="0" smtClean="0"/>
              <a:t>3.	One </a:t>
            </a:r>
            <a:r>
              <a:rPr lang="en-US" sz="2000" dirty="0"/>
              <a:t>plasma gas cart and one RF cart </a:t>
            </a:r>
            <a:r>
              <a:rPr lang="en-US" sz="2000" dirty="0" smtClean="0"/>
              <a:t>were </a:t>
            </a:r>
            <a:r>
              <a:rPr lang="en-US" sz="2000" dirty="0"/>
              <a:t>developed for </a:t>
            </a:r>
            <a:r>
              <a:rPr lang="en-US" sz="2000" dirty="0" smtClean="0"/>
              <a:t>in-situ </a:t>
            </a:r>
            <a:r>
              <a:rPr lang="en-US" sz="2000" dirty="0"/>
              <a:t>processing in the tunnel. The procedure for in-</a:t>
            </a:r>
            <a:r>
              <a:rPr lang="en-US" sz="2000" dirty="0" smtClean="0"/>
              <a:t>situ processing </a:t>
            </a:r>
            <a:r>
              <a:rPr lang="en-US" sz="2000" dirty="0"/>
              <a:t>in the tunnel </a:t>
            </a:r>
            <a:r>
              <a:rPr lang="en-US" sz="2000" dirty="0" smtClean="0"/>
              <a:t>was developed and the first </a:t>
            </a:r>
            <a:r>
              <a:rPr lang="en-US" sz="2000" dirty="0"/>
              <a:t>in-situ </a:t>
            </a:r>
            <a:r>
              <a:rPr lang="en-US" sz="2000" dirty="0" smtClean="0"/>
              <a:t>processing </a:t>
            </a:r>
            <a:r>
              <a:rPr lang="en-US" sz="2000" dirty="0"/>
              <a:t>in the tunnel </a:t>
            </a:r>
            <a:r>
              <a:rPr lang="en-US" sz="2000" dirty="0" smtClean="0"/>
              <a:t>was successfully completed</a:t>
            </a:r>
            <a:r>
              <a:rPr lang="en-US" sz="2000" dirty="0"/>
              <a:t>. </a:t>
            </a:r>
            <a:r>
              <a:rPr lang="en-US" sz="2000" dirty="0" smtClean="0"/>
              <a:t>The plan </a:t>
            </a:r>
            <a:r>
              <a:rPr lang="en-US" sz="2000" dirty="0"/>
              <a:t>for the </a:t>
            </a:r>
            <a:r>
              <a:rPr lang="en-US" sz="2000" dirty="0" smtClean="0"/>
              <a:t>next shutdown period </a:t>
            </a:r>
            <a:r>
              <a:rPr lang="en-US" sz="2000" dirty="0"/>
              <a:t>is under development.</a:t>
            </a:r>
          </a:p>
          <a:p>
            <a:pPr marL="0" indent="0">
              <a:buNone/>
            </a:pPr>
            <a:endParaRPr lang="en-US" sz="2000" dirty="0"/>
          </a:p>
        </p:txBody>
      </p:sp>
    </p:spTree>
    <p:extLst>
      <p:ext uri="{BB962C8B-B14F-4D97-AF65-F5344CB8AC3E}">
        <p14:creationId xmlns:p14="http://schemas.microsoft.com/office/powerpoint/2010/main" val="360588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778675"/>
          </a:xfrm>
        </p:spPr>
        <p:txBody>
          <a:bodyPr/>
          <a:lstStyle/>
          <a:p>
            <a:r>
              <a:rPr lang="en-US" sz="2000" b="1" dirty="0">
                <a:solidFill>
                  <a:srgbClr val="008000"/>
                </a:solidFill>
              </a:rPr>
              <a:t>Five Recommendations for High Power RF:</a:t>
            </a:r>
            <a:r>
              <a:rPr lang="en-US" sz="1600" b="1" dirty="0">
                <a:solidFill>
                  <a:srgbClr val="008000"/>
                </a:solidFill>
              </a:rPr>
              <a:t/>
            </a:r>
            <a:br>
              <a:rPr lang="en-US" sz="1600" b="1" dirty="0">
                <a:solidFill>
                  <a:srgbClr val="008000"/>
                </a:solidFill>
              </a:rPr>
            </a:br>
            <a:r>
              <a:rPr lang="en-US" sz="1600" dirty="0">
                <a:solidFill>
                  <a:srgbClr val="008000"/>
                </a:solidFill>
              </a:rPr>
              <a:t/>
            </a:r>
            <a:br>
              <a:rPr lang="en-US" sz="1600" dirty="0">
                <a:solidFill>
                  <a:srgbClr val="008000"/>
                </a:solidFill>
              </a:rPr>
            </a:br>
            <a:endParaRPr lang="en-US" sz="1600" dirty="0">
              <a:solidFill>
                <a:srgbClr val="008000"/>
              </a:solidFill>
            </a:endParaRPr>
          </a:p>
        </p:txBody>
      </p:sp>
      <p:sp>
        <p:nvSpPr>
          <p:cNvPr id="3" name="Content Placeholder 2"/>
          <p:cNvSpPr>
            <a:spLocks noGrp="1"/>
          </p:cNvSpPr>
          <p:nvPr>
            <p:ph idx="1"/>
          </p:nvPr>
        </p:nvSpPr>
        <p:spPr>
          <a:xfrm>
            <a:off x="228600" y="685800"/>
            <a:ext cx="8566440" cy="3557532"/>
          </a:xfrm>
        </p:spPr>
        <p:txBody>
          <a:bodyPr/>
          <a:lstStyle/>
          <a:p>
            <a:pPr marL="0" indent="0">
              <a:buNone/>
            </a:pPr>
            <a:r>
              <a:rPr lang="en-US" sz="1800" b="1" dirty="0">
                <a:solidFill>
                  <a:srgbClr val="008000"/>
                </a:solidFill>
              </a:rPr>
              <a:t>1. Complete replacement of the improved IGBT gate drives and snubber networks</a:t>
            </a:r>
            <a:r>
              <a:rPr lang="en-US" sz="1800" b="1" dirty="0" smtClean="0">
                <a:solidFill>
                  <a:srgbClr val="008000"/>
                </a:solidFill>
              </a:rPr>
              <a:t>.</a:t>
            </a:r>
            <a:endParaRPr lang="en-US" sz="1800" b="1" dirty="0">
              <a:solidFill>
                <a:srgbClr val="008000"/>
              </a:solidFill>
            </a:endParaRPr>
          </a:p>
          <a:p>
            <a:pPr marL="0" indent="0">
              <a:buNone/>
            </a:pPr>
            <a:r>
              <a:rPr lang="en-US" sz="1400" dirty="0" smtClean="0"/>
              <a:t> </a:t>
            </a:r>
            <a:r>
              <a:rPr lang="en-US" sz="1400" dirty="0"/>
              <a:t>All production HVCMs have been upgraded with the new IGBT gate drives. Some systems had gate drives installed prior to the snubbers being ready and therefore have not had snubbers installed. Those 3 modulators will be completed during maintenance day outages after the winter outage is complete, based on availability of resources. </a:t>
            </a:r>
            <a:endParaRPr lang="en-US" sz="1400" dirty="0" smtClean="0"/>
          </a:p>
          <a:p>
            <a:pPr marL="0" indent="0">
              <a:buNone/>
            </a:pPr>
            <a:r>
              <a:rPr lang="en-US" sz="1800" b="1" dirty="0">
                <a:solidFill>
                  <a:srgbClr val="008000"/>
                </a:solidFill>
              </a:rPr>
              <a:t>2. Implement the new controllers on a HVCM in the Linac to verify operation into beam loading cryogenic module.</a:t>
            </a:r>
            <a:r>
              <a:rPr lang="en-US" sz="1800" dirty="0">
                <a:solidFill>
                  <a:srgbClr val="008000"/>
                </a:solidFill>
              </a:rPr>
              <a:t/>
            </a:r>
            <a:br>
              <a:rPr lang="en-US" sz="1800" dirty="0">
                <a:solidFill>
                  <a:srgbClr val="008000"/>
                </a:solidFill>
              </a:rPr>
            </a:br>
            <a:r>
              <a:rPr lang="en-US" sz="1400" dirty="0" smtClean="0"/>
              <a:t> </a:t>
            </a:r>
          </a:p>
          <a:p>
            <a:pPr marL="0" indent="0">
              <a:buNone/>
            </a:pPr>
            <a:r>
              <a:rPr lang="en-US" sz="1400" dirty="0" smtClean="0"/>
              <a:t>Four </a:t>
            </a:r>
            <a:r>
              <a:rPr lang="en-US" sz="1400" dirty="0"/>
              <a:t>controllers have been installed in the </a:t>
            </a:r>
            <a:r>
              <a:rPr lang="en-US" sz="1400" dirty="0" err="1"/>
              <a:t>linac</a:t>
            </a:r>
            <a:r>
              <a:rPr lang="en-US" sz="1400" dirty="0"/>
              <a:t>: SCL-Mod18 in summer 2015 and DTL-Mod5, CCL-Mod4, and SCL-Mod14 in winter 2015-2016. Initial attempts to pulse flatten on SCL-Mod18 resulted in excessive ripple on the modulator output waveform. This was caused by errors in the frequency-modulated timing pulses sent to the individual IGBT switches. The timing errors have been eliminated, and the test will be repeated at the end of the winter outage - schedule permitting. Pulse flattening on the other newly installed controllers will also be attempted at this time. </a:t>
            </a:r>
            <a:endParaRPr lang="en-US" sz="1400" dirty="0" smtClean="0"/>
          </a:p>
          <a:p>
            <a:pPr marL="0" indent="0">
              <a:buNone/>
            </a:pPr>
            <a:r>
              <a:rPr lang="en-US" sz="1800" b="1" dirty="0">
                <a:solidFill>
                  <a:srgbClr val="008000"/>
                </a:solidFill>
              </a:rPr>
              <a:t>3. Replace all HVCM with new controller as soon as practical.</a:t>
            </a:r>
          </a:p>
          <a:p>
            <a:pPr marL="0" indent="0">
              <a:buNone/>
            </a:pPr>
            <a:r>
              <a:rPr lang="en-US" sz="1400" dirty="0"/>
              <a:t>Three to four additional controllers will be installed during the summer 2016 outage, and the remainder of the controllers will be installed during the extended winter 2016-2017 outage</a:t>
            </a:r>
            <a:br>
              <a:rPr lang="en-US" sz="1400" dirty="0"/>
            </a:br>
            <a:r>
              <a:rPr lang="en-US" sz="1400" dirty="0"/>
              <a:t/>
            </a:r>
            <a:br>
              <a:rPr lang="en-US" sz="1400" dirty="0"/>
            </a:br>
            <a:endParaRPr lang="en-US" sz="1400" dirty="0"/>
          </a:p>
        </p:txBody>
      </p:sp>
    </p:spTree>
    <p:extLst>
      <p:ext uri="{BB962C8B-B14F-4D97-AF65-F5344CB8AC3E}">
        <p14:creationId xmlns:p14="http://schemas.microsoft.com/office/powerpoint/2010/main" val="2249212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757900"/>
          </a:xfrm>
        </p:spPr>
        <p:txBody>
          <a:bodyPr/>
          <a:lstStyle/>
          <a:p>
            <a:r>
              <a:rPr lang="en-US" sz="2000" b="1" dirty="0">
                <a:solidFill>
                  <a:srgbClr val="008000"/>
                </a:solidFill>
              </a:rPr>
              <a:t>Five Recommendations for High Power RF</a:t>
            </a:r>
            <a:r>
              <a:rPr lang="en-US" sz="2000" b="1" dirty="0" smtClean="0">
                <a:solidFill>
                  <a:srgbClr val="008000"/>
                </a:solidFill>
              </a:rPr>
              <a:t>: Continued</a:t>
            </a:r>
            <a:r>
              <a:rPr lang="en-US" sz="3200" b="1" dirty="0">
                <a:solidFill>
                  <a:srgbClr val="008000"/>
                </a:solidFill>
              </a:rPr>
              <a:t/>
            </a:r>
            <a:br>
              <a:rPr lang="en-US" sz="3200" b="1" dirty="0">
                <a:solidFill>
                  <a:srgbClr val="008000"/>
                </a:solidFill>
              </a:rPr>
            </a:br>
            <a:endParaRPr lang="en-US" dirty="0">
              <a:solidFill>
                <a:srgbClr val="008000"/>
              </a:solidFill>
            </a:endParaRPr>
          </a:p>
        </p:txBody>
      </p:sp>
      <p:sp>
        <p:nvSpPr>
          <p:cNvPr id="3" name="Content Placeholder 2"/>
          <p:cNvSpPr>
            <a:spLocks noGrp="1"/>
          </p:cNvSpPr>
          <p:nvPr>
            <p:ph idx="1"/>
          </p:nvPr>
        </p:nvSpPr>
        <p:spPr>
          <a:xfrm>
            <a:off x="152400" y="685800"/>
            <a:ext cx="8839200" cy="5562600"/>
          </a:xfrm>
        </p:spPr>
        <p:txBody>
          <a:bodyPr/>
          <a:lstStyle/>
          <a:p>
            <a:pPr marL="0" indent="0">
              <a:buNone/>
            </a:pPr>
            <a:r>
              <a:rPr lang="en-US" sz="1400" dirty="0" smtClean="0"/>
              <a:t> </a:t>
            </a:r>
            <a:endParaRPr lang="en-US" dirty="0" smtClean="0"/>
          </a:p>
          <a:p>
            <a:pPr marL="0" indent="0">
              <a:buNone/>
            </a:pPr>
            <a:r>
              <a:rPr lang="en-US" sz="1400" b="1" dirty="0" smtClean="0">
                <a:solidFill>
                  <a:srgbClr val="008000"/>
                </a:solidFill>
              </a:rPr>
              <a:t>4.  Complete </a:t>
            </a:r>
            <a:r>
              <a:rPr lang="en-US" sz="1400" b="1" dirty="0">
                <a:solidFill>
                  <a:srgbClr val="008000"/>
                </a:solidFill>
              </a:rPr>
              <a:t>evaluation of the alternate topology in the test stand at full power levels. The alternative topology could have a significant impact on the ongoing maintenance of the HVCM. </a:t>
            </a:r>
          </a:p>
          <a:p>
            <a:pPr marL="0" indent="0">
              <a:buNone/>
            </a:pPr>
            <a:r>
              <a:rPr lang="en-US" sz="1400" dirty="0"/>
              <a:t>The alternate topology HVCM is presently undergoing high power testing at the HEBT test stand with output voltage and current of 70 kV and 100 A, respectively, repetition rate up to 60 Hz, and pulse width up to 1.35 </a:t>
            </a:r>
            <a:r>
              <a:rPr lang="en-US" sz="1400" dirty="0" err="1" smtClean="0"/>
              <a:t>mS.</a:t>
            </a:r>
            <a:r>
              <a:rPr lang="en-US" sz="1400" dirty="0" smtClean="0"/>
              <a:t> </a:t>
            </a:r>
            <a:r>
              <a:rPr lang="en-US" sz="1400" dirty="0"/>
              <a:t>Pulse flattening has been demonstrated. Ripple and droop are controlled to less than 1 %. Thermal data are being collected, and initial results do not indicate any heating problems. An extended heat </a:t>
            </a:r>
            <a:r>
              <a:rPr lang="en-US" sz="1400" dirty="0" smtClean="0"/>
              <a:t>run at </a:t>
            </a:r>
            <a:r>
              <a:rPr lang="en-US" sz="1400" dirty="0"/>
              <a:t>full voltage and duty factor is planned for spring 2016. </a:t>
            </a:r>
            <a:endParaRPr lang="en-US" sz="1400" dirty="0" smtClean="0"/>
          </a:p>
          <a:p>
            <a:pPr marL="0" indent="0">
              <a:buNone/>
            </a:pPr>
            <a:r>
              <a:rPr lang="en-US" sz="1400" b="1" dirty="0" smtClean="0">
                <a:solidFill>
                  <a:srgbClr val="008000"/>
                </a:solidFill>
              </a:rPr>
              <a:t>5. Monitor </a:t>
            </a:r>
            <a:r>
              <a:rPr lang="en-US" sz="1400" b="1" dirty="0">
                <a:solidFill>
                  <a:srgbClr val="008000"/>
                </a:solidFill>
              </a:rPr>
              <a:t>all klystron saturation characteristics and adjust heaters for minimum operating temperature and track heater adjustment trends to assist in indication of end of life. </a:t>
            </a:r>
          </a:p>
          <a:p>
            <a:pPr marL="0" indent="0">
              <a:buNone/>
            </a:pPr>
            <a:r>
              <a:rPr lang="en-US" sz="1400" dirty="0"/>
              <a:t>Klystron cathode emission data is collected annually on every operational tube. Specifically, the emission data consists of the cathode current recorded at an associated heater current. The heater current is reduced in a step-wise fashion and cathode current is recorded at each step. The data is then plotted as the percent cathode current (Y) versus the heater current (X). The curves are compared to past data, with particular attention paid to the heater current level at the “knee” formed as cathode emission drops to determine if cathode emission is changing over time. </a:t>
            </a:r>
          </a:p>
          <a:p>
            <a:pPr marL="0" indent="0">
              <a:buNone/>
            </a:pPr>
            <a:r>
              <a:rPr lang="en-US" sz="1400" dirty="0"/>
              <a:t>In addition to monitoring cathode emission, this data is used to determine if the heater settings may be reduced to help increase cathode lifetime. Specifically, the heater current set points are placed 1A above the heater current level at 98% cathode emission. This level ensures that the tube cathode is operating in the fully space charge limited region while running the filament at the lowest possible temperature </a:t>
            </a:r>
            <a:r>
              <a:rPr lang="en-US" sz="1400" dirty="0" smtClean="0"/>
              <a:t>. </a:t>
            </a:r>
            <a:endParaRPr lang="en-US" sz="1400" dirty="0"/>
          </a:p>
        </p:txBody>
      </p:sp>
    </p:spTree>
    <p:extLst>
      <p:ext uri="{BB962C8B-B14F-4D97-AF65-F5344CB8AC3E}">
        <p14:creationId xmlns:p14="http://schemas.microsoft.com/office/powerpoint/2010/main" val="4055562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407308"/>
          </a:xfrm>
        </p:spPr>
        <p:txBody>
          <a:bodyPr/>
          <a:lstStyle/>
          <a:p>
            <a:pPr marL="0" indent="0"/>
            <a:r>
              <a:rPr lang="en-US" sz="2000" b="1" dirty="0">
                <a:solidFill>
                  <a:srgbClr val="008000"/>
                </a:solidFill>
              </a:rPr>
              <a:t>Three Recommendations for Controls:</a:t>
            </a:r>
            <a:br>
              <a:rPr lang="en-US" sz="2000" b="1" dirty="0">
                <a:solidFill>
                  <a:srgbClr val="008000"/>
                </a:solidFill>
              </a:rPr>
            </a:br>
            <a:r>
              <a:rPr lang="en-US" sz="2000" b="1" dirty="0">
                <a:solidFill>
                  <a:srgbClr val="008000"/>
                </a:solidFill>
              </a:rPr>
              <a:t/>
            </a:r>
            <a:br>
              <a:rPr lang="en-US" sz="2000" b="1" dirty="0">
                <a:solidFill>
                  <a:srgbClr val="008000"/>
                </a:solidFill>
              </a:rPr>
            </a:br>
            <a:r>
              <a:rPr lang="en-US" sz="1400" dirty="0">
                <a:solidFill>
                  <a:srgbClr val="008000"/>
                </a:solidFill>
              </a:rPr>
              <a:t>1. Consider augmenting Protection Systems and Process Controls teams with contractors.  Restructure resources if necessary.</a:t>
            </a:r>
            <a:br>
              <a:rPr lang="en-US" sz="1400" dirty="0">
                <a:solidFill>
                  <a:srgbClr val="008000"/>
                </a:solidFill>
              </a:rPr>
            </a:br>
            <a:r>
              <a:rPr lang="en-US" sz="1400" dirty="0">
                <a:solidFill>
                  <a:srgbClr val="008000"/>
                </a:solidFill>
              </a:rPr>
              <a:t/>
            </a:r>
            <a:br>
              <a:rPr lang="en-US" sz="1400" dirty="0">
                <a:solidFill>
                  <a:srgbClr val="008000"/>
                </a:solidFill>
              </a:rPr>
            </a:br>
            <a:endParaRPr lang="en-US" sz="1800" dirty="0">
              <a:solidFill>
                <a:srgbClr val="008000"/>
              </a:solidFill>
            </a:endParaRPr>
          </a:p>
        </p:txBody>
      </p:sp>
      <p:sp>
        <p:nvSpPr>
          <p:cNvPr id="3" name="Content Placeholder 2"/>
          <p:cNvSpPr>
            <a:spLocks noGrp="1"/>
          </p:cNvSpPr>
          <p:nvPr>
            <p:ph idx="1"/>
          </p:nvPr>
        </p:nvSpPr>
        <p:spPr>
          <a:xfrm>
            <a:off x="228600" y="1295400"/>
            <a:ext cx="8642640" cy="4471932"/>
          </a:xfrm>
        </p:spPr>
        <p:txBody>
          <a:bodyPr/>
          <a:lstStyle/>
          <a:p>
            <a:pPr marL="0" indent="0">
              <a:buNone/>
            </a:pPr>
            <a:r>
              <a:rPr lang="en-US" sz="2000" dirty="0" smtClean="0">
                <a:latin typeface="Arial"/>
                <a:cs typeface="Arial"/>
              </a:rPr>
              <a:t>The </a:t>
            </a:r>
            <a:r>
              <a:rPr lang="en-US" sz="2000" dirty="0">
                <a:latin typeface="Arial"/>
                <a:cs typeface="Arial"/>
              </a:rPr>
              <a:t>Controls Group Protection Systems and Process Controls team are </a:t>
            </a:r>
            <a:r>
              <a:rPr lang="en-US" sz="2000" dirty="0" smtClean="0">
                <a:latin typeface="Arial"/>
                <a:cs typeface="Arial"/>
              </a:rPr>
              <a:t>augmented with </a:t>
            </a:r>
            <a:r>
              <a:rPr lang="en-US" sz="2000" dirty="0">
                <a:latin typeface="Arial"/>
                <a:cs typeface="Arial"/>
              </a:rPr>
              <a:t>three full-time contractors. Two of the contractors are designers and one is </a:t>
            </a:r>
            <a:r>
              <a:rPr lang="en-US" sz="2000" dirty="0" smtClean="0">
                <a:latin typeface="Arial"/>
                <a:cs typeface="Arial"/>
              </a:rPr>
              <a:t>a field </a:t>
            </a:r>
            <a:r>
              <a:rPr lang="en-US" sz="2000" dirty="0">
                <a:latin typeface="Arial"/>
                <a:cs typeface="Arial"/>
              </a:rPr>
              <a:t>engineer. Their services are available to all Controls Group teams and work </a:t>
            </a:r>
            <a:r>
              <a:rPr lang="en-US" sz="2000" dirty="0" smtClean="0">
                <a:latin typeface="Arial"/>
                <a:cs typeface="Arial"/>
              </a:rPr>
              <a:t>is coordinated </a:t>
            </a:r>
            <a:r>
              <a:rPr lang="en-US" sz="2000" dirty="0">
                <a:latin typeface="Arial"/>
                <a:cs typeface="Arial"/>
              </a:rPr>
              <a:t>by Derrick Williams, Process Controls Team Leader. They have been </a:t>
            </a:r>
            <a:r>
              <a:rPr lang="en-US" sz="2000" dirty="0" smtClean="0">
                <a:latin typeface="Arial"/>
                <a:cs typeface="Arial"/>
              </a:rPr>
              <a:t>in place </a:t>
            </a:r>
            <a:r>
              <a:rPr lang="en-US" sz="2000" dirty="0">
                <a:latin typeface="Arial"/>
                <a:cs typeface="Arial"/>
              </a:rPr>
              <a:t>since April 2014 and are budgeted to continue throughout FY16. The </a:t>
            </a:r>
            <a:r>
              <a:rPr lang="en-US" sz="2000" dirty="0" smtClean="0">
                <a:latin typeface="Arial"/>
                <a:cs typeface="Arial"/>
              </a:rPr>
              <a:t>contract allows </a:t>
            </a:r>
            <a:r>
              <a:rPr lang="en-US" sz="2000" dirty="0">
                <a:latin typeface="Arial"/>
                <a:cs typeface="Arial"/>
              </a:rPr>
              <a:t>additional designers/engineers to be added as needed.</a:t>
            </a:r>
          </a:p>
        </p:txBody>
      </p:sp>
    </p:spTree>
    <p:extLst>
      <p:ext uri="{BB962C8B-B14F-4D97-AF65-F5344CB8AC3E}">
        <p14:creationId xmlns:p14="http://schemas.microsoft.com/office/powerpoint/2010/main" val="91614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2 SNS Aerial Ima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0369267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42640" cy="4471932"/>
          </a:xfrm>
        </p:spPr>
        <p:txBody>
          <a:bodyPr/>
          <a:lstStyle/>
          <a:p>
            <a:pPr marL="0" indent="0">
              <a:buNone/>
            </a:pPr>
            <a:r>
              <a:rPr lang="en-US" sz="1400" b="1" dirty="0" smtClean="0">
                <a:latin typeface="Arial"/>
                <a:cs typeface="Arial"/>
              </a:rPr>
              <a:t>Standardization is an ongoing activity for our Protection Systems. In the last year, the following activities have been pursued:</a:t>
            </a:r>
          </a:p>
          <a:p>
            <a:pPr marL="0" indent="0">
              <a:buNone/>
            </a:pPr>
            <a:r>
              <a:rPr lang="en-US" sz="1400" dirty="0" smtClean="0">
                <a:latin typeface="Arial"/>
                <a:cs typeface="Arial"/>
              </a:rPr>
              <a:t>Developed </a:t>
            </a:r>
            <a:r>
              <a:rPr lang="en-US" sz="1400" dirty="0">
                <a:latin typeface="Arial"/>
                <a:cs typeface="Arial"/>
              </a:rPr>
              <a:t>a mock prototype IPPS beamline standardizing on </a:t>
            </a:r>
            <a:r>
              <a:rPr lang="en-US" sz="1400" dirty="0" smtClean="0">
                <a:latin typeface="Arial"/>
                <a:cs typeface="Arial"/>
              </a:rPr>
              <a:t>hardware, subsystems</a:t>
            </a:r>
            <a:r>
              <a:rPr lang="en-US" sz="1400" dirty="0">
                <a:latin typeface="Arial"/>
                <a:cs typeface="Arial"/>
              </a:rPr>
              <a:t>, and software (behavior) for benchmarking existing </a:t>
            </a:r>
            <a:r>
              <a:rPr lang="en-US" sz="1400" dirty="0" smtClean="0">
                <a:latin typeface="Arial"/>
                <a:cs typeface="Arial"/>
              </a:rPr>
              <a:t>beamlines. Benchmark </a:t>
            </a:r>
            <a:r>
              <a:rPr lang="en-US" sz="1400" dirty="0">
                <a:latin typeface="Arial"/>
                <a:cs typeface="Arial"/>
              </a:rPr>
              <a:t>criteria will be used as part of the formal decision matrix </a:t>
            </a:r>
            <a:r>
              <a:rPr lang="en-US" sz="1400" dirty="0" smtClean="0">
                <a:latin typeface="Arial"/>
                <a:cs typeface="Arial"/>
              </a:rPr>
              <a:t>when selecting </a:t>
            </a:r>
            <a:r>
              <a:rPr lang="en-US" sz="1400" dirty="0">
                <a:latin typeface="Arial"/>
                <a:cs typeface="Arial"/>
              </a:rPr>
              <a:t>and scheduling IPPS system upgrades.</a:t>
            </a:r>
          </a:p>
          <a:p>
            <a:pPr marL="0" indent="0">
              <a:buNone/>
            </a:pPr>
            <a:r>
              <a:rPr lang="en-US" sz="1400" dirty="0" smtClean="0">
                <a:latin typeface="Arial"/>
                <a:cs typeface="Arial"/>
              </a:rPr>
              <a:t>Developed </a:t>
            </a:r>
            <a:r>
              <a:rPr lang="en-US" sz="1400" dirty="0">
                <a:latin typeface="Arial"/>
                <a:cs typeface="Arial"/>
              </a:rPr>
              <a:t>a plan to standardize secondary shutter motor controls. </a:t>
            </a:r>
            <a:r>
              <a:rPr lang="en-US" sz="1400" dirty="0" smtClean="0">
                <a:latin typeface="Arial"/>
                <a:cs typeface="Arial"/>
              </a:rPr>
              <a:t>This collaborative </a:t>
            </a:r>
            <a:r>
              <a:rPr lang="en-US" sz="1400" dirty="0">
                <a:latin typeface="Arial"/>
                <a:cs typeface="Arial"/>
              </a:rPr>
              <a:t>effort between PPS, Instrument Support, and Instrument </a:t>
            </a:r>
            <a:r>
              <a:rPr lang="en-US" sz="1400" dirty="0" smtClean="0">
                <a:latin typeface="Arial"/>
                <a:cs typeface="Arial"/>
              </a:rPr>
              <a:t>Data Acquisition </a:t>
            </a:r>
            <a:r>
              <a:rPr lang="en-US" sz="1400" dirty="0">
                <a:latin typeface="Arial"/>
                <a:cs typeface="Arial"/>
              </a:rPr>
              <a:t>and Controls (motor controls software) includes changeover </a:t>
            </a:r>
            <a:r>
              <a:rPr lang="en-US" sz="1400" dirty="0" smtClean="0">
                <a:latin typeface="Arial"/>
                <a:cs typeface="Arial"/>
              </a:rPr>
              <a:t>from custom </a:t>
            </a:r>
            <a:r>
              <a:rPr lang="en-US" sz="1400" dirty="0">
                <a:latin typeface="Arial"/>
                <a:cs typeface="Arial"/>
              </a:rPr>
              <a:t>C code to EPICS for control. Implemented first article on </a:t>
            </a:r>
            <a:r>
              <a:rPr lang="en-US" sz="1400" dirty="0" smtClean="0">
                <a:latin typeface="Arial"/>
                <a:cs typeface="Arial"/>
              </a:rPr>
              <a:t>BL- 14b</a:t>
            </a:r>
            <a:r>
              <a:rPr lang="en-US" sz="1400" dirty="0">
                <a:latin typeface="Arial"/>
                <a:cs typeface="Arial"/>
              </a:rPr>
              <a:t>. Second article scheduled on BL-4b January </a:t>
            </a:r>
            <a:r>
              <a:rPr lang="en-US" sz="1400" dirty="0" smtClean="0">
                <a:latin typeface="Arial"/>
                <a:cs typeface="Arial"/>
              </a:rPr>
              <a:t>2016</a:t>
            </a:r>
          </a:p>
          <a:p>
            <a:pPr marL="0" indent="0">
              <a:buNone/>
            </a:pPr>
            <a:r>
              <a:rPr lang="en-US" sz="1400" dirty="0" smtClean="0">
                <a:latin typeface="Arial"/>
                <a:cs typeface="Arial"/>
              </a:rPr>
              <a:t>Standardized </a:t>
            </a:r>
            <a:r>
              <a:rPr lang="en-US" sz="1400" dirty="0">
                <a:latin typeface="Arial"/>
                <a:cs typeface="Arial"/>
              </a:rPr>
              <a:t>operator panels as part of the CCR rack </a:t>
            </a:r>
            <a:r>
              <a:rPr lang="en-US" sz="1400" dirty="0" smtClean="0">
                <a:latin typeface="Arial"/>
                <a:cs typeface="Arial"/>
              </a:rPr>
              <a:t>upgrade </a:t>
            </a:r>
          </a:p>
          <a:p>
            <a:pPr marL="0" indent="0">
              <a:buNone/>
            </a:pPr>
            <a:r>
              <a:rPr lang="en-US" sz="1400" dirty="0" smtClean="0">
                <a:latin typeface="Arial"/>
                <a:cs typeface="Arial"/>
              </a:rPr>
              <a:t>Established </a:t>
            </a:r>
            <a:r>
              <a:rPr lang="en-US" sz="1400" dirty="0">
                <a:latin typeface="Arial"/>
                <a:cs typeface="Arial"/>
              </a:rPr>
              <a:t>standardized wiring methods. Used for CCR rack upgrades, </a:t>
            </a:r>
            <a:r>
              <a:rPr lang="en-US" sz="1400" dirty="0" smtClean="0">
                <a:latin typeface="Arial"/>
                <a:cs typeface="Arial"/>
              </a:rPr>
              <a:t>ITF and </a:t>
            </a:r>
            <a:r>
              <a:rPr lang="en-US" sz="1400" dirty="0">
                <a:latin typeface="Arial"/>
                <a:cs typeface="Arial"/>
              </a:rPr>
              <a:t>will be used for future upgrades.</a:t>
            </a:r>
          </a:p>
          <a:p>
            <a:pPr marL="0" indent="0">
              <a:buNone/>
            </a:pPr>
            <a:r>
              <a:rPr lang="en-US" sz="1400" dirty="0" smtClean="0">
                <a:latin typeface="Arial"/>
                <a:cs typeface="Arial"/>
              </a:rPr>
              <a:t>Updated </a:t>
            </a:r>
            <a:r>
              <a:rPr lang="en-US" sz="1400" dirty="0">
                <a:latin typeface="Arial"/>
                <a:cs typeface="Arial"/>
              </a:rPr>
              <a:t>PPS EPICS database and screens to align with tag types </a:t>
            </a:r>
            <a:r>
              <a:rPr lang="en-US" sz="1400" dirty="0" smtClean="0">
                <a:latin typeface="Arial"/>
                <a:cs typeface="Arial"/>
              </a:rPr>
              <a:t>and standardize </a:t>
            </a:r>
            <a:r>
              <a:rPr lang="en-US" sz="1400" dirty="0">
                <a:latin typeface="Arial"/>
                <a:cs typeface="Arial"/>
              </a:rPr>
              <a:t>graphics for operator panels. New build allows for </a:t>
            </a:r>
            <a:r>
              <a:rPr lang="en-US" sz="1400" dirty="0" smtClean="0">
                <a:latin typeface="Arial"/>
                <a:cs typeface="Arial"/>
              </a:rPr>
              <a:t>better sustainability</a:t>
            </a:r>
          </a:p>
          <a:p>
            <a:pPr marL="0" indent="0">
              <a:buNone/>
            </a:pPr>
            <a:r>
              <a:rPr lang="en-US" sz="1400" dirty="0" smtClean="0">
                <a:latin typeface="Arial"/>
                <a:cs typeface="Arial"/>
              </a:rPr>
              <a:t>Standardized </a:t>
            </a:r>
            <a:r>
              <a:rPr lang="en-US" sz="1400" dirty="0">
                <a:latin typeface="Arial"/>
                <a:cs typeface="Arial"/>
              </a:rPr>
              <a:t>on Allen Bradley Point I/O for upgrades and new designs.</a:t>
            </a:r>
          </a:p>
          <a:p>
            <a:pPr marL="0" indent="0">
              <a:buNone/>
            </a:pPr>
            <a:r>
              <a:rPr lang="en-US" sz="1400" dirty="0" smtClean="0">
                <a:latin typeface="Arial"/>
                <a:cs typeface="Arial"/>
              </a:rPr>
              <a:t>Standardized </a:t>
            </a:r>
            <a:r>
              <a:rPr lang="en-US" sz="1400" dirty="0">
                <a:latin typeface="Arial"/>
                <a:cs typeface="Arial"/>
              </a:rPr>
              <a:t>on drawing layouts and methods. Over 400 drawings created </a:t>
            </a:r>
            <a:r>
              <a:rPr lang="en-US" sz="1400" dirty="0" smtClean="0">
                <a:latin typeface="Arial"/>
                <a:cs typeface="Arial"/>
              </a:rPr>
              <a:t>or updated </a:t>
            </a:r>
            <a:r>
              <a:rPr lang="en-US" sz="1400" dirty="0">
                <a:latin typeface="Arial"/>
                <a:cs typeface="Arial"/>
              </a:rPr>
              <a:t>using the new standard so </a:t>
            </a:r>
            <a:r>
              <a:rPr lang="en-US" sz="1400" dirty="0" smtClean="0">
                <a:latin typeface="Arial"/>
                <a:cs typeface="Arial"/>
              </a:rPr>
              <a:t>far.</a:t>
            </a:r>
          </a:p>
          <a:p>
            <a:pPr marL="0" indent="0">
              <a:buNone/>
            </a:pPr>
            <a:r>
              <a:rPr lang="en-US" sz="1400" dirty="0" smtClean="0">
                <a:latin typeface="Arial"/>
                <a:cs typeface="Arial"/>
              </a:rPr>
              <a:t>Developing </a:t>
            </a:r>
            <a:r>
              <a:rPr lang="en-US" sz="1400" dirty="0">
                <a:latin typeface="Arial"/>
                <a:cs typeface="Arial"/>
              </a:rPr>
              <a:t>improved system and software requirements functional </a:t>
            </a:r>
            <a:r>
              <a:rPr lang="en-US" sz="1400" dirty="0" smtClean="0">
                <a:latin typeface="Arial"/>
                <a:cs typeface="Arial"/>
              </a:rPr>
              <a:t>templates. Templates </a:t>
            </a:r>
            <a:r>
              <a:rPr lang="en-US" sz="1400" dirty="0">
                <a:latin typeface="Arial"/>
                <a:cs typeface="Arial"/>
              </a:rPr>
              <a:t>will allow software to be modeled and validated </a:t>
            </a:r>
            <a:r>
              <a:rPr lang="en-US" sz="1400" dirty="0" smtClean="0">
                <a:latin typeface="Arial"/>
                <a:cs typeface="Arial"/>
              </a:rPr>
              <a:t>against requirements </a:t>
            </a:r>
            <a:r>
              <a:rPr lang="en-US" sz="1400" dirty="0">
                <a:latin typeface="Arial"/>
                <a:cs typeface="Arial"/>
              </a:rPr>
              <a:t>and system behavior to be standardized across all PPS systems.</a:t>
            </a:r>
          </a:p>
        </p:txBody>
      </p:sp>
      <p:sp>
        <p:nvSpPr>
          <p:cNvPr id="4" name="Title 1"/>
          <p:cNvSpPr txBox="1">
            <a:spLocks/>
          </p:cNvSpPr>
          <p:nvPr/>
        </p:nvSpPr>
        <p:spPr bwMode="auto">
          <a:xfrm>
            <a:off x="228600" y="172344"/>
            <a:ext cx="8636290" cy="14073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b="1" dirty="0" smtClean="0">
                <a:solidFill>
                  <a:srgbClr val="008000"/>
                </a:solidFill>
              </a:rPr>
              <a:t>Three Recommendations for Controls: (continued)</a:t>
            </a:r>
          </a:p>
          <a:p>
            <a:r>
              <a:rPr lang="en-US" sz="1400" dirty="0" smtClean="0">
                <a:solidFill>
                  <a:srgbClr val="008000"/>
                </a:solidFill>
              </a:rPr>
              <a:t/>
            </a:r>
            <a:br>
              <a:rPr lang="en-US" sz="1400" dirty="0" smtClean="0">
                <a:solidFill>
                  <a:srgbClr val="008000"/>
                </a:solidFill>
              </a:rPr>
            </a:br>
            <a:r>
              <a:rPr lang="en-US" sz="1600" dirty="0" smtClean="0">
                <a:solidFill>
                  <a:srgbClr val="008000"/>
                </a:solidFill>
              </a:rPr>
              <a:t>2. Standardization of Protection Systems is essential to realize future efficiencies, reliability and safety.   Continue this activity.</a:t>
            </a:r>
            <a:br>
              <a:rPr lang="en-US" sz="1600" dirty="0" smtClean="0">
                <a:solidFill>
                  <a:srgbClr val="008000"/>
                </a:solidFill>
              </a:rPr>
            </a:br>
            <a:r>
              <a:rPr lang="en-US" sz="1600" dirty="0" smtClean="0">
                <a:solidFill>
                  <a:srgbClr val="008000"/>
                </a:solidFill>
              </a:rPr>
              <a:t/>
            </a:r>
            <a:br>
              <a:rPr lang="en-US" sz="1600" dirty="0" smtClean="0">
                <a:solidFill>
                  <a:srgbClr val="008000"/>
                </a:solidFill>
              </a:rPr>
            </a:br>
            <a:endParaRPr lang="en-US" sz="1800" dirty="0">
              <a:solidFill>
                <a:srgbClr val="008000"/>
              </a:solidFill>
            </a:endParaRPr>
          </a:p>
        </p:txBody>
      </p:sp>
    </p:spTree>
    <p:extLst>
      <p:ext uri="{BB962C8B-B14F-4D97-AF65-F5344CB8AC3E}">
        <p14:creationId xmlns:p14="http://schemas.microsoft.com/office/powerpoint/2010/main" val="1413489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6560" y="1928868"/>
            <a:ext cx="8642640" cy="4471932"/>
          </a:xfrm>
        </p:spPr>
        <p:txBody>
          <a:bodyPr/>
          <a:lstStyle/>
          <a:p>
            <a:pPr marL="0" indent="0">
              <a:buNone/>
            </a:pPr>
            <a:r>
              <a:rPr lang="en-US" sz="1800" dirty="0">
                <a:latin typeface="Arial"/>
                <a:cs typeface="Arial"/>
              </a:rPr>
              <a:t>In the prioritization process of resources across the facility, consider the use of </a:t>
            </a:r>
            <a:r>
              <a:rPr lang="en-US" sz="1800" dirty="0" smtClean="0">
                <a:latin typeface="Arial"/>
                <a:cs typeface="Arial"/>
              </a:rPr>
              <a:t>some obsolete </a:t>
            </a:r>
            <a:r>
              <a:rPr lang="en-US" sz="1800" dirty="0">
                <a:latin typeface="Arial"/>
                <a:cs typeface="Arial"/>
              </a:rPr>
              <a:t>systems as something that facilities can live with.</a:t>
            </a:r>
          </a:p>
          <a:p>
            <a:pPr marL="0" indent="0">
              <a:buNone/>
            </a:pPr>
            <a:r>
              <a:rPr lang="en-US" sz="1800" dirty="0">
                <a:latin typeface="Arial"/>
                <a:cs typeface="Arial"/>
              </a:rPr>
              <a:t>We maintain an updated list of current and predicted obsolescence issues. </a:t>
            </a:r>
            <a:r>
              <a:rPr lang="en-US" sz="1800" dirty="0" smtClean="0">
                <a:latin typeface="Arial"/>
                <a:cs typeface="Arial"/>
              </a:rPr>
              <a:t>These items </a:t>
            </a:r>
            <a:r>
              <a:rPr lang="en-US" sz="1800" dirty="0">
                <a:latin typeface="Arial"/>
                <a:cs typeface="Arial"/>
              </a:rPr>
              <a:t>are prioritized primarily by our estimate of when the issue will become a risk </a:t>
            </a:r>
            <a:r>
              <a:rPr lang="en-US" sz="1800" dirty="0" smtClean="0">
                <a:latin typeface="Arial"/>
                <a:cs typeface="Arial"/>
              </a:rPr>
              <a:t>to control </a:t>
            </a:r>
            <a:r>
              <a:rPr lang="en-US" sz="1800" dirty="0">
                <a:latin typeface="Arial"/>
                <a:cs typeface="Arial"/>
              </a:rPr>
              <a:t>system availability and tackle one or two issues per year. The long </a:t>
            </a:r>
            <a:r>
              <a:rPr lang="en-US" sz="1800" dirty="0" smtClean="0">
                <a:latin typeface="Arial"/>
                <a:cs typeface="Arial"/>
              </a:rPr>
              <a:t>range outlook </a:t>
            </a:r>
            <a:r>
              <a:rPr lang="en-US" sz="1800" dirty="0">
                <a:latin typeface="Arial"/>
                <a:cs typeface="Arial"/>
              </a:rPr>
              <a:t>provided by this list helps us plan for and purchase adequate spares to </a:t>
            </a:r>
            <a:r>
              <a:rPr lang="en-US" sz="1800" dirty="0" smtClean="0">
                <a:latin typeface="Arial"/>
                <a:cs typeface="Arial"/>
              </a:rPr>
              <a:t>keep obsolete </a:t>
            </a:r>
            <a:r>
              <a:rPr lang="en-US" sz="1800" dirty="0">
                <a:latin typeface="Arial"/>
                <a:cs typeface="Arial"/>
              </a:rPr>
              <a:t>systems in service until resources allow for replacement. However, </a:t>
            </a:r>
            <a:r>
              <a:rPr lang="en-US" sz="1800" dirty="0" smtClean="0">
                <a:latin typeface="Arial"/>
                <a:cs typeface="Arial"/>
              </a:rPr>
              <a:t>spares purchases </a:t>
            </a:r>
            <a:r>
              <a:rPr lang="en-US" sz="1800" dirty="0">
                <a:latin typeface="Arial"/>
                <a:cs typeface="Arial"/>
              </a:rPr>
              <a:t>can be limited by budget constraints. For large obsolescence projects (</a:t>
            </a:r>
            <a:r>
              <a:rPr lang="en-US" sz="1800" dirty="0" smtClean="0">
                <a:latin typeface="Arial"/>
                <a:cs typeface="Arial"/>
              </a:rPr>
              <a:t>e.g. MPS</a:t>
            </a:r>
            <a:r>
              <a:rPr lang="en-US" sz="1800" dirty="0">
                <a:latin typeface="Arial"/>
                <a:cs typeface="Arial"/>
              </a:rPr>
              <a:t>) we work with the Deputy Division Director to fit the work into the long </a:t>
            </a:r>
            <a:r>
              <a:rPr lang="en-US" sz="1800" dirty="0" smtClean="0">
                <a:latin typeface="Arial"/>
                <a:cs typeface="Arial"/>
              </a:rPr>
              <a:t>term AIP </a:t>
            </a:r>
            <a:r>
              <a:rPr lang="en-US" sz="1800" dirty="0">
                <a:latin typeface="Arial"/>
                <a:cs typeface="Arial"/>
              </a:rPr>
              <a:t>strategy.</a:t>
            </a:r>
          </a:p>
        </p:txBody>
      </p:sp>
      <p:sp>
        <p:nvSpPr>
          <p:cNvPr id="4" name="Title 1"/>
          <p:cNvSpPr txBox="1">
            <a:spLocks/>
          </p:cNvSpPr>
          <p:nvPr/>
        </p:nvSpPr>
        <p:spPr bwMode="auto">
          <a:xfrm>
            <a:off x="228600" y="228600"/>
            <a:ext cx="8636290" cy="16689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b="1" dirty="0" smtClean="0">
                <a:solidFill>
                  <a:srgbClr val="008000"/>
                </a:solidFill>
              </a:rPr>
              <a:t>Three Recommendations for Controls: (continued)</a:t>
            </a:r>
          </a:p>
          <a:p>
            <a:r>
              <a:rPr lang="en-US" sz="1600" dirty="0" smtClean="0">
                <a:solidFill>
                  <a:srgbClr val="008000"/>
                </a:solidFill>
              </a:rPr>
              <a:t/>
            </a:r>
            <a:br>
              <a:rPr lang="en-US" sz="1600" dirty="0" smtClean="0">
                <a:solidFill>
                  <a:srgbClr val="008000"/>
                </a:solidFill>
              </a:rPr>
            </a:br>
            <a:r>
              <a:rPr lang="en-US" sz="1600" dirty="0" smtClean="0">
                <a:solidFill>
                  <a:srgbClr val="008000"/>
                </a:solidFill>
              </a:rPr>
              <a:t>3. In the prioritization process of resources across the facility, consider the use of some obsolete systems as something that facilities can live with. Consider augmenting Protection Systems and Process Controls teams with contractors. Restructure resources if necessary</a:t>
            </a:r>
            <a:r>
              <a:rPr lang="en-US" sz="1400" dirty="0" smtClean="0">
                <a:solidFill>
                  <a:srgbClr val="008000"/>
                </a:solidFill>
              </a:rPr>
              <a:t>.</a:t>
            </a:r>
            <a:r>
              <a:rPr lang="en-US" sz="1800" dirty="0" smtClean="0">
                <a:solidFill>
                  <a:srgbClr val="008000"/>
                </a:solidFill>
              </a:rPr>
              <a:t/>
            </a:r>
            <a:br>
              <a:rPr lang="en-US" sz="1800" dirty="0" smtClean="0">
                <a:solidFill>
                  <a:srgbClr val="008000"/>
                </a:solidFill>
              </a:rPr>
            </a:br>
            <a:endParaRPr lang="en-US" sz="1800" dirty="0">
              <a:solidFill>
                <a:srgbClr val="008000"/>
              </a:solidFill>
            </a:endParaRPr>
          </a:p>
        </p:txBody>
      </p:sp>
    </p:spTree>
    <p:extLst>
      <p:ext uri="{BB962C8B-B14F-4D97-AF65-F5344CB8AC3E}">
        <p14:creationId xmlns:p14="http://schemas.microsoft.com/office/powerpoint/2010/main" val="336614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271502"/>
          </a:xfrm>
        </p:spPr>
        <p:txBody>
          <a:bodyPr/>
          <a:lstStyle/>
          <a:p>
            <a:r>
              <a:rPr lang="en-US" sz="1800" b="1" dirty="0">
                <a:solidFill>
                  <a:srgbClr val="008000"/>
                </a:solidFill>
              </a:rPr>
              <a:t>Committee recommendation for H- stripping:</a:t>
            </a:r>
            <a:br>
              <a:rPr lang="en-US" sz="1800" b="1" dirty="0">
                <a:solidFill>
                  <a:srgbClr val="008000"/>
                </a:solidFill>
              </a:rPr>
            </a:br>
            <a:r>
              <a:rPr lang="en-US" sz="1800" b="1" dirty="0">
                <a:solidFill>
                  <a:srgbClr val="008000"/>
                </a:solidFill>
              </a:rPr>
              <a:t/>
            </a:r>
            <a:br>
              <a:rPr lang="en-US" sz="1800" b="1" dirty="0">
                <a:solidFill>
                  <a:srgbClr val="008000"/>
                </a:solidFill>
              </a:rPr>
            </a:br>
            <a:r>
              <a:rPr lang="en-US" sz="1800" dirty="0">
                <a:solidFill>
                  <a:srgbClr val="008000"/>
                </a:solidFill>
              </a:rPr>
              <a:t>The committee supports the installation of the laser stripping experimental station in FY2015 as an important activity, and encourages its inclusion in the project prioritization process.</a:t>
            </a:r>
          </a:p>
        </p:txBody>
      </p:sp>
      <p:sp>
        <p:nvSpPr>
          <p:cNvPr id="4" name="Rectangle 3"/>
          <p:cNvSpPr/>
          <p:nvPr/>
        </p:nvSpPr>
        <p:spPr>
          <a:xfrm>
            <a:off x="304800" y="1371600"/>
            <a:ext cx="8305800" cy="2862323"/>
          </a:xfrm>
          <a:prstGeom prst="rect">
            <a:avLst/>
          </a:prstGeom>
        </p:spPr>
        <p:txBody>
          <a:bodyPr wrap="square">
            <a:spAutoFit/>
          </a:bodyPr>
          <a:lstStyle/>
          <a:p>
            <a:r>
              <a:rPr lang="en-US" dirty="0">
                <a:latin typeface="Arial"/>
                <a:cs typeface="Arial"/>
              </a:rPr>
              <a:t> </a:t>
            </a:r>
          </a:p>
          <a:p>
            <a:r>
              <a:rPr lang="en-US" dirty="0">
                <a:latin typeface="Arial"/>
                <a:cs typeface="Arial"/>
              </a:rPr>
              <a:t> </a:t>
            </a:r>
          </a:p>
          <a:p>
            <a:r>
              <a:rPr lang="en-US" dirty="0">
                <a:latin typeface="Arial"/>
                <a:cs typeface="Arial"/>
              </a:rPr>
              <a:t>The installation of the equipment for the laser stripping experiment is proceeding on time, with an anticipated completion date of January 2016.  The experimental vessel and the laser transport line through the ring service building (RSB) chase were installed in the summer 2016 outage.  The stripping magnets have been operated and verified to provide 100% conversion from H</a:t>
            </a:r>
            <a:r>
              <a:rPr lang="en-US" baseline="30000" dirty="0">
                <a:latin typeface="Arial"/>
                <a:cs typeface="Arial"/>
              </a:rPr>
              <a:t>-</a:t>
            </a:r>
            <a:r>
              <a:rPr lang="en-US" dirty="0">
                <a:latin typeface="Arial"/>
                <a:cs typeface="Arial"/>
              </a:rPr>
              <a:t> to H</a:t>
            </a:r>
            <a:r>
              <a:rPr lang="en-US" baseline="30000" dirty="0">
                <a:latin typeface="Arial"/>
                <a:cs typeface="Arial"/>
              </a:rPr>
              <a:t>0</a:t>
            </a:r>
            <a:r>
              <a:rPr lang="en-US" dirty="0">
                <a:latin typeface="Arial"/>
                <a:cs typeface="Arial"/>
              </a:rPr>
              <a:t>.  The installation of the remainder of the transport line, as well as the finalization of the remote laser table in the RSB and the final optics table in the tunnel, will be completed and tested by the end of January.  Stripping experiments will begin in late winter. </a:t>
            </a:r>
          </a:p>
        </p:txBody>
      </p:sp>
    </p:spTree>
    <p:extLst>
      <p:ext uri="{BB962C8B-B14F-4D97-AF65-F5344CB8AC3E}">
        <p14:creationId xmlns:p14="http://schemas.microsoft.com/office/powerpoint/2010/main" val="2551797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2919645"/>
          </a:xfrm>
        </p:spPr>
        <p:txBody>
          <a:bodyPr/>
          <a:lstStyle/>
          <a:p>
            <a:r>
              <a:rPr lang="en-US" sz="1800" b="1" dirty="0">
                <a:solidFill>
                  <a:srgbClr val="008000"/>
                </a:solidFill>
              </a:rPr>
              <a:t>Two recommendations from charge question 1:  Assess performance of the accelerator complex and neutron source since the last meeting:</a:t>
            </a:r>
            <a:br>
              <a:rPr lang="en-US" sz="1800" b="1" dirty="0">
                <a:solidFill>
                  <a:srgbClr val="008000"/>
                </a:solidFill>
              </a:rPr>
            </a:br>
            <a:r>
              <a:rPr lang="en-US" sz="1800" dirty="0">
                <a:solidFill>
                  <a:srgbClr val="008000"/>
                </a:solidFill>
              </a:rPr>
              <a:t/>
            </a:r>
            <a:br>
              <a:rPr lang="en-US" sz="1800" dirty="0">
                <a:solidFill>
                  <a:srgbClr val="008000"/>
                </a:solidFill>
              </a:rPr>
            </a:br>
            <a:r>
              <a:rPr lang="en-US" sz="1800" dirty="0">
                <a:solidFill>
                  <a:srgbClr val="008000"/>
                </a:solidFill>
              </a:rPr>
              <a:t>1. Challenges exist in setting priorities for resources, including those between instruments and accelerator functions.   The committee recommends development and use of a defensible project priority evaluation method, perhaps based on risks.</a:t>
            </a:r>
            <a:br>
              <a:rPr lang="en-US" sz="1800" dirty="0">
                <a:solidFill>
                  <a:srgbClr val="008000"/>
                </a:solidFill>
              </a:rPr>
            </a:br>
            <a:r>
              <a:rPr lang="en-US" sz="1800" dirty="0">
                <a:solidFill>
                  <a:srgbClr val="008000"/>
                </a:solidFill>
              </a:rPr>
              <a:t/>
            </a:r>
            <a:br>
              <a:rPr lang="en-US" sz="1800" dirty="0">
                <a:solidFill>
                  <a:srgbClr val="008000"/>
                </a:solidFill>
              </a:rPr>
            </a:br>
            <a:r>
              <a:rPr lang="en-US" sz="1800" dirty="0">
                <a:solidFill>
                  <a:srgbClr val="008000"/>
                </a:solidFill>
              </a:rPr>
              <a:t>2. The committee encourages inclusion of an examination of the distribution of resources as part of the project prioritization process.</a:t>
            </a:r>
          </a:p>
        </p:txBody>
      </p:sp>
      <p:sp>
        <p:nvSpPr>
          <p:cNvPr id="3" name="Content Placeholder 2"/>
          <p:cNvSpPr>
            <a:spLocks noGrp="1"/>
          </p:cNvSpPr>
          <p:nvPr>
            <p:ph idx="1"/>
          </p:nvPr>
        </p:nvSpPr>
        <p:spPr>
          <a:xfrm>
            <a:off x="228600" y="3200400"/>
            <a:ext cx="8610600" cy="3176532"/>
          </a:xfrm>
        </p:spPr>
        <p:txBody>
          <a:bodyPr/>
          <a:lstStyle/>
          <a:p>
            <a:r>
              <a:rPr lang="en-US" sz="1800" dirty="0" smtClean="0"/>
              <a:t>Some progress was made in this regard and further refinements are needed.  The </a:t>
            </a:r>
            <a:r>
              <a:rPr lang="en-US" sz="1800" dirty="0" smtClean="0"/>
              <a:t>scientific organizations developed and implemented a process to set priorities for instrument upgrades.   RAD staff that had ownership of elements of work scope associated with each of these projects were engaged in the scoping process to define needed resources and contribute to planned schedules.  These projects were then included in the RAD prioritization process that was implemented to define high priority items to be performed during the recently-concluded winter 2015/2016 outage. </a:t>
            </a:r>
          </a:p>
        </p:txBody>
      </p:sp>
    </p:spTree>
    <p:extLst>
      <p:ext uri="{BB962C8B-B14F-4D97-AF65-F5344CB8AC3E}">
        <p14:creationId xmlns:p14="http://schemas.microsoft.com/office/powerpoint/2010/main" val="475664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3176532"/>
          </a:xfrm>
        </p:spPr>
        <p:txBody>
          <a:bodyPr/>
          <a:lstStyle/>
          <a:p>
            <a:r>
              <a:rPr lang="en-US" sz="1800" dirty="0" smtClean="0"/>
              <a:t>The RAD prioritization process included an initial prioritization performed by the group owning the equipment, to which a number of scoring criteria were applied.  These included:</a:t>
            </a:r>
          </a:p>
          <a:p>
            <a:pPr lvl="1"/>
            <a:r>
              <a:rPr lang="en-US" sz="1600" dirty="0" smtClean="0"/>
              <a:t>Is the activity one of the top priority instrument improvement projects?</a:t>
            </a:r>
          </a:p>
          <a:p>
            <a:pPr lvl="1"/>
            <a:r>
              <a:rPr lang="en-US" sz="1600" dirty="0" smtClean="0"/>
              <a:t>Is the activity required to meet a regulatory requirement?</a:t>
            </a:r>
          </a:p>
          <a:p>
            <a:pPr lvl="1"/>
            <a:r>
              <a:rPr lang="en-US" sz="1600" dirty="0" smtClean="0"/>
              <a:t>Is the activity a response to an Advisory/Review Committee action or an event corrective action?</a:t>
            </a:r>
          </a:p>
          <a:p>
            <a:pPr lvl="1"/>
            <a:r>
              <a:rPr lang="en-US" sz="1600" dirty="0" smtClean="0"/>
              <a:t>Is the activity implementation of an AIP or new capability?</a:t>
            </a:r>
          </a:p>
          <a:p>
            <a:pPr lvl="1"/>
            <a:r>
              <a:rPr lang="en-US" sz="1600" dirty="0" smtClean="0"/>
              <a:t>Does the activity affect operability at high beam power?</a:t>
            </a:r>
          </a:p>
          <a:p>
            <a:pPr lvl="1"/>
            <a:r>
              <a:rPr lang="en-US" sz="1600" dirty="0" smtClean="0"/>
              <a:t>Does the activity address a reliability issue or offer a reliability improvement?</a:t>
            </a:r>
          </a:p>
          <a:p>
            <a:pPr lvl="1"/>
            <a:r>
              <a:rPr lang="en-US" sz="1600" dirty="0" smtClean="0"/>
              <a:t>Does the activity contribute to the system reliability budget?</a:t>
            </a:r>
          </a:p>
          <a:p>
            <a:r>
              <a:rPr lang="en-US" sz="2000" dirty="0" smtClean="0"/>
              <a:t>Impact factors determined through this process were used to select 15 high priority activities for resource allocation during the outage to ensure completion, along with standard preventive/predictive maintenance work that could also be accommodated.  A memorandum listing these activities and their priorities was distributed to all RAD staff 3 weeks before the start of the outage.</a:t>
            </a:r>
          </a:p>
          <a:p>
            <a:r>
              <a:rPr lang="en-US" sz="2000" dirty="0" smtClean="0"/>
              <a:t>All but one of the activities were completed, the incomplete activity on BL-17 was deferred to the summer 2016 outage. </a:t>
            </a:r>
            <a:endParaRPr lang="en-US" sz="2000" dirty="0" smtClean="0"/>
          </a:p>
        </p:txBody>
      </p:sp>
    </p:spTree>
    <p:extLst>
      <p:ext uri="{BB962C8B-B14F-4D97-AF65-F5344CB8AC3E}">
        <p14:creationId xmlns:p14="http://schemas.microsoft.com/office/powerpoint/2010/main" val="3767004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3024098"/>
          </a:xfrm>
        </p:spPr>
        <p:txBody>
          <a:bodyPr/>
          <a:lstStyle/>
          <a:p>
            <a:r>
              <a:rPr lang="en-US" sz="1600" b="1" dirty="0"/>
              <a:t>Two recommendations from Charge Question 2: Assess and provide advice on the plans for sustainable beam operation with availability &gt;=90% level at ~1.4 MW beam power for 5000 operating hours per year in a constrained funding environment.   Consider the lessons learned from the high power run in the first half of 2014 and current maintenance strategy.</a:t>
            </a:r>
            <a:br>
              <a:rPr lang="en-US" sz="1600" b="1" dirty="0"/>
            </a:br>
            <a:r>
              <a:rPr lang="en-US" sz="1600" dirty="0"/>
              <a:t/>
            </a:r>
            <a:br>
              <a:rPr lang="en-US" sz="1600" dirty="0"/>
            </a:br>
            <a:r>
              <a:rPr lang="en-US" sz="1600" dirty="0"/>
              <a:t>1. Consider prioritization of "availability" above the importance of "1.4 MW" (rather than 1.35 for instance).</a:t>
            </a:r>
            <a:br>
              <a:rPr lang="en-US" sz="1600" dirty="0"/>
            </a:br>
            <a:r>
              <a:rPr lang="en-US" sz="1600" dirty="0"/>
              <a:t/>
            </a:r>
            <a:br>
              <a:rPr lang="en-US" sz="1600" dirty="0"/>
            </a:br>
            <a:r>
              <a:rPr lang="en-US" sz="1600" dirty="0"/>
              <a:t>2. We encourage a rigorous approach to project prioritization, such as the use of risk analysis, and looking into best practice elsewhere.   Looking forward at least 5 - 10 years is recommended, particularly in AIP: A sustainable, predictable funding level makes this possible.   some sustainability issues can take 10 years to address - start now!</a:t>
            </a:r>
          </a:p>
        </p:txBody>
      </p:sp>
      <p:sp>
        <p:nvSpPr>
          <p:cNvPr id="3" name="Content Placeholder 2"/>
          <p:cNvSpPr>
            <a:spLocks noGrp="1"/>
          </p:cNvSpPr>
          <p:nvPr>
            <p:ph idx="1"/>
          </p:nvPr>
        </p:nvSpPr>
        <p:spPr>
          <a:xfrm>
            <a:off x="152400" y="3429000"/>
            <a:ext cx="8686800" cy="2366615"/>
          </a:xfrm>
        </p:spPr>
        <p:txBody>
          <a:bodyPr/>
          <a:lstStyle/>
          <a:p>
            <a:r>
              <a:rPr lang="en-US" sz="1800" dirty="0" smtClean="0"/>
              <a:t>Operation at powers below 1.4 MW has become part of the strategy currently deployed to meet sponsor objectives.  The sponsor has clearly stated now (Recommendation from BES Triennial Review, August 2015) that predictability and availability are key, along with managing targets to ensure there are no unplanned replacements.  This has led to a strategy for FY2016 that seeks to demonstrate 2.5 months at 1.4 MW with the balance at lower powers to manage target lifetime.  The need to operate at 1.4 MW is driven by certain low-count-rate inelastic neutron scattering experiments.</a:t>
            </a:r>
          </a:p>
          <a:p>
            <a:r>
              <a:rPr lang="en-US" sz="1800" dirty="0" smtClean="0"/>
              <a:t>Recommendation 2 remains to be addressed.</a:t>
            </a:r>
            <a:endParaRPr lang="en-US" sz="1800" dirty="0"/>
          </a:p>
        </p:txBody>
      </p:sp>
    </p:spTree>
    <p:extLst>
      <p:ext uri="{BB962C8B-B14F-4D97-AF65-F5344CB8AC3E}">
        <p14:creationId xmlns:p14="http://schemas.microsoft.com/office/powerpoint/2010/main" val="64626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2605521"/>
          </a:xfrm>
        </p:spPr>
        <p:txBody>
          <a:bodyPr/>
          <a:lstStyle/>
          <a:p>
            <a:r>
              <a:rPr lang="en-US" sz="1600" b="1" dirty="0">
                <a:solidFill>
                  <a:srgbClr val="008000"/>
                </a:solidFill>
              </a:rPr>
              <a:t>Two recommendations for Charge Question 3: Assess the adequacy of our approach to sustaining and developing critical systems, including High Voltage Converter Modulators, Superconducting Cavities (plasma processing), Injection Stripping (Foils, lasers), Personnel Protection System and Controls (including high level applications) and the Integrated Front End Test Stand facility.</a:t>
            </a:r>
            <a:br>
              <a:rPr lang="en-US" sz="1600" b="1" dirty="0">
                <a:solidFill>
                  <a:srgbClr val="008000"/>
                </a:solidFill>
              </a:rPr>
            </a:br>
            <a:r>
              <a:rPr lang="en-US" sz="1600" b="1" dirty="0">
                <a:solidFill>
                  <a:srgbClr val="008000"/>
                </a:solidFill>
              </a:rPr>
              <a:t/>
            </a:r>
            <a:br>
              <a:rPr lang="en-US" sz="1600" b="1" dirty="0">
                <a:solidFill>
                  <a:srgbClr val="008000"/>
                </a:solidFill>
              </a:rPr>
            </a:br>
            <a:r>
              <a:rPr lang="en-US" sz="1600" dirty="0">
                <a:solidFill>
                  <a:srgbClr val="008000"/>
                </a:solidFill>
              </a:rPr>
              <a:t>1. Ensure the overall SNS goals are set and well communicated to stakeholders.   This would help in prioritization of resources and help to manage expectations.</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2. Devise a prioritization process to align resource allocation with goals</a:t>
            </a:r>
          </a:p>
        </p:txBody>
      </p:sp>
      <p:sp>
        <p:nvSpPr>
          <p:cNvPr id="3" name="Content Placeholder 2"/>
          <p:cNvSpPr>
            <a:spLocks noGrp="1"/>
          </p:cNvSpPr>
          <p:nvPr>
            <p:ph idx="1"/>
          </p:nvPr>
        </p:nvSpPr>
        <p:spPr>
          <a:xfrm>
            <a:off x="152400" y="2743200"/>
            <a:ext cx="8490240" cy="3633732"/>
          </a:xfrm>
        </p:spPr>
        <p:txBody>
          <a:bodyPr/>
          <a:lstStyle/>
          <a:p>
            <a:r>
              <a:rPr lang="en-US" sz="1800" dirty="0" smtClean="0"/>
              <a:t>The </a:t>
            </a:r>
            <a:r>
              <a:rPr lang="en-US" sz="1800" dirty="0" err="1" smtClean="0"/>
              <a:t>NScD</a:t>
            </a:r>
            <a:r>
              <a:rPr lang="en-US" sz="1800" dirty="0" smtClean="0"/>
              <a:t> ALD has clearly communicated overall high-priority goals for SNS to all stakeholders.  The RAD Director has likewise communicated lower-level goals relevant to the organization that support meeting these high-priority goals.  These goals are key to establishing funding priorities within the organization, that in turn translate into human and capital resources necessary for both operations and improvements.  </a:t>
            </a:r>
          </a:p>
          <a:p>
            <a:r>
              <a:rPr lang="en-US" sz="1800" dirty="0" smtClean="0"/>
              <a:t>The process to align resource allocation with goals requires additional refinement and quantification.</a:t>
            </a:r>
            <a:endParaRPr lang="en-US" sz="1800" dirty="0"/>
          </a:p>
        </p:txBody>
      </p:sp>
    </p:spTree>
    <p:extLst>
      <p:ext uri="{BB962C8B-B14F-4D97-AF65-F5344CB8AC3E}">
        <p14:creationId xmlns:p14="http://schemas.microsoft.com/office/powerpoint/2010/main" val="2375099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349793"/>
          </a:xfrm>
        </p:spPr>
        <p:txBody>
          <a:bodyPr/>
          <a:lstStyle/>
          <a:p>
            <a:r>
              <a:rPr lang="en-US" sz="1600" b="1" dirty="0">
                <a:solidFill>
                  <a:srgbClr val="008000"/>
                </a:solidFill>
              </a:rPr>
              <a:t>Charge Question 4: Is the SNS response to the observed RFQ issues adequate?</a:t>
            </a:r>
            <a:r>
              <a:rPr lang="en-US" sz="1600" dirty="0">
                <a:solidFill>
                  <a:srgbClr val="008000"/>
                </a:solidFill>
              </a:rPr>
              <a:t>  </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Recommendation 1: The committee supports the installation of the new RFQ as a very important activity for reliable operation at 1.4 MW, and encourages its inclusion in the project prioritization process.</a:t>
            </a:r>
          </a:p>
        </p:txBody>
      </p:sp>
      <p:sp>
        <p:nvSpPr>
          <p:cNvPr id="3" name="Content Placeholder 2"/>
          <p:cNvSpPr>
            <a:spLocks noGrp="1"/>
          </p:cNvSpPr>
          <p:nvPr>
            <p:ph idx="1"/>
          </p:nvPr>
        </p:nvSpPr>
        <p:spPr>
          <a:xfrm>
            <a:off x="152400" y="1676400"/>
            <a:ext cx="8642640" cy="4471932"/>
          </a:xfrm>
        </p:spPr>
        <p:txBody>
          <a:bodyPr/>
          <a:lstStyle/>
          <a:p>
            <a:r>
              <a:rPr lang="en-US" sz="1800" dirty="0" smtClean="0"/>
              <a:t>Limited progress was made in this area.</a:t>
            </a:r>
          </a:p>
          <a:p>
            <a:pPr lvl="1"/>
            <a:r>
              <a:rPr lang="en-US" sz="1600" dirty="0" smtClean="0"/>
              <a:t>There was substantial pressure to complete necessary action items in response the the non-fail-safe failure of the PPS in FY2015, and this limited the resources available to design and implement a PPS system for the ITSF.  </a:t>
            </a:r>
          </a:p>
          <a:p>
            <a:pPr lvl="1"/>
            <a:r>
              <a:rPr lang="en-US" sz="1600" dirty="0" smtClean="0"/>
              <a:t>There was a significant management failure in the preparation of necessary safety documentation to support the readiness review process.  This is being addressed by the designation of a team of individuals to complete this work, under the direction of George Dodson as the task lead.  Good progress has been made since this action was taken.  Objective is to complete this work by the end of March 2016, and to complete the readiness review process by the end of May 2016 to permit 3-5 months of testing and operation prior to disassembly for relocation to the front-end.</a:t>
            </a:r>
          </a:p>
          <a:p>
            <a:endParaRPr lang="en-US" sz="1800" dirty="0"/>
          </a:p>
        </p:txBody>
      </p:sp>
    </p:spTree>
    <p:extLst>
      <p:ext uri="{BB962C8B-B14F-4D97-AF65-F5344CB8AC3E}">
        <p14:creationId xmlns:p14="http://schemas.microsoft.com/office/powerpoint/2010/main" val="115849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349793"/>
          </a:xfrm>
        </p:spPr>
        <p:txBody>
          <a:bodyPr/>
          <a:lstStyle/>
          <a:p>
            <a:r>
              <a:rPr lang="en-US" sz="1600" b="1" dirty="0">
                <a:solidFill>
                  <a:srgbClr val="008000"/>
                </a:solidFill>
              </a:rPr>
              <a:t>Charge Question 4: Is the SNS response to the observed RFQ issues adequate?</a:t>
            </a:r>
            <a:r>
              <a:rPr lang="en-US" sz="1600" dirty="0">
                <a:solidFill>
                  <a:srgbClr val="008000"/>
                </a:solidFill>
              </a:rPr>
              <a:t> </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Recommendation 2: immediately develop a detailed schedule for installation and commissioning.   Identify and carry out ahead of time any work that can be done to prepare the location for the final installation.</a:t>
            </a:r>
          </a:p>
        </p:txBody>
      </p:sp>
      <p:sp>
        <p:nvSpPr>
          <p:cNvPr id="3" name="Content Placeholder 2"/>
          <p:cNvSpPr>
            <a:spLocks noGrp="1"/>
          </p:cNvSpPr>
          <p:nvPr>
            <p:ph idx="1"/>
          </p:nvPr>
        </p:nvSpPr>
        <p:spPr>
          <a:xfrm>
            <a:off x="152400" y="1676400"/>
            <a:ext cx="8642640" cy="4471932"/>
          </a:xfrm>
        </p:spPr>
        <p:txBody>
          <a:bodyPr/>
          <a:lstStyle/>
          <a:p>
            <a:pPr marL="0" indent="0">
              <a:buNone/>
            </a:pPr>
            <a:r>
              <a:rPr lang="en-US" sz="1800" dirty="0"/>
              <a:t>A comprehensive and detailed plan for installing and testing the SNS RFQ in the front-end of </a:t>
            </a:r>
            <a:r>
              <a:rPr lang="en-US" sz="1800" dirty="0" smtClean="0"/>
              <a:t>the SNS </a:t>
            </a:r>
            <a:r>
              <a:rPr lang="en-US" sz="1800" dirty="0"/>
              <a:t>Linac during the winter shutdown of 2016 is being developed.</a:t>
            </a:r>
          </a:p>
          <a:p>
            <a:pPr marL="0" indent="0">
              <a:buNone/>
            </a:pPr>
            <a:r>
              <a:rPr lang="en-US" sz="1800" dirty="0"/>
              <a:t>A core team has been </a:t>
            </a:r>
            <a:r>
              <a:rPr lang="en-US" sz="1800" dirty="0" smtClean="0"/>
              <a:t>assembled</a:t>
            </a:r>
          </a:p>
          <a:p>
            <a:pPr marL="0" indent="0">
              <a:buNone/>
            </a:pPr>
            <a:r>
              <a:rPr lang="en-US" sz="1800" dirty="0"/>
              <a:t>Scope has been defined and the project has been divided into seven distinct phases:</a:t>
            </a:r>
          </a:p>
          <a:p>
            <a:r>
              <a:rPr lang="en-US" sz="1800" dirty="0"/>
              <a:t>1. Document and design.</a:t>
            </a:r>
          </a:p>
          <a:p>
            <a:r>
              <a:rPr lang="en-US" sz="1800" dirty="0"/>
              <a:t>2. Advance preparation.</a:t>
            </a:r>
          </a:p>
          <a:p>
            <a:r>
              <a:rPr lang="en-US" sz="1800" dirty="0"/>
              <a:t>3. Dismantling of the SNS RFQ and staging in the FEB.</a:t>
            </a:r>
          </a:p>
          <a:p>
            <a:r>
              <a:rPr lang="en-US" sz="1800" dirty="0"/>
              <a:t>4. Dismantling of the LBNL RFQ and staging in the FEB.</a:t>
            </a:r>
          </a:p>
          <a:p>
            <a:r>
              <a:rPr lang="en-US" sz="1800" dirty="0"/>
              <a:t>5. Installing the SNS RFQ into the SNS accelerator.</a:t>
            </a:r>
          </a:p>
          <a:p>
            <a:r>
              <a:rPr lang="en-US" sz="1800" dirty="0"/>
              <a:t>6. Testing the SNS RFQ.</a:t>
            </a:r>
          </a:p>
          <a:p>
            <a:r>
              <a:rPr lang="en-US" sz="1800" dirty="0"/>
              <a:t>7. Transporting and installing the LBNL RFQ into the ITSF.</a:t>
            </a:r>
          </a:p>
        </p:txBody>
      </p:sp>
    </p:spTree>
    <p:extLst>
      <p:ext uri="{BB962C8B-B14F-4D97-AF65-F5344CB8AC3E}">
        <p14:creationId xmlns:p14="http://schemas.microsoft.com/office/powerpoint/2010/main" val="3118415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157"/>
            <a:ext cx="8642640" cy="4471932"/>
          </a:xfrm>
        </p:spPr>
        <p:txBody>
          <a:bodyPr/>
          <a:lstStyle/>
          <a:p>
            <a:pPr marL="228600" indent="-228600">
              <a:buFont typeface="+mj-lt"/>
              <a:buAutoNum type="arabicPeriod"/>
            </a:pPr>
            <a:r>
              <a:rPr lang="en-US" sz="1400" dirty="0" smtClean="0"/>
              <a:t>Document </a:t>
            </a:r>
            <a:r>
              <a:rPr lang="en-US" sz="1400" dirty="0"/>
              <a:t>and design:</a:t>
            </a:r>
          </a:p>
          <a:p>
            <a:pPr marL="395287" lvl="1" indent="0">
              <a:buNone/>
            </a:pPr>
            <a:r>
              <a:rPr lang="en-US" sz="1400" dirty="0"/>
              <a:t>a. Design for a LEBT transport stand has been completed.</a:t>
            </a:r>
          </a:p>
          <a:p>
            <a:pPr marL="395287" lvl="1" indent="0">
              <a:buNone/>
            </a:pPr>
            <a:r>
              <a:rPr lang="en-US" sz="1400" dirty="0"/>
              <a:t>b. Design for the waveguide run to the SNS RFQ in the FEB is underway.</a:t>
            </a:r>
          </a:p>
          <a:p>
            <a:pPr marL="395287" lvl="1" indent="0">
              <a:buNone/>
            </a:pPr>
            <a:r>
              <a:rPr lang="en-US" sz="1400" dirty="0"/>
              <a:t>c. Design for a LRBT/RFQ vacuum isolation valve is underway.</a:t>
            </a:r>
          </a:p>
          <a:p>
            <a:pPr marL="395287" lvl="1" indent="0">
              <a:buNone/>
            </a:pPr>
            <a:r>
              <a:rPr lang="en-US" sz="1400" dirty="0"/>
              <a:t>d. Design for an expanded ion source cage is underway.</a:t>
            </a:r>
          </a:p>
          <a:p>
            <a:pPr marL="395287" lvl="1" indent="0">
              <a:buNone/>
            </a:pPr>
            <a:r>
              <a:rPr lang="en-US" sz="1400" dirty="0"/>
              <a:t>e. Design for AC power distribution is underway.</a:t>
            </a:r>
          </a:p>
          <a:p>
            <a:pPr marL="395287" lvl="1" indent="0">
              <a:buNone/>
            </a:pPr>
            <a:r>
              <a:rPr lang="en-US" sz="1400" dirty="0"/>
              <a:t>f. Design for cable distribution and routing is underway.</a:t>
            </a:r>
          </a:p>
          <a:p>
            <a:pPr marL="395287" lvl="1" indent="0">
              <a:buNone/>
            </a:pPr>
            <a:r>
              <a:rPr lang="en-US" sz="1400" dirty="0"/>
              <a:t>g. Design of the equipment layout is underway.</a:t>
            </a:r>
          </a:p>
          <a:p>
            <a:pPr marL="395287" lvl="1" indent="0">
              <a:buNone/>
            </a:pPr>
            <a:r>
              <a:rPr lang="en-US" sz="1400" dirty="0"/>
              <a:t>h. Design for FEB gas distribution system is underway.</a:t>
            </a:r>
          </a:p>
          <a:p>
            <a:pPr marL="395287" lvl="1" indent="0">
              <a:buNone/>
            </a:pPr>
            <a:r>
              <a:rPr lang="en-US" sz="1400" dirty="0"/>
              <a:t>i. Design for improved routing of chilled water lines is underway.</a:t>
            </a:r>
          </a:p>
          <a:p>
            <a:pPr marL="0" indent="0">
              <a:buNone/>
            </a:pPr>
            <a:r>
              <a:rPr lang="en-US" sz="1400" dirty="0"/>
              <a:t>2. Advance preparation:</a:t>
            </a:r>
          </a:p>
          <a:p>
            <a:pPr marL="395287" lvl="1" indent="0">
              <a:buNone/>
            </a:pPr>
            <a:r>
              <a:rPr lang="en-US" sz="1400" dirty="0"/>
              <a:t>a. Demolished and removed unused HVAC conduit to the old MEBT amplifiers</a:t>
            </a:r>
          </a:p>
          <a:p>
            <a:pPr marL="395287" lvl="1" indent="0">
              <a:buNone/>
            </a:pPr>
            <a:r>
              <a:rPr lang="en-US" sz="1400" dirty="0"/>
              <a:t>b. Removed the old MEBT amplifiers and cable raceway.</a:t>
            </a:r>
          </a:p>
          <a:p>
            <a:pPr marL="395287" lvl="1" indent="0">
              <a:buNone/>
            </a:pPr>
            <a:r>
              <a:rPr lang="en-US" sz="1400" dirty="0"/>
              <a:t>c. Re-supported existing cable tray over the old MEBT amplifiers</a:t>
            </a:r>
          </a:p>
          <a:p>
            <a:pPr marL="395287" lvl="1" indent="0">
              <a:buNone/>
            </a:pPr>
            <a:r>
              <a:rPr lang="en-US" sz="1400" dirty="0"/>
              <a:t>d. Demolished and removed insulated tower water lines to the old MEBT </a:t>
            </a:r>
            <a:r>
              <a:rPr lang="en-US" sz="1400" dirty="0" smtClean="0"/>
              <a:t>chopper loads</a:t>
            </a:r>
            <a:r>
              <a:rPr lang="en-US" sz="1400" dirty="0"/>
              <a:t>.</a:t>
            </a:r>
          </a:p>
          <a:p>
            <a:pPr marL="395287" lvl="1" indent="0">
              <a:buNone/>
            </a:pPr>
            <a:r>
              <a:rPr lang="en-US" sz="1400" dirty="0"/>
              <a:t>e. Demolished and removed unused sections of booster chilled water lines.</a:t>
            </a:r>
          </a:p>
          <a:p>
            <a:pPr marL="395287" lvl="1" indent="0">
              <a:buNone/>
            </a:pPr>
            <a:r>
              <a:rPr lang="en-US" sz="1400" dirty="0"/>
              <a:t>f. The chiller room wall penetration has been extended to the floor.</a:t>
            </a:r>
          </a:p>
          <a:p>
            <a:pPr marL="395287" lvl="1" indent="0">
              <a:buNone/>
            </a:pPr>
            <a:r>
              <a:rPr lang="en-US" sz="1400" dirty="0"/>
              <a:t>g. Patch panels for RFQ field probe cables have been installed.</a:t>
            </a:r>
          </a:p>
          <a:p>
            <a:pPr marL="395287" lvl="1" indent="0">
              <a:buNone/>
            </a:pPr>
            <a:r>
              <a:rPr lang="en-US" sz="1400" dirty="0"/>
              <a:t>h. New cable tray will be installed in the FEB in during the Winter 2015 outage.</a:t>
            </a:r>
          </a:p>
          <a:p>
            <a:pPr marL="395287" lvl="1" indent="0">
              <a:buNone/>
            </a:pPr>
            <a:r>
              <a:rPr lang="en-US" sz="1400" dirty="0"/>
              <a:t>i. AC power distribution will be installed in the FEB during the Winter 2015 outage.</a:t>
            </a:r>
          </a:p>
          <a:p>
            <a:pPr marL="395287" lvl="1" indent="0">
              <a:buNone/>
            </a:pPr>
            <a:r>
              <a:rPr lang="en-US" sz="1400" dirty="0"/>
              <a:t>j. Gas handling and distribution system will be installed during the Winter </a:t>
            </a:r>
            <a:r>
              <a:rPr lang="en-US" sz="1400" dirty="0" smtClean="0"/>
              <a:t>2015 outage</a:t>
            </a:r>
            <a:r>
              <a:rPr lang="en-US" sz="1400" dirty="0"/>
              <a:t>.</a:t>
            </a:r>
          </a:p>
          <a:p>
            <a:pPr marL="395287" lvl="1" indent="0">
              <a:buNone/>
            </a:pPr>
            <a:r>
              <a:rPr lang="en-US" sz="1400" dirty="0"/>
              <a:t>k. New chilled water lines will be installed during the Winter 2015 outage</a:t>
            </a:r>
            <a:r>
              <a:rPr lang="en-US" sz="1400" dirty="0" smtClean="0"/>
              <a:t>.</a:t>
            </a:r>
            <a:endParaRPr lang="en-US" sz="1400" dirty="0"/>
          </a:p>
        </p:txBody>
      </p:sp>
    </p:spTree>
    <p:extLst>
      <p:ext uri="{BB962C8B-B14F-4D97-AF65-F5344CB8AC3E}">
        <p14:creationId xmlns:p14="http://schemas.microsoft.com/office/powerpoint/2010/main" val="2035420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990601"/>
            <a:ext cx="8249514" cy="4495799"/>
            <a:chOff x="284885" y="914400"/>
            <a:chExt cx="8574230" cy="4864079"/>
          </a:xfrm>
        </p:grpSpPr>
        <p:cxnSp>
          <p:nvCxnSpPr>
            <p:cNvPr id="30" name="Straight Connector 29"/>
            <p:cNvCxnSpPr>
              <a:stCxn id="55" idx="3"/>
              <a:endCxn id="52" idx="1"/>
            </p:cNvCxnSpPr>
            <p:nvPr/>
          </p:nvCxnSpPr>
          <p:spPr>
            <a:xfrm>
              <a:off x="2438400" y="1771575"/>
              <a:ext cx="4267200" cy="0"/>
            </a:xfrm>
            <a:prstGeom prst="line">
              <a:avLst/>
            </a:prstGeom>
            <a:noFill/>
            <a:ln w="25400">
              <a:solidFill>
                <a:srgbClr val="555555"/>
              </a:solidFill>
              <a:round/>
              <a:headEnd/>
              <a:tailEnd/>
            </a:ln>
          </p:spPr>
        </p:cxnSp>
        <p:sp>
          <p:nvSpPr>
            <p:cNvPr id="51" name="Rectangle 298"/>
            <p:cNvSpPr>
              <a:spLocks noChangeArrowheads="1"/>
            </p:cNvSpPr>
            <p:nvPr/>
          </p:nvSpPr>
          <p:spPr bwMode="auto">
            <a:xfrm>
              <a:off x="2651856" y="914400"/>
              <a:ext cx="3831999" cy="1813724"/>
            </a:xfrm>
            <a:prstGeom prst="rect">
              <a:avLst/>
            </a:prstGeom>
            <a:solidFill>
              <a:srgbClr val="FFFFFF"/>
            </a:solidFill>
            <a:ln w="9525">
              <a:solidFill>
                <a:srgbClr val="777777"/>
              </a:solidFill>
              <a:miter lim="800000"/>
              <a:headEnd/>
              <a:tailEnd/>
            </a:ln>
          </p:spPr>
          <p:txBody>
            <a:bodyPr tIns="91440" anchor="t"/>
            <a:lstStyle/>
            <a:p>
              <a:pPr algn="ctr">
                <a:lnSpc>
                  <a:spcPct val="90000"/>
                </a:lnSpc>
                <a:spcBef>
                  <a:spcPts val="600"/>
                </a:spcBef>
                <a:spcAft>
                  <a:spcPts val="0"/>
                </a:spcAft>
              </a:pPr>
              <a:r>
                <a:rPr lang="en-US" sz="1600" dirty="0" smtClean="0">
                  <a:latin typeface="+mj-lt"/>
                  <a:cs typeface="Arial" panose="020B0604020202020204" pitchFamily="34" charset="0"/>
                </a:rPr>
                <a:t>Associate Laboratory Director</a:t>
              </a:r>
              <a:r>
                <a:rPr lang="en-US" sz="1400" b="1" dirty="0">
                  <a:latin typeface="+mj-lt"/>
                  <a:cs typeface="Arial" panose="020B0604020202020204" pitchFamily="34" charset="0"/>
                </a:rPr>
                <a:t/>
              </a:r>
              <a:br>
                <a:rPr lang="en-US" sz="1400" b="1" dirty="0">
                  <a:latin typeface="+mj-lt"/>
                  <a:cs typeface="Arial" panose="020B0604020202020204" pitchFamily="34" charset="0"/>
                </a:rPr>
              </a:br>
              <a:r>
                <a:rPr lang="en-US" sz="1600" dirty="0" smtClean="0">
                  <a:latin typeface="Arial" panose="020B0604020202020204" pitchFamily="34" charset="0"/>
                  <a:cs typeface="Arial" panose="020B0604020202020204" pitchFamily="34" charset="0"/>
                </a:rPr>
                <a:t>Paul Langan</a:t>
              </a:r>
            </a:p>
            <a:p>
              <a:pPr algn="ctr">
                <a:lnSpc>
                  <a:spcPct val="90000"/>
                </a:lnSpc>
                <a:spcBef>
                  <a:spcPts val="1200"/>
                </a:spcBef>
                <a:spcAft>
                  <a:spcPts val="0"/>
                </a:spcAft>
              </a:pPr>
              <a:r>
                <a:rPr lang="en-US" sz="1400" b="1" dirty="0" smtClean="0">
                  <a:latin typeface="Arial" panose="020B0604020202020204" pitchFamily="34" charset="0"/>
                  <a:cs typeface="Arial" panose="020B0604020202020204" pitchFamily="34" charset="0"/>
                </a:rPr>
                <a:t>Chief Scientist</a:t>
              </a:r>
              <a:br>
                <a:rPr lang="en-US" sz="1400" b="1"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Alan Tennant</a:t>
              </a:r>
            </a:p>
            <a:p>
              <a:pPr algn="ctr">
                <a:lnSpc>
                  <a:spcPct val="90000"/>
                </a:lnSpc>
                <a:spcBef>
                  <a:spcPts val="1200"/>
                </a:spcBef>
                <a:spcAft>
                  <a:spcPts val="0"/>
                </a:spcAft>
              </a:pPr>
              <a:r>
                <a:rPr lang="en-US" sz="1200" b="0" dirty="0" smtClean="0">
                  <a:latin typeface="Arial" panose="020B0604020202020204" pitchFamily="34" charset="0"/>
                  <a:cs typeface="Arial" panose="020B0604020202020204" pitchFamily="34" charset="0"/>
                </a:rPr>
                <a:t>Herb </a:t>
              </a:r>
              <a:r>
                <a:rPr lang="en-US" sz="1200" b="0" dirty="0" err="1" smtClean="0">
                  <a:latin typeface="Arial" panose="020B0604020202020204" pitchFamily="34" charset="0"/>
                  <a:cs typeface="Arial" panose="020B0604020202020204" pitchFamily="34" charset="0"/>
                </a:rPr>
                <a:t>Mook</a:t>
              </a:r>
              <a:r>
                <a:rPr lang="en-US" sz="1200" b="0" dirty="0" smtClean="0">
                  <a:latin typeface="Arial" panose="020B0604020202020204" pitchFamily="34" charset="0"/>
                  <a:cs typeface="Arial" panose="020B0604020202020204" pitchFamily="34" charset="0"/>
                </a:rPr>
                <a:t>, Senior Corporate Fellow Emeritus</a:t>
              </a:r>
            </a:p>
            <a:p>
              <a:pPr algn="ctr">
                <a:lnSpc>
                  <a:spcPct val="90000"/>
                </a:lnSpc>
                <a:spcBef>
                  <a:spcPts val="600"/>
                </a:spcBef>
                <a:spcAft>
                  <a:spcPts val="0"/>
                </a:spcAft>
              </a:pPr>
              <a:r>
                <a:rPr lang="en-US" sz="1100" b="0" dirty="0" smtClean="0">
                  <a:latin typeface="Arial" panose="020B0604020202020204" pitchFamily="34" charset="0"/>
                  <a:cs typeface="Arial" panose="020B0604020202020204" pitchFamily="34" charset="0"/>
                </a:rPr>
                <a:t>Jeanine Evans, Executive Secretary</a:t>
              </a:r>
            </a:p>
          </p:txBody>
        </p:sp>
        <p:sp>
          <p:nvSpPr>
            <p:cNvPr id="52" name="Rectangle 310"/>
            <p:cNvSpPr>
              <a:spLocks noChangeArrowheads="1"/>
            </p:cNvSpPr>
            <p:nvPr/>
          </p:nvSpPr>
          <p:spPr bwMode="auto">
            <a:xfrm>
              <a:off x="6705600" y="1387527"/>
              <a:ext cx="2153515" cy="768096"/>
            </a:xfrm>
            <a:prstGeom prst="rect">
              <a:avLst/>
            </a:prstGeom>
            <a:solidFill>
              <a:schemeClr val="bg1">
                <a:lumMod val="85000"/>
              </a:schemeClr>
            </a:solidFill>
            <a:ln w="9525" algn="ctr">
              <a:solidFill>
                <a:srgbClr val="4D4D4D"/>
              </a:solidFill>
              <a:miter lim="800000"/>
              <a:headEnd/>
              <a:tailEnd/>
            </a:ln>
          </p:spPr>
          <p:txBody>
            <a:bodyPr wrap="none" anchor="ctr"/>
            <a:lstStyle/>
            <a:p>
              <a:pPr algn="ctr">
                <a:lnSpc>
                  <a:spcPct val="90000"/>
                </a:lnSpc>
                <a:spcBef>
                  <a:spcPct val="20000"/>
                </a:spcBef>
                <a:tabLst>
                  <a:tab pos="114300" algn="l"/>
                </a:tabLst>
              </a:pPr>
              <a:r>
                <a:rPr lang="en-US" sz="1200" b="1" dirty="0" smtClean="0">
                  <a:latin typeface="Arial" panose="020B0604020202020204" pitchFamily="34" charset="0"/>
                  <a:cs typeface="Arial" panose="020B0604020202020204" pitchFamily="34" charset="0"/>
                </a:rPr>
                <a:t>Matrix Support</a:t>
              </a:r>
            </a:p>
            <a:p>
              <a:pPr algn="ctr">
                <a:lnSpc>
                  <a:spcPct val="90000"/>
                </a:lnSpc>
                <a:spcBef>
                  <a:spcPct val="20000"/>
                </a:spcBef>
                <a:tabLst>
                  <a:tab pos="114300" algn="l"/>
                </a:tabLst>
              </a:pPr>
              <a:r>
                <a:rPr lang="en-US" sz="1100" b="0" dirty="0" smtClean="0">
                  <a:latin typeface="Arial" panose="020B0604020202020204" pitchFamily="34" charset="0"/>
                  <a:cs typeface="Arial" panose="020B0604020202020204" pitchFamily="34" charset="0"/>
                </a:rPr>
                <a:t>Bonnie Hébert, HR Manager</a:t>
              </a:r>
              <a:br>
                <a:rPr lang="en-US" sz="1100" b="0" dirty="0" smtClean="0">
                  <a:latin typeface="Arial" panose="020B0604020202020204" pitchFamily="34" charset="0"/>
                  <a:cs typeface="Arial" panose="020B0604020202020204" pitchFamily="34" charset="0"/>
                </a:rPr>
              </a:br>
              <a:r>
                <a:rPr lang="en-US" sz="1100" dirty="0" smtClean="0">
                  <a:latin typeface="Arial" panose="020B0604020202020204" pitchFamily="34" charset="0"/>
                  <a:cs typeface="Arial" panose="020B0604020202020204" pitchFamily="34" charset="0"/>
                </a:rPr>
                <a:t>Lorie Hickey</a:t>
              </a:r>
              <a:r>
                <a:rPr lang="en-US" sz="1100" b="0" dirty="0" smtClean="0">
                  <a:latin typeface="Arial" panose="020B0604020202020204" pitchFamily="34" charset="0"/>
                  <a:cs typeface="Arial" panose="020B0604020202020204" pitchFamily="34" charset="0"/>
                </a:rPr>
                <a:t>, Business Manager</a:t>
              </a:r>
              <a:endParaRPr lang="en-US" sz="1100" b="0" dirty="0">
                <a:latin typeface="Arial" panose="020B0604020202020204" pitchFamily="34" charset="0"/>
                <a:cs typeface="Arial" panose="020B0604020202020204" pitchFamily="34" charset="0"/>
              </a:endParaRPr>
            </a:p>
          </p:txBody>
        </p:sp>
        <p:sp>
          <p:nvSpPr>
            <p:cNvPr id="55" name="Rectangle 310"/>
            <p:cNvSpPr>
              <a:spLocks noChangeArrowheads="1"/>
            </p:cNvSpPr>
            <p:nvPr/>
          </p:nvSpPr>
          <p:spPr bwMode="auto">
            <a:xfrm>
              <a:off x="284885" y="1389275"/>
              <a:ext cx="2153515" cy="764600"/>
            </a:xfrm>
            <a:prstGeom prst="rect">
              <a:avLst/>
            </a:prstGeom>
            <a:solidFill>
              <a:schemeClr val="bg2"/>
            </a:solidFill>
            <a:ln w="9525" algn="ctr">
              <a:solidFill>
                <a:srgbClr val="4D4D4D"/>
              </a:solidFill>
              <a:miter lim="800000"/>
              <a:headEnd/>
              <a:tailEnd/>
            </a:ln>
          </p:spPr>
          <p:txBody>
            <a:bodyPr wrap="none" anchor="ctr"/>
            <a:lstStyle/>
            <a:p>
              <a:pPr algn="ctr">
                <a:lnSpc>
                  <a:spcPct val="90000"/>
                </a:lnSpc>
                <a:spcBef>
                  <a:spcPct val="20000"/>
                </a:spcBef>
                <a:tabLst>
                  <a:tab pos="114300" algn="l"/>
                </a:tabLst>
              </a:pPr>
              <a:r>
                <a:rPr lang="en-US" sz="1400" b="1" dirty="0" smtClean="0">
                  <a:latin typeface="Arial" panose="020B0604020202020204" pitchFamily="34" charset="0"/>
                  <a:cs typeface="Arial" panose="020B0604020202020204" pitchFamily="34" charset="0"/>
                </a:rPr>
                <a:t>Joint Institute for</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Neutron Sciences</a:t>
              </a:r>
            </a:p>
            <a:p>
              <a:pPr algn="ctr">
                <a:lnSpc>
                  <a:spcPct val="90000"/>
                </a:lnSpc>
                <a:spcBef>
                  <a:spcPct val="20000"/>
                </a:spcBef>
                <a:tabLst>
                  <a:tab pos="114300" algn="l"/>
                </a:tabLst>
              </a:pPr>
              <a:r>
                <a:rPr lang="en-US" sz="1200" b="0" dirty="0" smtClean="0">
                  <a:latin typeface="Arial" panose="020B0604020202020204" pitchFamily="34" charset="0"/>
                  <a:cs typeface="Arial" panose="020B0604020202020204" pitchFamily="34" charset="0"/>
                </a:rPr>
                <a:t>Alan Tennant</a:t>
              </a:r>
              <a:endParaRPr lang="en-US" sz="1200" b="0" dirty="0">
                <a:latin typeface="Arial" panose="020B0604020202020204" pitchFamily="34" charset="0"/>
                <a:cs typeface="Arial" panose="020B0604020202020204" pitchFamily="34" charset="0"/>
              </a:endParaRPr>
            </a:p>
          </p:txBody>
        </p:sp>
        <p:grpSp>
          <p:nvGrpSpPr>
            <p:cNvPr id="3" name="Group 2"/>
            <p:cNvGrpSpPr/>
            <p:nvPr/>
          </p:nvGrpSpPr>
          <p:grpSpPr>
            <a:xfrm>
              <a:off x="2508759" y="2821298"/>
              <a:ext cx="4119102" cy="653234"/>
              <a:chOff x="2525537" y="2986419"/>
              <a:chExt cx="4119102" cy="653234"/>
            </a:xfrm>
          </p:grpSpPr>
          <p:sp>
            <p:nvSpPr>
              <p:cNvPr id="53" name="Rectangle 301"/>
              <p:cNvSpPr>
                <a:spLocks noChangeArrowheads="1"/>
              </p:cNvSpPr>
              <p:nvPr/>
            </p:nvSpPr>
            <p:spPr bwMode="auto">
              <a:xfrm>
                <a:off x="4724399" y="2986419"/>
                <a:ext cx="1920240" cy="653234"/>
              </a:xfrm>
              <a:prstGeom prst="rect">
                <a:avLst/>
              </a:prstGeom>
              <a:solidFill>
                <a:schemeClr val="bg2"/>
              </a:solidFill>
              <a:ln w="12700" algn="ctr">
                <a:solidFill>
                  <a:schemeClr val="bg1">
                    <a:lumMod val="50000"/>
                  </a:schemeClr>
                </a:solidFill>
                <a:miter lim="800000"/>
                <a:headEnd/>
                <a:tailEnd/>
              </a:ln>
            </p:spPr>
            <p:txBody>
              <a:bodyPr lIns="45720" rIns="45720" anchor="ctr"/>
              <a:lstStyle/>
              <a:p>
                <a:pPr algn="ctr">
                  <a:lnSpc>
                    <a:spcPct val="90000"/>
                  </a:lnSpc>
                  <a:spcBef>
                    <a:spcPts val="300"/>
                  </a:spcBef>
                </a:pPr>
                <a:r>
                  <a:rPr lang="en-US" sz="1200" b="1" dirty="0" smtClean="0">
                    <a:latin typeface="Arial" panose="020B0604020202020204" pitchFamily="34" charset="0"/>
                    <a:cs typeface="Arial" panose="020B0604020202020204" pitchFamily="34" charset="0"/>
                  </a:rPr>
                  <a:t>Directorate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Operations</a:t>
                </a:r>
              </a:p>
              <a:p>
                <a:pPr algn="ctr">
                  <a:lnSpc>
                    <a:spcPct val="90000"/>
                  </a:lnSpc>
                  <a:spcBef>
                    <a:spcPts val="300"/>
                  </a:spcBef>
                </a:pPr>
                <a:r>
                  <a:rPr lang="en-US" sz="1200" b="0" dirty="0" smtClean="0">
                    <a:latin typeface="Arial" panose="020B0604020202020204" pitchFamily="34" charset="0"/>
                    <a:cs typeface="Arial" panose="020B0604020202020204" pitchFamily="34" charset="0"/>
                  </a:rPr>
                  <a:t>Hans Vogel</a:t>
                </a:r>
                <a:endParaRPr lang="en-US" sz="1200" b="0" dirty="0">
                  <a:latin typeface="Arial" panose="020B0604020202020204" pitchFamily="34" charset="0"/>
                  <a:cs typeface="Arial" panose="020B0604020202020204" pitchFamily="34" charset="0"/>
                </a:endParaRPr>
              </a:p>
            </p:txBody>
          </p:sp>
          <p:sp>
            <p:nvSpPr>
              <p:cNvPr id="54" name="Rectangle 301"/>
              <p:cNvSpPr>
                <a:spLocks noChangeArrowheads="1"/>
              </p:cNvSpPr>
              <p:nvPr/>
            </p:nvSpPr>
            <p:spPr bwMode="auto">
              <a:xfrm>
                <a:off x="2525537" y="2986419"/>
                <a:ext cx="1920875" cy="653234"/>
              </a:xfrm>
              <a:prstGeom prst="rect">
                <a:avLst/>
              </a:prstGeom>
              <a:solidFill>
                <a:schemeClr val="bg2"/>
              </a:solidFill>
              <a:ln w="12700" algn="ctr">
                <a:solidFill>
                  <a:schemeClr val="bg1">
                    <a:lumMod val="50000"/>
                  </a:schemeClr>
                </a:solidFill>
                <a:miter lim="800000"/>
                <a:headEnd/>
                <a:tailEnd/>
              </a:ln>
            </p:spPr>
            <p:txBody>
              <a:bodyPr lIns="45720" rIns="45720" anchor="ctr"/>
              <a:lstStyle/>
              <a:p>
                <a:pPr algn="ctr">
                  <a:lnSpc>
                    <a:spcPct val="90000"/>
                  </a:lnSpc>
                  <a:spcBef>
                    <a:spcPts val="300"/>
                  </a:spcBef>
                </a:pPr>
                <a:r>
                  <a:rPr lang="en-US" sz="1200" b="1" dirty="0" smtClean="0">
                    <a:latin typeface="Arial" panose="020B0604020202020204" pitchFamily="34" charset="0"/>
                    <a:cs typeface="Arial" panose="020B0604020202020204" pitchFamily="34" charset="0"/>
                  </a:rPr>
                  <a:t>Scientific and Program Services Office</a:t>
                </a:r>
                <a:endParaRPr lang="en-US" sz="1200" b="1" dirty="0">
                  <a:latin typeface="Arial" panose="020B0604020202020204" pitchFamily="34" charset="0"/>
                  <a:cs typeface="Arial" panose="020B0604020202020204" pitchFamily="34" charset="0"/>
                </a:endParaRPr>
              </a:p>
              <a:p>
                <a:pPr algn="ctr">
                  <a:lnSpc>
                    <a:spcPct val="90000"/>
                  </a:lnSpc>
                  <a:spcBef>
                    <a:spcPts val="300"/>
                  </a:spcBef>
                </a:pPr>
                <a:r>
                  <a:rPr lang="en-US" sz="1200" dirty="0" smtClean="0">
                    <a:latin typeface="Arial" panose="020B0604020202020204" pitchFamily="34" charset="0"/>
                    <a:cs typeface="Arial" panose="020B0604020202020204" pitchFamily="34" charset="0"/>
                  </a:rPr>
                  <a:t>Crystal Schrof</a:t>
                </a:r>
                <a:endParaRPr lang="en-US" sz="1200" b="0" dirty="0">
                  <a:latin typeface="Arial" panose="020B0604020202020204" pitchFamily="34" charset="0"/>
                  <a:cs typeface="Arial" panose="020B0604020202020204" pitchFamily="34" charset="0"/>
                </a:endParaRPr>
              </a:p>
            </p:txBody>
          </p:sp>
          <p:cxnSp>
            <p:nvCxnSpPr>
              <p:cNvPr id="56" name="Straight Connector 55"/>
              <p:cNvCxnSpPr>
                <a:stCxn id="54" idx="3"/>
                <a:endCxn id="53" idx="1"/>
              </p:cNvCxnSpPr>
              <p:nvPr/>
            </p:nvCxnSpPr>
            <p:spPr>
              <a:xfrm>
                <a:off x="4446412" y="3313036"/>
                <a:ext cx="277987" cy="0"/>
              </a:xfrm>
              <a:prstGeom prst="line">
                <a:avLst/>
              </a:prstGeom>
              <a:noFill/>
              <a:ln w="25400">
                <a:solidFill>
                  <a:srgbClr val="555555"/>
                </a:solidFill>
                <a:round/>
                <a:headEnd/>
                <a:tailEnd/>
              </a:ln>
            </p:spPr>
          </p:cxnSp>
        </p:grpSp>
        <p:cxnSp>
          <p:nvCxnSpPr>
            <p:cNvPr id="64" name="Elbow Connector 63"/>
            <p:cNvCxnSpPr>
              <a:stCxn id="60" idx="0"/>
              <a:endCxn id="62" idx="0"/>
            </p:cNvCxnSpPr>
            <p:nvPr/>
          </p:nvCxnSpPr>
          <p:spPr>
            <a:xfrm rot="5400000" flipH="1" flipV="1">
              <a:off x="4521861" y="641751"/>
              <a:ext cx="50354" cy="6459176"/>
            </a:xfrm>
            <a:prstGeom prst="bentConnector3">
              <a:avLst>
                <a:gd name="adj1" fmla="val 365540"/>
              </a:avLst>
            </a:prstGeom>
            <a:noFill/>
            <a:ln w="25400">
              <a:solidFill>
                <a:srgbClr val="555555"/>
              </a:solidFill>
              <a:round/>
              <a:headEnd/>
              <a:tailEnd/>
            </a:ln>
          </p:spPr>
        </p:cxnSp>
        <p:grpSp>
          <p:nvGrpSpPr>
            <p:cNvPr id="65" name="Group 64"/>
            <p:cNvGrpSpPr/>
            <p:nvPr/>
          </p:nvGrpSpPr>
          <p:grpSpPr>
            <a:xfrm>
              <a:off x="1438099" y="5059749"/>
              <a:ext cx="6259512" cy="718730"/>
              <a:chOff x="1482235" y="5076015"/>
              <a:chExt cx="6259512" cy="718730"/>
            </a:xfrm>
            <a:solidFill>
              <a:srgbClr val="FFEFAB"/>
            </a:solidFill>
          </p:grpSpPr>
          <p:sp>
            <p:nvSpPr>
              <p:cNvPr id="66" name="Rectangle 301"/>
              <p:cNvSpPr>
                <a:spLocks noChangeArrowheads="1"/>
              </p:cNvSpPr>
              <p:nvPr/>
            </p:nvSpPr>
            <p:spPr bwMode="auto">
              <a:xfrm>
                <a:off x="1482235" y="5082364"/>
                <a:ext cx="1920875" cy="712381"/>
              </a:xfrm>
              <a:prstGeom prst="rect">
                <a:avLst/>
              </a:prstGeom>
              <a:grp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Research</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Reactors</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Tim Powers</a:t>
                </a:r>
              </a:p>
            </p:txBody>
          </p:sp>
          <p:sp>
            <p:nvSpPr>
              <p:cNvPr id="67" name="Rectangle 302"/>
              <p:cNvSpPr>
                <a:spLocks noChangeArrowheads="1"/>
              </p:cNvSpPr>
              <p:nvPr/>
            </p:nvSpPr>
            <p:spPr bwMode="auto">
              <a:xfrm>
                <a:off x="5820872" y="5082364"/>
                <a:ext cx="1920875" cy="712381"/>
              </a:xfrm>
              <a:prstGeom prst="rect">
                <a:avLst/>
              </a:prstGeom>
              <a:grp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a:latin typeface="Arial" panose="020B0604020202020204" pitchFamily="34" charset="0"/>
                    <a:cs typeface="Arial" panose="020B0604020202020204" pitchFamily="34" charset="0"/>
                  </a:rPr>
                  <a:t>Research</a:t>
                </a:r>
                <a:br>
                  <a:rPr lang="en-US" sz="1200" b="1" dirty="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Accelerator</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Kevin Jones</a:t>
                </a:r>
                <a:endParaRPr lang="en-US" sz="1200" b="0" dirty="0">
                  <a:latin typeface="Arial" panose="020B0604020202020204" pitchFamily="34" charset="0"/>
                  <a:cs typeface="Arial" panose="020B0604020202020204" pitchFamily="34" charset="0"/>
                </a:endParaRPr>
              </a:p>
            </p:txBody>
          </p:sp>
          <p:sp>
            <p:nvSpPr>
              <p:cNvPr id="68" name="Rectangle 313"/>
              <p:cNvSpPr>
                <a:spLocks noChangeArrowheads="1"/>
              </p:cNvSpPr>
              <p:nvPr/>
            </p:nvSpPr>
            <p:spPr bwMode="auto">
              <a:xfrm>
                <a:off x="3650760" y="5082364"/>
                <a:ext cx="1920875" cy="712381"/>
              </a:xfrm>
              <a:prstGeom prst="rect">
                <a:avLst/>
              </a:prstGeom>
              <a:grp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Instrument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and Source</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Don Abercrombie</a:t>
                </a:r>
              </a:p>
            </p:txBody>
          </p:sp>
          <p:cxnSp>
            <p:nvCxnSpPr>
              <p:cNvPr id="69" name="Elbow Connector 68"/>
              <p:cNvCxnSpPr>
                <a:stCxn id="66" idx="0"/>
                <a:endCxn id="67" idx="0"/>
              </p:cNvCxnSpPr>
              <p:nvPr/>
            </p:nvCxnSpPr>
            <p:spPr>
              <a:xfrm rot="5400000" flipH="1" flipV="1">
                <a:off x="4611991" y="2913046"/>
                <a:ext cx="12700" cy="4338637"/>
              </a:xfrm>
              <a:prstGeom prst="bentConnector3">
                <a:avLst>
                  <a:gd name="adj1" fmla="val 1800000"/>
                </a:avLst>
              </a:prstGeom>
              <a:grpFill/>
              <a:ln w="25400">
                <a:solidFill>
                  <a:srgbClr val="555555"/>
                </a:solidFill>
                <a:round/>
                <a:headEnd/>
                <a:tailEnd/>
              </a:ln>
            </p:spPr>
          </p:cxnSp>
        </p:grpSp>
        <p:cxnSp>
          <p:nvCxnSpPr>
            <p:cNvPr id="70" name="Straight Connector 69"/>
            <p:cNvCxnSpPr>
              <a:stCxn id="51" idx="2"/>
              <a:endCxn id="68" idx="0"/>
            </p:cNvCxnSpPr>
            <p:nvPr/>
          </p:nvCxnSpPr>
          <p:spPr>
            <a:xfrm flipH="1">
              <a:off x="4567061" y="2728124"/>
              <a:ext cx="795" cy="2337974"/>
            </a:xfrm>
            <a:prstGeom prst="line">
              <a:avLst/>
            </a:prstGeom>
            <a:noFill/>
            <a:ln w="25400">
              <a:solidFill>
                <a:srgbClr val="555555"/>
              </a:solidFill>
              <a:round/>
              <a:headEnd/>
              <a:tailEnd/>
            </a:ln>
          </p:spPr>
        </p:cxnSp>
        <p:cxnSp>
          <p:nvCxnSpPr>
            <p:cNvPr id="71" name="Straight Connector 70"/>
            <p:cNvCxnSpPr/>
            <p:nvPr/>
          </p:nvCxnSpPr>
          <p:spPr>
            <a:xfrm flipV="1">
              <a:off x="3485799" y="3698186"/>
              <a:ext cx="0" cy="240508"/>
            </a:xfrm>
            <a:prstGeom prst="line">
              <a:avLst/>
            </a:prstGeom>
            <a:noFill/>
            <a:ln w="25400">
              <a:solidFill>
                <a:srgbClr val="555555"/>
              </a:solidFill>
              <a:round/>
              <a:headEnd/>
              <a:tailEnd/>
            </a:ln>
          </p:spPr>
        </p:cxnSp>
        <p:cxnSp>
          <p:nvCxnSpPr>
            <p:cNvPr id="72" name="Straight Connector 71"/>
            <p:cNvCxnSpPr/>
            <p:nvPr/>
          </p:nvCxnSpPr>
          <p:spPr>
            <a:xfrm flipV="1">
              <a:off x="5656086" y="3698186"/>
              <a:ext cx="0" cy="240508"/>
            </a:xfrm>
            <a:prstGeom prst="line">
              <a:avLst/>
            </a:prstGeom>
            <a:noFill/>
            <a:ln w="25400">
              <a:solidFill>
                <a:srgbClr val="555555"/>
              </a:solidFill>
              <a:round/>
              <a:headEnd/>
              <a:tailEnd/>
            </a:ln>
          </p:spPr>
        </p:cxnSp>
        <p:sp>
          <p:nvSpPr>
            <p:cNvPr id="60" name="Rectangle 301"/>
            <p:cNvSpPr>
              <a:spLocks noChangeArrowheads="1"/>
            </p:cNvSpPr>
            <p:nvPr/>
          </p:nvSpPr>
          <p:spPr bwMode="auto">
            <a:xfrm>
              <a:off x="357012" y="3896516"/>
              <a:ext cx="1920875" cy="712381"/>
            </a:xfrm>
            <a:prstGeom prst="rect">
              <a:avLst/>
            </a:prstGeom>
            <a:solidFill>
              <a:srgbClr val="FFEFAB"/>
            </a:solid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Quantum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Condensed Matter</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Stephen Nagler</a:t>
              </a:r>
            </a:p>
          </p:txBody>
        </p:sp>
        <p:sp>
          <p:nvSpPr>
            <p:cNvPr id="61" name="Rectangle 302"/>
            <p:cNvSpPr>
              <a:spLocks noChangeArrowheads="1"/>
            </p:cNvSpPr>
            <p:nvPr/>
          </p:nvSpPr>
          <p:spPr bwMode="auto">
            <a:xfrm>
              <a:off x="4695649" y="3896516"/>
              <a:ext cx="1920875" cy="712381"/>
            </a:xfrm>
            <a:prstGeom prst="rect">
              <a:avLst/>
            </a:prstGeom>
            <a:solidFill>
              <a:srgbClr val="FFEFAB"/>
            </a:solid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Chemical and</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Engineering Materials</a:t>
              </a:r>
            </a:p>
            <a:p>
              <a:pPr algn="ctr">
                <a:lnSpc>
                  <a:spcPct val="90000"/>
                </a:lnSpc>
                <a:spcBef>
                  <a:spcPts val="600"/>
                </a:spcBef>
              </a:pPr>
              <a:r>
                <a:rPr lang="en-US" sz="1200" dirty="0">
                  <a:latin typeface="Arial" panose="020B0604020202020204" pitchFamily="34" charset="0"/>
                  <a:cs typeface="Arial" panose="020B0604020202020204" pitchFamily="34" charset="0"/>
                </a:rPr>
                <a:t>Richard </a:t>
              </a:r>
              <a:r>
                <a:rPr lang="en-US" sz="1200" dirty="0" err="1">
                  <a:latin typeface="Arial" panose="020B0604020202020204" pitchFamily="34" charset="0"/>
                  <a:cs typeface="Arial" panose="020B0604020202020204" pitchFamily="34" charset="0"/>
                </a:rPr>
                <a:t>Ibberson</a:t>
              </a:r>
              <a:endParaRPr lang="en-US" sz="1200" dirty="0">
                <a:latin typeface="Arial" panose="020B0604020202020204" pitchFamily="34" charset="0"/>
                <a:cs typeface="Arial" panose="020B0604020202020204" pitchFamily="34" charset="0"/>
              </a:endParaRPr>
            </a:p>
          </p:txBody>
        </p:sp>
        <p:sp>
          <p:nvSpPr>
            <p:cNvPr id="62" name="Rectangle 303"/>
            <p:cNvSpPr>
              <a:spLocks noChangeArrowheads="1"/>
            </p:cNvSpPr>
            <p:nvPr/>
          </p:nvSpPr>
          <p:spPr bwMode="auto">
            <a:xfrm>
              <a:off x="6857825" y="3846162"/>
              <a:ext cx="1837602" cy="762735"/>
            </a:xfrm>
            <a:prstGeom prst="rect">
              <a:avLst/>
            </a:prstGeom>
            <a:solidFill>
              <a:srgbClr val="FFEFAB"/>
            </a:solid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Neutron Data Analysis</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and Visualization</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Thomas </a:t>
              </a:r>
              <a:r>
                <a:rPr lang="en-US" sz="1200" b="0" dirty="0" err="1" smtClean="0">
                  <a:latin typeface="Arial" panose="020B0604020202020204" pitchFamily="34" charset="0"/>
                  <a:cs typeface="Arial" panose="020B0604020202020204" pitchFamily="34" charset="0"/>
                </a:rPr>
                <a:t>Proffen</a:t>
              </a:r>
              <a:endParaRPr lang="en-US" sz="1200" b="0" dirty="0" smtClean="0">
                <a:latin typeface="Arial" panose="020B0604020202020204" pitchFamily="34" charset="0"/>
                <a:cs typeface="Arial" panose="020B0604020202020204" pitchFamily="34" charset="0"/>
              </a:endParaRPr>
            </a:p>
          </p:txBody>
        </p:sp>
        <p:sp>
          <p:nvSpPr>
            <p:cNvPr id="63" name="Rectangle 313"/>
            <p:cNvSpPr>
              <a:spLocks noChangeArrowheads="1"/>
            </p:cNvSpPr>
            <p:nvPr/>
          </p:nvSpPr>
          <p:spPr bwMode="auto">
            <a:xfrm>
              <a:off x="2525537" y="3896516"/>
              <a:ext cx="1920875" cy="712381"/>
            </a:xfrm>
            <a:prstGeom prst="rect">
              <a:avLst/>
            </a:prstGeom>
            <a:solidFill>
              <a:srgbClr val="FFEFAB"/>
            </a:solidFill>
            <a:ln w="12700" algn="ctr">
              <a:solidFill>
                <a:schemeClr val="bg1">
                  <a:lumMod val="50000"/>
                </a:schemeClr>
              </a:solidFill>
              <a:miter lim="800000"/>
              <a:headEnd/>
              <a:tailEnd/>
            </a:ln>
          </p:spPr>
          <p:txBody>
            <a:bodyPr lIns="45720" rIns="45720" anchor="ctr"/>
            <a:lstStyle/>
            <a:p>
              <a:pPr algn="ctr">
                <a:lnSpc>
                  <a:spcPct val="90000"/>
                </a:lnSpc>
                <a:spcBef>
                  <a:spcPts val="600"/>
                </a:spcBef>
              </a:pPr>
              <a:r>
                <a:rPr lang="en-US" sz="1200" b="1" dirty="0" smtClean="0">
                  <a:latin typeface="Arial" panose="020B0604020202020204" pitchFamily="34" charset="0"/>
                  <a:cs typeface="Arial" panose="020B0604020202020204" pitchFamily="34" charset="0"/>
                </a:rPr>
                <a:t>Biology and </a:t>
              </a:r>
              <a:br>
                <a:rPr lang="en-US" sz="1200" b="1" dirty="0" smtClean="0">
                  <a:latin typeface="Arial" panose="020B0604020202020204" pitchFamily="34" charset="0"/>
                  <a:cs typeface="Arial" panose="020B0604020202020204" pitchFamily="34" charset="0"/>
                </a:rPr>
              </a:br>
              <a:r>
                <a:rPr lang="en-US" sz="1200" b="1" dirty="0" smtClean="0">
                  <a:latin typeface="Arial" panose="020B0604020202020204" pitchFamily="34" charset="0"/>
                  <a:cs typeface="Arial" panose="020B0604020202020204" pitchFamily="34" charset="0"/>
                </a:rPr>
                <a:t>Soft Matter</a:t>
              </a:r>
            </a:p>
            <a:p>
              <a:pPr algn="ctr">
                <a:lnSpc>
                  <a:spcPct val="90000"/>
                </a:lnSpc>
                <a:spcBef>
                  <a:spcPts val="600"/>
                </a:spcBef>
              </a:pPr>
              <a:r>
                <a:rPr lang="en-US" sz="1200" b="0" dirty="0" smtClean="0">
                  <a:latin typeface="Arial" panose="020B0604020202020204" pitchFamily="34" charset="0"/>
                  <a:cs typeface="Arial" panose="020B0604020202020204" pitchFamily="34" charset="0"/>
                </a:rPr>
                <a:t>Volker Urban (Acting)</a:t>
              </a:r>
            </a:p>
          </p:txBody>
        </p:sp>
      </p:grpSp>
      <p:sp>
        <p:nvSpPr>
          <p:cNvPr id="2" name="Title 1"/>
          <p:cNvSpPr>
            <a:spLocks noGrp="1"/>
          </p:cNvSpPr>
          <p:nvPr>
            <p:ph type="title"/>
          </p:nvPr>
        </p:nvSpPr>
        <p:spPr>
          <a:xfrm>
            <a:off x="202910" y="177800"/>
            <a:ext cx="8941090" cy="1043362"/>
          </a:xfrm>
        </p:spPr>
        <p:txBody>
          <a:bodyPr/>
          <a:lstStyle/>
          <a:p>
            <a:r>
              <a:rPr lang="en-US" sz="2400" dirty="0">
                <a:latin typeface="Arial Black" charset="0"/>
                <a:ea typeface="ヒラギノ角ゴ Pro W3" charset="0"/>
              </a:rPr>
              <a:t>There have been </a:t>
            </a:r>
            <a:r>
              <a:rPr lang="en-US" sz="2400" dirty="0" smtClean="0">
                <a:latin typeface="Arial Black" charset="0"/>
                <a:ea typeface="ヒラギノ角ゴ Pro W3" charset="0"/>
              </a:rPr>
              <a:t>additional changes </a:t>
            </a:r>
            <a:r>
              <a:rPr lang="en-US" sz="2400" dirty="0">
                <a:latin typeface="Arial Black" charset="0"/>
                <a:ea typeface="ヒラギノ角ゴ Pro W3" charset="0"/>
              </a:rPr>
              <a:t>in </a:t>
            </a:r>
            <a:r>
              <a:rPr lang="en-US" sz="2400" dirty="0" err="1">
                <a:latin typeface="Arial Black" charset="0"/>
                <a:ea typeface="ヒラギノ角ゴ Pro W3" charset="0"/>
              </a:rPr>
              <a:t>NScD</a:t>
            </a:r>
            <a:r>
              <a:rPr lang="en-US" sz="2400" dirty="0">
                <a:latin typeface="Arial Black" charset="0"/>
                <a:ea typeface="ヒラギノ角ゴ Pro W3" charset="0"/>
              </a:rPr>
              <a:t> since the last meeting of the AAC</a:t>
            </a:r>
            <a:r>
              <a:rPr lang="en-US" sz="2800" dirty="0">
                <a:latin typeface="Arial Black" charset="0"/>
                <a:ea typeface="ヒラギノ角ゴ Pro W3" charset="0"/>
              </a:rPr>
              <a:t/>
            </a:r>
            <a:br>
              <a:rPr lang="en-US" sz="2800" dirty="0">
                <a:latin typeface="Arial Black" charset="0"/>
                <a:ea typeface="ヒラギノ角ゴ Pro W3" charset="0"/>
              </a:rPr>
            </a:br>
            <a:endParaRPr lang="en-US" sz="2400" dirty="0"/>
          </a:p>
        </p:txBody>
      </p:sp>
      <p:sp>
        <p:nvSpPr>
          <p:cNvPr id="26" name="TextBox 25"/>
          <p:cNvSpPr txBox="1"/>
          <p:nvPr/>
        </p:nvSpPr>
        <p:spPr>
          <a:xfrm>
            <a:off x="228600" y="5562600"/>
            <a:ext cx="8915400" cy="760208"/>
          </a:xfrm>
          <a:prstGeom prst="rect">
            <a:avLst/>
          </a:prstGeom>
          <a:noFill/>
        </p:spPr>
        <p:txBody>
          <a:bodyPr wrap="square" rtlCol="0">
            <a:spAutoFit/>
          </a:bodyPr>
          <a:lstStyle/>
          <a:p>
            <a:pPr marL="400050" lvl="1" indent="-171450">
              <a:lnSpc>
                <a:spcPct val="90000"/>
              </a:lnSpc>
              <a:buClr>
                <a:schemeClr val="tx2"/>
              </a:buClr>
              <a:buFont typeface="Arial"/>
              <a:buChar char="•"/>
            </a:pPr>
            <a:r>
              <a:rPr lang="en-US" sz="1200" b="1" dirty="0" smtClean="0"/>
              <a:t>Robert </a:t>
            </a:r>
            <a:r>
              <a:rPr lang="en-US" sz="1200" b="1" dirty="0" err="1" smtClean="0"/>
              <a:t>McQueeney</a:t>
            </a:r>
            <a:r>
              <a:rPr lang="en-US" sz="1200" b="1" dirty="0" smtClean="0"/>
              <a:t> departed, position of Deputy ALD eliminated</a:t>
            </a:r>
          </a:p>
          <a:p>
            <a:pPr marL="400050" lvl="1" indent="-171450">
              <a:lnSpc>
                <a:spcPct val="90000"/>
              </a:lnSpc>
              <a:buClr>
                <a:schemeClr val="tx2"/>
              </a:buClr>
              <a:buFont typeface="Arial"/>
              <a:buChar char="•"/>
            </a:pPr>
            <a:r>
              <a:rPr lang="en-US" sz="1200" b="1" dirty="0" smtClean="0"/>
              <a:t>Facility Maintenance, ESHQ, NRPD and Site Services transferred from RAD to Directorate Operations Office (DOO)</a:t>
            </a:r>
          </a:p>
          <a:p>
            <a:pPr marL="400050" lvl="1" indent="-171450">
              <a:lnSpc>
                <a:spcPct val="90000"/>
              </a:lnSpc>
              <a:buClr>
                <a:schemeClr val="tx2"/>
              </a:buClr>
              <a:buFont typeface="Arial"/>
              <a:buChar char="•"/>
            </a:pPr>
            <a:r>
              <a:rPr lang="en-US" sz="1200" b="1" dirty="0" smtClean="0"/>
              <a:t>Don Abercrombie appointed as permanent ISD Director</a:t>
            </a:r>
          </a:p>
          <a:p>
            <a:pPr marL="400050" lvl="1" indent="-171450">
              <a:lnSpc>
                <a:spcPct val="90000"/>
              </a:lnSpc>
              <a:buClr>
                <a:schemeClr val="tx2"/>
              </a:buClr>
              <a:buFont typeface="Arial"/>
              <a:buChar char="•"/>
            </a:pPr>
            <a:r>
              <a:rPr lang="en-US" sz="1200" b="1" dirty="0" smtClean="0"/>
              <a:t>Alan Tennant named as JINS Director</a:t>
            </a:r>
          </a:p>
        </p:txBody>
      </p:sp>
    </p:spTree>
    <p:extLst>
      <p:ext uri="{BB962C8B-B14F-4D97-AF65-F5344CB8AC3E}">
        <p14:creationId xmlns:p14="http://schemas.microsoft.com/office/powerpoint/2010/main" val="14148531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42640" cy="4471932"/>
          </a:xfrm>
        </p:spPr>
        <p:txBody>
          <a:bodyPr/>
          <a:lstStyle/>
          <a:p>
            <a:pPr marL="0" indent="0">
              <a:buNone/>
            </a:pPr>
            <a:r>
              <a:rPr lang="en-US" sz="1600" dirty="0"/>
              <a:t>3. Dismantling of the SNS RFQ and staging in the FEB:</a:t>
            </a:r>
          </a:p>
          <a:p>
            <a:pPr marL="395287" lvl="1" indent="0">
              <a:buNone/>
            </a:pPr>
            <a:r>
              <a:rPr lang="en-US" sz="1600" dirty="0"/>
              <a:t>a. No progress to date.</a:t>
            </a:r>
          </a:p>
          <a:p>
            <a:pPr marL="0" indent="0">
              <a:buNone/>
            </a:pPr>
            <a:r>
              <a:rPr lang="en-US" sz="1600" dirty="0"/>
              <a:t>4. Dismantling of the LBNL RFQ and staging in the FEB:</a:t>
            </a:r>
          </a:p>
          <a:p>
            <a:pPr marL="395287" lvl="1" indent="0">
              <a:buNone/>
            </a:pPr>
            <a:r>
              <a:rPr lang="en-US" sz="1600" dirty="0"/>
              <a:t>a. A detailed plan and schedule has been created.</a:t>
            </a:r>
          </a:p>
          <a:p>
            <a:pPr marL="0" indent="0">
              <a:buNone/>
            </a:pPr>
            <a:r>
              <a:rPr lang="en-US" sz="1600" dirty="0"/>
              <a:t>5. Installing the SNS RFQ into the SNS accelerator.</a:t>
            </a:r>
          </a:p>
          <a:p>
            <a:pPr marL="395287" lvl="1" indent="0">
              <a:buNone/>
            </a:pPr>
            <a:r>
              <a:rPr lang="en-US" sz="1600" dirty="0"/>
              <a:t>a. A detailed plan and schedule is currently being developed.</a:t>
            </a:r>
          </a:p>
          <a:p>
            <a:pPr marL="0" indent="0">
              <a:buNone/>
            </a:pPr>
            <a:r>
              <a:rPr lang="en-US" sz="1600" dirty="0"/>
              <a:t>6. Testing the SNS RFQ.</a:t>
            </a:r>
          </a:p>
          <a:p>
            <a:pPr marL="395287" lvl="1" indent="0">
              <a:buNone/>
            </a:pPr>
            <a:r>
              <a:rPr lang="en-US" sz="1600" dirty="0"/>
              <a:t>a. A detailed plan and schedule is currently being developed.</a:t>
            </a:r>
          </a:p>
          <a:p>
            <a:pPr marL="0" indent="0">
              <a:buNone/>
            </a:pPr>
            <a:r>
              <a:rPr lang="en-US" sz="1600" dirty="0"/>
              <a:t>7. Transporting and installing the LBNL RFQ into the ITSF.</a:t>
            </a:r>
          </a:p>
          <a:p>
            <a:pPr marL="395287" lvl="1" indent="0">
              <a:buNone/>
            </a:pPr>
            <a:r>
              <a:rPr lang="en-US" sz="1600" dirty="0"/>
              <a:t>a. No progress to date.</a:t>
            </a:r>
          </a:p>
          <a:p>
            <a:endParaRPr lang="en-US" sz="1200" dirty="0"/>
          </a:p>
        </p:txBody>
      </p:sp>
    </p:spTree>
    <p:extLst>
      <p:ext uri="{BB962C8B-B14F-4D97-AF65-F5344CB8AC3E}">
        <p14:creationId xmlns:p14="http://schemas.microsoft.com/office/powerpoint/2010/main" val="271877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037335"/>
          </a:xfrm>
        </p:spPr>
        <p:txBody>
          <a:bodyPr/>
          <a:lstStyle/>
          <a:p>
            <a:r>
              <a:rPr lang="en-US" sz="1400" b="1" dirty="0">
                <a:solidFill>
                  <a:srgbClr val="008000"/>
                </a:solidFill>
              </a:rPr>
              <a:t>Charge Question 4: Is the SNS response to the observed RFQ issues adequate?</a:t>
            </a:r>
            <a:r>
              <a:rPr lang="en-US" sz="1400" dirty="0">
                <a:solidFill>
                  <a:srgbClr val="008000"/>
                </a:solidFill>
              </a:rPr>
              <a:t>  </a:t>
            </a:r>
            <a:br>
              <a:rPr lang="en-US" sz="1400" dirty="0">
                <a:solidFill>
                  <a:srgbClr val="008000"/>
                </a:solidFill>
              </a:rPr>
            </a:br>
            <a:r>
              <a:rPr lang="en-US" sz="1400" dirty="0">
                <a:solidFill>
                  <a:srgbClr val="008000"/>
                </a:solidFill>
              </a:rPr>
              <a:t/>
            </a:r>
            <a:br>
              <a:rPr lang="en-US" sz="1400" dirty="0">
                <a:solidFill>
                  <a:srgbClr val="008000"/>
                </a:solidFill>
              </a:rPr>
            </a:br>
            <a:r>
              <a:rPr lang="en-US" sz="1400" dirty="0">
                <a:solidFill>
                  <a:srgbClr val="008000"/>
                </a:solidFill>
              </a:rPr>
              <a:t>Recommendation 3: After further testing, install the LEBT valve to better protect the RFQ vacuum on the operating beamline as well as in the ITSF</a:t>
            </a:r>
            <a:r>
              <a:rPr lang="en-US" dirty="0">
                <a:solidFill>
                  <a:srgbClr val="008000"/>
                </a:solidFill>
              </a:rPr>
              <a:t>. </a:t>
            </a:r>
          </a:p>
        </p:txBody>
      </p:sp>
      <p:sp>
        <p:nvSpPr>
          <p:cNvPr id="3" name="Content Placeholder 2"/>
          <p:cNvSpPr>
            <a:spLocks noGrp="1"/>
          </p:cNvSpPr>
          <p:nvPr>
            <p:ph idx="1"/>
          </p:nvPr>
        </p:nvSpPr>
        <p:spPr/>
        <p:txBody>
          <a:bodyPr/>
          <a:lstStyle/>
          <a:p>
            <a:r>
              <a:rPr lang="en-US" sz="2400" dirty="0" smtClean="0"/>
              <a:t>The LEBT/RFQ isolation valve is being re-designed for the new RFQ and will be backward compatible to the old RFQ.  The new valve will be installed in the front end when the RFQ is replaced, and a similar valve will be installed on the test facility when the current production RFQ is installed there.  Note that the old valve, even if refurbished, is not forwar</a:t>
            </a:r>
            <a:r>
              <a:rPr lang="en-US" sz="2400" dirty="0" smtClean="0"/>
              <a:t>d-compatible to the new RFQ.</a:t>
            </a:r>
            <a:endParaRPr lang="en-US" sz="2400" dirty="0" smtClean="0"/>
          </a:p>
          <a:p>
            <a:r>
              <a:rPr lang="en-US" sz="2400" dirty="0" smtClean="0"/>
              <a:t>Current operational practices will continue until the new valve is available.</a:t>
            </a:r>
          </a:p>
        </p:txBody>
      </p:sp>
    </p:spTree>
    <p:extLst>
      <p:ext uri="{BB962C8B-B14F-4D97-AF65-F5344CB8AC3E}">
        <p14:creationId xmlns:p14="http://schemas.microsoft.com/office/powerpoint/2010/main" val="459269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2813078"/>
          </a:xfrm>
        </p:spPr>
        <p:txBody>
          <a:bodyPr/>
          <a:lstStyle/>
          <a:p>
            <a:r>
              <a:rPr lang="en-US" sz="1600" b="1" dirty="0">
                <a:solidFill>
                  <a:srgbClr val="008000"/>
                </a:solidFill>
              </a:rPr>
              <a:t>Two recommendations from Charge Question 5: Does the AIP investment strategy align with the 1.4 MW reliable, sustainable operation and STS path</a:t>
            </a:r>
            <a:r>
              <a:rPr lang="en-US" sz="1600" b="1" dirty="0" smtClean="0">
                <a:solidFill>
                  <a:srgbClr val="008000"/>
                </a:solidFill>
              </a:rPr>
              <a:t>?</a:t>
            </a:r>
            <a:r>
              <a:rPr lang="en-US" sz="1600" dirty="0">
                <a:solidFill>
                  <a:srgbClr val="008000"/>
                </a:solidFill>
              </a:rPr>
              <a:t> </a:t>
            </a:r>
            <a:r>
              <a:rPr lang="en-US" sz="1600" dirty="0" smtClean="0">
                <a:solidFill>
                  <a:srgbClr val="008000"/>
                </a:solidFill>
              </a:rPr>
              <a:t/>
            </a:r>
            <a:br>
              <a:rPr lang="en-US" sz="1600" dirty="0" smtClean="0">
                <a:solidFill>
                  <a:srgbClr val="008000"/>
                </a:solidFill>
              </a:rPr>
            </a:br>
            <a:r>
              <a:rPr lang="en-US" sz="1600" dirty="0">
                <a:solidFill>
                  <a:srgbClr val="008000"/>
                </a:solidFill>
              </a:rPr>
              <a:t/>
            </a:r>
            <a:br>
              <a:rPr lang="en-US" sz="1600" dirty="0">
                <a:solidFill>
                  <a:srgbClr val="008000"/>
                </a:solidFill>
              </a:rPr>
            </a:br>
            <a:r>
              <a:rPr lang="en-US" sz="1600" dirty="0" smtClean="0">
                <a:solidFill>
                  <a:srgbClr val="008000"/>
                </a:solidFill>
              </a:rPr>
              <a:t>1</a:t>
            </a:r>
            <a:r>
              <a:rPr lang="en-US" sz="1600" dirty="0">
                <a:solidFill>
                  <a:srgbClr val="008000"/>
                </a:solidFill>
              </a:rPr>
              <a:t>. Further articulate strategy and in concert, develop a transparent project prioritization system that can substantively inform decision making aligned with this strategy.   Initially this could be limited to accelerator projects, but as we note in another recommendation, this must ultimately be done facility wide.</a:t>
            </a:r>
            <a:br>
              <a:rPr lang="en-US" sz="1600" dirty="0">
                <a:solidFill>
                  <a:srgbClr val="008000"/>
                </a:solidFill>
              </a:rPr>
            </a:br>
            <a:r>
              <a:rPr lang="en-US" sz="1600" dirty="0">
                <a:solidFill>
                  <a:srgbClr val="008000"/>
                </a:solidFill>
              </a:rPr>
              <a:t/>
            </a:r>
            <a:br>
              <a:rPr lang="en-US" sz="1600" dirty="0">
                <a:solidFill>
                  <a:srgbClr val="008000"/>
                </a:solidFill>
              </a:rPr>
            </a:br>
            <a:r>
              <a:rPr lang="en-US" sz="1600" dirty="0">
                <a:solidFill>
                  <a:srgbClr val="008000"/>
                </a:solidFill>
              </a:rPr>
              <a:t>2. Based on the output of the above recommendation, it may be clear that increased funding for accelerator projects is the best investment for the </a:t>
            </a:r>
            <a:r>
              <a:rPr lang="en-US" sz="1600" dirty="0" smtClean="0">
                <a:solidFill>
                  <a:srgbClr val="008000"/>
                </a:solidFill>
              </a:rPr>
              <a:t>SNS.</a:t>
            </a:r>
            <a:r>
              <a:rPr lang="en-US" sz="1600" dirty="0">
                <a:solidFill>
                  <a:srgbClr val="008000"/>
                </a:solidFill>
              </a:rPr>
              <a:t>   If that is the case, consider doing so.</a:t>
            </a:r>
          </a:p>
        </p:txBody>
      </p:sp>
      <p:sp>
        <p:nvSpPr>
          <p:cNvPr id="3" name="Content Placeholder 2"/>
          <p:cNvSpPr>
            <a:spLocks noGrp="1"/>
          </p:cNvSpPr>
          <p:nvPr>
            <p:ph idx="1"/>
          </p:nvPr>
        </p:nvSpPr>
        <p:spPr>
          <a:xfrm>
            <a:off x="152400" y="2971800"/>
            <a:ext cx="8718840" cy="3429000"/>
          </a:xfrm>
        </p:spPr>
        <p:txBody>
          <a:bodyPr/>
          <a:lstStyle/>
          <a:p>
            <a:r>
              <a:rPr lang="en-US" sz="2000" dirty="0" smtClean="0"/>
              <a:t>See discussion on earlier recommendation on project prioritization, scheduling, and funding</a:t>
            </a:r>
            <a:endParaRPr lang="en-US" sz="2000" dirty="0"/>
          </a:p>
        </p:txBody>
      </p:sp>
    </p:spTree>
    <p:extLst>
      <p:ext uri="{BB962C8B-B14F-4D97-AF65-F5344CB8AC3E}">
        <p14:creationId xmlns:p14="http://schemas.microsoft.com/office/powerpoint/2010/main" val="1676070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636290" cy="1558888"/>
          </a:xfrm>
        </p:spPr>
        <p:txBody>
          <a:bodyPr/>
          <a:lstStyle/>
          <a:p>
            <a:r>
              <a:rPr lang="en-US" sz="1400" b="1" dirty="0">
                <a:solidFill>
                  <a:srgbClr val="008000"/>
                </a:solidFill>
              </a:rPr>
              <a:t>Recommendation from Charge Question 6: Provide advice on the accelerator systems components of the draft technical design report for the Second Target Station and provide guidance on the reasonability updated plan for the power upgrade in the SCL, with fewer new Cryomodules than originally planned.</a:t>
            </a:r>
            <a:br>
              <a:rPr lang="en-US" sz="1400" b="1" dirty="0">
                <a:solidFill>
                  <a:srgbClr val="008000"/>
                </a:solidFill>
              </a:rPr>
            </a:br>
            <a:r>
              <a:rPr lang="en-US" sz="1400" b="1" dirty="0">
                <a:solidFill>
                  <a:srgbClr val="008000"/>
                </a:solidFill>
              </a:rPr>
              <a:t/>
            </a:r>
            <a:br>
              <a:rPr lang="en-US" sz="1400" b="1" dirty="0">
                <a:solidFill>
                  <a:srgbClr val="008000"/>
                </a:solidFill>
              </a:rPr>
            </a:br>
            <a:r>
              <a:rPr lang="en-US" sz="1400" dirty="0">
                <a:solidFill>
                  <a:srgbClr val="008000"/>
                </a:solidFill>
              </a:rPr>
              <a:t>Recommendation: In order to continue to refine the science driven requirements for the STS accelerator design, we encourage the laboratory to provide LDRD or program development support.</a:t>
            </a:r>
          </a:p>
        </p:txBody>
      </p:sp>
      <p:sp>
        <p:nvSpPr>
          <p:cNvPr id="3" name="Content Placeholder 2"/>
          <p:cNvSpPr>
            <a:spLocks noGrp="1"/>
          </p:cNvSpPr>
          <p:nvPr>
            <p:ph idx="1"/>
          </p:nvPr>
        </p:nvSpPr>
        <p:spPr>
          <a:xfrm>
            <a:off x="152400" y="1905000"/>
            <a:ext cx="8642640" cy="4471932"/>
          </a:xfrm>
        </p:spPr>
        <p:txBody>
          <a:bodyPr/>
          <a:lstStyle/>
          <a:p>
            <a:r>
              <a:rPr lang="en-US" sz="2000" dirty="0"/>
              <a:t>STS LDRD funds were forthcoming for STS, but </a:t>
            </a:r>
            <a:r>
              <a:rPr lang="en-US" sz="2000" dirty="0" smtClean="0"/>
              <a:t>not </a:t>
            </a:r>
            <a:r>
              <a:rPr lang="en-US" sz="2000" dirty="0"/>
              <a:t>in the accelerator area. However, </a:t>
            </a:r>
            <a:r>
              <a:rPr lang="en-US" sz="2000" dirty="0" smtClean="0"/>
              <a:t>programmatic funds in the amount of $10M were included in the FY16 DOE-BES budget for the </a:t>
            </a:r>
            <a:r>
              <a:rPr lang="en-US" sz="2000" dirty="0" smtClean="0"/>
              <a:t>SNS Second Target Station Initiative.</a:t>
            </a:r>
          </a:p>
          <a:p>
            <a:r>
              <a:rPr lang="en-US" sz="2000" dirty="0" smtClean="0"/>
              <a:t>LDRD funds are being expended for a low energy moderator demonstration facility on the Integrated Test Stand Facility.</a:t>
            </a:r>
            <a:endParaRPr lang="en-US" sz="2000" dirty="0"/>
          </a:p>
        </p:txBody>
      </p:sp>
    </p:spTree>
    <p:extLst>
      <p:ext uri="{BB962C8B-B14F-4D97-AF65-F5344CB8AC3E}">
        <p14:creationId xmlns:p14="http://schemas.microsoft.com/office/powerpoint/2010/main" val="423258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475" y="88900"/>
            <a:ext cx="8899525" cy="884858"/>
          </a:xfrm>
        </p:spPr>
        <p:txBody>
          <a:bodyPr/>
          <a:lstStyle/>
          <a:p>
            <a:r>
              <a:rPr lang="en-US" sz="2000" dirty="0" smtClean="0"/>
              <a:t>RAD is now focused on accelerator and target stewardship, control systems and data acquisition for the neutron scattering instruments</a:t>
            </a:r>
            <a:endParaRPr lang="en-US" sz="2000" dirty="0"/>
          </a:p>
        </p:txBody>
      </p:sp>
      <p:sp>
        <p:nvSpPr>
          <p:cNvPr id="5" name="Rectangle 549"/>
          <p:cNvSpPr>
            <a:spLocks noChangeArrowheads="1"/>
          </p:cNvSpPr>
          <p:nvPr/>
        </p:nvSpPr>
        <p:spPr bwMode="auto">
          <a:xfrm>
            <a:off x="2901082" y="1222568"/>
            <a:ext cx="2969168" cy="783117"/>
          </a:xfrm>
          <a:prstGeom prst="rect">
            <a:avLst/>
          </a:prstGeom>
          <a:solidFill>
            <a:schemeClr val="bg1"/>
          </a:solidFill>
          <a:ln w="9525" algn="ctr">
            <a:solidFill>
              <a:srgbClr val="555555"/>
            </a:solidFill>
            <a:miter lim="800000"/>
            <a:headEnd/>
            <a:tailEnd/>
          </a:ln>
        </p:spPr>
        <p:txBody>
          <a:bodyPr wrap="none" anchor="ctr"/>
          <a:lstStyle/>
          <a:p>
            <a:pPr algn="ctr">
              <a:lnSpc>
                <a:spcPct val="90000"/>
              </a:lnSpc>
              <a:spcBef>
                <a:spcPts val="300"/>
              </a:spcBef>
              <a:defRPr/>
            </a:pPr>
            <a:r>
              <a:rPr lang="en-US" sz="1400" b="1" dirty="0">
                <a:latin typeface="+mn-lt"/>
              </a:rPr>
              <a:t>Research Accelerator Division</a:t>
            </a:r>
          </a:p>
          <a:p>
            <a:pPr algn="ctr">
              <a:lnSpc>
                <a:spcPct val="90000"/>
              </a:lnSpc>
              <a:spcBef>
                <a:spcPts val="300"/>
              </a:spcBef>
              <a:defRPr/>
            </a:pPr>
            <a:r>
              <a:rPr lang="en-US" sz="1400" dirty="0" smtClean="0">
                <a:latin typeface="+mn-lt"/>
              </a:rPr>
              <a:t>Kevin Jones, Director</a:t>
            </a:r>
          </a:p>
          <a:p>
            <a:pPr algn="ctr">
              <a:lnSpc>
                <a:spcPct val="90000"/>
              </a:lnSpc>
              <a:spcBef>
                <a:spcPts val="300"/>
              </a:spcBef>
              <a:defRPr/>
            </a:pPr>
            <a:r>
              <a:rPr lang="en-US" sz="1200" dirty="0" smtClean="0">
                <a:latin typeface="+mn-lt"/>
              </a:rPr>
              <a:t>George Dodson, Deputy Director</a:t>
            </a:r>
            <a:endParaRPr lang="en-US" sz="1200" dirty="0">
              <a:latin typeface="+mn-lt"/>
            </a:endParaRPr>
          </a:p>
        </p:txBody>
      </p:sp>
      <p:sp>
        <p:nvSpPr>
          <p:cNvPr id="10" name="Rectangle 124"/>
          <p:cNvSpPr>
            <a:spLocks noChangeArrowheads="1"/>
          </p:cNvSpPr>
          <p:nvPr/>
        </p:nvSpPr>
        <p:spPr bwMode="auto">
          <a:xfrm>
            <a:off x="5943600" y="3886200"/>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a:latin typeface="+mn-lt"/>
                <a:cs typeface="Arial" pitchFamily="34" charset="0"/>
              </a:rPr>
              <a:t>Electrical </a:t>
            </a:r>
            <a:r>
              <a:rPr lang="en-US" sz="1000" b="1" dirty="0" smtClean="0">
                <a:latin typeface="+mn-lt"/>
                <a:cs typeface="Arial" pitchFamily="34" charset="0"/>
              </a:rPr>
              <a:t>and RF Systems</a:t>
            </a:r>
            <a:endParaRPr lang="en-US" sz="1000" b="1" dirty="0">
              <a:latin typeface="+mn-lt"/>
              <a:cs typeface="Arial" pitchFamily="34" charset="0"/>
            </a:endParaRPr>
          </a:p>
          <a:p>
            <a:pPr algn="ctr">
              <a:lnSpc>
                <a:spcPct val="90000"/>
              </a:lnSpc>
              <a:spcBef>
                <a:spcPts val="300"/>
              </a:spcBef>
              <a:defRPr/>
            </a:pPr>
            <a:r>
              <a:rPr lang="en-US" sz="1000" dirty="0" smtClean="0">
                <a:latin typeface="+mn-lt"/>
                <a:cs typeface="Arial" pitchFamily="34" charset="0"/>
              </a:rPr>
              <a:t>Mark Champion</a:t>
            </a:r>
            <a:endParaRPr lang="en-US" sz="1000" dirty="0">
              <a:latin typeface="+mn-lt"/>
              <a:cs typeface="Arial" pitchFamily="34" charset="0"/>
            </a:endParaRPr>
          </a:p>
        </p:txBody>
      </p:sp>
      <p:sp>
        <p:nvSpPr>
          <p:cNvPr id="11" name="Rectangle 124"/>
          <p:cNvSpPr>
            <a:spLocks noChangeArrowheads="1"/>
          </p:cNvSpPr>
          <p:nvPr/>
        </p:nvSpPr>
        <p:spPr bwMode="auto">
          <a:xfrm>
            <a:off x="7035800" y="2514600"/>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a:latin typeface="+mn-lt"/>
                <a:cs typeface="Arial" pitchFamily="34" charset="0"/>
              </a:rPr>
              <a:t>Mechanical Systems</a:t>
            </a:r>
            <a:br>
              <a:rPr lang="en-US" sz="1000" b="1" dirty="0">
                <a:latin typeface="+mn-lt"/>
                <a:cs typeface="Arial" pitchFamily="34" charset="0"/>
              </a:rPr>
            </a:br>
            <a:r>
              <a:rPr lang="en-US" sz="1000" b="1" dirty="0">
                <a:latin typeface="+mn-lt"/>
                <a:cs typeface="Arial" pitchFamily="34" charset="0"/>
              </a:rPr>
              <a:t>and </a:t>
            </a:r>
            <a:r>
              <a:rPr lang="en-US" sz="1000" b="1" dirty="0" smtClean="0">
                <a:latin typeface="+mn-lt"/>
                <a:cs typeface="Arial" pitchFamily="34" charset="0"/>
              </a:rPr>
              <a:t>Operations</a:t>
            </a:r>
            <a:endParaRPr lang="en-US" sz="1000" b="1" dirty="0">
              <a:latin typeface="+mn-lt"/>
              <a:cs typeface="Arial" pitchFamily="34" charset="0"/>
            </a:endParaRPr>
          </a:p>
          <a:p>
            <a:pPr algn="ctr">
              <a:lnSpc>
                <a:spcPct val="90000"/>
              </a:lnSpc>
              <a:spcBef>
                <a:spcPts val="300"/>
              </a:spcBef>
              <a:defRPr/>
            </a:pPr>
            <a:r>
              <a:rPr lang="en-US" sz="1000" dirty="0">
                <a:latin typeface="+mn-lt"/>
                <a:cs typeface="Arial" pitchFamily="34" charset="0"/>
              </a:rPr>
              <a:t>Michael Baumgartner</a:t>
            </a:r>
          </a:p>
        </p:txBody>
      </p:sp>
      <p:sp>
        <p:nvSpPr>
          <p:cNvPr id="12" name="Rectangle 124"/>
          <p:cNvSpPr>
            <a:spLocks noChangeArrowheads="1"/>
          </p:cNvSpPr>
          <p:nvPr/>
        </p:nvSpPr>
        <p:spPr bwMode="auto">
          <a:xfrm>
            <a:off x="4826000" y="2514599"/>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smtClean="0">
                <a:latin typeface="+mn-lt"/>
                <a:cs typeface="Arial" pitchFamily="34" charset="0"/>
              </a:rPr>
              <a:t>Superconducting </a:t>
            </a:r>
            <a:r>
              <a:rPr lang="en-US" sz="1000" b="1" dirty="0" err="1" smtClean="0">
                <a:latin typeface="+mn-lt"/>
                <a:cs typeface="Arial" pitchFamily="34" charset="0"/>
              </a:rPr>
              <a:t>Linac</a:t>
            </a:r>
            <a:r>
              <a:rPr lang="en-US" sz="1000" b="1" dirty="0" smtClean="0">
                <a:latin typeface="+mn-lt"/>
                <a:cs typeface="Arial" pitchFamily="34" charset="0"/>
              </a:rPr>
              <a:t> Systems</a:t>
            </a:r>
          </a:p>
          <a:p>
            <a:pPr algn="ctr">
              <a:lnSpc>
                <a:spcPct val="90000"/>
              </a:lnSpc>
              <a:spcBef>
                <a:spcPts val="300"/>
              </a:spcBef>
              <a:defRPr/>
            </a:pPr>
            <a:r>
              <a:rPr lang="en-US" sz="1000" dirty="0" err="1" smtClean="0">
                <a:latin typeface="+mn-lt"/>
                <a:cs typeface="Arial" pitchFamily="34" charset="0"/>
              </a:rPr>
              <a:t>Sang-ho</a:t>
            </a:r>
            <a:r>
              <a:rPr lang="en-US" sz="1000" dirty="0" smtClean="0">
                <a:latin typeface="+mn-lt"/>
                <a:cs typeface="Arial" pitchFamily="34" charset="0"/>
              </a:rPr>
              <a:t> Kim</a:t>
            </a:r>
            <a:endParaRPr lang="en-US" sz="1000" dirty="0">
              <a:latin typeface="+mn-lt"/>
              <a:cs typeface="Arial" pitchFamily="34" charset="0"/>
            </a:endParaRPr>
          </a:p>
        </p:txBody>
      </p:sp>
      <p:sp>
        <p:nvSpPr>
          <p:cNvPr id="15" name="Rectangle 124"/>
          <p:cNvSpPr>
            <a:spLocks noChangeArrowheads="1"/>
          </p:cNvSpPr>
          <p:nvPr/>
        </p:nvSpPr>
        <p:spPr bwMode="auto">
          <a:xfrm>
            <a:off x="3657600" y="3886199"/>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a:latin typeface="+mn-lt"/>
                <a:cs typeface="Arial" pitchFamily="34" charset="0"/>
              </a:rPr>
              <a:t>Accelerator Operations</a:t>
            </a:r>
          </a:p>
          <a:p>
            <a:pPr algn="ctr">
              <a:lnSpc>
                <a:spcPct val="90000"/>
              </a:lnSpc>
              <a:spcBef>
                <a:spcPts val="300"/>
              </a:spcBef>
              <a:defRPr/>
            </a:pPr>
            <a:r>
              <a:rPr lang="en-US" sz="1000" dirty="0" smtClean="0">
                <a:latin typeface="+mn-lt"/>
                <a:cs typeface="Arial" pitchFamily="34" charset="0"/>
              </a:rPr>
              <a:t>Glen Johns</a:t>
            </a:r>
            <a:endParaRPr lang="en-US" sz="1000" dirty="0">
              <a:latin typeface="+mn-lt"/>
              <a:cs typeface="Arial" pitchFamily="34" charset="0"/>
            </a:endParaRPr>
          </a:p>
        </p:txBody>
      </p:sp>
      <p:sp>
        <p:nvSpPr>
          <p:cNvPr id="16" name="Rectangle 124"/>
          <p:cNvSpPr>
            <a:spLocks noChangeArrowheads="1"/>
          </p:cNvSpPr>
          <p:nvPr/>
        </p:nvSpPr>
        <p:spPr bwMode="auto">
          <a:xfrm>
            <a:off x="2654300" y="2514600"/>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a:latin typeface="+mn-lt"/>
                <a:cs typeface="Arial" pitchFamily="34" charset="0"/>
              </a:rPr>
              <a:t>Accelerator </a:t>
            </a:r>
            <a:r>
              <a:rPr lang="en-US" sz="1000" b="1" dirty="0" smtClean="0">
                <a:latin typeface="+mn-lt"/>
                <a:cs typeface="Arial" pitchFamily="34" charset="0"/>
              </a:rPr>
              <a:t>Physics, Beam </a:t>
            </a:r>
            <a:r>
              <a:rPr lang="en-US" sz="900" b="1" dirty="0" smtClean="0">
                <a:latin typeface="+mn-lt"/>
                <a:cs typeface="Arial" pitchFamily="34" charset="0"/>
              </a:rPr>
              <a:t>Instrumentation</a:t>
            </a:r>
            <a:r>
              <a:rPr lang="en-US" sz="1000" b="1" dirty="0" smtClean="0">
                <a:latin typeface="+mn-lt"/>
                <a:cs typeface="Arial" pitchFamily="34" charset="0"/>
              </a:rPr>
              <a:t> and Ion Source</a:t>
            </a:r>
            <a:endParaRPr lang="en-US" sz="1000" b="1" dirty="0">
              <a:latin typeface="+mn-lt"/>
              <a:cs typeface="Arial" pitchFamily="34" charset="0"/>
            </a:endParaRPr>
          </a:p>
          <a:p>
            <a:pPr algn="ctr">
              <a:lnSpc>
                <a:spcPct val="90000"/>
              </a:lnSpc>
              <a:spcBef>
                <a:spcPts val="300"/>
              </a:spcBef>
              <a:defRPr/>
            </a:pPr>
            <a:r>
              <a:rPr lang="en-US" sz="1000" dirty="0" smtClean="0">
                <a:latin typeface="+mn-lt"/>
                <a:cs typeface="Arial" pitchFamily="34" charset="0"/>
              </a:rPr>
              <a:t>Mike Plum (Acting)</a:t>
            </a:r>
            <a:endParaRPr lang="en-US" sz="1000" dirty="0">
              <a:latin typeface="+mn-lt"/>
              <a:cs typeface="Arial" pitchFamily="34" charset="0"/>
            </a:endParaRPr>
          </a:p>
        </p:txBody>
      </p:sp>
      <p:sp>
        <p:nvSpPr>
          <p:cNvPr id="17" name="Rectangle 124"/>
          <p:cNvSpPr>
            <a:spLocks noChangeArrowheads="1"/>
          </p:cNvSpPr>
          <p:nvPr/>
        </p:nvSpPr>
        <p:spPr bwMode="auto">
          <a:xfrm>
            <a:off x="1600199" y="3886199"/>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50" b="1" dirty="0">
                <a:latin typeface="+mn-lt"/>
                <a:cs typeface="Arial" pitchFamily="34" charset="0"/>
              </a:rPr>
              <a:t>Control Systems</a:t>
            </a:r>
          </a:p>
          <a:p>
            <a:pPr algn="ctr">
              <a:lnSpc>
                <a:spcPct val="90000"/>
              </a:lnSpc>
              <a:spcBef>
                <a:spcPts val="300"/>
              </a:spcBef>
              <a:defRPr/>
            </a:pPr>
            <a:r>
              <a:rPr lang="en-US" sz="1050" dirty="0">
                <a:latin typeface="+mn-lt"/>
                <a:cs typeface="Arial" pitchFamily="34" charset="0"/>
              </a:rPr>
              <a:t>Karen White</a:t>
            </a:r>
          </a:p>
        </p:txBody>
      </p:sp>
      <p:sp>
        <p:nvSpPr>
          <p:cNvPr id="18" name="Rectangle 124"/>
          <p:cNvSpPr>
            <a:spLocks noChangeArrowheads="1"/>
          </p:cNvSpPr>
          <p:nvPr/>
        </p:nvSpPr>
        <p:spPr bwMode="auto">
          <a:xfrm>
            <a:off x="431800" y="2514600"/>
            <a:ext cx="1371600" cy="914400"/>
          </a:xfrm>
          <a:prstGeom prst="rect">
            <a:avLst/>
          </a:prstGeom>
          <a:solidFill>
            <a:schemeClr val="accent6">
              <a:lumMod val="40000"/>
              <a:lumOff val="60000"/>
            </a:schemeClr>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50" b="1" dirty="0" smtClean="0">
                <a:latin typeface="+mn-lt"/>
                <a:cs typeface="Arial" pitchFamily="34" charset="0"/>
              </a:rPr>
              <a:t>Instrument Data Acquisition and Controls</a:t>
            </a:r>
            <a:endParaRPr lang="en-US" sz="1050" b="1" dirty="0">
              <a:latin typeface="+mn-lt"/>
              <a:cs typeface="Arial" pitchFamily="34" charset="0"/>
            </a:endParaRPr>
          </a:p>
          <a:p>
            <a:pPr algn="ctr">
              <a:lnSpc>
                <a:spcPct val="90000"/>
              </a:lnSpc>
              <a:spcBef>
                <a:spcPts val="300"/>
              </a:spcBef>
              <a:defRPr/>
            </a:pPr>
            <a:r>
              <a:rPr lang="en-US" sz="1050" dirty="0" smtClean="0">
                <a:latin typeface="+mn-lt"/>
                <a:cs typeface="Arial" pitchFamily="34" charset="0"/>
              </a:rPr>
              <a:t>Steve Hartman</a:t>
            </a:r>
            <a:endParaRPr lang="en-US" sz="1050" dirty="0">
              <a:latin typeface="+mn-lt"/>
              <a:cs typeface="Arial" pitchFamily="34" charset="0"/>
            </a:endParaRPr>
          </a:p>
        </p:txBody>
      </p:sp>
      <p:cxnSp>
        <p:nvCxnSpPr>
          <p:cNvPr id="28" name="Straight Connector 27"/>
          <p:cNvCxnSpPr>
            <a:stCxn id="5" idx="3"/>
          </p:cNvCxnSpPr>
          <p:nvPr/>
        </p:nvCxnSpPr>
        <p:spPr>
          <a:xfrm>
            <a:off x="5870250" y="1614126"/>
            <a:ext cx="5096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98366" y="2005685"/>
            <a:ext cx="0" cy="3055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117767" y="2302725"/>
            <a:ext cx="3057" cy="2083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3345162" y="2300836"/>
            <a:ext cx="1" cy="2076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507804" y="2308637"/>
            <a:ext cx="1" cy="1942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7723548" y="2308964"/>
            <a:ext cx="1" cy="1799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17767" y="2300836"/>
            <a:ext cx="661150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33400" y="5029200"/>
            <a:ext cx="8382000" cy="1453218"/>
          </a:xfrm>
          <a:prstGeom prst="rect">
            <a:avLst/>
          </a:prstGeom>
          <a:noFill/>
        </p:spPr>
        <p:txBody>
          <a:bodyPr wrap="square" rtlCol="0">
            <a:spAutoFit/>
          </a:bodyPr>
          <a:lstStyle/>
          <a:p>
            <a:pPr>
              <a:lnSpc>
                <a:spcPct val="90000"/>
              </a:lnSpc>
            </a:pPr>
            <a:r>
              <a:rPr lang="en-US" sz="1400" b="1" dirty="0" smtClean="0"/>
              <a:t>Eliminated the Department Head functions for Facility Maintenance, Data Operations, and Accelerator / Target Operations</a:t>
            </a:r>
          </a:p>
          <a:p>
            <a:pPr>
              <a:lnSpc>
                <a:spcPct val="90000"/>
              </a:lnSpc>
            </a:pPr>
            <a:r>
              <a:rPr lang="en-US" sz="1400" b="1" dirty="0" smtClean="0"/>
              <a:t>Transferred to DOO:</a:t>
            </a:r>
          </a:p>
          <a:p>
            <a:pPr marL="400050" lvl="1" indent="-171450">
              <a:lnSpc>
                <a:spcPct val="90000"/>
              </a:lnSpc>
              <a:buClr>
                <a:schemeClr val="tx2"/>
              </a:buClr>
              <a:buFont typeface="Arial"/>
              <a:buChar char="•"/>
            </a:pPr>
            <a:r>
              <a:rPr lang="en-US" sz="1400" b="1" dirty="0" smtClean="0"/>
              <a:t>Facility Maintenance</a:t>
            </a:r>
          </a:p>
          <a:p>
            <a:pPr marL="400050" lvl="1" indent="-171450">
              <a:lnSpc>
                <a:spcPct val="90000"/>
              </a:lnSpc>
              <a:buClr>
                <a:schemeClr val="tx2"/>
              </a:buClr>
              <a:buFont typeface="Arial"/>
              <a:buChar char="•"/>
            </a:pPr>
            <a:r>
              <a:rPr lang="en-US" sz="1400" b="1" dirty="0" smtClean="0"/>
              <a:t>Site Services</a:t>
            </a:r>
          </a:p>
          <a:p>
            <a:pPr marL="400050" lvl="1" indent="-171450">
              <a:lnSpc>
                <a:spcPct val="90000"/>
              </a:lnSpc>
              <a:buClr>
                <a:schemeClr val="tx2"/>
              </a:buClr>
              <a:buFont typeface="Arial"/>
              <a:buChar char="•"/>
            </a:pPr>
            <a:r>
              <a:rPr lang="en-US" sz="1400" b="1" dirty="0" smtClean="0"/>
              <a:t>ESHQ</a:t>
            </a:r>
          </a:p>
          <a:p>
            <a:pPr marL="400050" lvl="1" indent="-171450">
              <a:lnSpc>
                <a:spcPct val="90000"/>
              </a:lnSpc>
              <a:buClr>
                <a:schemeClr val="tx2"/>
              </a:buClr>
              <a:buFont typeface="Arial"/>
              <a:buChar char="•"/>
            </a:pPr>
            <a:r>
              <a:rPr lang="en-US" sz="1400" b="1" dirty="0" smtClean="0"/>
              <a:t>Deployed NRPD Support</a:t>
            </a:r>
          </a:p>
        </p:txBody>
      </p:sp>
      <p:cxnSp>
        <p:nvCxnSpPr>
          <p:cNvPr id="37" name="Elbow Connector 36"/>
          <p:cNvCxnSpPr/>
          <p:nvPr/>
        </p:nvCxnSpPr>
        <p:spPr>
          <a:xfrm rot="16200000" flipH="1">
            <a:off x="1485900" y="3086100"/>
            <a:ext cx="1600202" cy="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6200000" flipH="1">
            <a:off x="3594100" y="3086100"/>
            <a:ext cx="1600202" cy="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rot="16200000" flipH="1">
            <a:off x="5829300" y="3086100"/>
            <a:ext cx="1600202" cy="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124"/>
          <p:cNvSpPr>
            <a:spLocks noChangeArrowheads="1"/>
          </p:cNvSpPr>
          <p:nvPr/>
        </p:nvSpPr>
        <p:spPr bwMode="auto">
          <a:xfrm>
            <a:off x="6400800" y="1270000"/>
            <a:ext cx="1371600" cy="685800"/>
          </a:xfrm>
          <a:prstGeom prst="rect">
            <a:avLst/>
          </a:prstGeom>
          <a:solidFill>
            <a:srgbClr val="BFE3D3"/>
          </a:solidFill>
          <a:ln w="9525" algn="ctr">
            <a:solidFill>
              <a:srgbClr val="555555"/>
            </a:solidFill>
            <a:miter lim="800000"/>
            <a:headEnd/>
            <a:tailEnd/>
          </a:ln>
        </p:spPr>
        <p:txBody>
          <a:bodyPr lIns="45720" rIns="45720" anchor="ctr"/>
          <a:lstStyle/>
          <a:p>
            <a:pPr algn="ctr">
              <a:lnSpc>
                <a:spcPct val="90000"/>
              </a:lnSpc>
              <a:spcBef>
                <a:spcPts val="300"/>
              </a:spcBef>
              <a:defRPr/>
            </a:pPr>
            <a:r>
              <a:rPr lang="en-US" sz="1000" b="1" dirty="0" smtClean="0">
                <a:latin typeface="+mn-lt"/>
                <a:cs typeface="Arial" pitchFamily="34" charset="0"/>
              </a:rPr>
              <a:t>Maintenance Management and Information Systems</a:t>
            </a:r>
          </a:p>
          <a:p>
            <a:pPr algn="ctr">
              <a:lnSpc>
                <a:spcPct val="90000"/>
              </a:lnSpc>
              <a:spcBef>
                <a:spcPts val="300"/>
              </a:spcBef>
              <a:defRPr/>
            </a:pPr>
            <a:r>
              <a:rPr lang="en-US" sz="1000" dirty="0" smtClean="0">
                <a:latin typeface="+mn-lt"/>
                <a:cs typeface="Arial" pitchFamily="34" charset="0"/>
              </a:rPr>
              <a:t>George Dodson</a:t>
            </a:r>
            <a:endParaRPr lang="en-US" sz="1000" dirty="0">
              <a:latin typeface="+mn-lt"/>
              <a:cs typeface="Arial" pitchFamily="34" charset="0"/>
            </a:endParaRPr>
          </a:p>
        </p:txBody>
      </p:sp>
    </p:spTree>
    <p:extLst>
      <p:ext uri="{BB962C8B-B14F-4D97-AF65-F5344CB8AC3E}">
        <p14:creationId xmlns:p14="http://schemas.microsoft.com/office/powerpoint/2010/main" val="9430699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idx="4294967295"/>
          </p:nvPr>
        </p:nvSpPr>
        <p:spPr>
          <a:xfrm>
            <a:off x="190500" y="25150"/>
            <a:ext cx="8953500" cy="623248"/>
          </a:xfrm>
        </p:spPr>
        <p:txBody>
          <a:bodyPr/>
          <a:lstStyle/>
          <a:p>
            <a:r>
              <a:rPr lang="en-US" sz="2000" dirty="0" smtClean="0">
                <a:latin typeface="Arial Black" charset="0"/>
              </a:rPr>
              <a:t>The SNS </a:t>
            </a:r>
            <a:r>
              <a:rPr lang="en-US" sz="2000" dirty="0" smtClean="0">
                <a:latin typeface="Arial Black" charset="0"/>
              </a:rPr>
              <a:t>accelerator </a:t>
            </a:r>
            <a:r>
              <a:rPr lang="en-US" sz="2000" dirty="0" smtClean="0">
                <a:latin typeface="Arial Black" charset="0"/>
              </a:rPr>
              <a:t>complex provides the world’s most intense pulsed neutron beams</a:t>
            </a:r>
            <a:endParaRPr lang="en-US" sz="2000" dirty="0">
              <a:latin typeface="Arial Black" charset="0"/>
            </a:endParaRPr>
          </a:p>
        </p:txBody>
      </p:sp>
      <p:pic>
        <p:nvPicPr>
          <p:cNvPr id="20482" name="Picture 2" descr="ring detailed"/>
          <p:cNvPicPr>
            <a:picLocks noChangeAspect="1" noChangeArrowheads="1"/>
          </p:cNvPicPr>
          <p:nvPr/>
        </p:nvPicPr>
        <p:blipFill>
          <a:blip r:embed="rId2"/>
          <a:srcRect/>
          <a:stretch>
            <a:fillRect/>
          </a:stretch>
        </p:blipFill>
        <p:spPr bwMode="auto">
          <a:xfrm>
            <a:off x="5000625" y="979663"/>
            <a:ext cx="4143375" cy="3140075"/>
          </a:xfrm>
          <a:prstGeom prst="rect">
            <a:avLst/>
          </a:prstGeom>
          <a:noFill/>
          <a:ln w="9525">
            <a:noFill/>
            <a:miter lim="800000"/>
            <a:headEnd/>
            <a:tailEnd/>
          </a:ln>
        </p:spPr>
      </p:pic>
      <p:sp>
        <p:nvSpPr>
          <p:cNvPr id="20483" name="Line 3"/>
          <p:cNvSpPr>
            <a:spLocks noChangeShapeType="1"/>
          </p:cNvSpPr>
          <p:nvPr/>
        </p:nvSpPr>
        <p:spPr bwMode="auto">
          <a:xfrm>
            <a:off x="534988" y="3387900"/>
            <a:ext cx="4768850" cy="1588"/>
          </a:xfrm>
          <a:prstGeom prst="line">
            <a:avLst/>
          </a:prstGeom>
          <a:noFill/>
          <a:ln w="28575">
            <a:solidFill>
              <a:schemeClr val="tx1"/>
            </a:solidFill>
            <a:round/>
            <a:headEnd/>
            <a:tailEnd/>
          </a:ln>
        </p:spPr>
        <p:txBody>
          <a:bodyPr>
            <a:prstTxWarp prst="textNoShape">
              <a:avLst/>
            </a:prstTxWarp>
          </a:bodyPr>
          <a:lstStyle/>
          <a:p>
            <a:endParaRPr lang="en-US"/>
          </a:p>
        </p:txBody>
      </p:sp>
      <p:sp>
        <p:nvSpPr>
          <p:cNvPr id="20485" name="Text Box 5"/>
          <p:cNvSpPr txBox="1">
            <a:spLocks noChangeArrowheads="1"/>
          </p:cNvSpPr>
          <p:nvPr/>
        </p:nvSpPr>
        <p:spPr bwMode="auto">
          <a:xfrm>
            <a:off x="762000" y="6116286"/>
            <a:ext cx="44196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dirty="0" smtClean="0">
                <a:solidFill>
                  <a:schemeClr val="tx2"/>
                </a:solidFill>
              </a:rPr>
              <a:t>T</a:t>
            </a:r>
            <a:r>
              <a:rPr lang="en-US" sz="1600" dirty="0" smtClean="0">
                <a:solidFill>
                  <a:srgbClr val="000000"/>
                </a:solidFill>
              </a:rPr>
              <a:t>he front end produces a 60 Hz, ~1 </a:t>
            </a:r>
            <a:r>
              <a:rPr lang="en-US" sz="1600" dirty="0" err="1" smtClean="0">
                <a:solidFill>
                  <a:srgbClr val="000000"/>
                </a:solidFill>
              </a:rPr>
              <a:t>ms</a:t>
            </a:r>
            <a:r>
              <a:rPr lang="en-US" sz="1600" dirty="0" smtClean="0">
                <a:solidFill>
                  <a:srgbClr val="000000"/>
                </a:solidFill>
              </a:rPr>
              <a:t> long chopped H- beam</a:t>
            </a:r>
            <a:endParaRPr lang="en-US" sz="1600" dirty="0">
              <a:solidFill>
                <a:srgbClr val="000000"/>
              </a:solidFill>
            </a:endParaRPr>
          </a:p>
        </p:txBody>
      </p:sp>
      <p:sp>
        <p:nvSpPr>
          <p:cNvPr id="20487" name="Text Box 7"/>
          <p:cNvSpPr txBox="1">
            <a:spLocks noChangeArrowheads="1"/>
          </p:cNvSpPr>
          <p:nvPr/>
        </p:nvSpPr>
        <p:spPr bwMode="auto">
          <a:xfrm>
            <a:off x="7514712" y="730846"/>
            <a:ext cx="1629288" cy="61555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200" b="1" dirty="0">
                <a:solidFill>
                  <a:srgbClr val="800040"/>
                </a:solidFill>
              </a:rPr>
              <a:t>Accumulator Ring: </a:t>
            </a:r>
            <a:r>
              <a:rPr lang="en-US" sz="1100" b="1" dirty="0">
                <a:solidFill>
                  <a:srgbClr val="800040"/>
                </a:solidFill>
              </a:rPr>
              <a:t>Compress </a:t>
            </a:r>
            <a:r>
              <a:rPr lang="en-US" sz="1100" b="1" dirty="0" smtClean="0">
                <a:solidFill>
                  <a:srgbClr val="800040"/>
                </a:solidFill>
              </a:rPr>
              <a:t>~1 </a:t>
            </a:r>
            <a:r>
              <a:rPr lang="en-US" sz="1100" b="1" dirty="0" err="1">
                <a:solidFill>
                  <a:srgbClr val="800040"/>
                </a:solidFill>
              </a:rPr>
              <a:t>msec</a:t>
            </a:r>
            <a:r>
              <a:rPr lang="en-US" sz="1100" b="1" dirty="0">
                <a:solidFill>
                  <a:srgbClr val="800040"/>
                </a:solidFill>
              </a:rPr>
              <a:t> </a:t>
            </a:r>
            <a:r>
              <a:rPr lang="en-US" sz="1100" b="1" dirty="0" smtClean="0">
                <a:solidFill>
                  <a:srgbClr val="800040"/>
                </a:solidFill>
              </a:rPr>
              <a:t>pulse </a:t>
            </a:r>
            <a:r>
              <a:rPr lang="en-US" sz="1100" b="1" dirty="0">
                <a:solidFill>
                  <a:srgbClr val="800040"/>
                </a:solidFill>
              </a:rPr>
              <a:t>to 700 </a:t>
            </a:r>
            <a:r>
              <a:rPr lang="en-US" sz="1100" b="1" dirty="0" err="1">
                <a:solidFill>
                  <a:srgbClr val="800040"/>
                </a:solidFill>
              </a:rPr>
              <a:t>nsec</a:t>
            </a:r>
            <a:endParaRPr lang="en-US" sz="1100" b="1" dirty="0">
              <a:solidFill>
                <a:srgbClr val="800040"/>
              </a:solidFill>
            </a:endParaRPr>
          </a:p>
        </p:txBody>
      </p:sp>
      <p:sp>
        <p:nvSpPr>
          <p:cNvPr id="20488" name="Line 8"/>
          <p:cNvSpPr>
            <a:spLocks noChangeShapeType="1"/>
          </p:cNvSpPr>
          <p:nvPr/>
        </p:nvSpPr>
        <p:spPr bwMode="auto">
          <a:xfrm flipH="1">
            <a:off x="7543800" y="1140000"/>
            <a:ext cx="228600" cy="228600"/>
          </a:xfrm>
          <a:prstGeom prst="line">
            <a:avLst/>
          </a:prstGeom>
          <a:noFill/>
          <a:ln w="19050">
            <a:solidFill>
              <a:srgbClr val="800040"/>
            </a:solidFill>
            <a:round/>
            <a:headEnd/>
            <a:tailEnd type="stealth" w="sm" len="med"/>
          </a:ln>
        </p:spPr>
        <p:txBody>
          <a:bodyPr>
            <a:prstTxWarp prst="textNoShape">
              <a:avLst/>
            </a:prstTxWarp>
          </a:bodyPr>
          <a:lstStyle/>
          <a:p>
            <a:endParaRPr lang="en-US"/>
          </a:p>
        </p:txBody>
      </p:sp>
      <p:sp>
        <p:nvSpPr>
          <p:cNvPr id="509961" name="Rectangle 9"/>
          <p:cNvSpPr>
            <a:spLocks noChangeArrowheads="1"/>
          </p:cNvSpPr>
          <p:nvPr/>
        </p:nvSpPr>
        <p:spPr bwMode="auto">
          <a:xfrm>
            <a:off x="1676400" y="3197401"/>
            <a:ext cx="2763837" cy="3048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a:p>
        </p:txBody>
      </p:sp>
      <p:sp>
        <p:nvSpPr>
          <p:cNvPr id="20490" name="Rectangle 10"/>
          <p:cNvSpPr>
            <a:spLocks noChangeArrowheads="1"/>
          </p:cNvSpPr>
          <p:nvPr/>
        </p:nvSpPr>
        <p:spPr bwMode="auto">
          <a:xfrm>
            <a:off x="189723" y="2706863"/>
            <a:ext cx="749300" cy="271462"/>
          </a:xfrm>
          <a:prstGeom prst="rect">
            <a:avLst/>
          </a:prstGeom>
          <a:noFill/>
          <a:ln w="12700">
            <a:noFill/>
            <a:miter lim="800000"/>
            <a:headEnd/>
            <a:tailEnd/>
          </a:ln>
        </p:spPr>
        <p:txBody>
          <a:bodyPr wrap="none" lIns="90487" tIns="44450" rIns="90487" bIns="44450">
            <a:prstTxWarp prst="textNoShape">
              <a:avLst/>
            </a:prstTxWarp>
            <a:spAutoFit/>
          </a:bodyPr>
          <a:lstStyle/>
          <a:p>
            <a:r>
              <a:rPr lang="en-US" sz="1200" dirty="0"/>
              <a:t>2.5 MeV</a:t>
            </a:r>
          </a:p>
        </p:txBody>
      </p:sp>
      <p:sp>
        <p:nvSpPr>
          <p:cNvPr id="509965" name="Rectangle 13"/>
          <p:cNvSpPr>
            <a:spLocks noChangeArrowheads="1"/>
          </p:cNvSpPr>
          <p:nvPr/>
        </p:nvSpPr>
        <p:spPr bwMode="auto">
          <a:xfrm>
            <a:off x="200025" y="3197400"/>
            <a:ext cx="409575" cy="304800"/>
          </a:xfrm>
          <a:prstGeom prst="rect">
            <a:avLst/>
          </a:prstGeom>
          <a:gradFill rotWithShape="0">
            <a:gsLst>
              <a:gs pos="0">
                <a:schemeClr val="tx2">
                  <a:gamma/>
                  <a:shade val="46275"/>
                  <a:invGamma/>
                </a:schemeClr>
              </a:gs>
              <a:gs pos="50000">
                <a:schemeClr val="tx2"/>
              </a:gs>
              <a:gs pos="100000">
                <a:schemeClr val="tx2">
                  <a:gamma/>
                  <a:shade val="46275"/>
                  <a:invGamma/>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a:p>
        </p:txBody>
      </p:sp>
      <p:sp>
        <p:nvSpPr>
          <p:cNvPr id="509966" name="Rectangle 14"/>
          <p:cNvSpPr>
            <a:spLocks noChangeArrowheads="1"/>
          </p:cNvSpPr>
          <p:nvPr/>
        </p:nvSpPr>
        <p:spPr bwMode="auto">
          <a:xfrm>
            <a:off x="1676400" y="3158526"/>
            <a:ext cx="2743200" cy="351378"/>
          </a:xfrm>
          <a:prstGeom prst="rect">
            <a:avLst/>
          </a:prstGeom>
          <a:noFill/>
          <a:ln w="50800">
            <a:noFill/>
            <a:miter lim="800000"/>
            <a:headEnd/>
            <a:tailEnd/>
          </a:ln>
          <a:effectLst>
            <a:outerShdw dist="25399" dir="2700000" algn="ctr" rotWithShape="0">
              <a:schemeClr val="tx1"/>
            </a:outerShdw>
          </a:effectLst>
        </p:spPr>
        <p:txBody>
          <a:bodyPr wrap="square" lIns="90487" tIns="44450" rIns="90487" bIns="44450">
            <a:prstTxWarp prst="textNoShape">
              <a:avLst/>
            </a:prstTxWarp>
            <a:spAutoFit/>
          </a:bodyPr>
          <a:lstStyle/>
          <a:p>
            <a:r>
              <a:rPr lang="en-US" sz="1700" b="1" dirty="0" smtClean="0">
                <a:solidFill>
                  <a:srgbClr val="F4F4F4"/>
                </a:solidFill>
              </a:rPr>
              <a:t>Superconducting LINAC</a:t>
            </a:r>
            <a:endParaRPr lang="en-US" sz="1700" b="1" dirty="0">
              <a:solidFill>
                <a:srgbClr val="F4F4F4"/>
              </a:solidFill>
            </a:endParaRPr>
          </a:p>
        </p:txBody>
      </p:sp>
      <p:sp>
        <p:nvSpPr>
          <p:cNvPr id="509967" name="Rectangle 15"/>
          <p:cNvSpPr>
            <a:spLocks noChangeArrowheads="1"/>
          </p:cNvSpPr>
          <p:nvPr/>
        </p:nvSpPr>
        <p:spPr bwMode="auto">
          <a:xfrm>
            <a:off x="152400" y="3197400"/>
            <a:ext cx="685800" cy="366767"/>
          </a:xfrm>
          <a:prstGeom prst="rect">
            <a:avLst/>
          </a:prstGeom>
          <a:noFill/>
          <a:ln w="50800">
            <a:noFill/>
            <a:miter lim="800000"/>
            <a:headEnd/>
            <a:tailEnd/>
          </a:ln>
          <a:effectLst>
            <a:outerShdw dist="25399" dir="2700000" algn="ctr" rotWithShape="0">
              <a:schemeClr val="tx1"/>
            </a:outerShdw>
          </a:effectLst>
        </p:spPr>
        <p:txBody>
          <a:bodyPr wrap="square" lIns="90487" tIns="44450" rIns="90487" bIns="44450">
            <a:prstTxWarp prst="textNoShape">
              <a:avLst/>
            </a:prstTxWarp>
            <a:spAutoFit/>
          </a:bodyPr>
          <a:lstStyle/>
          <a:p>
            <a:r>
              <a:rPr lang="en-US" sz="900" b="1" dirty="0">
                <a:solidFill>
                  <a:srgbClr val="F4F4F4"/>
                </a:solidFill>
              </a:rPr>
              <a:t>Front-End</a:t>
            </a:r>
          </a:p>
        </p:txBody>
      </p:sp>
      <p:sp>
        <p:nvSpPr>
          <p:cNvPr id="20497" name="Text Box 17"/>
          <p:cNvSpPr txBox="1">
            <a:spLocks noChangeArrowheads="1"/>
          </p:cNvSpPr>
          <p:nvPr/>
        </p:nvSpPr>
        <p:spPr bwMode="auto">
          <a:xfrm>
            <a:off x="7885113" y="2459213"/>
            <a:ext cx="596900" cy="214312"/>
          </a:xfrm>
          <a:prstGeom prst="rect">
            <a:avLst/>
          </a:prstGeom>
          <a:noFill/>
          <a:ln w="9525">
            <a:noFill/>
            <a:miter lim="800000"/>
            <a:headEnd/>
            <a:tailEnd/>
          </a:ln>
        </p:spPr>
        <p:txBody>
          <a:bodyPr>
            <a:prstTxWarp prst="textNoShape">
              <a:avLst/>
            </a:prstTxWarp>
            <a:spAutoFit/>
          </a:bodyPr>
          <a:lstStyle/>
          <a:p>
            <a:pPr>
              <a:spcBef>
                <a:spcPct val="50000"/>
              </a:spcBef>
            </a:pPr>
            <a:r>
              <a:rPr lang="en-US" sz="800">
                <a:solidFill>
                  <a:schemeClr val="bg2"/>
                </a:solidFill>
              </a:rPr>
              <a:t>RTBT</a:t>
            </a:r>
          </a:p>
        </p:txBody>
      </p:sp>
      <p:sp>
        <p:nvSpPr>
          <p:cNvPr id="20498" name="Text Box 18"/>
          <p:cNvSpPr txBox="1">
            <a:spLocks noChangeArrowheads="1"/>
          </p:cNvSpPr>
          <p:nvPr/>
        </p:nvSpPr>
        <p:spPr bwMode="auto">
          <a:xfrm>
            <a:off x="5667375" y="3010075"/>
            <a:ext cx="596900" cy="214313"/>
          </a:xfrm>
          <a:prstGeom prst="rect">
            <a:avLst/>
          </a:prstGeom>
          <a:noFill/>
          <a:ln w="9525">
            <a:noFill/>
            <a:miter lim="800000"/>
            <a:headEnd/>
            <a:tailEnd/>
          </a:ln>
        </p:spPr>
        <p:txBody>
          <a:bodyPr>
            <a:prstTxWarp prst="textNoShape">
              <a:avLst/>
            </a:prstTxWarp>
            <a:spAutoFit/>
          </a:bodyPr>
          <a:lstStyle/>
          <a:p>
            <a:pPr>
              <a:spcBef>
                <a:spcPct val="50000"/>
              </a:spcBef>
            </a:pPr>
            <a:r>
              <a:rPr lang="en-US" sz="800">
                <a:solidFill>
                  <a:schemeClr val="bg2"/>
                </a:solidFill>
              </a:rPr>
              <a:t>HEBT</a:t>
            </a:r>
          </a:p>
        </p:txBody>
      </p:sp>
      <p:sp>
        <p:nvSpPr>
          <p:cNvPr id="20499" name="Text Box 19"/>
          <p:cNvSpPr txBox="1">
            <a:spLocks noChangeArrowheads="1"/>
          </p:cNvSpPr>
          <p:nvPr/>
        </p:nvSpPr>
        <p:spPr bwMode="auto">
          <a:xfrm>
            <a:off x="5911850" y="1578150"/>
            <a:ext cx="596900" cy="184150"/>
          </a:xfrm>
          <a:prstGeom prst="rect">
            <a:avLst/>
          </a:prstGeom>
          <a:noFill/>
          <a:ln w="9525">
            <a:noFill/>
            <a:miter lim="800000"/>
            <a:headEnd/>
            <a:tailEnd/>
          </a:ln>
        </p:spPr>
        <p:txBody>
          <a:bodyPr>
            <a:prstTxWarp prst="textNoShape">
              <a:avLst/>
            </a:prstTxWarp>
            <a:spAutoFit/>
          </a:bodyPr>
          <a:lstStyle/>
          <a:p>
            <a:pPr>
              <a:spcBef>
                <a:spcPct val="50000"/>
              </a:spcBef>
            </a:pPr>
            <a:r>
              <a:rPr lang="en-US" sz="600">
                <a:solidFill>
                  <a:schemeClr val="bg2"/>
                </a:solidFill>
              </a:rPr>
              <a:t>Injection</a:t>
            </a:r>
          </a:p>
        </p:txBody>
      </p:sp>
      <p:sp>
        <p:nvSpPr>
          <p:cNvPr id="20500" name="Text Box 20"/>
          <p:cNvSpPr txBox="1">
            <a:spLocks noChangeArrowheads="1"/>
          </p:cNvSpPr>
          <p:nvPr/>
        </p:nvSpPr>
        <p:spPr bwMode="auto">
          <a:xfrm>
            <a:off x="7554913" y="1578150"/>
            <a:ext cx="596900" cy="184150"/>
          </a:xfrm>
          <a:prstGeom prst="rect">
            <a:avLst/>
          </a:prstGeom>
          <a:noFill/>
          <a:ln w="9525">
            <a:noFill/>
            <a:miter lim="800000"/>
            <a:headEnd/>
            <a:tailEnd/>
          </a:ln>
        </p:spPr>
        <p:txBody>
          <a:bodyPr>
            <a:prstTxWarp prst="textNoShape">
              <a:avLst/>
            </a:prstTxWarp>
            <a:spAutoFit/>
          </a:bodyPr>
          <a:lstStyle/>
          <a:p>
            <a:pPr>
              <a:spcBef>
                <a:spcPct val="50000"/>
              </a:spcBef>
            </a:pPr>
            <a:r>
              <a:rPr lang="en-US" sz="600">
                <a:solidFill>
                  <a:schemeClr val="bg2"/>
                </a:solidFill>
              </a:rPr>
              <a:t>Extraction</a:t>
            </a:r>
          </a:p>
        </p:txBody>
      </p:sp>
      <p:sp>
        <p:nvSpPr>
          <p:cNvPr id="20501" name="Text Box 21"/>
          <p:cNvSpPr txBox="1">
            <a:spLocks noChangeArrowheads="1"/>
          </p:cNvSpPr>
          <p:nvPr/>
        </p:nvSpPr>
        <p:spPr bwMode="auto">
          <a:xfrm>
            <a:off x="6705600" y="1978200"/>
            <a:ext cx="596900" cy="184150"/>
          </a:xfrm>
          <a:prstGeom prst="rect">
            <a:avLst/>
          </a:prstGeom>
          <a:noFill/>
          <a:ln w="9525">
            <a:noFill/>
            <a:miter lim="800000"/>
            <a:headEnd/>
            <a:tailEnd/>
          </a:ln>
        </p:spPr>
        <p:txBody>
          <a:bodyPr>
            <a:prstTxWarp prst="textNoShape">
              <a:avLst/>
            </a:prstTxWarp>
            <a:spAutoFit/>
          </a:bodyPr>
          <a:lstStyle/>
          <a:p>
            <a:pPr>
              <a:spcBef>
                <a:spcPct val="50000"/>
              </a:spcBef>
            </a:pPr>
            <a:r>
              <a:rPr lang="en-US" sz="600">
                <a:solidFill>
                  <a:schemeClr val="bg2"/>
                </a:solidFill>
              </a:rPr>
              <a:t>RF</a:t>
            </a:r>
          </a:p>
        </p:txBody>
      </p:sp>
      <p:sp>
        <p:nvSpPr>
          <p:cNvPr id="20502" name="Text Box 22"/>
          <p:cNvSpPr txBox="1">
            <a:spLocks noChangeArrowheads="1"/>
          </p:cNvSpPr>
          <p:nvPr/>
        </p:nvSpPr>
        <p:spPr bwMode="auto">
          <a:xfrm>
            <a:off x="6527800" y="1146350"/>
            <a:ext cx="596900" cy="184150"/>
          </a:xfrm>
          <a:prstGeom prst="rect">
            <a:avLst/>
          </a:prstGeom>
          <a:noFill/>
          <a:ln w="9525">
            <a:noFill/>
            <a:miter lim="800000"/>
            <a:headEnd/>
            <a:tailEnd/>
          </a:ln>
        </p:spPr>
        <p:txBody>
          <a:bodyPr>
            <a:prstTxWarp prst="textNoShape">
              <a:avLst/>
            </a:prstTxWarp>
            <a:spAutoFit/>
          </a:bodyPr>
          <a:lstStyle/>
          <a:p>
            <a:pPr>
              <a:spcBef>
                <a:spcPct val="50000"/>
              </a:spcBef>
            </a:pPr>
            <a:r>
              <a:rPr lang="en-US" sz="600">
                <a:solidFill>
                  <a:schemeClr val="bg2"/>
                </a:solidFill>
              </a:rPr>
              <a:t>Collimators</a:t>
            </a:r>
          </a:p>
        </p:txBody>
      </p:sp>
      <p:sp>
        <p:nvSpPr>
          <p:cNvPr id="20503" name="Rectangle 23"/>
          <p:cNvSpPr>
            <a:spLocks noChangeArrowheads="1"/>
          </p:cNvSpPr>
          <p:nvPr/>
        </p:nvSpPr>
        <p:spPr bwMode="auto">
          <a:xfrm>
            <a:off x="6643688" y="3903838"/>
            <a:ext cx="184150" cy="579437"/>
          </a:xfrm>
          <a:prstGeom prst="rect">
            <a:avLst/>
          </a:prstGeom>
          <a:noFill/>
          <a:ln w="9525">
            <a:noFill/>
            <a:miter lim="800000"/>
            <a:headEnd/>
            <a:tailEnd/>
          </a:ln>
        </p:spPr>
        <p:txBody>
          <a:bodyPr wrap="none">
            <a:prstTxWarp prst="textNoShape">
              <a:avLst/>
            </a:prstTxWarp>
            <a:spAutoFit/>
          </a:bodyPr>
          <a:lstStyle/>
          <a:p>
            <a:endParaRPr lang="en-US" sz="3200"/>
          </a:p>
        </p:txBody>
      </p:sp>
      <p:grpSp>
        <p:nvGrpSpPr>
          <p:cNvPr id="2" name="Group 24"/>
          <p:cNvGrpSpPr>
            <a:grpSpLocks/>
          </p:cNvGrpSpPr>
          <p:nvPr/>
        </p:nvGrpSpPr>
        <p:grpSpPr bwMode="auto">
          <a:xfrm>
            <a:off x="153988" y="3262488"/>
            <a:ext cx="5507037" cy="2754312"/>
            <a:chOff x="97" y="1838"/>
            <a:chExt cx="3469" cy="1735"/>
          </a:xfrm>
        </p:grpSpPr>
        <p:sp>
          <p:nvSpPr>
            <p:cNvPr id="20505" name="Oval 25"/>
            <p:cNvSpPr>
              <a:spLocks noChangeArrowheads="1"/>
            </p:cNvSpPr>
            <p:nvPr/>
          </p:nvSpPr>
          <p:spPr bwMode="auto">
            <a:xfrm>
              <a:off x="3450" y="1838"/>
              <a:ext cx="116" cy="200"/>
            </a:xfrm>
            <a:prstGeom prst="ellipse">
              <a:avLst/>
            </a:prstGeom>
            <a:noFill/>
            <a:ln w="28575">
              <a:solidFill>
                <a:srgbClr val="800040"/>
              </a:solidFill>
              <a:round/>
              <a:headEnd/>
              <a:tailEnd/>
            </a:ln>
          </p:spPr>
          <p:txBody>
            <a:bodyPr wrap="none" anchor="ctr">
              <a:prstTxWarp prst="textNoShape">
                <a:avLst/>
              </a:prstTxWarp>
              <a:spAutoFit/>
            </a:bodyPr>
            <a:lstStyle/>
            <a:p>
              <a:endParaRPr lang="en-US"/>
            </a:p>
          </p:txBody>
        </p:sp>
        <p:grpSp>
          <p:nvGrpSpPr>
            <p:cNvPr id="4" name="Group 26"/>
            <p:cNvGrpSpPr>
              <a:grpSpLocks/>
            </p:cNvGrpSpPr>
            <p:nvPr/>
          </p:nvGrpSpPr>
          <p:grpSpPr bwMode="auto">
            <a:xfrm>
              <a:off x="97" y="2031"/>
              <a:ext cx="3203" cy="1542"/>
              <a:chOff x="115" y="2031"/>
              <a:chExt cx="3203" cy="1542"/>
            </a:xfrm>
          </p:grpSpPr>
          <p:sp>
            <p:nvSpPr>
              <p:cNvPr id="509979" name="Rectangle 27"/>
              <p:cNvSpPr>
                <a:spLocks noChangeArrowheads="1"/>
              </p:cNvSpPr>
              <p:nvPr/>
            </p:nvSpPr>
            <p:spPr bwMode="auto">
              <a:xfrm>
                <a:off x="62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0" name="Rectangle 28"/>
              <p:cNvSpPr>
                <a:spLocks noChangeArrowheads="1"/>
              </p:cNvSpPr>
              <p:nvPr/>
            </p:nvSpPr>
            <p:spPr bwMode="auto">
              <a:xfrm>
                <a:off x="86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1" name="Rectangle 29"/>
              <p:cNvSpPr>
                <a:spLocks noChangeArrowheads="1"/>
              </p:cNvSpPr>
              <p:nvPr/>
            </p:nvSpPr>
            <p:spPr bwMode="auto">
              <a:xfrm>
                <a:off x="110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2" name="Rectangle 30"/>
              <p:cNvSpPr>
                <a:spLocks noChangeArrowheads="1"/>
              </p:cNvSpPr>
              <p:nvPr/>
            </p:nvSpPr>
            <p:spPr bwMode="auto">
              <a:xfrm>
                <a:off x="134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3" name="Rectangle 31"/>
              <p:cNvSpPr>
                <a:spLocks noChangeArrowheads="1"/>
              </p:cNvSpPr>
              <p:nvPr/>
            </p:nvSpPr>
            <p:spPr bwMode="auto">
              <a:xfrm>
                <a:off x="1584"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20512" name="Line 32"/>
              <p:cNvSpPr>
                <a:spLocks noChangeShapeType="1"/>
              </p:cNvSpPr>
              <p:nvPr/>
            </p:nvSpPr>
            <p:spPr bwMode="auto">
              <a:xfrm flipH="1">
                <a:off x="1776" y="3244"/>
                <a:ext cx="96" cy="192"/>
              </a:xfrm>
              <a:prstGeom prst="line">
                <a:avLst/>
              </a:prstGeom>
              <a:noFill/>
              <a:ln w="19050">
                <a:solidFill>
                  <a:schemeClr val="tx1"/>
                </a:solidFill>
                <a:round/>
                <a:headEnd/>
                <a:tailEnd/>
              </a:ln>
            </p:spPr>
            <p:txBody>
              <a:bodyPr>
                <a:prstTxWarp prst="textNoShape">
                  <a:avLst/>
                </a:prstTxWarp>
              </a:bodyPr>
              <a:lstStyle/>
              <a:p>
                <a:endParaRPr lang="en-US"/>
              </a:p>
            </p:txBody>
          </p:sp>
          <p:sp>
            <p:nvSpPr>
              <p:cNvPr id="20513" name="Line 33"/>
              <p:cNvSpPr>
                <a:spLocks noChangeShapeType="1"/>
              </p:cNvSpPr>
              <p:nvPr/>
            </p:nvSpPr>
            <p:spPr bwMode="auto">
              <a:xfrm flipH="1">
                <a:off x="1829" y="3244"/>
                <a:ext cx="96" cy="192"/>
              </a:xfrm>
              <a:prstGeom prst="line">
                <a:avLst/>
              </a:prstGeom>
              <a:noFill/>
              <a:ln w="19050">
                <a:solidFill>
                  <a:schemeClr val="tx1"/>
                </a:solidFill>
                <a:round/>
                <a:headEnd/>
                <a:tailEnd/>
              </a:ln>
            </p:spPr>
            <p:txBody>
              <a:bodyPr>
                <a:prstTxWarp prst="textNoShape">
                  <a:avLst/>
                </a:prstTxWarp>
              </a:bodyPr>
              <a:lstStyle/>
              <a:p>
                <a:endParaRPr lang="en-US"/>
              </a:p>
            </p:txBody>
          </p:sp>
          <p:sp>
            <p:nvSpPr>
              <p:cNvPr id="509986" name="Rectangle 34"/>
              <p:cNvSpPr>
                <a:spLocks noChangeArrowheads="1"/>
              </p:cNvSpPr>
              <p:nvPr/>
            </p:nvSpPr>
            <p:spPr bwMode="auto">
              <a:xfrm>
                <a:off x="249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7" name="Rectangle 35"/>
              <p:cNvSpPr>
                <a:spLocks noChangeArrowheads="1"/>
              </p:cNvSpPr>
              <p:nvPr/>
            </p:nvSpPr>
            <p:spPr bwMode="auto">
              <a:xfrm>
                <a:off x="225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8" name="Rectangle 36"/>
              <p:cNvSpPr>
                <a:spLocks noChangeArrowheads="1"/>
              </p:cNvSpPr>
              <p:nvPr/>
            </p:nvSpPr>
            <p:spPr bwMode="auto">
              <a:xfrm>
                <a:off x="201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89" name="Rectangle 37"/>
              <p:cNvSpPr>
                <a:spLocks noChangeArrowheads="1"/>
              </p:cNvSpPr>
              <p:nvPr/>
            </p:nvSpPr>
            <p:spPr bwMode="auto">
              <a:xfrm>
                <a:off x="297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09990" name="Rectangle 38"/>
              <p:cNvSpPr>
                <a:spLocks noChangeArrowheads="1"/>
              </p:cNvSpPr>
              <p:nvPr/>
            </p:nvSpPr>
            <p:spPr bwMode="auto">
              <a:xfrm>
                <a:off x="2736" y="2956"/>
                <a:ext cx="144" cy="38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20519" name="Line 39"/>
              <p:cNvSpPr>
                <a:spLocks noChangeShapeType="1"/>
              </p:cNvSpPr>
              <p:nvPr/>
            </p:nvSpPr>
            <p:spPr bwMode="auto">
              <a:xfrm flipV="1">
                <a:off x="864" y="2716"/>
                <a:ext cx="1" cy="240"/>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20" name="Line 40"/>
              <p:cNvSpPr>
                <a:spLocks noChangeShapeType="1"/>
              </p:cNvSpPr>
              <p:nvPr/>
            </p:nvSpPr>
            <p:spPr bwMode="auto">
              <a:xfrm flipV="1">
                <a:off x="1104" y="2716"/>
                <a:ext cx="1" cy="240"/>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21" name="Line 41"/>
              <p:cNvSpPr>
                <a:spLocks noChangeShapeType="1"/>
              </p:cNvSpPr>
              <p:nvPr/>
            </p:nvSpPr>
            <p:spPr bwMode="auto">
              <a:xfrm>
                <a:off x="634" y="2812"/>
                <a:ext cx="240" cy="0"/>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22" name="Line 42"/>
              <p:cNvSpPr>
                <a:spLocks noChangeShapeType="1"/>
              </p:cNvSpPr>
              <p:nvPr/>
            </p:nvSpPr>
            <p:spPr bwMode="auto">
              <a:xfrm flipH="1">
                <a:off x="1109" y="2807"/>
                <a:ext cx="240" cy="0"/>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23" name="Text Box 43"/>
              <p:cNvSpPr txBox="1">
                <a:spLocks noChangeArrowheads="1"/>
              </p:cNvSpPr>
              <p:nvPr/>
            </p:nvSpPr>
            <p:spPr bwMode="auto">
              <a:xfrm>
                <a:off x="632" y="2539"/>
                <a:ext cx="720" cy="17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dirty="0">
                    <a:solidFill>
                      <a:schemeClr val="bg2"/>
                    </a:solidFill>
                  </a:rPr>
                  <a:t>945 ns</a:t>
                </a:r>
              </a:p>
            </p:txBody>
          </p:sp>
          <p:sp>
            <p:nvSpPr>
              <p:cNvPr id="20524" name="Line 44"/>
              <p:cNvSpPr>
                <a:spLocks noChangeShapeType="1"/>
              </p:cNvSpPr>
              <p:nvPr/>
            </p:nvSpPr>
            <p:spPr bwMode="auto">
              <a:xfrm>
                <a:off x="634" y="3344"/>
                <a:ext cx="1" cy="213"/>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25" name="Line 45"/>
              <p:cNvSpPr>
                <a:spLocks noChangeShapeType="1"/>
              </p:cNvSpPr>
              <p:nvPr/>
            </p:nvSpPr>
            <p:spPr bwMode="auto">
              <a:xfrm>
                <a:off x="3130" y="3339"/>
                <a:ext cx="0" cy="213"/>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26" name="Text Box 46"/>
              <p:cNvSpPr txBox="1">
                <a:spLocks noChangeArrowheads="1"/>
              </p:cNvSpPr>
              <p:nvPr/>
            </p:nvSpPr>
            <p:spPr bwMode="auto">
              <a:xfrm>
                <a:off x="1046" y="3400"/>
                <a:ext cx="1824" cy="17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solidFill>
                      <a:schemeClr val="bg2"/>
                    </a:solidFill>
                  </a:rPr>
                  <a:t>1 ms macropulse</a:t>
                </a:r>
              </a:p>
            </p:txBody>
          </p:sp>
          <p:sp>
            <p:nvSpPr>
              <p:cNvPr id="20527" name="Line 47"/>
              <p:cNvSpPr>
                <a:spLocks noChangeShapeType="1"/>
              </p:cNvSpPr>
              <p:nvPr/>
            </p:nvSpPr>
            <p:spPr bwMode="auto">
              <a:xfrm flipH="1">
                <a:off x="624" y="3494"/>
                <a:ext cx="924" cy="1"/>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28" name="Line 48"/>
              <p:cNvSpPr>
                <a:spLocks noChangeShapeType="1"/>
              </p:cNvSpPr>
              <p:nvPr/>
            </p:nvSpPr>
            <p:spPr bwMode="auto">
              <a:xfrm>
                <a:off x="2366" y="3494"/>
                <a:ext cx="749" cy="1"/>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29" name="Text Box 49"/>
              <p:cNvSpPr txBox="1">
                <a:spLocks noChangeArrowheads="1"/>
              </p:cNvSpPr>
              <p:nvPr/>
            </p:nvSpPr>
            <p:spPr bwMode="auto">
              <a:xfrm rot="-5400000">
                <a:off x="-124" y="2888"/>
                <a:ext cx="1018" cy="19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t>Current</a:t>
                </a:r>
                <a:endParaRPr lang="en-US" sz="2400">
                  <a:latin typeface="Helvetica" charset="0"/>
                </a:endParaRPr>
              </a:p>
            </p:txBody>
          </p:sp>
          <p:sp>
            <p:nvSpPr>
              <p:cNvPr id="20530" name="Text Box 50"/>
              <p:cNvSpPr txBox="1">
                <a:spLocks noChangeArrowheads="1"/>
              </p:cNvSpPr>
              <p:nvPr/>
            </p:nvSpPr>
            <p:spPr bwMode="auto">
              <a:xfrm>
                <a:off x="2214" y="2597"/>
                <a:ext cx="1104" cy="33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dirty="0" smtClean="0"/>
                  <a:t>Contains RF mini</a:t>
                </a:r>
                <a:r>
                  <a:rPr lang="en-US" sz="1400" dirty="0"/>
                  <a:t>-</a:t>
                </a:r>
                <a:r>
                  <a:rPr lang="en-US" sz="1400" dirty="0" smtClean="0"/>
                  <a:t>pulses</a:t>
                </a:r>
                <a:endParaRPr lang="en-US" sz="1400" dirty="0"/>
              </a:p>
            </p:txBody>
          </p:sp>
          <p:sp>
            <p:nvSpPr>
              <p:cNvPr id="20531" name="Line 51"/>
              <p:cNvSpPr>
                <a:spLocks noChangeShapeType="1"/>
              </p:cNvSpPr>
              <p:nvPr/>
            </p:nvSpPr>
            <p:spPr bwMode="auto">
              <a:xfrm flipV="1">
                <a:off x="2304" y="2764"/>
                <a:ext cx="192" cy="288"/>
              </a:xfrm>
              <a:prstGeom prst="line">
                <a:avLst/>
              </a:prstGeom>
              <a:noFill/>
              <a:ln w="9525">
                <a:solidFill>
                  <a:schemeClr val="hlink"/>
                </a:solidFill>
                <a:round/>
                <a:headEnd/>
                <a:tailEnd/>
              </a:ln>
            </p:spPr>
            <p:txBody>
              <a:bodyPr>
                <a:prstTxWarp prst="textNoShape">
                  <a:avLst/>
                </a:prstTxWarp>
              </a:bodyPr>
              <a:lstStyle/>
              <a:p>
                <a:endParaRPr lang="en-US"/>
              </a:p>
            </p:txBody>
          </p:sp>
          <p:sp>
            <p:nvSpPr>
              <p:cNvPr id="20532" name="Text Box 52"/>
              <p:cNvSpPr txBox="1">
                <a:spLocks noChangeArrowheads="1"/>
              </p:cNvSpPr>
              <p:nvPr/>
            </p:nvSpPr>
            <p:spPr bwMode="auto">
              <a:xfrm>
                <a:off x="115" y="2031"/>
                <a:ext cx="1008" cy="46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dirty="0" smtClean="0"/>
                  <a:t>LEBT chopper </a:t>
                </a:r>
                <a:r>
                  <a:rPr lang="en-US" sz="1400" dirty="0"/>
                  <a:t>system makes gaps</a:t>
                </a:r>
              </a:p>
            </p:txBody>
          </p:sp>
          <p:sp>
            <p:nvSpPr>
              <p:cNvPr id="20533" name="Line 53"/>
              <p:cNvSpPr>
                <a:spLocks noChangeShapeType="1"/>
              </p:cNvSpPr>
              <p:nvPr/>
            </p:nvSpPr>
            <p:spPr bwMode="auto">
              <a:xfrm>
                <a:off x="762" y="2471"/>
                <a:ext cx="534" cy="48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20534" name="Line 54"/>
              <p:cNvSpPr>
                <a:spLocks noChangeShapeType="1"/>
              </p:cNvSpPr>
              <p:nvPr/>
            </p:nvSpPr>
            <p:spPr bwMode="auto">
              <a:xfrm>
                <a:off x="770" y="2471"/>
                <a:ext cx="766" cy="485"/>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20535" name="Line 55"/>
              <p:cNvSpPr>
                <a:spLocks noChangeShapeType="1"/>
              </p:cNvSpPr>
              <p:nvPr/>
            </p:nvSpPr>
            <p:spPr bwMode="auto">
              <a:xfrm>
                <a:off x="770" y="2479"/>
                <a:ext cx="286" cy="477"/>
              </a:xfrm>
              <a:prstGeom prst="line">
                <a:avLst/>
              </a:prstGeom>
              <a:noFill/>
              <a:ln w="12700">
                <a:solidFill>
                  <a:schemeClr val="tx1"/>
                </a:solidFill>
                <a:round/>
                <a:headEnd/>
                <a:tailEnd type="stealth" w="med" len="lg"/>
              </a:ln>
            </p:spPr>
            <p:txBody>
              <a:bodyPr>
                <a:prstTxWarp prst="textNoShape">
                  <a:avLst/>
                </a:prstTxWarp>
              </a:bodyPr>
              <a:lstStyle/>
              <a:p>
                <a:endParaRPr lang="en-US"/>
              </a:p>
            </p:txBody>
          </p:sp>
          <p:sp>
            <p:nvSpPr>
              <p:cNvPr id="20536" name="Line 56"/>
              <p:cNvSpPr>
                <a:spLocks noChangeShapeType="1"/>
              </p:cNvSpPr>
              <p:nvPr/>
            </p:nvSpPr>
            <p:spPr bwMode="auto">
              <a:xfrm>
                <a:off x="480" y="2572"/>
                <a:ext cx="1" cy="768"/>
              </a:xfrm>
              <a:prstGeom prst="line">
                <a:avLst/>
              </a:prstGeom>
              <a:noFill/>
              <a:ln w="19050">
                <a:solidFill>
                  <a:schemeClr val="tx1"/>
                </a:solidFill>
                <a:round/>
                <a:headEnd/>
                <a:tailEnd/>
              </a:ln>
            </p:spPr>
            <p:txBody>
              <a:bodyPr>
                <a:prstTxWarp prst="textNoShape">
                  <a:avLst/>
                </a:prstTxWarp>
              </a:bodyPr>
              <a:lstStyle/>
              <a:p>
                <a:endParaRPr lang="en-US"/>
              </a:p>
            </p:txBody>
          </p:sp>
          <p:sp>
            <p:nvSpPr>
              <p:cNvPr id="20537" name="Line 57"/>
              <p:cNvSpPr>
                <a:spLocks noChangeShapeType="1"/>
              </p:cNvSpPr>
              <p:nvPr/>
            </p:nvSpPr>
            <p:spPr bwMode="auto">
              <a:xfrm>
                <a:off x="480" y="3340"/>
                <a:ext cx="2832" cy="1"/>
              </a:xfrm>
              <a:prstGeom prst="line">
                <a:avLst/>
              </a:prstGeom>
              <a:noFill/>
              <a:ln w="19050">
                <a:solidFill>
                  <a:schemeClr val="tx1"/>
                </a:solidFill>
                <a:round/>
                <a:headEnd/>
                <a:tailEnd/>
              </a:ln>
            </p:spPr>
            <p:txBody>
              <a:bodyPr>
                <a:prstTxWarp prst="textNoShape">
                  <a:avLst/>
                </a:prstTxWarp>
              </a:bodyPr>
              <a:lstStyle/>
              <a:p>
                <a:endParaRPr lang="en-US"/>
              </a:p>
            </p:txBody>
          </p:sp>
        </p:grpSp>
        <p:pic>
          <p:nvPicPr>
            <p:cNvPr id="20538" name="Picture 58" descr="swoosh1"/>
            <p:cNvPicPr>
              <a:picLocks noChangeAspect="1" noChangeArrowheads="1"/>
            </p:cNvPicPr>
            <p:nvPr/>
          </p:nvPicPr>
          <p:blipFill>
            <a:blip r:embed="rId3"/>
            <a:srcRect/>
            <a:stretch>
              <a:fillRect/>
            </a:stretch>
          </p:blipFill>
          <p:spPr bwMode="auto">
            <a:xfrm>
              <a:off x="2736" y="1920"/>
              <a:ext cx="828" cy="1127"/>
            </a:xfrm>
            <a:prstGeom prst="rect">
              <a:avLst/>
            </a:prstGeom>
            <a:noFill/>
            <a:ln w="9525">
              <a:noFill/>
              <a:miter lim="800000"/>
              <a:headEnd/>
              <a:tailEnd/>
            </a:ln>
          </p:spPr>
        </p:pic>
      </p:grpSp>
      <p:grpSp>
        <p:nvGrpSpPr>
          <p:cNvPr id="5" name="Group 59"/>
          <p:cNvGrpSpPr>
            <a:grpSpLocks/>
          </p:cNvGrpSpPr>
          <p:nvPr/>
        </p:nvGrpSpPr>
        <p:grpSpPr bwMode="auto">
          <a:xfrm>
            <a:off x="5700713" y="2073450"/>
            <a:ext cx="3263900" cy="4052888"/>
            <a:chOff x="3591" y="1116"/>
            <a:chExt cx="2056" cy="2553"/>
          </a:xfrm>
        </p:grpSpPr>
        <p:sp>
          <p:nvSpPr>
            <p:cNvPr id="20540" name="Oval 60"/>
            <p:cNvSpPr>
              <a:spLocks noChangeArrowheads="1"/>
            </p:cNvSpPr>
            <p:nvPr/>
          </p:nvSpPr>
          <p:spPr bwMode="auto">
            <a:xfrm>
              <a:off x="4383" y="1116"/>
              <a:ext cx="116" cy="200"/>
            </a:xfrm>
            <a:prstGeom prst="ellipse">
              <a:avLst/>
            </a:prstGeom>
            <a:noFill/>
            <a:ln w="28575">
              <a:solidFill>
                <a:srgbClr val="800040"/>
              </a:solidFill>
              <a:round/>
              <a:headEnd/>
              <a:tailEnd/>
            </a:ln>
          </p:spPr>
          <p:txBody>
            <a:bodyPr wrap="none" anchor="ctr">
              <a:prstTxWarp prst="textNoShape">
                <a:avLst/>
              </a:prstTxWarp>
              <a:spAutoFit/>
            </a:bodyPr>
            <a:lstStyle/>
            <a:p>
              <a:endParaRPr lang="en-US"/>
            </a:p>
          </p:txBody>
        </p:sp>
        <p:grpSp>
          <p:nvGrpSpPr>
            <p:cNvPr id="6" name="Group 61"/>
            <p:cNvGrpSpPr>
              <a:grpSpLocks/>
            </p:cNvGrpSpPr>
            <p:nvPr/>
          </p:nvGrpSpPr>
          <p:grpSpPr bwMode="auto">
            <a:xfrm>
              <a:off x="3591" y="2397"/>
              <a:ext cx="2056" cy="1272"/>
              <a:chOff x="3591" y="2397"/>
              <a:chExt cx="2056" cy="1272"/>
            </a:xfrm>
          </p:grpSpPr>
          <p:sp>
            <p:nvSpPr>
              <p:cNvPr id="20542" name="Text Box 62"/>
              <p:cNvSpPr txBox="1">
                <a:spLocks noChangeArrowheads="1"/>
              </p:cNvSpPr>
              <p:nvPr/>
            </p:nvSpPr>
            <p:spPr bwMode="auto">
              <a:xfrm rot="-5400000">
                <a:off x="3178" y="2810"/>
                <a:ext cx="1018" cy="192"/>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a:latin typeface="Helvetica" charset="0"/>
                  </a:rPr>
                  <a:t>Current</a:t>
                </a:r>
              </a:p>
            </p:txBody>
          </p:sp>
          <p:sp>
            <p:nvSpPr>
              <p:cNvPr id="510015" name="Rectangle 63"/>
              <p:cNvSpPr>
                <a:spLocks noChangeArrowheads="1"/>
              </p:cNvSpPr>
              <p:nvPr/>
            </p:nvSpPr>
            <p:spPr bwMode="auto">
              <a:xfrm>
                <a:off x="4020" y="3358"/>
                <a:ext cx="96" cy="96"/>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16" name="Rectangle 64"/>
              <p:cNvSpPr>
                <a:spLocks noChangeArrowheads="1"/>
              </p:cNvSpPr>
              <p:nvPr/>
            </p:nvSpPr>
            <p:spPr bwMode="auto">
              <a:xfrm>
                <a:off x="4164" y="3310"/>
                <a:ext cx="96" cy="144"/>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17" name="Rectangle 65"/>
              <p:cNvSpPr>
                <a:spLocks noChangeArrowheads="1"/>
              </p:cNvSpPr>
              <p:nvPr/>
            </p:nvSpPr>
            <p:spPr bwMode="auto">
              <a:xfrm>
                <a:off x="4308" y="3262"/>
                <a:ext cx="96" cy="19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18" name="Rectangle 66"/>
              <p:cNvSpPr>
                <a:spLocks noChangeArrowheads="1"/>
              </p:cNvSpPr>
              <p:nvPr/>
            </p:nvSpPr>
            <p:spPr bwMode="auto">
              <a:xfrm>
                <a:off x="4452" y="3214"/>
                <a:ext cx="96" cy="24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19" name="Rectangle 67"/>
              <p:cNvSpPr>
                <a:spLocks noChangeArrowheads="1"/>
              </p:cNvSpPr>
              <p:nvPr/>
            </p:nvSpPr>
            <p:spPr bwMode="auto">
              <a:xfrm>
                <a:off x="4596" y="3166"/>
                <a:ext cx="96" cy="288"/>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20" name="Rectangle 68"/>
              <p:cNvSpPr>
                <a:spLocks noChangeArrowheads="1"/>
              </p:cNvSpPr>
              <p:nvPr/>
            </p:nvSpPr>
            <p:spPr bwMode="auto">
              <a:xfrm>
                <a:off x="4740" y="3118"/>
                <a:ext cx="96" cy="336"/>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20549" name="Line 69"/>
              <p:cNvSpPr>
                <a:spLocks noChangeShapeType="1"/>
              </p:cNvSpPr>
              <p:nvPr/>
            </p:nvSpPr>
            <p:spPr bwMode="auto">
              <a:xfrm flipH="1">
                <a:off x="4836" y="3358"/>
                <a:ext cx="96" cy="192"/>
              </a:xfrm>
              <a:prstGeom prst="line">
                <a:avLst/>
              </a:prstGeom>
              <a:noFill/>
              <a:ln w="19050">
                <a:solidFill>
                  <a:schemeClr val="tx1"/>
                </a:solidFill>
                <a:round/>
                <a:headEnd/>
                <a:tailEnd/>
              </a:ln>
            </p:spPr>
            <p:txBody>
              <a:bodyPr>
                <a:prstTxWarp prst="textNoShape">
                  <a:avLst/>
                </a:prstTxWarp>
              </a:bodyPr>
              <a:lstStyle/>
              <a:p>
                <a:endParaRPr lang="en-US"/>
              </a:p>
            </p:txBody>
          </p:sp>
          <p:sp>
            <p:nvSpPr>
              <p:cNvPr id="20550" name="Line 70"/>
              <p:cNvSpPr>
                <a:spLocks noChangeShapeType="1"/>
              </p:cNvSpPr>
              <p:nvPr/>
            </p:nvSpPr>
            <p:spPr bwMode="auto">
              <a:xfrm flipH="1">
                <a:off x="4884" y="3358"/>
                <a:ext cx="96" cy="192"/>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0023" name="Rectangle 71"/>
              <p:cNvSpPr>
                <a:spLocks noChangeArrowheads="1"/>
              </p:cNvSpPr>
              <p:nvPr/>
            </p:nvSpPr>
            <p:spPr bwMode="auto">
              <a:xfrm>
                <a:off x="5028" y="2542"/>
                <a:ext cx="96" cy="912"/>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510024" name="Rectangle 72"/>
              <p:cNvSpPr>
                <a:spLocks noChangeArrowheads="1"/>
              </p:cNvSpPr>
              <p:nvPr/>
            </p:nvSpPr>
            <p:spPr bwMode="auto">
              <a:xfrm>
                <a:off x="5172" y="2494"/>
                <a:ext cx="96" cy="960"/>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3" name="Rectangle 73"/>
              <p:cNvSpPr>
                <a:spLocks noChangeArrowheads="1"/>
              </p:cNvSpPr>
              <p:nvPr/>
            </p:nvSpPr>
            <p:spPr bwMode="auto">
              <a:xfrm>
                <a:off x="5316" y="2446"/>
                <a:ext cx="96" cy="1008"/>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20554" name="Line 74"/>
              <p:cNvSpPr>
                <a:spLocks noChangeShapeType="1"/>
              </p:cNvSpPr>
              <p:nvPr/>
            </p:nvSpPr>
            <p:spPr bwMode="auto">
              <a:xfrm>
                <a:off x="3785" y="3404"/>
                <a:ext cx="0" cy="240"/>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55" name="Line 75"/>
              <p:cNvSpPr>
                <a:spLocks noChangeShapeType="1"/>
              </p:cNvSpPr>
              <p:nvPr/>
            </p:nvSpPr>
            <p:spPr bwMode="auto">
              <a:xfrm>
                <a:off x="5412" y="3460"/>
                <a:ext cx="0" cy="174"/>
              </a:xfrm>
              <a:prstGeom prst="line">
                <a:avLst/>
              </a:prstGeom>
              <a:noFill/>
              <a:ln w="12700">
                <a:solidFill>
                  <a:schemeClr val="bg2"/>
                </a:solidFill>
                <a:round/>
                <a:headEnd/>
                <a:tailEnd/>
              </a:ln>
            </p:spPr>
            <p:txBody>
              <a:bodyPr>
                <a:prstTxWarp prst="textNoShape">
                  <a:avLst/>
                </a:prstTxWarp>
              </a:bodyPr>
              <a:lstStyle/>
              <a:p>
                <a:endParaRPr lang="en-US"/>
              </a:p>
            </p:txBody>
          </p:sp>
          <p:sp>
            <p:nvSpPr>
              <p:cNvPr id="20556" name="Text Box 76"/>
              <p:cNvSpPr txBox="1">
                <a:spLocks noChangeArrowheads="1"/>
              </p:cNvSpPr>
              <p:nvPr/>
            </p:nvSpPr>
            <p:spPr bwMode="auto">
              <a:xfrm>
                <a:off x="4243" y="3496"/>
                <a:ext cx="768" cy="173"/>
              </a:xfrm>
              <a:prstGeom prst="rect">
                <a:avLst/>
              </a:prstGeom>
              <a:noFill/>
              <a:ln w="12700">
                <a:noFill/>
                <a:miter lim="800000"/>
                <a:headEnd/>
                <a:tailEnd/>
              </a:ln>
            </p:spPr>
            <p:txBody>
              <a:bodyPr>
                <a:prstTxWarp prst="textNoShape">
                  <a:avLst/>
                </a:prstTxWarp>
                <a:spAutoFit/>
              </a:bodyPr>
              <a:lstStyle/>
              <a:p>
                <a:pPr algn="ctr">
                  <a:spcBef>
                    <a:spcPct val="50000"/>
                  </a:spcBef>
                </a:pPr>
                <a:r>
                  <a:rPr lang="en-US" sz="1200">
                    <a:solidFill>
                      <a:schemeClr val="bg2"/>
                    </a:solidFill>
                  </a:rPr>
                  <a:t>1ms</a:t>
                </a:r>
              </a:p>
            </p:txBody>
          </p:sp>
          <p:sp>
            <p:nvSpPr>
              <p:cNvPr id="20557" name="Line 77"/>
              <p:cNvSpPr>
                <a:spLocks noChangeShapeType="1"/>
              </p:cNvSpPr>
              <p:nvPr/>
            </p:nvSpPr>
            <p:spPr bwMode="auto">
              <a:xfrm flipH="1">
                <a:off x="3780" y="3586"/>
                <a:ext cx="719" cy="0"/>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58" name="Line 78"/>
              <p:cNvSpPr>
                <a:spLocks noChangeShapeType="1"/>
              </p:cNvSpPr>
              <p:nvPr/>
            </p:nvSpPr>
            <p:spPr bwMode="auto">
              <a:xfrm>
                <a:off x="4755" y="3586"/>
                <a:ext cx="657" cy="0"/>
              </a:xfrm>
              <a:prstGeom prst="line">
                <a:avLst/>
              </a:prstGeom>
              <a:noFill/>
              <a:ln w="12700">
                <a:solidFill>
                  <a:schemeClr val="bg2"/>
                </a:solidFill>
                <a:round/>
                <a:headEnd/>
                <a:tailEnd type="triangle" w="sm" len="lg"/>
              </a:ln>
            </p:spPr>
            <p:txBody>
              <a:bodyPr>
                <a:prstTxWarp prst="textNoShape">
                  <a:avLst/>
                </a:prstTxWarp>
              </a:bodyPr>
              <a:lstStyle/>
              <a:p>
                <a:endParaRPr lang="en-US"/>
              </a:p>
            </p:txBody>
          </p:sp>
          <p:sp>
            <p:nvSpPr>
              <p:cNvPr id="20559" name="Line 79"/>
              <p:cNvSpPr>
                <a:spLocks noChangeShapeType="1"/>
              </p:cNvSpPr>
              <p:nvPr/>
            </p:nvSpPr>
            <p:spPr bwMode="auto">
              <a:xfrm>
                <a:off x="3780" y="2398"/>
                <a:ext cx="0" cy="1056"/>
              </a:xfrm>
              <a:prstGeom prst="line">
                <a:avLst/>
              </a:prstGeom>
              <a:noFill/>
              <a:ln w="19050">
                <a:solidFill>
                  <a:schemeClr val="tx1"/>
                </a:solidFill>
                <a:round/>
                <a:headEnd/>
                <a:tailEnd/>
              </a:ln>
            </p:spPr>
            <p:txBody>
              <a:bodyPr>
                <a:prstTxWarp prst="textNoShape">
                  <a:avLst/>
                </a:prstTxWarp>
              </a:bodyPr>
              <a:lstStyle/>
              <a:p>
                <a:endParaRPr lang="en-US"/>
              </a:p>
            </p:txBody>
          </p:sp>
          <p:sp>
            <p:nvSpPr>
              <p:cNvPr id="20560" name="Line 80"/>
              <p:cNvSpPr>
                <a:spLocks noChangeShapeType="1"/>
              </p:cNvSpPr>
              <p:nvPr/>
            </p:nvSpPr>
            <p:spPr bwMode="auto">
              <a:xfrm>
                <a:off x="3775" y="3454"/>
                <a:ext cx="1872"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10033" name="Rectangle 81"/>
              <p:cNvSpPr>
                <a:spLocks noChangeArrowheads="1"/>
              </p:cNvSpPr>
              <p:nvPr/>
            </p:nvSpPr>
            <p:spPr bwMode="auto">
              <a:xfrm>
                <a:off x="3876" y="3406"/>
                <a:ext cx="96" cy="48"/>
              </a:xfrm>
              <a:prstGeom prst="rect">
                <a:avLst/>
              </a:prstGeom>
              <a:gradFill rotWithShape="0">
                <a:gsLst>
                  <a:gs pos="0">
                    <a:srgbClr val="800040"/>
                  </a:gs>
                  <a:gs pos="100000">
                    <a:srgbClr val="800040">
                      <a:gamma/>
                      <a:shade val="46275"/>
                      <a:invGamma/>
                    </a:srgbClr>
                  </a:gs>
                </a:gsLst>
                <a:lin ang="5400000" scaled="1"/>
              </a:gradFill>
              <a:ln w="19050">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grpSp>
        <p:pic>
          <p:nvPicPr>
            <p:cNvPr id="20562" name="Picture 82" descr="swoosh2"/>
            <p:cNvPicPr>
              <a:picLocks noChangeAspect="1" noChangeArrowheads="1"/>
            </p:cNvPicPr>
            <p:nvPr/>
          </p:nvPicPr>
          <p:blipFill>
            <a:blip r:embed="rId4"/>
            <a:srcRect/>
            <a:stretch>
              <a:fillRect/>
            </a:stretch>
          </p:blipFill>
          <p:spPr bwMode="auto">
            <a:xfrm>
              <a:off x="4176" y="1200"/>
              <a:ext cx="962" cy="1512"/>
            </a:xfrm>
            <a:prstGeom prst="rect">
              <a:avLst/>
            </a:prstGeom>
            <a:noFill/>
            <a:ln w="9525">
              <a:noFill/>
              <a:miter lim="800000"/>
              <a:headEnd/>
              <a:tailEnd/>
            </a:ln>
          </p:spPr>
        </p:pic>
      </p:grpSp>
      <p:sp>
        <p:nvSpPr>
          <p:cNvPr id="20563" name="Text Box 83"/>
          <p:cNvSpPr txBox="1">
            <a:spLocks noChangeArrowheads="1"/>
          </p:cNvSpPr>
          <p:nvPr/>
        </p:nvSpPr>
        <p:spPr bwMode="auto">
          <a:xfrm>
            <a:off x="7086600" y="3349800"/>
            <a:ext cx="1447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accent1"/>
                </a:solidFill>
              </a:rPr>
              <a:t>Liquid Hg Target</a:t>
            </a:r>
          </a:p>
        </p:txBody>
      </p:sp>
      <p:sp>
        <p:nvSpPr>
          <p:cNvPr id="20564" name="Rectangle 84"/>
          <p:cNvSpPr>
            <a:spLocks noChangeArrowheads="1"/>
          </p:cNvSpPr>
          <p:nvPr/>
        </p:nvSpPr>
        <p:spPr bwMode="auto">
          <a:xfrm>
            <a:off x="4114800" y="2676700"/>
            <a:ext cx="888539" cy="274434"/>
          </a:xfrm>
          <a:prstGeom prst="rect">
            <a:avLst/>
          </a:prstGeom>
          <a:noFill/>
          <a:ln w="12700">
            <a:noFill/>
            <a:miter lim="800000"/>
            <a:headEnd/>
            <a:tailEnd/>
          </a:ln>
        </p:spPr>
        <p:txBody>
          <a:bodyPr wrap="none" lIns="90487" tIns="44450" rIns="90487" bIns="44450">
            <a:prstTxWarp prst="textNoShape">
              <a:avLst/>
            </a:prstTxWarp>
            <a:spAutoFit/>
          </a:bodyPr>
          <a:lstStyle/>
          <a:p>
            <a:r>
              <a:rPr lang="en-US" sz="1200" dirty="0" smtClean="0"/>
              <a:t>~957 </a:t>
            </a:r>
            <a:r>
              <a:rPr lang="en-US" sz="1200" dirty="0"/>
              <a:t>MeV</a:t>
            </a:r>
          </a:p>
        </p:txBody>
      </p:sp>
      <p:sp>
        <p:nvSpPr>
          <p:cNvPr id="510037" name="Rectangle 85"/>
          <p:cNvSpPr>
            <a:spLocks noChangeArrowheads="1"/>
          </p:cNvSpPr>
          <p:nvPr/>
        </p:nvSpPr>
        <p:spPr bwMode="auto">
          <a:xfrm>
            <a:off x="4633913" y="3245025"/>
            <a:ext cx="566737" cy="255588"/>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12700">
            <a:solidFill>
              <a:schemeClr val="tx1"/>
            </a:solidFill>
            <a:miter lim="800000"/>
            <a:headEnd/>
            <a:tailEnd/>
          </a:ln>
          <a:effectLst/>
        </p:spPr>
        <p:txBody>
          <a:bodyPr wrap="none" anchor="ctr">
            <a:prstTxWarp prst="textNoShape">
              <a:avLst/>
            </a:prstTxWarp>
          </a:bodyPr>
          <a:lstStyle/>
          <a:p>
            <a:endParaRPr lang="en-US"/>
          </a:p>
        </p:txBody>
      </p:sp>
      <p:grpSp>
        <p:nvGrpSpPr>
          <p:cNvPr id="7" name="Group 109"/>
          <p:cNvGrpSpPr>
            <a:grpSpLocks/>
          </p:cNvGrpSpPr>
          <p:nvPr/>
        </p:nvGrpSpPr>
        <p:grpSpPr bwMode="auto">
          <a:xfrm>
            <a:off x="760413" y="5864400"/>
            <a:ext cx="4422775" cy="382588"/>
            <a:chOff x="761206" y="5562600"/>
            <a:chExt cx="4421982" cy="381794"/>
          </a:xfrm>
        </p:grpSpPr>
        <p:cxnSp>
          <p:nvCxnSpPr>
            <p:cNvPr id="89" name="Straight Connector 88"/>
            <p:cNvCxnSpPr/>
            <p:nvPr/>
          </p:nvCxnSpPr>
          <p:spPr>
            <a:xfrm rot="5400000">
              <a:off x="571895" y="5753495"/>
              <a:ext cx="380209"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4992289" y="5751911"/>
              <a:ext cx="38020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962619" y="5714684"/>
              <a:ext cx="1218981" cy="15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762793" y="5714684"/>
              <a:ext cx="1295168" cy="15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71" name="TextBox 94"/>
            <p:cNvSpPr txBox="1">
              <a:spLocks noChangeArrowheads="1"/>
            </p:cNvSpPr>
            <p:nvPr/>
          </p:nvSpPr>
          <p:spPr bwMode="auto">
            <a:xfrm>
              <a:off x="2133599" y="5562600"/>
              <a:ext cx="1836821" cy="307777"/>
            </a:xfrm>
            <a:prstGeom prst="rect">
              <a:avLst/>
            </a:prstGeom>
            <a:noFill/>
            <a:ln w="9525">
              <a:noFill/>
              <a:miter lim="800000"/>
              <a:headEnd/>
              <a:tailEnd/>
            </a:ln>
          </p:spPr>
          <p:txBody>
            <a:bodyPr>
              <a:prstTxWarp prst="textNoShape">
                <a:avLst/>
              </a:prstTxWarp>
              <a:spAutoFit/>
            </a:bodyPr>
            <a:lstStyle/>
            <a:p>
              <a:r>
                <a:rPr lang="en-US" sz="1400" dirty="0" smtClean="0"/>
                <a:t>~1 </a:t>
              </a:r>
              <a:r>
                <a:rPr lang="en-US" sz="1400" dirty="0" err="1"/>
                <a:t>ms</a:t>
              </a:r>
              <a:r>
                <a:rPr lang="en-US" sz="1400" dirty="0"/>
                <a:t> </a:t>
              </a:r>
              <a:r>
                <a:rPr lang="en-US" sz="1400" dirty="0" err="1"/>
                <a:t>macropulse</a:t>
              </a:r>
              <a:endParaRPr lang="en-US" sz="1400" dirty="0"/>
            </a:p>
          </p:txBody>
        </p:sp>
      </p:grpSp>
      <p:grpSp>
        <p:nvGrpSpPr>
          <p:cNvPr id="8" name="Group 110"/>
          <p:cNvGrpSpPr>
            <a:grpSpLocks/>
          </p:cNvGrpSpPr>
          <p:nvPr/>
        </p:nvGrpSpPr>
        <p:grpSpPr bwMode="auto">
          <a:xfrm>
            <a:off x="6003925" y="5992988"/>
            <a:ext cx="2595563" cy="425450"/>
            <a:chOff x="6003759" y="5691731"/>
            <a:chExt cx="2595603" cy="425116"/>
          </a:xfrm>
        </p:grpSpPr>
        <p:cxnSp>
          <p:nvCxnSpPr>
            <p:cNvPr id="103" name="Straight Connector 102"/>
            <p:cNvCxnSpPr/>
            <p:nvPr/>
          </p:nvCxnSpPr>
          <p:spPr>
            <a:xfrm rot="5400000">
              <a:off x="5825316" y="5881287"/>
              <a:ext cx="38070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0800000">
              <a:off x="6003759" y="5907462"/>
              <a:ext cx="769950" cy="15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75" name="TextBox 105"/>
            <p:cNvSpPr txBox="1">
              <a:spLocks noChangeArrowheads="1"/>
            </p:cNvSpPr>
            <p:nvPr/>
          </p:nvSpPr>
          <p:spPr bwMode="auto">
            <a:xfrm>
              <a:off x="6785810" y="5727031"/>
              <a:ext cx="782054" cy="307777"/>
            </a:xfrm>
            <a:prstGeom prst="rect">
              <a:avLst/>
            </a:prstGeom>
            <a:noFill/>
            <a:ln w="9525">
              <a:noFill/>
              <a:miter lim="800000"/>
              <a:headEnd/>
              <a:tailEnd/>
            </a:ln>
          </p:spPr>
          <p:txBody>
            <a:bodyPr>
              <a:prstTxWarp prst="textNoShape">
                <a:avLst/>
              </a:prstTxWarp>
              <a:spAutoFit/>
            </a:bodyPr>
            <a:lstStyle/>
            <a:p>
              <a:r>
                <a:rPr lang="en-US" sz="1400"/>
                <a:t>1 ms </a:t>
              </a:r>
            </a:p>
          </p:txBody>
        </p:sp>
        <p:cxnSp>
          <p:nvCxnSpPr>
            <p:cNvPr id="107" name="Straight Connector 106"/>
            <p:cNvCxnSpPr/>
            <p:nvPr/>
          </p:nvCxnSpPr>
          <p:spPr>
            <a:xfrm rot="5400000">
              <a:off x="8408218" y="5925703"/>
              <a:ext cx="38070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20575" idx="3"/>
            </p:cNvCxnSpPr>
            <p:nvPr/>
          </p:nvCxnSpPr>
          <p:spPr>
            <a:xfrm>
              <a:off x="7567471" y="5880495"/>
              <a:ext cx="1022366" cy="31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151"/>
          <p:cNvGrpSpPr>
            <a:grpSpLocks/>
          </p:cNvGrpSpPr>
          <p:nvPr/>
        </p:nvGrpSpPr>
        <p:grpSpPr bwMode="auto">
          <a:xfrm>
            <a:off x="7772400" y="1900413"/>
            <a:ext cx="1371600" cy="1409700"/>
            <a:chOff x="4896" y="1007"/>
            <a:chExt cx="864" cy="888"/>
          </a:xfrm>
        </p:grpSpPr>
        <p:grpSp>
          <p:nvGrpSpPr>
            <p:cNvPr id="10" name="Group 142"/>
            <p:cNvGrpSpPr>
              <a:grpSpLocks/>
            </p:cNvGrpSpPr>
            <p:nvPr/>
          </p:nvGrpSpPr>
          <p:grpSpPr bwMode="auto">
            <a:xfrm>
              <a:off x="4896" y="1007"/>
              <a:ext cx="864" cy="408"/>
              <a:chOff x="3593" y="2370"/>
              <a:chExt cx="2054" cy="1084"/>
            </a:xfrm>
          </p:grpSpPr>
          <p:sp>
            <p:nvSpPr>
              <p:cNvPr id="20623" name="Text Box 62"/>
              <p:cNvSpPr txBox="1">
                <a:spLocks noChangeArrowheads="1"/>
              </p:cNvSpPr>
              <p:nvPr/>
            </p:nvSpPr>
            <p:spPr bwMode="auto">
              <a:xfrm rot="-5400000">
                <a:off x="3356" y="2607"/>
                <a:ext cx="664" cy="190"/>
              </a:xfrm>
              <a:prstGeom prst="rect">
                <a:avLst/>
              </a:prstGeom>
              <a:noFill/>
              <a:ln w="9525">
                <a:noFill/>
                <a:miter lim="800000"/>
                <a:headEnd/>
                <a:tailEnd/>
              </a:ln>
            </p:spPr>
            <p:txBody>
              <a:bodyPr vert="eaVert">
                <a:prstTxWarp prst="textNoShape">
                  <a:avLst/>
                </a:prstTxWarp>
                <a:spAutoFit/>
              </a:bodyPr>
              <a:lstStyle/>
              <a:p>
                <a:pPr algn="ctr">
                  <a:spcBef>
                    <a:spcPct val="50000"/>
                  </a:spcBef>
                </a:pPr>
                <a:endParaRPr lang="en-US" sz="1400">
                  <a:latin typeface="Helvetica" charset="0"/>
                </a:endParaRPr>
              </a:p>
            </p:txBody>
          </p:sp>
          <p:sp>
            <p:nvSpPr>
              <p:cNvPr id="510025" name="Rectangle 73"/>
              <p:cNvSpPr>
                <a:spLocks noChangeArrowheads="1"/>
              </p:cNvSpPr>
              <p:nvPr/>
            </p:nvSpPr>
            <p:spPr bwMode="auto">
              <a:xfrm>
                <a:off x="5317" y="2447"/>
                <a:ext cx="95" cy="1007"/>
              </a:xfrm>
              <a:prstGeom prst="rect">
                <a:avLst/>
              </a:prstGeom>
              <a:gradFill rotWithShape="0">
                <a:gsLst>
                  <a:gs pos="0">
                    <a:srgbClr val="800040"/>
                  </a:gs>
                  <a:gs pos="100000">
                    <a:srgbClr val="800040">
                      <a:gamma/>
                      <a:shade val="46275"/>
                      <a:invGamma/>
                    </a:srgbClr>
                  </a:gs>
                </a:gsLst>
                <a:lin ang="5400000" scaled="1"/>
              </a:gradFill>
              <a:ln w="9525">
                <a:solidFill>
                  <a:schemeClr val="tx1"/>
                </a:solidFill>
                <a:miter lim="800000"/>
                <a:headEnd/>
                <a:tailEnd/>
              </a:ln>
              <a:effectLst>
                <a:outerShdw dist="12700" dir="2700000" algn="ctr" rotWithShape="0">
                  <a:schemeClr val="bg2">
                    <a:alpha val="88000"/>
                  </a:schemeClr>
                </a:outerShdw>
              </a:effectLst>
            </p:spPr>
            <p:txBody>
              <a:bodyPr wrap="none" anchor="ctr">
                <a:prstTxWarp prst="textNoShape">
                  <a:avLst/>
                </a:prstTxWarp>
              </a:bodyPr>
              <a:lstStyle/>
              <a:p>
                <a:endParaRPr lang="en-US"/>
              </a:p>
            </p:txBody>
          </p:sp>
          <p:sp>
            <p:nvSpPr>
              <p:cNvPr id="20625" name="Line 79"/>
              <p:cNvSpPr>
                <a:spLocks noChangeShapeType="1"/>
              </p:cNvSpPr>
              <p:nvPr/>
            </p:nvSpPr>
            <p:spPr bwMode="auto">
              <a:xfrm>
                <a:off x="3780" y="2398"/>
                <a:ext cx="0" cy="1056"/>
              </a:xfrm>
              <a:prstGeom prst="line">
                <a:avLst/>
              </a:prstGeom>
              <a:noFill/>
              <a:ln w="19050">
                <a:solidFill>
                  <a:schemeClr val="tx1"/>
                </a:solidFill>
                <a:round/>
                <a:headEnd/>
                <a:tailEnd/>
              </a:ln>
            </p:spPr>
            <p:txBody>
              <a:bodyPr>
                <a:prstTxWarp prst="textNoShape">
                  <a:avLst/>
                </a:prstTxWarp>
              </a:bodyPr>
              <a:lstStyle/>
              <a:p>
                <a:endParaRPr lang="en-US"/>
              </a:p>
            </p:txBody>
          </p:sp>
          <p:sp>
            <p:nvSpPr>
              <p:cNvPr id="20626" name="Line 80"/>
              <p:cNvSpPr>
                <a:spLocks noChangeShapeType="1"/>
              </p:cNvSpPr>
              <p:nvPr/>
            </p:nvSpPr>
            <p:spPr bwMode="auto">
              <a:xfrm>
                <a:off x="3775" y="3454"/>
                <a:ext cx="1872"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20627" name="Text Box 147"/>
            <p:cNvSpPr txBox="1">
              <a:spLocks noChangeArrowheads="1"/>
            </p:cNvSpPr>
            <p:nvPr/>
          </p:nvSpPr>
          <p:spPr bwMode="auto">
            <a:xfrm>
              <a:off x="4992" y="1083"/>
              <a:ext cx="720" cy="194"/>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400" dirty="0" smtClean="0"/>
                <a:t>~700 </a:t>
              </a:r>
              <a:r>
                <a:rPr lang="en-US" sz="1400" dirty="0" err="1" smtClean="0"/>
                <a:t>nsec</a:t>
              </a:r>
              <a:endParaRPr lang="en-US" sz="1400" dirty="0"/>
            </a:p>
          </p:txBody>
        </p:sp>
        <p:sp>
          <p:nvSpPr>
            <p:cNvPr id="20628" name="Oval 60"/>
            <p:cNvSpPr>
              <a:spLocks noChangeArrowheads="1"/>
            </p:cNvSpPr>
            <p:nvPr/>
          </p:nvSpPr>
          <p:spPr bwMode="auto">
            <a:xfrm>
              <a:off x="5050" y="1575"/>
              <a:ext cx="133" cy="320"/>
            </a:xfrm>
            <a:prstGeom prst="ellipse">
              <a:avLst/>
            </a:prstGeom>
            <a:noFill/>
            <a:ln w="28575">
              <a:solidFill>
                <a:srgbClr val="800040"/>
              </a:solidFill>
              <a:round/>
              <a:headEnd/>
              <a:tailEnd/>
            </a:ln>
          </p:spPr>
          <p:txBody>
            <a:bodyPr wrap="none" anchor="ctr">
              <a:prstTxWarp prst="textNoShape">
                <a:avLst/>
              </a:prstTxWarp>
              <a:spAutoFit/>
            </a:bodyPr>
            <a:lstStyle/>
            <a:p>
              <a:endParaRPr lang="en-US"/>
            </a:p>
          </p:txBody>
        </p:sp>
        <p:sp>
          <p:nvSpPr>
            <p:cNvPr id="20629" name="Line 149"/>
            <p:cNvSpPr>
              <a:spLocks noChangeShapeType="1"/>
            </p:cNvSpPr>
            <p:nvPr/>
          </p:nvSpPr>
          <p:spPr bwMode="auto">
            <a:xfrm flipH="1">
              <a:off x="5201" y="1464"/>
              <a:ext cx="356" cy="203"/>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sp>
        <p:nvSpPr>
          <p:cNvPr id="106" name="Rectangle 10"/>
          <p:cNvSpPr>
            <a:spLocks noChangeArrowheads="1"/>
          </p:cNvSpPr>
          <p:nvPr/>
        </p:nvSpPr>
        <p:spPr bwMode="auto">
          <a:xfrm>
            <a:off x="1309012" y="2702100"/>
            <a:ext cx="798670" cy="274434"/>
          </a:xfrm>
          <a:prstGeom prst="rect">
            <a:avLst/>
          </a:prstGeom>
          <a:noFill/>
          <a:ln w="12700">
            <a:noFill/>
            <a:miter lim="800000"/>
            <a:headEnd/>
            <a:tailEnd/>
          </a:ln>
        </p:spPr>
        <p:txBody>
          <a:bodyPr wrap="none" lIns="90487" tIns="44450" rIns="90487" bIns="44450">
            <a:prstTxWarp prst="textNoShape">
              <a:avLst/>
            </a:prstTxWarp>
            <a:spAutoFit/>
          </a:bodyPr>
          <a:lstStyle/>
          <a:p>
            <a:r>
              <a:rPr lang="en-US" sz="1200" dirty="0" smtClean="0"/>
              <a:t>186 </a:t>
            </a:r>
            <a:r>
              <a:rPr lang="en-US" sz="1200" dirty="0"/>
              <a:t>MeV</a:t>
            </a:r>
          </a:p>
        </p:txBody>
      </p:sp>
      <p:sp>
        <p:nvSpPr>
          <p:cNvPr id="20491" name="Line 11"/>
          <p:cNvSpPr>
            <a:spLocks noChangeShapeType="1"/>
          </p:cNvSpPr>
          <p:nvPr/>
        </p:nvSpPr>
        <p:spPr bwMode="auto">
          <a:xfrm flipH="1" flipV="1">
            <a:off x="607235" y="2923543"/>
            <a:ext cx="0" cy="250045"/>
          </a:xfrm>
          <a:prstGeom prst="line">
            <a:avLst/>
          </a:prstGeom>
          <a:noFill/>
          <a:ln w="25400">
            <a:solidFill>
              <a:schemeClr val="tx1"/>
            </a:solidFill>
            <a:round/>
            <a:headEnd type="triangle" w="sm" len="med"/>
            <a:tailEnd/>
          </a:ln>
        </p:spPr>
        <p:txBody>
          <a:bodyPr wrap="none" anchor="ctr">
            <a:prstTxWarp prst="textNoShape">
              <a:avLst/>
            </a:prstTxWarp>
          </a:bodyPr>
          <a:lstStyle/>
          <a:p>
            <a:endParaRPr lang="en-US"/>
          </a:p>
        </p:txBody>
      </p:sp>
      <p:sp>
        <p:nvSpPr>
          <p:cNvPr id="20492" name="Line 12"/>
          <p:cNvSpPr>
            <a:spLocks noChangeShapeType="1"/>
          </p:cNvSpPr>
          <p:nvPr/>
        </p:nvSpPr>
        <p:spPr bwMode="auto">
          <a:xfrm flipH="1" flipV="1">
            <a:off x="4572000" y="2921000"/>
            <a:ext cx="0" cy="250045"/>
          </a:xfrm>
          <a:prstGeom prst="line">
            <a:avLst/>
          </a:prstGeom>
          <a:noFill/>
          <a:ln w="25400">
            <a:solidFill>
              <a:schemeClr val="tx1"/>
            </a:solidFill>
            <a:round/>
            <a:headEnd type="triangle" w="sm" len="med"/>
            <a:tailEnd/>
          </a:ln>
        </p:spPr>
        <p:txBody>
          <a:bodyPr wrap="none" anchor="ctr">
            <a:prstTxWarp prst="textNoShape">
              <a:avLst/>
            </a:prstTxWarp>
          </a:bodyPr>
          <a:lstStyle/>
          <a:p>
            <a:endParaRPr lang="en-US"/>
          </a:p>
        </p:txBody>
      </p:sp>
      <p:sp>
        <p:nvSpPr>
          <p:cNvPr id="108" name="Line 11"/>
          <p:cNvSpPr>
            <a:spLocks noChangeShapeType="1"/>
          </p:cNvSpPr>
          <p:nvPr/>
        </p:nvSpPr>
        <p:spPr bwMode="auto">
          <a:xfrm flipH="1" flipV="1">
            <a:off x="1690012" y="2923543"/>
            <a:ext cx="0" cy="250045"/>
          </a:xfrm>
          <a:prstGeom prst="line">
            <a:avLst/>
          </a:prstGeom>
          <a:noFill/>
          <a:ln w="25400">
            <a:solidFill>
              <a:schemeClr val="tx1"/>
            </a:solidFill>
            <a:round/>
            <a:headEnd type="triangle" w="sm" len="med"/>
            <a:tailEnd/>
          </a:ln>
        </p:spPr>
        <p:txBody>
          <a:bodyPr wrap="none" anchor="ctr">
            <a:prstTxWarp prst="textNoShape">
              <a:avLst/>
            </a:prstTxWarp>
          </a:bodyPr>
          <a:lstStyle/>
          <a:p>
            <a:endParaRPr lang="en-US"/>
          </a:p>
        </p:txBody>
      </p:sp>
      <p:sp>
        <p:nvSpPr>
          <p:cNvPr id="111" name="Rectangle 13"/>
          <p:cNvSpPr>
            <a:spLocks noChangeArrowheads="1"/>
          </p:cNvSpPr>
          <p:nvPr/>
        </p:nvSpPr>
        <p:spPr bwMode="auto">
          <a:xfrm>
            <a:off x="609601" y="3197400"/>
            <a:ext cx="1066800" cy="304800"/>
          </a:xfrm>
          <a:prstGeom prst="rect">
            <a:avLst/>
          </a:prstGeom>
          <a:solidFill>
            <a:schemeClr val="accent2">
              <a:lumMod val="75000"/>
            </a:schemeClr>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0" name="Rectangle 15"/>
          <p:cNvSpPr>
            <a:spLocks noChangeArrowheads="1"/>
          </p:cNvSpPr>
          <p:nvPr/>
        </p:nvSpPr>
        <p:spPr bwMode="auto">
          <a:xfrm>
            <a:off x="557764" y="3197400"/>
            <a:ext cx="1295400" cy="305212"/>
          </a:xfrm>
          <a:prstGeom prst="rect">
            <a:avLst/>
          </a:prstGeom>
          <a:noFill/>
          <a:ln w="50800">
            <a:noFill/>
            <a:miter lim="800000"/>
            <a:headEnd/>
            <a:tailEnd/>
          </a:ln>
          <a:effectLst>
            <a:outerShdw dist="25399" dir="2700000" algn="ctr" rotWithShape="0">
              <a:schemeClr val="tx1"/>
            </a:outerShdw>
          </a:effectLst>
        </p:spPr>
        <p:txBody>
          <a:bodyPr wrap="square" lIns="90487" tIns="44450" rIns="90487" bIns="44450">
            <a:prstTxWarp prst="textNoShape">
              <a:avLst/>
            </a:prstTxWarp>
            <a:spAutoFit/>
          </a:bodyPr>
          <a:lstStyle/>
          <a:p>
            <a:r>
              <a:rPr lang="en-US" sz="1400" b="1" dirty="0" smtClean="0">
                <a:solidFill>
                  <a:srgbClr val="F4F4F4"/>
                </a:solidFill>
              </a:rPr>
              <a:t>Warm Linac</a:t>
            </a:r>
            <a:endParaRPr lang="en-US" sz="1400" b="1" dirty="0">
              <a:solidFill>
                <a:srgbClr val="F4F4F4"/>
              </a:solidFill>
            </a:endParaRPr>
          </a:p>
        </p:txBody>
      </p:sp>
      <p:sp>
        <p:nvSpPr>
          <p:cNvPr id="113" name="Content Placeholder 2"/>
          <p:cNvSpPr txBox="1">
            <a:spLocks/>
          </p:cNvSpPr>
          <p:nvPr/>
        </p:nvSpPr>
        <p:spPr>
          <a:xfrm>
            <a:off x="0" y="743319"/>
            <a:ext cx="8229600" cy="983881"/>
          </a:xfrm>
          <a:prstGeom prst="rect">
            <a:avLst/>
          </a:prstGeom>
        </p:spPr>
        <p:txBody>
          <a:bodyPr/>
          <a:lstStyle>
            <a:lvl1pPr marL="230188" indent="-230188" algn="l" rtl="0" eaLnBrk="0" fontAlgn="base" hangingPunct="0">
              <a:lnSpc>
                <a:spcPct val="90000"/>
              </a:lnSpc>
              <a:spcBef>
                <a:spcPts val="1400"/>
              </a:spcBef>
              <a:spcAft>
                <a:spcPct val="0"/>
              </a:spcAft>
              <a:buClr>
                <a:srgbClr val="006C3A"/>
              </a:buClr>
              <a:buFont typeface="Arial" charset="0"/>
              <a:buChar char="•"/>
              <a:defRPr sz="24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18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sz="1600"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sz="16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smtClean="0"/>
              <a:t>The </a:t>
            </a:r>
            <a:r>
              <a:rPr lang="en-US" sz="1400" b="1" dirty="0" smtClean="0"/>
              <a:t>machine has over 100,000 control points and cycles ~5.2 million times a day </a:t>
            </a:r>
          </a:p>
          <a:p>
            <a:r>
              <a:rPr lang="en-US" sz="1400" b="1" dirty="0" smtClean="0"/>
              <a:t>Power (and base neutron flux) is the product of:</a:t>
            </a:r>
          </a:p>
        </p:txBody>
      </p:sp>
      <p:sp>
        <p:nvSpPr>
          <p:cNvPr id="114" name="Content Placeholder 2"/>
          <p:cNvSpPr txBox="1">
            <a:spLocks/>
          </p:cNvSpPr>
          <p:nvPr/>
        </p:nvSpPr>
        <p:spPr>
          <a:xfrm>
            <a:off x="50800" y="1447800"/>
            <a:ext cx="4572000" cy="844181"/>
          </a:xfrm>
          <a:prstGeom prst="rect">
            <a:avLst/>
          </a:prstGeom>
        </p:spPr>
        <p:txBody>
          <a:bodyPr numCol="2"/>
          <a:lstStyle>
            <a:lvl1pPr marL="230188" indent="-230188" algn="l" rtl="0" eaLnBrk="0" fontAlgn="base" hangingPunct="0">
              <a:lnSpc>
                <a:spcPct val="90000"/>
              </a:lnSpc>
              <a:spcBef>
                <a:spcPts val="1400"/>
              </a:spcBef>
              <a:spcAft>
                <a:spcPct val="0"/>
              </a:spcAft>
              <a:buClr>
                <a:srgbClr val="006C3A"/>
              </a:buClr>
              <a:buFont typeface="Arial" charset="0"/>
              <a:buChar char="•"/>
              <a:defRPr sz="2400" kern="1200">
                <a:solidFill>
                  <a:schemeClr val="tx1"/>
                </a:solidFill>
                <a:latin typeface="Arial Narrow" pitchFamily="34" charset="0"/>
                <a:ea typeface="+mn-ea"/>
                <a:cs typeface="+mn-cs"/>
              </a:defRPr>
            </a:lvl1pPr>
            <a:lvl2pPr marL="625475" indent="-279400" algn="l" rtl="0" eaLnBrk="0" fontAlgn="base" hangingPunct="0">
              <a:lnSpc>
                <a:spcPct val="90000"/>
              </a:lnSpc>
              <a:spcBef>
                <a:spcPts val="800"/>
              </a:spcBef>
              <a:spcAft>
                <a:spcPct val="0"/>
              </a:spcAft>
              <a:buClr>
                <a:srgbClr val="006C3A"/>
              </a:buClr>
              <a:buFont typeface="Arial" charset="0"/>
              <a:buChar char="–"/>
              <a:defRPr sz="2000" kern="1200">
                <a:solidFill>
                  <a:schemeClr val="tx1"/>
                </a:solidFill>
                <a:latin typeface="Arial Narrow" pitchFamily="34" charset="0"/>
                <a:ea typeface="+mn-ea"/>
                <a:cs typeface="+mn-cs"/>
              </a:defRPr>
            </a:lvl2pPr>
            <a:lvl3pPr marL="914400" indent="-230188" algn="l" rtl="0" eaLnBrk="0" fontAlgn="base" hangingPunct="0">
              <a:lnSpc>
                <a:spcPct val="90000"/>
              </a:lnSpc>
              <a:spcBef>
                <a:spcPts val="800"/>
              </a:spcBef>
              <a:spcAft>
                <a:spcPct val="0"/>
              </a:spcAft>
              <a:buClr>
                <a:srgbClr val="006C3A"/>
              </a:buClr>
              <a:buFont typeface="Arial" charset="0"/>
              <a:buChar char="•"/>
              <a:defRPr sz="1800" kern="1200">
                <a:solidFill>
                  <a:schemeClr val="tx1"/>
                </a:solidFill>
                <a:latin typeface="Arial Narrow" pitchFamily="34" charset="0"/>
                <a:ea typeface="+mn-ea"/>
                <a:cs typeface="+mn-cs"/>
              </a:defRPr>
            </a:lvl3pPr>
            <a:lvl4pPr marL="1144588" indent="-173038" algn="l" rtl="0" eaLnBrk="0" fontAlgn="base" hangingPunct="0">
              <a:lnSpc>
                <a:spcPct val="90000"/>
              </a:lnSpc>
              <a:spcBef>
                <a:spcPts val="800"/>
              </a:spcBef>
              <a:spcAft>
                <a:spcPct val="0"/>
              </a:spcAft>
              <a:buClr>
                <a:srgbClr val="006C3A"/>
              </a:buClr>
              <a:buFont typeface="Arial" charset="0"/>
              <a:buChar char="–"/>
              <a:defRPr sz="1600" kern="1200">
                <a:solidFill>
                  <a:schemeClr val="tx1"/>
                </a:solidFill>
                <a:latin typeface="Arial Narrow" pitchFamily="34" charset="0"/>
                <a:ea typeface="+mn-ea"/>
                <a:cs typeface="+mn-cs"/>
              </a:defRPr>
            </a:lvl4pPr>
            <a:lvl5pPr marL="1482725" indent="-222250" algn="l" rtl="0" eaLnBrk="0" fontAlgn="base" hangingPunct="0">
              <a:lnSpc>
                <a:spcPct val="90000"/>
              </a:lnSpc>
              <a:spcBef>
                <a:spcPts val="600"/>
              </a:spcBef>
              <a:spcAft>
                <a:spcPct val="0"/>
              </a:spcAft>
              <a:buClr>
                <a:srgbClr val="006C3A"/>
              </a:buClr>
              <a:buFont typeface="Arial" charset="0"/>
              <a:buChar char="»"/>
              <a:defRPr sz="16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200" b="1" dirty="0" smtClean="0"/>
              <a:t>Beam Energy</a:t>
            </a:r>
          </a:p>
          <a:p>
            <a:pPr lvl="1"/>
            <a:r>
              <a:rPr lang="en-US" sz="1200" b="1" dirty="0" smtClean="0"/>
              <a:t>Peak Current</a:t>
            </a:r>
          </a:p>
          <a:p>
            <a:pPr lvl="1"/>
            <a:r>
              <a:rPr lang="en-US" sz="1200" b="1" dirty="0" smtClean="0"/>
              <a:t>Chopping Fraction</a:t>
            </a:r>
          </a:p>
          <a:p>
            <a:pPr lvl="1"/>
            <a:r>
              <a:rPr lang="en-US" sz="1200" b="1" dirty="0" smtClean="0"/>
              <a:t>Pulse Length</a:t>
            </a:r>
          </a:p>
          <a:p>
            <a:pPr lvl="1"/>
            <a:r>
              <a:rPr lang="en-US" sz="1200" b="1" dirty="0" smtClean="0"/>
              <a:t>Repetition Rate</a:t>
            </a:r>
            <a:endParaRPr lang="en-US" sz="1200" b="1" dirty="0"/>
          </a:p>
        </p:txBody>
      </p:sp>
    </p:spTree>
    <p:extLst>
      <p:ext uri="{BB962C8B-B14F-4D97-AF65-F5344CB8AC3E}">
        <p14:creationId xmlns:p14="http://schemas.microsoft.com/office/powerpoint/2010/main" val="38059955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120650" y="87084"/>
            <a:ext cx="9023350" cy="415498"/>
          </a:xfrm>
        </p:spPr>
        <p:txBody>
          <a:bodyPr/>
          <a:lstStyle/>
          <a:p>
            <a:r>
              <a:rPr lang="en-US" sz="2400" dirty="0">
                <a:solidFill>
                  <a:srgbClr val="006600"/>
                </a:solidFill>
              </a:rPr>
              <a:t>SNS </a:t>
            </a:r>
            <a:r>
              <a:rPr lang="en-US" sz="2400" dirty="0" smtClean="0">
                <a:solidFill>
                  <a:srgbClr val="006600"/>
                </a:solidFill>
              </a:rPr>
              <a:t>performs well </a:t>
            </a:r>
            <a:r>
              <a:rPr lang="en-US" sz="2400" dirty="0">
                <a:solidFill>
                  <a:srgbClr val="006600"/>
                </a:solidFill>
              </a:rPr>
              <a:t>r</a:t>
            </a:r>
            <a:r>
              <a:rPr lang="en-US" sz="2400" dirty="0" smtClean="0">
                <a:solidFill>
                  <a:srgbClr val="006600"/>
                </a:solidFill>
              </a:rPr>
              <a:t>elative to design parameters</a:t>
            </a:r>
            <a:r>
              <a:rPr lang="en-US" sz="2400" dirty="0"/>
              <a:t>	</a:t>
            </a:r>
          </a:p>
        </p:txBody>
      </p:sp>
      <p:graphicFrame>
        <p:nvGraphicFramePr>
          <p:cNvPr id="457782" name="Group 54"/>
          <p:cNvGraphicFramePr>
            <a:graphicFrameLocks noGrp="1"/>
          </p:cNvGraphicFramePr>
          <p:nvPr>
            <p:extLst>
              <p:ext uri="{D42A27DB-BD31-4B8C-83A1-F6EECF244321}">
                <p14:modId xmlns:p14="http://schemas.microsoft.com/office/powerpoint/2010/main" val="641280391"/>
              </p:ext>
            </p:extLst>
          </p:nvPr>
        </p:nvGraphicFramePr>
        <p:xfrm>
          <a:off x="254786" y="609605"/>
          <a:ext cx="8686800" cy="5567633"/>
        </p:xfrm>
        <a:graphic>
          <a:graphicData uri="http://schemas.openxmlformats.org/drawingml/2006/table">
            <a:tbl>
              <a:tblPr bandRow="1">
                <a:effectLst>
                  <a:outerShdw blurRad="50800" dist="38100" dir="5400000" algn="t" rotWithShape="0">
                    <a:prstClr val="black">
                      <a:alpha val="40000"/>
                    </a:prstClr>
                  </a:outerShdw>
                </a:effectLst>
                <a:tableStyleId>{3C2FFA5D-87B4-456A-9821-1D502468CF0F}</a:tableStyleId>
              </a:tblPr>
              <a:tblGrid>
                <a:gridCol w="4419600"/>
                <a:gridCol w="1193014"/>
                <a:gridCol w="1295400"/>
                <a:gridCol w="1778786"/>
              </a:tblGrid>
              <a:tr h="603533">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endParaRPr kumimoji="0" lang="en-US" sz="1800" b="1" i="0" u="none" strike="noStrike" cap="none" normalizeH="0" baseline="0" dirty="0" smtClean="0">
                        <a:ln>
                          <a:noFill/>
                        </a:ln>
                        <a:solidFill>
                          <a:schemeClr val="bg1"/>
                        </a:solidFill>
                        <a:effectLst/>
                        <a:latin typeface="Arial" charset="0"/>
                      </a:endParaRPr>
                    </a:p>
                  </a:txBody>
                  <a:tcPr horzOverflow="overflow">
                    <a:solidFill>
                      <a:schemeClr val="accent1">
                        <a:lumMod val="60000"/>
                        <a:lumOff val="40000"/>
                      </a:schemeClr>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1800" b="1" u="none" strike="noStrike" cap="none" normalizeH="0" baseline="0" dirty="0" smtClean="0">
                          <a:ln>
                            <a:noFill/>
                          </a:ln>
                          <a:solidFill>
                            <a:schemeClr val="bg1"/>
                          </a:solidFill>
                          <a:effectLst/>
                          <a:latin typeface="+mj-lt"/>
                        </a:rPr>
                        <a:t>Design</a:t>
                      </a:r>
                      <a:endParaRPr kumimoji="0" lang="en-US" sz="1800" b="1" i="0" u="none" strike="noStrike" cap="none" normalizeH="0" baseline="0" dirty="0" smtClean="0">
                        <a:ln>
                          <a:noFill/>
                        </a:ln>
                        <a:solidFill>
                          <a:schemeClr val="bg1"/>
                        </a:solidFill>
                        <a:effectLst/>
                        <a:latin typeface="+mj-lt"/>
                      </a:endParaRPr>
                    </a:p>
                  </a:txBody>
                  <a:tcPr anchor="ctr" horzOverflow="overflow">
                    <a:solidFill>
                      <a:schemeClr val="accent1">
                        <a:lumMod val="60000"/>
                        <a:lumOff val="40000"/>
                      </a:schemeClr>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1800" b="1" u="none" strike="noStrike" cap="none" normalizeH="0" baseline="0" dirty="0" smtClean="0">
                          <a:ln>
                            <a:noFill/>
                          </a:ln>
                          <a:solidFill>
                            <a:schemeClr val="bg1"/>
                          </a:solidFill>
                          <a:effectLst/>
                          <a:latin typeface="+mj-lt"/>
                        </a:rPr>
                        <a:t>Best Ever</a:t>
                      </a:r>
                      <a:endParaRPr kumimoji="0" lang="en-US" sz="1800" b="1" i="0" u="none" strike="noStrike" cap="none" normalizeH="0" baseline="0" dirty="0" smtClean="0">
                        <a:ln>
                          <a:noFill/>
                        </a:ln>
                        <a:solidFill>
                          <a:schemeClr val="bg1"/>
                        </a:solidFill>
                        <a:effectLst/>
                        <a:latin typeface="+mj-lt"/>
                      </a:endParaRPr>
                    </a:p>
                  </a:txBody>
                  <a:tcPr anchor="ctr" horzOverflow="overflow">
                    <a:solidFill>
                      <a:schemeClr val="accent1">
                        <a:lumMod val="60000"/>
                        <a:lumOff val="40000"/>
                      </a:schemeClr>
                    </a:solidFill>
                  </a:tcPr>
                </a:tc>
                <a:tc>
                  <a:txBody>
                    <a:bodyPr/>
                    <a:lstStyle/>
                    <a:p>
                      <a:pPr marL="0" marR="0" lvl="0" indent="0" algn="ctr" defTabSz="914400" rtl="0" eaLnBrk="1" fontAlgn="base" latinLnBrk="0" hangingPunct="1">
                        <a:lnSpc>
                          <a:spcPct val="90000"/>
                        </a:lnSpc>
                        <a:spcBef>
                          <a:spcPct val="60000"/>
                        </a:spcBef>
                        <a:spcAft>
                          <a:spcPct val="0"/>
                        </a:spcAft>
                        <a:buClr>
                          <a:srgbClr val="01673E"/>
                        </a:buClr>
                        <a:buSzTx/>
                        <a:buFont typeface="Arial" pitchFamily="34" charset="0"/>
                        <a:buNone/>
                        <a:tabLst/>
                      </a:pPr>
                      <a:r>
                        <a:rPr kumimoji="0" lang="en-US" sz="1800" b="1" u="none" strike="noStrike" cap="none" normalizeH="0" baseline="0" dirty="0" smtClean="0">
                          <a:ln>
                            <a:noFill/>
                          </a:ln>
                          <a:solidFill>
                            <a:schemeClr val="bg1"/>
                          </a:solidFill>
                          <a:effectLst/>
                          <a:latin typeface="+mj-lt"/>
                        </a:rPr>
                        <a:t>Routine Operation</a:t>
                      </a:r>
                      <a:endParaRPr kumimoji="0" lang="en-US" sz="1800" b="1" i="0" u="none" strike="noStrike" cap="none" normalizeH="0" baseline="0" dirty="0" smtClean="0">
                        <a:ln>
                          <a:noFill/>
                        </a:ln>
                        <a:solidFill>
                          <a:schemeClr val="bg1"/>
                        </a:solidFill>
                        <a:effectLst/>
                        <a:latin typeface="+mj-lt"/>
                      </a:endParaRPr>
                    </a:p>
                  </a:txBody>
                  <a:tcPr horzOverflow="overflow">
                    <a:solidFill>
                      <a:schemeClr val="accent1">
                        <a:lumMod val="60000"/>
                        <a:lumOff val="40000"/>
                      </a:schemeClr>
                    </a:solidFill>
                  </a:tcPr>
                </a:tc>
              </a:tr>
              <a:tr h="360722">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Kinetic Energy [GeV]</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1.0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1.07</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0.957</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Beam Power  [MW]</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1.4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1.427</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0.8-1.40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Linac Beam Duty Factor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6</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6</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5</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Modulator/RF Duty Factor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8</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8</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7</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Peak Linac Current [mA]</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38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42</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36</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Average Linac Current [mA]</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1.6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1.6</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1.1-1.49</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Linac pulse length [msec]</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1.0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0.98</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chemeClr val="tx1"/>
                          </a:solidFill>
                          <a:effectLst/>
                        </a:rPr>
                        <a:t>0.975</a:t>
                      </a:r>
                      <a:endParaRPr kumimoji="0" lang="en-US" sz="2000" b="1" i="0" u="none" strike="noStrike" cap="none" normalizeH="0" baseline="0" dirty="0" smtClean="0">
                        <a:ln>
                          <a:noFill/>
                        </a:ln>
                        <a:solidFill>
                          <a:schemeClr val="tx1"/>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Repetition Rate [Hz]</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60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60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60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SRF Cavities</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81</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80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3300"/>
                          </a:solidFill>
                          <a:effectLst/>
                          <a:latin typeface="+mn-lt"/>
                        </a:rPr>
                        <a:t>79-80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Ring Accumulation Turns</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1060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1020</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0000"/>
                          </a:solidFill>
                          <a:effectLst/>
                          <a:latin typeface="+mn-lt"/>
                        </a:rPr>
                        <a:t>1008</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Peak Ring Current [A]</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25 </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26</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0000"/>
                          </a:solidFill>
                          <a:effectLst/>
                        </a:rPr>
                        <a:t>14.5-25.8</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Ring Bunch Intensity</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1.5x10</a:t>
                      </a:r>
                      <a:r>
                        <a:rPr kumimoji="0" lang="en-US" sz="2000" b="1" u="none" strike="noStrike" cap="none" normalizeH="0" baseline="30000" dirty="0" smtClean="0">
                          <a:ln>
                            <a:noFill/>
                          </a:ln>
                          <a:solidFill>
                            <a:srgbClr val="003300"/>
                          </a:solidFill>
                          <a:effectLst/>
                        </a:rPr>
                        <a:t>14</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1.55x10</a:t>
                      </a:r>
                      <a:r>
                        <a:rPr kumimoji="0" lang="en-US" sz="2000" b="1" u="none" strike="noStrike" cap="none" normalizeH="0" baseline="30000" dirty="0" smtClean="0">
                          <a:ln>
                            <a:noFill/>
                          </a:ln>
                          <a:solidFill>
                            <a:srgbClr val="003300"/>
                          </a:solidFill>
                          <a:effectLst/>
                        </a:rPr>
                        <a:t>14</a:t>
                      </a:r>
                      <a:endParaRPr kumimoji="0" lang="en-US" sz="2000" b="1" i="0" u="none" strike="noStrike" cap="none" normalizeH="0" baseline="3000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defRPr/>
                      </a:pPr>
                      <a:r>
                        <a:rPr kumimoji="0" lang="en-US" sz="2000" b="1" u="none" strike="noStrike" cap="none" normalizeH="0" baseline="0" dirty="0" smtClean="0">
                          <a:ln>
                            <a:noFill/>
                          </a:ln>
                          <a:solidFill>
                            <a:srgbClr val="000000"/>
                          </a:solidFill>
                          <a:effectLst/>
                        </a:rPr>
                        <a:t>0.87-1.5x10</a:t>
                      </a:r>
                      <a:r>
                        <a:rPr kumimoji="0" lang="en-US" sz="2000" b="1" u="none" strike="noStrike" cap="none" normalizeH="0" baseline="30000" dirty="0" smtClean="0">
                          <a:ln>
                            <a:noFill/>
                          </a:ln>
                          <a:solidFill>
                            <a:srgbClr val="000000"/>
                          </a:solidFill>
                          <a:effectLst/>
                        </a:rPr>
                        <a:t>14</a:t>
                      </a:r>
                      <a:endParaRPr kumimoji="0" lang="en-US" sz="2000" b="1" i="0" u="none" strike="noStrike" cap="none" normalizeH="0" baseline="30000" dirty="0" smtClean="0">
                        <a:ln>
                          <a:noFill/>
                        </a:ln>
                        <a:solidFill>
                          <a:srgbClr val="000000"/>
                        </a:solidFill>
                        <a:effectLst/>
                        <a:latin typeface="Arial" charset="0"/>
                      </a:endParaRPr>
                    </a:p>
                  </a:txBody>
                  <a:tcPr horzOverflow="overflow">
                    <a:solidFill>
                      <a:schemeClr val="bg1"/>
                    </a:solidFill>
                  </a:tcPr>
                </a:tc>
              </a:tr>
              <a:tr h="383195">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Ring Space Charge Tune Spread</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0.15</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u="none" strike="noStrike" cap="none" normalizeH="0" baseline="0" dirty="0" smtClean="0">
                          <a:ln>
                            <a:noFill/>
                          </a:ln>
                          <a:solidFill>
                            <a:srgbClr val="003300"/>
                          </a:solidFill>
                          <a:effectLst/>
                        </a:rPr>
                        <a:t>0.14</a:t>
                      </a:r>
                      <a:endParaRPr kumimoji="0" lang="en-US" sz="2000" b="1" i="0" u="none" strike="noStrike" cap="none" normalizeH="0" baseline="0" dirty="0" smtClean="0">
                        <a:ln>
                          <a:noFill/>
                        </a:ln>
                        <a:solidFill>
                          <a:srgbClr val="003300"/>
                        </a:solidFill>
                        <a:effectLst/>
                        <a:latin typeface="Arial" charset="0"/>
                      </a:endParaRPr>
                    </a:p>
                  </a:txBody>
                  <a:tcPr horzOverflow="overflow">
                    <a:solidFill>
                      <a:schemeClr val="bg1"/>
                    </a:solidFill>
                  </a:tcPr>
                </a:tc>
                <a:tc>
                  <a:txBody>
                    <a:bodyPr/>
                    <a:lstStyle/>
                    <a:p>
                      <a:pPr marL="0" marR="0" lvl="0" indent="0" algn="l" defTabSz="914400" rtl="0" eaLnBrk="1" fontAlgn="base" latinLnBrk="0" hangingPunct="1">
                        <a:lnSpc>
                          <a:spcPct val="90000"/>
                        </a:lnSpc>
                        <a:spcBef>
                          <a:spcPct val="60000"/>
                        </a:spcBef>
                        <a:spcAft>
                          <a:spcPct val="0"/>
                        </a:spcAft>
                        <a:buClr>
                          <a:srgbClr val="01673E"/>
                        </a:buClr>
                        <a:buSzTx/>
                        <a:buFont typeface="Symbol" pitchFamily="18" charset="2"/>
                        <a:buNone/>
                        <a:tabLst/>
                      </a:pPr>
                      <a:r>
                        <a:rPr kumimoji="0" lang="en-US" sz="2000" b="1" i="0" u="none" strike="noStrike" cap="none" normalizeH="0" baseline="0" dirty="0" smtClean="0">
                          <a:ln>
                            <a:noFill/>
                          </a:ln>
                          <a:solidFill>
                            <a:srgbClr val="000000"/>
                          </a:solidFill>
                          <a:effectLst/>
                          <a:latin typeface="+mn-lt"/>
                        </a:rPr>
                        <a:t>0.09-0.16</a:t>
                      </a:r>
                      <a:endParaRPr kumimoji="0" lang="en-US" sz="2000" b="1" i="0" u="none" strike="noStrike" cap="none" normalizeH="0" baseline="0" dirty="0" smtClean="0">
                        <a:ln>
                          <a:noFill/>
                        </a:ln>
                        <a:solidFill>
                          <a:srgbClr val="000000"/>
                        </a:solidFill>
                        <a:effectLst/>
                        <a:latin typeface="Arial" charset="0"/>
                      </a:endParaRPr>
                    </a:p>
                  </a:txBody>
                  <a:tcPr horzOverflow="overflow">
                    <a:solidFill>
                      <a:schemeClr val="bg1"/>
                    </a:solidFill>
                  </a:tcPr>
                </a:tc>
              </a:tr>
            </a:tbl>
          </a:graphicData>
        </a:graphic>
      </p:graphicFrame>
    </p:spTree>
    <p:extLst>
      <p:ext uri="{BB962C8B-B14F-4D97-AF65-F5344CB8AC3E}">
        <p14:creationId xmlns:p14="http://schemas.microsoft.com/office/powerpoint/2010/main" val="34238182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0"/>
            <a:ext cx="9144000" cy="623248"/>
          </a:xfrm>
        </p:spPr>
        <p:txBody>
          <a:bodyPr/>
          <a:lstStyle/>
          <a:p>
            <a:r>
              <a:rPr lang="en-US" sz="2000" dirty="0"/>
              <a:t>The SNS neutron source </a:t>
            </a:r>
            <a:r>
              <a:rPr lang="en-US" sz="2000" dirty="0" smtClean="0"/>
              <a:t>is capable of sustained operation at power levels up to 1.4 MW</a:t>
            </a:r>
          </a:p>
        </p:txBody>
      </p:sp>
      <p:sp>
        <p:nvSpPr>
          <p:cNvPr id="2" name="TextBox 1"/>
          <p:cNvSpPr txBox="1"/>
          <p:nvPr/>
        </p:nvSpPr>
        <p:spPr>
          <a:xfrm>
            <a:off x="228600" y="609600"/>
            <a:ext cx="8287878" cy="595548"/>
          </a:xfrm>
          <a:prstGeom prst="rect">
            <a:avLst/>
          </a:prstGeom>
          <a:noFill/>
        </p:spPr>
        <p:txBody>
          <a:bodyPr wrap="square" rtlCol="0">
            <a:spAutoFit/>
          </a:bodyPr>
          <a:lstStyle/>
          <a:p>
            <a:pPr lvl="0">
              <a:lnSpc>
                <a:spcPct val="90000"/>
              </a:lnSpc>
            </a:pPr>
            <a:r>
              <a:rPr lang="en-US" dirty="0">
                <a:latin typeface="Arial"/>
                <a:cs typeface="Arial"/>
              </a:rPr>
              <a:t>Since FY09 the SNS neutron source has exceeded all DOE PMM operational commitments for hours delivered and </a:t>
            </a:r>
            <a:r>
              <a:rPr lang="en-US" dirty="0" smtClean="0">
                <a:latin typeface="Arial"/>
                <a:cs typeface="Arial"/>
              </a:rPr>
              <a:t>availability</a:t>
            </a:r>
            <a:endParaRPr lang="en-US" dirty="0">
              <a:latin typeface="Arial"/>
              <a:cs typeface="Arial"/>
            </a:endParaRPr>
          </a:p>
        </p:txBody>
      </p:sp>
      <p:sp>
        <p:nvSpPr>
          <p:cNvPr id="7" name="TextBox 6"/>
          <p:cNvSpPr txBox="1"/>
          <p:nvPr/>
        </p:nvSpPr>
        <p:spPr>
          <a:xfrm>
            <a:off x="7010400" y="1447800"/>
            <a:ext cx="1981200" cy="4056494"/>
          </a:xfrm>
          <a:prstGeom prst="rect">
            <a:avLst/>
          </a:prstGeom>
          <a:noFill/>
        </p:spPr>
        <p:txBody>
          <a:bodyPr wrap="square" rtlCol="0">
            <a:spAutoFit/>
          </a:bodyPr>
          <a:lstStyle/>
          <a:p>
            <a:pPr>
              <a:lnSpc>
                <a:spcPct val="90000"/>
              </a:lnSpc>
            </a:pPr>
            <a:r>
              <a:rPr lang="en-US" sz="1400" dirty="0" smtClean="0"/>
              <a:t>DOE PMM Hours and Availability are not the same as scheduled hours and availability:</a:t>
            </a:r>
          </a:p>
          <a:p>
            <a:pPr>
              <a:lnSpc>
                <a:spcPct val="90000"/>
              </a:lnSpc>
            </a:pPr>
            <a:endParaRPr lang="en-US" sz="1400" dirty="0"/>
          </a:p>
          <a:p>
            <a:pPr marL="228600" indent="-228600">
              <a:lnSpc>
                <a:spcPct val="90000"/>
              </a:lnSpc>
              <a:buClr>
                <a:schemeClr val="tx2"/>
              </a:buClr>
              <a:buFont typeface="Arial"/>
              <a:buChar char="•"/>
            </a:pPr>
            <a:r>
              <a:rPr lang="en-US" sz="1200" dirty="0" smtClean="0"/>
              <a:t>Annual DOE BES Facility Questionnaire submitted in October sets </a:t>
            </a:r>
            <a:r>
              <a:rPr lang="en-US" sz="1200" b="1" dirty="0" smtClean="0"/>
              <a:t>planned </a:t>
            </a:r>
            <a:r>
              <a:rPr lang="en-US" sz="1200" dirty="0" smtClean="0"/>
              <a:t>hours for that FY</a:t>
            </a:r>
          </a:p>
          <a:p>
            <a:pPr marL="228600" indent="-228600">
              <a:lnSpc>
                <a:spcPct val="90000"/>
              </a:lnSpc>
              <a:buClr>
                <a:schemeClr val="tx2"/>
              </a:buClr>
              <a:buFont typeface="Arial"/>
              <a:buChar char="•"/>
            </a:pPr>
            <a:r>
              <a:rPr lang="en-US" sz="1200" dirty="0" smtClean="0"/>
              <a:t>Neutron Production Commitment is 90% of planned hours</a:t>
            </a:r>
          </a:p>
          <a:p>
            <a:pPr marL="228600" indent="-228600">
              <a:lnSpc>
                <a:spcPct val="90000"/>
              </a:lnSpc>
              <a:buClr>
                <a:schemeClr val="tx2"/>
              </a:buClr>
              <a:buFont typeface="Arial"/>
              <a:buChar char="•"/>
            </a:pPr>
            <a:r>
              <a:rPr lang="en-US" sz="1200" dirty="0" smtClean="0"/>
              <a:t>Schedule has contingency and is published quarterly one month in advance</a:t>
            </a:r>
          </a:p>
          <a:p>
            <a:pPr marL="228600" indent="-228600">
              <a:lnSpc>
                <a:spcPct val="90000"/>
              </a:lnSpc>
              <a:buClr>
                <a:schemeClr val="tx2"/>
              </a:buClr>
              <a:buFont typeface="Arial"/>
              <a:buChar char="•"/>
            </a:pPr>
            <a:r>
              <a:rPr lang="en-US" sz="1200" dirty="0" smtClean="0"/>
              <a:t>Additional hours are provided</a:t>
            </a:r>
          </a:p>
          <a:p>
            <a:pPr marL="228600" indent="-228600">
              <a:lnSpc>
                <a:spcPct val="90000"/>
              </a:lnSpc>
              <a:buClr>
                <a:schemeClr val="tx2"/>
              </a:buClr>
              <a:buFont typeface="Arial"/>
              <a:buChar char="•"/>
            </a:pPr>
            <a:r>
              <a:rPr lang="en-US" sz="1200" dirty="0" smtClean="0"/>
              <a:t>Possible to meet DOE PMM of 90% while not meeting 90% against published schedule</a:t>
            </a:r>
            <a:endParaRPr lang="en-US" sz="1400"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323615291"/>
              </p:ext>
            </p:extLst>
          </p:nvPr>
        </p:nvGraphicFramePr>
        <p:xfrm>
          <a:off x="228600" y="1295400"/>
          <a:ext cx="6702425" cy="4419600"/>
        </p:xfrm>
        <a:graphic>
          <a:graphicData uri="http://schemas.openxmlformats.org/presentationml/2006/ole">
            <mc:AlternateContent xmlns:mc="http://schemas.openxmlformats.org/markup-compatibility/2006">
              <mc:Choice xmlns:v="urn:schemas-microsoft-com:vml" Requires="v">
                <p:oleObj spid="_x0000_s1060" name="Worksheet" r:id="rId3" imgW="9296400" imgH="5702300" progId="Excel.Sheet.8">
                  <p:embed/>
                </p:oleObj>
              </mc:Choice>
              <mc:Fallback>
                <p:oleObj name="Worksheet" r:id="rId3" imgW="9296400" imgH="5702300" progId="Excel.Sheet.8">
                  <p:embed/>
                  <p:pic>
                    <p:nvPicPr>
                      <p:cNvPr id="0" name=""/>
                      <p:cNvPicPr/>
                      <p:nvPr/>
                    </p:nvPicPr>
                    <p:blipFill>
                      <a:blip r:embed="rId4"/>
                      <a:stretch>
                        <a:fillRect/>
                      </a:stretch>
                    </p:blipFill>
                    <p:spPr>
                      <a:xfrm>
                        <a:off x="228600" y="1295400"/>
                        <a:ext cx="6702425" cy="4419600"/>
                      </a:xfrm>
                      <a:prstGeom prst="rect">
                        <a:avLst/>
                      </a:prstGeom>
                    </p:spPr>
                  </p:pic>
                </p:oleObj>
              </mc:Fallback>
            </mc:AlternateContent>
          </a:graphicData>
        </a:graphic>
      </p:graphicFrame>
      <p:graphicFrame>
        <p:nvGraphicFramePr>
          <p:cNvPr id="5" name="Diagram 4"/>
          <p:cNvGraphicFramePr/>
          <p:nvPr>
            <p:extLst>
              <p:ext uri="{D42A27DB-BD31-4B8C-83A1-F6EECF244321}">
                <p14:modId xmlns:p14="http://schemas.microsoft.com/office/powerpoint/2010/main" val="3427895782"/>
              </p:ext>
            </p:extLst>
          </p:nvPr>
        </p:nvGraphicFramePr>
        <p:xfrm>
          <a:off x="762000" y="5791200"/>
          <a:ext cx="5791200" cy="685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91711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0" y="0"/>
            <a:ext cx="9144000" cy="623248"/>
          </a:xfrm>
        </p:spPr>
        <p:txBody>
          <a:bodyPr/>
          <a:lstStyle/>
          <a:p>
            <a:r>
              <a:rPr lang="en-US" sz="2000" dirty="0" smtClean="0"/>
              <a:t>Overall </a:t>
            </a:r>
            <a:r>
              <a:rPr lang="en-US" sz="2000" dirty="0" smtClean="0"/>
              <a:t>predictability and reliability </a:t>
            </a:r>
            <a:r>
              <a:rPr lang="en-US" sz="2000" dirty="0" smtClean="0"/>
              <a:t>against published schedule </a:t>
            </a:r>
            <a:r>
              <a:rPr lang="en-US" sz="2000" dirty="0" smtClean="0"/>
              <a:t>together with </a:t>
            </a:r>
            <a:r>
              <a:rPr lang="en-US" sz="2000" dirty="0" smtClean="0"/>
              <a:t>average power delivered must both improve</a:t>
            </a:r>
          </a:p>
        </p:txBody>
      </p:sp>
      <p:graphicFrame>
        <p:nvGraphicFramePr>
          <p:cNvPr id="3" name="Object 2"/>
          <p:cNvGraphicFramePr>
            <a:graphicFrameLocks noChangeAspect="1"/>
          </p:cNvGraphicFramePr>
          <p:nvPr>
            <p:extLst>
              <p:ext uri="{D42A27DB-BD31-4B8C-83A1-F6EECF244321}">
                <p14:modId xmlns:p14="http://schemas.microsoft.com/office/powerpoint/2010/main" val="2995904384"/>
              </p:ext>
            </p:extLst>
          </p:nvPr>
        </p:nvGraphicFramePr>
        <p:xfrm>
          <a:off x="914400" y="3765550"/>
          <a:ext cx="3826195" cy="2616153"/>
        </p:xfrm>
        <a:graphic>
          <a:graphicData uri="http://schemas.openxmlformats.org/presentationml/2006/ole">
            <mc:AlternateContent xmlns:mc="http://schemas.openxmlformats.org/markup-compatibility/2006">
              <mc:Choice xmlns:v="urn:schemas-microsoft-com:vml" Requires="v">
                <p:oleObj spid="_x0000_s2127" name="Worksheet" r:id="rId3" imgW="8674100" imgH="5930900" progId="Excel.Sheet.8">
                  <p:embed/>
                </p:oleObj>
              </mc:Choice>
              <mc:Fallback>
                <p:oleObj name="Worksheet" r:id="rId3" imgW="8674100" imgH="5930900" progId="Excel.Sheet.8">
                  <p:embed/>
                  <p:pic>
                    <p:nvPicPr>
                      <p:cNvPr id="0" name=""/>
                      <p:cNvPicPr/>
                      <p:nvPr/>
                    </p:nvPicPr>
                    <p:blipFill>
                      <a:blip r:embed="rId4"/>
                      <a:stretch>
                        <a:fillRect/>
                      </a:stretch>
                    </p:blipFill>
                    <p:spPr>
                      <a:xfrm>
                        <a:off x="914400" y="3765550"/>
                        <a:ext cx="3826195" cy="261615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62969066"/>
              </p:ext>
            </p:extLst>
          </p:nvPr>
        </p:nvGraphicFramePr>
        <p:xfrm>
          <a:off x="4699000" y="1066800"/>
          <a:ext cx="4381500" cy="3129847"/>
        </p:xfrm>
        <a:graphic>
          <a:graphicData uri="http://schemas.openxmlformats.org/presentationml/2006/ole">
            <mc:AlternateContent xmlns:mc="http://schemas.openxmlformats.org/markup-compatibility/2006">
              <mc:Choice xmlns:v="urn:schemas-microsoft-com:vml" Requires="v">
                <p:oleObj spid="_x0000_s2128" name="Worksheet" r:id="rId5" imgW="8674100" imgH="5930900" progId="Excel.Sheet.8">
                  <p:embed/>
                </p:oleObj>
              </mc:Choice>
              <mc:Fallback>
                <p:oleObj name="Worksheet" r:id="rId5" imgW="8674100" imgH="5930900" progId="Excel.Sheet.8">
                  <p:embed/>
                  <p:pic>
                    <p:nvPicPr>
                      <p:cNvPr id="0" name=""/>
                      <p:cNvPicPr/>
                      <p:nvPr/>
                    </p:nvPicPr>
                    <p:blipFill>
                      <a:blip r:embed="rId6"/>
                      <a:stretch>
                        <a:fillRect/>
                      </a:stretch>
                    </p:blipFill>
                    <p:spPr>
                      <a:xfrm>
                        <a:off x="4699000" y="1066800"/>
                        <a:ext cx="4381500" cy="312984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39278138"/>
              </p:ext>
            </p:extLst>
          </p:nvPr>
        </p:nvGraphicFramePr>
        <p:xfrm>
          <a:off x="177800" y="685800"/>
          <a:ext cx="4569225" cy="3124199"/>
        </p:xfrm>
        <a:graphic>
          <a:graphicData uri="http://schemas.openxmlformats.org/presentationml/2006/ole">
            <mc:AlternateContent xmlns:mc="http://schemas.openxmlformats.org/markup-compatibility/2006">
              <mc:Choice xmlns:v="urn:schemas-microsoft-com:vml" Requires="v">
                <p:oleObj spid="_x0000_s2129" name="Worksheet" r:id="rId7" imgW="8674100" imgH="5930900" progId="Excel.Sheet.8">
                  <p:embed/>
                </p:oleObj>
              </mc:Choice>
              <mc:Fallback>
                <p:oleObj name="Worksheet" r:id="rId7" imgW="8674100" imgH="5930900" progId="Excel.Sheet.8">
                  <p:embed/>
                  <p:pic>
                    <p:nvPicPr>
                      <p:cNvPr id="0" name=""/>
                      <p:cNvPicPr/>
                      <p:nvPr/>
                    </p:nvPicPr>
                    <p:blipFill>
                      <a:blip r:embed="rId8"/>
                      <a:stretch>
                        <a:fillRect/>
                      </a:stretch>
                    </p:blipFill>
                    <p:spPr>
                      <a:xfrm>
                        <a:off x="177800" y="685800"/>
                        <a:ext cx="4569225" cy="3124199"/>
                      </a:xfrm>
                      <a:prstGeom prst="rect">
                        <a:avLst/>
                      </a:prstGeom>
                    </p:spPr>
                  </p:pic>
                </p:oleObj>
              </mc:Fallback>
            </mc:AlternateContent>
          </a:graphicData>
        </a:graphic>
      </p:graphicFrame>
      <p:graphicFrame>
        <p:nvGraphicFramePr>
          <p:cNvPr id="2" name="Diagram 1"/>
          <p:cNvGraphicFramePr/>
          <p:nvPr>
            <p:extLst>
              <p:ext uri="{D42A27DB-BD31-4B8C-83A1-F6EECF244321}">
                <p14:modId xmlns:p14="http://schemas.microsoft.com/office/powerpoint/2010/main" val="2427303178"/>
              </p:ext>
            </p:extLst>
          </p:nvPr>
        </p:nvGraphicFramePr>
        <p:xfrm>
          <a:off x="4953000" y="4343400"/>
          <a:ext cx="4038600" cy="1752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40501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10" y="177800"/>
            <a:ext cx="8941090" cy="623248"/>
          </a:xfrm>
        </p:spPr>
        <p:txBody>
          <a:bodyPr/>
          <a:lstStyle/>
          <a:p>
            <a:r>
              <a:rPr lang="en-US" sz="2000" dirty="0" smtClean="0"/>
              <a:t>SNS has delivered over 30GW-Hrs since </a:t>
            </a:r>
            <a:r>
              <a:rPr lang="en-US" sz="2000" dirty="0" smtClean="0"/>
              <a:t>2006 – the present limit on the in-service </a:t>
            </a:r>
            <a:r>
              <a:rPr lang="en-US" sz="2000" dirty="0" smtClean="0"/>
              <a:t>Inner Reflector Plug is ~39GW-Hrs</a:t>
            </a:r>
            <a:endParaRPr lang="en-US" sz="2000" dirty="0"/>
          </a:p>
        </p:txBody>
      </p:sp>
      <p:pic>
        <p:nvPicPr>
          <p:cNvPr id="4" name="Picture 3" descr="tmpIm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7530353" cy="5334000"/>
          </a:xfrm>
          <a:prstGeom prst="rect">
            <a:avLst/>
          </a:prstGeom>
        </p:spPr>
      </p:pic>
    </p:spTree>
    <p:extLst>
      <p:ext uri="{BB962C8B-B14F-4D97-AF65-F5344CB8AC3E}">
        <p14:creationId xmlns:p14="http://schemas.microsoft.com/office/powerpoint/2010/main" val="903414006"/>
      </p:ext>
    </p:extLst>
  </p:cSld>
  <p:clrMapOvr>
    <a:masterClrMapping/>
  </p:clrMapOvr>
</p:sld>
</file>

<file path=ppt/theme/theme1.xml><?xml version="1.0" encoding="utf-8"?>
<a:theme xmlns:a="http://schemas.openxmlformats.org/drawingml/2006/main" name="Powerpoint-Template_HFIR-SNS">
  <a:themeElements>
    <a:clrScheme name="ORNL Corporate Color Palette FINAL">
      <a:dk1>
        <a:sysClr val="windowText" lastClr="000000"/>
      </a:dk1>
      <a:lt1>
        <a:sysClr val="window" lastClr="FFFFFF"/>
      </a:lt1>
      <a:dk2>
        <a:srgbClr val="18783D"/>
      </a:dk2>
      <a:lt2>
        <a:srgbClr val="FFFFFF"/>
      </a:lt2>
      <a:accent1>
        <a:srgbClr val="2A6EBB"/>
      </a:accent1>
      <a:accent2>
        <a:srgbClr val="69BE28"/>
      </a:accent2>
      <a:accent3>
        <a:srgbClr val="E37222"/>
      </a:accent3>
      <a:accent4>
        <a:srgbClr val="3CB6CE"/>
      </a:accent4>
      <a:accent5>
        <a:srgbClr val="983222"/>
      </a:accent5>
      <a:accent6>
        <a:srgbClr val="FECB00"/>
      </a:accent6>
      <a:hlink>
        <a:srgbClr val="2A6EBB"/>
      </a:hlink>
      <a:folHlink>
        <a:srgbClr val="207C47"/>
      </a:folHlink>
    </a:clrScheme>
    <a:fontScheme name="ORNL 2013">
      <a:majorFont>
        <a:latin typeface="Arial Black"/>
        <a:ea typeface=""/>
        <a:cs typeface=""/>
      </a:majorFont>
      <a:minorFont>
        <a:latin typeface="Arial"/>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balanced" dir="t">
            <a:rot lat="0" lon="0" rev="0"/>
          </a:lightRig>
        </a:scene3d>
        <a:sp3d>
          <a:contourClr>
            <a:schemeClr val="lt1"/>
          </a:contourClr>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913069-075D-49F7-AF90-34940D148085}">
  <ds:schemaRef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http://www.w3.org/XML/1998/namespace"/>
    <ds:schemaRef ds:uri="http://purl.org/dc/elements/1.1/"/>
  </ds:schemaRefs>
</ds:datastoreItem>
</file>

<file path=customXml/itemProps2.xml><?xml version="1.0" encoding="utf-8"?>
<ds:datastoreItem xmlns:ds="http://schemas.openxmlformats.org/officeDocument/2006/customXml" ds:itemID="{FF50F8B6-4A11-4B4C-906E-532188B82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98F7A50-2969-4387-8ABB-A3555854BC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Powerpoint-Template_HFIR-SNS.potx</Template>
  <TotalTime>9565</TotalTime>
  <Words>3488</Words>
  <Application>Microsoft Macintosh PowerPoint</Application>
  <PresentationFormat>On-screen Show (4:3)</PresentationFormat>
  <Paragraphs>308</Paragraphs>
  <Slides>33</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Powerpoint-Template_HFIR-SNS</vt:lpstr>
      <vt:lpstr>Worksheet</vt:lpstr>
      <vt:lpstr>Microsoft Excel 97 - 2004 Worksheet</vt:lpstr>
      <vt:lpstr>Management Overview and Responses to 2015 AAC Recommendations</vt:lpstr>
      <vt:lpstr>PowerPoint Presentation</vt:lpstr>
      <vt:lpstr>There have been additional changes in NScD since the last meeting of the AAC </vt:lpstr>
      <vt:lpstr>RAD is now focused on accelerator and target stewardship, control systems and data acquisition for the neutron scattering instruments</vt:lpstr>
      <vt:lpstr>The SNS accelerator complex provides the world’s most intense pulsed neutron beams</vt:lpstr>
      <vt:lpstr>SNS performs well relative to design parameters </vt:lpstr>
      <vt:lpstr>The SNS neutron source is capable of sustained operation at power levels up to 1.4 MW</vt:lpstr>
      <vt:lpstr>Overall predictability and reliability against published schedule together with average power delivered must both improve</vt:lpstr>
      <vt:lpstr>SNS has delivered over 30GW-Hrs since 2006 – the present limit on the in-service Inner Reflector Plug is ~39GW-Hrs</vt:lpstr>
      <vt:lpstr>The replacement of the Inner Reflector Plug has been delayed to FY17 so the FY16 schedule has two standard outages</vt:lpstr>
      <vt:lpstr>SNS only experienced one major unplanned outage since the last AAC</vt:lpstr>
      <vt:lpstr>Summary </vt:lpstr>
      <vt:lpstr>Discussion</vt:lpstr>
      <vt:lpstr>AAC 2015 Action Items</vt:lpstr>
      <vt:lpstr>Two Recommendations for Ion Source and Integrated Test Stand Facility:  1. After further testing continue plans to reinstall the LEBT valve to better protect the RFQ vacuum.    2. Beam Tests at the ITSF should be done ASAP. While seemingly not an option, early operation at low rep rate prior to installation of the PPS would allow timely measurements of transmission, energy and emittance.</vt:lpstr>
      <vt:lpstr>Three Recommendations for the SCL and SRF:  1. Proceed with plans for on-site electro-polishing.   The committee agrees with the plan to develop a small-scale facility as a first step.  The committee supports the goal of exploring alternative methods with reduced safety hazards.  2. The committee accepts plans for spare medium-beta cryomodule.   however, we encourage the inclusion of the procurement of the spare into the project prioritization process.  3. Proceed with plans for plasma processing.  Consider additional plasma processing tests in a configuration where the Q can be measured.   Plan the in-situ plasma processing carefully to minimize the risk of particulate contamination in the Linac.</vt:lpstr>
      <vt:lpstr>Five Recommendations for High Power RF:  </vt:lpstr>
      <vt:lpstr>Five Recommendations for High Power RF: Continued </vt:lpstr>
      <vt:lpstr>Three Recommendations for Controls:  1. Consider augmenting Protection Systems and Process Controls teams with contractors.  Restructure resources if necessary.  </vt:lpstr>
      <vt:lpstr>PowerPoint Presentation</vt:lpstr>
      <vt:lpstr>PowerPoint Presentation</vt:lpstr>
      <vt:lpstr>Committee recommendation for H- stripping:  The committee supports the installation of the laser stripping experimental station in FY2015 as an important activity, and encourages its inclusion in the project prioritization process.</vt:lpstr>
      <vt:lpstr>Two recommendations from charge question 1:  Assess performance of the accelerator complex and neutron source since the last meeting:  1. Challenges exist in setting priorities for resources, including those between instruments and accelerator functions.   The committee recommends development and use of a defensible project priority evaluation method, perhaps based on risks.  2. The committee encourages inclusion of an examination of the distribution of resources as part of the project prioritization process.</vt:lpstr>
      <vt:lpstr>PowerPoint Presentation</vt:lpstr>
      <vt:lpstr>Two recommendations from Charge Question 2: Assess and provide advice on the plans for sustainable beam operation with availability &gt;=90% level at ~1.4 MW beam power for 5000 operating hours per year in a constrained funding environment.   Consider the lessons learned from the high power run in the first half of 2014 and current maintenance strategy.  1. Consider prioritization of "availability" above the importance of "1.4 MW" (rather than 1.35 for instance).  2. We encourage a rigorous approach to project prioritization, such as the use of risk analysis, and looking into best practice elsewhere.   Looking forward at least 5 - 10 years is recommended, particularly in AIP: A sustainable, predictable funding level makes this possible.   some sustainability issues can take 10 years to address - start now!</vt:lpstr>
      <vt:lpstr>Two recommendations for Charge Question 3: Assess the adequacy of our approach to sustaining and developing critical systems, including High Voltage Converter Modulators, Superconducting Cavities (plasma processing), Injection Stripping (Foils, lasers), Personnel Protection System and Controls (including high level applications) and the Integrated Front End Test Stand facility.  1. Ensure the overall SNS goals are set and well communicated to stakeholders.   This would help in prioritization of resources and help to manage expectations.  2. Devise a prioritization process to align resource allocation with goals</vt:lpstr>
      <vt:lpstr>Charge Question 4: Is the SNS response to the observed RFQ issues adequate?    Recommendation 1: The committee supports the installation of the new RFQ as a very important activity for reliable operation at 1.4 MW, and encourages its inclusion in the project prioritization process.</vt:lpstr>
      <vt:lpstr>Charge Question 4: Is the SNS response to the observed RFQ issues adequate?   Recommendation 2: immediately develop a detailed schedule for installation and commissioning.   Identify and carry out ahead of time any work that can be done to prepare the location for the final installation.</vt:lpstr>
      <vt:lpstr>PowerPoint Presentation</vt:lpstr>
      <vt:lpstr>PowerPoint Presentation</vt:lpstr>
      <vt:lpstr>Charge Question 4: Is the SNS response to the observed RFQ issues adequate?    Recommendation 3: After further testing, install the LEBT valve to better protect the RFQ vacuum on the operating beamline as well as in the ITSF. </vt:lpstr>
      <vt:lpstr>Two recommendations from Charge Question 5: Does the AIP investment strategy align with the 1.4 MW reliable, sustainable operation and STS path?   1. Further articulate strategy and in concert, develop a transparent project prioritization system that can substantively inform decision making aligned with this strategy.   Initially this could be limited to accelerator projects, but as we note in another recommendation, this must ultimately be done facility wide.  2. Based on the output of the above recommendation, it may be clear that increased funding for accelerator projects is the best investment for the SNS.   If that is the case, consider doing so.</vt:lpstr>
      <vt:lpstr>Recommendation from Charge Question 6: Provide advice on the accelerator systems components of the draft technical design report for the Second Target Station and provide guidance on the reasonability updated plan for the power upgrade in the SCL, with fewer new Cryomodules than originally planned.  Recommendation: In order to continue to refine the science driven requirements for the STS accelerator design, we encourage the laboratory to provide LDRD or program development support.</vt:lpstr>
    </vt:vector>
  </TitlesOfParts>
  <Company>ORNL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Manning, Renee</dc:creator>
  <cp:keywords>Spallation Neuton Souce, Neutron Sciences Directorate</cp:keywords>
  <cp:lastModifiedBy>Jones, Kevin W.</cp:lastModifiedBy>
  <cp:revision>67</cp:revision>
  <cp:lastPrinted>2016-02-15T17:09:55Z</cp:lastPrinted>
  <dcterms:created xsi:type="dcterms:W3CDTF">2014-04-28T13:33:12Z</dcterms:created>
  <dcterms:modified xsi:type="dcterms:W3CDTF">2016-02-15T22:11:10Z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