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95" r:id="rId3"/>
    <p:sldId id="264" r:id="rId4"/>
    <p:sldId id="260" r:id="rId5"/>
    <p:sldId id="261" r:id="rId6"/>
    <p:sldId id="273" r:id="rId7"/>
    <p:sldId id="279" r:id="rId8"/>
    <p:sldId id="281" r:id="rId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74" autoAdjust="0"/>
    <p:restoredTop sz="94660"/>
  </p:normalViewPr>
  <p:slideViewPr>
    <p:cSldViewPr showGuides="1">
      <p:cViewPr>
        <p:scale>
          <a:sx n="110" d="100"/>
          <a:sy n="110" d="100"/>
        </p:scale>
        <p:origin x="-1362" y="-102"/>
      </p:cViewPr>
      <p:guideLst>
        <p:guide orient="horz" pos="16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d4:Dropbox%20(ORNL):Publications:Pubs_by_month%20UpToDate01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b="0" dirty="0" smtClean="0"/>
              <a:t>SNS and HFIR instrument publications</a:t>
            </a:r>
            <a:endParaRPr lang="en-US" b="0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3877978128477"/>
          <c:y val="0.12610474827010301"/>
          <c:w val="0.87179246487322304"/>
          <c:h val="0.7285341605026639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'Cumulative Pubs (Month)'!$AJ$166</c:f>
              <c:strCache>
                <c:ptCount val="1"/>
                <c:pt idx="0">
                  <c:v>No. of Instrument Publications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'Cumulative Pubs (Month)'!$AH$167:$AH$174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'Cumulative Pubs (Month)'!$AJ$167:$AJ$174</c:f>
              <c:numCache>
                <c:formatCode>General</c:formatCode>
                <c:ptCount val="8"/>
                <c:pt idx="0">
                  <c:v>85</c:v>
                </c:pt>
                <c:pt idx="1">
                  <c:v>136</c:v>
                </c:pt>
                <c:pt idx="2">
                  <c:v>195</c:v>
                </c:pt>
                <c:pt idx="3">
                  <c:v>296</c:v>
                </c:pt>
                <c:pt idx="4">
                  <c:v>318</c:v>
                </c:pt>
                <c:pt idx="5">
                  <c:v>372</c:v>
                </c:pt>
                <c:pt idx="6">
                  <c:v>391</c:v>
                </c:pt>
                <c:pt idx="7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80668160"/>
        <c:axId val="80669696"/>
      </c:barChart>
      <c:catAx>
        <c:axId val="8066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0" i="0">
                <a:solidFill>
                  <a:schemeClr val="tx1"/>
                </a:solidFill>
              </a:defRPr>
            </a:pPr>
            <a:endParaRPr lang="en-US"/>
          </a:p>
        </c:txPr>
        <c:crossAx val="80669696"/>
        <c:crosses val="autoZero"/>
        <c:auto val="1"/>
        <c:lblAlgn val="ctr"/>
        <c:lblOffset val="0"/>
        <c:noMultiLvlLbl val="0"/>
      </c:catAx>
      <c:valAx>
        <c:axId val="806696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en-US"/>
          </a:p>
        </c:txPr>
        <c:crossAx val="80668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4A11B-D857-46D1-9E0D-9047C0B841C7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09AAF-0469-4C54-BC10-E498ED070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61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9B58B-4CD1-4138-A1CF-8CF093FC0F4F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87B8-31B5-4B79-B30F-BEC67F3EA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7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9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</a:t>
            </a:r>
            <a:r>
              <a:rPr lang="en-US" baseline="0" dirty="0" smtClean="0"/>
              <a:t> examples of the science unique to neutrons…..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95333-F1FA-4AEC-8D8D-C7964B8368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7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cover from BESAC 2013 report.</a:t>
            </a:r>
          </a:p>
          <a:p>
            <a:r>
              <a:rPr lang="en-US" dirty="0" smtClean="0"/>
              <a:t>Statement – a long pulse.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95333-F1FA-4AEC-8D8D-C7964B8368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0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0"/>
          <a:stretch/>
        </p:blipFill>
        <p:spPr>
          <a:xfrm>
            <a:off x="5786057" y="-2184"/>
            <a:ext cx="3377288" cy="6696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824" y="670345"/>
            <a:ext cx="4464605" cy="4500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0"/>
          <a:stretch/>
        </p:blipFill>
        <p:spPr>
          <a:xfrm>
            <a:off x="5786057" y="-2184"/>
            <a:ext cx="3377288" cy="66960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- no footer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3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3974877" cy="228600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Advisory Committee January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9" r:id="rId3"/>
    <p:sldLayoutId id="2147483940" r:id="rId4"/>
    <p:sldLayoutId id="2147483941" r:id="rId5"/>
    <p:sldLayoutId id="2147483942" r:id="rId6"/>
    <p:sldLayoutId id="214748394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3" y="254995"/>
            <a:ext cx="4547927" cy="1360372"/>
          </a:xfrm>
        </p:spPr>
        <p:txBody>
          <a:bodyPr/>
          <a:lstStyle/>
          <a:p>
            <a:r>
              <a:rPr lang="en-US" sz="3200" dirty="0" smtClean="0"/>
              <a:t>Neutron Sciences Directorate Overview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2057400"/>
            <a:ext cx="4073976" cy="757130"/>
          </a:xfrm>
        </p:spPr>
        <p:txBody>
          <a:bodyPr/>
          <a:lstStyle/>
          <a:p>
            <a:r>
              <a:rPr lang="en-US" sz="1800" dirty="0" smtClean="0"/>
              <a:t>Presented to the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SNS Accelerator Advisory Committee</a:t>
            </a:r>
            <a:br>
              <a:rPr lang="en-US" b="1" dirty="0" smtClean="0"/>
            </a:br>
            <a:endParaRPr lang="en-US" sz="2000" b="1" dirty="0" smtClean="0"/>
          </a:p>
          <a:p>
            <a:r>
              <a:rPr lang="en-US" sz="2000" b="1" dirty="0" smtClean="0"/>
              <a:t>Paul </a:t>
            </a:r>
            <a:r>
              <a:rPr lang="en-US" sz="2000" b="1" dirty="0"/>
              <a:t>A. </a:t>
            </a:r>
            <a:r>
              <a:rPr lang="en-US" sz="2000" b="1" dirty="0" smtClean="0"/>
              <a:t>Langan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Associate </a:t>
            </a:r>
            <a:r>
              <a:rPr lang="en-US" sz="2000" dirty="0"/>
              <a:t>Laboratory </a:t>
            </a:r>
            <a:r>
              <a:rPr lang="en-US" sz="2000" dirty="0" smtClean="0"/>
              <a:t>Director</a:t>
            </a:r>
            <a:br>
              <a:rPr lang="en-US" sz="2000" dirty="0" smtClean="0"/>
            </a:br>
            <a:r>
              <a:rPr lang="en-US" sz="2000" dirty="0" smtClean="0"/>
              <a:t>for </a:t>
            </a:r>
            <a:r>
              <a:rPr lang="en-US" sz="2000" dirty="0"/>
              <a:t>Neutron </a:t>
            </a:r>
            <a:r>
              <a:rPr lang="en-US" sz="2000" dirty="0" smtClean="0"/>
              <a:t>Sciences</a:t>
            </a:r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February 16, </a:t>
            </a:r>
            <a:r>
              <a:rPr lang="en-US" sz="18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467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113946"/>
              </p:ext>
            </p:extLst>
          </p:nvPr>
        </p:nvGraphicFramePr>
        <p:xfrm>
          <a:off x="3741752" y="1447800"/>
          <a:ext cx="5381045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0369"/>
          </a:xfrm>
        </p:spPr>
        <p:txBody>
          <a:bodyPr/>
          <a:lstStyle/>
          <a:p>
            <a:r>
              <a:rPr lang="en-US" dirty="0"/>
              <a:t>SNS: World’s most intense beams </a:t>
            </a:r>
            <a:br>
              <a:rPr lang="en-US" dirty="0"/>
            </a:br>
            <a:r>
              <a:rPr lang="en-US" dirty="0"/>
              <a:t>of pulsed neutrons for </a:t>
            </a:r>
            <a:r>
              <a:rPr lang="en-US" dirty="0" smtClean="0"/>
              <a:t>research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1295400"/>
            <a:ext cx="3581400" cy="4828828"/>
            <a:chOff x="0" y="1295400"/>
            <a:chExt cx="3581400" cy="4828828"/>
          </a:xfrm>
        </p:grpSpPr>
        <p:sp>
          <p:nvSpPr>
            <p:cNvPr id="18" name="Freeform 17"/>
            <p:cNvSpPr/>
            <p:nvPr/>
          </p:nvSpPr>
          <p:spPr>
            <a:xfrm>
              <a:off x="0" y="1295400"/>
              <a:ext cx="3581400" cy="640081"/>
            </a:xfrm>
            <a:custGeom>
              <a:avLst/>
              <a:gdLst>
                <a:gd name="connsiteX0" fmla="*/ 0 w 951011"/>
                <a:gd name="connsiteY0" fmla="*/ 0 h 634324"/>
                <a:gd name="connsiteX1" fmla="*/ 951011 w 951011"/>
                <a:gd name="connsiteY1" fmla="*/ 0 h 634324"/>
                <a:gd name="connsiteX2" fmla="*/ 951011 w 951011"/>
                <a:gd name="connsiteY2" fmla="*/ 634324 h 634324"/>
                <a:gd name="connsiteX3" fmla="*/ 0 w 951011"/>
                <a:gd name="connsiteY3" fmla="*/ 634324 h 634324"/>
                <a:gd name="connsiteX4" fmla="*/ 0 w 951011"/>
                <a:gd name="connsiteY4" fmla="*/ 0 h 63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011" h="634324">
                  <a:moveTo>
                    <a:pt x="0" y="0"/>
                  </a:moveTo>
                  <a:lnTo>
                    <a:pt x="951011" y="0"/>
                  </a:lnTo>
                  <a:lnTo>
                    <a:pt x="951011" y="634324"/>
                  </a:lnTo>
                  <a:lnTo>
                    <a:pt x="0" y="6343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5560" rIns="137160" bIns="35560" numCol="1" spcCol="1270" anchor="ctr" anchorCtr="0">
              <a:noAutofit/>
            </a:bodyPr>
            <a:lstStyle/>
            <a:p>
              <a:pPr lvl="0"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Completed in 2006; </a:t>
              </a:r>
              <a:br>
                <a:rPr lang="en-US" sz="1600" kern="1200" dirty="0" smtClean="0"/>
              </a:br>
              <a:r>
                <a:rPr lang="en-US" sz="1600" kern="1200" dirty="0" smtClean="0"/>
                <a:t>achieved 1 MW capability in 2009</a:t>
              </a:r>
              <a:endParaRPr lang="en-US" sz="1600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0" y="2006658"/>
              <a:ext cx="3581400" cy="640081"/>
            </a:xfrm>
            <a:custGeom>
              <a:avLst/>
              <a:gdLst>
                <a:gd name="connsiteX0" fmla="*/ 0 w 951011"/>
                <a:gd name="connsiteY0" fmla="*/ 0 h 634324"/>
                <a:gd name="connsiteX1" fmla="*/ 951011 w 951011"/>
                <a:gd name="connsiteY1" fmla="*/ 0 h 634324"/>
                <a:gd name="connsiteX2" fmla="*/ 951011 w 951011"/>
                <a:gd name="connsiteY2" fmla="*/ 634324 h 634324"/>
                <a:gd name="connsiteX3" fmla="*/ 0 w 951011"/>
                <a:gd name="connsiteY3" fmla="*/ 634324 h 634324"/>
                <a:gd name="connsiteX4" fmla="*/ 0 w 951011"/>
                <a:gd name="connsiteY4" fmla="*/ 0 h 63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011" h="634324">
                  <a:moveTo>
                    <a:pt x="0" y="0"/>
                  </a:moveTo>
                  <a:lnTo>
                    <a:pt x="951011" y="0"/>
                  </a:lnTo>
                  <a:lnTo>
                    <a:pt x="951011" y="634324"/>
                  </a:lnTo>
                  <a:lnTo>
                    <a:pt x="0" y="6343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5560" rIns="137160" bIns="35560" numCol="1" spcCol="1270" anchor="ctr" anchorCtr="0">
              <a:noAutofit/>
            </a:bodyPr>
            <a:lstStyle/>
            <a:p>
              <a:pPr lvl="0"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/>
                <a:t>S</a:t>
              </a:r>
              <a:r>
                <a:rPr lang="en-US" sz="1600" kern="1200" dirty="0" smtClean="0"/>
                <a:t>chedules ≥4,500 hours/year </a:t>
              </a:r>
              <a:br>
                <a:rPr lang="en-US" sz="1600" kern="1200" dirty="0" smtClean="0"/>
              </a:br>
              <a:r>
                <a:rPr lang="en-US" sz="1600" kern="1200" dirty="0" smtClean="0"/>
                <a:t>of beam time for users</a:t>
              </a:r>
              <a:endParaRPr lang="en-US" sz="1600" kern="12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0" y="2717916"/>
              <a:ext cx="3581400" cy="640080"/>
            </a:xfrm>
            <a:custGeom>
              <a:avLst/>
              <a:gdLst>
                <a:gd name="connsiteX0" fmla="*/ 0 w 951011"/>
                <a:gd name="connsiteY0" fmla="*/ 0 h 634324"/>
                <a:gd name="connsiteX1" fmla="*/ 951011 w 951011"/>
                <a:gd name="connsiteY1" fmla="*/ 0 h 634324"/>
                <a:gd name="connsiteX2" fmla="*/ 951011 w 951011"/>
                <a:gd name="connsiteY2" fmla="*/ 634324 h 634324"/>
                <a:gd name="connsiteX3" fmla="*/ 0 w 951011"/>
                <a:gd name="connsiteY3" fmla="*/ 634324 h 634324"/>
                <a:gd name="connsiteX4" fmla="*/ 0 w 951011"/>
                <a:gd name="connsiteY4" fmla="*/ 0 h 63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011" h="634324">
                  <a:moveTo>
                    <a:pt x="0" y="0"/>
                  </a:moveTo>
                  <a:lnTo>
                    <a:pt x="951011" y="0"/>
                  </a:lnTo>
                  <a:lnTo>
                    <a:pt x="951011" y="634324"/>
                  </a:lnTo>
                  <a:lnTo>
                    <a:pt x="0" y="6343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5560" rIns="137160" bIns="35560" numCol="1" spcCol="1270" anchor="ctr" anchorCtr="0">
              <a:noAutofit/>
            </a:bodyPr>
            <a:lstStyle/>
            <a:p>
              <a:pPr lvl="0"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18 neutron scattering instruments;  </a:t>
              </a:r>
              <a:br>
                <a:rPr lang="en-US" sz="1600" kern="1200" dirty="0" smtClean="0"/>
              </a:br>
              <a:r>
                <a:rPr lang="en-US" sz="1600" kern="1200" dirty="0" smtClean="0"/>
                <a:t>1 fundamental physics beam line</a:t>
              </a:r>
              <a:endParaRPr lang="en-US" sz="16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0" y="3429173"/>
              <a:ext cx="3581400" cy="640081"/>
            </a:xfrm>
            <a:custGeom>
              <a:avLst/>
              <a:gdLst>
                <a:gd name="connsiteX0" fmla="*/ 0 w 951011"/>
                <a:gd name="connsiteY0" fmla="*/ 0 h 634324"/>
                <a:gd name="connsiteX1" fmla="*/ 951011 w 951011"/>
                <a:gd name="connsiteY1" fmla="*/ 0 h 634324"/>
                <a:gd name="connsiteX2" fmla="*/ 951011 w 951011"/>
                <a:gd name="connsiteY2" fmla="*/ 634324 h 634324"/>
                <a:gd name="connsiteX3" fmla="*/ 0 w 951011"/>
                <a:gd name="connsiteY3" fmla="*/ 634324 h 634324"/>
                <a:gd name="connsiteX4" fmla="*/ 0 w 951011"/>
                <a:gd name="connsiteY4" fmla="*/ 0 h 63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011" h="634324">
                  <a:moveTo>
                    <a:pt x="0" y="0"/>
                  </a:moveTo>
                  <a:lnTo>
                    <a:pt x="951011" y="0"/>
                  </a:lnTo>
                  <a:lnTo>
                    <a:pt x="951011" y="634324"/>
                  </a:lnTo>
                  <a:lnTo>
                    <a:pt x="0" y="6343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5560" rIns="137160" bIns="35560" numCol="1" spcCol="1270" anchor="ctr" anchorCtr="0">
              <a:noAutofit/>
            </a:bodyPr>
            <a:lstStyle/>
            <a:p>
              <a:pPr lvl="0"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Complementary to High Flux </a:t>
              </a:r>
              <a:br>
                <a:rPr lang="en-US" sz="1600" kern="1200" dirty="0" smtClean="0"/>
              </a:br>
              <a:r>
                <a:rPr lang="en-US" sz="1600" kern="1200" dirty="0" smtClean="0"/>
                <a:t>Isotope Reactor (HFIR)</a:t>
              </a:r>
              <a:endParaRPr lang="en-US" sz="1600" kern="12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0" y="4140431"/>
              <a:ext cx="3581400" cy="1061720"/>
            </a:xfrm>
            <a:custGeom>
              <a:avLst/>
              <a:gdLst>
                <a:gd name="connsiteX0" fmla="*/ 0 w 951011"/>
                <a:gd name="connsiteY0" fmla="*/ 0 h 634324"/>
                <a:gd name="connsiteX1" fmla="*/ 951011 w 951011"/>
                <a:gd name="connsiteY1" fmla="*/ 0 h 634324"/>
                <a:gd name="connsiteX2" fmla="*/ 951011 w 951011"/>
                <a:gd name="connsiteY2" fmla="*/ 634324 h 634324"/>
                <a:gd name="connsiteX3" fmla="*/ 0 w 951011"/>
                <a:gd name="connsiteY3" fmla="*/ 634324 h 634324"/>
                <a:gd name="connsiteX4" fmla="*/ 0 w 951011"/>
                <a:gd name="connsiteY4" fmla="*/ 0 h 63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011" h="634324">
                  <a:moveTo>
                    <a:pt x="0" y="0"/>
                  </a:moveTo>
                  <a:lnTo>
                    <a:pt x="951011" y="0"/>
                  </a:lnTo>
                  <a:lnTo>
                    <a:pt x="951011" y="634324"/>
                  </a:lnTo>
                  <a:lnTo>
                    <a:pt x="0" y="6343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5560" rIns="137160" bIns="35560" numCol="1" spcCol="1270" anchor="ctr" anchorCtr="0">
              <a:noAutofit/>
            </a:bodyPr>
            <a:lstStyle/>
            <a:p>
              <a:pPr lvl="0"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Change from Be reflector plug coolant to D</a:t>
              </a:r>
              <a:r>
                <a:rPr lang="en-US" sz="1600" kern="1200" baseline="-25000" dirty="0" smtClean="0"/>
                <a:t>2</a:t>
              </a:r>
              <a:r>
                <a:rPr lang="en-US" sz="1600" kern="1200" dirty="0" smtClean="0"/>
                <a:t>O, planned for early 2017, will increase flux from all moderators by 10–20%</a:t>
              </a:r>
              <a:endParaRPr lang="en-US" sz="16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0" y="5273329"/>
              <a:ext cx="3581400" cy="850899"/>
            </a:xfrm>
            <a:custGeom>
              <a:avLst/>
              <a:gdLst>
                <a:gd name="connsiteX0" fmla="*/ 0 w 951011"/>
                <a:gd name="connsiteY0" fmla="*/ 0 h 634324"/>
                <a:gd name="connsiteX1" fmla="*/ 951011 w 951011"/>
                <a:gd name="connsiteY1" fmla="*/ 0 h 634324"/>
                <a:gd name="connsiteX2" fmla="*/ 951011 w 951011"/>
                <a:gd name="connsiteY2" fmla="*/ 634324 h 634324"/>
                <a:gd name="connsiteX3" fmla="*/ 0 w 951011"/>
                <a:gd name="connsiteY3" fmla="*/ 634324 h 634324"/>
                <a:gd name="connsiteX4" fmla="*/ 0 w 951011"/>
                <a:gd name="connsiteY4" fmla="*/ 0 h 63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011" h="634324">
                  <a:moveTo>
                    <a:pt x="0" y="0"/>
                  </a:moveTo>
                  <a:lnTo>
                    <a:pt x="951011" y="0"/>
                  </a:lnTo>
                  <a:lnTo>
                    <a:pt x="951011" y="634324"/>
                  </a:lnTo>
                  <a:lnTo>
                    <a:pt x="0" y="63432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5560" rIns="137160" bIns="35560" numCol="1" spcCol="1270" anchor="ctr" anchorCtr="0">
              <a:noAutofit/>
            </a:bodyPr>
            <a:lstStyle/>
            <a:p>
              <a:pPr lvl="0" algn="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Additional accelerator upgrades </a:t>
              </a:r>
              <a:br>
                <a:rPr lang="en-US" sz="1600" kern="1200" dirty="0" smtClean="0"/>
              </a:br>
              <a:r>
                <a:rPr lang="en-US" sz="1600" kern="1200" dirty="0" smtClean="0"/>
                <a:t>will enable reliable operation </a:t>
              </a:r>
              <a:br>
                <a:rPr lang="en-US" sz="1600" kern="1200" dirty="0" smtClean="0"/>
              </a:br>
              <a:r>
                <a:rPr lang="en-US" sz="1600" kern="1200" dirty="0" smtClean="0"/>
                <a:t>at ~1.4 MW</a:t>
              </a:r>
              <a:endParaRPr lang="en-US" sz="16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8458200" y="2438400"/>
            <a:ext cx="609600" cy="368582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6-G00076_BESAC Fig-1_v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3422" r="27416" b="55200"/>
          <a:stretch/>
        </p:blipFill>
        <p:spPr>
          <a:xfrm>
            <a:off x="4653163" y="1335285"/>
            <a:ext cx="1880024" cy="18800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16-G00076_BESAC Fig-1_v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51287" r="77442" b="5854"/>
          <a:stretch/>
        </p:blipFill>
        <p:spPr>
          <a:xfrm>
            <a:off x="388267" y="1335285"/>
            <a:ext cx="1880024" cy="18800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16-G00076_BESAC Fig-1_v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51308" r="51561" b="6231"/>
          <a:stretch/>
        </p:blipFill>
        <p:spPr>
          <a:xfrm>
            <a:off x="2520715" y="1335285"/>
            <a:ext cx="1880024" cy="18800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 descr="16-G00076_BESAC Fig-1_v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0" t="52151" r="2287" b="8622"/>
          <a:stretch/>
        </p:blipFill>
        <p:spPr>
          <a:xfrm>
            <a:off x="6811915" y="1335285"/>
            <a:ext cx="1880024" cy="18800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Straight Connector 37"/>
          <p:cNvCxnSpPr/>
          <p:nvPr/>
        </p:nvCxnSpPr>
        <p:spPr>
          <a:xfrm>
            <a:off x="367003" y="3215309"/>
            <a:ext cx="83249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77163"/>
          </a:xfrm>
        </p:spPr>
        <p:txBody>
          <a:bodyPr/>
          <a:lstStyle/>
          <a:p>
            <a:r>
              <a:rPr lang="en-US" dirty="0" smtClean="0"/>
              <a:t>Neutron scattering is a demonstrated tool for discovery and innovation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278274"/>
            <a:ext cx="1973516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600" dirty="0" smtClean="0"/>
              <a:t>Neutron </a:t>
            </a:r>
            <a:r>
              <a:rPr lang="en-US" sz="1600" dirty="0"/>
              <a:t>penetration and sensitivity to Li and Na reveal ion mobility in new battery </a:t>
            </a:r>
            <a:r>
              <a:rPr lang="en-US" sz="1600" dirty="0" smtClean="0"/>
              <a:t>materials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/>
              <a:t>Thompson </a:t>
            </a:r>
            <a:r>
              <a:rPr lang="en-US" sz="1200" dirty="0"/>
              <a:t>et al., </a:t>
            </a:r>
            <a:r>
              <a:rPr lang="en-US" sz="1200" i="1" dirty="0" smtClean="0"/>
              <a:t>Adv</a:t>
            </a:r>
            <a:r>
              <a:rPr lang="en-US" sz="1200" i="1" dirty="0"/>
              <a:t>.</a:t>
            </a:r>
            <a:r>
              <a:rPr lang="en-US" sz="1200" i="1" dirty="0" smtClean="0"/>
              <a:t> </a:t>
            </a:r>
            <a:r>
              <a:rPr lang="en-US" sz="1200" i="1" dirty="0"/>
              <a:t>Energy </a:t>
            </a:r>
            <a:r>
              <a:rPr lang="en-US" sz="1200" i="1" dirty="0" smtClean="0"/>
              <a:t>Mater.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2465295" y="3278274"/>
            <a:ext cx="1981200" cy="206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600" dirty="0" smtClean="0"/>
              <a:t>Neutron </a:t>
            </a:r>
            <a:r>
              <a:rPr lang="en-US" sz="1600" dirty="0"/>
              <a:t>sensitivity to hydrogen characterizes new benzene-derived diamond </a:t>
            </a:r>
            <a:r>
              <a:rPr lang="en-US" sz="1600" dirty="0" err="1"/>
              <a:t>nanothreads</a:t>
            </a:r>
            <a:r>
              <a:rPr lang="en-US" sz="1600" dirty="0"/>
              <a:t> created at 20 </a:t>
            </a:r>
            <a:r>
              <a:rPr lang="en-US" sz="1600" dirty="0" err="1" smtClean="0"/>
              <a:t>GPa</a:t>
            </a:r>
            <a:endParaRPr lang="en-US" sz="1600" dirty="0" smtClean="0"/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/>
              <a:t>Fitzgibbons </a:t>
            </a:r>
            <a:r>
              <a:rPr lang="en-US" sz="1200" dirty="0"/>
              <a:t>et al., </a:t>
            </a:r>
            <a:r>
              <a:rPr lang="en-US" sz="1200" i="1" dirty="0"/>
              <a:t>Nature </a:t>
            </a:r>
            <a:r>
              <a:rPr lang="en-US" sz="1200" i="1" dirty="0" smtClean="0"/>
              <a:t>Mater.</a:t>
            </a:r>
            <a:r>
              <a:rPr lang="en-US" sz="1200" dirty="0" smtClean="0"/>
              <a:t> 2015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779873" y="3278274"/>
            <a:ext cx="1919752" cy="201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600" dirty="0" smtClean="0"/>
              <a:t>Neutron </a:t>
            </a:r>
            <a:r>
              <a:rPr lang="en-US" sz="1600" dirty="0"/>
              <a:t>H/D contrast matching reveals hierarchical structure of cell wall synthesis </a:t>
            </a:r>
            <a:r>
              <a:rPr lang="en-US" sz="1600" dirty="0" smtClean="0"/>
              <a:t>machinery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err="1" smtClean="0"/>
              <a:t>Vandavasi</a:t>
            </a:r>
            <a:r>
              <a:rPr lang="en-US" sz="1200" dirty="0" smtClean="0"/>
              <a:t> </a:t>
            </a:r>
            <a:r>
              <a:rPr lang="en-US" sz="1200" dirty="0"/>
              <a:t>et al</a:t>
            </a:r>
            <a:r>
              <a:rPr lang="en-US" sz="1200" dirty="0" smtClean="0"/>
              <a:t>., </a:t>
            </a:r>
            <a:r>
              <a:rPr lang="en-US" sz="1200" i="1" dirty="0" smtClean="0"/>
              <a:t>Plant Physiol.</a:t>
            </a:r>
            <a:r>
              <a:rPr lang="en-US" sz="1200" dirty="0" smtClean="0"/>
              <a:t> 2016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4576317" y="3287484"/>
            <a:ext cx="1971127" cy="2235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600" dirty="0"/>
              <a:t>Neutron scattering contrast reveals relationship between heterogeneous microstructure and solar cell performance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/>
              <a:t>Das </a:t>
            </a:r>
            <a:r>
              <a:rPr lang="en-US" sz="1200" dirty="0"/>
              <a:t>et al., </a:t>
            </a:r>
            <a:r>
              <a:rPr lang="en-US" sz="1200" i="1" dirty="0"/>
              <a:t>Nanoscale</a:t>
            </a:r>
            <a:r>
              <a:rPr lang="en-US" sz="1200" dirty="0"/>
              <a:t> </a:t>
            </a:r>
            <a:r>
              <a:rPr lang="en-US" sz="1200" dirty="0" smtClean="0"/>
              <a:t>2015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" y="5639583"/>
            <a:ext cx="7314810" cy="5355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63500" h="38100"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Co-location of SNS and HFIR with Oak Ridge Leadership Computing Facility </a:t>
            </a:r>
            <a:br>
              <a:rPr lang="en-US" sz="1600" dirty="0" smtClean="0"/>
            </a:br>
            <a:r>
              <a:rPr lang="en-US" sz="1600" dirty="0" smtClean="0"/>
              <a:t>and Center for Nanophase Materials Sciences catalyzes science impact</a:t>
            </a:r>
          </a:p>
        </p:txBody>
      </p:sp>
      <p:pic>
        <p:nvPicPr>
          <p:cNvPr id="25" name="Picture 2" descr="https://efree.carnegiescience.edu/sites/efree.carnegiescience.edu/files/EFree%20logo%20square%2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42" y="5080530"/>
            <a:ext cx="513297" cy="5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lignocellulose.org/images/name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7"/>
          <a:stretch/>
        </p:blipFill>
        <p:spPr bwMode="auto">
          <a:xfrm>
            <a:off x="7200181" y="5217548"/>
            <a:ext cx="1219200" cy="3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6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83" y="212937"/>
            <a:ext cx="8636290" cy="1036694"/>
          </a:xfrm>
        </p:spPr>
        <p:txBody>
          <a:bodyPr/>
          <a:lstStyle/>
          <a:p>
            <a:r>
              <a:rPr lang="en-US" sz="2400" dirty="0"/>
              <a:t>C</a:t>
            </a:r>
            <a:r>
              <a:rPr lang="en-US" sz="2400" dirty="0" smtClean="0"/>
              <a:t>ommunity </a:t>
            </a:r>
            <a:r>
              <a:rPr lang="en-US" sz="2400" dirty="0"/>
              <a:t>input, technical concept development, and operational experience </a:t>
            </a:r>
            <a:r>
              <a:rPr lang="en-US" sz="2400" dirty="0" smtClean="0"/>
              <a:t>used </a:t>
            </a:r>
            <a:r>
              <a:rPr lang="en-US" sz="2400" dirty="0"/>
              <a:t>to finalize </a:t>
            </a:r>
            <a:r>
              <a:rPr lang="en-US" sz="2400" dirty="0" smtClean="0"/>
              <a:t>scope </a:t>
            </a:r>
            <a:r>
              <a:rPr lang="en-US" sz="2400" dirty="0"/>
              <a:t>and </a:t>
            </a:r>
            <a:r>
              <a:rPr lang="en-US" sz="2400" dirty="0" smtClean="0"/>
              <a:t>performance </a:t>
            </a:r>
            <a:r>
              <a:rPr lang="en-US" sz="2400" dirty="0"/>
              <a:t>of STS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487884" y="1253043"/>
            <a:ext cx="8423848" cy="4008261"/>
            <a:chOff x="438096" y="1557437"/>
            <a:chExt cx="7791504" cy="3707377"/>
          </a:xfrm>
        </p:grpSpPr>
        <p:sp>
          <p:nvSpPr>
            <p:cNvPr id="55" name="Rectangle 54"/>
            <p:cNvSpPr/>
            <p:nvPr/>
          </p:nvSpPr>
          <p:spPr>
            <a:xfrm>
              <a:off x="3058882" y="3259779"/>
              <a:ext cx="4876800" cy="480148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627" tIns="117627" rIns="731520" bIns="117627" numCol="1" spcCol="1270" anchor="ctr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Technical Design Report for STS, 2015</a:t>
              </a:r>
              <a:endParaRPr lang="en-US" kern="12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209800" y="1557437"/>
              <a:ext cx="4876800" cy="480148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627" tIns="117627" rIns="731520" bIns="117627" numCol="1" spcCol="1270" anchor="ctr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Neutron Sciences Strategic Plan, 2014</a:t>
              </a:r>
              <a:endParaRPr lang="en-US" kern="12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500884" y="2124885"/>
              <a:ext cx="4876800" cy="480148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627" tIns="117627" rIns="731520" bIns="117627" numCol="1" spcCol="1270" anchor="ctr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Grand challenge workshops, 2014</a:t>
              </a:r>
              <a:endParaRPr lang="en-US" kern="12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791968" y="2692332"/>
              <a:ext cx="4876800" cy="480148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627" tIns="117627" rIns="731520" bIns="117627" numCol="1" spcCol="1270" anchor="ctr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Science case for STS, 2015</a:t>
              </a:r>
              <a:endParaRPr lang="en-US" kern="1200" dirty="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6586780" y="1925186"/>
              <a:ext cx="418487" cy="312096"/>
            </a:xfrm>
            <a:custGeom>
              <a:avLst/>
              <a:gdLst>
                <a:gd name="connsiteX0" fmla="*/ 0 w 581152"/>
                <a:gd name="connsiteY0" fmla="*/ 319634 h 581152"/>
                <a:gd name="connsiteX1" fmla="*/ 130759 w 581152"/>
                <a:gd name="connsiteY1" fmla="*/ 319634 h 581152"/>
                <a:gd name="connsiteX2" fmla="*/ 130759 w 581152"/>
                <a:gd name="connsiteY2" fmla="*/ 0 h 581152"/>
                <a:gd name="connsiteX3" fmla="*/ 450393 w 581152"/>
                <a:gd name="connsiteY3" fmla="*/ 0 h 581152"/>
                <a:gd name="connsiteX4" fmla="*/ 450393 w 581152"/>
                <a:gd name="connsiteY4" fmla="*/ 319634 h 581152"/>
                <a:gd name="connsiteX5" fmla="*/ 581152 w 581152"/>
                <a:gd name="connsiteY5" fmla="*/ 319634 h 581152"/>
                <a:gd name="connsiteX6" fmla="*/ 290576 w 581152"/>
                <a:gd name="connsiteY6" fmla="*/ 581152 h 581152"/>
                <a:gd name="connsiteX7" fmla="*/ 0 w 581152"/>
                <a:gd name="connsiteY7" fmla="*/ 319634 h 58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152" h="581152">
                  <a:moveTo>
                    <a:pt x="0" y="319634"/>
                  </a:moveTo>
                  <a:lnTo>
                    <a:pt x="130759" y="319634"/>
                  </a:lnTo>
                  <a:lnTo>
                    <a:pt x="130759" y="0"/>
                  </a:lnTo>
                  <a:lnTo>
                    <a:pt x="450393" y="0"/>
                  </a:lnTo>
                  <a:lnTo>
                    <a:pt x="450393" y="319634"/>
                  </a:lnTo>
                  <a:lnTo>
                    <a:pt x="581152" y="319634"/>
                  </a:lnTo>
                  <a:lnTo>
                    <a:pt x="290576" y="581152"/>
                  </a:lnTo>
                  <a:lnTo>
                    <a:pt x="0" y="319634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049" tIns="34290" rIns="165049" bIns="17812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877864" y="2492634"/>
              <a:ext cx="418487" cy="312096"/>
            </a:xfrm>
            <a:custGeom>
              <a:avLst/>
              <a:gdLst>
                <a:gd name="connsiteX0" fmla="*/ 0 w 581152"/>
                <a:gd name="connsiteY0" fmla="*/ 319634 h 581152"/>
                <a:gd name="connsiteX1" fmla="*/ 130759 w 581152"/>
                <a:gd name="connsiteY1" fmla="*/ 319634 h 581152"/>
                <a:gd name="connsiteX2" fmla="*/ 130759 w 581152"/>
                <a:gd name="connsiteY2" fmla="*/ 0 h 581152"/>
                <a:gd name="connsiteX3" fmla="*/ 450393 w 581152"/>
                <a:gd name="connsiteY3" fmla="*/ 0 h 581152"/>
                <a:gd name="connsiteX4" fmla="*/ 450393 w 581152"/>
                <a:gd name="connsiteY4" fmla="*/ 319634 h 581152"/>
                <a:gd name="connsiteX5" fmla="*/ 581152 w 581152"/>
                <a:gd name="connsiteY5" fmla="*/ 319634 h 581152"/>
                <a:gd name="connsiteX6" fmla="*/ 290576 w 581152"/>
                <a:gd name="connsiteY6" fmla="*/ 581152 h 581152"/>
                <a:gd name="connsiteX7" fmla="*/ 0 w 581152"/>
                <a:gd name="connsiteY7" fmla="*/ 319634 h 58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152" h="581152">
                  <a:moveTo>
                    <a:pt x="0" y="319634"/>
                  </a:moveTo>
                  <a:lnTo>
                    <a:pt x="130759" y="319634"/>
                  </a:lnTo>
                  <a:lnTo>
                    <a:pt x="130759" y="0"/>
                  </a:lnTo>
                  <a:lnTo>
                    <a:pt x="450393" y="0"/>
                  </a:lnTo>
                  <a:lnTo>
                    <a:pt x="450393" y="319634"/>
                  </a:lnTo>
                  <a:lnTo>
                    <a:pt x="581152" y="319634"/>
                  </a:lnTo>
                  <a:lnTo>
                    <a:pt x="290576" y="581152"/>
                  </a:lnTo>
                  <a:lnTo>
                    <a:pt x="0" y="319634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049" tIns="34290" rIns="165049" bIns="17812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7168948" y="3060082"/>
              <a:ext cx="418487" cy="312096"/>
            </a:xfrm>
            <a:custGeom>
              <a:avLst/>
              <a:gdLst>
                <a:gd name="connsiteX0" fmla="*/ 0 w 581152"/>
                <a:gd name="connsiteY0" fmla="*/ 319634 h 581152"/>
                <a:gd name="connsiteX1" fmla="*/ 130759 w 581152"/>
                <a:gd name="connsiteY1" fmla="*/ 319634 h 581152"/>
                <a:gd name="connsiteX2" fmla="*/ 130759 w 581152"/>
                <a:gd name="connsiteY2" fmla="*/ 0 h 581152"/>
                <a:gd name="connsiteX3" fmla="*/ 450393 w 581152"/>
                <a:gd name="connsiteY3" fmla="*/ 0 h 581152"/>
                <a:gd name="connsiteX4" fmla="*/ 450393 w 581152"/>
                <a:gd name="connsiteY4" fmla="*/ 319634 h 581152"/>
                <a:gd name="connsiteX5" fmla="*/ 581152 w 581152"/>
                <a:gd name="connsiteY5" fmla="*/ 319634 h 581152"/>
                <a:gd name="connsiteX6" fmla="*/ 290576 w 581152"/>
                <a:gd name="connsiteY6" fmla="*/ 581152 h 581152"/>
                <a:gd name="connsiteX7" fmla="*/ 0 w 581152"/>
                <a:gd name="connsiteY7" fmla="*/ 319634 h 58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152" h="581152">
                  <a:moveTo>
                    <a:pt x="0" y="319634"/>
                  </a:moveTo>
                  <a:lnTo>
                    <a:pt x="130759" y="319634"/>
                  </a:lnTo>
                  <a:lnTo>
                    <a:pt x="130759" y="0"/>
                  </a:lnTo>
                  <a:lnTo>
                    <a:pt x="450393" y="0"/>
                  </a:lnTo>
                  <a:lnTo>
                    <a:pt x="450393" y="319634"/>
                  </a:lnTo>
                  <a:lnTo>
                    <a:pt x="581152" y="319634"/>
                  </a:lnTo>
                  <a:lnTo>
                    <a:pt x="290576" y="581152"/>
                  </a:lnTo>
                  <a:lnTo>
                    <a:pt x="0" y="319634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049" tIns="34290" rIns="165049" bIns="17812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058882" y="3832582"/>
              <a:ext cx="5170718" cy="968018"/>
            </a:xfrm>
            <a:prstGeom prst="rect">
              <a:avLst/>
            </a:prstGeom>
            <a:solidFill>
              <a:schemeClr val="bg1"/>
            </a:solidFill>
            <a:ln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627" tIns="117627" rIns="274320" bIns="117627" numCol="1" spcCol="1270" anchor="ctr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 dirty="0"/>
                <a:t>A short-pulse, </a:t>
              </a:r>
              <a:r>
                <a:rPr lang="en-US" b="1" dirty="0" smtClean="0"/>
                <a:t>high-brightness cold </a:t>
              </a:r>
              <a:r>
                <a:rPr lang="en-US" b="1" dirty="0"/>
                <a:t>source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en-US" b="1" dirty="0" smtClean="0"/>
                <a:t>with </a:t>
              </a:r>
              <a:r>
                <a:rPr lang="en-US" b="1" dirty="0"/>
                <a:t>broad dynamic </a:t>
              </a:r>
              <a:r>
                <a:rPr lang="en-US" b="1" dirty="0" smtClean="0"/>
                <a:t>range </a:t>
              </a:r>
              <a:r>
                <a:rPr lang="en-US" b="1" dirty="0"/>
                <a:t>is needed to address emerging challenges in world-leading science</a:t>
              </a: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459524" y="3611218"/>
              <a:ext cx="418487" cy="312096"/>
            </a:xfrm>
            <a:custGeom>
              <a:avLst/>
              <a:gdLst>
                <a:gd name="connsiteX0" fmla="*/ 0 w 581152"/>
                <a:gd name="connsiteY0" fmla="*/ 319634 h 581152"/>
                <a:gd name="connsiteX1" fmla="*/ 130759 w 581152"/>
                <a:gd name="connsiteY1" fmla="*/ 319634 h 581152"/>
                <a:gd name="connsiteX2" fmla="*/ 130759 w 581152"/>
                <a:gd name="connsiteY2" fmla="*/ 0 h 581152"/>
                <a:gd name="connsiteX3" fmla="*/ 450393 w 581152"/>
                <a:gd name="connsiteY3" fmla="*/ 0 h 581152"/>
                <a:gd name="connsiteX4" fmla="*/ 450393 w 581152"/>
                <a:gd name="connsiteY4" fmla="*/ 319634 h 581152"/>
                <a:gd name="connsiteX5" fmla="*/ 581152 w 581152"/>
                <a:gd name="connsiteY5" fmla="*/ 319634 h 581152"/>
                <a:gd name="connsiteX6" fmla="*/ 290576 w 581152"/>
                <a:gd name="connsiteY6" fmla="*/ 581152 h 581152"/>
                <a:gd name="connsiteX7" fmla="*/ 0 w 581152"/>
                <a:gd name="connsiteY7" fmla="*/ 319634 h 58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152" h="581152">
                  <a:moveTo>
                    <a:pt x="0" y="319634"/>
                  </a:moveTo>
                  <a:lnTo>
                    <a:pt x="130759" y="319634"/>
                  </a:lnTo>
                  <a:lnTo>
                    <a:pt x="130759" y="0"/>
                  </a:lnTo>
                  <a:lnTo>
                    <a:pt x="450393" y="0"/>
                  </a:lnTo>
                  <a:lnTo>
                    <a:pt x="450393" y="319634"/>
                  </a:lnTo>
                  <a:lnTo>
                    <a:pt x="581152" y="319634"/>
                  </a:lnTo>
                  <a:lnTo>
                    <a:pt x="290576" y="581152"/>
                  </a:lnTo>
                  <a:lnTo>
                    <a:pt x="0" y="319634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049" tIns="34290" rIns="165049" bIns="17812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5238" r="7243" b="8172"/>
            <a:stretch/>
          </p:blipFill>
          <p:spPr>
            <a:xfrm rot="20683092">
              <a:off x="438096" y="2434301"/>
              <a:ext cx="2122885" cy="2830513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6" name="Isosceles Triangle 65"/>
          <p:cNvSpPr/>
          <p:nvPr/>
        </p:nvSpPr>
        <p:spPr>
          <a:xfrm rot="20282838">
            <a:off x="1591008" y="4140361"/>
            <a:ext cx="5112899" cy="3024406"/>
          </a:xfrm>
          <a:custGeom>
            <a:avLst/>
            <a:gdLst/>
            <a:ahLst/>
            <a:cxnLst/>
            <a:rect l="l" t="t" r="r" b="b"/>
            <a:pathLst>
              <a:path w="5112899" h="3024406">
                <a:moveTo>
                  <a:pt x="1517149" y="30955"/>
                </a:moveTo>
                <a:lnTo>
                  <a:pt x="1772827" y="471778"/>
                </a:lnTo>
                <a:lnTo>
                  <a:pt x="4972570" y="1761487"/>
                </a:lnTo>
                <a:cubicBezTo>
                  <a:pt x="5087321" y="1807739"/>
                  <a:pt x="5142849" y="1938256"/>
                  <a:pt x="5096597" y="2053006"/>
                </a:cubicBezTo>
                <a:lnTo>
                  <a:pt x="4761621" y="2884077"/>
                </a:lnTo>
                <a:cubicBezTo>
                  <a:pt x="4715369" y="2998827"/>
                  <a:pt x="4584851" y="3054356"/>
                  <a:pt x="4470101" y="3008104"/>
                </a:cubicBezTo>
                <a:lnTo>
                  <a:pt x="140329" y="1262919"/>
                </a:lnTo>
                <a:cubicBezTo>
                  <a:pt x="25579" y="1216667"/>
                  <a:pt x="-29950" y="1086149"/>
                  <a:pt x="16302" y="971399"/>
                </a:cubicBezTo>
                <a:lnTo>
                  <a:pt x="351279" y="140328"/>
                </a:lnTo>
                <a:cubicBezTo>
                  <a:pt x="397531" y="25578"/>
                  <a:pt x="528048" y="-29950"/>
                  <a:pt x="642798" y="16302"/>
                </a:cubicBezTo>
                <a:lnTo>
                  <a:pt x="1358364" y="304722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47157" y="5013186"/>
            <a:ext cx="4800600" cy="134407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743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STS is absolutely central to US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world-leading science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Significant scientific/technical issues must be resolved: Long- vs short-pulse source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6611" y="4373968"/>
            <a:ext cx="3448311" cy="1963066"/>
            <a:chOff x="1031927" y="4548144"/>
            <a:chExt cx="3448311" cy="19630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4" t="24062" r="19623" b="9146"/>
            <a:stretch/>
          </p:blipFill>
          <p:spPr>
            <a:xfrm>
              <a:off x="2210817" y="4637609"/>
              <a:ext cx="1606972" cy="18736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77050" y="5298222"/>
              <a:ext cx="603188" cy="359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FTS</a:t>
              </a:r>
              <a:endParaRPr lang="en-US" sz="1600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71954" y="4548144"/>
              <a:ext cx="615650" cy="359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STS</a:t>
              </a:r>
              <a:endParaRPr lang="en-US" sz="1600" dirty="0" smtClean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279018" y="4716216"/>
              <a:ext cx="347210" cy="26539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576114" y="5487421"/>
              <a:ext cx="347210" cy="26539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031927" y="5392035"/>
              <a:ext cx="1662014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Proton beam footprint</a:t>
              </a:r>
              <a:endParaRPr lang="en-US" sz="1600" dirty="0" smtClean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5871" y="1533094"/>
            <a:ext cx="8412255" cy="3574167"/>
            <a:chOff x="1451376" y="2199969"/>
            <a:chExt cx="6241246" cy="3574167"/>
          </a:xfrm>
        </p:grpSpPr>
        <p:sp>
          <p:nvSpPr>
            <p:cNvPr id="6" name="Freeform 5"/>
            <p:cNvSpPr/>
            <p:nvPr/>
          </p:nvSpPr>
          <p:spPr>
            <a:xfrm>
              <a:off x="1451376" y="2199969"/>
              <a:ext cx="2993875" cy="432000"/>
            </a:xfrm>
            <a:custGeom>
              <a:avLst/>
              <a:gdLst>
                <a:gd name="connsiteX0" fmla="*/ 0 w 2848570"/>
                <a:gd name="connsiteY0" fmla="*/ 0 h 432000"/>
                <a:gd name="connsiteX1" fmla="*/ 2848570 w 2848570"/>
                <a:gd name="connsiteY1" fmla="*/ 0 h 432000"/>
                <a:gd name="connsiteX2" fmla="*/ 2848570 w 2848570"/>
                <a:gd name="connsiteY2" fmla="*/ 432000 h 432000"/>
                <a:gd name="connsiteX3" fmla="*/ 0 w 2848570"/>
                <a:gd name="connsiteY3" fmla="*/ 432000 h 432000"/>
                <a:gd name="connsiteX4" fmla="*/ 0 w 2848570"/>
                <a:gd name="connsiteY4" fmla="*/ 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432000">
                  <a:moveTo>
                    <a:pt x="0" y="0"/>
                  </a:moveTo>
                  <a:lnTo>
                    <a:pt x="2848570" y="0"/>
                  </a:lnTo>
                  <a:lnTo>
                    <a:pt x="2848570" y="432000"/>
                  </a:lnTo>
                  <a:lnTo>
                    <a:pt x="0" y="43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60960" rIns="106680" bIns="6096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bg1"/>
                  </a:solidFill>
                </a:rPr>
                <a:t>SNS-PPU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451377" y="2631969"/>
              <a:ext cx="2993874" cy="3142167"/>
            </a:xfrm>
            <a:custGeom>
              <a:avLst/>
              <a:gdLst>
                <a:gd name="connsiteX0" fmla="*/ 0 w 2848570"/>
                <a:gd name="connsiteY0" fmla="*/ 0 h 3142167"/>
                <a:gd name="connsiteX1" fmla="*/ 2848570 w 2848570"/>
                <a:gd name="connsiteY1" fmla="*/ 0 h 3142167"/>
                <a:gd name="connsiteX2" fmla="*/ 2848570 w 2848570"/>
                <a:gd name="connsiteY2" fmla="*/ 3142167 h 3142167"/>
                <a:gd name="connsiteX3" fmla="*/ 0 w 2848570"/>
                <a:gd name="connsiteY3" fmla="*/ 3142167 h 3142167"/>
                <a:gd name="connsiteX4" fmla="*/ 0 w 2848570"/>
                <a:gd name="connsiteY4" fmla="*/ 0 h 31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3142167">
                  <a:moveTo>
                    <a:pt x="0" y="0"/>
                  </a:moveTo>
                  <a:lnTo>
                    <a:pt x="2848570" y="0"/>
                  </a:lnTo>
                  <a:lnTo>
                    <a:pt x="2848570" y="3142167"/>
                  </a:lnTo>
                  <a:lnTo>
                    <a:pt x="0" y="314216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106680" bIns="120015" numCol="1" spcCol="1270" anchor="t" anchorCtr="0">
              <a:noAutofit/>
            </a:bodyPr>
            <a:lstStyle/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Increases power capabilities </a:t>
              </a:r>
              <a:br>
                <a:rPr lang="en-US" kern="1200" dirty="0" smtClean="0"/>
              </a:br>
              <a:r>
                <a:rPr lang="en-US" kern="1200" dirty="0" smtClean="0"/>
                <a:t>of existing 60 Hz accelerator structure from 1.4 MW to 2.8 MW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Increases power </a:t>
              </a:r>
              <a:r>
                <a:rPr lang="en-US" dirty="0" smtClean="0"/>
                <a:t>delivered </a:t>
              </a:r>
              <a:br>
                <a:rPr lang="en-US" dirty="0" smtClean="0"/>
              </a:br>
              <a:r>
                <a:rPr lang="en-US" dirty="0" smtClean="0"/>
                <a:t>to </a:t>
              </a:r>
              <a:r>
                <a:rPr lang="en-US" kern="1200" dirty="0" smtClean="0"/>
                <a:t>first target station (FTS) to 2 MW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Increases neutron flux on available beam lines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Provides platform </a:t>
              </a:r>
              <a:br>
                <a:rPr lang="en-US" kern="1200" dirty="0" smtClean="0"/>
              </a:br>
              <a:r>
                <a:rPr lang="en-US" kern="1200" dirty="0" smtClean="0"/>
                <a:t>for construction </a:t>
              </a:r>
              <a:br>
                <a:rPr lang="en-US" kern="1200" dirty="0" smtClean="0"/>
              </a:br>
              <a:r>
                <a:rPr lang="en-US" kern="1200" dirty="0" smtClean="0"/>
                <a:t>of STS</a:t>
              </a:r>
              <a:endParaRPr lang="en-US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698745" y="2199969"/>
              <a:ext cx="2993875" cy="432000"/>
            </a:xfrm>
            <a:custGeom>
              <a:avLst/>
              <a:gdLst>
                <a:gd name="connsiteX0" fmla="*/ 0 w 2848570"/>
                <a:gd name="connsiteY0" fmla="*/ 0 h 432000"/>
                <a:gd name="connsiteX1" fmla="*/ 2848570 w 2848570"/>
                <a:gd name="connsiteY1" fmla="*/ 0 h 432000"/>
                <a:gd name="connsiteX2" fmla="*/ 2848570 w 2848570"/>
                <a:gd name="connsiteY2" fmla="*/ 432000 h 432000"/>
                <a:gd name="connsiteX3" fmla="*/ 0 w 2848570"/>
                <a:gd name="connsiteY3" fmla="*/ 432000 h 432000"/>
                <a:gd name="connsiteX4" fmla="*/ 0 w 2848570"/>
                <a:gd name="connsiteY4" fmla="*/ 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432000">
                  <a:moveTo>
                    <a:pt x="0" y="0"/>
                  </a:moveTo>
                  <a:lnTo>
                    <a:pt x="2848570" y="0"/>
                  </a:lnTo>
                  <a:lnTo>
                    <a:pt x="2848570" y="432000"/>
                  </a:lnTo>
                  <a:lnTo>
                    <a:pt x="0" y="43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60960" rIns="106680" bIns="6096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bg1"/>
                  </a:solidFill>
                </a:rPr>
                <a:t>SNS-STS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698746" y="2631969"/>
              <a:ext cx="2993876" cy="3142167"/>
            </a:xfrm>
            <a:custGeom>
              <a:avLst/>
              <a:gdLst>
                <a:gd name="connsiteX0" fmla="*/ 0 w 2848570"/>
                <a:gd name="connsiteY0" fmla="*/ 0 h 3142167"/>
                <a:gd name="connsiteX1" fmla="*/ 2848570 w 2848570"/>
                <a:gd name="connsiteY1" fmla="*/ 0 h 3142167"/>
                <a:gd name="connsiteX2" fmla="*/ 2848570 w 2848570"/>
                <a:gd name="connsiteY2" fmla="*/ 3142167 h 3142167"/>
                <a:gd name="connsiteX3" fmla="*/ 0 w 2848570"/>
                <a:gd name="connsiteY3" fmla="*/ 3142167 h 3142167"/>
                <a:gd name="connsiteX4" fmla="*/ 0 w 2848570"/>
                <a:gd name="connsiteY4" fmla="*/ 0 h 31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3142167">
                  <a:moveTo>
                    <a:pt x="0" y="0"/>
                  </a:moveTo>
                  <a:lnTo>
                    <a:pt x="2848570" y="0"/>
                  </a:lnTo>
                  <a:lnTo>
                    <a:pt x="2848570" y="3142167"/>
                  </a:lnTo>
                  <a:lnTo>
                    <a:pt x="0" y="314216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106680" bIns="120015" numCol="1" spcCol="1270" anchor="t" anchorCtr="0">
              <a:noAutofit/>
            </a:bodyPr>
            <a:lstStyle/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dirty="0"/>
                <a:t>I</a:t>
              </a:r>
              <a:r>
                <a:rPr lang="en-US" kern="1200" dirty="0" smtClean="0"/>
                <a:t>nitial suite of 8 beam lines, </a:t>
              </a:r>
              <a:br>
                <a:rPr lang="en-US" kern="1200" dirty="0" smtClean="0"/>
              </a:br>
              <a:r>
                <a:rPr lang="en-US" kern="1200" dirty="0" smtClean="0"/>
                <a:t>with capacity to accommodate </a:t>
              </a:r>
              <a:br>
                <a:rPr lang="en-US" kern="1200" dirty="0" smtClean="0"/>
              </a:br>
              <a:r>
                <a:rPr lang="en-US" kern="1200" dirty="0" smtClean="0"/>
                <a:t>22 beam lines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467 kW diverted to STS by additional accelerator systems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10 Hz repetition rate, enabling broad dynamic range 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World’s highest brightness </a:t>
              </a:r>
              <a:br>
                <a:rPr lang="en-US" kern="1200" dirty="0" smtClean="0"/>
              </a:br>
              <a:r>
                <a:rPr lang="en-US" kern="1200" dirty="0" smtClean="0"/>
                <a:t>short-pulse source optimized </a:t>
              </a:r>
              <a:br>
                <a:rPr lang="en-US" kern="1200" dirty="0" smtClean="0"/>
              </a:br>
              <a:r>
                <a:rPr lang="en-US" kern="1200" dirty="0" smtClean="0"/>
                <a:t>for cold neutrons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r>
                <a:rPr lang="en-US" kern="1200" dirty="0" smtClean="0"/>
                <a:t>380,000 ft</a:t>
              </a:r>
              <a:r>
                <a:rPr lang="en-US" kern="1200" baseline="30000" dirty="0" smtClean="0"/>
                <a:t>2</a:t>
              </a:r>
              <a:r>
                <a:rPr lang="en-US" kern="1200" dirty="0" smtClean="0"/>
                <a:t> of new infrastructure</a:t>
              </a:r>
              <a:endParaRPr lang="en-US" kern="1200" dirty="0"/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endParaRPr lang="en-US" kern="1200" dirty="0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0369"/>
          </a:xfrm>
        </p:spPr>
        <p:txBody>
          <a:bodyPr/>
          <a:lstStyle/>
          <a:p>
            <a:r>
              <a:rPr lang="en-US" dirty="0"/>
              <a:t>Upgrading SNS to a world-leading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fourth-generation </a:t>
            </a:r>
            <a:r>
              <a:rPr lang="en-US" dirty="0"/>
              <a:t>neutron </a:t>
            </a:r>
            <a:r>
              <a:rPr lang="en-US" dirty="0" smtClean="0"/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"/>
          <a:stretch/>
        </p:blipFill>
        <p:spPr>
          <a:xfrm>
            <a:off x="2326106" y="3371561"/>
            <a:ext cx="3850463" cy="3486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2300" y="5585444"/>
            <a:ext cx="1269638" cy="84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22 total beam lines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880369"/>
          </a:xfrm>
        </p:spPr>
        <p:txBody>
          <a:bodyPr/>
          <a:lstStyle/>
          <a:p>
            <a:r>
              <a:rPr lang="en-US" dirty="0" smtClean="0"/>
              <a:t>SNS-STS project comprises </a:t>
            </a:r>
            <a:br>
              <a:rPr lang="en-US" dirty="0" smtClean="0"/>
            </a:br>
            <a:r>
              <a:rPr lang="en-US" dirty="0" smtClean="0"/>
              <a:t>4 major subsystems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36555" y="1700522"/>
            <a:ext cx="1951047" cy="2416320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51" tIns="113751" rIns="113751" bIns="113751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1200" dirty="0" smtClean="0"/>
              <a:t>Target station</a:t>
            </a:r>
            <a:endParaRPr lang="en-US" sz="1800" b="1" kern="1200" dirty="0"/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sv-SE" sz="1600" dirty="0"/>
              <a:t>Rotating solid </a:t>
            </a:r>
            <a:r>
              <a:rPr lang="sv-SE" sz="1600" dirty="0" smtClean="0"/>
              <a:t>tungsten target</a:t>
            </a:r>
            <a:endParaRPr lang="sv-SE" sz="1600" dirty="0"/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sv-SE" sz="1600" dirty="0"/>
              <a:t>3 moderators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38908" y="1700522"/>
            <a:ext cx="1951047" cy="2416320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51" tIns="113751" rIns="113751" bIns="113751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1200" dirty="0" smtClean="0"/>
              <a:t>Instruments</a:t>
            </a:r>
            <a:endParaRPr lang="en-US" sz="1800" b="1" kern="1200" dirty="0"/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600" dirty="0"/>
              <a:t>8 initial instruments</a:t>
            </a:r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1600" dirty="0"/>
              <a:t>Science infrastructure (software, </a:t>
            </a:r>
            <a:r>
              <a:rPr lang="fr-FR" sz="1600" dirty="0" err="1"/>
              <a:t>sample</a:t>
            </a:r>
            <a:r>
              <a:rPr lang="fr-FR" sz="1600" dirty="0"/>
              <a:t> </a:t>
            </a:r>
            <a:r>
              <a:rPr lang="fr-FR" sz="1600" dirty="0" err="1"/>
              <a:t>environment</a:t>
            </a:r>
            <a:r>
              <a:rPr lang="fr-FR" sz="1600" dirty="0"/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0830" y="1700522"/>
            <a:ext cx="1951047" cy="2416320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51" tIns="113751" rIns="113751" bIns="113751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1200" dirty="0" smtClean="0"/>
              <a:t>Accelerator systems</a:t>
            </a:r>
            <a:endParaRPr lang="en-US" sz="1800" b="1" kern="1200" dirty="0"/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dirty="0"/>
              <a:t>Proton beam transport</a:t>
            </a:r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dirty="0"/>
              <a:t>Shape proton beam profile to match compact source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56398" y="1700522"/>
            <a:ext cx="1951047" cy="2414568"/>
          </a:xfrm>
          <a:prstGeom prst="rect">
            <a:avLst/>
          </a:prstGeom>
          <a:noFill/>
          <a:ln w="28575"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51" tIns="113751" rIns="113751" bIns="113751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1200" dirty="0" smtClean="0"/>
              <a:t>Conventional facilities</a:t>
            </a:r>
            <a:endParaRPr lang="en-US" sz="1800" b="1" kern="1200" dirty="0"/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dirty="0"/>
              <a:t>Utilities, site preparation</a:t>
            </a:r>
          </a:p>
          <a:p>
            <a:pPr marL="0" lvl="1" algn="ctr" defTabSz="6223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600" dirty="0"/>
              <a:t>380,000 ft</a:t>
            </a:r>
            <a:r>
              <a:rPr lang="en-US" sz="1600" baseline="30000" dirty="0"/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2" r="1982" b="14508"/>
          <a:stretch/>
        </p:blipFill>
        <p:spPr>
          <a:xfrm>
            <a:off x="566226" y="3513899"/>
            <a:ext cx="1676232" cy="237691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9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Project Office has been established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990600" y="5715000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5" name="Picture 4" descr="STS 2016 Team-1941_s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11117" r="6744" b="31922"/>
          <a:stretch/>
        </p:blipFill>
        <p:spPr>
          <a:xfrm>
            <a:off x="2743200" y="3440725"/>
            <a:ext cx="5791200" cy="252255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111125" dist="50800" dir="2700000" algn="tl" rotWithShape="0">
              <a:srgbClr val="000000">
                <a:alpha val="55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323810" y="1099442"/>
            <a:ext cx="4075644" cy="508067"/>
          </a:xfrm>
          <a:custGeom>
            <a:avLst/>
            <a:gdLst>
              <a:gd name="connsiteX0" fmla="*/ 0 w 2848570"/>
              <a:gd name="connsiteY0" fmla="*/ 0 h 566835"/>
              <a:gd name="connsiteX1" fmla="*/ 2848570 w 2848570"/>
              <a:gd name="connsiteY1" fmla="*/ 0 h 566835"/>
              <a:gd name="connsiteX2" fmla="*/ 2848570 w 2848570"/>
              <a:gd name="connsiteY2" fmla="*/ 566835 h 566835"/>
              <a:gd name="connsiteX3" fmla="*/ 0 w 2848570"/>
              <a:gd name="connsiteY3" fmla="*/ 566835 h 566835"/>
              <a:gd name="connsiteX4" fmla="*/ 0 w 2848570"/>
              <a:gd name="connsiteY4" fmla="*/ 0 h 56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570" h="566835">
                <a:moveTo>
                  <a:pt x="0" y="0"/>
                </a:moveTo>
                <a:lnTo>
                  <a:pt x="2848570" y="0"/>
                </a:lnTo>
                <a:lnTo>
                  <a:pt x="2848570" y="566835"/>
                </a:lnTo>
                <a:lnTo>
                  <a:pt x="0" y="5668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smtClean="0"/>
              <a:t>Core team in place</a:t>
            </a:r>
            <a:endParaRPr lang="en-US" b="1" kern="1200" dirty="0"/>
          </a:p>
        </p:txBody>
      </p:sp>
      <p:sp>
        <p:nvSpPr>
          <p:cNvPr id="10" name="Freeform 9"/>
          <p:cNvSpPr/>
          <p:nvPr/>
        </p:nvSpPr>
        <p:spPr>
          <a:xfrm>
            <a:off x="4744544" y="1099442"/>
            <a:ext cx="4075644" cy="508067"/>
          </a:xfrm>
          <a:custGeom>
            <a:avLst/>
            <a:gdLst>
              <a:gd name="connsiteX0" fmla="*/ 0 w 2848570"/>
              <a:gd name="connsiteY0" fmla="*/ 0 h 566835"/>
              <a:gd name="connsiteX1" fmla="*/ 2848570 w 2848570"/>
              <a:gd name="connsiteY1" fmla="*/ 0 h 566835"/>
              <a:gd name="connsiteX2" fmla="*/ 2848570 w 2848570"/>
              <a:gd name="connsiteY2" fmla="*/ 566835 h 566835"/>
              <a:gd name="connsiteX3" fmla="*/ 0 w 2848570"/>
              <a:gd name="connsiteY3" fmla="*/ 566835 h 566835"/>
              <a:gd name="connsiteX4" fmla="*/ 0 w 2848570"/>
              <a:gd name="connsiteY4" fmla="*/ 0 h 56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570" h="566835">
                <a:moveTo>
                  <a:pt x="0" y="0"/>
                </a:moveTo>
                <a:lnTo>
                  <a:pt x="2848570" y="0"/>
                </a:lnTo>
                <a:lnTo>
                  <a:pt x="2848570" y="566835"/>
                </a:lnTo>
                <a:lnTo>
                  <a:pt x="0" y="5668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 smtClean="0"/>
              <a:t>Advisory panels being formed</a:t>
            </a:r>
          </a:p>
        </p:txBody>
      </p:sp>
      <p:sp>
        <p:nvSpPr>
          <p:cNvPr id="9" name="Freeform 8"/>
          <p:cNvSpPr/>
          <p:nvPr/>
        </p:nvSpPr>
        <p:spPr>
          <a:xfrm>
            <a:off x="323810" y="1607509"/>
            <a:ext cx="4075644" cy="2834390"/>
          </a:xfrm>
          <a:custGeom>
            <a:avLst/>
            <a:gdLst>
              <a:gd name="connsiteX0" fmla="*/ 0 w 2848570"/>
              <a:gd name="connsiteY0" fmla="*/ 0 h 3162240"/>
              <a:gd name="connsiteX1" fmla="*/ 2848570 w 2848570"/>
              <a:gd name="connsiteY1" fmla="*/ 0 h 3162240"/>
              <a:gd name="connsiteX2" fmla="*/ 2848570 w 2848570"/>
              <a:gd name="connsiteY2" fmla="*/ 3162240 h 3162240"/>
              <a:gd name="connsiteX3" fmla="*/ 0 w 2848570"/>
              <a:gd name="connsiteY3" fmla="*/ 3162240 h 3162240"/>
              <a:gd name="connsiteX4" fmla="*/ 0 w 2848570"/>
              <a:gd name="connsiteY4" fmla="*/ 0 h 316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570" h="3162240">
                <a:moveTo>
                  <a:pt x="0" y="0"/>
                </a:moveTo>
                <a:lnTo>
                  <a:pt x="2848570" y="0"/>
                </a:lnTo>
                <a:lnTo>
                  <a:pt x="2848570" y="3162240"/>
                </a:lnTo>
                <a:lnTo>
                  <a:pt x="0" y="3162240"/>
                </a:lnTo>
                <a:lnTo>
                  <a:pt x="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har char="••"/>
            </a:pPr>
            <a:r>
              <a:rPr lang="en-US" kern="1200" dirty="0" smtClean="0"/>
              <a:t>Dedicated staff</a:t>
            </a:r>
          </a:p>
          <a:p>
            <a:pPr marL="457200" lvl="2" indent="-2857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en-US" sz="1600" kern="1200" dirty="0" smtClean="0"/>
              <a:t>Director: John Galambos</a:t>
            </a:r>
          </a:p>
          <a:p>
            <a:pPr marL="457200" lvl="2" indent="-2857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en-US" sz="1600" kern="1200" dirty="0" smtClean="0"/>
              <a:t>Deputy Director, Science and Instruments: Ken Herwig</a:t>
            </a:r>
          </a:p>
          <a:p>
            <a:pPr marL="457200" lvl="2" indent="-2857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en-US" sz="1600" kern="1200" dirty="0" smtClean="0"/>
              <a:t>Project Controls: Barbara </a:t>
            </a:r>
            <a:r>
              <a:rPr lang="en-US" sz="1600" kern="1200" dirty="0" err="1" smtClean="0"/>
              <a:t>Thibadeau</a:t>
            </a:r>
            <a:endParaRPr lang="en-US" sz="1600" kern="1200" dirty="0"/>
          </a:p>
          <a:p>
            <a:pPr marL="457200" lvl="2" indent="-2857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en-US" sz="1600" kern="1200" dirty="0" smtClean="0"/>
              <a:t>WBS Level 2 leads </a:t>
            </a:r>
            <a:br>
              <a:rPr lang="en-US" sz="1600" kern="1200" dirty="0" smtClean="0"/>
            </a:br>
            <a:r>
              <a:rPr lang="en-US" sz="1600" kern="1200" dirty="0" smtClean="0"/>
              <a:t>for target, </a:t>
            </a:r>
            <a:br>
              <a:rPr lang="en-US" sz="1600" kern="1200" dirty="0" smtClean="0"/>
            </a:br>
            <a:r>
              <a:rPr lang="en-US" sz="1600" kern="1200" dirty="0" smtClean="0"/>
              <a:t>accelerator, </a:t>
            </a:r>
            <a:br>
              <a:rPr lang="en-US" sz="1600" kern="1200" dirty="0" smtClean="0"/>
            </a:br>
            <a:r>
              <a:rPr lang="en-US" sz="1600" kern="1200" dirty="0" smtClean="0"/>
              <a:t>and conventional </a:t>
            </a:r>
            <a:br>
              <a:rPr lang="en-US" sz="1600" kern="1200" dirty="0" smtClean="0"/>
            </a:br>
            <a:r>
              <a:rPr lang="en-US" sz="1600" kern="1200" dirty="0" smtClean="0"/>
              <a:t>facilities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har char="••"/>
            </a:pPr>
            <a:r>
              <a:rPr lang="en-US" kern="1200" dirty="0" smtClean="0"/>
              <a:t>Matrixed staff </a:t>
            </a:r>
            <a:br>
              <a:rPr lang="en-US" kern="1200" dirty="0" smtClean="0"/>
            </a:br>
            <a:r>
              <a:rPr lang="en-US" kern="1200" dirty="0" smtClean="0"/>
              <a:t>with operational </a:t>
            </a:r>
            <a:br>
              <a:rPr lang="en-US" kern="1200" dirty="0" smtClean="0"/>
            </a:br>
            <a:r>
              <a:rPr lang="en-US" kern="1200" dirty="0" smtClean="0"/>
              <a:t>and original </a:t>
            </a:r>
            <a:br>
              <a:rPr lang="en-US" kern="1200" dirty="0" smtClean="0"/>
            </a:br>
            <a:r>
              <a:rPr lang="en-US" kern="1200" dirty="0" smtClean="0"/>
              <a:t>project experience</a:t>
            </a:r>
          </a:p>
        </p:txBody>
      </p:sp>
      <p:sp>
        <p:nvSpPr>
          <p:cNvPr id="11" name="Freeform 10"/>
          <p:cNvSpPr/>
          <p:nvPr/>
        </p:nvSpPr>
        <p:spPr>
          <a:xfrm>
            <a:off x="4744544" y="1607509"/>
            <a:ext cx="4075644" cy="2834390"/>
          </a:xfrm>
          <a:custGeom>
            <a:avLst/>
            <a:gdLst>
              <a:gd name="connsiteX0" fmla="*/ 0 w 2848570"/>
              <a:gd name="connsiteY0" fmla="*/ 0 h 3162240"/>
              <a:gd name="connsiteX1" fmla="*/ 2848570 w 2848570"/>
              <a:gd name="connsiteY1" fmla="*/ 0 h 3162240"/>
              <a:gd name="connsiteX2" fmla="*/ 2848570 w 2848570"/>
              <a:gd name="connsiteY2" fmla="*/ 3162240 h 3162240"/>
              <a:gd name="connsiteX3" fmla="*/ 0 w 2848570"/>
              <a:gd name="connsiteY3" fmla="*/ 3162240 h 3162240"/>
              <a:gd name="connsiteX4" fmla="*/ 0 w 2848570"/>
              <a:gd name="connsiteY4" fmla="*/ 0 h 316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570" h="3162240">
                <a:moveTo>
                  <a:pt x="0" y="0"/>
                </a:moveTo>
                <a:lnTo>
                  <a:pt x="2848570" y="0"/>
                </a:lnTo>
                <a:lnTo>
                  <a:pt x="2848570" y="3162240"/>
                </a:lnTo>
                <a:lnTo>
                  <a:pt x="0" y="3162240"/>
                </a:lnTo>
                <a:lnTo>
                  <a:pt x="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har char="••"/>
            </a:pPr>
            <a:r>
              <a:rPr lang="en-US" kern="1200" dirty="0" smtClean="0"/>
              <a:t>Project Office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har char="••"/>
            </a:pPr>
            <a:r>
              <a:rPr lang="en-US" kern="1200" dirty="0" smtClean="0"/>
              <a:t>Accelerator </a:t>
            </a:r>
            <a:r>
              <a:rPr lang="en-US" dirty="0" smtClean="0"/>
              <a:t>and </a:t>
            </a:r>
            <a:r>
              <a:rPr lang="en-US" kern="1200" dirty="0" smtClean="0"/>
              <a:t>Target </a:t>
            </a:r>
          </a:p>
          <a:p>
            <a:pPr marL="171450" lvl="1" indent="-171450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Char char="••"/>
            </a:pPr>
            <a:r>
              <a:rPr lang="en-US" dirty="0"/>
              <a:t>Instrument Systems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har char="••"/>
            </a:pPr>
            <a:r>
              <a:rPr lang="en-US" kern="1200" dirty="0" smtClean="0"/>
              <a:t>Science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20949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569</TotalTime>
  <Words>366</Words>
  <Application>Microsoft Office PowerPoint</Application>
  <PresentationFormat>On-screen Show (4:3)</PresentationFormat>
  <Paragraphs>80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Theme</vt:lpstr>
      <vt:lpstr>Neutron Sciences Directorate Overview</vt:lpstr>
      <vt:lpstr>SNS: World’s most intense beams  of pulsed neutrons for research</vt:lpstr>
      <vt:lpstr>Neutron scattering is a demonstrated tool for discovery and innovation </vt:lpstr>
      <vt:lpstr>Community input, technical concept development, and operational experience used to finalize scope and performance of STS</vt:lpstr>
      <vt:lpstr>Upgrading SNS to a world-leading  fourth-generation neutron source</vt:lpstr>
      <vt:lpstr>SNS-STS project comprises  4 major subsystems </vt:lpstr>
      <vt:lpstr>STS Project Office has been established</vt:lpstr>
      <vt:lpstr>Discussion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Upgrades  Second Target Station and Proton Power Upgrade</dc:title>
  <dc:creator>Roy, Donna Jo</dc:creator>
  <cp:lastModifiedBy>Evans, A. Jeanine</cp:lastModifiedBy>
  <cp:revision>43</cp:revision>
  <cp:lastPrinted>2016-02-15T18:11:35Z</cp:lastPrinted>
  <dcterms:created xsi:type="dcterms:W3CDTF">2016-02-04T14:31:32Z</dcterms:created>
  <dcterms:modified xsi:type="dcterms:W3CDTF">2016-02-15T19:37:50Z</dcterms:modified>
</cp:coreProperties>
</file>