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5" r:id="rId4"/>
  </p:sldMasterIdLst>
  <p:notesMasterIdLst>
    <p:notesMasterId r:id="rId16"/>
  </p:notesMasterIdLst>
  <p:sldIdLst>
    <p:sldId id="256" r:id="rId5"/>
    <p:sldId id="319" r:id="rId6"/>
    <p:sldId id="318" r:id="rId7"/>
    <p:sldId id="325" r:id="rId8"/>
    <p:sldId id="326" r:id="rId9"/>
    <p:sldId id="328" r:id="rId10"/>
    <p:sldId id="327" r:id="rId11"/>
    <p:sldId id="329" r:id="rId12"/>
    <p:sldId id="330" r:id="rId13"/>
    <p:sldId id="324" r:id="rId14"/>
    <p:sldId id="302"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8080"/>
    <a:srgbClr val="00CC99"/>
    <a:srgbClr val="99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420" autoAdjust="0"/>
  </p:normalViewPr>
  <p:slideViewPr>
    <p:cSldViewPr showGuides="1">
      <p:cViewPr>
        <p:scale>
          <a:sx n="90" d="100"/>
          <a:sy n="90" d="100"/>
        </p:scale>
        <p:origin x="-344" y="-6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5FABD2-C022-934B-95BC-F1A4E3C6D2CE}" type="doc">
      <dgm:prSet loTypeId="urn:microsoft.com/office/officeart/2008/layout/LinedList" loCatId="" qsTypeId="urn:microsoft.com/office/officeart/2005/8/quickstyle/simple4" qsCatId="simple" csTypeId="urn:microsoft.com/office/officeart/2005/8/colors/accent2_2" csCatId="accent2" phldr="1"/>
      <dgm:spPr/>
      <dgm:t>
        <a:bodyPr/>
        <a:lstStyle/>
        <a:p>
          <a:endParaRPr lang="en-US"/>
        </a:p>
      </dgm:t>
    </dgm:pt>
    <dgm:pt modelId="{765E3B82-ACCE-6B44-B121-1F76EFCC6CD4}">
      <dgm:prSet custT="1"/>
      <dgm:spPr/>
      <dgm:t>
        <a:bodyPr/>
        <a:lstStyle/>
        <a:p>
          <a:pPr rtl="0"/>
          <a:r>
            <a:rPr lang="en-US" sz="1200" dirty="0" smtClean="0"/>
            <a:t>Modified the FY2016 operating schedule to reflect lifetime management for Target 13 by bringing summer outage forward one month; Target 14 will support operation at 1.4 MW from July through December 2016</a:t>
          </a:r>
          <a:endParaRPr lang="en-US" sz="1200" dirty="0"/>
        </a:p>
      </dgm:t>
    </dgm:pt>
    <dgm:pt modelId="{169742BA-605C-FF40-94B9-7872233D5579}" type="parTrans" cxnId="{56D64FBB-D836-5A40-97F4-1B1CFC8BABB8}">
      <dgm:prSet/>
      <dgm:spPr/>
      <dgm:t>
        <a:bodyPr/>
        <a:lstStyle/>
        <a:p>
          <a:endParaRPr lang="en-US" sz="1400"/>
        </a:p>
      </dgm:t>
    </dgm:pt>
    <dgm:pt modelId="{2ADE0096-FA1B-5C4C-8E42-AEB124D5B062}" type="sibTrans" cxnId="{56D64FBB-D836-5A40-97F4-1B1CFC8BABB8}">
      <dgm:prSet/>
      <dgm:spPr/>
      <dgm:t>
        <a:bodyPr/>
        <a:lstStyle/>
        <a:p>
          <a:endParaRPr lang="en-US" sz="1400"/>
        </a:p>
      </dgm:t>
    </dgm:pt>
    <dgm:pt modelId="{1A9BC50A-182E-2041-AE3A-BC1BBBF2C8D8}">
      <dgm:prSet custT="1"/>
      <dgm:spPr/>
      <dgm:t>
        <a:bodyPr/>
        <a:lstStyle/>
        <a:p>
          <a:pPr rtl="0"/>
          <a:r>
            <a:rPr lang="en-US" sz="1200" dirty="0" smtClean="0"/>
            <a:t>Inner Reflector Plug (IRP) projected life extended to 39 GW-</a:t>
          </a:r>
          <a:r>
            <a:rPr lang="en-US" sz="1200" dirty="0" err="1" smtClean="0"/>
            <a:t>Hrs</a:t>
          </a:r>
          <a:r>
            <a:rPr lang="en-US" sz="1200" dirty="0" smtClean="0"/>
            <a:t> – current exposure is just over 30 GW-</a:t>
          </a:r>
          <a:r>
            <a:rPr lang="en-US" sz="1200" dirty="0" err="1" smtClean="0"/>
            <a:t>Hrs</a:t>
          </a:r>
          <a:r>
            <a:rPr lang="en-US" sz="1200" dirty="0" smtClean="0"/>
            <a:t> with forecasted accumulation of an additional 6-7 GW-</a:t>
          </a:r>
          <a:r>
            <a:rPr lang="en-US" sz="1200" dirty="0" err="1" smtClean="0"/>
            <a:t>Hrs</a:t>
          </a:r>
          <a:r>
            <a:rPr lang="en-US" sz="1200" dirty="0" smtClean="0"/>
            <a:t> in CY2016</a:t>
          </a:r>
          <a:endParaRPr lang="en-US" sz="1200" dirty="0"/>
        </a:p>
      </dgm:t>
    </dgm:pt>
    <dgm:pt modelId="{B612424A-DA31-8040-9588-50B4FC490895}" type="parTrans" cxnId="{876ACDFA-04B4-1E42-8D6C-BE8EDD455152}">
      <dgm:prSet/>
      <dgm:spPr/>
      <dgm:t>
        <a:bodyPr/>
        <a:lstStyle/>
        <a:p>
          <a:endParaRPr lang="en-US" sz="1400"/>
        </a:p>
      </dgm:t>
    </dgm:pt>
    <dgm:pt modelId="{2642B252-6707-064F-9353-C18D2405E81D}" type="sibTrans" cxnId="{876ACDFA-04B4-1E42-8D6C-BE8EDD455152}">
      <dgm:prSet/>
      <dgm:spPr/>
      <dgm:t>
        <a:bodyPr/>
        <a:lstStyle/>
        <a:p>
          <a:endParaRPr lang="en-US" sz="1400"/>
        </a:p>
      </dgm:t>
    </dgm:pt>
    <dgm:pt modelId="{7DBDE872-7A82-554F-9BFB-7359F7465201}">
      <dgm:prSet custT="1"/>
      <dgm:spPr/>
      <dgm:t>
        <a:bodyPr/>
        <a:lstStyle/>
        <a:p>
          <a:r>
            <a:rPr lang="en-US" sz="1200" dirty="0" smtClean="0"/>
            <a:t>Spare RFQ should be ready for beam tests in June 2016</a:t>
          </a:r>
          <a:endParaRPr lang="en-US" sz="1200" dirty="0"/>
        </a:p>
      </dgm:t>
    </dgm:pt>
    <dgm:pt modelId="{CEF63F09-41C1-D742-9933-C486FE026997}" type="parTrans" cxnId="{93843300-BD9D-E84C-A968-C29A03EC12A7}">
      <dgm:prSet/>
      <dgm:spPr/>
      <dgm:t>
        <a:bodyPr/>
        <a:lstStyle/>
        <a:p>
          <a:endParaRPr lang="en-US"/>
        </a:p>
      </dgm:t>
    </dgm:pt>
    <dgm:pt modelId="{87A16C15-70A6-1D41-A995-A798282BDE26}" type="sibTrans" cxnId="{93843300-BD9D-E84C-A968-C29A03EC12A7}">
      <dgm:prSet/>
      <dgm:spPr/>
      <dgm:t>
        <a:bodyPr/>
        <a:lstStyle/>
        <a:p>
          <a:endParaRPr lang="en-US"/>
        </a:p>
      </dgm:t>
    </dgm:pt>
    <dgm:pt modelId="{A096B4F8-CA71-C94E-9DD6-54682C99CA5C}" type="pres">
      <dgm:prSet presAssocID="{BB5FABD2-C022-934B-95BC-F1A4E3C6D2CE}" presName="vert0" presStyleCnt="0">
        <dgm:presLayoutVars>
          <dgm:dir/>
          <dgm:animOne val="branch"/>
          <dgm:animLvl val="lvl"/>
        </dgm:presLayoutVars>
      </dgm:prSet>
      <dgm:spPr/>
      <dgm:t>
        <a:bodyPr/>
        <a:lstStyle/>
        <a:p>
          <a:endParaRPr lang="en-US"/>
        </a:p>
      </dgm:t>
    </dgm:pt>
    <dgm:pt modelId="{7F6DFB28-D537-9D43-BE0D-2F5C0233728A}" type="pres">
      <dgm:prSet presAssocID="{765E3B82-ACCE-6B44-B121-1F76EFCC6CD4}" presName="thickLine" presStyleLbl="alignNode1" presStyleIdx="0" presStyleCnt="3"/>
      <dgm:spPr/>
    </dgm:pt>
    <dgm:pt modelId="{F624DA71-567C-3E46-80B6-350022454729}" type="pres">
      <dgm:prSet presAssocID="{765E3B82-ACCE-6B44-B121-1F76EFCC6CD4}" presName="horz1" presStyleCnt="0"/>
      <dgm:spPr/>
    </dgm:pt>
    <dgm:pt modelId="{34A46416-C882-BE4A-90A4-803F32D694D8}" type="pres">
      <dgm:prSet presAssocID="{765E3B82-ACCE-6B44-B121-1F76EFCC6CD4}" presName="tx1" presStyleLbl="revTx" presStyleIdx="0" presStyleCnt="3"/>
      <dgm:spPr/>
      <dgm:t>
        <a:bodyPr/>
        <a:lstStyle/>
        <a:p>
          <a:endParaRPr lang="en-US"/>
        </a:p>
      </dgm:t>
    </dgm:pt>
    <dgm:pt modelId="{5A5D19DE-9A13-604B-8911-981B8397B111}" type="pres">
      <dgm:prSet presAssocID="{765E3B82-ACCE-6B44-B121-1F76EFCC6CD4}" presName="vert1" presStyleCnt="0"/>
      <dgm:spPr/>
    </dgm:pt>
    <dgm:pt modelId="{BC3F3C07-B1BC-B944-9F7D-25BA6A651107}" type="pres">
      <dgm:prSet presAssocID="{1A9BC50A-182E-2041-AE3A-BC1BBBF2C8D8}" presName="thickLine" presStyleLbl="alignNode1" presStyleIdx="1" presStyleCnt="3" custLinFactNeighborY="0"/>
      <dgm:spPr/>
    </dgm:pt>
    <dgm:pt modelId="{D44185F6-2FD6-3743-9EB9-67DD173E8891}" type="pres">
      <dgm:prSet presAssocID="{1A9BC50A-182E-2041-AE3A-BC1BBBF2C8D8}" presName="horz1" presStyleCnt="0"/>
      <dgm:spPr/>
    </dgm:pt>
    <dgm:pt modelId="{EA5C2728-A707-584D-A944-54DE20DD949D}" type="pres">
      <dgm:prSet presAssocID="{1A9BC50A-182E-2041-AE3A-BC1BBBF2C8D8}" presName="tx1" presStyleLbl="revTx" presStyleIdx="1" presStyleCnt="3"/>
      <dgm:spPr/>
      <dgm:t>
        <a:bodyPr/>
        <a:lstStyle/>
        <a:p>
          <a:endParaRPr lang="en-US"/>
        </a:p>
      </dgm:t>
    </dgm:pt>
    <dgm:pt modelId="{CCD2D9C0-D76A-E640-90F8-5D96F33938B3}" type="pres">
      <dgm:prSet presAssocID="{1A9BC50A-182E-2041-AE3A-BC1BBBF2C8D8}" presName="vert1" presStyleCnt="0"/>
      <dgm:spPr/>
    </dgm:pt>
    <dgm:pt modelId="{6F55E322-F882-5445-8974-7AC3BBB50B15}" type="pres">
      <dgm:prSet presAssocID="{7DBDE872-7A82-554F-9BFB-7359F7465201}" presName="thickLine" presStyleLbl="alignNode1" presStyleIdx="2" presStyleCnt="3"/>
      <dgm:spPr/>
    </dgm:pt>
    <dgm:pt modelId="{EBFAB890-CB5C-A94F-9C2F-98F227F16060}" type="pres">
      <dgm:prSet presAssocID="{7DBDE872-7A82-554F-9BFB-7359F7465201}" presName="horz1" presStyleCnt="0"/>
      <dgm:spPr/>
    </dgm:pt>
    <dgm:pt modelId="{221ED309-D8C0-4E4A-9064-BDC63288F2BA}" type="pres">
      <dgm:prSet presAssocID="{7DBDE872-7A82-554F-9BFB-7359F7465201}" presName="tx1" presStyleLbl="revTx" presStyleIdx="2" presStyleCnt="3"/>
      <dgm:spPr/>
      <dgm:t>
        <a:bodyPr/>
        <a:lstStyle/>
        <a:p>
          <a:endParaRPr lang="en-US"/>
        </a:p>
      </dgm:t>
    </dgm:pt>
    <dgm:pt modelId="{B89DEB7E-56CD-4F46-8035-1A7F43526EE5}" type="pres">
      <dgm:prSet presAssocID="{7DBDE872-7A82-554F-9BFB-7359F7465201}" presName="vert1" presStyleCnt="0"/>
      <dgm:spPr/>
    </dgm:pt>
  </dgm:ptLst>
  <dgm:cxnLst>
    <dgm:cxn modelId="{876ACDFA-04B4-1E42-8D6C-BE8EDD455152}" srcId="{BB5FABD2-C022-934B-95BC-F1A4E3C6D2CE}" destId="{1A9BC50A-182E-2041-AE3A-BC1BBBF2C8D8}" srcOrd="1" destOrd="0" parTransId="{B612424A-DA31-8040-9588-50B4FC490895}" sibTransId="{2642B252-6707-064F-9353-C18D2405E81D}"/>
    <dgm:cxn modelId="{A690EF7D-E3F7-084A-B1BE-C161BC2C0D3A}" type="presOf" srcId="{BB5FABD2-C022-934B-95BC-F1A4E3C6D2CE}" destId="{A096B4F8-CA71-C94E-9DD6-54682C99CA5C}" srcOrd="0" destOrd="0" presId="urn:microsoft.com/office/officeart/2008/layout/LinedList"/>
    <dgm:cxn modelId="{A84E8B51-394E-8E4A-BCDA-4DA70B54DEDE}" type="presOf" srcId="{765E3B82-ACCE-6B44-B121-1F76EFCC6CD4}" destId="{34A46416-C882-BE4A-90A4-803F32D694D8}" srcOrd="0" destOrd="0" presId="urn:microsoft.com/office/officeart/2008/layout/LinedList"/>
    <dgm:cxn modelId="{93843300-BD9D-E84C-A968-C29A03EC12A7}" srcId="{BB5FABD2-C022-934B-95BC-F1A4E3C6D2CE}" destId="{7DBDE872-7A82-554F-9BFB-7359F7465201}" srcOrd="2" destOrd="0" parTransId="{CEF63F09-41C1-D742-9933-C486FE026997}" sibTransId="{87A16C15-70A6-1D41-A995-A798282BDE26}"/>
    <dgm:cxn modelId="{56D64FBB-D836-5A40-97F4-1B1CFC8BABB8}" srcId="{BB5FABD2-C022-934B-95BC-F1A4E3C6D2CE}" destId="{765E3B82-ACCE-6B44-B121-1F76EFCC6CD4}" srcOrd="0" destOrd="0" parTransId="{169742BA-605C-FF40-94B9-7872233D5579}" sibTransId="{2ADE0096-FA1B-5C4C-8E42-AEB124D5B062}"/>
    <dgm:cxn modelId="{FFC27E7C-5BDD-EF47-A465-47D8B2151475}" type="presOf" srcId="{1A9BC50A-182E-2041-AE3A-BC1BBBF2C8D8}" destId="{EA5C2728-A707-584D-A944-54DE20DD949D}" srcOrd="0" destOrd="0" presId="urn:microsoft.com/office/officeart/2008/layout/LinedList"/>
    <dgm:cxn modelId="{688EB231-AA23-BC44-9646-0D07D6DDB2B2}" type="presOf" srcId="{7DBDE872-7A82-554F-9BFB-7359F7465201}" destId="{221ED309-D8C0-4E4A-9064-BDC63288F2BA}" srcOrd="0" destOrd="0" presId="urn:microsoft.com/office/officeart/2008/layout/LinedList"/>
    <dgm:cxn modelId="{F20F0E2F-6D84-9240-B664-26C66ADEB428}" type="presParOf" srcId="{A096B4F8-CA71-C94E-9DD6-54682C99CA5C}" destId="{7F6DFB28-D537-9D43-BE0D-2F5C0233728A}" srcOrd="0" destOrd="0" presId="urn:microsoft.com/office/officeart/2008/layout/LinedList"/>
    <dgm:cxn modelId="{CAEF1122-3083-EC42-AC3B-3DEB84504E7D}" type="presParOf" srcId="{A096B4F8-CA71-C94E-9DD6-54682C99CA5C}" destId="{F624DA71-567C-3E46-80B6-350022454729}" srcOrd="1" destOrd="0" presId="urn:microsoft.com/office/officeart/2008/layout/LinedList"/>
    <dgm:cxn modelId="{B55B715B-E168-1649-B608-B28A22A291FB}" type="presParOf" srcId="{F624DA71-567C-3E46-80B6-350022454729}" destId="{34A46416-C882-BE4A-90A4-803F32D694D8}" srcOrd="0" destOrd="0" presId="urn:microsoft.com/office/officeart/2008/layout/LinedList"/>
    <dgm:cxn modelId="{D1807AA3-EFA9-B14F-B495-1DE14236323E}" type="presParOf" srcId="{F624DA71-567C-3E46-80B6-350022454729}" destId="{5A5D19DE-9A13-604B-8911-981B8397B111}" srcOrd="1" destOrd="0" presId="urn:microsoft.com/office/officeart/2008/layout/LinedList"/>
    <dgm:cxn modelId="{7EFDC1F9-51FC-004E-AA4A-912B08F1B322}" type="presParOf" srcId="{A096B4F8-CA71-C94E-9DD6-54682C99CA5C}" destId="{BC3F3C07-B1BC-B944-9F7D-25BA6A651107}" srcOrd="2" destOrd="0" presId="urn:microsoft.com/office/officeart/2008/layout/LinedList"/>
    <dgm:cxn modelId="{ECEF4F73-66D8-4941-96F5-2516EF6164B9}" type="presParOf" srcId="{A096B4F8-CA71-C94E-9DD6-54682C99CA5C}" destId="{D44185F6-2FD6-3743-9EB9-67DD173E8891}" srcOrd="3" destOrd="0" presId="urn:microsoft.com/office/officeart/2008/layout/LinedList"/>
    <dgm:cxn modelId="{35FF4BA6-1937-7F49-93DD-C92B73C9E1A5}" type="presParOf" srcId="{D44185F6-2FD6-3743-9EB9-67DD173E8891}" destId="{EA5C2728-A707-584D-A944-54DE20DD949D}" srcOrd="0" destOrd="0" presId="urn:microsoft.com/office/officeart/2008/layout/LinedList"/>
    <dgm:cxn modelId="{1B9ED601-5738-0342-91A6-DEC49C974A5E}" type="presParOf" srcId="{D44185F6-2FD6-3743-9EB9-67DD173E8891}" destId="{CCD2D9C0-D76A-E640-90F8-5D96F33938B3}" srcOrd="1" destOrd="0" presId="urn:microsoft.com/office/officeart/2008/layout/LinedList"/>
    <dgm:cxn modelId="{FE3A8EF7-A7B8-A743-8DD1-7670D3755F57}" type="presParOf" srcId="{A096B4F8-CA71-C94E-9DD6-54682C99CA5C}" destId="{6F55E322-F882-5445-8974-7AC3BBB50B15}" srcOrd="4" destOrd="0" presId="urn:microsoft.com/office/officeart/2008/layout/LinedList"/>
    <dgm:cxn modelId="{7673AE76-3BD5-414E-9D1C-CEFE2CD8F7A3}" type="presParOf" srcId="{A096B4F8-CA71-C94E-9DD6-54682C99CA5C}" destId="{EBFAB890-CB5C-A94F-9C2F-98F227F16060}" srcOrd="5" destOrd="0" presId="urn:microsoft.com/office/officeart/2008/layout/LinedList"/>
    <dgm:cxn modelId="{9C9478FB-8AC7-4346-9EC7-786612A0F684}" type="presParOf" srcId="{EBFAB890-CB5C-A94F-9C2F-98F227F16060}" destId="{221ED309-D8C0-4E4A-9064-BDC63288F2BA}" srcOrd="0" destOrd="0" presId="urn:microsoft.com/office/officeart/2008/layout/LinedList"/>
    <dgm:cxn modelId="{072BB468-0F1F-3447-829D-A4741F587840}" type="presParOf" srcId="{EBFAB890-CB5C-A94F-9C2F-98F227F16060}" destId="{B89DEB7E-56CD-4F46-8035-1A7F43526EE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5FABD2-C022-934B-95BC-F1A4E3C6D2CE}" type="doc">
      <dgm:prSet loTypeId="urn:microsoft.com/office/officeart/2008/layout/LinedList" loCatId="" qsTypeId="urn:microsoft.com/office/officeart/2005/8/quickstyle/simple4" qsCatId="simple" csTypeId="urn:microsoft.com/office/officeart/2005/8/colors/accent2_2" csCatId="accent2" phldr="1"/>
      <dgm:spPr/>
      <dgm:t>
        <a:bodyPr/>
        <a:lstStyle/>
        <a:p>
          <a:endParaRPr lang="en-US"/>
        </a:p>
      </dgm:t>
    </dgm:pt>
    <dgm:pt modelId="{765E3B82-ACCE-6B44-B121-1F76EFCC6CD4}">
      <dgm:prSet custT="1"/>
      <dgm:spPr/>
      <dgm:t>
        <a:bodyPr/>
        <a:lstStyle/>
        <a:p>
          <a:pPr rtl="0"/>
          <a:r>
            <a:rPr lang="en-US" sz="1200" dirty="0" smtClean="0"/>
            <a:t>One-week break for instruments in October 2016 - keep accelerator in operating condition based on lessons learned from similar break in the past – targeted maintenance interventions only</a:t>
          </a:r>
          <a:endParaRPr lang="en-US" sz="1200" dirty="0"/>
        </a:p>
      </dgm:t>
    </dgm:pt>
    <dgm:pt modelId="{169742BA-605C-FF40-94B9-7872233D5579}" type="parTrans" cxnId="{56D64FBB-D836-5A40-97F4-1B1CFC8BABB8}">
      <dgm:prSet/>
      <dgm:spPr/>
      <dgm:t>
        <a:bodyPr/>
        <a:lstStyle/>
        <a:p>
          <a:endParaRPr lang="en-US" sz="1400"/>
        </a:p>
      </dgm:t>
    </dgm:pt>
    <dgm:pt modelId="{2ADE0096-FA1B-5C4C-8E42-AEB124D5B062}" type="sibTrans" cxnId="{56D64FBB-D836-5A40-97F4-1B1CFC8BABB8}">
      <dgm:prSet/>
      <dgm:spPr/>
      <dgm:t>
        <a:bodyPr/>
        <a:lstStyle/>
        <a:p>
          <a:endParaRPr lang="en-US" sz="1400"/>
        </a:p>
      </dgm:t>
    </dgm:pt>
    <dgm:pt modelId="{1A9BC50A-182E-2041-AE3A-BC1BBBF2C8D8}">
      <dgm:prSet custT="1"/>
      <dgm:spPr/>
      <dgm:t>
        <a:bodyPr/>
        <a:lstStyle/>
        <a:p>
          <a:pPr rtl="0"/>
          <a:r>
            <a:rPr lang="en-US" sz="1200" b="1" i="1" dirty="0" smtClean="0"/>
            <a:t>Go/No-Go decision September 2016</a:t>
          </a:r>
          <a:r>
            <a:rPr lang="en-US" sz="1200" dirty="0" smtClean="0"/>
            <a:t>: Does IRP arrive as expected in July and do we have confidence in remote handling procedures and mock-up/dry-run activities to agree to proceed?</a:t>
          </a:r>
          <a:endParaRPr lang="en-US" sz="1200" dirty="0"/>
        </a:p>
      </dgm:t>
    </dgm:pt>
    <dgm:pt modelId="{B612424A-DA31-8040-9588-50B4FC490895}" type="parTrans" cxnId="{876ACDFA-04B4-1E42-8D6C-BE8EDD455152}">
      <dgm:prSet/>
      <dgm:spPr/>
      <dgm:t>
        <a:bodyPr/>
        <a:lstStyle/>
        <a:p>
          <a:endParaRPr lang="en-US" sz="1400"/>
        </a:p>
      </dgm:t>
    </dgm:pt>
    <dgm:pt modelId="{2642B252-6707-064F-9353-C18D2405E81D}" type="sibTrans" cxnId="{876ACDFA-04B4-1E42-8D6C-BE8EDD455152}">
      <dgm:prSet/>
      <dgm:spPr/>
      <dgm:t>
        <a:bodyPr/>
        <a:lstStyle/>
        <a:p>
          <a:endParaRPr lang="en-US" sz="1400"/>
        </a:p>
      </dgm:t>
    </dgm:pt>
    <dgm:pt modelId="{7DBDE872-7A82-554F-9BFB-7359F7465201}">
      <dgm:prSet custT="1"/>
      <dgm:spPr/>
      <dgm:t>
        <a:bodyPr/>
        <a:lstStyle/>
        <a:p>
          <a:r>
            <a:rPr lang="en-US" sz="1200" b="1" i="1" dirty="0" smtClean="0"/>
            <a:t>Go/No-Go decision September 2016</a:t>
          </a:r>
          <a:r>
            <a:rPr lang="en-US" sz="1200" b="0" i="0" dirty="0" smtClean="0"/>
            <a:t>: Does spare RFQ demonstrate proper beam characteristics and is its performance sufficiently well understood to support removal and installation in the front-end?</a:t>
          </a:r>
          <a:endParaRPr lang="en-US" sz="1200" dirty="0"/>
        </a:p>
      </dgm:t>
    </dgm:pt>
    <dgm:pt modelId="{CEF63F09-41C1-D742-9933-C486FE026997}" type="parTrans" cxnId="{93843300-BD9D-E84C-A968-C29A03EC12A7}">
      <dgm:prSet/>
      <dgm:spPr/>
      <dgm:t>
        <a:bodyPr/>
        <a:lstStyle/>
        <a:p>
          <a:endParaRPr lang="en-US"/>
        </a:p>
      </dgm:t>
    </dgm:pt>
    <dgm:pt modelId="{87A16C15-70A6-1D41-A995-A798282BDE26}" type="sibTrans" cxnId="{93843300-BD9D-E84C-A968-C29A03EC12A7}">
      <dgm:prSet/>
      <dgm:spPr/>
      <dgm:t>
        <a:bodyPr/>
        <a:lstStyle/>
        <a:p>
          <a:endParaRPr lang="en-US"/>
        </a:p>
      </dgm:t>
    </dgm:pt>
    <dgm:pt modelId="{142B6429-9B73-FF4A-8BD8-A6417BA04916}">
      <dgm:prSet custT="1"/>
      <dgm:spPr/>
      <dgm:t>
        <a:bodyPr/>
        <a:lstStyle/>
        <a:p>
          <a:r>
            <a:rPr lang="en-US" sz="1200" dirty="0" smtClean="0"/>
            <a:t>Planning constraint: Facility can only sustain one long outage to maintain user engagement and confidence, so both activities must proceed in parallel</a:t>
          </a:r>
          <a:endParaRPr lang="en-US" sz="1200" dirty="0"/>
        </a:p>
      </dgm:t>
    </dgm:pt>
    <dgm:pt modelId="{9440F295-BD21-D243-932B-E2C0F78C4E44}" type="parTrans" cxnId="{EBFAFAD0-43F1-C640-8C35-964668454E93}">
      <dgm:prSet/>
      <dgm:spPr/>
      <dgm:t>
        <a:bodyPr/>
        <a:lstStyle/>
        <a:p>
          <a:endParaRPr lang="en-US"/>
        </a:p>
      </dgm:t>
    </dgm:pt>
    <dgm:pt modelId="{A8E8AA81-CB44-5147-917C-D6BFABE4CDBD}" type="sibTrans" cxnId="{EBFAFAD0-43F1-C640-8C35-964668454E93}">
      <dgm:prSet/>
      <dgm:spPr/>
      <dgm:t>
        <a:bodyPr/>
        <a:lstStyle/>
        <a:p>
          <a:endParaRPr lang="en-US"/>
        </a:p>
      </dgm:t>
    </dgm:pt>
    <dgm:pt modelId="{A096B4F8-CA71-C94E-9DD6-54682C99CA5C}" type="pres">
      <dgm:prSet presAssocID="{BB5FABD2-C022-934B-95BC-F1A4E3C6D2CE}" presName="vert0" presStyleCnt="0">
        <dgm:presLayoutVars>
          <dgm:dir/>
          <dgm:animOne val="branch"/>
          <dgm:animLvl val="lvl"/>
        </dgm:presLayoutVars>
      </dgm:prSet>
      <dgm:spPr/>
      <dgm:t>
        <a:bodyPr/>
        <a:lstStyle/>
        <a:p>
          <a:endParaRPr lang="en-US"/>
        </a:p>
      </dgm:t>
    </dgm:pt>
    <dgm:pt modelId="{7F6DFB28-D537-9D43-BE0D-2F5C0233728A}" type="pres">
      <dgm:prSet presAssocID="{765E3B82-ACCE-6B44-B121-1F76EFCC6CD4}" presName="thickLine" presStyleLbl="alignNode1" presStyleIdx="0" presStyleCnt="4"/>
      <dgm:spPr/>
    </dgm:pt>
    <dgm:pt modelId="{F624DA71-567C-3E46-80B6-350022454729}" type="pres">
      <dgm:prSet presAssocID="{765E3B82-ACCE-6B44-B121-1F76EFCC6CD4}" presName="horz1" presStyleCnt="0"/>
      <dgm:spPr/>
    </dgm:pt>
    <dgm:pt modelId="{34A46416-C882-BE4A-90A4-803F32D694D8}" type="pres">
      <dgm:prSet presAssocID="{765E3B82-ACCE-6B44-B121-1F76EFCC6CD4}" presName="tx1" presStyleLbl="revTx" presStyleIdx="0" presStyleCnt="4"/>
      <dgm:spPr/>
      <dgm:t>
        <a:bodyPr/>
        <a:lstStyle/>
        <a:p>
          <a:endParaRPr lang="en-US"/>
        </a:p>
      </dgm:t>
    </dgm:pt>
    <dgm:pt modelId="{5A5D19DE-9A13-604B-8911-981B8397B111}" type="pres">
      <dgm:prSet presAssocID="{765E3B82-ACCE-6B44-B121-1F76EFCC6CD4}" presName="vert1" presStyleCnt="0"/>
      <dgm:spPr/>
    </dgm:pt>
    <dgm:pt modelId="{BC3F3C07-B1BC-B944-9F7D-25BA6A651107}" type="pres">
      <dgm:prSet presAssocID="{1A9BC50A-182E-2041-AE3A-BC1BBBF2C8D8}" presName="thickLine" presStyleLbl="alignNode1" presStyleIdx="1" presStyleCnt="4" custLinFactNeighborY="0"/>
      <dgm:spPr/>
    </dgm:pt>
    <dgm:pt modelId="{D44185F6-2FD6-3743-9EB9-67DD173E8891}" type="pres">
      <dgm:prSet presAssocID="{1A9BC50A-182E-2041-AE3A-BC1BBBF2C8D8}" presName="horz1" presStyleCnt="0"/>
      <dgm:spPr/>
    </dgm:pt>
    <dgm:pt modelId="{EA5C2728-A707-584D-A944-54DE20DD949D}" type="pres">
      <dgm:prSet presAssocID="{1A9BC50A-182E-2041-AE3A-BC1BBBF2C8D8}" presName="tx1" presStyleLbl="revTx" presStyleIdx="1" presStyleCnt="4"/>
      <dgm:spPr/>
      <dgm:t>
        <a:bodyPr/>
        <a:lstStyle/>
        <a:p>
          <a:endParaRPr lang="en-US"/>
        </a:p>
      </dgm:t>
    </dgm:pt>
    <dgm:pt modelId="{CCD2D9C0-D76A-E640-90F8-5D96F33938B3}" type="pres">
      <dgm:prSet presAssocID="{1A9BC50A-182E-2041-AE3A-BC1BBBF2C8D8}" presName="vert1" presStyleCnt="0"/>
      <dgm:spPr/>
    </dgm:pt>
    <dgm:pt modelId="{6F55E322-F882-5445-8974-7AC3BBB50B15}" type="pres">
      <dgm:prSet presAssocID="{7DBDE872-7A82-554F-9BFB-7359F7465201}" presName="thickLine" presStyleLbl="alignNode1" presStyleIdx="2" presStyleCnt="4"/>
      <dgm:spPr/>
    </dgm:pt>
    <dgm:pt modelId="{EBFAB890-CB5C-A94F-9C2F-98F227F16060}" type="pres">
      <dgm:prSet presAssocID="{7DBDE872-7A82-554F-9BFB-7359F7465201}" presName="horz1" presStyleCnt="0"/>
      <dgm:spPr/>
    </dgm:pt>
    <dgm:pt modelId="{221ED309-D8C0-4E4A-9064-BDC63288F2BA}" type="pres">
      <dgm:prSet presAssocID="{7DBDE872-7A82-554F-9BFB-7359F7465201}" presName="tx1" presStyleLbl="revTx" presStyleIdx="2" presStyleCnt="4"/>
      <dgm:spPr/>
      <dgm:t>
        <a:bodyPr/>
        <a:lstStyle/>
        <a:p>
          <a:endParaRPr lang="en-US"/>
        </a:p>
      </dgm:t>
    </dgm:pt>
    <dgm:pt modelId="{B89DEB7E-56CD-4F46-8035-1A7F43526EE5}" type="pres">
      <dgm:prSet presAssocID="{7DBDE872-7A82-554F-9BFB-7359F7465201}" presName="vert1" presStyleCnt="0"/>
      <dgm:spPr/>
    </dgm:pt>
    <dgm:pt modelId="{0206F2C3-B58E-C54A-A3C8-36393B0703A0}" type="pres">
      <dgm:prSet presAssocID="{142B6429-9B73-FF4A-8BD8-A6417BA04916}" presName="thickLine" presStyleLbl="alignNode1" presStyleIdx="3" presStyleCnt="4"/>
      <dgm:spPr/>
    </dgm:pt>
    <dgm:pt modelId="{70FBC43D-CDC2-BB41-B2D8-3C4D9DEDEF41}" type="pres">
      <dgm:prSet presAssocID="{142B6429-9B73-FF4A-8BD8-A6417BA04916}" presName="horz1" presStyleCnt="0"/>
      <dgm:spPr/>
    </dgm:pt>
    <dgm:pt modelId="{B684994C-97CE-8046-90FB-BAC87479EE80}" type="pres">
      <dgm:prSet presAssocID="{142B6429-9B73-FF4A-8BD8-A6417BA04916}" presName="tx1" presStyleLbl="revTx" presStyleIdx="3" presStyleCnt="4"/>
      <dgm:spPr/>
      <dgm:t>
        <a:bodyPr/>
        <a:lstStyle/>
        <a:p>
          <a:endParaRPr lang="en-US"/>
        </a:p>
      </dgm:t>
    </dgm:pt>
    <dgm:pt modelId="{381EEB77-090D-9843-A1DE-937931D3C6F8}" type="pres">
      <dgm:prSet presAssocID="{142B6429-9B73-FF4A-8BD8-A6417BA04916}" presName="vert1" presStyleCnt="0"/>
      <dgm:spPr/>
    </dgm:pt>
  </dgm:ptLst>
  <dgm:cxnLst>
    <dgm:cxn modelId="{C4361F26-8070-DF45-96B2-8199A291056A}" type="presOf" srcId="{765E3B82-ACCE-6B44-B121-1F76EFCC6CD4}" destId="{34A46416-C882-BE4A-90A4-803F32D694D8}" srcOrd="0" destOrd="0" presId="urn:microsoft.com/office/officeart/2008/layout/LinedList"/>
    <dgm:cxn modelId="{876ACDFA-04B4-1E42-8D6C-BE8EDD455152}" srcId="{BB5FABD2-C022-934B-95BC-F1A4E3C6D2CE}" destId="{1A9BC50A-182E-2041-AE3A-BC1BBBF2C8D8}" srcOrd="1" destOrd="0" parTransId="{B612424A-DA31-8040-9588-50B4FC490895}" sibTransId="{2642B252-6707-064F-9353-C18D2405E81D}"/>
    <dgm:cxn modelId="{70F8D3F8-33DA-E243-AA0D-B832E48D4A40}" type="presOf" srcId="{1A9BC50A-182E-2041-AE3A-BC1BBBF2C8D8}" destId="{EA5C2728-A707-584D-A944-54DE20DD949D}" srcOrd="0" destOrd="0" presId="urn:microsoft.com/office/officeart/2008/layout/LinedList"/>
    <dgm:cxn modelId="{93843300-BD9D-E84C-A968-C29A03EC12A7}" srcId="{BB5FABD2-C022-934B-95BC-F1A4E3C6D2CE}" destId="{7DBDE872-7A82-554F-9BFB-7359F7465201}" srcOrd="2" destOrd="0" parTransId="{CEF63F09-41C1-D742-9933-C486FE026997}" sibTransId="{87A16C15-70A6-1D41-A995-A798282BDE26}"/>
    <dgm:cxn modelId="{56D64FBB-D836-5A40-97F4-1B1CFC8BABB8}" srcId="{BB5FABD2-C022-934B-95BC-F1A4E3C6D2CE}" destId="{765E3B82-ACCE-6B44-B121-1F76EFCC6CD4}" srcOrd="0" destOrd="0" parTransId="{169742BA-605C-FF40-94B9-7872233D5579}" sibTransId="{2ADE0096-FA1B-5C4C-8E42-AEB124D5B062}"/>
    <dgm:cxn modelId="{E80AA13A-D1DD-524E-BD78-81BB4E53DD11}" type="presOf" srcId="{142B6429-9B73-FF4A-8BD8-A6417BA04916}" destId="{B684994C-97CE-8046-90FB-BAC87479EE80}" srcOrd="0" destOrd="0" presId="urn:microsoft.com/office/officeart/2008/layout/LinedList"/>
    <dgm:cxn modelId="{EBFAFAD0-43F1-C640-8C35-964668454E93}" srcId="{BB5FABD2-C022-934B-95BC-F1A4E3C6D2CE}" destId="{142B6429-9B73-FF4A-8BD8-A6417BA04916}" srcOrd="3" destOrd="0" parTransId="{9440F295-BD21-D243-932B-E2C0F78C4E44}" sibTransId="{A8E8AA81-CB44-5147-917C-D6BFABE4CDBD}"/>
    <dgm:cxn modelId="{FEEBDD93-757E-4C4F-B583-49DF8576C2A2}" type="presOf" srcId="{BB5FABD2-C022-934B-95BC-F1A4E3C6D2CE}" destId="{A096B4F8-CA71-C94E-9DD6-54682C99CA5C}" srcOrd="0" destOrd="0" presId="urn:microsoft.com/office/officeart/2008/layout/LinedList"/>
    <dgm:cxn modelId="{3CCB0D9D-09C0-D242-B976-A3422CEA1EC7}" type="presOf" srcId="{7DBDE872-7A82-554F-9BFB-7359F7465201}" destId="{221ED309-D8C0-4E4A-9064-BDC63288F2BA}" srcOrd="0" destOrd="0" presId="urn:microsoft.com/office/officeart/2008/layout/LinedList"/>
    <dgm:cxn modelId="{2F18EC41-D1B3-2D48-BA88-097FB43C6251}" type="presParOf" srcId="{A096B4F8-CA71-C94E-9DD6-54682C99CA5C}" destId="{7F6DFB28-D537-9D43-BE0D-2F5C0233728A}" srcOrd="0" destOrd="0" presId="urn:microsoft.com/office/officeart/2008/layout/LinedList"/>
    <dgm:cxn modelId="{D148AC51-A5C8-0542-B25A-D2C8409DF33A}" type="presParOf" srcId="{A096B4F8-CA71-C94E-9DD6-54682C99CA5C}" destId="{F624DA71-567C-3E46-80B6-350022454729}" srcOrd="1" destOrd="0" presId="urn:microsoft.com/office/officeart/2008/layout/LinedList"/>
    <dgm:cxn modelId="{44F1EC72-F573-0B42-9D2A-8C6E998A6724}" type="presParOf" srcId="{F624DA71-567C-3E46-80B6-350022454729}" destId="{34A46416-C882-BE4A-90A4-803F32D694D8}" srcOrd="0" destOrd="0" presId="urn:microsoft.com/office/officeart/2008/layout/LinedList"/>
    <dgm:cxn modelId="{3948DD43-E34B-164B-9D47-8DC256AB5F89}" type="presParOf" srcId="{F624DA71-567C-3E46-80B6-350022454729}" destId="{5A5D19DE-9A13-604B-8911-981B8397B111}" srcOrd="1" destOrd="0" presId="urn:microsoft.com/office/officeart/2008/layout/LinedList"/>
    <dgm:cxn modelId="{0A857B6C-8486-A84D-A429-DFDF1C2DEFBA}" type="presParOf" srcId="{A096B4F8-CA71-C94E-9DD6-54682C99CA5C}" destId="{BC3F3C07-B1BC-B944-9F7D-25BA6A651107}" srcOrd="2" destOrd="0" presId="urn:microsoft.com/office/officeart/2008/layout/LinedList"/>
    <dgm:cxn modelId="{B1C8B237-EFF6-FE43-A6DC-CD29A90BE771}" type="presParOf" srcId="{A096B4F8-CA71-C94E-9DD6-54682C99CA5C}" destId="{D44185F6-2FD6-3743-9EB9-67DD173E8891}" srcOrd="3" destOrd="0" presId="urn:microsoft.com/office/officeart/2008/layout/LinedList"/>
    <dgm:cxn modelId="{4A8E8B86-FF29-6946-8F5D-139B7F7CB9A7}" type="presParOf" srcId="{D44185F6-2FD6-3743-9EB9-67DD173E8891}" destId="{EA5C2728-A707-584D-A944-54DE20DD949D}" srcOrd="0" destOrd="0" presId="urn:microsoft.com/office/officeart/2008/layout/LinedList"/>
    <dgm:cxn modelId="{4516F499-E713-8E45-B45B-C7E2BA491F15}" type="presParOf" srcId="{D44185F6-2FD6-3743-9EB9-67DD173E8891}" destId="{CCD2D9C0-D76A-E640-90F8-5D96F33938B3}" srcOrd="1" destOrd="0" presId="urn:microsoft.com/office/officeart/2008/layout/LinedList"/>
    <dgm:cxn modelId="{786CB70F-0272-1043-9D63-FBE3D1426C5A}" type="presParOf" srcId="{A096B4F8-CA71-C94E-9DD6-54682C99CA5C}" destId="{6F55E322-F882-5445-8974-7AC3BBB50B15}" srcOrd="4" destOrd="0" presId="urn:microsoft.com/office/officeart/2008/layout/LinedList"/>
    <dgm:cxn modelId="{ABD5A201-D47D-7543-9B0C-ED5E60926806}" type="presParOf" srcId="{A096B4F8-CA71-C94E-9DD6-54682C99CA5C}" destId="{EBFAB890-CB5C-A94F-9C2F-98F227F16060}" srcOrd="5" destOrd="0" presId="urn:microsoft.com/office/officeart/2008/layout/LinedList"/>
    <dgm:cxn modelId="{C70E4080-6C7C-744B-AB00-6502F8C8FEE2}" type="presParOf" srcId="{EBFAB890-CB5C-A94F-9C2F-98F227F16060}" destId="{221ED309-D8C0-4E4A-9064-BDC63288F2BA}" srcOrd="0" destOrd="0" presId="urn:microsoft.com/office/officeart/2008/layout/LinedList"/>
    <dgm:cxn modelId="{BAC5AD30-5168-7B4D-9CB6-1E47F7BC9C34}" type="presParOf" srcId="{EBFAB890-CB5C-A94F-9C2F-98F227F16060}" destId="{B89DEB7E-56CD-4F46-8035-1A7F43526EE5}" srcOrd="1" destOrd="0" presId="urn:microsoft.com/office/officeart/2008/layout/LinedList"/>
    <dgm:cxn modelId="{82996237-CAE7-8243-8E37-A6CAC35A513D}" type="presParOf" srcId="{A096B4F8-CA71-C94E-9DD6-54682C99CA5C}" destId="{0206F2C3-B58E-C54A-A3C8-36393B0703A0}" srcOrd="6" destOrd="0" presId="urn:microsoft.com/office/officeart/2008/layout/LinedList"/>
    <dgm:cxn modelId="{777C9144-00E2-0E47-A650-D11FC1B9CB95}" type="presParOf" srcId="{A096B4F8-CA71-C94E-9DD6-54682C99CA5C}" destId="{70FBC43D-CDC2-BB41-B2D8-3C4D9DEDEF41}" srcOrd="7" destOrd="0" presId="urn:microsoft.com/office/officeart/2008/layout/LinedList"/>
    <dgm:cxn modelId="{6A8161BF-1118-D144-ABC6-C2A8E0D9E6A5}" type="presParOf" srcId="{70FBC43D-CDC2-BB41-B2D8-3C4D9DEDEF41}" destId="{B684994C-97CE-8046-90FB-BAC87479EE80}" srcOrd="0" destOrd="0" presId="urn:microsoft.com/office/officeart/2008/layout/LinedList"/>
    <dgm:cxn modelId="{97B72817-0E66-6849-AD04-BD360C227DAC}" type="presParOf" srcId="{70FBC43D-CDC2-BB41-B2D8-3C4D9DEDEF41}" destId="{381EEB77-090D-9843-A1DE-937931D3C6F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DFB28-D537-9D43-BE0D-2F5C0233728A}">
      <dsp:nvSpPr>
        <dsp:cNvPr id="0" name=""/>
        <dsp:cNvSpPr/>
      </dsp:nvSpPr>
      <dsp:spPr>
        <a:xfrm>
          <a:off x="0" y="546"/>
          <a:ext cx="8153400" cy="0"/>
        </a:xfrm>
        <a:prstGeom prst="line">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3">
          <a:scrgbClr r="0" g="0" b="0"/>
        </a:fillRef>
        <a:effectRef idx="2">
          <a:scrgbClr r="0" g="0" b="0"/>
        </a:effectRef>
        <a:fontRef idx="minor">
          <a:schemeClr val="lt1"/>
        </a:fontRef>
      </dsp:style>
    </dsp:sp>
    <dsp:sp modelId="{34A46416-C882-BE4A-90A4-803F32D694D8}">
      <dsp:nvSpPr>
        <dsp:cNvPr id="0" name=""/>
        <dsp:cNvSpPr/>
      </dsp:nvSpPr>
      <dsp:spPr>
        <a:xfrm>
          <a:off x="0" y="546"/>
          <a:ext cx="8153400" cy="372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dirty="0" smtClean="0"/>
            <a:t>Modified the FY2016 operating schedule to reflect lifetime management for Target 13 by bringing summer outage forward one month; Target 14 will support operation at 1.4 MW from July through December 2016</a:t>
          </a:r>
          <a:endParaRPr lang="en-US" sz="1200" kern="1200" dirty="0"/>
        </a:p>
      </dsp:txBody>
      <dsp:txXfrm>
        <a:off x="0" y="546"/>
        <a:ext cx="8153400" cy="372989"/>
      </dsp:txXfrm>
    </dsp:sp>
    <dsp:sp modelId="{BC3F3C07-B1BC-B944-9F7D-25BA6A651107}">
      <dsp:nvSpPr>
        <dsp:cNvPr id="0" name=""/>
        <dsp:cNvSpPr/>
      </dsp:nvSpPr>
      <dsp:spPr>
        <a:xfrm>
          <a:off x="0" y="373536"/>
          <a:ext cx="8153400" cy="0"/>
        </a:xfrm>
        <a:prstGeom prst="line">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3">
          <a:scrgbClr r="0" g="0" b="0"/>
        </a:fillRef>
        <a:effectRef idx="2">
          <a:scrgbClr r="0" g="0" b="0"/>
        </a:effectRef>
        <a:fontRef idx="minor">
          <a:schemeClr val="lt1"/>
        </a:fontRef>
      </dsp:style>
    </dsp:sp>
    <dsp:sp modelId="{EA5C2728-A707-584D-A944-54DE20DD949D}">
      <dsp:nvSpPr>
        <dsp:cNvPr id="0" name=""/>
        <dsp:cNvSpPr/>
      </dsp:nvSpPr>
      <dsp:spPr>
        <a:xfrm>
          <a:off x="0" y="373536"/>
          <a:ext cx="8153400" cy="372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dirty="0" smtClean="0"/>
            <a:t>Inner Reflector Plug (IRP) projected life extended to 39 GW-</a:t>
          </a:r>
          <a:r>
            <a:rPr lang="en-US" sz="1200" kern="1200" dirty="0" err="1" smtClean="0"/>
            <a:t>Hrs</a:t>
          </a:r>
          <a:r>
            <a:rPr lang="en-US" sz="1200" kern="1200" dirty="0" smtClean="0"/>
            <a:t> – current exposure is just over 30 GW-</a:t>
          </a:r>
          <a:r>
            <a:rPr lang="en-US" sz="1200" kern="1200" dirty="0" err="1" smtClean="0"/>
            <a:t>Hrs</a:t>
          </a:r>
          <a:r>
            <a:rPr lang="en-US" sz="1200" kern="1200" dirty="0" smtClean="0"/>
            <a:t> with forecasted accumulation of an additional 6-7 GW-</a:t>
          </a:r>
          <a:r>
            <a:rPr lang="en-US" sz="1200" kern="1200" dirty="0" err="1" smtClean="0"/>
            <a:t>Hrs</a:t>
          </a:r>
          <a:r>
            <a:rPr lang="en-US" sz="1200" kern="1200" dirty="0" smtClean="0"/>
            <a:t> in CY2016</a:t>
          </a:r>
          <a:endParaRPr lang="en-US" sz="1200" kern="1200" dirty="0"/>
        </a:p>
      </dsp:txBody>
      <dsp:txXfrm>
        <a:off x="0" y="373536"/>
        <a:ext cx="8153400" cy="372989"/>
      </dsp:txXfrm>
    </dsp:sp>
    <dsp:sp modelId="{6F55E322-F882-5445-8974-7AC3BBB50B15}">
      <dsp:nvSpPr>
        <dsp:cNvPr id="0" name=""/>
        <dsp:cNvSpPr/>
      </dsp:nvSpPr>
      <dsp:spPr>
        <a:xfrm>
          <a:off x="0" y="746526"/>
          <a:ext cx="8153400" cy="0"/>
        </a:xfrm>
        <a:prstGeom prst="line">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3">
          <a:scrgbClr r="0" g="0" b="0"/>
        </a:fillRef>
        <a:effectRef idx="2">
          <a:scrgbClr r="0" g="0" b="0"/>
        </a:effectRef>
        <a:fontRef idx="minor">
          <a:schemeClr val="lt1"/>
        </a:fontRef>
      </dsp:style>
    </dsp:sp>
    <dsp:sp modelId="{221ED309-D8C0-4E4A-9064-BDC63288F2BA}">
      <dsp:nvSpPr>
        <dsp:cNvPr id="0" name=""/>
        <dsp:cNvSpPr/>
      </dsp:nvSpPr>
      <dsp:spPr>
        <a:xfrm>
          <a:off x="0" y="746526"/>
          <a:ext cx="8153400" cy="372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Spare RFQ should be ready for beam tests in June 2016</a:t>
          </a:r>
          <a:endParaRPr lang="en-US" sz="1200" kern="1200" dirty="0"/>
        </a:p>
      </dsp:txBody>
      <dsp:txXfrm>
        <a:off x="0" y="746526"/>
        <a:ext cx="8153400" cy="3729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DFB28-D537-9D43-BE0D-2F5C0233728A}">
      <dsp:nvSpPr>
        <dsp:cNvPr id="0" name=""/>
        <dsp:cNvSpPr/>
      </dsp:nvSpPr>
      <dsp:spPr>
        <a:xfrm>
          <a:off x="0" y="0"/>
          <a:ext cx="8153400" cy="0"/>
        </a:xfrm>
        <a:prstGeom prst="line">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3">
          <a:scrgbClr r="0" g="0" b="0"/>
        </a:fillRef>
        <a:effectRef idx="2">
          <a:scrgbClr r="0" g="0" b="0"/>
        </a:effectRef>
        <a:fontRef idx="minor">
          <a:schemeClr val="lt1"/>
        </a:fontRef>
      </dsp:style>
    </dsp:sp>
    <dsp:sp modelId="{34A46416-C882-BE4A-90A4-803F32D694D8}">
      <dsp:nvSpPr>
        <dsp:cNvPr id="0" name=""/>
        <dsp:cNvSpPr/>
      </dsp:nvSpPr>
      <dsp:spPr>
        <a:xfrm>
          <a:off x="0" y="0"/>
          <a:ext cx="8153400" cy="391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dirty="0" smtClean="0"/>
            <a:t>One-week break for instruments in October 2016 - keep accelerator in operating condition based on lessons learned from similar break in the past – targeted maintenance interventions only</a:t>
          </a:r>
          <a:endParaRPr lang="en-US" sz="1200" kern="1200" dirty="0"/>
        </a:p>
      </dsp:txBody>
      <dsp:txXfrm>
        <a:off x="0" y="0"/>
        <a:ext cx="8153400" cy="391583"/>
      </dsp:txXfrm>
    </dsp:sp>
    <dsp:sp modelId="{BC3F3C07-B1BC-B944-9F7D-25BA6A651107}">
      <dsp:nvSpPr>
        <dsp:cNvPr id="0" name=""/>
        <dsp:cNvSpPr/>
      </dsp:nvSpPr>
      <dsp:spPr>
        <a:xfrm>
          <a:off x="0" y="391583"/>
          <a:ext cx="8153400" cy="0"/>
        </a:xfrm>
        <a:prstGeom prst="line">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3">
          <a:scrgbClr r="0" g="0" b="0"/>
        </a:fillRef>
        <a:effectRef idx="2">
          <a:scrgbClr r="0" g="0" b="0"/>
        </a:effectRef>
        <a:fontRef idx="minor">
          <a:schemeClr val="lt1"/>
        </a:fontRef>
      </dsp:style>
    </dsp:sp>
    <dsp:sp modelId="{EA5C2728-A707-584D-A944-54DE20DD949D}">
      <dsp:nvSpPr>
        <dsp:cNvPr id="0" name=""/>
        <dsp:cNvSpPr/>
      </dsp:nvSpPr>
      <dsp:spPr>
        <a:xfrm>
          <a:off x="0" y="391583"/>
          <a:ext cx="8153400" cy="391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b="1" i="1" kern="1200" dirty="0" smtClean="0"/>
            <a:t>Go/No-Go decision September 2016</a:t>
          </a:r>
          <a:r>
            <a:rPr lang="en-US" sz="1200" kern="1200" dirty="0" smtClean="0"/>
            <a:t>: Does IRP arrive as expected in July and do we have confidence in remote handling procedures and mock-up/dry-run activities to agree to proceed?</a:t>
          </a:r>
          <a:endParaRPr lang="en-US" sz="1200" kern="1200" dirty="0"/>
        </a:p>
      </dsp:txBody>
      <dsp:txXfrm>
        <a:off x="0" y="391583"/>
        <a:ext cx="8153400" cy="391583"/>
      </dsp:txXfrm>
    </dsp:sp>
    <dsp:sp modelId="{6F55E322-F882-5445-8974-7AC3BBB50B15}">
      <dsp:nvSpPr>
        <dsp:cNvPr id="0" name=""/>
        <dsp:cNvSpPr/>
      </dsp:nvSpPr>
      <dsp:spPr>
        <a:xfrm>
          <a:off x="0" y="783166"/>
          <a:ext cx="8153400" cy="0"/>
        </a:xfrm>
        <a:prstGeom prst="line">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3">
          <a:scrgbClr r="0" g="0" b="0"/>
        </a:fillRef>
        <a:effectRef idx="2">
          <a:scrgbClr r="0" g="0" b="0"/>
        </a:effectRef>
        <a:fontRef idx="minor">
          <a:schemeClr val="lt1"/>
        </a:fontRef>
      </dsp:style>
    </dsp:sp>
    <dsp:sp modelId="{221ED309-D8C0-4E4A-9064-BDC63288F2BA}">
      <dsp:nvSpPr>
        <dsp:cNvPr id="0" name=""/>
        <dsp:cNvSpPr/>
      </dsp:nvSpPr>
      <dsp:spPr>
        <a:xfrm>
          <a:off x="0" y="783166"/>
          <a:ext cx="8153400" cy="391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i="1" kern="1200" dirty="0" smtClean="0"/>
            <a:t>Go/No-Go decision September 2016</a:t>
          </a:r>
          <a:r>
            <a:rPr lang="en-US" sz="1200" b="0" i="0" kern="1200" dirty="0" smtClean="0"/>
            <a:t>: Does spare RFQ demonstrate proper beam characteristics and is its performance sufficiently well understood to support removal and installation in the front-end?</a:t>
          </a:r>
          <a:endParaRPr lang="en-US" sz="1200" kern="1200" dirty="0"/>
        </a:p>
      </dsp:txBody>
      <dsp:txXfrm>
        <a:off x="0" y="783166"/>
        <a:ext cx="8153400" cy="391583"/>
      </dsp:txXfrm>
    </dsp:sp>
    <dsp:sp modelId="{0206F2C3-B58E-C54A-A3C8-36393B0703A0}">
      <dsp:nvSpPr>
        <dsp:cNvPr id="0" name=""/>
        <dsp:cNvSpPr/>
      </dsp:nvSpPr>
      <dsp:spPr>
        <a:xfrm>
          <a:off x="0" y="1174749"/>
          <a:ext cx="8153400" cy="0"/>
        </a:xfrm>
        <a:prstGeom prst="line">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3">
          <a:scrgbClr r="0" g="0" b="0"/>
        </a:fillRef>
        <a:effectRef idx="2">
          <a:scrgbClr r="0" g="0" b="0"/>
        </a:effectRef>
        <a:fontRef idx="minor">
          <a:schemeClr val="lt1"/>
        </a:fontRef>
      </dsp:style>
    </dsp:sp>
    <dsp:sp modelId="{B684994C-97CE-8046-90FB-BAC87479EE80}">
      <dsp:nvSpPr>
        <dsp:cNvPr id="0" name=""/>
        <dsp:cNvSpPr/>
      </dsp:nvSpPr>
      <dsp:spPr>
        <a:xfrm>
          <a:off x="0" y="1174749"/>
          <a:ext cx="8153400" cy="391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Planning constraint: Facility can only sustain one long outage to maintain user engagement and confidence, so both activities must proceed in parallel</a:t>
          </a:r>
          <a:endParaRPr lang="en-US" sz="1200" kern="1200" dirty="0"/>
        </a:p>
      </dsp:txBody>
      <dsp:txXfrm>
        <a:off x="0" y="1174749"/>
        <a:ext cx="8153400" cy="3915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E285DEF-DFEF-4659-982E-D17CDC16F834}" type="datetimeFigureOut">
              <a:rPr lang="en-US" smtClean="0"/>
              <a:t>2/16/16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BFF9EB1-B1BE-4D26-A2B3-5AF8E93C191E}" type="slidenum">
              <a:rPr lang="en-US" smtClean="0"/>
              <a:t>‹#›</a:t>
            </a:fld>
            <a:endParaRPr lang="en-US"/>
          </a:p>
        </p:txBody>
      </p:sp>
    </p:spTree>
    <p:extLst>
      <p:ext uri="{BB962C8B-B14F-4D97-AF65-F5344CB8AC3E}">
        <p14:creationId xmlns:p14="http://schemas.microsoft.com/office/powerpoint/2010/main" val="1023293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bwMode="auto">
          <a:xfrm>
            <a:off x="6085342" y="0"/>
            <a:ext cx="3071004" cy="68580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w="9525" cap="flat" cmpd="sng" algn="ctr">
            <a:noFill/>
            <a:prstDash val="solid"/>
            <a:round/>
            <a:headEnd type="none" w="med" len="med"/>
            <a:tailEnd type="none" w="med" len="med"/>
          </a:ln>
          <a:effectLst>
            <a:outerShdw blurRad="127000" dist="38100" dir="10800000" algn="r" rotWithShape="0">
              <a:prstClr val="black">
                <a:alpha val="20000"/>
              </a:prstClr>
            </a:outerShdw>
          </a:effectLst>
        </p:spPr>
        <p:txBody>
          <a:bodyPr/>
          <a:lstStyle/>
          <a:p>
            <a:pPr eaLnBrk="0" hangingPunct="0">
              <a:defRPr/>
            </a:pPr>
            <a:endParaRPr lang="en-US" dirty="0">
              <a:latin typeface="Arial" pitchFamily="34" charset="0"/>
              <a:cs typeface="Arial" pitchFamily="34" charset="0"/>
            </a:endParaRPr>
          </a:p>
        </p:txBody>
      </p:sp>
      <p:sp>
        <p:nvSpPr>
          <p:cNvPr id="2" name="Title 1"/>
          <p:cNvSpPr>
            <a:spLocks noGrp="1"/>
          </p:cNvSpPr>
          <p:nvPr>
            <p:ph type="ctrTitle"/>
          </p:nvPr>
        </p:nvSpPr>
        <p:spPr>
          <a:xfrm>
            <a:off x="202278" y="179737"/>
            <a:ext cx="4160172" cy="877163"/>
          </a:xfrm>
        </p:spPr>
        <p:txBody>
          <a:bodyPr/>
          <a:lstStyle>
            <a:lvl1pPr algn="l">
              <a:defRPr>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278"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Box 9"/>
          <p:cNvSpPr txBox="1"/>
          <p:nvPr userDrawn="1"/>
        </p:nvSpPr>
        <p:spPr>
          <a:xfrm>
            <a:off x="202278" y="6293793"/>
            <a:ext cx="2114681" cy="400110"/>
          </a:xfrm>
          <a:prstGeom prst="rect">
            <a:avLst/>
          </a:prstGeom>
          <a:noFill/>
        </p:spPr>
        <p:txBody>
          <a:bodyPr wrap="none" rtlCol="0">
            <a:spAutoFit/>
          </a:bodyPr>
          <a:lstStyle/>
          <a:p>
            <a:r>
              <a:rPr lang="en-US" sz="1000" b="0" dirty="0" smtClean="0">
                <a:solidFill>
                  <a:schemeClr val="tx2"/>
                </a:solidFill>
              </a:rPr>
              <a:t>ORNL is managed by UT-Battelle </a:t>
            </a:r>
            <a:br>
              <a:rPr lang="en-US" sz="1000" b="0" dirty="0" smtClean="0">
                <a:solidFill>
                  <a:schemeClr val="tx2"/>
                </a:solidFill>
              </a:rPr>
            </a:br>
            <a:r>
              <a:rPr lang="en-US" sz="1000" b="0" dirty="0" smtClean="0">
                <a:solidFill>
                  <a:schemeClr val="tx2"/>
                </a:solidFill>
              </a:rPr>
              <a:t>for the US Department of Energy</a:t>
            </a:r>
            <a:endParaRPr lang="en-US" sz="1000" b="0" dirty="0">
              <a:solidFill>
                <a:schemeClr val="tx2"/>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19432" y="6324600"/>
            <a:ext cx="2019528" cy="33658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93796" y="649494"/>
            <a:ext cx="4648199" cy="4685534"/>
          </a:xfrm>
          <a:prstGeom prst="rect">
            <a:avLst/>
          </a:prstGeom>
        </p:spPr>
      </p:pic>
    </p:spTree>
    <p:extLst>
      <p:ext uri="{BB962C8B-B14F-4D97-AF65-F5344CB8AC3E}">
        <p14:creationId xmlns:p14="http://schemas.microsoft.com/office/powerpoint/2010/main" val="391337225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8474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6560" y="1367185"/>
            <a:ext cx="8642640" cy="447193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922062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8474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9572" y="1363056"/>
            <a:ext cx="4198258" cy="4525963"/>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7398" y="1363056"/>
            <a:ext cx="4198258" cy="4525963"/>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066027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5948" y="1462314"/>
            <a:ext cx="419252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5948" y="2102076"/>
            <a:ext cx="4192528" cy="3951288"/>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76828"/>
            <a:ext cx="41941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16590"/>
            <a:ext cx="4194175" cy="3951288"/>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486490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3911890" cy="1117600"/>
          </a:xfrm>
        </p:spPr>
        <p:txBody>
          <a:bodyPr/>
          <a:lstStyle/>
          <a:p>
            <a:r>
              <a:rPr lang="en-US" smtClean="0"/>
              <a:t>Click to edit Master title style</a:t>
            </a:r>
            <a:endParaRPr lang="en-US"/>
          </a:p>
        </p:txBody>
      </p:sp>
      <p:sp>
        <p:nvSpPr>
          <p:cNvPr id="3" name="Rectangle 2"/>
          <p:cNvSpPr/>
          <p:nvPr userDrawn="1"/>
        </p:nvSpPr>
        <p:spPr bwMode="auto">
          <a:xfrm>
            <a:off x="6085342" y="0"/>
            <a:ext cx="3071004" cy="6858000"/>
          </a:xfrm>
          <a:prstGeom prst="rect">
            <a:avLst/>
          </a:prstGeom>
          <a:solidFill>
            <a:schemeClr val="bg2"/>
          </a:solidFill>
          <a:ln w="9525" cap="flat" cmpd="sng" algn="ctr">
            <a:noFill/>
            <a:prstDash val="solid"/>
            <a:round/>
            <a:headEnd type="none" w="med" len="med"/>
            <a:tailEnd type="none" w="med" len="med"/>
          </a:ln>
          <a:effectLst>
            <a:outerShdw blurRad="127000" dist="38100" dir="10800000" algn="r" rotWithShape="0">
              <a:prstClr val="black">
                <a:alpha val="20000"/>
              </a:prstClr>
            </a:outerShdw>
          </a:effectLst>
        </p:spPr>
        <p:txBody>
          <a:bodyPr/>
          <a:lstStyle/>
          <a:p>
            <a:pPr eaLnBrk="0" hangingPunct="0">
              <a:defRPr/>
            </a:pPr>
            <a:endParaRPr lang="en-US" dirty="0">
              <a:latin typeface="Arial" pitchFamily="34" charset="0"/>
              <a:cs typeface="Arial" pitchFamily="34"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52" r="1904"/>
          <a:stretch/>
        </p:blipFill>
        <p:spPr>
          <a:xfrm>
            <a:off x="6085342" y="65"/>
            <a:ext cx="3071004" cy="6629335"/>
          </a:xfrm>
          <a:prstGeom prst="rect">
            <a:avLst/>
          </a:prstGeom>
        </p:spPr>
      </p:pic>
      <p:cxnSp>
        <p:nvCxnSpPr>
          <p:cNvPr id="7" name="Straight Arrow Connector 6"/>
          <p:cNvCxnSpPr/>
          <p:nvPr userDrawn="1"/>
        </p:nvCxnSpPr>
        <p:spPr>
          <a:xfrm>
            <a:off x="6085342" y="0"/>
            <a:ext cx="0" cy="685800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9201" y="6338371"/>
            <a:ext cx="1329900" cy="316766"/>
          </a:xfrm>
          <a:prstGeom prst="rect">
            <a:avLst/>
          </a:prstGeom>
        </p:spPr>
      </p:pic>
    </p:spTree>
    <p:extLst>
      <p:ext uri="{BB962C8B-B14F-4D97-AF65-F5344CB8AC3E}">
        <p14:creationId xmlns:p14="http://schemas.microsoft.com/office/powerpoint/2010/main" val="61210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886777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336736"/>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457200" y="177800"/>
            <a:ext cx="8229600" cy="484188"/>
          </a:xfrm>
          <a:prstGeom prst="rect">
            <a:avLst/>
          </a:prstGeom>
          <a:noFill/>
          <a:ln w="9525">
            <a:noFill/>
            <a:miter lim="800000"/>
            <a:headEnd/>
            <a:tailEnd/>
          </a:ln>
        </p:spPr>
        <p:txBody>
          <a:bodyPr/>
          <a:lstStyle>
            <a:lvl1pPr algn="ctr">
              <a:defRPr/>
            </a:lvl1pPr>
          </a:lstStyle>
          <a:p>
            <a:pPr lvl="0"/>
            <a:r>
              <a:rPr lang="en-US" smtClean="0"/>
              <a:t>Click to edit Master title style</a:t>
            </a:r>
          </a:p>
        </p:txBody>
      </p:sp>
      <p:sp>
        <p:nvSpPr>
          <p:cNvPr id="5" name="Date Placeholder 7"/>
          <p:cNvSpPr>
            <a:spLocks noGrp="1"/>
          </p:cNvSpPr>
          <p:nvPr>
            <p:ph type="dt" sz="half" idx="10"/>
          </p:nvPr>
        </p:nvSpPr>
        <p:spPr>
          <a:xfrm>
            <a:off x="3505200" y="6602373"/>
            <a:ext cx="2133600" cy="178813"/>
          </a:xfrm>
          <a:prstGeom prst="rect">
            <a:avLst/>
          </a:prstGeom>
        </p:spPr>
        <p:txBody>
          <a:bodyPr/>
          <a:lstStyle>
            <a:lvl1pPr algn="ctr">
              <a:lnSpc>
                <a:spcPct val="90000"/>
              </a:lnSpc>
              <a:defRPr sz="900">
                <a:solidFill>
                  <a:schemeClr val="tx1">
                    <a:tint val="75000"/>
                  </a:schemeClr>
                </a:solidFill>
                <a:latin typeface="Times New Roman" pitchFamily="18" charset="0"/>
                <a:cs typeface="Times New Roman" pitchFamily="18" charset="0"/>
              </a:defRPr>
            </a:lvl1pPr>
          </a:lstStyle>
          <a:p>
            <a:pPr>
              <a:defRPr/>
            </a:pPr>
            <a:fld id="{1E98151F-1DE3-476A-8028-5E7ADDCA83F3}" type="datetime1">
              <a:rPr lang="en-US"/>
              <a:pPr>
                <a:defRPr/>
              </a:pPr>
              <a:t>2/16/16</a:t>
            </a:fld>
            <a:endParaRPr lang="en-US" dirty="0"/>
          </a:p>
        </p:txBody>
      </p:sp>
    </p:spTree>
    <p:extLst>
      <p:ext uri="{BB962C8B-B14F-4D97-AF65-F5344CB8AC3E}">
        <p14:creationId xmlns:p14="http://schemas.microsoft.com/office/powerpoint/2010/main" val="267110787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3825" cy="6857868"/>
          </a:xfrm>
          <a:prstGeom prst="rect">
            <a:avLst/>
          </a:prstGeom>
        </p:spPr>
      </p:pic>
      <p:sp>
        <p:nvSpPr>
          <p:cNvPr id="1026" name="Title Placeholder 1"/>
          <p:cNvSpPr>
            <a:spLocks noGrp="1"/>
          </p:cNvSpPr>
          <p:nvPr>
            <p:ph type="title"/>
          </p:nvPr>
        </p:nvSpPr>
        <p:spPr bwMode="auto">
          <a:xfrm>
            <a:off x="202910" y="177800"/>
            <a:ext cx="8628678"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8688" y="1445477"/>
            <a:ext cx="8642640" cy="4270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Rectangle 6"/>
          <p:cNvSpPr>
            <a:spLocks noChangeArrowheads="1"/>
          </p:cNvSpPr>
          <p:nvPr/>
        </p:nvSpPr>
        <p:spPr bwMode="auto">
          <a:xfrm flipH="1">
            <a:off x="22695" y="6513051"/>
            <a:ext cx="2103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216122" y="6477000"/>
            <a:ext cx="4432078" cy="182562"/>
          </a:xfrm>
          <a:prstGeom prst="rect">
            <a:avLst/>
          </a:prstGeom>
          <a:ln/>
        </p:spPr>
        <p:txBody>
          <a:bodyPr anchor="ctr"/>
          <a:lstStyle/>
          <a:p>
            <a:pPr algn="l"/>
            <a:r>
              <a:rPr lang="en-US" sz="1000" dirty="0" smtClean="0">
                <a:solidFill>
                  <a:srgbClr val="BFBFBF"/>
                </a:solidFill>
                <a:latin typeface="Arial" pitchFamily="34" charset="0"/>
                <a:cs typeface="Arial" pitchFamily="34" charset="0"/>
              </a:rPr>
              <a:t>SNS Accelerator Advisory</a:t>
            </a:r>
            <a:r>
              <a:rPr lang="en-US" sz="1000" baseline="0" dirty="0" smtClean="0">
                <a:solidFill>
                  <a:srgbClr val="BFBFBF"/>
                </a:solidFill>
                <a:latin typeface="Arial" pitchFamily="34" charset="0"/>
                <a:cs typeface="Arial" pitchFamily="34" charset="0"/>
              </a:rPr>
              <a:t> Committee Meeting, February 16-18, 2016</a:t>
            </a:r>
            <a:endParaRPr lang="en-US" sz="1000" dirty="0">
              <a:solidFill>
                <a:srgbClr val="BFBFBF"/>
              </a:solidFill>
              <a:latin typeface="Arial" pitchFamily="34" charset="0"/>
              <a:cs typeface="Arial" pitchFamily="34" charset="0"/>
            </a:endParaRPr>
          </a:p>
        </p:txBody>
      </p:sp>
      <p:pic>
        <p:nvPicPr>
          <p:cNvPr id="3" name="Picture 2" descr="SNS_color.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705600" y="6273800"/>
            <a:ext cx="2127504" cy="354584"/>
          </a:xfrm>
          <a:prstGeom prst="rect">
            <a:avLst/>
          </a:prstGeom>
        </p:spPr>
      </p:pic>
    </p:spTree>
    <p:extLst>
      <p:ext uri="{BB962C8B-B14F-4D97-AF65-F5344CB8AC3E}">
        <p14:creationId xmlns:p14="http://schemas.microsoft.com/office/powerpoint/2010/main" val="208184812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Lst>
  <p:timing>
    <p:tnLst>
      <p:par>
        <p:cTn xmlns:p14="http://schemas.microsoft.com/office/powerpoint/2010/main" id="1" dur="indefinite" restart="never" nodeType="tmRoot"/>
      </p:par>
    </p:tnLst>
  </p:timing>
  <p:hf hdr="0" ftr="0" dt="0"/>
  <p:txStyles>
    <p:title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278" y="179737"/>
            <a:ext cx="4064922" cy="1281120"/>
          </a:xfrm>
        </p:spPr>
        <p:txBody>
          <a:bodyPr/>
          <a:lstStyle/>
          <a:p>
            <a:r>
              <a:rPr lang="en-US" dirty="0" smtClean="0"/>
              <a:t>Planning Initiatives for the 2017 Long Outage</a:t>
            </a:r>
            <a:endParaRPr lang="en-US" dirty="0"/>
          </a:p>
        </p:txBody>
      </p:sp>
      <p:sp>
        <p:nvSpPr>
          <p:cNvPr id="3" name="Subtitle 2"/>
          <p:cNvSpPr>
            <a:spLocks noGrp="1"/>
          </p:cNvSpPr>
          <p:nvPr>
            <p:ph type="subTitle" idx="1"/>
          </p:nvPr>
        </p:nvSpPr>
        <p:spPr>
          <a:xfrm>
            <a:off x="193224" y="2443270"/>
            <a:ext cx="4073976" cy="757130"/>
          </a:xfrm>
        </p:spPr>
        <p:txBody>
          <a:bodyPr/>
          <a:lstStyle/>
          <a:p>
            <a:r>
              <a:rPr lang="en-US" sz="1800" dirty="0" smtClean="0"/>
              <a:t>Presented to the</a:t>
            </a:r>
            <a:r>
              <a:rPr lang="en-US" dirty="0" smtClean="0"/>
              <a:t/>
            </a:r>
            <a:br>
              <a:rPr lang="en-US" dirty="0" smtClean="0"/>
            </a:br>
            <a:r>
              <a:rPr lang="en-US" b="1" dirty="0" smtClean="0"/>
              <a:t>SNS Accelerator Advisory Committee</a:t>
            </a:r>
            <a:endParaRPr lang="en-US" b="1" dirty="0"/>
          </a:p>
          <a:p>
            <a:r>
              <a:rPr lang="en-US" sz="2000" b="1" dirty="0" smtClean="0"/>
              <a:t>Kevin W. Jones</a:t>
            </a:r>
            <a:r>
              <a:rPr lang="en-US" sz="2000" dirty="0" smtClean="0"/>
              <a:t/>
            </a:r>
            <a:br>
              <a:rPr lang="en-US" sz="2000" dirty="0" smtClean="0"/>
            </a:br>
            <a:r>
              <a:rPr lang="en-US" sz="2000" dirty="0" smtClean="0"/>
              <a:t>Research Accelerator Division Director</a:t>
            </a:r>
            <a:endParaRPr lang="en-US" sz="2000" dirty="0"/>
          </a:p>
          <a:p>
            <a:r>
              <a:rPr lang="en-US" sz="1800" dirty="0" smtClean="0"/>
              <a:t/>
            </a:r>
            <a:br>
              <a:rPr lang="en-US" sz="1800" dirty="0" smtClean="0"/>
            </a:br>
            <a:r>
              <a:rPr lang="en-US" sz="1800" dirty="0" smtClean="0"/>
              <a:t>February 16, </a:t>
            </a:r>
            <a:r>
              <a:rPr lang="en-US" sz="1800" dirty="0"/>
              <a:t>2016</a:t>
            </a:r>
          </a:p>
        </p:txBody>
      </p:sp>
    </p:spTree>
    <p:extLst>
      <p:ext uri="{BB962C8B-B14F-4D97-AF65-F5344CB8AC3E}">
        <p14:creationId xmlns:p14="http://schemas.microsoft.com/office/powerpoint/2010/main" val="1863730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111204" y="68826"/>
            <a:ext cx="8229600" cy="496290"/>
          </a:xfrm>
        </p:spPr>
        <p:txBody>
          <a:bodyPr/>
          <a:lstStyle/>
          <a:p>
            <a:r>
              <a:rPr lang="en-US" dirty="0" smtClean="0">
                <a:solidFill>
                  <a:srgbClr val="006600"/>
                </a:solidFill>
              </a:rPr>
              <a:t>Summary</a:t>
            </a:r>
            <a:r>
              <a:rPr lang="en-US" dirty="0"/>
              <a:t>	</a:t>
            </a:r>
          </a:p>
        </p:txBody>
      </p:sp>
      <p:sp>
        <p:nvSpPr>
          <p:cNvPr id="519171" name="Rectangle 3"/>
          <p:cNvSpPr>
            <a:spLocks noGrp="1" noChangeArrowheads="1"/>
          </p:cNvSpPr>
          <p:nvPr>
            <p:ph type="body" idx="1"/>
          </p:nvPr>
        </p:nvSpPr>
        <p:spPr>
          <a:xfrm>
            <a:off x="192506" y="594431"/>
            <a:ext cx="8807116" cy="2160591"/>
          </a:xfrm>
        </p:spPr>
        <p:txBody>
          <a:bodyPr/>
          <a:lstStyle/>
          <a:p>
            <a:pPr marL="228600">
              <a:spcBef>
                <a:spcPts val="1000"/>
              </a:spcBef>
            </a:pPr>
            <a:r>
              <a:rPr lang="en-US" sz="1600" dirty="0" smtClean="0">
                <a:latin typeface="Arial" pitchFamily="34" charset="0"/>
                <a:cs typeface="Arial" pitchFamily="34" charset="0"/>
              </a:rPr>
              <a:t>Management commitment and engagement is essential to success</a:t>
            </a:r>
            <a:endParaRPr lang="en-US" sz="1600" dirty="0">
              <a:latin typeface="Arial" pitchFamily="34" charset="0"/>
              <a:cs typeface="Arial" pitchFamily="34" charset="0"/>
            </a:endParaRPr>
          </a:p>
          <a:p>
            <a:pPr marL="228600">
              <a:spcBef>
                <a:spcPts val="1000"/>
              </a:spcBef>
            </a:pPr>
            <a:r>
              <a:rPr lang="en-US" sz="1600" dirty="0" smtClean="0">
                <a:latin typeface="Arial" pitchFamily="34" charset="0"/>
                <a:cs typeface="Arial" pitchFamily="34" charset="0"/>
              </a:rPr>
              <a:t>This is a team effort – it requires coordination and cooperation from worker to Division Director</a:t>
            </a:r>
          </a:p>
          <a:p>
            <a:pPr marL="228600">
              <a:spcBef>
                <a:spcPts val="1000"/>
              </a:spcBef>
            </a:pPr>
            <a:r>
              <a:rPr lang="en-US" sz="1600" dirty="0" smtClean="0">
                <a:latin typeface="Arial" pitchFamily="34" charset="0"/>
                <a:cs typeface="Arial" pitchFamily="34" charset="0"/>
              </a:rPr>
              <a:t>We have to demonstrate incremental improvement and long-term success to be able to effectively argue that we can execute PPU and STS as planned</a:t>
            </a:r>
          </a:p>
          <a:p>
            <a:pPr marL="228600">
              <a:spcBef>
                <a:spcPts val="1000"/>
              </a:spcBef>
            </a:pPr>
            <a:r>
              <a:rPr lang="en-US" sz="1600" dirty="0" smtClean="0"/>
              <a:t>I expect a significant step forward in rigor in planning and prioritization for the Summer outage and beyond</a:t>
            </a:r>
            <a:endParaRPr lang="en-US" sz="1600" dirty="0">
              <a:latin typeface="Arial" pitchFamily="34" charset="0"/>
              <a:cs typeface="Arial" pitchFamily="34" charset="0"/>
            </a:endParaRPr>
          </a:p>
        </p:txBody>
      </p:sp>
      <p:pic>
        <p:nvPicPr>
          <p:cNvPr id="2" name="Picture 1" descr="RAD_Division_photo 08-02-12 croppe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899" y="3492500"/>
            <a:ext cx="8625607" cy="1981200"/>
          </a:xfrm>
          <a:prstGeom prst="rect">
            <a:avLst/>
          </a:prstGeom>
        </p:spPr>
      </p:pic>
      <p:sp>
        <p:nvSpPr>
          <p:cNvPr id="5" name="Rectangle 3"/>
          <p:cNvSpPr txBox="1">
            <a:spLocks noChangeArrowheads="1"/>
          </p:cNvSpPr>
          <p:nvPr/>
        </p:nvSpPr>
        <p:spPr bwMode="auto">
          <a:xfrm>
            <a:off x="141706" y="5534731"/>
            <a:ext cx="8807116"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30188" indent="-230188" algn="l" rtl="0" eaLnBrk="0" fontAlgn="base" hangingPunct="0">
              <a:lnSpc>
                <a:spcPct val="90000"/>
              </a:lnSpc>
              <a:spcBef>
                <a:spcPts val="1400"/>
              </a:spcBef>
              <a:spcAft>
                <a:spcPct val="0"/>
              </a:spcAft>
              <a:buClr>
                <a:srgbClr val="006C3A"/>
              </a:buClr>
              <a:buFont typeface="Arial" charset="0"/>
              <a:buChar char="•"/>
              <a:defRPr sz="2400" kern="1200">
                <a:solidFill>
                  <a:schemeClr val="tx1"/>
                </a:solidFill>
                <a:latin typeface="Arial Narrow" pitchFamily="34" charset="0"/>
                <a:ea typeface="+mn-ea"/>
                <a:cs typeface="+mn-cs"/>
              </a:defRPr>
            </a:lvl1pPr>
            <a:lvl2pPr marL="625475" indent="-279400" algn="l" rtl="0" eaLnBrk="0" fontAlgn="base" hangingPunct="0">
              <a:lnSpc>
                <a:spcPct val="90000"/>
              </a:lnSpc>
              <a:spcBef>
                <a:spcPts val="800"/>
              </a:spcBef>
              <a:spcAft>
                <a:spcPct val="0"/>
              </a:spcAft>
              <a:buClr>
                <a:srgbClr val="006C3A"/>
              </a:buClr>
              <a:buFont typeface="Arial" charset="0"/>
              <a:buChar char="–"/>
              <a:defRPr sz="2000" kern="1200">
                <a:solidFill>
                  <a:schemeClr val="tx1"/>
                </a:solidFill>
                <a:latin typeface="Arial Narrow" pitchFamily="34" charset="0"/>
                <a:ea typeface="+mn-ea"/>
                <a:cs typeface="+mn-cs"/>
              </a:defRPr>
            </a:lvl2pPr>
            <a:lvl3pPr marL="914400" indent="-230188" algn="l" rtl="0" eaLnBrk="0" fontAlgn="base" hangingPunct="0">
              <a:lnSpc>
                <a:spcPct val="90000"/>
              </a:lnSpc>
              <a:spcBef>
                <a:spcPts val="800"/>
              </a:spcBef>
              <a:spcAft>
                <a:spcPct val="0"/>
              </a:spcAft>
              <a:buClr>
                <a:srgbClr val="006C3A"/>
              </a:buClr>
              <a:buFont typeface="Arial" charset="0"/>
              <a:buChar char="•"/>
              <a:defRPr sz="1800" kern="1200">
                <a:solidFill>
                  <a:schemeClr val="tx1"/>
                </a:solidFill>
                <a:latin typeface="Arial Narrow" pitchFamily="34" charset="0"/>
                <a:ea typeface="+mn-ea"/>
                <a:cs typeface="+mn-cs"/>
              </a:defRPr>
            </a:lvl3pPr>
            <a:lvl4pPr marL="1144588" indent="-173038" algn="l" rtl="0" eaLnBrk="0" fontAlgn="base" hangingPunct="0">
              <a:lnSpc>
                <a:spcPct val="90000"/>
              </a:lnSpc>
              <a:spcBef>
                <a:spcPts val="800"/>
              </a:spcBef>
              <a:spcAft>
                <a:spcPct val="0"/>
              </a:spcAft>
              <a:buClr>
                <a:srgbClr val="006C3A"/>
              </a:buClr>
              <a:buFont typeface="Arial" charset="0"/>
              <a:buChar char="–"/>
              <a:defRPr sz="1600" kern="1200">
                <a:solidFill>
                  <a:schemeClr val="tx1"/>
                </a:solidFill>
                <a:latin typeface="Arial Narrow" pitchFamily="34" charset="0"/>
                <a:ea typeface="+mn-ea"/>
                <a:cs typeface="+mn-cs"/>
              </a:defRPr>
            </a:lvl4pPr>
            <a:lvl5pPr marL="1482725" indent="-222250" algn="l" rtl="0" eaLnBrk="0" fontAlgn="base" hangingPunct="0">
              <a:lnSpc>
                <a:spcPct val="90000"/>
              </a:lnSpc>
              <a:spcBef>
                <a:spcPts val="600"/>
              </a:spcBef>
              <a:spcAft>
                <a:spcPct val="0"/>
              </a:spcAft>
              <a:buClr>
                <a:srgbClr val="006C3A"/>
              </a:buClr>
              <a:buFont typeface="Arial" charset="0"/>
              <a:buChar char="»"/>
              <a:defRPr sz="16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000"/>
              </a:spcBef>
              <a:buNone/>
            </a:pPr>
            <a:r>
              <a:rPr lang="en-US" sz="1600" dirty="0" smtClean="0">
                <a:latin typeface="Arial" pitchFamily="34" charset="0"/>
                <a:cs typeface="Arial" pitchFamily="34" charset="0"/>
              </a:rPr>
              <a:t>We will get it done!</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23452680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0"/>
            <a:ext cx="9143999" cy="6858000"/>
          </a:xfrm>
          <a:prstGeom prst="rect">
            <a:avLst/>
          </a:prstGeom>
        </p:spPr>
      </p:pic>
      <p:sp>
        <p:nvSpPr>
          <p:cNvPr id="2" name="Title 1"/>
          <p:cNvSpPr>
            <a:spLocks noGrp="1"/>
          </p:cNvSpPr>
          <p:nvPr>
            <p:ph type="title"/>
          </p:nvPr>
        </p:nvSpPr>
        <p:spPr/>
        <p:txBody>
          <a:bodyPr/>
          <a:lstStyle/>
          <a:p>
            <a:r>
              <a:rPr lang="en-US" dirty="0" smtClean="0">
                <a:solidFill>
                  <a:schemeClr val="bg1"/>
                </a:solidFill>
              </a:rPr>
              <a:t>Discussion</a:t>
            </a:r>
            <a:endParaRPr lang="en-US" dirty="0">
              <a:solidFill>
                <a:schemeClr val="bg1"/>
              </a:solidFill>
            </a:endParaRPr>
          </a:p>
        </p:txBody>
      </p:sp>
    </p:spTree>
    <p:extLst>
      <p:ext uri="{BB962C8B-B14F-4D97-AF65-F5344CB8AC3E}">
        <p14:creationId xmlns:p14="http://schemas.microsoft.com/office/powerpoint/2010/main" val="9778250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0"/>
            <a:ext cx="8991600" cy="729430"/>
          </a:xfrm>
        </p:spPr>
        <p:txBody>
          <a:bodyPr/>
          <a:lstStyle/>
          <a:p>
            <a:r>
              <a:rPr lang="en-US" sz="2400" dirty="0" smtClean="0"/>
              <a:t>Comprehensive outage planning and management is essential to the ongoing success of SNS</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196560" y="1219201"/>
            <a:ext cx="8490240" cy="5257799"/>
          </a:xfrm>
        </p:spPr>
        <p:txBody>
          <a:bodyPr/>
          <a:lstStyle/>
          <a:p>
            <a:r>
              <a:rPr lang="en-US" sz="2000" dirty="0" smtClean="0"/>
              <a:t>Planning is underway for the Proton Power Upgrade and the Second Target Station</a:t>
            </a:r>
          </a:p>
          <a:p>
            <a:r>
              <a:rPr lang="en-US" sz="2000" dirty="0" smtClean="0"/>
              <a:t>A key planning imperative for these projects is that the majority of the construction can be done with minimal impact to the continued operation of the User Program at the First Target Station (FTS)</a:t>
            </a:r>
          </a:p>
          <a:p>
            <a:r>
              <a:rPr lang="en-US" sz="2000" dirty="0" smtClean="0"/>
              <a:t>This implies that modular elements of each project must be installed during regular planned maintenance outages to maintain a schedule that provides 5000 planned hours of neutron production for users</a:t>
            </a:r>
          </a:p>
          <a:p>
            <a:r>
              <a:rPr lang="en-US" sz="2000" dirty="0" smtClean="0"/>
              <a:t>SNS needs to refine its abilities to:</a:t>
            </a:r>
          </a:p>
          <a:p>
            <a:pPr lvl="1"/>
            <a:r>
              <a:rPr lang="en-US" sz="1600" dirty="0" smtClean="0"/>
              <a:t>Plan, schedule and execute multiple parallel projects in a constrained resource environment while</a:t>
            </a:r>
          </a:p>
          <a:p>
            <a:pPr lvl="1"/>
            <a:r>
              <a:rPr lang="en-US" sz="1600" dirty="0" smtClean="0"/>
              <a:t>Maintaining operational excellence and be responsive to operational upsets</a:t>
            </a:r>
          </a:p>
          <a:p>
            <a:r>
              <a:rPr lang="en-US" sz="2000" dirty="0" smtClean="0"/>
              <a:t>We need to be trusted stewards of the resources provided to us</a:t>
            </a:r>
            <a:endParaRPr lang="en-US" sz="2000" dirty="0"/>
          </a:p>
        </p:txBody>
      </p:sp>
    </p:spTree>
    <p:extLst>
      <p:ext uri="{BB962C8B-B14F-4D97-AF65-F5344CB8AC3E}">
        <p14:creationId xmlns:p14="http://schemas.microsoft.com/office/powerpoint/2010/main" val="34502720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Y16 for AA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33" y="1352342"/>
            <a:ext cx="9525000" cy="6163235"/>
          </a:xfrm>
          <a:prstGeom prst="rect">
            <a:avLst/>
          </a:prstGeom>
        </p:spPr>
      </p:pic>
      <p:sp>
        <p:nvSpPr>
          <p:cNvPr id="8193" name="Title 1"/>
          <p:cNvSpPr>
            <a:spLocks noGrp="1"/>
          </p:cNvSpPr>
          <p:nvPr>
            <p:ph type="title"/>
          </p:nvPr>
        </p:nvSpPr>
        <p:spPr>
          <a:xfrm>
            <a:off x="0" y="76200"/>
            <a:ext cx="9144000" cy="623248"/>
          </a:xfrm>
        </p:spPr>
        <p:txBody>
          <a:bodyPr/>
          <a:lstStyle/>
          <a:p>
            <a:pPr eaLnBrk="1" hangingPunct="1"/>
            <a:r>
              <a:rPr lang="en-US" sz="2000" dirty="0" smtClean="0">
                <a:latin typeface="Arial Black" charset="0"/>
              </a:rPr>
              <a:t>Inner Reflector Plug (IRP) fabrication schedule and spare RFQ readiness do not support installation in FY2016</a:t>
            </a:r>
            <a:endParaRPr lang="en-US" sz="2000" dirty="0">
              <a:latin typeface="Arial Black"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48786689"/>
              </p:ext>
            </p:extLst>
          </p:nvPr>
        </p:nvGraphicFramePr>
        <p:xfrm>
          <a:off x="457200" y="719667"/>
          <a:ext cx="8153400" cy="1120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01293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0" y="76200"/>
            <a:ext cx="9144000" cy="623248"/>
          </a:xfrm>
        </p:spPr>
        <p:txBody>
          <a:bodyPr/>
          <a:lstStyle/>
          <a:p>
            <a:pPr eaLnBrk="1" hangingPunct="1"/>
            <a:r>
              <a:rPr lang="en-US" sz="2000" dirty="0" smtClean="0">
                <a:latin typeface="Arial Black" charset="0"/>
              </a:rPr>
              <a:t>The proposed FY2017 schedule incorporates the first long facility outage for major component replacement</a:t>
            </a:r>
            <a:endParaRPr lang="en-US" sz="2000" dirty="0">
              <a:latin typeface="Arial Black" charset="0"/>
            </a:endParaRPr>
          </a:p>
        </p:txBody>
      </p:sp>
      <p:pic>
        <p:nvPicPr>
          <p:cNvPr id="3" name="Picture 2" descr="FY17 Planning Current for AA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75555"/>
            <a:ext cx="9144000" cy="533400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832700504"/>
              </p:ext>
            </p:extLst>
          </p:nvPr>
        </p:nvGraphicFramePr>
        <p:xfrm>
          <a:off x="457200" y="719667"/>
          <a:ext cx="8153400" cy="1566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2503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0"/>
            <a:ext cx="8991600" cy="729430"/>
          </a:xfrm>
        </p:spPr>
        <p:txBody>
          <a:bodyPr/>
          <a:lstStyle/>
          <a:p>
            <a:r>
              <a:rPr lang="en-US" sz="2400" dirty="0" smtClean="0"/>
              <a:t>Progress toward more formal prioritization and planning was made for the Winter 2016 outage (1) </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
          </p:nvPr>
        </p:nvSpPr>
        <p:spPr>
          <a:xfrm>
            <a:off x="196850" y="990600"/>
            <a:ext cx="8489950" cy="5257800"/>
          </a:xfrm>
        </p:spPr>
        <p:txBody>
          <a:bodyPr/>
          <a:lstStyle/>
          <a:p>
            <a:r>
              <a:rPr lang="en-US" sz="1600" dirty="0" smtClean="0"/>
              <a:t>The scientific organizations developed and implemented a process to set priorities for instrument upgrades.  </a:t>
            </a:r>
          </a:p>
          <a:p>
            <a:r>
              <a:rPr lang="en-US" sz="1600" dirty="0" smtClean="0"/>
              <a:t> RAD staff that had ownership of elements of work scope associated with each of these projects were engaged in the scoping process to define needed resources and contribute to planned schedules.  </a:t>
            </a:r>
          </a:p>
          <a:p>
            <a:r>
              <a:rPr lang="en-US" sz="1600" dirty="0" smtClean="0"/>
              <a:t>These projects were then included in the RAD prioritization process that was implemented to define high priority items to be performed during the recently-concluded Winter 2016 outage. </a:t>
            </a:r>
          </a:p>
          <a:p>
            <a:r>
              <a:rPr lang="en-US" sz="1600" dirty="0" smtClean="0"/>
              <a:t>The </a:t>
            </a:r>
            <a:r>
              <a:rPr lang="en-US" sz="1600" dirty="0"/>
              <a:t>RAD prioritization process included an initial prioritization performed by the group owning the equipment, to which a number of scoring criteria were applied.  These included:</a:t>
            </a:r>
          </a:p>
          <a:p>
            <a:pPr lvl="1"/>
            <a:r>
              <a:rPr lang="en-US" sz="1400" dirty="0"/>
              <a:t>Is the activity one of the top priority instrument improvement projects?</a:t>
            </a:r>
          </a:p>
          <a:p>
            <a:pPr lvl="1"/>
            <a:r>
              <a:rPr lang="en-US" sz="1400" dirty="0"/>
              <a:t>Is the activity required to meet a regulatory requirement?</a:t>
            </a:r>
          </a:p>
          <a:p>
            <a:pPr lvl="1"/>
            <a:r>
              <a:rPr lang="en-US" sz="1400" dirty="0"/>
              <a:t>Is the activity a response to an Advisory/Review Committee action or an event corrective action?</a:t>
            </a:r>
          </a:p>
          <a:p>
            <a:pPr lvl="1"/>
            <a:r>
              <a:rPr lang="en-US" sz="1400" dirty="0"/>
              <a:t>Is the activity implementation of an AIP or new capability?</a:t>
            </a:r>
          </a:p>
          <a:p>
            <a:pPr lvl="1"/>
            <a:r>
              <a:rPr lang="en-US" sz="1400" dirty="0"/>
              <a:t>Does the activity affect operability at high beam power?</a:t>
            </a:r>
          </a:p>
          <a:p>
            <a:pPr lvl="1"/>
            <a:r>
              <a:rPr lang="en-US" sz="1400" dirty="0"/>
              <a:t>Does the activity address a reliability issue or offer a reliability improvement?</a:t>
            </a:r>
          </a:p>
          <a:p>
            <a:pPr lvl="1"/>
            <a:r>
              <a:rPr lang="en-US" sz="1400" dirty="0"/>
              <a:t>Does the activity contribute to the system reliability budget</a:t>
            </a:r>
            <a:r>
              <a:rPr lang="en-US" sz="1400" dirty="0" smtClean="0"/>
              <a:t>?</a:t>
            </a:r>
            <a:endParaRPr lang="en-US" sz="1400" dirty="0"/>
          </a:p>
        </p:txBody>
      </p:sp>
    </p:spTree>
    <p:extLst>
      <p:ext uri="{BB962C8B-B14F-4D97-AF65-F5344CB8AC3E}">
        <p14:creationId xmlns:p14="http://schemas.microsoft.com/office/powerpoint/2010/main" val="29644062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0"/>
            <a:ext cx="8991600" cy="729430"/>
          </a:xfrm>
        </p:spPr>
        <p:txBody>
          <a:bodyPr/>
          <a:lstStyle/>
          <a:p>
            <a:r>
              <a:rPr lang="en-US" sz="2400" dirty="0" smtClean="0"/>
              <a:t>Progress toward more formal prioritization and planning was made for the Winter 2016 outage (1) </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
          </p:nvPr>
        </p:nvSpPr>
        <p:spPr>
          <a:xfrm>
            <a:off x="196850" y="990600"/>
            <a:ext cx="8489950" cy="5257800"/>
          </a:xfrm>
        </p:spPr>
        <p:txBody>
          <a:bodyPr/>
          <a:lstStyle/>
          <a:p>
            <a:r>
              <a:rPr lang="en-US" sz="1800" dirty="0"/>
              <a:t>Impact factors determined through this process were used to select 15 high priority activities for resource allocation during the outage to ensure </a:t>
            </a:r>
            <a:r>
              <a:rPr lang="en-US" sz="1800" dirty="0" smtClean="0"/>
              <a:t>completion </a:t>
            </a:r>
          </a:p>
          <a:p>
            <a:r>
              <a:rPr lang="en-US" sz="1800" dirty="0" smtClean="0"/>
              <a:t>Standard preventive</a:t>
            </a:r>
            <a:r>
              <a:rPr lang="en-US" sz="1800" dirty="0"/>
              <a:t>/predictive maintenance work that could also be </a:t>
            </a:r>
            <a:r>
              <a:rPr lang="en-US" sz="1800" dirty="0" smtClean="0"/>
              <a:t>accommodated was included.  </a:t>
            </a:r>
          </a:p>
          <a:p>
            <a:r>
              <a:rPr lang="en-US" sz="1800" dirty="0" smtClean="0"/>
              <a:t>A </a:t>
            </a:r>
            <a:r>
              <a:rPr lang="en-US" sz="1800" dirty="0"/>
              <a:t>memorandum </a:t>
            </a:r>
            <a:r>
              <a:rPr lang="en-US" sz="1800" dirty="0" smtClean="0"/>
              <a:t>describing the outage constraints and listing </a:t>
            </a:r>
            <a:r>
              <a:rPr lang="en-US" sz="1800" dirty="0"/>
              <a:t>these activities and their priorities was distributed to all RAD staff 3 weeks before the start of the outage.</a:t>
            </a:r>
          </a:p>
          <a:p>
            <a:r>
              <a:rPr lang="en-US" sz="1800" dirty="0"/>
              <a:t>All but one of the activities were </a:t>
            </a:r>
            <a:r>
              <a:rPr lang="en-US" sz="1800" dirty="0" smtClean="0"/>
              <a:t>completed; further activities on </a:t>
            </a:r>
            <a:r>
              <a:rPr lang="en-US" sz="1800" dirty="0"/>
              <a:t>BL-17 </a:t>
            </a:r>
            <a:r>
              <a:rPr lang="en-US" sz="1800" dirty="0" smtClean="0"/>
              <a:t>upgrade were </a:t>
            </a:r>
            <a:r>
              <a:rPr lang="en-US" sz="1800" dirty="0"/>
              <a:t>deferred to the summer 2016 outage. </a:t>
            </a:r>
            <a:endParaRPr lang="en-US" sz="1800" dirty="0" smtClean="0"/>
          </a:p>
          <a:p>
            <a:r>
              <a:rPr lang="en-US" sz="1800" b="1" i="1" dirty="0" smtClean="0"/>
              <a:t>However, no integrated resource-loaded schedule was developed to support management of the outage</a:t>
            </a:r>
            <a:endParaRPr lang="en-US" sz="1800" b="1" i="1" dirty="0"/>
          </a:p>
        </p:txBody>
      </p:sp>
    </p:spTree>
    <p:extLst>
      <p:ext uri="{BB962C8B-B14F-4D97-AF65-F5344CB8AC3E}">
        <p14:creationId xmlns:p14="http://schemas.microsoft.com/office/powerpoint/2010/main" val="586799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0"/>
            <a:ext cx="8991600" cy="729430"/>
          </a:xfrm>
        </p:spPr>
        <p:txBody>
          <a:bodyPr/>
          <a:lstStyle/>
          <a:p>
            <a:r>
              <a:rPr lang="en-US" sz="2400" dirty="0" smtClean="0"/>
              <a:t>The Summer 2016 outage presents a considerable challenge for prioritization and planning</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196560" y="914400"/>
            <a:ext cx="8490240" cy="5257799"/>
          </a:xfrm>
        </p:spPr>
        <p:txBody>
          <a:bodyPr/>
          <a:lstStyle/>
          <a:p>
            <a:r>
              <a:rPr lang="en-US" sz="2000" dirty="0" smtClean="0"/>
              <a:t>Continue planned and funded Instrument Upgrades (e.g. BL-17 vacuum upgrade)</a:t>
            </a:r>
          </a:p>
          <a:p>
            <a:r>
              <a:rPr lang="en-US" sz="2000" dirty="0" smtClean="0"/>
              <a:t>Continue in-situ plasma processing to increase beam energy (construct duplicate RF/gas/vacuum systems to be able to process two </a:t>
            </a:r>
            <a:r>
              <a:rPr lang="en-US" sz="2000" dirty="0" err="1" smtClean="0"/>
              <a:t>cryomodules</a:t>
            </a:r>
            <a:r>
              <a:rPr lang="en-US" sz="2000" dirty="0" smtClean="0"/>
              <a:t> simultaneously)</a:t>
            </a:r>
          </a:p>
          <a:p>
            <a:r>
              <a:rPr lang="en-US" sz="2000" dirty="0" smtClean="0"/>
              <a:t>Continue to deploy modulator upgrades (controllers and pulse-flattening technology)</a:t>
            </a:r>
          </a:p>
          <a:p>
            <a:r>
              <a:rPr lang="en-US" sz="2000" dirty="0" smtClean="0"/>
              <a:t>Replace Target and Proton Beam Window (install new Aluminum PBW)</a:t>
            </a:r>
          </a:p>
          <a:p>
            <a:r>
              <a:rPr lang="en-US" sz="2000" b="1" i="1" dirty="0" smtClean="0"/>
              <a:t>Initiate beam startup of Integrated Test Stand Facility and qualify the spare RFQ for beam operation</a:t>
            </a:r>
            <a:endParaRPr lang="en-US" sz="2000" dirty="0" smtClean="0"/>
          </a:p>
          <a:p>
            <a:r>
              <a:rPr lang="en-US" sz="2000" dirty="0" smtClean="0"/>
              <a:t>Routine maintenance and upgrades of all standard accelerator and beam transport systems</a:t>
            </a:r>
          </a:p>
          <a:p>
            <a:r>
              <a:rPr lang="en-US" sz="2000" b="1" i="1" dirty="0" smtClean="0"/>
              <a:t>Development of an integrated schedule with key resource leveling will be essential to success – this is a key performance objective for the RAD Director and all Group Leaders for FY16</a:t>
            </a:r>
            <a:endParaRPr lang="en-US" sz="2000" b="1" i="1" dirty="0"/>
          </a:p>
        </p:txBody>
      </p:sp>
    </p:spTree>
    <p:extLst>
      <p:ext uri="{BB962C8B-B14F-4D97-AF65-F5344CB8AC3E}">
        <p14:creationId xmlns:p14="http://schemas.microsoft.com/office/powerpoint/2010/main" val="42518404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0"/>
            <a:ext cx="8991600" cy="415498"/>
          </a:xfrm>
        </p:spPr>
        <p:txBody>
          <a:bodyPr/>
          <a:lstStyle/>
          <a:p>
            <a:r>
              <a:rPr lang="en-US" sz="2400" dirty="0" smtClean="0"/>
              <a:t>The Challenge:</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196560" y="762000"/>
            <a:ext cx="8490240" cy="5257799"/>
          </a:xfrm>
        </p:spPr>
        <p:txBody>
          <a:bodyPr/>
          <a:lstStyle/>
          <a:p>
            <a:r>
              <a:rPr lang="en-US" sz="2000" dirty="0" smtClean="0"/>
              <a:t>Assignment of an Outage Manager to oversee integration and provide executive management for planning and execution</a:t>
            </a:r>
          </a:p>
          <a:p>
            <a:r>
              <a:rPr lang="en-US" sz="2000" dirty="0" smtClean="0"/>
              <a:t>Commitment by project leads and equipment owners/team leads to provide well thought out plans for both projects and routine maintenance activities</a:t>
            </a:r>
          </a:p>
          <a:p>
            <a:r>
              <a:rPr lang="en-US" sz="2000" dirty="0" smtClean="0"/>
              <a:t>Develop, agree to and implement “rules of the road” for schedule development: for example,</a:t>
            </a:r>
          </a:p>
          <a:p>
            <a:pPr lvl="1"/>
            <a:r>
              <a:rPr lang="en-US" sz="1600" dirty="0" smtClean="0"/>
              <a:t>What constitutes a project?</a:t>
            </a:r>
          </a:p>
          <a:p>
            <a:pPr lvl="1"/>
            <a:r>
              <a:rPr lang="en-US" sz="1600" dirty="0" smtClean="0"/>
              <a:t>What is the minimum unit of work that will be scheduled?</a:t>
            </a:r>
          </a:p>
          <a:p>
            <a:pPr lvl="1"/>
            <a:r>
              <a:rPr lang="en-US" sz="1600" dirty="0" smtClean="0"/>
              <a:t>How often will the schedule be </a:t>
            </a:r>
            <a:r>
              <a:rPr lang="en-US" sz="1600" dirty="0" err="1" smtClean="0"/>
              <a:t>statused</a:t>
            </a:r>
            <a:r>
              <a:rPr lang="en-US" sz="1600" dirty="0" smtClean="0"/>
              <a:t>?</a:t>
            </a:r>
          </a:p>
          <a:p>
            <a:pPr lvl="1"/>
            <a:r>
              <a:rPr lang="en-US" sz="1600" dirty="0" smtClean="0"/>
              <a:t>How will contingency be allocated?</a:t>
            </a:r>
          </a:p>
          <a:p>
            <a:pPr lvl="1"/>
            <a:r>
              <a:rPr lang="en-US" sz="1600" dirty="0" smtClean="0"/>
              <a:t>What tool will be used?</a:t>
            </a:r>
          </a:p>
          <a:p>
            <a:pPr lvl="1"/>
            <a:r>
              <a:rPr lang="en-US" sz="1600" dirty="0" smtClean="0"/>
              <a:t>Which individuals are responsible for providing input using what mechanisms?</a:t>
            </a:r>
          </a:p>
          <a:p>
            <a:pPr lvl="1"/>
            <a:r>
              <a:rPr lang="en-US" sz="1600" dirty="0" smtClean="0"/>
              <a:t>How are risks managed and mitigated?</a:t>
            </a:r>
          </a:p>
          <a:p>
            <a:r>
              <a:rPr lang="en-US" sz="2000" dirty="0" smtClean="0"/>
              <a:t>Will require a restructuring of the management integration function given the (pending) departure of two key team members</a:t>
            </a:r>
          </a:p>
        </p:txBody>
      </p:sp>
    </p:spTree>
    <p:extLst>
      <p:ext uri="{BB962C8B-B14F-4D97-AF65-F5344CB8AC3E}">
        <p14:creationId xmlns:p14="http://schemas.microsoft.com/office/powerpoint/2010/main" val="15796617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0"/>
            <a:ext cx="8991600" cy="729430"/>
          </a:xfrm>
        </p:spPr>
        <p:txBody>
          <a:bodyPr/>
          <a:lstStyle/>
          <a:p>
            <a:r>
              <a:rPr lang="en-US" sz="2400" dirty="0" smtClean="0"/>
              <a:t>Actions taken to mitigate risks for the two major projects planned for the long outage</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1143000"/>
            <a:ext cx="8490240" cy="5257799"/>
          </a:xfrm>
        </p:spPr>
        <p:txBody>
          <a:bodyPr/>
          <a:lstStyle/>
          <a:p>
            <a:r>
              <a:rPr lang="en-US" sz="2000" dirty="0" smtClean="0"/>
              <a:t>An ITSF readiness team has been established under George Dodson’s leadership.  Their assignment is to:</a:t>
            </a:r>
          </a:p>
          <a:p>
            <a:pPr lvl="1"/>
            <a:r>
              <a:rPr lang="en-US" sz="1600" dirty="0" smtClean="0"/>
              <a:t>By March 31, 2016 complete the document preparations necessary to support starting internal and external readiness reviews</a:t>
            </a:r>
          </a:p>
          <a:p>
            <a:pPr lvl="1"/>
            <a:r>
              <a:rPr lang="en-US" sz="1600" dirty="0" smtClean="0"/>
              <a:t>By May 31, 2016 complete the readiness review process, including resolution of any pre-start findings identified by the readiness review process</a:t>
            </a:r>
          </a:p>
          <a:p>
            <a:r>
              <a:rPr lang="en-US" sz="2000" dirty="0" smtClean="0"/>
              <a:t>An RFQ relocation team has been established under the leadership of Mark </a:t>
            </a:r>
            <a:r>
              <a:rPr lang="en-US" sz="2000" dirty="0" err="1" smtClean="0"/>
              <a:t>Middendorf</a:t>
            </a:r>
            <a:r>
              <a:rPr lang="en-US" sz="2000" dirty="0" smtClean="0"/>
              <a:t>.  Their assignment is to prepare complete detailed plans for the removal of the spare RFQ to the front end, and oversee the RFQ exchange and commissioning.</a:t>
            </a:r>
          </a:p>
          <a:p>
            <a:r>
              <a:rPr lang="en-US" sz="2000" dirty="0" smtClean="0"/>
              <a:t>An IRP replacement team has been established under the leadership of Mike Baumgartner.  Their assignment is to prepare complete detailed plans for and to execute all actions necessary to prepare the IRP, when received, for installation.</a:t>
            </a:r>
          </a:p>
        </p:txBody>
      </p:sp>
    </p:spTree>
    <p:extLst>
      <p:ext uri="{BB962C8B-B14F-4D97-AF65-F5344CB8AC3E}">
        <p14:creationId xmlns:p14="http://schemas.microsoft.com/office/powerpoint/2010/main" val="39040350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werpoint-Template_HFIR-SNS">
  <a:themeElements>
    <a:clrScheme name="ORNL Corporate Color Palette FINAL">
      <a:dk1>
        <a:sysClr val="windowText" lastClr="000000"/>
      </a:dk1>
      <a:lt1>
        <a:sysClr val="window" lastClr="FFFFFF"/>
      </a:lt1>
      <a:dk2>
        <a:srgbClr val="18783D"/>
      </a:dk2>
      <a:lt2>
        <a:srgbClr val="FFFFFF"/>
      </a:lt2>
      <a:accent1>
        <a:srgbClr val="2A6EBB"/>
      </a:accent1>
      <a:accent2>
        <a:srgbClr val="69BE28"/>
      </a:accent2>
      <a:accent3>
        <a:srgbClr val="E37222"/>
      </a:accent3>
      <a:accent4>
        <a:srgbClr val="3CB6CE"/>
      </a:accent4>
      <a:accent5>
        <a:srgbClr val="983222"/>
      </a:accent5>
      <a:accent6>
        <a:srgbClr val="FECB00"/>
      </a:accent6>
      <a:hlink>
        <a:srgbClr val="2A6EBB"/>
      </a:hlink>
      <a:folHlink>
        <a:srgbClr val="207C47"/>
      </a:folHlink>
    </a:clrScheme>
    <a:fontScheme name="ORNL 2013">
      <a:majorFont>
        <a:latin typeface="Arial Black"/>
        <a:ea typeface=""/>
        <a:cs typeface=""/>
      </a:majorFont>
      <a:minorFont>
        <a:latin typeface="Arial"/>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balanced" dir="t">
            <a:rot lat="0" lon="0" rev="0"/>
          </a:lightRig>
        </a:scene3d>
        <a:sp3d>
          <a:contourClr>
            <a:schemeClr val="lt1"/>
          </a:contourClr>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913069-075D-49F7-AF90-34940D148085}">
  <ds:schemaRef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terms/"/>
    <ds:schemaRef ds:uri="http://www.w3.org/XML/1998/namespace"/>
    <ds:schemaRef ds:uri="http://purl.org/dc/elements/1.1/"/>
  </ds:schemaRefs>
</ds:datastoreItem>
</file>

<file path=customXml/itemProps2.xml><?xml version="1.0" encoding="utf-8"?>
<ds:datastoreItem xmlns:ds="http://schemas.openxmlformats.org/officeDocument/2006/customXml" ds:itemID="{FF50F8B6-4A11-4B4C-906E-532188B822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98F7A50-2969-4387-8ABB-A3555854BC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Powerpoint-Template_HFIR-SNS.potx</Template>
  <TotalTime>9654</TotalTime>
  <Words>1224</Words>
  <Application>Microsoft Macintosh PowerPoint</Application>
  <PresentationFormat>On-screen Show (4:3)</PresentationFormat>
  <Paragraphs>72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Powerpoint-Template_HFIR-SNS</vt:lpstr>
      <vt:lpstr>Planning Initiatives for the 2017 Long Outage</vt:lpstr>
      <vt:lpstr>Comprehensive outage planning and management is essential to the ongoing success of SNS</vt:lpstr>
      <vt:lpstr>Inner Reflector Plug (IRP) fabrication schedule and spare RFQ readiness do not support installation in FY2016</vt:lpstr>
      <vt:lpstr>The proposed FY2017 schedule incorporates the first long facility outage for major component replacement</vt:lpstr>
      <vt:lpstr>Progress toward more formal prioritization and planning was made for the Winter 2016 outage (1) </vt:lpstr>
      <vt:lpstr>Progress toward more formal prioritization and planning was made for the Winter 2016 outage (1) </vt:lpstr>
      <vt:lpstr>The Summer 2016 outage presents a considerable challenge for prioritization and planning</vt:lpstr>
      <vt:lpstr>The Challenge:</vt:lpstr>
      <vt:lpstr>Actions taken to mitigate risks for the two major projects planned for the long outage</vt:lpstr>
      <vt:lpstr>Summary </vt:lpstr>
      <vt:lpstr>Discussion</vt:lpstr>
    </vt:vector>
  </TitlesOfParts>
  <Company>ORNL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Manning, Renee</dc:creator>
  <cp:keywords>Spallation Neuton Souce, Neutron Sciences Directorate</cp:keywords>
  <cp:lastModifiedBy>Jones, Kevin W.</cp:lastModifiedBy>
  <cp:revision>77</cp:revision>
  <cp:lastPrinted>2016-02-15T17:09:55Z</cp:lastPrinted>
  <dcterms:created xsi:type="dcterms:W3CDTF">2014-04-28T13:33:12Z</dcterms:created>
  <dcterms:modified xsi:type="dcterms:W3CDTF">2016-02-16T12:18:37Z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