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5" r:id="rId4"/>
  </p:sldMasterIdLst>
  <p:notesMasterIdLst>
    <p:notesMasterId r:id="rId35"/>
  </p:notesMasterIdLst>
  <p:sldIdLst>
    <p:sldId id="256" r:id="rId5"/>
    <p:sldId id="275" r:id="rId6"/>
    <p:sldId id="274" r:id="rId7"/>
    <p:sldId id="258" r:id="rId8"/>
    <p:sldId id="276" r:id="rId9"/>
    <p:sldId id="277" r:id="rId10"/>
    <p:sldId id="296" r:id="rId11"/>
    <p:sldId id="259" r:id="rId12"/>
    <p:sldId id="263" r:id="rId13"/>
    <p:sldId id="294" r:id="rId14"/>
    <p:sldId id="260" r:id="rId15"/>
    <p:sldId id="271" r:id="rId16"/>
    <p:sldId id="297" r:id="rId17"/>
    <p:sldId id="293" r:id="rId18"/>
    <p:sldId id="284" r:id="rId19"/>
    <p:sldId id="285" r:id="rId20"/>
    <p:sldId id="286" r:id="rId21"/>
    <p:sldId id="287" r:id="rId22"/>
    <p:sldId id="288" r:id="rId23"/>
    <p:sldId id="289" r:id="rId24"/>
    <p:sldId id="298" r:id="rId25"/>
    <p:sldId id="262" r:id="rId26"/>
    <p:sldId id="264" r:id="rId27"/>
    <p:sldId id="265" r:id="rId28"/>
    <p:sldId id="290" r:id="rId29"/>
    <p:sldId id="280" r:id="rId30"/>
    <p:sldId id="279" r:id="rId31"/>
    <p:sldId id="269" r:id="rId32"/>
    <p:sldId id="270" r:id="rId33"/>
    <p:sldId id="299" r:id="rId34"/>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6600"/>
    <a:srgbClr val="00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420" autoAdjust="0"/>
  </p:normalViewPr>
  <p:slideViewPr>
    <p:cSldViewPr showGuides="1">
      <p:cViewPr>
        <p:scale>
          <a:sx n="150" d="100"/>
          <a:sy n="150" d="100"/>
        </p:scale>
        <p:origin x="-2424" y="-366"/>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0"/>
            <a:ext cx="3038475" cy="462120"/>
          </a:xfrm>
          <a:prstGeom prst="rect">
            <a:avLst/>
          </a:prstGeom>
        </p:spPr>
        <p:txBody>
          <a:bodyPr vert="horz" lIns="91440" tIns="45720" rIns="91440" bIns="45720" rtlCol="0"/>
          <a:lstStyle>
            <a:lvl1pPr algn="r">
              <a:defRPr sz="1200"/>
            </a:lvl1pPr>
          </a:lstStyle>
          <a:p>
            <a:fld id="{6B2FBE26-5811-4F43-B19B-1055E16D4FAF}" type="datetimeFigureOut">
              <a:rPr lang="en-US" smtClean="0"/>
              <a:t>2/16/2016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767"/>
            <a:ext cx="5607050" cy="415591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378"/>
            <a:ext cx="3038475" cy="4621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772378"/>
            <a:ext cx="3038475" cy="462120"/>
          </a:xfrm>
          <a:prstGeom prst="rect">
            <a:avLst/>
          </a:prstGeom>
        </p:spPr>
        <p:txBody>
          <a:bodyPr vert="horz" lIns="91440" tIns="45720" rIns="91440" bIns="45720" rtlCol="0" anchor="b"/>
          <a:lstStyle>
            <a:lvl1pPr algn="r">
              <a:defRPr sz="1200"/>
            </a:lvl1pPr>
          </a:lstStyle>
          <a:p>
            <a:fld id="{FD0240C7-CFFE-415A-8A1F-D53101AB63C3}" type="slidenum">
              <a:rPr lang="en-US" smtClean="0"/>
              <a:t>‹#›</a:t>
            </a:fld>
            <a:endParaRPr lang="en-US"/>
          </a:p>
        </p:txBody>
      </p:sp>
    </p:spTree>
    <p:extLst>
      <p:ext uri="{BB962C8B-B14F-4D97-AF65-F5344CB8AC3E}">
        <p14:creationId xmlns:p14="http://schemas.microsoft.com/office/powerpoint/2010/main" val="2670635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070E8A-C811-47AE-B54F-079373543682}" type="slidenum">
              <a:rPr lang="en-US" altLang="en-US" smtClean="0"/>
              <a:pPr>
                <a:defRPr/>
              </a:pPr>
              <a:t>4</a:t>
            </a:fld>
            <a:endParaRPr lang="en-US" altLang="en-US"/>
          </a:p>
        </p:txBody>
      </p:sp>
    </p:spTree>
    <p:extLst>
      <p:ext uri="{BB962C8B-B14F-4D97-AF65-F5344CB8AC3E}">
        <p14:creationId xmlns:p14="http://schemas.microsoft.com/office/powerpoint/2010/main" val="369162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0D8DF-7BF6-7F4F-9D25-653E0199B70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1990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070E8A-C811-47AE-B54F-079373543682}" type="slidenum">
              <a:rPr lang="en-US" altLang="en-US" smtClean="0"/>
              <a:pPr>
                <a:defRPr/>
              </a:pPr>
              <a:t>13</a:t>
            </a:fld>
            <a:endParaRPr lang="en-US" altLang="en-US"/>
          </a:p>
        </p:txBody>
      </p:sp>
    </p:spTree>
    <p:extLst>
      <p:ext uri="{BB962C8B-B14F-4D97-AF65-F5344CB8AC3E}">
        <p14:creationId xmlns:p14="http://schemas.microsoft.com/office/powerpoint/2010/main" val="369162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9A510C5-B649-49A8-9061-E10145EB4D98}" type="slidenum">
              <a:rPr lang="en-US" altLang="en-US" smtClean="0"/>
              <a:pPr/>
              <a:t>15</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1363" indent="-284163">
              <a:defRPr>
                <a:solidFill>
                  <a:schemeClr val="tx1"/>
                </a:solidFill>
                <a:latin typeface="Arial" pitchFamily="34" charset="0"/>
                <a:cs typeface="Arial" pitchFamily="34" charset="0"/>
              </a:defRPr>
            </a:lvl2pPr>
            <a:lvl3pPr marL="1139825" indent="-227013">
              <a:defRPr>
                <a:solidFill>
                  <a:schemeClr val="tx1"/>
                </a:solidFill>
                <a:latin typeface="Arial" pitchFamily="34" charset="0"/>
                <a:cs typeface="Arial" pitchFamily="34" charset="0"/>
              </a:defRPr>
            </a:lvl3pPr>
            <a:lvl4pPr marL="1597025" indent="-227013">
              <a:defRPr>
                <a:solidFill>
                  <a:schemeClr val="tx1"/>
                </a:solidFill>
                <a:latin typeface="Arial" pitchFamily="34" charset="0"/>
                <a:cs typeface="Arial" pitchFamily="34" charset="0"/>
              </a:defRPr>
            </a:lvl4pPr>
            <a:lvl5pPr marL="2052638" indent="-227013">
              <a:defRPr>
                <a:solidFill>
                  <a:schemeClr val="tx1"/>
                </a:solidFill>
                <a:latin typeface="Arial" pitchFamily="34" charset="0"/>
                <a:cs typeface="Arial" pitchFamily="34" charset="0"/>
              </a:defRPr>
            </a:lvl5pPr>
            <a:lvl6pPr marL="2509838" indent="-227013" eaLnBrk="0" fontAlgn="base" hangingPunct="0">
              <a:spcBef>
                <a:spcPct val="0"/>
              </a:spcBef>
              <a:spcAft>
                <a:spcPct val="0"/>
              </a:spcAft>
              <a:defRPr>
                <a:solidFill>
                  <a:schemeClr val="tx1"/>
                </a:solidFill>
                <a:latin typeface="Arial" pitchFamily="34" charset="0"/>
                <a:cs typeface="Arial" pitchFamily="34" charset="0"/>
              </a:defRPr>
            </a:lvl6pPr>
            <a:lvl7pPr marL="2967038" indent="-227013" eaLnBrk="0" fontAlgn="base" hangingPunct="0">
              <a:spcBef>
                <a:spcPct val="0"/>
              </a:spcBef>
              <a:spcAft>
                <a:spcPct val="0"/>
              </a:spcAft>
              <a:defRPr>
                <a:solidFill>
                  <a:schemeClr val="tx1"/>
                </a:solidFill>
                <a:latin typeface="Arial" pitchFamily="34" charset="0"/>
                <a:cs typeface="Arial" pitchFamily="34" charset="0"/>
              </a:defRPr>
            </a:lvl7pPr>
            <a:lvl8pPr marL="3424238" indent="-227013" eaLnBrk="0" fontAlgn="base" hangingPunct="0">
              <a:spcBef>
                <a:spcPct val="0"/>
              </a:spcBef>
              <a:spcAft>
                <a:spcPct val="0"/>
              </a:spcAft>
              <a:defRPr>
                <a:solidFill>
                  <a:schemeClr val="tx1"/>
                </a:solidFill>
                <a:latin typeface="Arial" pitchFamily="34" charset="0"/>
                <a:cs typeface="Arial" pitchFamily="34" charset="0"/>
              </a:defRPr>
            </a:lvl8pPr>
            <a:lvl9pPr marL="3881438" indent="-227013" eaLnBrk="0" fontAlgn="base" hangingPunct="0">
              <a:spcBef>
                <a:spcPct val="0"/>
              </a:spcBef>
              <a:spcAft>
                <a:spcPct val="0"/>
              </a:spcAft>
              <a:defRPr>
                <a:solidFill>
                  <a:schemeClr val="tx1"/>
                </a:solidFill>
                <a:latin typeface="Arial" pitchFamily="34" charset="0"/>
                <a:cs typeface="Arial" pitchFamily="34" charset="0"/>
              </a:defRPr>
            </a:lvl9pPr>
          </a:lstStyle>
          <a:p>
            <a:fld id="{5BC86F65-9AD0-474A-85A6-3DDAB89A429D}" type="slidenum">
              <a:rPr lang="en-US" altLang="en-US" smtClean="0"/>
              <a:pPr/>
              <a:t>16</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070E8A-C811-47AE-B54F-079373543682}" type="slidenum">
              <a:rPr lang="en-US" altLang="en-US" smtClean="0"/>
              <a:pPr>
                <a:defRPr/>
              </a:pPr>
              <a:t>21</a:t>
            </a:fld>
            <a:endParaRPr lang="en-US" altLang="en-US"/>
          </a:p>
        </p:txBody>
      </p:sp>
    </p:spTree>
    <p:extLst>
      <p:ext uri="{BB962C8B-B14F-4D97-AF65-F5344CB8AC3E}">
        <p14:creationId xmlns:p14="http://schemas.microsoft.com/office/powerpoint/2010/main" val="3691625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bwMode="auto">
          <a:xfrm>
            <a:off x="6085342" y="0"/>
            <a:ext cx="3071004" cy="68580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w="9525" cap="flat" cmpd="sng" algn="ctr">
            <a:noFill/>
            <a:prstDash val="solid"/>
            <a:round/>
            <a:headEnd type="none" w="med" len="med"/>
            <a:tailEnd type="none" w="med" len="med"/>
          </a:ln>
          <a:effectLst>
            <a:outerShdw blurRad="127000" dist="38100" dir="10800000" algn="r" rotWithShape="0">
              <a:prstClr val="black">
                <a:alpha val="20000"/>
              </a:prstClr>
            </a:outerShdw>
          </a:effectLst>
        </p:spPr>
        <p:txBody>
          <a:bodyPr/>
          <a:lstStyle/>
          <a:p>
            <a:pPr eaLnBrk="0" hangingPunct="0">
              <a:defRPr/>
            </a:pPr>
            <a:endParaRPr lang="en-US">
              <a:latin typeface="Arial" pitchFamily="34" charset="0"/>
              <a:cs typeface="Arial" pitchFamily="34" charset="0"/>
            </a:endParaRPr>
          </a:p>
        </p:txBody>
      </p:sp>
      <p:sp>
        <p:nvSpPr>
          <p:cNvPr id="2" name="Title 1"/>
          <p:cNvSpPr>
            <a:spLocks noGrp="1"/>
          </p:cNvSpPr>
          <p:nvPr>
            <p:ph type="ctrTitle"/>
          </p:nvPr>
        </p:nvSpPr>
        <p:spPr>
          <a:xfrm>
            <a:off x="202278" y="179737"/>
            <a:ext cx="4160172" cy="877163"/>
          </a:xfrm>
        </p:spPr>
        <p:txBody>
          <a:bodyPr/>
          <a:lstStyle>
            <a:lvl1pPr algn="l">
              <a:defRPr>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278"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Box 9"/>
          <p:cNvSpPr txBox="1"/>
          <p:nvPr userDrawn="1"/>
        </p:nvSpPr>
        <p:spPr>
          <a:xfrm>
            <a:off x="202278" y="6293793"/>
            <a:ext cx="2114681" cy="400110"/>
          </a:xfrm>
          <a:prstGeom prst="rect">
            <a:avLst/>
          </a:prstGeom>
          <a:noFill/>
        </p:spPr>
        <p:txBody>
          <a:bodyPr wrap="none" rtlCol="0">
            <a:spAutoFit/>
          </a:bodyPr>
          <a:lstStyle/>
          <a:p>
            <a:r>
              <a:rPr lang="en-US" sz="1000" b="0" dirty="0" smtClean="0">
                <a:solidFill>
                  <a:schemeClr val="tx2"/>
                </a:solidFill>
              </a:rPr>
              <a:t>ORNL is managed by UT-Battelle </a:t>
            </a:r>
            <a:br>
              <a:rPr lang="en-US" sz="1000" b="0" dirty="0" smtClean="0">
                <a:solidFill>
                  <a:schemeClr val="tx2"/>
                </a:solidFill>
              </a:rPr>
            </a:br>
            <a:r>
              <a:rPr lang="en-US" sz="1000" b="0" dirty="0" smtClean="0">
                <a:solidFill>
                  <a:schemeClr val="tx2"/>
                </a:solidFill>
              </a:rPr>
              <a:t>for the US Department of Energy</a:t>
            </a:r>
            <a:endParaRPr lang="en-US" sz="1000" b="0" dirty="0">
              <a:solidFill>
                <a:schemeClr val="tx2"/>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19432" y="6324600"/>
            <a:ext cx="2019528" cy="33658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93796" y="649494"/>
            <a:ext cx="4648199" cy="4685534"/>
          </a:xfrm>
          <a:prstGeom prst="rect">
            <a:avLst/>
          </a:prstGeom>
        </p:spPr>
      </p:pic>
    </p:spTree>
    <p:extLst>
      <p:ext uri="{BB962C8B-B14F-4D97-AF65-F5344CB8AC3E}">
        <p14:creationId xmlns:p14="http://schemas.microsoft.com/office/powerpoint/2010/main" val="39133722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8474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6560" y="1367185"/>
            <a:ext cx="8642640" cy="447193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92206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8474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9572" y="1363056"/>
            <a:ext cx="4198258" cy="4525963"/>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7398" y="1363056"/>
            <a:ext cx="4198258" cy="4525963"/>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06602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5948" y="1462314"/>
            <a:ext cx="419252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5948" y="2102076"/>
            <a:ext cx="4192528" cy="3951288"/>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76828"/>
            <a:ext cx="41941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16590"/>
            <a:ext cx="4194175" cy="3951288"/>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48649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3911890" cy="1117600"/>
          </a:xfrm>
        </p:spPr>
        <p:txBody>
          <a:bodyPr/>
          <a:lstStyle/>
          <a:p>
            <a:r>
              <a:rPr lang="en-US" smtClean="0"/>
              <a:t>Click to edit Master title style</a:t>
            </a:r>
            <a:endParaRPr lang="en-US"/>
          </a:p>
        </p:txBody>
      </p:sp>
      <p:sp>
        <p:nvSpPr>
          <p:cNvPr id="3" name="Rectangle 2"/>
          <p:cNvSpPr/>
          <p:nvPr userDrawn="1"/>
        </p:nvSpPr>
        <p:spPr bwMode="auto">
          <a:xfrm>
            <a:off x="6085342" y="0"/>
            <a:ext cx="3071004" cy="6858000"/>
          </a:xfrm>
          <a:prstGeom prst="rect">
            <a:avLst/>
          </a:prstGeom>
          <a:solidFill>
            <a:schemeClr val="bg2"/>
          </a:solidFill>
          <a:ln w="9525" cap="flat" cmpd="sng" algn="ctr">
            <a:noFill/>
            <a:prstDash val="solid"/>
            <a:round/>
            <a:headEnd type="none" w="med" len="med"/>
            <a:tailEnd type="none" w="med" len="med"/>
          </a:ln>
          <a:effectLst>
            <a:outerShdw blurRad="127000" dist="38100" dir="10800000" algn="r" rotWithShape="0">
              <a:prstClr val="black">
                <a:alpha val="20000"/>
              </a:prstClr>
            </a:outerShdw>
          </a:effectLst>
        </p:spPr>
        <p:txBody>
          <a:bodyPr/>
          <a:lstStyle/>
          <a:p>
            <a:pPr eaLnBrk="0" hangingPunct="0">
              <a:defRPr/>
            </a:pPr>
            <a:endParaRPr lang="en-US">
              <a:latin typeface="Arial" pitchFamily="34" charset="0"/>
              <a:cs typeface="Arial" pitchFamily="34"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52" r="1904"/>
          <a:stretch/>
        </p:blipFill>
        <p:spPr>
          <a:xfrm>
            <a:off x="6085342" y="65"/>
            <a:ext cx="3071004" cy="6629335"/>
          </a:xfrm>
          <a:prstGeom prst="rect">
            <a:avLst/>
          </a:prstGeom>
        </p:spPr>
      </p:pic>
      <p:cxnSp>
        <p:nvCxnSpPr>
          <p:cNvPr id="7" name="Straight Arrow Connector 6"/>
          <p:cNvCxnSpPr/>
          <p:nvPr userDrawn="1"/>
        </p:nvCxnSpPr>
        <p:spPr>
          <a:xfrm>
            <a:off x="6085342" y="0"/>
            <a:ext cx="0" cy="685800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9201" y="6338371"/>
            <a:ext cx="1329900" cy="316766"/>
          </a:xfrm>
          <a:prstGeom prst="rect">
            <a:avLst/>
          </a:prstGeom>
        </p:spPr>
      </p:pic>
    </p:spTree>
    <p:extLst>
      <p:ext uri="{BB962C8B-B14F-4D97-AF65-F5344CB8AC3E}">
        <p14:creationId xmlns:p14="http://schemas.microsoft.com/office/powerpoint/2010/main" val="61210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88677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3367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457200" y="177800"/>
            <a:ext cx="8229600" cy="484188"/>
          </a:xfrm>
          <a:prstGeom prst="rect">
            <a:avLst/>
          </a:prstGeom>
          <a:noFill/>
          <a:ln w="9525">
            <a:noFill/>
            <a:miter lim="800000"/>
            <a:headEnd/>
            <a:tailEnd/>
          </a:ln>
        </p:spPr>
        <p:txBody>
          <a:bodyPr/>
          <a:lstStyle>
            <a:lvl1pPr algn="ctr">
              <a:defRPr/>
            </a:lvl1pPr>
          </a:lstStyle>
          <a:p>
            <a:pPr lvl="0"/>
            <a:r>
              <a:rPr lang="en-US" smtClean="0"/>
              <a:t>Click to edit Master title style</a:t>
            </a:r>
          </a:p>
        </p:txBody>
      </p:sp>
      <p:sp>
        <p:nvSpPr>
          <p:cNvPr id="5" name="Date Placeholder 7"/>
          <p:cNvSpPr>
            <a:spLocks noGrp="1"/>
          </p:cNvSpPr>
          <p:nvPr>
            <p:ph type="dt" sz="half" idx="10"/>
          </p:nvPr>
        </p:nvSpPr>
        <p:spPr>
          <a:xfrm>
            <a:off x="3505200" y="6602373"/>
            <a:ext cx="2133600" cy="178813"/>
          </a:xfrm>
          <a:prstGeom prst="rect">
            <a:avLst/>
          </a:prstGeom>
        </p:spPr>
        <p:txBody>
          <a:bodyPr/>
          <a:lstStyle>
            <a:lvl1pPr algn="ctr">
              <a:lnSpc>
                <a:spcPct val="90000"/>
              </a:lnSpc>
              <a:defRPr sz="900">
                <a:solidFill>
                  <a:schemeClr val="tx1">
                    <a:tint val="75000"/>
                  </a:schemeClr>
                </a:solidFill>
                <a:latin typeface="Times New Roman" pitchFamily="18" charset="0"/>
                <a:cs typeface="Times New Roman" pitchFamily="18" charset="0"/>
              </a:defRPr>
            </a:lvl1pPr>
          </a:lstStyle>
          <a:p>
            <a:pPr>
              <a:defRPr/>
            </a:pPr>
            <a:fld id="{1E98151F-1DE3-476A-8028-5E7ADDCA83F3}" type="datetime1">
              <a:rPr lang="en-US"/>
              <a:pPr>
                <a:defRPr/>
              </a:pPr>
              <a:t>2/16/2016</a:t>
            </a:fld>
            <a:endParaRPr lang="en-US" dirty="0"/>
          </a:p>
        </p:txBody>
      </p:sp>
    </p:spTree>
    <p:extLst>
      <p:ext uri="{BB962C8B-B14F-4D97-AF65-F5344CB8AC3E}">
        <p14:creationId xmlns:p14="http://schemas.microsoft.com/office/powerpoint/2010/main" val="26711078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Rectangle 256"/>
          <p:cNvSpPr txBox="1">
            <a:spLocks noChangeArrowheads="1"/>
          </p:cNvSpPr>
          <p:nvPr userDrawn="1"/>
        </p:nvSpPr>
        <p:spPr>
          <a:xfrm>
            <a:off x="3124200" y="6469063"/>
            <a:ext cx="2895600" cy="182562"/>
          </a:xfrm>
          <a:prstGeom prst="rect">
            <a:avLst/>
          </a:prstGeom>
          <a:ln/>
        </p:spPr>
        <p:txBody>
          <a:bodyPr/>
          <a:lstStyle>
            <a:lvl1pPr>
              <a:defRPr/>
            </a:lvl1pPr>
          </a:lstStyle>
          <a:p>
            <a:pPr algn="ctr" eaLnBrk="1" fontAlgn="auto" hangingPunct="1">
              <a:spcBef>
                <a:spcPts val="0"/>
              </a:spcBef>
              <a:spcAft>
                <a:spcPts val="0"/>
              </a:spcAft>
              <a:defRPr/>
            </a:pPr>
            <a:r>
              <a:rPr lang="en-US" sz="900" dirty="0" smtClean="0">
                <a:solidFill>
                  <a:prstClr val="white">
                    <a:lumMod val="75000"/>
                  </a:prstClr>
                </a:solidFill>
                <a:latin typeface="Times New Roman" pitchFamily="18" charset="0"/>
                <a:cs typeface="Times New Roman" pitchFamily="18" charset="0"/>
              </a:rPr>
              <a:t>Presentation_name</a:t>
            </a:r>
            <a:endParaRPr lang="en-US" sz="900" dirty="0">
              <a:solidFill>
                <a:prstClr val="white">
                  <a:lumMod val="75000"/>
                </a:prstClr>
              </a:solidFill>
              <a:latin typeface="Times New Roman" pitchFamily="18" charset="0"/>
              <a:cs typeface="Times New Roman" pitchFamily="18" charset="0"/>
            </a:endParaRPr>
          </a:p>
        </p:txBody>
      </p:sp>
      <p:sp>
        <p:nvSpPr>
          <p:cNvPr id="2" name="Content Placeholder 1"/>
          <p:cNvSpPr>
            <a:spLocks noGrp="1"/>
          </p:cNvSpPr>
          <p:nvPr>
            <p:ph/>
          </p:nvPr>
        </p:nvSpPr>
        <p:spPr>
          <a:xfrm>
            <a:off x="120650" y="153988"/>
            <a:ext cx="8775700" cy="573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6"/>
          <p:cNvSpPr>
            <a:spLocks noGrp="1" noChangeArrowheads="1"/>
          </p:cNvSpPr>
          <p:nvPr>
            <p:ph type="ftr" sz="quarter" idx="10"/>
          </p:nvPr>
        </p:nvSpPr>
        <p:spPr>
          <a:xfrm>
            <a:off x="3124200" y="6513513"/>
            <a:ext cx="2895600" cy="182562"/>
          </a:xfrm>
          <a:prstGeom prst="rect">
            <a:avLst/>
          </a:prstGeom>
        </p:spPr>
        <p:txBody>
          <a:bodyPr/>
          <a:lstStyle>
            <a:lvl1pPr algn="l">
              <a:defRPr/>
            </a:lvl1pPr>
          </a:lstStyle>
          <a:p>
            <a:pPr eaLnBrk="1" hangingPunct="1">
              <a:defRPr/>
            </a:pPr>
            <a:r>
              <a:rPr lang="en-US">
                <a:solidFill>
                  <a:prstClr val="black"/>
                </a:solidFill>
                <a:latin typeface="Arial" charset="0"/>
                <a:cs typeface="Arial" charset="0"/>
              </a:rPr>
              <a:t>Ion Source and LEBT Performance and Plans</a:t>
            </a:r>
          </a:p>
          <a:p>
            <a:pPr eaLnBrk="1" hangingPunct="1">
              <a:defRPr/>
            </a:pPr>
            <a:r>
              <a:rPr lang="en-US">
                <a:solidFill>
                  <a:prstClr val="black"/>
                </a:solidFill>
                <a:latin typeface="Arial" charset="0"/>
                <a:cs typeface="Arial" charset="0"/>
              </a:rPr>
              <a:t>January 22-24, 2008</a:t>
            </a:r>
          </a:p>
        </p:txBody>
      </p:sp>
    </p:spTree>
    <p:extLst>
      <p:ext uri="{BB962C8B-B14F-4D97-AF65-F5344CB8AC3E}">
        <p14:creationId xmlns:p14="http://schemas.microsoft.com/office/powerpoint/2010/main" val="128828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3825" cy="6857868"/>
          </a:xfrm>
          <a:prstGeom prst="rect">
            <a:avLst/>
          </a:prstGeom>
        </p:spPr>
      </p:pic>
      <p:sp>
        <p:nvSpPr>
          <p:cNvPr id="1026" name="Title Placeholder 1"/>
          <p:cNvSpPr>
            <a:spLocks noGrp="1"/>
          </p:cNvSpPr>
          <p:nvPr>
            <p:ph type="title"/>
          </p:nvPr>
        </p:nvSpPr>
        <p:spPr bwMode="auto">
          <a:xfrm>
            <a:off x="202910" y="177800"/>
            <a:ext cx="8628678"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8688" y="1445477"/>
            <a:ext cx="8642640" cy="4270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Rectangle 6"/>
          <p:cNvSpPr>
            <a:spLocks noChangeArrowheads="1"/>
          </p:cNvSpPr>
          <p:nvPr/>
        </p:nvSpPr>
        <p:spPr bwMode="auto">
          <a:xfrm flipH="1">
            <a:off x="22695" y="6513051"/>
            <a:ext cx="2103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216122" y="6477000"/>
            <a:ext cx="4432078" cy="182562"/>
          </a:xfrm>
          <a:prstGeom prst="rect">
            <a:avLst/>
          </a:prstGeom>
          <a:ln/>
        </p:spPr>
        <p:txBody>
          <a:bodyPr anchor="ctr"/>
          <a:lstStyle/>
          <a:p>
            <a:pPr algn="l"/>
            <a:r>
              <a:rPr lang="en-US" sz="1000" dirty="0" smtClean="0">
                <a:solidFill>
                  <a:srgbClr val="BFBFBF"/>
                </a:solidFill>
                <a:latin typeface="Arial" pitchFamily="34" charset="0"/>
                <a:cs typeface="Arial" pitchFamily="34" charset="0"/>
              </a:rPr>
              <a:t>SNS Accelerator Advisory</a:t>
            </a:r>
            <a:r>
              <a:rPr lang="en-US" sz="1000" baseline="0" dirty="0" smtClean="0">
                <a:solidFill>
                  <a:srgbClr val="BFBFBF"/>
                </a:solidFill>
                <a:latin typeface="Arial" pitchFamily="34" charset="0"/>
                <a:cs typeface="Arial" pitchFamily="34" charset="0"/>
              </a:rPr>
              <a:t> Committee Meeting, February 16-18, 2016</a:t>
            </a:r>
            <a:endParaRPr lang="en-US" sz="1000" dirty="0">
              <a:solidFill>
                <a:srgbClr val="BFBFBF"/>
              </a:solidFill>
              <a:latin typeface="Arial" pitchFamily="34" charset="0"/>
              <a:cs typeface="Arial" pitchFamily="34" charset="0"/>
            </a:endParaRPr>
          </a:p>
        </p:txBody>
      </p:sp>
      <p:pic>
        <p:nvPicPr>
          <p:cNvPr id="3" name="Picture 2" descr="SNS_color.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05600" y="6273800"/>
            <a:ext cx="2127504" cy="354584"/>
          </a:xfrm>
          <a:prstGeom prst="rect">
            <a:avLst/>
          </a:prstGeom>
        </p:spPr>
      </p:pic>
    </p:spTree>
    <p:extLst>
      <p:ext uri="{BB962C8B-B14F-4D97-AF65-F5344CB8AC3E}">
        <p14:creationId xmlns:p14="http://schemas.microsoft.com/office/powerpoint/2010/main" val="208184812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9.xml"/><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gif"/><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2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78.jpeg"/><Relationship Id="rId4" Type="http://schemas.openxmlformats.org/officeDocument/2006/relationships/image" Target="../media/image7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278" y="179737"/>
            <a:ext cx="5284122" cy="2723823"/>
          </a:xfrm>
        </p:spPr>
        <p:txBody>
          <a:bodyPr/>
          <a:lstStyle/>
          <a:p>
            <a:pPr>
              <a:lnSpc>
                <a:spcPct val="90000"/>
              </a:lnSpc>
            </a:pPr>
            <a:r>
              <a:rPr lang="en-US" sz="3200" dirty="0"/>
              <a:t>Progress in Ion Source Operation for Consistent High Current and Long  </a:t>
            </a:r>
            <a:r>
              <a:rPr lang="en-US" sz="3200" dirty="0" smtClean="0"/>
              <a:t>  Life </a:t>
            </a:r>
            <a:r>
              <a:rPr lang="en-US" sz="3200" dirty="0"/>
              <a:t>Performance</a:t>
            </a:r>
            <a:r>
              <a:rPr lang="en-US" sz="3200" dirty="0">
                <a:solidFill>
                  <a:srgbClr val="000000"/>
                </a:solidFill>
                <a:latin typeface="Calibri"/>
              </a:rPr>
              <a:t/>
            </a:r>
            <a:br>
              <a:rPr lang="en-US" sz="3200" dirty="0">
                <a:solidFill>
                  <a:srgbClr val="000000"/>
                </a:solidFill>
                <a:latin typeface="Calibri"/>
              </a:rPr>
            </a:br>
            <a:endParaRPr lang="en-US" dirty="0"/>
          </a:p>
        </p:txBody>
      </p:sp>
      <p:sp>
        <p:nvSpPr>
          <p:cNvPr id="3" name="Subtitle 2"/>
          <p:cNvSpPr>
            <a:spLocks noGrp="1"/>
          </p:cNvSpPr>
          <p:nvPr>
            <p:ph type="subTitle" idx="1"/>
          </p:nvPr>
        </p:nvSpPr>
        <p:spPr>
          <a:xfrm>
            <a:off x="707103" y="2819400"/>
            <a:ext cx="3255297" cy="757130"/>
          </a:xfrm>
        </p:spPr>
        <p:txBody>
          <a:bodyPr/>
          <a:lstStyle/>
          <a:p>
            <a:pPr algn="ctr"/>
            <a:r>
              <a:rPr lang="en-US" dirty="0" smtClean="0"/>
              <a:t>Martin Stockli</a:t>
            </a:r>
          </a:p>
          <a:p>
            <a:pPr algn="ctr"/>
            <a:r>
              <a:rPr lang="en-US" dirty="0" smtClean="0"/>
              <a:t>Ion Source Team Lead</a:t>
            </a:r>
            <a:endParaRPr lang="en-US" dirty="0"/>
          </a:p>
        </p:txBody>
      </p:sp>
      <p:sp>
        <p:nvSpPr>
          <p:cNvPr id="5" name="Text Box 9"/>
          <p:cNvSpPr txBox="1">
            <a:spLocks noChangeArrowheads="1"/>
          </p:cNvSpPr>
          <p:nvPr/>
        </p:nvSpPr>
        <p:spPr bwMode="auto">
          <a:xfrm>
            <a:off x="685800" y="4800600"/>
            <a:ext cx="390207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sz="2000" i="1" dirty="0" smtClean="0">
                <a:solidFill>
                  <a:srgbClr val="000000"/>
                </a:solidFill>
              </a:rPr>
              <a:t>Accelerator Advisory Committee </a:t>
            </a:r>
          </a:p>
          <a:p>
            <a:pPr algn="ctr" eaLnBrk="1" hangingPunct="1">
              <a:lnSpc>
                <a:spcPct val="90000"/>
              </a:lnSpc>
            </a:pPr>
            <a:r>
              <a:rPr lang="en-US" altLang="en-US" sz="2000" i="1" dirty="0" smtClean="0">
                <a:solidFill>
                  <a:srgbClr val="000000"/>
                </a:solidFill>
              </a:rPr>
              <a:t>Oak Ridge, TN37830</a:t>
            </a:r>
          </a:p>
          <a:p>
            <a:pPr algn="ctr" eaLnBrk="1" hangingPunct="1">
              <a:lnSpc>
                <a:spcPct val="90000"/>
              </a:lnSpc>
            </a:pPr>
            <a:r>
              <a:rPr lang="en-US" altLang="en-US" sz="2000" i="1" dirty="0" smtClean="0">
                <a:solidFill>
                  <a:srgbClr val="000000"/>
                </a:solidFill>
              </a:rPr>
              <a:t>February 17, 2016</a:t>
            </a:r>
            <a:endParaRPr lang="en-US" altLang="en-US" sz="2000" i="1" dirty="0">
              <a:solidFill>
                <a:srgbClr val="000000"/>
              </a:solidFill>
            </a:endParaRPr>
          </a:p>
        </p:txBody>
      </p:sp>
    </p:spTree>
    <p:extLst>
      <p:ext uri="{BB962C8B-B14F-4D97-AF65-F5344CB8AC3E}">
        <p14:creationId xmlns:p14="http://schemas.microsoft.com/office/powerpoint/2010/main" val="1863730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RFQ transmission vs. RFQ field</a:t>
            </a:r>
            <a:endParaRPr lang="en-US" dirty="0"/>
          </a:p>
        </p:txBody>
      </p:sp>
      <p:sp>
        <p:nvSpPr>
          <p:cNvPr id="12" name="Content Placeholder 2"/>
          <p:cNvSpPr txBox="1">
            <a:spLocks/>
          </p:cNvSpPr>
          <p:nvPr/>
        </p:nvSpPr>
        <p:spPr bwMode="auto">
          <a:xfrm>
            <a:off x="379412" y="5867400"/>
            <a:ext cx="7926388" cy="685800"/>
          </a:xfrm>
          <a:prstGeom prst="rect">
            <a:avLst/>
          </a:prstGeom>
          <a:noFill/>
          <a:ln>
            <a:noFill/>
          </a:ln>
          <a:extLst/>
        </p:spPr>
        <p:txBody>
          <a:bodyPr/>
          <a:lstStyle>
            <a:lvl1pPr marL="230188" indent="-230188">
              <a:lnSpc>
                <a:spcPct val="90000"/>
              </a:lnSpc>
              <a:spcBef>
                <a:spcPts val="1400"/>
              </a:spcBef>
              <a:buClr>
                <a:schemeClr val="tx2"/>
              </a:buClr>
              <a:buFont typeface="Arial" pitchFamily="34" charset="0"/>
              <a:buChar char="•"/>
              <a:defRPr sz="2800">
                <a:solidFill>
                  <a:schemeClr val="tx1"/>
                </a:solidFill>
                <a:latin typeface="Arial" pitchFamily="34" charset="0"/>
              </a:defRPr>
            </a:lvl1pPr>
            <a:lvl2pPr marL="625475" indent="-279400">
              <a:lnSpc>
                <a:spcPct val="90000"/>
              </a:lnSpc>
              <a:spcBef>
                <a:spcPts val="800"/>
              </a:spcBef>
              <a:buClr>
                <a:schemeClr val="tx2"/>
              </a:buClr>
              <a:buFont typeface="Arial" pitchFamily="34" charset="0"/>
              <a:buChar char="–"/>
              <a:defRPr sz="2400">
                <a:solidFill>
                  <a:schemeClr val="tx1"/>
                </a:solidFill>
                <a:latin typeface="Arial" pitchFamily="34" charset="0"/>
              </a:defRPr>
            </a:lvl2pPr>
            <a:lvl3pPr indent="-230188">
              <a:lnSpc>
                <a:spcPct val="90000"/>
              </a:lnSpc>
              <a:spcBef>
                <a:spcPts val="800"/>
              </a:spcBef>
              <a:buClr>
                <a:schemeClr val="tx2"/>
              </a:buClr>
              <a:buFont typeface="Arial" pitchFamily="34" charset="0"/>
              <a:buChar char="•"/>
              <a:defRPr sz="2000">
                <a:solidFill>
                  <a:schemeClr val="tx1"/>
                </a:solidFill>
                <a:latin typeface="Arial" pitchFamily="34" charset="0"/>
              </a:defRPr>
            </a:lvl3pPr>
            <a:lvl4pPr marL="1144588" indent="-173038">
              <a:lnSpc>
                <a:spcPct val="90000"/>
              </a:lnSpc>
              <a:spcBef>
                <a:spcPts val="800"/>
              </a:spcBef>
              <a:buClr>
                <a:schemeClr val="tx2"/>
              </a:buClr>
              <a:buFont typeface="Arial" pitchFamily="34" charset="0"/>
              <a:buChar char="–"/>
              <a:defRPr>
                <a:solidFill>
                  <a:schemeClr val="tx1"/>
                </a:solidFill>
                <a:latin typeface="Arial" pitchFamily="34" charset="0"/>
              </a:defRPr>
            </a:lvl4pPr>
            <a:lvl5pPr marL="1482725" indent="-222250">
              <a:lnSpc>
                <a:spcPct val="90000"/>
              </a:lnSpc>
              <a:spcBef>
                <a:spcPts val="600"/>
              </a:spcBef>
              <a:buClr>
                <a:schemeClr val="tx2"/>
              </a:buClr>
              <a:buFont typeface="Arial" pitchFamily="34" charset="0"/>
              <a:buChar char="»"/>
              <a:defRPr>
                <a:solidFill>
                  <a:schemeClr val="tx1"/>
                </a:solidFill>
                <a:latin typeface="Arial" pitchFamily="34" charset="0"/>
              </a:defRPr>
            </a:lvl5pPr>
            <a:lvl6pPr marL="19399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6pPr>
            <a:lvl7pPr marL="23971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7pPr>
            <a:lvl8pPr marL="28543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8pPr>
            <a:lvl9pPr marL="33115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9pPr>
          </a:lstStyle>
          <a:p>
            <a:pPr eaLnBrk="1" hangingPunct="1">
              <a:buFont typeface="Arial" pitchFamily="34" charset="0"/>
              <a:buNone/>
            </a:pPr>
            <a:r>
              <a:rPr lang="en-US" altLang="en-US" b="1" i="1" dirty="0" smtClean="0">
                <a:solidFill>
                  <a:srgbClr val="FF0000"/>
                </a:solidFill>
              </a:rPr>
              <a:t>However, only ~5% are </a:t>
            </a:r>
            <a:r>
              <a:rPr lang="en-US" altLang="en-US" b="1" i="1" smtClean="0">
                <a:solidFill>
                  <a:srgbClr val="FF0000"/>
                </a:solidFill>
              </a:rPr>
              <a:t>typically achieved!</a:t>
            </a:r>
            <a:endParaRPr lang="en-US" altLang="en-US" b="1" i="1" dirty="0">
              <a:solidFill>
                <a:srgbClr val="FF0000"/>
              </a:solidFill>
            </a:endParaRPr>
          </a:p>
        </p:txBody>
      </p:sp>
      <p:sp>
        <p:nvSpPr>
          <p:cNvPr id="13" name="Content Placeholder 2"/>
          <p:cNvSpPr txBox="1">
            <a:spLocks/>
          </p:cNvSpPr>
          <p:nvPr/>
        </p:nvSpPr>
        <p:spPr bwMode="auto">
          <a:xfrm>
            <a:off x="135466" y="4495800"/>
            <a:ext cx="8921750" cy="1314450"/>
          </a:xfrm>
          <a:prstGeom prst="rect">
            <a:avLst/>
          </a:prstGeom>
          <a:noFill/>
          <a:ln w="9525">
            <a:noFill/>
            <a:miter lim="800000"/>
            <a:headEnd/>
            <a:tailEnd/>
          </a:ln>
        </p:spPr>
        <p:txBody>
          <a:bodyPr vert="horz" wrap="square" lIns="91435" tIns="45718" rIns="91435" bIns="45718" numCol="1" anchor="t" anchorCtr="0" compatLnSpc="1">
            <a:prstTxWarp prst="textNoShape">
              <a:avLst/>
            </a:prstTxWarp>
            <a:noAutofit/>
          </a:bodyPr>
          <a:lstStyle>
            <a:lvl1pPr marL="230176" indent="-230176"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25443" indent="-279386"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914353" indent="-230176"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144529" indent="-173029"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1482649" indent="-222239" algn="l" rtl="0" eaLnBrk="1" fontAlgn="base" hangingPunct="1">
              <a:lnSpc>
                <a:spcPct val="90000"/>
              </a:lnSpc>
              <a:spcBef>
                <a:spcPts val="600"/>
              </a:spcBef>
              <a:spcAft>
                <a:spcPct val="0"/>
              </a:spcAft>
              <a:buClr>
                <a:schemeClr val="tx2"/>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spcBef>
                <a:spcPts val="600"/>
              </a:spcBef>
              <a:buClr>
                <a:srgbClr val="18783D"/>
              </a:buClr>
            </a:pPr>
            <a:r>
              <a:rPr lang="en-US" sz="2200" dirty="0" smtClean="0">
                <a:solidFill>
                  <a:prstClr val="black"/>
                </a:solidFill>
              </a:rPr>
              <a:t>Absolute RF field measurements are difficult, and </a:t>
            </a:r>
            <a:br>
              <a:rPr lang="en-US" sz="2200" dirty="0" smtClean="0">
                <a:solidFill>
                  <a:prstClr val="black"/>
                </a:solidFill>
              </a:rPr>
            </a:br>
            <a:r>
              <a:rPr lang="en-US" sz="2200" dirty="0" smtClean="0">
                <a:solidFill>
                  <a:prstClr val="black"/>
                </a:solidFill>
              </a:rPr>
              <a:t>there is uncertainty in the actual fields.</a:t>
            </a:r>
          </a:p>
          <a:p>
            <a:pPr defTabSz="914400">
              <a:spcBef>
                <a:spcPts val="600"/>
              </a:spcBef>
              <a:buClr>
                <a:srgbClr val="18783D"/>
              </a:buClr>
            </a:pPr>
            <a:r>
              <a:rPr lang="en-US" sz="2200" dirty="0" smtClean="0">
                <a:solidFill>
                  <a:prstClr val="black"/>
                </a:solidFill>
              </a:rPr>
              <a:t>Last year we hoped that lowering the H</a:t>
            </a:r>
            <a:r>
              <a:rPr lang="en-US" sz="2200" baseline="-25000" dirty="0" smtClean="0">
                <a:solidFill>
                  <a:prstClr val="black"/>
                </a:solidFill>
              </a:rPr>
              <a:t>2</a:t>
            </a:r>
            <a:r>
              <a:rPr lang="en-US" sz="2200" dirty="0" smtClean="0">
                <a:solidFill>
                  <a:prstClr val="black"/>
                </a:solidFill>
              </a:rPr>
              <a:t> flow would enable higher RFQ powers, boosting the RFQ transmission.</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681" y="533400"/>
            <a:ext cx="5326486"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ontent Placeholder 2"/>
          <p:cNvSpPr txBox="1">
            <a:spLocks/>
          </p:cNvSpPr>
          <p:nvPr/>
        </p:nvSpPr>
        <p:spPr bwMode="auto">
          <a:xfrm>
            <a:off x="152400" y="609600"/>
            <a:ext cx="3886200" cy="3886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noAutofit/>
          </a:bodyPr>
          <a:lstStyle>
            <a:lvl1pPr marL="230176" indent="-230176"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25443" indent="-279386"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914353" indent="-230176"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144529" indent="-173029"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1482649" indent="-222239" algn="l" rtl="0" eaLnBrk="1" fontAlgn="base" hangingPunct="1">
              <a:lnSpc>
                <a:spcPct val="90000"/>
              </a:lnSpc>
              <a:spcBef>
                <a:spcPts val="600"/>
              </a:spcBef>
              <a:spcAft>
                <a:spcPct val="0"/>
              </a:spcAft>
              <a:buClr>
                <a:schemeClr val="tx2"/>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spcBef>
                <a:spcPts val="600"/>
              </a:spcBef>
              <a:buClr>
                <a:srgbClr val="18783D"/>
              </a:buClr>
            </a:pPr>
            <a:r>
              <a:rPr lang="en-US" sz="2200" dirty="0">
                <a:solidFill>
                  <a:prstClr val="black"/>
                </a:solidFill>
              </a:rPr>
              <a:t>Due to thermal </a:t>
            </a:r>
            <a:r>
              <a:rPr lang="en-US" sz="2200" dirty="0" smtClean="0">
                <a:solidFill>
                  <a:prstClr val="black"/>
                </a:solidFill>
              </a:rPr>
              <a:t/>
            </a:r>
            <a:br>
              <a:rPr lang="en-US" sz="2200" dirty="0" smtClean="0">
                <a:solidFill>
                  <a:prstClr val="black"/>
                </a:solidFill>
              </a:rPr>
            </a:br>
            <a:r>
              <a:rPr lang="en-US" sz="2200" dirty="0" smtClean="0">
                <a:solidFill>
                  <a:prstClr val="black"/>
                </a:solidFill>
              </a:rPr>
              <a:t>(</a:t>
            </a:r>
            <a:r>
              <a:rPr lang="en-US" sz="2200" dirty="0">
                <a:solidFill>
                  <a:prstClr val="black"/>
                </a:solidFill>
              </a:rPr>
              <a:t>resonance) instability </a:t>
            </a:r>
            <a:r>
              <a:rPr lang="en-US" sz="2200" dirty="0" smtClean="0">
                <a:solidFill>
                  <a:prstClr val="black"/>
                </a:solidFill>
              </a:rPr>
              <a:t/>
            </a:r>
            <a:br>
              <a:rPr lang="en-US" sz="2200" dirty="0" smtClean="0">
                <a:solidFill>
                  <a:prstClr val="black"/>
                </a:solidFill>
              </a:rPr>
            </a:br>
            <a:r>
              <a:rPr lang="en-US" sz="2200" dirty="0" smtClean="0">
                <a:solidFill>
                  <a:prstClr val="black"/>
                </a:solidFill>
              </a:rPr>
              <a:t>we </a:t>
            </a:r>
            <a:r>
              <a:rPr lang="en-US" sz="2200" dirty="0">
                <a:solidFill>
                  <a:prstClr val="black"/>
                </a:solidFill>
              </a:rPr>
              <a:t>cannot operate the </a:t>
            </a:r>
            <a:br>
              <a:rPr lang="en-US" sz="2200" dirty="0">
                <a:solidFill>
                  <a:prstClr val="black"/>
                </a:solidFill>
              </a:rPr>
            </a:br>
            <a:r>
              <a:rPr lang="en-US" sz="2200" dirty="0" smtClean="0">
                <a:solidFill>
                  <a:prstClr val="black"/>
                </a:solidFill>
              </a:rPr>
              <a:t>RFQ </a:t>
            </a:r>
            <a:r>
              <a:rPr lang="en-US" sz="2200" dirty="0">
                <a:solidFill>
                  <a:prstClr val="black"/>
                </a:solidFill>
              </a:rPr>
              <a:t>at the design </a:t>
            </a:r>
            <a:r>
              <a:rPr lang="en-US" sz="2200" dirty="0" smtClean="0">
                <a:solidFill>
                  <a:prstClr val="black"/>
                </a:solidFill>
              </a:rPr>
              <a:t>field.</a:t>
            </a:r>
          </a:p>
          <a:p>
            <a:pPr defTabSz="914400">
              <a:spcBef>
                <a:spcPts val="600"/>
              </a:spcBef>
              <a:buClr>
                <a:srgbClr val="18783D"/>
              </a:buClr>
            </a:pPr>
            <a:r>
              <a:rPr lang="en-US" sz="2200" dirty="0" smtClean="0">
                <a:solidFill>
                  <a:prstClr val="black"/>
                </a:solidFill>
              </a:rPr>
              <a:t>The instability appears to be enhanced by beam losses and high H</a:t>
            </a:r>
            <a:r>
              <a:rPr lang="en-US" sz="2200" baseline="-25000" dirty="0" smtClean="0">
                <a:solidFill>
                  <a:prstClr val="black"/>
                </a:solidFill>
              </a:rPr>
              <a:t>2</a:t>
            </a:r>
            <a:r>
              <a:rPr lang="en-US" sz="2200" dirty="0" smtClean="0">
                <a:solidFill>
                  <a:prstClr val="black"/>
                </a:solidFill>
              </a:rPr>
              <a:t> flows.</a:t>
            </a:r>
            <a:endParaRPr lang="en-US" sz="2200" dirty="0">
              <a:solidFill>
                <a:prstClr val="black"/>
              </a:solidFill>
            </a:endParaRPr>
          </a:p>
          <a:p>
            <a:pPr defTabSz="914400">
              <a:spcBef>
                <a:spcPts val="600"/>
              </a:spcBef>
              <a:buClr>
                <a:srgbClr val="18783D"/>
              </a:buClr>
            </a:pPr>
            <a:r>
              <a:rPr lang="en-US" sz="2200" dirty="0" smtClean="0">
                <a:solidFill>
                  <a:prstClr val="black"/>
                </a:solidFill>
              </a:rPr>
              <a:t>Measured transmission</a:t>
            </a:r>
            <a:br>
              <a:rPr lang="en-US" sz="2200" dirty="0" smtClean="0">
                <a:solidFill>
                  <a:prstClr val="black"/>
                </a:solidFill>
              </a:rPr>
            </a:br>
            <a:r>
              <a:rPr lang="en-US" sz="2200" dirty="0" smtClean="0">
                <a:solidFill>
                  <a:prstClr val="black"/>
                </a:solidFill>
              </a:rPr>
              <a:t>is 12 – 30% less than </a:t>
            </a:r>
            <a:br>
              <a:rPr lang="en-US" sz="2200" dirty="0" smtClean="0">
                <a:solidFill>
                  <a:prstClr val="black"/>
                </a:solidFill>
              </a:rPr>
            </a:br>
            <a:r>
              <a:rPr lang="en-US" sz="2200" dirty="0" smtClean="0">
                <a:solidFill>
                  <a:prstClr val="black"/>
                </a:solidFill>
              </a:rPr>
              <a:t>design.</a:t>
            </a:r>
          </a:p>
          <a:p>
            <a:pPr defTabSz="914400">
              <a:spcBef>
                <a:spcPts val="600"/>
              </a:spcBef>
              <a:buClr>
                <a:srgbClr val="18783D"/>
              </a:buClr>
            </a:pPr>
            <a:r>
              <a:rPr lang="en-US" sz="2200" dirty="0" smtClean="0">
                <a:solidFill>
                  <a:prstClr val="black"/>
                </a:solidFill>
              </a:rPr>
              <a:t>This is the primary </a:t>
            </a:r>
            <a:br>
              <a:rPr lang="en-US" sz="2200" dirty="0" smtClean="0">
                <a:solidFill>
                  <a:prstClr val="black"/>
                </a:solidFill>
              </a:rPr>
            </a:br>
            <a:r>
              <a:rPr lang="en-US" sz="2200" dirty="0" smtClean="0">
                <a:solidFill>
                  <a:prstClr val="black"/>
                </a:solidFill>
              </a:rPr>
              <a:t>limitation in 1.4 MW margin. </a:t>
            </a:r>
          </a:p>
        </p:txBody>
      </p:sp>
      <p:sp>
        <p:nvSpPr>
          <p:cNvPr id="3" name="TextBox 2"/>
          <p:cNvSpPr txBox="1"/>
          <p:nvPr/>
        </p:nvSpPr>
        <p:spPr>
          <a:xfrm>
            <a:off x="7315201" y="152400"/>
            <a:ext cx="1600199" cy="590931"/>
          </a:xfrm>
          <a:prstGeom prst="rect">
            <a:avLst/>
          </a:prstGeom>
          <a:noFill/>
        </p:spPr>
        <p:txBody>
          <a:bodyPr wrap="square" rtlCol="0">
            <a:spAutoFit/>
          </a:bodyPr>
          <a:lstStyle/>
          <a:p>
            <a:pPr algn="ctr">
              <a:lnSpc>
                <a:spcPct val="90000"/>
              </a:lnSpc>
            </a:pPr>
            <a:r>
              <a:rPr lang="en-US" dirty="0" smtClean="0"/>
              <a:t>Adapted from M. Plum</a:t>
            </a:r>
          </a:p>
        </p:txBody>
      </p:sp>
    </p:spTree>
    <p:extLst>
      <p:ext uri="{BB962C8B-B14F-4D97-AF65-F5344CB8AC3E}">
        <p14:creationId xmlns:p14="http://schemas.microsoft.com/office/powerpoint/2010/main" val="293501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030" t="4926" r="10494" b="6390"/>
          <a:stretch/>
        </p:blipFill>
        <p:spPr bwMode="auto">
          <a:xfrm>
            <a:off x="3048000" y="457200"/>
            <a:ext cx="594360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3957310" y="421837"/>
            <a:ext cx="4572000" cy="2695902"/>
            <a:chOff x="3957310" y="421837"/>
            <a:chExt cx="4572000" cy="2695902"/>
          </a:xfrm>
        </p:grpSpPr>
        <p:cxnSp>
          <p:nvCxnSpPr>
            <p:cNvPr id="4" name="Straight Connector 3"/>
            <p:cNvCxnSpPr/>
            <p:nvPr/>
          </p:nvCxnSpPr>
          <p:spPr>
            <a:xfrm>
              <a:off x="3957310" y="1088500"/>
              <a:ext cx="4572000" cy="2029239"/>
            </a:xfrm>
            <a:prstGeom prst="line">
              <a:avLst/>
            </a:prstGeom>
            <a:ln w="25400">
              <a:solidFill>
                <a:srgbClr val="FF00FF"/>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435009" y="609600"/>
              <a:ext cx="965791" cy="414130"/>
            </a:xfrm>
            <a:prstGeom prst="line">
              <a:avLst/>
            </a:prstGeom>
            <a:ln w="25400">
              <a:solidFill>
                <a:srgbClr val="FF00FF"/>
              </a:solidFill>
              <a:prstDash val="sysDot"/>
            </a:ln>
          </p:spPr>
          <p:style>
            <a:lnRef idx="1">
              <a:schemeClr val="accent1"/>
            </a:lnRef>
            <a:fillRef idx="0">
              <a:schemeClr val="accent1"/>
            </a:fillRef>
            <a:effectRef idx="0">
              <a:schemeClr val="accent1"/>
            </a:effectRef>
            <a:fontRef idx="minor">
              <a:schemeClr val="tx1"/>
            </a:fontRef>
          </p:style>
        </p:cxnSp>
        <p:sp>
          <p:nvSpPr>
            <p:cNvPr id="6" name="TextBox 7"/>
            <p:cNvSpPr txBox="1">
              <a:spLocks noChangeArrowheads="1"/>
            </p:cNvSpPr>
            <p:nvPr/>
          </p:nvSpPr>
          <p:spPr bwMode="auto">
            <a:xfrm>
              <a:off x="6019800" y="421837"/>
              <a:ext cx="953345" cy="461665"/>
            </a:xfrm>
            <a:prstGeom prst="rect">
              <a:avLst/>
            </a:prstGeom>
            <a:noFill/>
            <a:ln w="9525">
              <a:noFill/>
              <a:miter lim="800000"/>
              <a:headEnd/>
              <a:tailEnd/>
            </a:ln>
          </p:spPr>
          <p:txBody>
            <a:bodyPr wrap="square">
              <a:spAutoFit/>
            </a:bodyPr>
            <a:lstStyle/>
            <a:p>
              <a:r>
                <a:rPr lang="en-US" sz="2400" dirty="0">
                  <a:solidFill>
                    <a:srgbClr val="FF00FF"/>
                  </a:solidFill>
                </a:rPr>
                <a:t>2010</a:t>
              </a:r>
            </a:p>
          </p:txBody>
        </p:sp>
        <p:sp>
          <p:nvSpPr>
            <p:cNvPr id="7" name="TextBox 8"/>
            <p:cNvSpPr txBox="1">
              <a:spLocks noChangeArrowheads="1"/>
            </p:cNvSpPr>
            <p:nvPr/>
          </p:nvSpPr>
          <p:spPr bwMode="auto">
            <a:xfrm>
              <a:off x="6019800" y="1524000"/>
              <a:ext cx="1814653" cy="461665"/>
            </a:xfrm>
            <a:prstGeom prst="rect">
              <a:avLst/>
            </a:prstGeom>
            <a:noFill/>
            <a:ln w="9525">
              <a:noFill/>
              <a:miter lim="800000"/>
              <a:headEnd/>
              <a:tailEnd/>
            </a:ln>
          </p:spPr>
          <p:txBody>
            <a:bodyPr wrap="square">
              <a:spAutoFit/>
            </a:bodyPr>
            <a:lstStyle/>
            <a:p>
              <a:r>
                <a:rPr lang="en-US" sz="2400" dirty="0">
                  <a:solidFill>
                    <a:srgbClr val="FF00FF"/>
                  </a:solidFill>
                </a:rPr>
                <a:t>2012-2013</a:t>
              </a:r>
            </a:p>
          </p:txBody>
        </p:sp>
      </p:grpSp>
      <p:sp>
        <p:nvSpPr>
          <p:cNvPr id="8" name="Rectangle 2"/>
          <p:cNvSpPr txBox="1">
            <a:spLocks noChangeArrowheads="1"/>
          </p:cNvSpPr>
          <p:nvPr/>
        </p:nvSpPr>
        <p:spPr>
          <a:xfrm>
            <a:off x="152401" y="76200"/>
            <a:ext cx="9144000" cy="452432"/>
          </a:xfrm>
          <a:prstGeom prst="rect">
            <a:avLst/>
          </a:prstGeom>
        </p:spPr>
        <p:txBody>
          <a:bodyPr vert="horz" wrap="square" lIns="91440" tIns="45720" rIns="91440" bIns="45720" rtlCol="0">
            <a:spAutoFit/>
          </a:bodyPr>
          <a:lstStyle/>
          <a:p>
            <a:pPr marL="230188" marR="0" lvl="0" indent="-230188" algn="l" defTabSz="914400" rtl="0" eaLnBrk="1" fontAlgn="auto" latinLnBrk="0" hangingPunct="1">
              <a:lnSpc>
                <a:spcPct val="90000"/>
              </a:lnSpc>
              <a:spcBef>
                <a:spcPts val="1400"/>
              </a:spcBef>
              <a:spcAft>
                <a:spcPts val="0"/>
              </a:spcAft>
              <a:buClr>
                <a:srgbClr val="006C3A"/>
              </a:buClr>
              <a:buSzTx/>
              <a:tabLst/>
              <a:defRPr/>
            </a:pPr>
            <a:r>
              <a:rPr lang="en-US" sz="2600" b="1" dirty="0" smtClean="0">
                <a:solidFill>
                  <a:srgbClr val="006600"/>
                </a:solidFill>
                <a:latin typeface="Arial Black" pitchFamily="34" charset="0"/>
                <a:cs typeface="+mn-cs"/>
              </a:rPr>
              <a:t>RFQ Transmission Measurements before retune</a:t>
            </a:r>
            <a:endParaRPr kumimoji="0" lang="en-US" sz="2600" b="1" i="0" u="none" strike="noStrike" kern="1200" cap="none" spc="0" normalizeH="0" baseline="0" noProof="0" dirty="0" smtClean="0">
              <a:ln>
                <a:noFill/>
              </a:ln>
              <a:solidFill>
                <a:srgbClr val="006600"/>
              </a:solidFill>
              <a:effectLst/>
              <a:uLnTx/>
              <a:uFillTx/>
              <a:latin typeface="Arial Black" pitchFamily="34" charset="0"/>
              <a:cs typeface="+mn-cs"/>
            </a:endParaRPr>
          </a:p>
        </p:txBody>
      </p:sp>
      <p:sp>
        <p:nvSpPr>
          <p:cNvPr id="18" name="Content Placeholder 2"/>
          <p:cNvSpPr>
            <a:spLocks noGrp="1"/>
          </p:cNvSpPr>
          <p:nvPr>
            <p:ph idx="4294967295"/>
          </p:nvPr>
        </p:nvSpPr>
        <p:spPr>
          <a:xfrm>
            <a:off x="-64168" y="533400"/>
            <a:ext cx="3112168" cy="2133600"/>
          </a:xfrm>
          <a:prstGeom prst="rect">
            <a:avLst/>
          </a:prstGeom>
        </p:spPr>
        <p:txBody>
          <a:bodyPr/>
          <a:lstStyle/>
          <a:p>
            <a:pPr eaLnBrk="1" hangingPunct="1">
              <a:buFont typeface="Arial" pitchFamily="34" charset="0"/>
              <a:buNone/>
            </a:pPr>
            <a:r>
              <a:rPr lang="en-US" altLang="en-US" sz="2400" dirty="0" smtClean="0">
                <a:latin typeface="+mn-lt"/>
              </a:rPr>
              <a:t>   The transmission is decreasing with increasing RFQ input current, which could be a space charge issue!</a:t>
            </a:r>
          </a:p>
        </p:txBody>
      </p:sp>
      <p:sp>
        <p:nvSpPr>
          <p:cNvPr id="19" name="Content Placeholder 2"/>
          <p:cNvSpPr>
            <a:spLocks noGrp="1"/>
          </p:cNvSpPr>
          <p:nvPr>
            <p:ph idx="4294967295"/>
          </p:nvPr>
        </p:nvSpPr>
        <p:spPr>
          <a:xfrm>
            <a:off x="0" y="3073872"/>
            <a:ext cx="3746832" cy="1421928"/>
          </a:xfrm>
          <a:prstGeom prst="rect">
            <a:avLst/>
          </a:prstGeom>
        </p:spPr>
        <p:txBody>
          <a:bodyPr/>
          <a:lstStyle/>
          <a:p>
            <a:pPr eaLnBrk="1" hangingPunct="1">
              <a:buFont typeface="Arial" pitchFamily="34" charset="0"/>
              <a:buNone/>
            </a:pPr>
            <a:r>
              <a:rPr lang="en-US" altLang="en-US" sz="2400" dirty="0" smtClean="0">
                <a:latin typeface="+mn-lt"/>
              </a:rPr>
              <a:t>   PARMTEQ predicts almost no space charge driven losses for beams &lt;60 mA in the RFQ.</a:t>
            </a:r>
          </a:p>
        </p:txBody>
      </p:sp>
      <p:grpSp>
        <p:nvGrpSpPr>
          <p:cNvPr id="17" name="Group 16"/>
          <p:cNvGrpSpPr/>
          <p:nvPr/>
        </p:nvGrpSpPr>
        <p:grpSpPr>
          <a:xfrm>
            <a:off x="3677072" y="3780790"/>
            <a:ext cx="5638800" cy="3047999"/>
            <a:chOff x="3899232" y="3962400"/>
            <a:chExt cx="5397168" cy="2895599"/>
          </a:xfrm>
        </p:grpSpPr>
        <p:pic>
          <p:nvPicPr>
            <p:cNvPr id="14" name="Picture 28"/>
            <p:cNvPicPr>
              <a:picLocks noChangeAspect="1" noChangeArrowheads="1"/>
            </p:cNvPicPr>
            <p:nvPr/>
          </p:nvPicPr>
          <p:blipFill>
            <a:blip r:embed="rId3" cstate="print"/>
            <a:srcRect/>
            <a:stretch>
              <a:fillRect/>
            </a:stretch>
          </p:blipFill>
          <p:spPr bwMode="auto">
            <a:xfrm>
              <a:off x="3899232" y="3962400"/>
              <a:ext cx="5244768" cy="2895599"/>
            </a:xfrm>
            <a:prstGeom prst="rect">
              <a:avLst/>
            </a:prstGeom>
            <a:noFill/>
            <a:ln w="9525">
              <a:noFill/>
              <a:miter lim="800000"/>
              <a:headEnd/>
              <a:tailEnd/>
            </a:ln>
            <a:effectLst/>
          </p:spPr>
        </p:pic>
        <p:pic>
          <p:nvPicPr>
            <p:cNvPr id="15" name="Picture 29"/>
            <p:cNvPicPr>
              <a:picLocks noChangeAspect="1" noChangeArrowheads="1"/>
            </p:cNvPicPr>
            <p:nvPr/>
          </p:nvPicPr>
          <p:blipFill>
            <a:blip r:embed="rId4" cstate="print"/>
            <a:srcRect/>
            <a:stretch>
              <a:fillRect/>
            </a:stretch>
          </p:blipFill>
          <p:spPr bwMode="auto">
            <a:xfrm>
              <a:off x="4413410" y="5251063"/>
              <a:ext cx="996790" cy="1084921"/>
            </a:xfrm>
            <a:prstGeom prst="rect">
              <a:avLst/>
            </a:prstGeom>
            <a:noFill/>
            <a:ln w="9525">
              <a:noFill/>
              <a:miter lim="800000"/>
              <a:headEnd/>
              <a:tailEnd/>
            </a:ln>
            <a:effectLst/>
          </p:spPr>
        </p:pic>
        <p:sp>
          <p:nvSpPr>
            <p:cNvPr id="16" name="Text Box 4"/>
            <p:cNvSpPr txBox="1">
              <a:spLocks noChangeArrowheads="1"/>
            </p:cNvSpPr>
            <p:nvPr/>
          </p:nvSpPr>
          <p:spPr bwMode="auto">
            <a:xfrm>
              <a:off x="7827963" y="4038600"/>
              <a:ext cx="1468437" cy="366712"/>
            </a:xfrm>
            <a:prstGeom prst="rect">
              <a:avLst/>
            </a:prstGeom>
            <a:noFill/>
            <a:ln w="9525" algn="ctr">
              <a:noFill/>
              <a:miter lim="800000"/>
              <a:headEnd/>
              <a:tailEnd/>
            </a:ln>
            <a:effectLst/>
          </p:spPr>
          <p:txBody>
            <a:bodyPr>
              <a:spAutoFit/>
            </a:bodyPr>
            <a:lstStyle/>
            <a:p>
              <a:pPr eaLnBrk="1" hangingPunct="1">
                <a:buClr>
                  <a:srgbClr val="FF0000"/>
                </a:buClr>
                <a:buFont typeface="Wingdings" pitchFamily="2" charset="2"/>
                <a:buNone/>
              </a:pPr>
              <a:r>
                <a:rPr lang="en-US" sz="1800" dirty="0"/>
                <a:t>PARMTEQ</a:t>
              </a:r>
            </a:p>
          </p:txBody>
        </p:sp>
      </p:grpSp>
      <p:sp>
        <p:nvSpPr>
          <p:cNvPr id="20" name="Content Placeholder 2"/>
          <p:cNvSpPr>
            <a:spLocks noGrp="1"/>
          </p:cNvSpPr>
          <p:nvPr>
            <p:ph idx="4294967295"/>
          </p:nvPr>
        </p:nvSpPr>
        <p:spPr>
          <a:xfrm>
            <a:off x="-152400" y="4512338"/>
            <a:ext cx="4270998" cy="2117062"/>
          </a:xfrm>
          <a:prstGeom prst="rect">
            <a:avLst/>
          </a:prstGeom>
        </p:spPr>
        <p:txBody>
          <a:bodyPr/>
          <a:lstStyle/>
          <a:p>
            <a:pPr eaLnBrk="1" hangingPunct="1">
              <a:lnSpc>
                <a:spcPct val="85000"/>
              </a:lnSpc>
              <a:buFont typeface="Arial" pitchFamily="34" charset="0"/>
              <a:buNone/>
            </a:pPr>
            <a:r>
              <a:rPr lang="en-US" altLang="en-US" sz="2400" dirty="0" smtClean="0">
                <a:latin typeface="+mn-lt"/>
              </a:rPr>
              <a:t>   </a:t>
            </a:r>
            <a:r>
              <a:rPr lang="en-US" altLang="en-US" sz="2400" dirty="0" smtClean="0">
                <a:solidFill>
                  <a:srgbClr val="FF0000"/>
                </a:solidFill>
                <a:latin typeface="+mn-lt"/>
              </a:rPr>
              <a:t>Space charge driven emittance growth in the LEBT can explain the original downwards trend, but not the heavily compromised transmission! </a:t>
            </a:r>
          </a:p>
        </p:txBody>
      </p:sp>
      <p:grpSp>
        <p:nvGrpSpPr>
          <p:cNvPr id="3" name="Group 2"/>
          <p:cNvGrpSpPr/>
          <p:nvPr/>
        </p:nvGrpSpPr>
        <p:grpSpPr>
          <a:xfrm>
            <a:off x="5405753" y="4034135"/>
            <a:ext cx="1452247" cy="497091"/>
            <a:chOff x="5405753" y="4034135"/>
            <a:chExt cx="1452247" cy="497091"/>
          </a:xfrm>
        </p:grpSpPr>
        <p:grpSp>
          <p:nvGrpSpPr>
            <p:cNvPr id="27" name="Group 26"/>
            <p:cNvGrpSpPr/>
            <p:nvPr/>
          </p:nvGrpSpPr>
          <p:grpSpPr>
            <a:xfrm>
              <a:off x="5405753" y="4206240"/>
              <a:ext cx="837557" cy="324986"/>
              <a:chOff x="5405753" y="4247014"/>
              <a:chExt cx="837557" cy="324986"/>
            </a:xfrm>
          </p:grpSpPr>
          <p:sp>
            <p:nvSpPr>
              <p:cNvPr id="23" name="Oval 22"/>
              <p:cNvSpPr/>
              <p:nvPr/>
            </p:nvSpPr>
            <p:spPr>
              <a:xfrm>
                <a:off x="5782306" y="4343400"/>
                <a:ext cx="161294" cy="152400"/>
              </a:xfrm>
              <a:prstGeom prst="ellipse">
                <a:avLst/>
              </a:prstGeom>
              <a:noFill/>
              <a:ln w="19050">
                <a:solidFill>
                  <a:srgbClr val="FF0000"/>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smtClean="0">
                  <a:solidFill>
                    <a:schemeClr val="tx1"/>
                  </a:solidFill>
                </a:endParaRPr>
              </a:p>
            </p:txBody>
          </p:sp>
          <p:cxnSp>
            <p:nvCxnSpPr>
              <p:cNvPr id="25" name="Straight Connector 24"/>
              <p:cNvCxnSpPr/>
              <p:nvPr/>
            </p:nvCxnSpPr>
            <p:spPr>
              <a:xfrm>
                <a:off x="5405753" y="4247014"/>
                <a:ext cx="837557" cy="324986"/>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553706" y="4267200"/>
                <a:ext cx="161294" cy="152400"/>
              </a:xfrm>
              <a:prstGeom prst="ellipse">
                <a:avLst/>
              </a:prstGeom>
              <a:noFill/>
              <a:ln w="19050">
                <a:solidFill>
                  <a:srgbClr val="FF0000"/>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smtClean="0">
                  <a:solidFill>
                    <a:schemeClr val="tx1"/>
                  </a:solidFill>
                </a:endParaRPr>
              </a:p>
            </p:txBody>
          </p:sp>
        </p:grpSp>
        <p:sp>
          <p:nvSpPr>
            <p:cNvPr id="21" name="TextBox 7"/>
            <p:cNvSpPr txBox="1">
              <a:spLocks noChangeArrowheads="1"/>
            </p:cNvSpPr>
            <p:nvPr/>
          </p:nvSpPr>
          <p:spPr bwMode="auto">
            <a:xfrm>
              <a:off x="5904655" y="4034135"/>
              <a:ext cx="953345" cy="461665"/>
            </a:xfrm>
            <a:prstGeom prst="rect">
              <a:avLst/>
            </a:prstGeom>
            <a:noFill/>
            <a:ln w="9525">
              <a:noFill/>
              <a:miter lim="800000"/>
              <a:headEnd/>
              <a:tailEnd/>
            </a:ln>
          </p:spPr>
          <p:txBody>
            <a:bodyPr wrap="square">
              <a:spAutoFit/>
            </a:bodyPr>
            <a:lstStyle/>
            <a:p>
              <a:r>
                <a:rPr lang="en-US" sz="2400" dirty="0">
                  <a:solidFill>
                    <a:srgbClr val="FF0000"/>
                  </a:solidFill>
                </a:rPr>
                <a:t>2010</a:t>
              </a:r>
            </a:p>
          </p:txBody>
        </p:sp>
      </p:grpSp>
      <p:grpSp>
        <p:nvGrpSpPr>
          <p:cNvPr id="11" name="Group 10"/>
          <p:cNvGrpSpPr/>
          <p:nvPr/>
        </p:nvGrpSpPr>
        <p:grpSpPr>
          <a:xfrm>
            <a:off x="5181600" y="4876800"/>
            <a:ext cx="2743200" cy="1295400"/>
            <a:chOff x="5181600" y="4876800"/>
            <a:chExt cx="2743200" cy="1295400"/>
          </a:xfrm>
        </p:grpSpPr>
        <p:sp>
          <p:nvSpPr>
            <p:cNvPr id="22" name="Oval 21"/>
            <p:cNvSpPr/>
            <p:nvPr/>
          </p:nvSpPr>
          <p:spPr>
            <a:xfrm>
              <a:off x="6849106" y="5943600"/>
              <a:ext cx="161294" cy="152400"/>
            </a:xfrm>
            <a:prstGeom prst="ellipse">
              <a:avLst/>
            </a:prstGeom>
            <a:noFill/>
            <a:ln w="19050">
              <a:solidFill>
                <a:srgbClr val="FF0000"/>
              </a:solidFill>
              <a:prstDash val="sysDot"/>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smtClean="0">
                <a:solidFill>
                  <a:schemeClr val="tx1"/>
                </a:solidFill>
              </a:endParaRPr>
            </a:p>
          </p:txBody>
        </p:sp>
        <p:sp>
          <p:nvSpPr>
            <p:cNvPr id="24" name="Oval 23"/>
            <p:cNvSpPr/>
            <p:nvPr/>
          </p:nvSpPr>
          <p:spPr>
            <a:xfrm>
              <a:off x="5334000" y="4953000"/>
              <a:ext cx="161294" cy="152400"/>
            </a:xfrm>
            <a:prstGeom prst="ellipse">
              <a:avLst/>
            </a:prstGeom>
            <a:noFill/>
            <a:ln w="19050">
              <a:solidFill>
                <a:srgbClr val="FF0000"/>
              </a:solidFill>
              <a:prstDash val="sysDot"/>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smtClean="0">
                <a:solidFill>
                  <a:schemeClr val="tx1"/>
                </a:solidFill>
              </a:endParaRPr>
            </a:p>
          </p:txBody>
        </p:sp>
        <p:sp>
          <p:nvSpPr>
            <p:cNvPr id="28" name="Oval 27"/>
            <p:cNvSpPr/>
            <p:nvPr/>
          </p:nvSpPr>
          <p:spPr>
            <a:xfrm>
              <a:off x="5934706" y="5334000"/>
              <a:ext cx="161294" cy="152400"/>
            </a:xfrm>
            <a:prstGeom prst="ellipse">
              <a:avLst/>
            </a:prstGeom>
            <a:noFill/>
            <a:ln w="19050">
              <a:solidFill>
                <a:srgbClr val="FF0000"/>
              </a:solidFill>
              <a:prstDash val="sysDot"/>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smtClean="0">
                <a:solidFill>
                  <a:schemeClr val="tx1"/>
                </a:solidFill>
              </a:endParaRPr>
            </a:p>
          </p:txBody>
        </p:sp>
        <p:cxnSp>
          <p:nvCxnSpPr>
            <p:cNvPr id="29" name="Straight Connector 28"/>
            <p:cNvCxnSpPr/>
            <p:nvPr/>
          </p:nvCxnSpPr>
          <p:spPr>
            <a:xfrm>
              <a:off x="5181600" y="4876800"/>
              <a:ext cx="1981200" cy="129540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0" name="TextBox 7"/>
            <p:cNvSpPr txBox="1">
              <a:spLocks noChangeArrowheads="1"/>
            </p:cNvSpPr>
            <p:nvPr/>
          </p:nvSpPr>
          <p:spPr bwMode="auto">
            <a:xfrm>
              <a:off x="6428762" y="5405735"/>
              <a:ext cx="1496038" cy="461665"/>
            </a:xfrm>
            <a:prstGeom prst="rect">
              <a:avLst/>
            </a:prstGeom>
            <a:noFill/>
            <a:ln w="9525">
              <a:noFill/>
              <a:miter lim="800000"/>
              <a:headEnd/>
              <a:tailEnd/>
            </a:ln>
          </p:spPr>
          <p:txBody>
            <a:bodyPr wrap="square">
              <a:spAutoFit/>
            </a:bodyPr>
            <a:lstStyle/>
            <a:p>
              <a:r>
                <a:rPr lang="en-US" sz="2400" dirty="0" smtClean="0">
                  <a:solidFill>
                    <a:srgbClr val="FF0000"/>
                  </a:solidFill>
                </a:rPr>
                <a:t>2012-13</a:t>
              </a:r>
              <a:endParaRPr lang="en-US" sz="2400" dirty="0">
                <a:solidFill>
                  <a:srgbClr val="FF0000"/>
                </a:solidFill>
              </a:endParaRPr>
            </a:p>
          </p:txBody>
        </p:sp>
      </p:grpSp>
    </p:spTree>
    <p:extLst>
      <p:ext uri="{BB962C8B-B14F-4D97-AF65-F5344CB8AC3E}">
        <p14:creationId xmlns:p14="http://schemas.microsoft.com/office/powerpoint/2010/main" val="379515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up)">
                                      <p:cBhvr>
                                        <p:cTn id="12" dur="1000"/>
                                        <p:tgtEl>
                                          <p:spTgt spid="19">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wipe(up)">
                                      <p:cBhvr>
                                        <p:cTn id="20" dur="1000"/>
                                        <p:tgtEl>
                                          <p:spTgt spid="20">
                                            <p:txEl>
                                              <p:pRg st="0" end="0"/>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1000"/>
                                        <p:tgtEl>
                                          <p:spTgt spid="3"/>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xi\AppData\Roaming\Hyperionics\HyperSnap\Snap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1305" y="533400"/>
            <a:ext cx="1950865" cy="18853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bxi\AppData\Roaming\Hyperionics\HyperSnap\Snap7.png"/>
          <p:cNvPicPr>
            <a:picLocks noChangeAspect="1" noChangeArrowheads="1"/>
          </p:cNvPicPr>
          <p:nvPr/>
        </p:nvPicPr>
        <p:blipFill rotWithShape="1">
          <a:blip r:embed="rId3">
            <a:extLst>
              <a:ext uri="{28A0092B-C50C-407E-A947-70E740481C1C}">
                <a14:useLocalDpi xmlns:a14="http://schemas.microsoft.com/office/drawing/2010/main" val="0"/>
              </a:ext>
            </a:extLst>
          </a:blip>
          <a:srcRect t="20158" r="16619" b="-789"/>
          <a:stretch/>
        </p:blipFill>
        <p:spPr bwMode="auto">
          <a:xfrm>
            <a:off x="637370" y="685800"/>
            <a:ext cx="576072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80970" y="457200"/>
            <a:ext cx="1981200" cy="369332"/>
          </a:xfrm>
          <a:prstGeom prst="rect">
            <a:avLst/>
          </a:prstGeom>
          <a:solidFill>
            <a:schemeClr val="bg1"/>
          </a:solidFill>
        </p:spPr>
        <p:txBody>
          <a:bodyPr wrap="square" rtlCol="0">
            <a:spAutoFit/>
          </a:bodyPr>
          <a:lstStyle/>
          <a:p>
            <a:pPr eaLnBrk="1" fontAlgn="auto" hangingPunct="1">
              <a:spcBef>
                <a:spcPts val="0"/>
              </a:spcBef>
              <a:spcAft>
                <a:spcPts val="0"/>
              </a:spcAft>
            </a:pPr>
            <a:r>
              <a:rPr lang="en-US" dirty="0" smtClean="0">
                <a:solidFill>
                  <a:prstClr val="black"/>
                </a:solidFill>
                <a:latin typeface="Calibri"/>
                <a:cs typeface="+mn-cs"/>
              </a:rPr>
              <a:t> 0.075  </a:t>
            </a:r>
            <a:r>
              <a:rPr lang="en-US" dirty="0" smtClean="0">
                <a:solidFill>
                  <a:prstClr val="black"/>
                </a:solidFill>
                <a:latin typeface="Calibri"/>
                <a:cs typeface="+mn-cs"/>
                <a:sym typeface="Symbol"/>
              </a:rPr>
              <a:t> </a:t>
            </a:r>
            <a:r>
              <a:rPr lang="en-US" dirty="0" smtClean="0">
                <a:solidFill>
                  <a:prstClr val="black"/>
                </a:solidFill>
                <a:latin typeface="Calibri"/>
                <a:cs typeface="+mn-cs"/>
              </a:rPr>
              <a:t>mm</a:t>
            </a:r>
            <a:r>
              <a:rPr lang="en-US" dirty="0" smtClean="0">
                <a:solidFill>
                  <a:prstClr val="black"/>
                </a:solidFill>
                <a:latin typeface="Calibri"/>
                <a:cs typeface="+mn-cs"/>
                <a:sym typeface="Symbol"/>
              </a:rPr>
              <a:t></a:t>
            </a:r>
            <a:r>
              <a:rPr lang="en-US" dirty="0" smtClean="0">
                <a:solidFill>
                  <a:prstClr val="black"/>
                </a:solidFill>
                <a:latin typeface="Calibri"/>
                <a:cs typeface="+mn-cs"/>
              </a:rPr>
              <a:t>mrad</a:t>
            </a:r>
            <a:endParaRPr lang="en-US" dirty="0">
              <a:solidFill>
                <a:prstClr val="black"/>
              </a:solidFill>
              <a:latin typeface="Calibri"/>
              <a:cs typeface="+mn-cs"/>
            </a:endParaRPr>
          </a:p>
        </p:txBody>
      </p:sp>
      <p:grpSp>
        <p:nvGrpSpPr>
          <p:cNvPr id="7" name="Group 6"/>
          <p:cNvGrpSpPr/>
          <p:nvPr/>
        </p:nvGrpSpPr>
        <p:grpSpPr>
          <a:xfrm>
            <a:off x="152400" y="4447401"/>
            <a:ext cx="8333570" cy="2105799"/>
            <a:chOff x="152400" y="4431268"/>
            <a:chExt cx="8333570" cy="2105799"/>
          </a:xfrm>
        </p:grpSpPr>
        <p:pic>
          <p:nvPicPr>
            <p:cNvPr id="8" name="Picture 4" descr="C:\Users\bxi\AppData\Roaming\Hyperionics\HyperSnap\Snap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0970" y="4555867"/>
              <a:ext cx="1905000" cy="18410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bxi\AppData\Roaming\Hyperionics\HyperSnap\Snap9.png"/>
            <p:cNvPicPr>
              <a:picLocks noChangeAspect="1" noChangeArrowheads="1"/>
            </p:cNvPicPr>
            <p:nvPr/>
          </p:nvPicPr>
          <p:blipFill rotWithShape="1">
            <a:blip r:embed="rId5">
              <a:extLst>
                <a:ext uri="{28A0092B-C50C-407E-A947-70E740481C1C}">
                  <a14:useLocalDpi xmlns:a14="http://schemas.microsoft.com/office/drawing/2010/main" val="0"/>
                </a:ext>
              </a:extLst>
            </a:blip>
            <a:srcRect t="15338" r="16619"/>
            <a:stretch/>
          </p:blipFill>
          <p:spPr bwMode="auto">
            <a:xfrm>
              <a:off x="637370" y="4616827"/>
              <a:ext cx="5760720" cy="19202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504770" y="4491335"/>
              <a:ext cx="1981200" cy="369332"/>
            </a:xfrm>
            <a:prstGeom prst="rect">
              <a:avLst/>
            </a:prstGeom>
            <a:solidFill>
              <a:schemeClr val="bg1"/>
            </a:solidFill>
          </p:spPr>
          <p:txBody>
            <a:bodyPr wrap="square" rtlCol="0">
              <a:spAutoFit/>
            </a:bodyPr>
            <a:lstStyle/>
            <a:p>
              <a:pPr eaLnBrk="1" fontAlgn="auto" hangingPunct="1">
                <a:spcBef>
                  <a:spcPts val="0"/>
                </a:spcBef>
                <a:spcAft>
                  <a:spcPts val="0"/>
                </a:spcAft>
              </a:pPr>
              <a:r>
                <a:rPr lang="en-US" dirty="0" smtClean="0">
                  <a:solidFill>
                    <a:prstClr val="black"/>
                  </a:solidFill>
                  <a:latin typeface="Calibri"/>
                  <a:cs typeface="+mn-cs"/>
                </a:rPr>
                <a:t> 0.181  </a:t>
              </a:r>
              <a:r>
                <a:rPr lang="en-US" dirty="0" smtClean="0">
                  <a:solidFill>
                    <a:prstClr val="black"/>
                  </a:solidFill>
                  <a:latin typeface="Calibri"/>
                  <a:cs typeface="+mn-cs"/>
                  <a:sym typeface="Symbol"/>
                </a:rPr>
                <a:t> </a:t>
              </a:r>
              <a:r>
                <a:rPr lang="en-US" dirty="0" smtClean="0">
                  <a:solidFill>
                    <a:prstClr val="black"/>
                  </a:solidFill>
                  <a:latin typeface="Calibri"/>
                  <a:cs typeface="+mn-cs"/>
                </a:rPr>
                <a:t>mm</a:t>
              </a:r>
              <a:r>
                <a:rPr lang="en-US" dirty="0" smtClean="0">
                  <a:solidFill>
                    <a:prstClr val="black"/>
                  </a:solidFill>
                  <a:latin typeface="Calibri"/>
                  <a:cs typeface="+mn-cs"/>
                  <a:sym typeface="Symbol"/>
                </a:rPr>
                <a:t></a:t>
              </a:r>
              <a:r>
                <a:rPr lang="en-US" dirty="0" smtClean="0">
                  <a:solidFill>
                    <a:prstClr val="black"/>
                  </a:solidFill>
                  <a:latin typeface="Calibri"/>
                  <a:cs typeface="+mn-cs"/>
                </a:rPr>
                <a:t>mrad</a:t>
              </a:r>
              <a:endParaRPr lang="en-US" dirty="0">
                <a:solidFill>
                  <a:prstClr val="black"/>
                </a:solidFill>
                <a:latin typeface="Calibri"/>
                <a:cs typeface="+mn-cs"/>
              </a:endParaRPr>
            </a:p>
          </p:txBody>
        </p:sp>
        <p:sp>
          <p:nvSpPr>
            <p:cNvPr id="11" name="TextBox 10"/>
            <p:cNvSpPr txBox="1"/>
            <p:nvPr/>
          </p:nvSpPr>
          <p:spPr>
            <a:xfrm>
              <a:off x="1323170" y="4567535"/>
              <a:ext cx="5088943" cy="276999"/>
            </a:xfrm>
            <a:prstGeom prst="rect">
              <a:avLst/>
            </a:prstGeom>
            <a:solidFill>
              <a:schemeClr val="bg1"/>
            </a:solidFill>
          </p:spPr>
          <p:txBody>
            <a:bodyPr wrap="square" lIns="0" tIns="0" rIns="0" bIns="0" rtlCol="0">
              <a:spAutoFit/>
            </a:bodyPr>
            <a:lstStyle/>
            <a:p>
              <a:pPr eaLnBrk="1" fontAlgn="auto" hangingPunct="1">
                <a:spcBef>
                  <a:spcPts val="0"/>
                </a:spcBef>
                <a:spcAft>
                  <a:spcPts val="0"/>
                </a:spcAft>
              </a:pPr>
              <a:r>
                <a:rPr lang="en-US" dirty="0" smtClean="0">
                  <a:solidFill>
                    <a:prstClr val="black"/>
                  </a:solidFill>
                  <a:latin typeface="Calibri"/>
                  <a:cs typeface="+mn-cs"/>
                </a:rPr>
                <a:t>-65 -58.8             0       -47.5         0         -45.0             0</a:t>
              </a:r>
              <a:endParaRPr lang="en-US" dirty="0">
                <a:solidFill>
                  <a:prstClr val="black"/>
                </a:solidFill>
                <a:latin typeface="Calibri"/>
                <a:cs typeface="+mn-cs"/>
              </a:endParaRPr>
            </a:p>
          </p:txBody>
        </p:sp>
        <p:sp>
          <p:nvSpPr>
            <p:cNvPr id="12" name="TextBox 11"/>
            <p:cNvSpPr txBox="1"/>
            <p:nvPr/>
          </p:nvSpPr>
          <p:spPr>
            <a:xfrm>
              <a:off x="152400" y="4431268"/>
              <a:ext cx="1086924" cy="369332"/>
            </a:xfrm>
            <a:prstGeom prst="rect">
              <a:avLst/>
            </a:prstGeom>
            <a:noFill/>
          </p:spPr>
          <p:txBody>
            <a:bodyPr wrap="square" lIns="0" tIns="0" rIns="0" bIns="0" rtlCol="0">
              <a:spAutoFit/>
            </a:bodyPr>
            <a:lstStyle/>
            <a:p>
              <a:pPr eaLnBrk="1" fontAlgn="auto" hangingPunct="1">
                <a:spcBef>
                  <a:spcPts val="0"/>
                </a:spcBef>
                <a:spcAft>
                  <a:spcPts val="0"/>
                </a:spcAft>
              </a:pPr>
              <a:r>
                <a:rPr lang="en-US" sz="2400" b="1" dirty="0">
                  <a:solidFill>
                    <a:srgbClr val="FF0000"/>
                  </a:solidFill>
                  <a:latin typeface="Calibri"/>
                  <a:cs typeface="+mn-cs"/>
                </a:rPr>
                <a:t>6</a:t>
              </a:r>
              <a:r>
                <a:rPr lang="en-US" sz="2400" b="1" dirty="0" smtClean="0">
                  <a:solidFill>
                    <a:srgbClr val="FF0000"/>
                  </a:solidFill>
                  <a:latin typeface="Calibri"/>
                  <a:cs typeface="+mn-cs"/>
                </a:rPr>
                <a:t>0 mA</a:t>
              </a:r>
              <a:endParaRPr lang="en-US" sz="2400" b="1" dirty="0">
                <a:solidFill>
                  <a:srgbClr val="FF0000"/>
                </a:solidFill>
                <a:latin typeface="Calibri"/>
                <a:cs typeface="+mn-cs"/>
              </a:endParaRPr>
            </a:p>
          </p:txBody>
        </p:sp>
      </p:grpSp>
      <p:grpSp>
        <p:nvGrpSpPr>
          <p:cNvPr id="13" name="Group 12"/>
          <p:cNvGrpSpPr/>
          <p:nvPr/>
        </p:nvGrpSpPr>
        <p:grpSpPr>
          <a:xfrm>
            <a:off x="216124" y="2466201"/>
            <a:ext cx="8394476" cy="2075319"/>
            <a:chOff x="216124" y="2450068"/>
            <a:chExt cx="8394476" cy="2075319"/>
          </a:xfrm>
        </p:grpSpPr>
        <p:pic>
          <p:nvPicPr>
            <p:cNvPr id="14" name="Picture 3" descr="C:\Users\bxi\AppData\Roaming\Hyperionics\HyperSnap\Snap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0970" y="2498467"/>
              <a:ext cx="2029630" cy="19614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Users\bxi\AppData\Roaming\Hyperionics\HyperSnap\Snap8.png"/>
            <p:cNvPicPr>
              <a:picLocks noChangeAspect="1" noChangeArrowheads="1"/>
            </p:cNvPicPr>
            <p:nvPr/>
          </p:nvPicPr>
          <p:blipFill rotWithShape="1">
            <a:blip r:embed="rId7">
              <a:extLst>
                <a:ext uri="{28A0092B-C50C-407E-A947-70E740481C1C}">
                  <a14:useLocalDpi xmlns:a14="http://schemas.microsoft.com/office/drawing/2010/main" val="0"/>
                </a:ext>
              </a:extLst>
            </a:blip>
            <a:srcRect t="18817" r="16619" b="552"/>
            <a:stretch/>
          </p:blipFill>
          <p:spPr bwMode="auto">
            <a:xfrm>
              <a:off x="637370" y="2696587"/>
              <a:ext cx="5760720" cy="18288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412113" y="2453115"/>
              <a:ext cx="1981200" cy="369332"/>
            </a:xfrm>
            <a:prstGeom prst="rect">
              <a:avLst/>
            </a:prstGeom>
            <a:solidFill>
              <a:schemeClr val="bg1"/>
            </a:solidFill>
          </p:spPr>
          <p:txBody>
            <a:bodyPr wrap="square" rtlCol="0">
              <a:spAutoFit/>
            </a:bodyPr>
            <a:lstStyle/>
            <a:p>
              <a:pPr eaLnBrk="1" fontAlgn="auto" hangingPunct="1">
                <a:spcBef>
                  <a:spcPts val="0"/>
                </a:spcBef>
                <a:spcAft>
                  <a:spcPts val="0"/>
                </a:spcAft>
              </a:pPr>
              <a:r>
                <a:rPr lang="en-US" dirty="0" smtClean="0">
                  <a:solidFill>
                    <a:prstClr val="black"/>
                  </a:solidFill>
                  <a:latin typeface="Calibri"/>
                  <a:cs typeface="+mn-cs"/>
                </a:rPr>
                <a:t> 0.119  </a:t>
              </a:r>
              <a:r>
                <a:rPr lang="en-US" dirty="0" smtClean="0">
                  <a:solidFill>
                    <a:prstClr val="black"/>
                  </a:solidFill>
                  <a:latin typeface="Calibri"/>
                  <a:cs typeface="+mn-cs"/>
                  <a:sym typeface="Symbol"/>
                </a:rPr>
                <a:t> </a:t>
              </a:r>
              <a:r>
                <a:rPr lang="en-US" dirty="0" smtClean="0">
                  <a:solidFill>
                    <a:prstClr val="black"/>
                  </a:solidFill>
                  <a:latin typeface="Calibri"/>
                  <a:cs typeface="+mn-cs"/>
                </a:rPr>
                <a:t>mm</a:t>
              </a:r>
              <a:r>
                <a:rPr lang="en-US" dirty="0" smtClean="0">
                  <a:solidFill>
                    <a:prstClr val="black"/>
                  </a:solidFill>
                  <a:latin typeface="Calibri"/>
                  <a:cs typeface="+mn-cs"/>
                  <a:sym typeface="Symbol"/>
                </a:rPr>
                <a:t></a:t>
              </a:r>
              <a:r>
                <a:rPr lang="en-US" dirty="0" smtClean="0">
                  <a:solidFill>
                    <a:prstClr val="black"/>
                  </a:solidFill>
                  <a:latin typeface="Calibri"/>
                  <a:cs typeface="+mn-cs"/>
                </a:rPr>
                <a:t>mrad</a:t>
              </a:r>
              <a:endParaRPr lang="en-US" dirty="0">
                <a:solidFill>
                  <a:prstClr val="black"/>
                </a:solidFill>
                <a:latin typeface="Calibri"/>
                <a:cs typeface="+mn-cs"/>
              </a:endParaRPr>
            </a:p>
          </p:txBody>
        </p:sp>
        <p:sp>
          <p:nvSpPr>
            <p:cNvPr id="17" name="TextBox 16"/>
            <p:cNvSpPr txBox="1"/>
            <p:nvPr/>
          </p:nvSpPr>
          <p:spPr>
            <a:xfrm>
              <a:off x="1315522" y="2526268"/>
              <a:ext cx="5082568" cy="276999"/>
            </a:xfrm>
            <a:prstGeom prst="rect">
              <a:avLst/>
            </a:prstGeom>
            <a:solidFill>
              <a:schemeClr val="bg1"/>
            </a:solidFill>
          </p:spPr>
          <p:txBody>
            <a:bodyPr wrap="square" lIns="0" tIns="0" rIns="0" bIns="0" rtlCol="0">
              <a:spAutoFit/>
            </a:bodyPr>
            <a:lstStyle/>
            <a:p>
              <a:pPr eaLnBrk="1" fontAlgn="auto" hangingPunct="1">
                <a:spcBef>
                  <a:spcPts val="0"/>
                </a:spcBef>
                <a:spcAft>
                  <a:spcPts val="0"/>
                </a:spcAft>
              </a:pPr>
              <a:r>
                <a:rPr lang="en-US" dirty="0" smtClean="0">
                  <a:solidFill>
                    <a:prstClr val="black"/>
                  </a:solidFill>
                  <a:latin typeface="Calibri"/>
                  <a:cs typeface="+mn-cs"/>
                </a:rPr>
                <a:t>-65 -58.8             0       -47.5         0         -45.0             0</a:t>
              </a:r>
              <a:endParaRPr lang="en-US" dirty="0">
                <a:solidFill>
                  <a:prstClr val="black"/>
                </a:solidFill>
                <a:latin typeface="Calibri"/>
                <a:cs typeface="+mn-cs"/>
              </a:endParaRPr>
            </a:p>
          </p:txBody>
        </p:sp>
        <p:sp>
          <p:nvSpPr>
            <p:cNvPr id="18" name="TextBox 17"/>
            <p:cNvSpPr txBox="1"/>
            <p:nvPr/>
          </p:nvSpPr>
          <p:spPr>
            <a:xfrm>
              <a:off x="216124" y="2450068"/>
              <a:ext cx="1079276" cy="369332"/>
            </a:xfrm>
            <a:prstGeom prst="rect">
              <a:avLst/>
            </a:prstGeom>
            <a:noFill/>
          </p:spPr>
          <p:txBody>
            <a:bodyPr wrap="square" lIns="0" tIns="0" rIns="0" bIns="0" rtlCol="0">
              <a:spAutoFit/>
            </a:bodyPr>
            <a:lstStyle/>
            <a:p>
              <a:pPr eaLnBrk="1" fontAlgn="auto" hangingPunct="1">
                <a:spcBef>
                  <a:spcPts val="0"/>
                </a:spcBef>
                <a:spcAft>
                  <a:spcPts val="0"/>
                </a:spcAft>
              </a:pPr>
              <a:r>
                <a:rPr lang="en-US" sz="2400" b="1" dirty="0" smtClean="0">
                  <a:solidFill>
                    <a:srgbClr val="FF0000"/>
                  </a:solidFill>
                  <a:latin typeface="Calibri"/>
                  <a:cs typeface="+mn-cs"/>
                </a:rPr>
                <a:t>40 mA</a:t>
              </a:r>
              <a:endParaRPr lang="en-US" sz="2400" b="1" dirty="0">
                <a:solidFill>
                  <a:srgbClr val="FF0000"/>
                </a:solidFill>
                <a:latin typeface="Calibri"/>
                <a:cs typeface="+mn-cs"/>
              </a:endParaRPr>
            </a:p>
          </p:txBody>
        </p:sp>
      </p:grpSp>
      <p:sp>
        <p:nvSpPr>
          <p:cNvPr id="19" name="TextBox 18"/>
          <p:cNvSpPr txBox="1"/>
          <p:nvPr/>
        </p:nvSpPr>
        <p:spPr>
          <a:xfrm>
            <a:off x="1323170" y="485001"/>
            <a:ext cx="5088943" cy="276999"/>
          </a:xfrm>
          <a:prstGeom prst="rect">
            <a:avLst/>
          </a:prstGeom>
          <a:solidFill>
            <a:schemeClr val="bg1"/>
          </a:solidFill>
        </p:spPr>
        <p:txBody>
          <a:bodyPr wrap="square" lIns="0" tIns="0" rIns="0" bIns="0" rtlCol="0">
            <a:spAutoFit/>
          </a:bodyPr>
          <a:lstStyle/>
          <a:p>
            <a:pPr eaLnBrk="1" fontAlgn="auto" hangingPunct="1">
              <a:spcBef>
                <a:spcPts val="0"/>
              </a:spcBef>
              <a:spcAft>
                <a:spcPts val="0"/>
              </a:spcAft>
            </a:pPr>
            <a:r>
              <a:rPr lang="en-US" dirty="0" smtClean="0">
                <a:solidFill>
                  <a:prstClr val="black"/>
                </a:solidFill>
                <a:latin typeface="Calibri"/>
                <a:cs typeface="+mn-cs"/>
              </a:rPr>
              <a:t>-65 -58.8             0       -47.5         0         -45.0             0</a:t>
            </a:r>
            <a:endParaRPr lang="en-US" dirty="0">
              <a:solidFill>
                <a:prstClr val="black"/>
              </a:solidFill>
              <a:latin typeface="Calibri"/>
              <a:cs typeface="+mn-cs"/>
            </a:endParaRPr>
          </a:p>
        </p:txBody>
      </p:sp>
      <p:sp>
        <p:nvSpPr>
          <p:cNvPr id="20" name="TextBox 19"/>
          <p:cNvSpPr txBox="1"/>
          <p:nvPr/>
        </p:nvSpPr>
        <p:spPr>
          <a:xfrm>
            <a:off x="202834" y="408801"/>
            <a:ext cx="1092566" cy="369332"/>
          </a:xfrm>
          <a:prstGeom prst="rect">
            <a:avLst/>
          </a:prstGeom>
          <a:noFill/>
        </p:spPr>
        <p:txBody>
          <a:bodyPr wrap="square" lIns="0" tIns="0" rIns="0" bIns="0" rtlCol="0">
            <a:spAutoFit/>
          </a:bodyPr>
          <a:lstStyle/>
          <a:p>
            <a:pPr eaLnBrk="1" fontAlgn="auto" hangingPunct="1">
              <a:spcBef>
                <a:spcPts val="0"/>
              </a:spcBef>
              <a:spcAft>
                <a:spcPts val="0"/>
              </a:spcAft>
            </a:pPr>
            <a:r>
              <a:rPr lang="en-US" sz="2400" b="1" dirty="0">
                <a:solidFill>
                  <a:srgbClr val="FF0000"/>
                </a:solidFill>
                <a:latin typeface="Calibri"/>
                <a:cs typeface="+mn-cs"/>
              </a:rPr>
              <a:t>2</a:t>
            </a:r>
            <a:r>
              <a:rPr lang="en-US" sz="2400" b="1" dirty="0" smtClean="0">
                <a:solidFill>
                  <a:srgbClr val="FF0000"/>
                </a:solidFill>
                <a:latin typeface="Calibri"/>
                <a:cs typeface="+mn-cs"/>
              </a:rPr>
              <a:t>0 mA</a:t>
            </a:r>
            <a:endParaRPr lang="en-US" sz="2400" b="1" dirty="0">
              <a:solidFill>
                <a:srgbClr val="FF0000"/>
              </a:solidFill>
              <a:latin typeface="Calibri"/>
              <a:cs typeface="+mn-cs"/>
            </a:endParaRPr>
          </a:p>
        </p:txBody>
      </p:sp>
      <p:sp>
        <p:nvSpPr>
          <p:cNvPr id="21" name="Text Box 10"/>
          <p:cNvSpPr txBox="1">
            <a:spLocks noChangeArrowheads="1"/>
          </p:cNvSpPr>
          <p:nvPr/>
        </p:nvSpPr>
        <p:spPr bwMode="auto">
          <a:xfrm>
            <a:off x="0" y="6396335"/>
            <a:ext cx="8915400" cy="400110"/>
          </a:xfrm>
          <a:prstGeom prst="rect">
            <a:avLst/>
          </a:prstGeom>
          <a:solidFill>
            <a:schemeClr val="bg1"/>
          </a:solidFill>
          <a:ln w="38100">
            <a:noFill/>
            <a:miter lim="800000"/>
            <a:headEnd/>
            <a:tailEnd/>
          </a:ln>
        </p:spPr>
        <p:txBody>
          <a:bodyPr wrap="square">
            <a:spAutoFit/>
          </a:bodyPr>
          <a:lstStyle/>
          <a:p>
            <a:pPr marL="171450" indent="-171450" eaLnBrk="1" hangingPunct="1">
              <a:lnSpc>
                <a:spcPct val="100000"/>
              </a:lnSpc>
              <a:spcBef>
                <a:spcPct val="15000"/>
              </a:spcBef>
            </a:pPr>
            <a:r>
              <a:rPr lang="en-US" sz="2000" b="1" dirty="0" smtClean="0">
                <a:solidFill>
                  <a:srgbClr val="FF0000"/>
                </a:solidFill>
                <a:latin typeface="Arial Narrow" panose="020B0606020202030204" pitchFamily="34" charset="0"/>
              </a:rPr>
              <a:t>Beam current increases emittance ~linearly causing a linearly decreasing transmission!</a:t>
            </a:r>
            <a:endParaRPr lang="en-US" sz="2000" b="1" dirty="0">
              <a:solidFill>
                <a:srgbClr val="FF0000"/>
              </a:solidFill>
              <a:latin typeface="Arial Narrow" panose="020B0606020202030204" pitchFamily="34" charset="0"/>
            </a:endParaRPr>
          </a:p>
        </p:txBody>
      </p:sp>
      <p:sp>
        <p:nvSpPr>
          <p:cNvPr id="22" name="Title 1"/>
          <p:cNvSpPr txBox="1">
            <a:spLocks/>
          </p:cNvSpPr>
          <p:nvPr/>
        </p:nvSpPr>
        <p:spPr bwMode="auto">
          <a:xfrm>
            <a:off x="50800" y="76200"/>
            <a:ext cx="86360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0" fontAlgn="base" hangingPunct="0">
              <a:lnSpc>
                <a:spcPct val="85000"/>
              </a:lnSpc>
              <a:spcBef>
                <a:spcPct val="0"/>
              </a:spcBef>
              <a:spcAft>
                <a:spcPct val="0"/>
              </a:spcAft>
              <a:defRPr sz="3000">
                <a:solidFill>
                  <a:schemeClr val="tx2"/>
                </a:solidFill>
                <a:latin typeface="Arial Black" pitchFamily="34" charset="0"/>
              </a:defRPr>
            </a:lvl2pPr>
            <a:lvl3pPr algn="l" rtl="0" eaLnBrk="0" fontAlgn="base" hangingPunct="0">
              <a:lnSpc>
                <a:spcPct val="85000"/>
              </a:lnSpc>
              <a:spcBef>
                <a:spcPct val="0"/>
              </a:spcBef>
              <a:spcAft>
                <a:spcPct val="0"/>
              </a:spcAft>
              <a:defRPr sz="3000">
                <a:solidFill>
                  <a:schemeClr val="tx2"/>
                </a:solidFill>
                <a:latin typeface="Arial Black" pitchFamily="34" charset="0"/>
              </a:defRPr>
            </a:lvl3pPr>
            <a:lvl4pPr algn="l" rtl="0" eaLnBrk="0" fontAlgn="base" hangingPunct="0">
              <a:lnSpc>
                <a:spcPct val="85000"/>
              </a:lnSpc>
              <a:spcBef>
                <a:spcPct val="0"/>
              </a:spcBef>
              <a:spcAft>
                <a:spcPct val="0"/>
              </a:spcAft>
              <a:defRPr sz="3000">
                <a:solidFill>
                  <a:schemeClr val="tx2"/>
                </a:solidFill>
                <a:latin typeface="Arial Black" pitchFamily="34" charset="0"/>
              </a:defRPr>
            </a:lvl4pPr>
            <a:lvl5pPr algn="l" rtl="0" eaLnBrk="0" fontAlgn="base" hangingPunct="0">
              <a:lnSpc>
                <a:spcPct val="85000"/>
              </a:lnSpc>
              <a:spcBef>
                <a:spcPct val="0"/>
              </a:spcBef>
              <a:spcAft>
                <a:spcPct val="0"/>
              </a:spcAft>
              <a:defRPr sz="3000">
                <a:solidFill>
                  <a:schemeClr val="tx2"/>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n-US" sz="2400" b="0" i="0" u="none" strike="noStrike" kern="1200" cap="none" spc="0" normalizeH="0" baseline="0" noProof="0" dirty="0" smtClean="0">
                <a:ln>
                  <a:noFill/>
                </a:ln>
                <a:solidFill>
                  <a:srgbClr val="1E7640"/>
                </a:solidFill>
                <a:effectLst/>
                <a:uLnTx/>
                <a:uFillTx/>
                <a:latin typeface="Arial Black" pitchFamily="34" charset="0"/>
                <a:ea typeface="+mj-ea"/>
                <a:cs typeface="+mj-cs"/>
              </a:rPr>
              <a:t>Space-Charge driven </a:t>
            </a:r>
            <a:r>
              <a:rPr kumimoji="0" lang="en-US" altLang="en-US" sz="2400" b="0" i="0" u="none" strike="noStrike" kern="1200" cap="none" spc="0" normalizeH="0" baseline="0" noProof="0" dirty="0" err="1" smtClean="0">
                <a:ln>
                  <a:noFill/>
                </a:ln>
                <a:solidFill>
                  <a:srgbClr val="1E7640"/>
                </a:solidFill>
                <a:effectLst/>
                <a:uLnTx/>
                <a:uFillTx/>
                <a:latin typeface="Arial Black" pitchFamily="34" charset="0"/>
                <a:ea typeface="+mj-ea"/>
                <a:cs typeface="+mj-cs"/>
              </a:rPr>
              <a:t>Emmitance</a:t>
            </a:r>
            <a:r>
              <a:rPr kumimoji="0" lang="en-US" altLang="en-US" sz="2400" b="0" i="0" u="none" strike="noStrike" kern="1200" cap="none" spc="0" normalizeH="0" baseline="0" noProof="0" dirty="0" smtClean="0">
                <a:ln>
                  <a:noFill/>
                </a:ln>
                <a:solidFill>
                  <a:srgbClr val="1E7640"/>
                </a:solidFill>
                <a:effectLst/>
                <a:uLnTx/>
                <a:uFillTx/>
                <a:latin typeface="Arial Black" pitchFamily="34" charset="0"/>
                <a:ea typeface="+mj-ea"/>
                <a:cs typeface="+mj-cs"/>
              </a:rPr>
              <a:t> growth in LEBT</a:t>
            </a:r>
          </a:p>
        </p:txBody>
      </p:sp>
    </p:spTree>
    <p:extLst>
      <p:ext uri="{BB962C8B-B14F-4D97-AF65-F5344CB8AC3E}">
        <p14:creationId xmlns:p14="http://schemas.microsoft.com/office/powerpoint/2010/main" val="77890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5383" y="152400"/>
            <a:ext cx="480145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2"/>
          <p:cNvSpPr>
            <a:spLocks noGrp="1" noChangeArrowheads="1"/>
          </p:cNvSpPr>
          <p:nvPr>
            <p:ph type="title"/>
          </p:nvPr>
        </p:nvSpPr>
        <p:spPr>
          <a:xfrm>
            <a:off x="609600" y="508000"/>
            <a:ext cx="3352800" cy="558800"/>
          </a:xfrm>
        </p:spPr>
        <p:txBody>
          <a:bodyPr>
            <a:noAutofit/>
          </a:bodyPr>
          <a:lstStyle/>
          <a:p>
            <a:pPr eaLnBrk="1" hangingPunct="1"/>
            <a:r>
              <a:rPr lang="en-US" altLang="en-US" sz="4800" dirty="0" smtClean="0"/>
              <a:t>Content: </a:t>
            </a:r>
          </a:p>
        </p:txBody>
      </p:sp>
      <p:sp>
        <p:nvSpPr>
          <p:cNvPr id="232470" name="Text Box 22"/>
          <p:cNvSpPr txBox="1">
            <a:spLocks noChangeArrowheads="1"/>
          </p:cNvSpPr>
          <p:nvPr/>
        </p:nvSpPr>
        <p:spPr bwMode="auto">
          <a:xfrm>
            <a:off x="152400" y="5773293"/>
            <a:ext cx="8839200" cy="932307"/>
          </a:xfrm>
          <a:prstGeom prst="rect">
            <a:avLst/>
          </a:prstGeom>
          <a:solidFill>
            <a:schemeClr val="bg1"/>
          </a:solidFill>
          <a:ln>
            <a:noFill/>
          </a:ln>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70000"/>
              </a:lnSpc>
              <a:spcBef>
                <a:spcPct val="20000"/>
              </a:spcBef>
            </a:pPr>
            <a:r>
              <a:rPr lang="en-US" altLang="en-US" sz="2400" b="1" i="1" dirty="0">
                <a:solidFill>
                  <a:srgbClr val="FF0000"/>
                </a:solidFill>
                <a:latin typeface="Arial Black" pitchFamily="34" charset="0"/>
              </a:rPr>
              <a:t>This talk is all about delivering </a:t>
            </a:r>
          </a:p>
          <a:p>
            <a:pPr algn="ctr" eaLnBrk="1" hangingPunct="1">
              <a:lnSpc>
                <a:spcPct val="70000"/>
              </a:lnSpc>
              <a:spcBef>
                <a:spcPct val="20000"/>
              </a:spcBef>
            </a:pPr>
            <a:r>
              <a:rPr lang="en-US" altLang="en-US" sz="4000" b="1" i="1" dirty="0">
                <a:solidFill>
                  <a:srgbClr val="FF0000"/>
                </a:solidFill>
                <a:latin typeface="Arial Black" pitchFamily="34" charset="0"/>
              </a:rPr>
              <a:t>more H</a:t>
            </a:r>
            <a:r>
              <a:rPr lang="en-US" altLang="en-US" sz="4000" b="1" i="1" baseline="30000" dirty="0">
                <a:solidFill>
                  <a:srgbClr val="FF0000"/>
                </a:solidFill>
                <a:latin typeface="Arial Black" pitchFamily="34" charset="0"/>
              </a:rPr>
              <a:t> </a:t>
            </a:r>
            <a:r>
              <a:rPr lang="en-US" altLang="en-US" sz="4000" b="1" i="1" baseline="30000" dirty="0" smtClean="0">
                <a:solidFill>
                  <a:srgbClr val="FF0000"/>
                </a:solidFill>
                <a:latin typeface="Arial Black" pitchFamily="34" charset="0"/>
              </a:rPr>
              <a:t>–</a:t>
            </a:r>
            <a:r>
              <a:rPr lang="en-US" altLang="en-US" sz="4000" b="1" i="1" dirty="0" smtClean="0">
                <a:solidFill>
                  <a:srgbClr val="FF0000"/>
                </a:solidFill>
                <a:latin typeface="Arial Black" pitchFamily="34" charset="0"/>
              </a:rPr>
              <a:t> ions for a longer time!</a:t>
            </a:r>
            <a:endParaRPr lang="en-US" altLang="en-US" sz="4000" b="1" i="1" dirty="0">
              <a:solidFill>
                <a:srgbClr val="FF0000"/>
              </a:solidFill>
              <a:latin typeface="Arial Black" pitchFamily="34" charset="0"/>
            </a:endParaRPr>
          </a:p>
        </p:txBody>
      </p:sp>
      <p:sp>
        <p:nvSpPr>
          <p:cNvPr id="8" name="Rectangle 3"/>
          <p:cNvSpPr txBox="1">
            <a:spLocks noChangeArrowheads="1"/>
          </p:cNvSpPr>
          <p:nvPr/>
        </p:nvSpPr>
        <p:spPr bwMode="auto">
          <a:xfrm>
            <a:off x="685800" y="1752600"/>
            <a:ext cx="7620000" cy="3001169"/>
          </a:xfrm>
          <a:prstGeom prst="rect">
            <a:avLst/>
          </a:prstGeom>
          <a:noFill/>
          <a:ln w="9525">
            <a:noFill/>
            <a:miter lim="800000"/>
            <a:headEnd/>
            <a:tailEnd/>
          </a:ln>
        </p:spPr>
        <p:txBody>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2"/>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spcBef>
                <a:spcPts val="100"/>
              </a:spcBef>
            </a:pPr>
            <a:r>
              <a:rPr lang="en-US" altLang="en-US" sz="2400" dirty="0" smtClean="0">
                <a:solidFill>
                  <a:schemeClr val="tx1">
                    <a:lumMod val="95000"/>
                    <a:lumOff val="5000"/>
                  </a:schemeClr>
                </a:solidFill>
              </a:rPr>
              <a:t>Introduction</a:t>
            </a:r>
          </a:p>
          <a:p>
            <a:pPr>
              <a:lnSpc>
                <a:spcPct val="85000"/>
              </a:lnSpc>
              <a:spcBef>
                <a:spcPts val="100"/>
              </a:spcBef>
            </a:pPr>
            <a:r>
              <a:rPr lang="en-US" altLang="en-US" sz="2400" dirty="0" smtClean="0">
                <a:solidFill>
                  <a:schemeClr val="tx1">
                    <a:lumMod val="95000"/>
                    <a:lumOff val="5000"/>
                  </a:schemeClr>
                </a:solidFill>
              </a:rPr>
              <a:t>Recent </a:t>
            </a:r>
            <a:r>
              <a:rPr lang="en-US" altLang="en-US" sz="2400" dirty="0">
                <a:solidFill>
                  <a:schemeClr val="tx1">
                    <a:lumMod val="95000"/>
                    <a:lumOff val="5000"/>
                  </a:schemeClr>
                </a:solidFill>
              </a:rPr>
              <a:t>issues </a:t>
            </a:r>
            <a:endParaRPr lang="en-US" altLang="en-US" sz="2400" dirty="0" smtClean="0">
              <a:solidFill>
                <a:schemeClr val="tx1">
                  <a:lumMod val="95000"/>
                  <a:lumOff val="5000"/>
                </a:schemeClr>
              </a:solidFill>
            </a:endParaRPr>
          </a:p>
          <a:p>
            <a:pPr lvl="1">
              <a:lnSpc>
                <a:spcPct val="95000"/>
              </a:lnSpc>
              <a:spcBef>
                <a:spcPts val="100"/>
              </a:spcBef>
            </a:pPr>
            <a:r>
              <a:rPr lang="en-US" altLang="en-US" dirty="0" smtClean="0">
                <a:solidFill>
                  <a:schemeClr val="tx1">
                    <a:lumMod val="95000"/>
                    <a:lumOff val="5000"/>
                  </a:schemeClr>
                </a:solidFill>
              </a:rPr>
              <a:t>E-dump failures</a:t>
            </a:r>
          </a:p>
          <a:p>
            <a:pPr lvl="1">
              <a:lnSpc>
                <a:spcPct val="95000"/>
              </a:lnSpc>
              <a:spcBef>
                <a:spcPts val="100"/>
              </a:spcBef>
            </a:pPr>
            <a:r>
              <a:rPr lang="en-US" altLang="en-US" dirty="0" smtClean="0">
                <a:solidFill>
                  <a:schemeClr val="tx1">
                    <a:lumMod val="95000"/>
                    <a:lumOff val="5000"/>
                  </a:schemeClr>
                </a:solidFill>
              </a:rPr>
              <a:t>Recent performance  </a:t>
            </a:r>
          </a:p>
          <a:p>
            <a:pPr lvl="1">
              <a:lnSpc>
                <a:spcPct val="95000"/>
              </a:lnSpc>
              <a:spcBef>
                <a:spcPts val="100"/>
              </a:spcBef>
            </a:pPr>
            <a:r>
              <a:rPr lang="en-US" altLang="en-US" dirty="0">
                <a:solidFill>
                  <a:schemeClr val="tx1">
                    <a:lumMod val="95000"/>
                    <a:lumOff val="5000"/>
                  </a:schemeClr>
                </a:solidFill>
              </a:rPr>
              <a:t>RFQ </a:t>
            </a:r>
            <a:r>
              <a:rPr lang="en-US" altLang="en-US" dirty="0" smtClean="0">
                <a:solidFill>
                  <a:schemeClr val="tx1">
                    <a:lumMod val="95000"/>
                    <a:lumOff val="5000"/>
                  </a:schemeClr>
                </a:solidFill>
              </a:rPr>
              <a:t>transmission</a:t>
            </a:r>
            <a:endParaRPr lang="en-US" altLang="en-US" dirty="0">
              <a:solidFill>
                <a:schemeClr val="tx1">
                  <a:lumMod val="95000"/>
                  <a:lumOff val="5000"/>
                </a:schemeClr>
              </a:solidFill>
            </a:endParaRPr>
          </a:p>
          <a:p>
            <a:pPr lvl="1">
              <a:lnSpc>
                <a:spcPct val="95000"/>
              </a:lnSpc>
              <a:spcBef>
                <a:spcPts val="100"/>
              </a:spcBef>
            </a:pPr>
            <a:r>
              <a:rPr lang="en-US" altLang="en-US" b="1" dirty="0" smtClean="0">
                <a:solidFill>
                  <a:srgbClr val="FF0000"/>
                </a:solidFill>
              </a:rPr>
              <a:t>Plasma outages</a:t>
            </a:r>
          </a:p>
          <a:p>
            <a:pPr lvl="1">
              <a:lnSpc>
                <a:spcPct val="95000"/>
              </a:lnSpc>
              <a:spcBef>
                <a:spcPts val="100"/>
              </a:spcBef>
            </a:pPr>
            <a:r>
              <a:rPr lang="en-US" altLang="en-US" dirty="0" smtClean="0">
                <a:solidFill>
                  <a:schemeClr val="tx1">
                    <a:lumMod val="95000"/>
                    <a:lumOff val="5000"/>
                  </a:schemeClr>
                </a:solidFill>
              </a:rPr>
              <a:t>New 13 MHz tune</a:t>
            </a:r>
          </a:p>
          <a:p>
            <a:pPr lvl="1">
              <a:lnSpc>
                <a:spcPct val="95000"/>
              </a:lnSpc>
              <a:spcBef>
                <a:spcPts val="100"/>
              </a:spcBef>
            </a:pPr>
            <a:r>
              <a:rPr lang="en-US" altLang="en-US" dirty="0" smtClean="0">
                <a:solidFill>
                  <a:schemeClr val="tx1">
                    <a:lumMod val="95000"/>
                    <a:lumOff val="5000"/>
                  </a:schemeClr>
                </a:solidFill>
              </a:rPr>
              <a:t>Increasing the MEBT beam current</a:t>
            </a:r>
          </a:p>
          <a:p>
            <a:pPr lvl="1">
              <a:lnSpc>
                <a:spcPct val="95000"/>
              </a:lnSpc>
              <a:spcBef>
                <a:spcPts val="100"/>
              </a:spcBef>
            </a:pPr>
            <a:r>
              <a:rPr lang="en-US" altLang="en-US" dirty="0" smtClean="0">
                <a:solidFill>
                  <a:schemeClr val="tx1">
                    <a:lumMod val="95000"/>
                    <a:lumOff val="5000"/>
                  </a:schemeClr>
                </a:solidFill>
              </a:rPr>
              <a:t>The </a:t>
            </a:r>
            <a:r>
              <a:rPr lang="en-US" altLang="en-US" dirty="0">
                <a:solidFill>
                  <a:schemeClr val="tx1">
                    <a:lumMod val="95000"/>
                    <a:lumOff val="5000"/>
                  </a:schemeClr>
                </a:solidFill>
              </a:rPr>
              <a:t>external antenna source</a:t>
            </a:r>
          </a:p>
          <a:p>
            <a:pPr>
              <a:lnSpc>
                <a:spcPct val="100000"/>
              </a:lnSpc>
              <a:spcBef>
                <a:spcPts val="100"/>
              </a:spcBef>
            </a:pPr>
            <a:r>
              <a:rPr lang="en-US" altLang="en-US" sz="2400" dirty="0" smtClean="0">
                <a:solidFill>
                  <a:schemeClr val="tx1">
                    <a:lumMod val="95000"/>
                    <a:lumOff val="5000"/>
                  </a:schemeClr>
                </a:solidFill>
              </a:rPr>
              <a:t>Conclusions</a:t>
            </a:r>
            <a:endParaRPr lang="en-US" altLang="en-US" sz="2400" dirty="0">
              <a:solidFill>
                <a:schemeClr val="tx1">
                  <a:lumMod val="95000"/>
                  <a:lumOff val="5000"/>
                </a:schemeClr>
              </a:solidFill>
            </a:endParaRPr>
          </a:p>
        </p:txBody>
      </p:sp>
    </p:spTree>
    <p:extLst>
      <p:ext uri="{BB962C8B-B14F-4D97-AF65-F5344CB8AC3E}">
        <p14:creationId xmlns:p14="http://schemas.microsoft.com/office/powerpoint/2010/main" val="2128643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2470"/>
                                        </p:tgtEl>
                                        <p:attrNameLst>
                                          <p:attrName>style.visibility</p:attrName>
                                        </p:attrNameLst>
                                      </p:cBhvr>
                                      <p:to>
                                        <p:strVal val="visible"/>
                                      </p:to>
                                    </p:set>
                                    <p:animEffect transition="in" filter="wipe(up)">
                                      <p:cBhvr>
                                        <p:cTn id="11" dur="500"/>
                                        <p:tgtEl>
                                          <p:spTgt spid="23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70" grpId="0" animBg="1" autoUpdateAnimBg="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3"/>
          <p:cNvPicPr>
            <a:picLocks noChangeAspect="1" noChangeArrowheads="1"/>
          </p:cNvPicPr>
          <p:nvPr/>
        </p:nvPicPr>
        <p:blipFill>
          <a:blip r:embed="rId2">
            <a:extLst>
              <a:ext uri="{28A0092B-C50C-407E-A947-70E740481C1C}">
                <a14:useLocalDpi xmlns:a14="http://schemas.microsoft.com/office/drawing/2010/main" val="0"/>
              </a:ext>
            </a:extLst>
          </a:blip>
          <a:srcRect l="3979" t="3316" r="5969" b="8287"/>
          <a:stretch>
            <a:fillRect/>
          </a:stretch>
        </p:blipFill>
        <p:spPr bwMode="auto">
          <a:xfrm>
            <a:off x="5715000" y="76200"/>
            <a:ext cx="3352800" cy="197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itle 1"/>
          <p:cNvSpPr>
            <a:spLocks noGrp="1"/>
          </p:cNvSpPr>
          <p:nvPr>
            <p:ph type="title"/>
          </p:nvPr>
        </p:nvSpPr>
        <p:spPr>
          <a:xfrm>
            <a:off x="152400" y="125412"/>
            <a:ext cx="6019800" cy="487954"/>
          </a:xfrm>
        </p:spPr>
        <p:txBody>
          <a:bodyPr/>
          <a:lstStyle/>
          <a:p>
            <a:pPr eaLnBrk="1" hangingPunct="1"/>
            <a:r>
              <a:rPr lang="en-US" altLang="en-US" dirty="0" smtClean="0"/>
              <a:t>From AAC’15: the H</a:t>
            </a:r>
            <a:r>
              <a:rPr lang="en-US" altLang="en-US" baseline="-25000" dirty="0" smtClean="0"/>
              <a:t>2</a:t>
            </a:r>
            <a:r>
              <a:rPr lang="en-US" altLang="en-US" dirty="0" smtClean="0"/>
              <a:t> Flow</a:t>
            </a:r>
          </a:p>
        </p:txBody>
      </p:sp>
      <p:sp>
        <p:nvSpPr>
          <p:cNvPr id="6149" name="Content Placeholder 2"/>
          <p:cNvSpPr>
            <a:spLocks noGrp="1"/>
          </p:cNvSpPr>
          <p:nvPr>
            <p:ph idx="1"/>
          </p:nvPr>
        </p:nvSpPr>
        <p:spPr>
          <a:xfrm>
            <a:off x="177800" y="533400"/>
            <a:ext cx="6248400" cy="1905000"/>
          </a:xfrm>
        </p:spPr>
        <p:txBody>
          <a:bodyPr/>
          <a:lstStyle/>
          <a:p>
            <a:pPr marL="0" indent="0">
              <a:lnSpc>
                <a:spcPct val="85000"/>
              </a:lnSpc>
              <a:spcBef>
                <a:spcPts val="300"/>
              </a:spcBef>
              <a:buNone/>
            </a:pPr>
            <a:r>
              <a:rPr lang="en-US" altLang="en-US" sz="2200" dirty="0" smtClean="0"/>
              <a:t>We maximize the H</a:t>
            </a:r>
            <a:r>
              <a:rPr lang="en-US" altLang="en-US" sz="2200" baseline="30000" dirty="0" smtClean="0"/>
              <a:t>-</a:t>
            </a:r>
            <a:r>
              <a:rPr lang="en-US" altLang="en-US" sz="2200" dirty="0" smtClean="0"/>
              <a:t> MEBT beam current: Increasing the H</a:t>
            </a:r>
            <a:r>
              <a:rPr lang="en-US" altLang="en-US" sz="2200" baseline="30000" dirty="0" smtClean="0"/>
              <a:t>-</a:t>
            </a:r>
            <a:r>
              <a:rPr lang="en-US" altLang="en-US" sz="2200" dirty="0" smtClean="0"/>
              <a:t> beam </a:t>
            </a:r>
            <a:r>
              <a:rPr lang="en-US" altLang="en-US" sz="2200" dirty="0" smtClean="0">
                <a:sym typeface="Symbol"/>
              </a:rPr>
              <a:t></a:t>
            </a:r>
            <a:r>
              <a:rPr lang="en-US" altLang="en-US" sz="2200" dirty="0" smtClean="0">
                <a:sym typeface="Symbol" pitchFamily="18" charset="2"/>
              </a:rPr>
              <a:t> denser plasma            </a:t>
            </a:r>
            <a:r>
              <a:rPr lang="en-US" altLang="en-US" sz="2200" dirty="0" smtClean="0">
                <a:sym typeface="Symbol"/>
              </a:rPr>
              <a:t></a:t>
            </a:r>
            <a:r>
              <a:rPr lang="en-US" altLang="en-US" sz="2200" dirty="0" smtClean="0">
                <a:sym typeface="Symbol" pitchFamily="18" charset="2"/>
              </a:rPr>
              <a:t> higher electric fields </a:t>
            </a:r>
            <a:r>
              <a:rPr lang="en-US" altLang="en-US" sz="2200" dirty="0" smtClean="0">
                <a:sym typeface="Symbol"/>
              </a:rPr>
              <a:t></a:t>
            </a:r>
            <a:r>
              <a:rPr lang="en-US" altLang="en-US" sz="2200" dirty="0" smtClean="0">
                <a:sym typeface="Symbol" pitchFamily="18" charset="2"/>
              </a:rPr>
              <a:t> h</a:t>
            </a:r>
            <a:r>
              <a:rPr lang="en-US" altLang="en-US" sz="2200" dirty="0" smtClean="0"/>
              <a:t>igher antenna </a:t>
            </a:r>
            <a:r>
              <a:rPr lang="en-US" altLang="en-US" sz="2200" dirty="0"/>
              <a:t>c</a:t>
            </a:r>
            <a:r>
              <a:rPr lang="en-US" altLang="en-US" sz="2200" dirty="0" smtClean="0"/>
              <a:t>urrent AND higher H</a:t>
            </a:r>
            <a:r>
              <a:rPr lang="en-US" altLang="en-US" sz="2200" baseline="-25000" dirty="0" smtClean="0"/>
              <a:t>2</a:t>
            </a:r>
            <a:r>
              <a:rPr lang="en-US" altLang="en-US" sz="2200" dirty="0" smtClean="0"/>
              <a:t> pressures.</a:t>
            </a:r>
          </a:p>
          <a:p>
            <a:pPr marL="0" indent="0" eaLnBrk="1" hangingPunct="1">
              <a:spcBef>
                <a:spcPts val="300"/>
              </a:spcBef>
              <a:buNone/>
            </a:pPr>
            <a:r>
              <a:rPr lang="en-US" altLang="en-US" sz="2200" dirty="0" smtClean="0"/>
              <a:t>But that increases the losses </a:t>
            </a:r>
            <a:r>
              <a:rPr lang="en-US" altLang="en-US" sz="2200" dirty="0" smtClean="0">
                <a:sym typeface="Symbol" pitchFamily="18" charset="2"/>
              </a:rPr>
              <a:t>near source outlet.</a:t>
            </a:r>
          </a:p>
        </p:txBody>
      </p:sp>
      <p:sp>
        <p:nvSpPr>
          <p:cNvPr id="8" name="Content Placeholder 2"/>
          <p:cNvSpPr txBox="1">
            <a:spLocks/>
          </p:cNvSpPr>
          <p:nvPr/>
        </p:nvSpPr>
        <p:spPr bwMode="auto">
          <a:xfrm>
            <a:off x="196849" y="2057400"/>
            <a:ext cx="6504645" cy="667875"/>
          </a:xfrm>
          <a:prstGeom prst="rect">
            <a:avLst/>
          </a:prstGeom>
          <a:noFill/>
          <a:ln w="9525">
            <a:noFill/>
            <a:miter lim="800000"/>
            <a:headEnd/>
            <a:tailEnd/>
          </a:ln>
        </p:spPr>
        <p:txBody>
          <a:bodyPr wrap="square">
            <a:spAutoFit/>
          </a:bodyPr>
          <a:lstStyle/>
          <a:p>
            <a:pPr marL="230188" indent="-230188">
              <a:lnSpc>
                <a:spcPct val="85000"/>
              </a:lnSpc>
              <a:spcBef>
                <a:spcPts val="300"/>
              </a:spcBef>
              <a:buClr>
                <a:schemeClr val="tx2"/>
              </a:buClr>
              <a:buFont typeface="Wingdings" pitchFamily="2" charset="2"/>
              <a:buChar char="Ø"/>
              <a:defRPr/>
            </a:pPr>
            <a:r>
              <a:rPr lang="en-US" sz="2200" dirty="0">
                <a:solidFill>
                  <a:srgbClr val="FF0000"/>
                </a:solidFill>
                <a:latin typeface="+mn-lt"/>
                <a:cs typeface="+mn-cs"/>
                <a:sym typeface="Symbol" pitchFamily="18" charset="2"/>
              </a:rPr>
              <a:t>There is an optimum H</a:t>
            </a:r>
            <a:r>
              <a:rPr lang="en-US" sz="2200" baseline="-25000" dirty="0">
                <a:solidFill>
                  <a:srgbClr val="FF0000"/>
                </a:solidFill>
                <a:latin typeface="+mn-lt"/>
                <a:cs typeface="+mn-cs"/>
                <a:sym typeface="Symbol" pitchFamily="18" charset="2"/>
              </a:rPr>
              <a:t>2</a:t>
            </a:r>
            <a:r>
              <a:rPr lang="en-US" sz="2200" dirty="0">
                <a:solidFill>
                  <a:srgbClr val="FF0000"/>
                </a:solidFill>
                <a:latin typeface="+mn-lt"/>
                <a:cs typeface="+mn-cs"/>
                <a:sym typeface="Symbol" pitchFamily="18" charset="2"/>
              </a:rPr>
              <a:t> flow that maximizes the H</a:t>
            </a:r>
            <a:r>
              <a:rPr lang="en-US" sz="2200" baseline="30000" dirty="0">
                <a:solidFill>
                  <a:srgbClr val="FF0000"/>
                </a:solidFill>
                <a:latin typeface="+mn-lt"/>
                <a:cs typeface="+mn-cs"/>
                <a:sym typeface="Symbol" pitchFamily="18" charset="2"/>
              </a:rPr>
              <a:t>-</a:t>
            </a:r>
            <a:r>
              <a:rPr lang="en-US" sz="2200" dirty="0">
                <a:solidFill>
                  <a:srgbClr val="FF0000"/>
                </a:solidFill>
                <a:latin typeface="+mn-lt"/>
                <a:cs typeface="+mn-cs"/>
                <a:sym typeface="Symbol" pitchFamily="18" charset="2"/>
              </a:rPr>
              <a:t> beam </a:t>
            </a:r>
            <a:r>
              <a:rPr lang="en-US" sz="2200" dirty="0" smtClean="0">
                <a:solidFill>
                  <a:srgbClr val="FF0000"/>
                </a:solidFill>
                <a:latin typeface="+mn-lt"/>
                <a:cs typeface="+mn-cs"/>
                <a:sym typeface="Symbol" pitchFamily="18" charset="2"/>
              </a:rPr>
              <a:t>output, but outages need to be avoided!</a:t>
            </a:r>
            <a:endParaRPr lang="en-US" sz="2200" dirty="0">
              <a:solidFill>
                <a:srgbClr val="FF0000"/>
              </a:solidFill>
              <a:latin typeface="+mn-lt"/>
              <a:cs typeface="+mn-cs"/>
            </a:endParaRPr>
          </a:p>
        </p:txBody>
      </p:sp>
      <p:sp>
        <p:nvSpPr>
          <p:cNvPr id="10" name="Oval 9"/>
          <p:cNvSpPr/>
          <p:nvPr/>
        </p:nvSpPr>
        <p:spPr>
          <a:xfrm>
            <a:off x="6858000" y="381000"/>
            <a:ext cx="304800" cy="1293177"/>
          </a:xfrm>
          <a:prstGeom prst="ellipse">
            <a:avLst/>
          </a:prstGeom>
          <a:noFill/>
          <a:ln w="28575">
            <a:solidFill>
              <a:srgbClr val="FF0000"/>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smtClean="0">
              <a:solidFill>
                <a:schemeClr val="tx1"/>
              </a:solidFill>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1495" y="2410386"/>
            <a:ext cx="2418649" cy="200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a:spLocks noChangeArrowheads="1"/>
          </p:cNvSpPr>
          <p:nvPr/>
        </p:nvSpPr>
        <p:spPr bwMode="auto">
          <a:xfrm>
            <a:off x="457200" y="2794980"/>
            <a:ext cx="617220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buFont typeface="Arial" pitchFamily="34" charset="0"/>
              <a:buChar char="•"/>
            </a:pPr>
            <a:r>
              <a:rPr lang="en-US" altLang="en-US" sz="2200" dirty="0" smtClean="0"/>
              <a:t>76 kW of 2 MHz is not sufficient to breakdown the H</a:t>
            </a:r>
            <a:r>
              <a:rPr lang="en-US" altLang="en-US" sz="2200" baseline="-25000" dirty="0" smtClean="0"/>
              <a:t>2</a:t>
            </a:r>
            <a:r>
              <a:rPr lang="en-US" altLang="en-US" sz="2200" dirty="0" smtClean="0"/>
              <a:t> gas after prolonged operation. </a:t>
            </a:r>
            <a:endParaRPr lang="en-US" altLang="en-US" sz="2200" dirty="0"/>
          </a:p>
        </p:txBody>
      </p:sp>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l="1479" t="12706" r="4433" b="4234"/>
          <a:stretch>
            <a:fillRect/>
          </a:stretch>
        </p:blipFill>
        <p:spPr bwMode="auto">
          <a:xfrm>
            <a:off x="4953000" y="4460508"/>
            <a:ext cx="4191000" cy="178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457200" y="3429000"/>
            <a:ext cx="617220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buFont typeface="Arial" pitchFamily="34" charset="0"/>
              <a:buChar char="•"/>
            </a:pPr>
            <a:r>
              <a:rPr lang="en-US" altLang="en-US" sz="2200" dirty="0" smtClean="0"/>
              <a:t>However, a starter plasma  can be amplified even with small RF powers. That is why SNS</a:t>
            </a:r>
            <a:endParaRPr lang="en-US" altLang="en-US" sz="2200" dirty="0"/>
          </a:p>
        </p:txBody>
      </p:sp>
      <p:sp>
        <p:nvSpPr>
          <p:cNvPr id="13" name="Content Placeholder 2"/>
          <p:cNvSpPr txBox="1">
            <a:spLocks/>
          </p:cNvSpPr>
          <p:nvPr/>
        </p:nvSpPr>
        <p:spPr bwMode="auto">
          <a:xfrm>
            <a:off x="76200" y="4038600"/>
            <a:ext cx="4648200" cy="2573012"/>
          </a:xfrm>
          <a:prstGeom prst="rect">
            <a:avLst/>
          </a:prstGeom>
          <a:noFill/>
          <a:ln w="9525">
            <a:noFill/>
            <a:miter lim="800000"/>
            <a:headEnd/>
            <a:tailEnd/>
          </a:ln>
        </p:spPr>
        <p:txBody>
          <a:bodyPr wrap="square">
            <a:spAutoFit/>
          </a:bodyPr>
          <a:lstStyle/>
          <a:p>
            <a:pPr marL="514350" indent="-514350" eaLnBrk="1" hangingPunct="1">
              <a:lnSpc>
                <a:spcPct val="90000"/>
              </a:lnSpc>
              <a:spcBef>
                <a:spcPts val="600"/>
              </a:spcBef>
              <a:buClr>
                <a:schemeClr val="tx2"/>
              </a:buClr>
              <a:buFont typeface="+mj-lt"/>
              <a:buAutoNum type="arabicPeriod"/>
              <a:defRPr/>
            </a:pPr>
            <a:r>
              <a:rPr lang="en-US" sz="2400" dirty="0" smtClean="0">
                <a:latin typeface="Arial" panose="020B0604020202020204" pitchFamily="34" charset="0"/>
                <a:cs typeface="Arial" panose="020B0604020202020204" pitchFamily="34" charset="0"/>
              </a:rPr>
              <a:t>Ignites </a:t>
            </a:r>
            <a:r>
              <a:rPr lang="en-US" sz="2400" dirty="0">
                <a:latin typeface="Arial" panose="020B0604020202020204" pitchFamily="34" charset="0"/>
                <a:cs typeface="Arial" panose="020B0604020202020204" pitchFamily="34" charset="0"/>
              </a:rPr>
              <a:t>continuous 13 MHz </a:t>
            </a:r>
            <a:r>
              <a:rPr lang="en-US" sz="2400" dirty="0" smtClean="0">
                <a:latin typeface="Arial" panose="020B0604020202020204" pitchFamily="34" charset="0"/>
                <a:cs typeface="Arial" panose="020B0604020202020204" pitchFamily="34" charset="0"/>
              </a:rPr>
              <a:t>plasma </a:t>
            </a:r>
            <a:r>
              <a:rPr lang="en-US" sz="2400" dirty="0">
                <a:latin typeface="Arial" panose="020B0604020202020204" pitchFamily="34" charset="0"/>
                <a:cs typeface="Arial" panose="020B0604020202020204" pitchFamily="34" charset="0"/>
              </a:rPr>
              <a:t>with a pressure bump (PUFF).</a:t>
            </a:r>
          </a:p>
          <a:p>
            <a:pPr marL="514350" indent="-514350" eaLnBrk="1" hangingPunct="1">
              <a:lnSpc>
                <a:spcPct val="90000"/>
              </a:lnSpc>
              <a:spcBef>
                <a:spcPts val="600"/>
              </a:spcBef>
              <a:buClr>
                <a:schemeClr val="tx2"/>
              </a:buClr>
              <a:buFont typeface="+mj-lt"/>
              <a:buAutoNum type="arabicPeriod"/>
              <a:defRPr/>
            </a:pPr>
            <a:r>
              <a:rPr lang="en-US" sz="2400" dirty="0" smtClean="0">
                <a:latin typeface="Arial" panose="020B0604020202020204" pitchFamily="34" charset="0"/>
                <a:cs typeface="Arial" panose="020B0604020202020204" pitchFamily="34" charset="0"/>
              </a:rPr>
              <a:t>Uses </a:t>
            </a:r>
            <a:r>
              <a:rPr lang="en-US" sz="2400" dirty="0">
                <a:latin typeface="Arial" panose="020B0604020202020204" pitchFamily="34" charset="0"/>
                <a:cs typeface="Arial" panose="020B0604020202020204" pitchFamily="34" charset="0"/>
              </a:rPr>
              <a:t>the 13 MHz plasma to absorb the 2 MHz plasma.</a:t>
            </a:r>
          </a:p>
          <a:p>
            <a:pPr marL="514350" indent="-514350" eaLnBrk="1" hangingPunct="1">
              <a:lnSpc>
                <a:spcPct val="90000"/>
              </a:lnSpc>
              <a:spcBef>
                <a:spcPts val="600"/>
              </a:spcBef>
              <a:buClr>
                <a:schemeClr val="tx2"/>
              </a:buClr>
              <a:buFont typeface="+mj-lt"/>
              <a:buAutoNum type="arabicPeriod"/>
              <a:defRPr/>
            </a:pPr>
            <a:r>
              <a:rPr lang="en-US" sz="2400" dirty="0" smtClean="0">
                <a:latin typeface="Arial" panose="020B0604020202020204" pitchFamily="34" charset="0"/>
                <a:cs typeface="Arial" panose="020B0604020202020204" pitchFamily="34" charset="0"/>
              </a:rPr>
              <a:t>And, after </a:t>
            </a:r>
            <a:r>
              <a:rPr lang="en-US" sz="2400" dirty="0">
                <a:latin typeface="Arial" panose="020B0604020202020204" pitchFamily="34" charset="0"/>
                <a:cs typeface="Arial" panose="020B0604020202020204" pitchFamily="34" charset="0"/>
              </a:rPr>
              <a:t>a plasma outage </a:t>
            </a:r>
            <a:r>
              <a:rPr lang="en-US" sz="2400" dirty="0" smtClean="0">
                <a:latin typeface="Arial" panose="020B0604020202020204" pitchFamily="34" charset="0"/>
                <a:cs typeface="Arial" panose="020B0604020202020204" pitchFamily="34" charset="0"/>
              </a:rPr>
              <a:t>goes </a:t>
            </a:r>
            <a:r>
              <a:rPr lang="en-US" sz="2400" dirty="0">
                <a:latin typeface="Arial" panose="020B0604020202020204" pitchFamily="34" charset="0"/>
                <a:cs typeface="Arial" panose="020B0604020202020204" pitchFamily="34" charset="0"/>
              </a:rPr>
              <a:t>back to 1).</a:t>
            </a:r>
          </a:p>
        </p:txBody>
      </p:sp>
    </p:spTree>
    <p:extLst>
      <p:ext uri="{BB962C8B-B14F-4D97-AF65-F5344CB8AC3E}">
        <p14:creationId xmlns:p14="http://schemas.microsoft.com/office/powerpoint/2010/main" val="3907024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1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000"/>
                                        <p:tgtEl>
                                          <p:spTgt spid="8"/>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1000"/>
                                        <p:tgtEl>
                                          <p:spTgt spid="9"/>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1000"/>
                                        <p:tgtEl>
                                          <p:spTgt spid="12"/>
                                        </p:tgtEl>
                                      </p:cBhvr>
                                    </p:animEffect>
                                  </p:childTnLst>
                                </p:cTn>
                              </p:par>
                            </p:childTnLst>
                          </p:cTn>
                        </p:par>
                        <p:par>
                          <p:cTn id="35" fill="hold">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9"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Title 1"/>
          <p:cNvSpPr>
            <a:spLocks noGrp="1"/>
          </p:cNvSpPr>
          <p:nvPr>
            <p:ph type="title"/>
          </p:nvPr>
        </p:nvSpPr>
        <p:spPr>
          <a:xfrm>
            <a:off x="192088" y="255588"/>
            <a:ext cx="8636000" cy="485775"/>
          </a:xfrm>
        </p:spPr>
        <p:txBody>
          <a:bodyPr/>
          <a:lstStyle/>
          <a:p>
            <a:pPr eaLnBrk="1" hangingPunct="1"/>
            <a:r>
              <a:rPr lang="en-US" altLang="en-US" smtClean="0">
                <a:solidFill>
                  <a:schemeClr val="bg1"/>
                </a:solidFill>
              </a:rPr>
              <a:t>A Plasma Outage  </a:t>
            </a:r>
          </a:p>
        </p:txBody>
      </p:sp>
      <p:cxnSp>
        <p:nvCxnSpPr>
          <p:cNvPr id="6" name="Straight Arrow Connector 5"/>
          <p:cNvCxnSpPr/>
          <p:nvPr/>
        </p:nvCxnSpPr>
        <p:spPr>
          <a:xfrm flipV="1">
            <a:off x="381000" y="3124200"/>
            <a:ext cx="4267200" cy="476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581" name="TextBox 7"/>
          <p:cNvSpPr txBox="1">
            <a:spLocks noChangeArrowheads="1"/>
          </p:cNvSpPr>
          <p:nvPr/>
        </p:nvSpPr>
        <p:spPr bwMode="auto">
          <a:xfrm>
            <a:off x="3352800" y="2667000"/>
            <a:ext cx="1212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solidFill>
                  <a:schemeClr val="bg1"/>
                </a:solidFill>
              </a:rPr>
              <a:t>Plasma</a:t>
            </a:r>
          </a:p>
        </p:txBody>
      </p:sp>
      <p:cxnSp>
        <p:nvCxnSpPr>
          <p:cNvPr id="10" name="Straight Arrow Connector 9"/>
          <p:cNvCxnSpPr/>
          <p:nvPr/>
        </p:nvCxnSpPr>
        <p:spPr>
          <a:xfrm flipH="1">
            <a:off x="4648200" y="2895600"/>
            <a:ext cx="434340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463" name="TextBox 12"/>
          <p:cNvSpPr txBox="1">
            <a:spLocks noChangeArrowheads="1"/>
          </p:cNvSpPr>
          <p:nvPr/>
        </p:nvSpPr>
        <p:spPr bwMode="auto">
          <a:xfrm>
            <a:off x="7172325" y="2438400"/>
            <a:ext cx="174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solidFill>
                  <a:schemeClr val="bg1"/>
                </a:solidFill>
              </a:rPr>
              <a:t>No plasma </a:t>
            </a:r>
          </a:p>
        </p:txBody>
      </p:sp>
      <p:sp>
        <p:nvSpPr>
          <p:cNvPr id="19464" name="TextBox 13"/>
          <p:cNvSpPr txBox="1">
            <a:spLocks noChangeArrowheads="1"/>
          </p:cNvSpPr>
          <p:nvPr/>
        </p:nvSpPr>
        <p:spPr bwMode="auto">
          <a:xfrm>
            <a:off x="6781800" y="381000"/>
            <a:ext cx="227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solidFill>
                  <a:schemeClr val="bg1"/>
                </a:solidFill>
              </a:rPr>
              <a:t>2 MHz detuned</a:t>
            </a:r>
          </a:p>
        </p:txBody>
      </p:sp>
      <p:sp>
        <p:nvSpPr>
          <p:cNvPr id="19465" name="TextBox 14"/>
          <p:cNvSpPr txBox="1">
            <a:spLocks noChangeArrowheads="1"/>
          </p:cNvSpPr>
          <p:nvPr/>
        </p:nvSpPr>
        <p:spPr bwMode="auto">
          <a:xfrm>
            <a:off x="4724400" y="1143000"/>
            <a:ext cx="2033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solidFill>
                  <a:schemeClr val="bg1"/>
                </a:solidFill>
              </a:rPr>
              <a:t>More 13 MHz</a:t>
            </a:r>
          </a:p>
        </p:txBody>
      </p:sp>
      <p:sp>
        <p:nvSpPr>
          <p:cNvPr id="24586" name="TextBox 15"/>
          <p:cNvSpPr txBox="1">
            <a:spLocks noChangeArrowheads="1"/>
          </p:cNvSpPr>
          <p:nvPr/>
        </p:nvSpPr>
        <p:spPr bwMode="auto">
          <a:xfrm>
            <a:off x="1066800" y="609600"/>
            <a:ext cx="335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chemeClr val="bg1"/>
                </a:solidFill>
              </a:rPr>
              <a:t>Seen by the 2 MHz directional coupler on ground</a:t>
            </a:r>
          </a:p>
        </p:txBody>
      </p:sp>
      <p:sp>
        <p:nvSpPr>
          <p:cNvPr id="24587" name="TextBox 1"/>
          <p:cNvSpPr txBox="1">
            <a:spLocks noChangeArrowheads="1"/>
          </p:cNvSpPr>
          <p:nvPr/>
        </p:nvSpPr>
        <p:spPr bwMode="auto">
          <a:xfrm>
            <a:off x="990600" y="2254250"/>
            <a:ext cx="218757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sz="2400">
                <a:solidFill>
                  <a:srgbClr val="FFFF00"/>
                </a:solidFill>
              </a:rPr>
              <a:t>2 MHz forward</a:t>
            </a:r>
          </a:p>
        </p:txBody>
      </p:sp>
      <p:sp>
        <p:nvSpPr>
          <p:cNvPr id="24588" name="TextBox 14"/>
          <p:cNvSpPr txBox="1">
            <a:spLocks noChangeArrowheads="1"/>
          </p:cNvSpPr>
          <p:nvPr/>
        </p:nvSpPr>
        <p:spPr bwMode="auto">
          <a:xfrm>
            <a:off x="3173413" y="1143000"/>
            <a:ext cx="1246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a:solidFill>
                  <a:schemeClr val="bg1"/>
                </a:solidFill>
              </a:rPr>
              <a:t>13 MHz</a:t>
            </a:r>
          </a:p>
        </p:txBody>
      </p:sp>
      <p:sp>
        <p:nvSpPr>
          <p:cNvPr id="24589" name="TextBox 12"/>
          <p:cNvSpPr txBox="1">
            <a:spLocks noChangeArrowheads="1"/>
          </p:cNvSpPr>
          <p:nvPr/>
        </p:nvSpPr>
        <p:spPr bwMode="auto">
          <a:xfrm>
            <a:off x="914400" y="3352800"/>
            <a:ext cx="23399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sz="2400">
                <a:solidFill>
                  <a:srgbClr val="33CCFF"/>
                </a:solidFill>
              </a:rPr>
              <a:t>2 MHz reflected</a:t>
            </a:r>
          </a:p>
        </p:txBody>
      </p:sp>
      <p:sp>
        <p:nvSpPr>
          <p:cNvPr id="15" name="Content Placeholder 2"/>
          <p:cNvSpPr txBox="1">
            <a:spLocks/>
          </p:cNvSpPr>
          <p:nvPr/>
        </p:nvSpPr>
        <p:spPr bwMode="auto">
          <a:xfrm>
            <a:off x="5029200" y="4953000"/>
            <a:ext cx="3962400" cy="825500"/>
          </a:xfrm>
          <a:prstGeom prst="rect">
            <a:avLst/>
          </a:prstGeom>
          <a:noFill/>
          <a:ln w="9525">
            <a:noFill/>
            <a:miter lim="800000"/>
            <a:headEnd/>
            <a:tailEnd/>
          </a:ln>
        </p:spPr>
        <p:txBody>
          <a:bodyPr>
            <a:spAutoFit/>
          </a:bodyPr>
          <a:lstStyle/>
          <a:p>
            <a:pPr marL="230188" indent="-230188" algn="ctr" eaLnBrk="1" hangingPunct="1">
              <a:lnSpc>
                <a:spcPct val="85000"/>
              </a:lnSpc>
              <a:spcBef>
                <a:spcPts val="600"/>
              </a:spcBef>
              <a:buClr>
                <a:schemeClr val="tx2"/>
              </a:buClr>
              <a:defRPr/>
            </a:pPr>
            <a:r>
              <a:rPr lang="en-US" sz="2800" b="1" i="1" dirty="0">
                <a:solidFill>
                  <a:srgbClr val="FF0000"/>
                </a:solidFill>
                <a:latin typeface="Arial Narrow" pitchFamily="34" charset="0"/>
                <a:cs typeface="+mn-cs"/>
              </a:rPr>
              <a:t>Plasma outages start at the end of a 2 MHz pulse!</a:t>
            </a:r>
          </a:p>
        </p:txBody>
      </p:sp>
    </p:spTree>
    <p:extLst>
      <p:ext uri="{BB962C8B-B14F-4D97-AF65-F5344CB8AC3E}">
        <p14:creationId xmlns:p14="http://schemas.microsoft.com/office/powerpoint/2010/main" val="3789830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wipe(left)">
                                      <p:cBhvr>
                                        <p:cTn id="7" dur="1000"/>
                                        <p:tgtEl>
                                          <p:spTgt spid="19464"/>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9463"/>
                                        </p:tgtEl>
                                        <p:attrNameLst>
                                          <p:attrName>style.visibility</p:attrName>
                                        </p:attrNameLst>
                                      </p:cBhvr>
                                      <p:to>
                                        <p:strVal val="visible"/>
                                      </p:to>
                                    </p:set>
                                    <p:animEffect transition="in" filter="wipe(left)">
                                      <p:cBhvr>
                                        <p:cTn id="11" dur="1000"/>
                                        <p:tgtEl>
                                          <p:spTgt spid="194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465"/>
                                        </p:tgtEl>
                                        <p:attrNameLst>
                                          <p:attrName>style.visibility</p:attrName>
                                        </p:attrNameLst>
                                      </p:cBhvr>
                                      <p:to>
                                        <p:strVal val="visible"/>
                                      </p:to>
                                    </p:set>
                                    <p:animEffect transition="in" filter="wipe(left)">
                                      <p:cBhvr>
                                        <p:cTn id="16" dur="1000"/>
                                        <p:tgtEl>
                                          <p:spTgt spid="194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10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19464" grpId="0"/>
      <p:bldP spid="19465"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381000" y="1447800"/>
            <a:ext cx="8412163" cy="1835150"/>
            <a:chOff x="152400" y="3810000"/>
            <a:chExt cx="8716264" cy="1996994"/>
          </a:xfrm>
        </p:grpSpPr>
        <p:pic>
          <p:nvPicPr>
            <p:cNvPr id="25618" name="Picture 6" descr="C:\Users\qma\Desktop\2014_10_23_160454[1].jpg"/>
            <p:cNvPicPr>
              <a:picLocks noChangeAspect="1" noChangeArrowheads="1"/>
            </p:cNvPicPr>
            <p:nvPr/>
          </p:nvPicPr>
          <p:blipFill>
            <a:blip r:embed="rId3">
              <a:extLst>
                <a:ext uri="{28A0092B-C50C-407E-A947-70E740481C1C}">
                  <a14:useLocalDpi xmlns:a14="http://schemas.microsoft.com/office/drawing/2010/main" val="0"/>
                </a:ext>
              </a:extLst>
            </a:blip>
            <a:srcRect l="1053" t="7607" r="36842" b="56619"/>
            <a:stretch>
              <a:fillRect/>
            </a:stretch>
          </p:blipFill>
          <p:spPr bwMode="auto">
            <a:xfrm>
              <a:off x="6096000" y="3811588"/>
              <a:ext cx="2772664" cy="1989150"/>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619" name="Picture 7" descr="C:\Users\qma\Desktop\2014_11_17_092810[1].jpg"/>
            <p:cNvPicPr>
              <a:picLocks noChangeAspect="1" noChangeArrowheads="1"/>
            </p:cNvPicPr>
            <p:nvPr/>
          </p:nvPicPr>
          <p:blipFill>
            <a:blip r:embed="rId4">
              <a:extLst>
                <a:ext uri="{28A0092B-C50C-407E-A947-70E740481C1C}">
                  <a14:useLocalDpi xmlns:a14="http://schemas.microsoft.com/office/drawing/2010/main" val="0"/>
                </a:ext>
              </a:extLst>
            </a:blip>
            <a:srcRect l="1053" t="7607" r="36842" b="56619"/>
            <a:stretch>
              <a:fillRect/>
            </a:stretch>
          </p:blipFill>
          <p:spPr bwMode="auto">
            <a:xfrm>
              <a:off x="3084387" y="3810000"/>
              <a:ext cx="2783013" cy="1996994"/>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620" name="Picture 8" descr="C:\Users\qma\Desktop\2014_10_20_154109[1].jpg"/>
            <p:cNvPicPr>
              <a:picLocks noChangeAspect="1" noChangeArrowheads="1"/>
            </p:cNvPicPr>
            <p:nvPr/>
          </p:nvPicPr>
          <p:blipFill>
            <a:blip r:embed="rId5">
              <a:extLst>
                <a:ext uri="{28A0092B-C50C-407E-A947-70E740481C1C}">
                  <a14:useLocalDpi xmlns:a14="http://schemas.microsoft.com/office/drawing/2010/main" val="0"/>
                </a:ext>
              </a:extLst>
            </a:blip>
            <a:srcRect l="1053" t="7607" r="36842" b="56619"/>
            <a:stretch>
              <a:fillRect/>
            </a:stretch>
          </p:blipFill>
          <p:spPr bwMode="auto">
            <a:xfrm>
              <a:off x="152400" y="3810000"/>
              <a:ext cx="2743200" cy="1968011"/>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25603" name="AutoShape 4" descr="https://snsapp1.sns.ornl.gov/Logbook/WebObjects/Logbook.woa/wa/fetchImage?imageID=160105"/>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5604" name="TextBox 25"/>
          <p:cNvSpPr txBox="1">
            <a:spLocks noChangeArrowheads="1"/>
          </p:cNvSpPr>
          <p:nvPr/>
        </p:nvSpPr>
        <p:spPr bwMode="auto">
          <a:xfrm>
            <a:off x="39688" y="533400"/>
            <a:ext cx="841851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pPr>
            <a:r>
              <a:rPr lang="en-US" altLang="en-US" sz="2200">
                <a:latin typeface="Arial Narrow" pitchFamily="34" charset="0"/>
              </a:rPr>
              <a:t>In the past the average reflected power shown by the 13 MHz supply was used!</a:t>
            </a:r>
          </a:p>
        </p:txBody>
      </p:sp>
      <p:sp>
        <p:nvSpPr>
          <p:cNvPr id="22" name="TextBox 21"/>
          <p:cNvSpPr txBox="1">
            <a:spLocks noChangeArrowheads="1"/>
          </p:cNvSpPr>
          <p:nvPr/>
        </p:nvSpPr>
        <p:spPr bwMode="auto">
          <a:xfrm>
            <a:off x="307975" y="3352800"/>
            <a:ext cx="9144000" cy="350838"/>
          </a:xfrm>
          <a:prstGeom prst="rect">
            <a:avLst/>
          </a:prstGeom>
          <a:noFill/>
          <a:ln w="9525">
            <a:noFill/>
            <a:miter lim="800000"/>
            <a:headEnd/>
            <a:tailEnd/>
          </a:ln>
        </p:spPr>
        <p:txBody>
          <a:bodyPr>
            <a:spAutoFit/>
          </a:bodyPr>
          <a:lstStyle/>
          <a:p>
            <a:pPr eaLnBrk="1" hangingPunct="1">
              <a:lnSpc>
                <a:spcPct val="80000"/>
              </a:lnSpc>
              <a:defRPr/>
            </a:pPr>
            <a:r>
              <a:rPr lang="en-US" sz="2100" dirty="0">
                <a:solidFill>
                  <a:srgbClr val="FF0000"/>
                </a:solidFill>
                <a:latin typeface="+mn-lt"/>
                <a:cs typeface="Arial" charset="0"/>
              </a:rPr>
              <a:t>Our tunes turned out to be inconsistent. </a:t>
            </a:r>
          </a:p>
        </p:txBody>
      </p:sp>
      <p:sp>
        <p:nvSpPr>
          <p:cNvPr id="20" name="TextBox 19"/>
          <p:cNvSpPr txBox="1">
            <a:spLocks noChangeArrowheads="1"/>
          </p:cNvSpPr>
          <p:nvPr/>
        </p:nvSpPr>
        <p:spPr bwMode="auto">
          <a:xfrm>
            <a:off x="295275" y="5843587"/>
            <a:ext cx="8497888" cy="633413"/>
          </a:xfrm>
          <a:prstGeom prst="rect">
            <a:avLst/>
          </a:prstGeom>
          <a:solidFill>
            <a:schemeClr val="bg1"/>
          </a:solidFill>
          <a:ln w="9525">
            <a:noFill/>
            <a:miter lim="800000"/>
            <a:headEnd/>
            <a:tailEnd/>
          </a:ln>
        </p:spPr>
        <p:txBody>
          <a:bodyPr>
            <a:spAutoFit/>
          </a:bodyPr>
          <a:lstStyle/>
          <a:p>
            <a:pPr eaLnBrk="1" hangingPunct="1">
              <a:lnSpc>
                <a:spcPct val="80000"/>
              </a:lnSpc>
              <a:defRPr/>
            </a:pPr>
            <a:r>
              <a:rPr lang="en-US" sz="2200" dirty="0">
                <a:solidFill>
                  <a:srgbClr val="FF0000"/>
                </a:solidFill>
                <a:latin typeface="+mn-lt"/>
                <a:cs typeface="Arial" charset="0"/>
              </a:rPr>
              <a:t>The biggest surprise was that the 2 MHz plasma reflects practically all 13 MHz RF, which triggered </a:t>
            </a:r>
            <a:r>
              <a:rPr lang="en-US" sz="2200" dirty="0" err="1">
                <a:solidFill>
                  <a:srgbClr val="FF0000"/>
                </a:solidFill>
                <a:latin typeface="+mn-lt"/>
                <a:cs typeface="Arial" charset="0"/>
              </a:rPr>
              <a:t>foldbacks</a:t>
            </a:r>
            <a:r>
              <a:rPr lang="en-US" sz="2200" dirty="0">
                <a:solidFill>
                  <a:srgbClr val="FF0000"/>
                </a:solidFill>
                <a:latin typeface="+mn-lt"/>
                <a:cs typeface="Arial" charset="0"/>
              </a:rPr>
              <a:t> of the output power!</a:t>
            </a:r>
          </a:p>
        </p:txBody>
      </p:sp>
      <p:sp>
        <p:nvSpPr>
          <p:cNvPr id="25607" name="Title 1"/>
          <p:cNvSpPr txBox="1">
            <a:spLocks/>
          </p:cNvSpPr>
          <p:nvPr/>
        </p:nvSpPr>
        <p:spPr bwMode="auto">
          <a:xfrm>
            <a:off x="152400" y="147638"/>
            <a:ext cx="7696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Clr>
                <a:schemeClr val="tx2"/>
              </a:buClr>
              <a:buFont typeface="Arial" pitchFamily="34" charset="0"/>
              <a:buChar char="•"/>
              <a:defRPr sz="2800">
                <a:solidFill>
                  <a:schemeClr val="tx1"/>
                </a:solidFill>
                <a:latin typeface="Arial" pitchFamily="34" charset="0"/>
              </a:defRPr>
            </a:lvl1pPr>
            <a:lvl2pPr marL="625475" indent="-279400">
              <a:lnSpc>
                <a:spcPct val="90000"/>
              </a:lnSpc>
              <a:spcBef>
                <a:spcPts val="800"/>
              </a:spcBef>
              <a:buClr>
                <a:schemeClr val="tx2"/>
              </a:buClr>
              <a:buFont typeface="Arial" pitchFamily="34" charset="0"/>
              <a:buChar char="–"/>
              <a:defRPr sz="2400">
                <a:solidFill>
                  <a:schemeClr val="tx1"/>
                </a:solidFill>
                <a:latin typeface="Arial" pitchFamily="34" charset="0"/>
              </a:defRPr>
            </a:lvl2pPr>
            <a:lvl3pPr indent="-230188">
              <a:lnSpc>
                <a:spcPct val="90000"/>
              </a:lnSpc>
              <a:spcBef>
                <a:spcPts val="800"/>
              </a:spcBef>
              <a:buClr>
                <a:schemeClr val="tx2"/>
              </a:buClr>
              <a:buFont typeface="Arial" pitchFamily="34" charset="0"/>
              <a:buChar char="•"/>
              <a:defRPr sz="2000">
                <a:solidFill>
                  <a:schemeClr val="tx1"/>
                </a:solidFill>
                <a:latin typeface="Arial" pitchFamily="34" charset="0"/>
              </a:defRPr>
            </a:lvl3pPr>
            <a:lvl4pPr marL="1144588" indent="-173038">
              <a:lnSpc>
                <a:spcPct val="90000"/>
              </a:lnSpc>
              <a:spcBef>
                <a:spcPts val="800"/>
              </a:spcBef>
              <a:buClr>
                <a:schemeClr val="tx2"/>
              </a:buClr>
              <a:buFont typeface="Arial" pitchFamily="34" charset="0"/>
              <a:buChar char="–"/>
              <a:defRPr>
                <a:solidFill>
                  <a:schemeClr val="tx1"/>
                </a:solidFill>
                <a:latin typeface="Arial" pitchFamily="34" charset="0"/>
              </a:defRPr>
            </a:lvl4pPr>
            <a:lvl5pPr marL="1482725" indent="-222250">
              <a:lnSpc>
                <a:spcPct val="90000"/>
              </a:lnSpc>
              <a:spcBef>
                <a:spcPts val="600"/>
              </a:spcBef>
              <a:buClr>
                <a:schemeClr val="tx2"/>
              </a:buClr>
              <a:buFont typeface="Arial" pitchFamily="34" charset="0"/>
              <a:buChar char="»"/>
              <a:defRPr>
                <a:solidFill>
                  <a:schemeClr val="tx1"/>
                </a:solidFill>
                <a:latin typeface="Arial" pitchFamily="34" charset="0"/>
              </a:defRPr>
            </a:lvl5pPr>
            <a:lvl6pPr marL="19399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6pPr>
            <a:lvl7pPr marL="23971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7pPr>
            <a:lvl8pPr marL="28543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8pPr>
            <a:lvl9pPr marL="33115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9pPr>
          </a:lstStyle>
          <a:p>
            <a:pPr eaLnBrk="1" hangingPunct="1">
              <a:lnSpc>
                <a:spcPct val="85000"/>
              </a:lnSpc>
              <a:spcBef>
                <a:spcPct val="0"/>
              </a:spcBef>
              <a:buClrTx/>
              <a:buFontTx/>
              <a:buNone/>
            </a:pPr>
            <a:r>
              <a:rPr lang="en-US" altLang="en-US">
                <a:solidFill>
                  <a:schemeClr val="tx2"/>
                </a:solidFill>
                <a:latin typeface="Arial Black" pitchFamily="34" charset="0"/>
              </a:rPr>
              <a:t>Time Resolved 13 MHz Measurements</a:t>
            </a:r>
          </a:p>
        </p:txBody>
      </p:sp>
      <p:grpSp>
        <p:nvGrpSpPr>
          <p:cNvPr id="5" name="Group 4"/>
          <p:cNvGrpSpPr>
            <a:grpSpLocks/>
          </p:cNvGrpSpPr>
          <p:nvPr/>
        </p:nvGrpSpPr>
        <p:grpSpPr bwMode="auto">
          <a:xfrm>
            <a:off x="381000" y="3803650"/>
            <a:ext cx="8331200" cy="1965325"/>
            <a:chOff x="381000" y="3803229"/>
            <a:chExt cx="8330610" cy="1965768"/>
          </a:xfrm>
        </p:grpSpPr>
        <p:pic>
          <p:nvPicPr>
            <p:cNvPr id="25612" name="Picture 3"/>
            <p:cNvPicPr>
              <a:picLocks noChangeAspect="1" noChangeArrowheads="1"/>
            </p:cNvPicPr>
            <p:nvPr/>
          </p:nvPicPr>
          <p:blipFill>
            <a:blip r:embed="rId6">
              <a:extLst>
                <a:ext uri="{28A0092B-C50C-407E-A947-70E740481C1C}">
                  <a14:useLocalDpi xmlns:a14="http://schemas.microsoft.com/office/drawing/2010/main" val="0"/>
                </a:ext>
              </a:extLst>
            </a:blip>
            <a:srcRect l="2094" t="5112" r="38300" b="58508"/>
            <a:stretch>
              <a:fillRect/>
            </a:stretch>
          </p:blipFill>
          <p:spPr bwMode="auto">
            <a:xfrm>
              <a:off x="381000" y="3803230"/>
              <a:ext cx="2616389" cy="1927865"/>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5613" name="Picture 2"/>
            <p:cNvPicPr>
              <a:picLocks noChangeAspect="1" noChangeArrowheads="1"/>
            </p:cNvPicPr>
            <p:nvPr/>
          </p:nvPicPr>
          <p:blipFill>
            <a:blip r:embed="rId7">
              <a:extLst>
                <a:ext uri="{28A0092B-C50C-407E-A947-70E740481C1C}">
                  <a14:useLocalDpi xmlns:a14="http://schemas.microsoft.com/office/drawing/2010/main" val="0"/>
                </a:ext>
              </a:extLst>
            </a:blip>
            <a:srcRect l="1569" t="5373" r="38824" b="58247"/>
            <a:stretch>
              <a:fillRect/>
            </a:stretch>
          </p:blipFill>
          <p:spPr bwMode="auto">
            <a:xfrm>
              <a:off x="3179574" y="3803229"/>
              <a:ext cx="2656942" cy="195774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5614" name="Picture 3"/>
            <p:cNvPicPr>
              <a:picLocks noChangeAspect="1" noChangeArrowheads="1"/>
            </p:cNvPicPr>
            <p:nvPr/>
          </p:nvPicPr>
          <p:blipFill>
            <a:blip r:embed="rId8">
              <a:extLst>
                <a:ext uri="{28A0092B-C50C-407E-A947-70E740481C1C}">
                  <a14:useLocalDpi xmlns:a14="http://schemas.microsoft.com/office/drawing/2010/main" val="0"/>
                </a:ext>
              </a:extLst>
            </a:blip>
            <a:srcRect l="3139" t="5197" r="37254" b="58424"/>
            <a:stretch>
              <a:fillRect/>
            </a:stretch>
          </p:blipFill>
          <p:spPr bwMode="auto">
            <a:xfrm>
              <a:off x="6065367" y="3819133"/>
              <a:ext cx="2646243" cy="1949864"/>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615" name="TextBox 3"/>
            <p:cNvSpPr txBox="1">
              <a:spLocks noChangeArrowheads="1"/>
            </p:cNvSpPr>
            <p:nvPr/>
          </p:nvSpPr>
          <p:spPr bwMode="auto">
            <a:xfrm>
              <a:off x="609600" y="4191000"/>
              <a:ext cx="922047"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sz="2200"/>
                <a:t>300W</a:t>
              </a:r>
            </a:p>
          </p:txBody>
        </p:sp>
        <p:sp>
          <p:nvSpPr>
            <p:cNvPr id="25616" name="TextBox 31"/>
            <p:cNvSpPr txBox="1">
              <a:spLocks noChangeArrowheads="1"/>
            </p:cNvSpPr>
            <p:nvPr/>
          </p:nvSpPr>
          <p:spPr bwMode="auto">
            <a:xfrm>
              <a:off x="3429000" y="4191000"/>
              <a:ext cx="922047"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sz="2200"/>
                <a:t>400W</a:t>
              </a:r>
            </a:p>
          </p:txBody>
        </p:sp>
        <p:sp>
          <p:nvSpPr>
            <p:cNvPr id="25617" name="TextBox 32"/>
            <p:cNvSpPr txBox="1">
              <a:spLocks noChangeArrowheads="1"/>
            </p:cNvSpPr>
            <p:nvPr/>
          </p:nvSpPr>
          <p:spPr bwMode="auto">
            <a:xfrm>
              <a:off x="6248400" y="4174968"/>
              <a:ext cx="922047"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sz="2200"/>
                <a:t>450W</a:t>
              </a:r>
            </a:p>
          </p:txBody>
        </p:sp>
      </p:grpSp>
      <p:pic>
        <p:nvPicPr>
          <p:cNvPr id="25609" name="Picture 2"/>
          <p:cNvPicPr>
            <a:picLocks noChangeAspect="1" noChangeArrowheads="1"/>
          </p:cNvPicPr>
          <p:nvPr/>
        </p:nvPicPr>
        <p:blipFill>
          <a:blip r:embed="rId9">
            <a:extLst>
              <a:ext uri="{28A0092B-C50C-407E-A947-70E740481C1C}">
                <a14:useLocalDpi xmlns:a14="http://schemas.microsoft.com/office/drawing/2010/main" val="0"/>
              </a:ext>
            </a:extLst>
          </a:blip>
          <a:srcRect t="2" b="1132"/>
          <a:stretch>
            <a:fillRect/>
          </a:stretch>
        </p:blipFill>
        <p:spPr bwMode="auto">
          <a:xfrm>
            <a:off x="8534400" y="0"/>
            <a:ext cx="60960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0" name="TextBox 34"/>
          <p:cNvSpPr txBox="1">
            <a:spLocks noChangeArrowheads="1"/>
          </p:cNvSpPr>
          <p:nvPr/>
        </p:nvSpPr>
        <p:spPr bwMode="auto">
          <a:xfrm>
            <a:off x="39688" y="838200"/>
            <a:ext cx="8113712"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pPr>
            <a:r>
              <a:rPr lang="en-US" altLang="en-US" sz="2200" dirty="0">
                <a:latin typeface="Arial Narrow" pitchFamily="34" charset="0"/>
              </a:rPr>
              <a:t>In 2014 FE scope#1 was used to </a:t>
            </a:r>
            <a:r>
              <a:rPr lang="en-US" altLang="en-US" sz="2200" dirty="0" smtClean="0">
                <a:latin typeface="Arial Narrow" pitchFamily="34" charset="0"/>
              </a:rPr>
              <a:t>display the forward </a:t>
            </a:r>
            <a:r>
              <a:rPr lang="en-US" altLang="en-US" sz="2200" dirty="0">
                <a:latin typeface="Arial Narrow" pitchFamily="34" charset="0"/>
              </a:rPr>
              <a:t>&amp; reflected 13 MHz RF.</a:t>
            </a:r>
          </a:p>
        </p:txBody>
      </p:sp>
      <p:sp>
        <p:nvSpPr>
          <p:cNvPr id="3" name="TextBox 19"/>
          <p:cNvSpPr txBox="1">
            <a:spLocks noChangeArrowheads="1"/>
          </p:cNvSpPr>
          <p:nvPr/>
        </p:nvSpPr>
        <p:spPr bwMode="auto">
          <a:xfrm>
            <a:off x="0" y="6477000"/>
            <a:ext cx="9144000" cy="3631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pPr>
            <a:r>
              <a:rPr lang="en-US" altLang="en-US" sz="2200" b="1" i="1" dirty="0" smtClean="0">
                <a:solidFill>
                  <a:srgbClr val="FF0000"/>
                </a:solidFill>
              </a:rPr>
              <a:t>The 13-MHz supplier said averaging </a:t>
            </a:r>
            <a:r>
              <a:rPr lang="en-US" altLang="en-US" sz="2200" b="1" i="1" dirty="0">
                <a:solidFill>
                  <a:srgbClr val="FF0000"/>
                </a:solidFill>
              </a:rPr>
              <a:t>the reflected power is difficult!</a:t>
            </a:r>
          </a:p>
        </p:txBody>
      </p:sp>
    </p:spTree>
    <p:extLst>
      <p:ext uri="{BB962C8B-B14F-4D97-AF65-F5344CB8AC3E}">
        <p14:creationId xmlns:p14="http://schemas.microsoft.com/office/powerpoint/2010/main" val="1941549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1000"/>
                                        <p:tgtEl>
                                          <p:spTgt spid="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nodeType="afterGroup">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1000"/>
                                        <p:tgtEl>
                                          <p:spTgt spid="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8" y="0"/>
            <a:ext cx="9213851"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627" name="Title 1"/>
          <p:cNvSpPr>
            <a:spLocks noGrp="1"/>
          </p:cNvSpPr>
          <p:nvPr>
            <p:ph type="title"/>
          </p:nvPr>
        </p:nvSpPr>
        <p:spPr>
          <a:xfrm>
            <a:off x="914400" y="152401"/>
            <a:ext cx="2667000" cy="457200"/>
          </a:xfrm>
        </p:spPr>
        <p:txBody>
          <a:bodyPr/>
          <a:lstStyle/>
          <a:p>
            <a:pPr eaLnBrk="1" hangingPunct="1"/>
            <a:r>
              <a:rPr lang="en-US" altLang="en-US" dirty="0" smtClean="0"/>
              <a:t>The 13 MHz</a:t>
            </a:r>
          </a:p>
        </p:txBody>
      </p:sp>
      <p:grpSp>
        <p:nvGrpSpPr>
          <p:cNvPr id="7" name="Group 6"/>
          <p:cNvGrpSpPr/>
          <p:nvPr/>
        </p:nvGrpSpPr>
        <p:grpSpPr>
          <a:xfrm>
            <a:off x="3810000" y="533400"/>
            <a:ext cx="990600" cy="685800"/>
            <a:chOff x="3810000" y="533400"/>
            <a:chExt cx="990600" cy="685800"/>
          </a:xfrm>
        </p:grpSpPr>
        <p:sp>
          <p:nvSpPr>
            <p:cNvPr id="4" name="Oval 3"/>
            <p:cNvSpPr/>
            <p:nvPr/>
          </p:nvSpPr>
          <p:spPr>
            <a:xfrm>
              <a:off x="4419600" y="533400"/>
              <a:ext cx="381000" cy="381000"/>
            </a:xfrm>
            <a:prstGeom prst="ellipse">
              <a:avLst/>
            </a:prstGeom>
            <a:noFill/>
            <a:ln w="19050">
              <a:solidFill>
                <a:srgbClr val="FF0000"/>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lIns="45720" rIns="45720" anchor="ctr"/>
            <a:lstStyle/>
            <a:p>
              <a:pPr algn="ctr" eaLnBrk="1" hangingPunct="1">
                <a:lnSpc>
                  <a:spcPct val="90000"/>
                </a:lnSpc>
                <a:defRPr/>
              </a:pPr>
              <a:endParaRPr lang="en-US" dirty="0">
                <a:solidFill>
                  <a:prstClr val="black"/>
                </a:solidFill>
              </a:endParaRPr>
            </a:p>
          </p:txBody>
        </p:sp>
        <p:sp>
          <p:nvSpPr>
            <p:cNvPr id="8" name="Oval 7"/>
            <p:cNvSpPr/>
            <p:nvPr/>
          </p:nvSpPr>
          <p:spPr>
            <a:xfrm>
              <a:off x="3810000" y="838200"/>
              <a:ext cx="381000" cy="381000"/>
            </a:xfrm>
            <a:prstGeom prst="ellipse">
              <a:avLst/>
            </a:prstGeom>
            <a:noFill/>
            <a:ln w="19050">
              <a:solidFill>
                <a:srgbClr val="FF0000"/>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lIns="45720" rIns="45720" anchor="ctr"/>
            <a:lstStyle/>
            <a:p>
              <a:pPr algn="ctr" eaLnBrk="1" hangingPunct="1">
                <a:lnSpc>
                  <a:spcPct val="90000"/>
                </a:lnSpc>
                <a:defRPr/>
              </a:pPr>
              <a:endParaRPr lang="en-US" dirty="0">
                <a:solidFill>
                  <a:prstClr val="black"/>
                </a:solidFill>
              </a:endParaRPr>
            </a:p>
          </p:txBody>
        </p:sp>
      </p:grpSp>
      <p:grpSp>
        <p:nvGrpSpPr>
          <p:cNvPr id="6" name="Group 5"/>
          <p:cNvGrpSpPr/>
          <p:nvPr/>
        </p:nvGrpSpPr>
        <p:grpSpPr>
          <a:xfrm>
            <a:off x="3429000" y="115888"/>
            <a:ext cx="4075113" cy="758825"/>
            <a:chOff x="3429000" y="115888"/>
            <a:chExt cx="4075113" cy="758825"/>
          </a:xfrm>
        </p:grpSpPr>
        <p:sp>
          <p:nvSpPr>
            <p:cNvPr id="26631" name="TextBox 4"/>
            <p:cNvSpPr txBox="1">
              <a:spLocks noChangeArrowheads="1"/>
            </p:cNvSpPr>
            <p:nvPr/>
          </p:nvSpPr>
          <p:spPr bwMode="auto">
            <a:xfrm>
              <a:off x="4814888" y="533400"/>
              <a:ext cx="19669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dirty="0">
                  <a:solidFill>
                    <a:srgbClr val="FF0000"/>
                  </a:solidFill>
                </a:rPr>
                <a:t>C73 from 0.1 to 1</a:t>
              </a:r>
            </a:p>
          </p:txBody>
        </p:sp>
        <p:sp>
          <p:nvSpPr>
            <p:cNvPr id="26635" name="TextBox 9"/>
            <p:cNvSpPr txBox="1">
              <a:spLocks noChangeArrowheads="1"/>
            </p:cNvSpPr>
            <p:nvPr/>
          </p:nvSpPr>
          <p:spPr bwMode="auto">
            <a:xfrm>
              <a:off x="3429000" y="247650"/>
              <a:ext cx="1828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pPr>
              <a:r>
                <a:rPr lang="en-US" altLang="en-US" dirty="0">
                  <a:solidFill>
                    <a:srgbClr val="FF0000"/>
                  </a:solidFill>
                </a:rPr>
                <a:t>R19 from 1.2k to 3.9k</a:t>
              </a:r>
            </a:p>
          </p:txBody>
        </p:sp>
        <p:sp>
          <p:nvSpPr>
            <p:cNvPr id="26636" name="TextBox 2"/>
            <p:cNvSpPr txBox="1">
              <a:spLocks noChangeArrowheads="1"/>
            </p:cNvSpPr>
            <p:nvPr/>
          </p:nvSpPr>
          <p:spPr bwMode="auto">
            <a:xfrm>
              <a:off x="5029200" y="115888"/>
              <a:ext cx="2474913" cy="34131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b="1" dirty="0">
                  <a:solidFill>
                    <a:srgbClr val="FF0000"/>
                  </a:solidFill>
                  <a:sym typeface="Symbol" pitchFamily="18" charset="2"/>
                </a:rPr>
                <a:t> from 0.12 to 4 ms</a:t>
              </a:r>
              <a:endParaRPr lang="en-US" altLang="en-US" b="1" dirty="0">
                <a:solidFill>
                  <a:srgbClr val="FF0000"/>
                </a:solidFill>
              </a:endParaRPr>
            </a:p>
          </p:txBody>
        </p:sp>
      </p:grpSp>
      <p:sp>
        <p:nvSpPr>
          <p:cNvPr id="9" name="TextBox 8"/>
          <p:cNvSpPr txBox="1">
            <a:spLocks noChangeArrowheads="1"/>
          </p:cNvSpPr>
          <p:nvPr/>
        </p:nvSpPr>
        <p:spPr bwMode="auto">
          <a:xfrm>
            <a:off x="2819400" y="5715000"/>
            <a:ext cx="5257800"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pPr>
            <a:r>
              <a:rPr lang="en-US" altLang="en-US" sz="2800" b="1" dirty="0">
                <a:solidFill>
                  <a:srgbClr val="FF0000"/>
                </a:solidFill>
                <a:latin typeface="Arial Narrow" pitchFamily="34" charset="0"/>
              </a:rPr>
              <a:t>The </a:t>
            </a:r>
            <a:r>
              <a:rPr lang="en-US" altLang="en-US" sz="2800" b="1" dirty="0" smtClean="0">
                <a:solidFill>
                  <a:srgbClr val="FF0000"/>
                </a:solidFill>
                <a:latin typeface="Arial Narrow" pitchFamily="34" charset="0"/>
              </a:rPr>
              <a:t>13 MHz was </a:t>
            </a:r>
            <a:r>
              <a:rPr lang="en-US" altLang="en-US" sz="2800" b="1" dirty="0">
                <a:solidFill>
                  <a:srgbClr val="FF0000"/>
                </a:solidFill>
                <a:latin typeface="Arial Narrow" pitchFamily="34" charset="0"/>
              </a:rPr>
              <a:t>modified to average the reflected power over 4 ms!</a:t>
            </a:r>
          </a:p>
        </p:txBody>
      </p:sp>
      <p:sp>
        <p:nvSpPr>
          <p:cNvPr id="2" name="TextBox 1"/>
          <p:cNvSpPr txBox="1"/>
          <p:nvPr/>
        </p:nvSpPr>
        <p:spPr>
          <a:xfrm>
            <a:off x="3124200" y="2077557"/>
            <a:ext cx="1906278" cy="437043"/>
          </a:xfrm>
          <a:prstGeom prst="rect">
            <a:avLst/>
          </a:prstGeom>
          <a:noFill/>
        </p:spPr>
        <p:txBody>
          <a:bodyPr wrap="square" rtlCol="0">
            <a:spAutoFit/>
          </a:bodyPr>
          <a:lstStyle/>
          <a:p>
            <a:pPr algn="ctr">
              <a:lnSpc>
                <a:spcPct val="70000"/>
              </a:lnSpc>
            </a:pPr>
            <a:r>
              <a:rPr lang="en-US" sz="1600" dirty="0" smtClean="0"/>
              <a:t>Reflected      power comparator</a:t>
            </a:r>
          </a:p>
        </p:txBody>
      </p:sp>
      <p:cxnSp>
        <p:nvCxnSpPr>
          <p:cNvPr id="5" name="Straight Arrow Connector 4"/>
          <p:cNvCxnSpPr>
            <a:stCxn id="2" idx="0"/>
          </p:cNvCxnSpPr>
          <p:nvPr/>
        </p:nvCxnSpPr>
        <p:spPr>
          <a:xfrm flipV="1">
            <a:off x="4077339" y="1752600"/>
            <a:ext cx="113661" cy="3249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241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D:\DATA_ORNL\IS-LEBT\Ignition Issues\2015-06-19\2015-06-19_09.png"/>
          <p:cNvPicPr>
            <a:picLocks noChangeAspect="1" noChangeArrowheads="1"/>
          </p:cNvPicPr>
          <p:nvPr/>
        </p:nvPicPr>
        <p:blipFill>
          <a:blip r:embed="rId2">
            <a:extLst>
              <a:ext uri="{28A0092B-C50C-407E-A947-70E740481C1C}">
                <a14:useLocalDpi xmlns:a14="http://schemas.microsoft.com/office/drawing/2010/main" val="0"/>
              </a:ext>
            </a:extLst>
          </a:blip>
          <a:srcRect l="1067" t="4494" r="41325" b="58397"/>
          <a:stretch>
            <a:fillRect/>
          </a:stretch>
        </p:blipFill>
        <p:spPr bwMode="auto">
          <a:xfrm>
            <a:off x="1143000" y="957263"/>
            <a:ext cx="2189163" cy="17033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1" name="Picture 10" descr="D:\DATA_ORNL\IS-LEBT\Ignition Issues\2015-06-19\2015-06-19_21.png"/>
          <p:cNvPicPr>
            <a:picLocks noChangeAspect="1" noChangeArrowheads="1"/>
          </p:cNvPicPr>
          <p:nvPr/>
        </p:nvPicPr>
        <p:blipFill>
          <a:blip r:embed="rId3">
            <a:extLst>
              <a:ext uri="{28A0092B-C50C-407E-A947-70E740481C1C}">
                <a14:useLocalDpi xmlns:a14="http://schemas.microsoft.com/office/drawing/2010/main" val="0"/>
              </a:ext>
            </a:extLst>
          </a:blip>
          <a:srcRect l="2669" t="4628" r="39723" b="58261"/>
          <a:stretch>
            <a:fillRect/>
          </a:stretch>
        </p:blipFill>
        <p:spPr bwMode="auto">
          <a:xfrm>
            <a:off x="3617913" y="957263"/>
            <a:ext cx="2244725" cy="17462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2" name="Picture 11" descr="D:\DATA_ORNL\IS-LEBT\Ignition Issues\2015-06-19\2015-06-19_27.png"/>
          <p:cNvPicPr>
            <a:picLocks noChangeAspect="1" noChangeArrowheads="1"/>
          </p:cNvPicPr>
          <p:nvPr/>
        </p:nvPicPr>
        <p:blipFill>
          <a:blip r:embed="rId4">
            <a:extLst>
              <a:ext uri="{28A0092B-C50C-407E-A947-70E740481C1C}">
                <a14:useLocalDpi xmlns:a14="http://schemas.microsoft.com/office/drawing/2010/main" val="0"/>
              </a:ext>
            </a:extLst>
          </a:blip>
          <a:srcRect l="3917" t="4620" r="38589" b="58345"/>
          <a:stretch>
            <a:fillRect/>
          </a:stretch>
        </p:blipFill>
        <p:spPr bwMode="auto">
          <a:xfrm>
            <a:off x="6172200" y="957263"/>
            <a:ext cx="2219325" cy="172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3" name="TextBox 1"/>
          <p:cNvSpPr txBox="1">
            <a:spLocks noChangeArrowheads="1"/>
          </p:cNvSpPr>
          <p:nvPr/>
        </p:nvSpPr>
        <p:spPr bwMode="auto">
          <a:xfrm>
            <a:off x="1295400" y="609600"/>
            <a:ext cx="18383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a:t>300 W; 25 sccm</a:t>
            </a:r>
          </a:p>
        </p:txBody>
      </p:sp>
      <p:sp>
        <p:nvSpPr>
          <p:cNvPr id="27654" name="TextBox 32"/>
          <p:cNvSpPr txBox="1">
            <a:spLocks noChangeArrowheads="1"/>
          </p:cNvSpPr>
          <p:nvPr/>
        </p:nvSpPr>
        <p:spPr bwMode="auto">
          <a:xfrm>
            <a:off x="3810000" y="615950"/>
            <a:ext cx="18383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a:t>400 W; 25 sccm</a:t>
            </a:r>
          </a:p>
        </p:txBody>
      </p:sp>
      <p:sp>
        <p:nvSpPr>
          <p:cNvPr id="27655" name="TextBox 33"/>
          <p:cNvSpPr txBox="1">
            <a:spLocks noChangeArrowheads="1"/>
          </p:cNvSpPr>
          <p:nvPr/>
        </p:nvSpPr>
        <p:spPr bwMode="auto">
          <a:xfrm>
            <a:off x="6324600" y="615950"/>
            <a:ext cx="18383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a:t>450 W; 25 sccm</a:t>
            </a:r>
          </a:p>
        </p:txBody>
      </p:sp>
      <p:sp>
        <p:nvSpPr>
          <p:cNvPr id="27656" name="Title 1"/>
          <p:cNvSpPr txBox="1">
            <a:spLocks/>
          </p:cNvSpPr>
          <p:nvPr/>
        </p:nvSpPr>
        <p:spPr bwMode="auto">
          <a:xfrm>
            <a:off x="152400" y="147638"/>
            <a:ext cx="76962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Clr>
                <a:schemeClr val="tx2"/>
              </a:buClr>
              <a:buFont typeface="Arial" pitchFamily="34" charset="0"/>
              <a:buChar char="•"/>
              <a:defRPr sz="2800">
                <a:solidFill>
                  <a:schemeClr val="tx1"/>
                </a:solidFill>
                <a:latin typeface="Arial" pitchFamily="34" charset="0"/>
              </a:defRPr>
            </a:lvl1pPr>
            <a:lvl2pPr marL="625475" indent="-279400">
              <a:lnSpc>
                <a:spcPct val="90000"/>
              </a:lnSpc>
              <a:spcBef>
                <a:spcPts val="800"/>
              </a:spcBef>
              <a:buClr>
                <a:schemeClr val="tx2"/>
              </a:buClr>
              <a:buFont typeface="Arial" pitchFamily="34" charset="0"/>
              <a:buChar char="–"/>
              <a:defRPr sz="2400">
                <a:solidFill>
                  <a:schemeClr val="tx1"/>
                </a:solidFill>
                <a:latin typeface="Arial" pitchFamily="34" charset="0"/>
              </a:defRPr>
            </a:lvl2pPr>
            <a:lvl3pPr indent="-230188">
              <a:lnSpc>
                <a:spcPct val="90000"/>
              </a:lnSpc>
              <a:spcBef>
                <a:spcPts val="800"/>
              </a:spcBef>
              <a:buClr>
                <a:schemeClr val="tx2"/>
              </a:buClr>
              <a:buFont typeface="Arial" pitchFamily="34" charset="0"/>
              <a:buChar char="•"/>
              <a:defRPr sz="2000">
                <a:solidFill>
                  <a:schemeClr val="tx1"/>
                </a:solidFill>
                <a:latin typeface="Arial" pitchFamily="34" charset="0"/>
              </a:defRPr>
            </a:lvl3pPr>
            <a:lvl4pPr marL="1144588" indent="-173038">
              <a:lnSpc>
                <a:spcPct val="90000"/>
              </a:lnSpc>
              <a:spcBef>
                <a:spcPts val="800"/>
              </a:spcBef>
              <a:buClr>
                <a:schemeClr val="tx2"/>
              </a:buClr>
              <a:buFont typeface="Arial" pitchFamily="34" charset="0"/>
              <a:buChar char="–"/>
              <a:defRPr>
                <a:solidFill>
                  <a:schemeClr val="tx1"/>
                </a:solidFill>
                <a:latin typeface="Arial" pitchFamily="34" charset="0"/>
              </a:defRPr>
            </a:lvl4pPr>
            <a:lvl5pPr marL="1482725" indent="-222250">
              <a:lnSpc>
                <a:spcPct val="90000"/>
              </a:lnSpc>
              <a:spcBef>
                <a:spcPts val="600"/>
              </a:spcBef>
              <a:buClr>
                <a:schemeClr val="tx2"/>
              </a:buClr>
              <a:buFont typeface="Arial" pitchFamily="34" charset="0"/>
              <a:buChar char="»"/>
              <a:defRPr>
                <a:solidFill>
                  <a:schemeClr val="tx1"/>
                </a:solidFill>
                <a:latin typeface="Arial" pitchFamily="34" charset="0"/>
              </a:defRPr>
            </a:lvl5pPr>
            <a:lvl6pPr marL="19399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6pPr>
            <a:lvl7pPr marL="23971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7pPr>
            <a:lvl8pPr marL="28543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8pPr>
            <a:lvl9pPr marL="33115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9pPr>
          </a:lstStyle>
          <a:p>
            <a:pPr eaLnBrk="1" hangingPunct="1">
              <a:lnSpc>
                <a:spcPct val="85000"/>
              </a:lnSpc>
              <a:spcBef>
                <a:spcPct val="0"/>
              </a:spcBef>
              <a:buClrTx/>
              <a:buFontTx/>
              <a:buNone/>
            </a:pPr>
            <a:r>
              <a:rPr lang="en-US" altLang="en-US">
                <a:solidFill>
                  <a:schemeClr val="tx2"/>
                </a:solidFill>
                <a:latin typeface="Arial Black" pitchFamily="34" charset="0"/>
              </a:rPr>
              <a:t>The 4-ms Filter works!</a:t>
            </a:r>
          </a:p>
        </p:txBody>
      </p:sp>
      <p:sp>
        <p:nvSpPr>
          <p:cNvPr id="27657" name="TextBox 39"/>
          <p:cNvSpPr txBox="1">
            <a:spLocks noChangeArrowheads="1"/>
          </p:cNvSpPr>
          <p:nvPr/>
        </p:nvSpPr>
        <p:spPr bwMode="auto">
          <a:xfrm>
            <a:off x="1436688" y="2667000"/>
            <a:ext cx="20685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sz="1600"/>
              <a:t> 1.0              1.1  ms </a:t>
            </a:r>
          </a:p>
        </p:txBody>
      </p:sp>
      <p:sp>
        <p:nvSpPr>
          <p:cNvPr id="27658" name="TextBox 40"/>
          <p:cNvSpPr txBox="1">
            <a:spLocks noChangeArrowheads="1"/>
          </p:cNvSpPr>
          <p:nvPr/>
        </p:nvSpPr>
        <p:spPr bwMode="auto">
          <a:xfrm>
            <a:off x="3951288" y="2733675"/>
            <a:ext cx="20685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sz="1600"/>
              <a:t> 1.0              1.1  ms </a:t>
            </a:r>
          </a:p>
        </p:txBody>
      </p:sp>
      <p:sp>
        <p:nvSpPr>
          <p:cNvPr id="27659" name="TextBox 41"/>
          <p:cNvSpPr txBox="1">
            <a:spLocks noChangeArrowheads="1"/>
          </p:cNvSpPr>
          <p:nvPr/>
        </p:nvSpPr>
        <p:spPr bwMode="auto">
          <a:xfrm>
            <a:off x="6477000" y="2743200"/>
            <a:ext cx="20685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sz="1600"/>
              <a:t> 1.0              1.1  ms </a:t>
            </a:r>
          </a:p>
        </p:txBody>
      </p:sp>
      <p:sp>
        <p:nvSpPr>
          <p:cNvPr id="43" name="TextBox 42"/>
          <p:cNvSpPr txBox="1">
            <a:spLocks noChangeArrowheads="1"/>
          </p:cNvSpPr>
          <p:nvPr/>
        </p:nvSpPr>
        <p:spPr bwMode="auto">
          <a:xfrm>
            <a:off x="304800" y="5883275"/>
            <a:ext cx="6553200" cy="955646"/>
          </a:xfrm>
          <a:prstGeom prst="rect">
            <a:avLst/>
          </a:prstGeom>
          <a:solidFill>
            <a:schemeClr val="bg1"/>
          </a:solidFill>
          <a:ln w="9525">
            <a:noFill/>
            <a:miter lim="800000"/>
            <a:headEnd/>
            <a:tailEnd/>
          </a:ln>
        </p:spPr>
        <p:txBody>
          <a:bodyPr wrap="square">
            <a:spAutoFit/>
          </a:bodyPr>
          <a:lstStyle/>
          <a:p>
            <a:pPr eaLnBrk="1" hangingPunct="1">
              <a:lnSpc>
                <a:spcPct val="85000"/>
              </a:lnSpc>
              <a:defRPr/>
            </a:pPr>
            <a:r>
              <a:rPr lang="en-US" sz="2200" dirty="0">
                <a:solidFill>
                  <a:srgbClr val="FF0000"/>
                </a:solidFill>
                <a:latin typeface="+mn-lt"/>
                <a:cs typeface="Arial" charset="0"/>
              </a:rPr>
              <a:t>Lower Hydrogen pressures are possible.</a:t>
            </a:r>
          </a:p>
          <a:p>
            <a:pPr eaLnBrk="1" hangingPunct="1">
              <a:lnSpc>
                <a:spcPct val="85000"/>
              </a:lnSpc>
              <a:defRPr/>
            </a:pPr>
            <a:r>
              <a:rPr lang="en-US" sz="2200" dirty="0">
                <a:solidFill>
                  <a:srgbClr val="FF0000"/>
                </a:solidFill>
                <a:latin typeface="+mn-lt"/>
                <a:cs typeface="Arial" charset="0"/>
              </a:rPr>
              <a:t>Plasma outages are preceded by a reflected power </a:t>
            </a:r>
            <a:r>
              <a:rPr lang="en-US" sz="2200" dirty="0" smtClean="0">
                <a:solidFill>
                  <a:srgbClr val="FF0000"/>
                </a:solidFill>
                <a:latin typeface="+mn-lt"/>
                <a:cs typeface="Arial" charset="0"/>
              </a:rPr>
              <a:t>bump </a:t>
            </a:r>
            <a:r>
              <a:rPr lang="en-US" sz="2200" dirty="0">
                <a:solidFill>
                  <a:srgbClr val="FF0000"/>
                </a:solidFill>
                <a:latin typeface="+mn-lt"/>
                <a:cs typeface="Arial" charset="0"/>
              </a:rPr>
              <a:t>after the 13 MHz reflected power recovers!</a:t>
            </a:r>
          </a:p>
        </p:txBody>
      </p:sp>
      <p:sp>
        <p:nvSpPr>
          <p:cNvPr id="44" name="TextBox 43"/>
          <p:cNvSpPr txBox="1">
            <a:spLocks noChangeArrowheads="1"/>
          </p:cNvSpPr>
          <p:nvPr/>
        </p:nvSpPr>
        <p:spPr bwMode="auto">
          <a:xfrm>
            <a:off x="1436688" y="3048000"/>
            <a:ext cx="5141912" cy="363538"/>
          </a:xfrm>
          <a:prstGeom prst="rect">
            <a:avLst/>
          </a:prstGeom>
          <a:solidFill>
            <a:schemeClr val="bg1"/>
          </a:solidFill>
          <a:ln w="9525">
            <a:noFill/>
            <a:miter lim="800000"/>
            <a:headEnd/>
            <a:tailEnd/>
          </a:ln>
        </p:spPr>
        <p:txBody>
          <a:bodyPr>
            <a:spAutoFit/>
          </a:bodyPr>
          <a:lstStyle/>
          <a:p>
            <a:pPr eaLnBrk="1" hangingPunct="1">
              <a:lnSpc>
                <a:spcPct val="80000"/>
              </a:lnSpc>
              <a:defRPr/>
            </a:pPr>
            <a:r>
              <a:rPr lang="en-US" sz="2200" dirty="0">
                <a:solidFill>
                  <a:srgbClr val="FF0000"/>
                </a:solidFill>
                <a:latin typeface="+mn-lt"/>
                <a:cs typeface="Arial" charset="0"/>
              </a:rPr>
              <a:t>No more </a:t>
            </a:r>
            <a:r>
              <a:rPr lang="en-US" sz="2200" dirty="0" err="1">
                <a:solidFill>
                  <a:srgbClr val="FF0000"/>
                </a:solidFill>
                <a:latin typeface="+mn-lt"/>
                <a:cs typeface="Arial" charset="0"/>
              </a:rPr>
              <a:t>foldbacks</a:t>
            </a:r>
            <a:r>
              <a:rPr lang="en-US" sz="2200" dirty="0">
                <a:solidFill>
                  <a:srgbClr val="FF0000"/>
                </a:solidFill>
                <a:latin typeface="+mn-lt"/>
                <a:cs typeface="Arial" charset="0"/>
              </a:rPr>
              <a:t> of the output power!</a:t>
            </a:r>
          </a:p>
        </p:txBody>
      </p:sp>
      <p:grpSp>
        <p:nvGrpSpPr>
          <p:cNvPr id="3" name="Group 2"/>
          <p:cNvGrpSpPr>
            <a:grpSpLocks/>
          </p:cNvGrpSpPr>
          <p:nvPr/>
        </p:nvGrpSpPr>
        <p:grpSpPr bwMode="auto">
          <a:xfrm>
            <a:off x="762000" y="3581400"/>
            <a:ext cx="8305800" cy="2219325"/>
            <a:chOff x="762000" y="3733800"/>
            <a:chExt cx="8305800" cy="2218932"/>
          </a:xfrm>
        </p:grpSpPr>
        <p:pic>
          <p:nvPicPr>
            <p:cNvPr id="27663" name="Picture 4"/>
            <p:cNvPicPr>
              <a:picLocks noChangeAspect="1" noChangeArrowheads="1"/>
            </p:cNvPicPr>
            <p:nvPr/>
          </p:nvPicPr>
          <p:blipFill>
            <a:blip r:embed="rId5">
              <a:extLst>
                <a:ext uri="{28A0092B-C50C-407E-A947-70E740481C1C}">
                  <a14:useLocalDpi xmlns:a14="http://schemas.microsoft.com/office/drawing/2010/main" val="0"/>
                </a:ext>
              </a:extLst>
            </a:blip>
            <a:srcRect l="854" t="5003" r="37782" b="59282"/>
            <a:stretch>
              <a:fillRect/>
            </a:stretch>
          </p:blipFill>
          <p:spPr bwMode="auto">
            <a:xfrm>
              <a:off x="1105972" y="4059948"/>
              <a:ext cx="2246828" cy="1578852"/>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7664" name="Picture 6"/>
            <p:cNvPicPr>
              <a:picLocks noChangeAspect="1" noChangeArrowheads="1"/>
            </p:cNvPicPr>
            <p:nvPr/>
          </p:nvPicPr>
          <p:blipFill>
            <a:blip r:embed="rId6">
              <a:extLst>
                <a:ext uri="{28A0092B-C50C-407E-A947-70E740481C1C}">
                  <a14:useLocalDpi xmlns:a14="http://schemas.microsoft.com/office/drawing/2010/main" val="0"/>
                </a:ext>
              </a:extLst>
            </a:blip>
            <a:srcRect l="1109" t="5495" r="37411" b="58722"/>
            <a:stretch>
              <a:fillRect/>
            </a:stretch>
          </p:blipFill>
          <p:spPr bwMode="auto">
            <a:xfrm>
              <a:off x="3657600" y="4059948"/>
              <a:ext cx="2209800" cy="1552832"/>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7665" name="Picture 7"/>
            <p:cNvPicPr>
              <a:picLocks noChangeAspect="1" noChangeArrowheads="1"/>
            </p:cNvPicPr>
            <p:nvPr/>
          </p:nvPicPr>
          <p:blipFill>
            <a:blip r:embed="rId7">
              <a:extLst>
                <a:ext uri="{28A0092B-C50C-407E-A947-70E740481C1C}">
                  <a14:useLocalDpi xmlns:a14="http://schemas.microsoft.com/office/drawing/2010/main" val="0"/>
                </a:ext>
              </a:extLst>
            </a:blip>
            <a:srcRect l="1413" t="4121" r="37109" b="58720"/>
            <a:stretch>
              <a:fillRect/>
            </a:stretch>
          </p:blipFill>
          <p:spPr bwMode="auto">
            <a:xfrm>
              <a:off x="6252819" y="4029468"/>
              <a:ext cx="2205381" cy="1609332"/>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7666" name="TextBox 29"/>
            <p:cNvSpPr txBox="1">
              <a:spLocks noChangeArrowheads="1"/>
            </p:cNvSpPr>
            <p:nvPr/>
          </p:nvSpPr>
          <p:spPr bwMode="auto">
            <a:xfrm>
              <a:off x="762000" y="5629668"/>
              <a:ext cx="287450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sz="1600"/>
                <a:t>0.9               1.0               1.1</a:t>
              </a:r>
            </a:p>
          </p:txBody>
        </p:sp>
        <p:sp>
          <p:nvSpPr>
            <p:cNvPr id="27667" name="TextBox 34"/>
            <p:cNvSpPr txBox="1">
              <a:spLocks noChangeArrowheads="1"/>
            </p:cNvSpPr>
            <p:nvPr/>
          </p:nvSpPr>
          <p:spPr bwMode="auto">
            <a:xfrm>
              <a:off x="1524000" y="3733800"/>
              <a:ext cx="1838966"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a:t>300 W; 25 sccm</a:t>
              </a:r>
            </a:p>
          </p:txBody>
        </p:sp>
        <p:sp>
          <p:nvSpPr>
            <p:cNvPr id="27668" name="TextBox 35"/>
            <p:cNvSpPr txBox="1">
              <a:spLocks noChangeArrowheads="1"/>
            </p:cNvSpPr>
            <p:nvPr/>
          </p:nvSpPr>
          <p:spPr bwMode="auto">
            <a:xfrm>
              <a:off x="4048767" y="3733800"/>
              <a:ext cx="1838966"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a:t>300 W; 20 sccm</a:t>
              </a:r>
            </a:p>
          </p:txBody>
        </p:sp>
        <p:sp>
          <p:nvSpPr>
            <p:cNvPr id="27669" name="TextBox 36"/>
            <p:cNvSpPr txBox="1">
              <a:spLocks noChangeArrowheads="1"/>
            </p:cNvSpPr>
            <p:nvPr/>
          </p:nvSpPr>
          <p:spPr bwMode="auto">
            <a:xfrm>
              <a:off x="6579275" y="3733800"/>
              <a:ext cx="2031325"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a:t>300 W; 19.3 sccm</a:t>
              </a:r>
            </a:p>
          </p:txBody>
        </p:sp>
        <p:sp>
          <p:nvSpPr>
            <p:cNvPr id="27670" name="TextBox 44"/>
            <p:cNvSpPr txBox="1">
              <a:spLocks noChangeArrowheads="1"/>
            </p:cNvSpPr>
            <p:nvPr/>
          </p:nvSpPr>
          <p:spPr bwMode="auto">
            <a:xfrm>
              <a:off x="5964065" y="5638800"/>
              <a:ext cx="310373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sz="1600"/>
                <a:t>0.9               1.0               1.1 ms</a:t>
              </a:r>
            </a:p>
          </p:txBody>
        </p:sp>
        <p:sp>
          <p:nvSpPr>
            <p:cNvPr id="27671" name="TextBox 45"/>
            <p:cNvSpPr txBox="1">
              <a:spLocks noChangeArrowheads="1"/>
            </p:cNvSpPr>
            <p:nvPr/>
          </p:nvSpPr>
          <p:spPr bwMode="auto">
            <a:xfrm>
              <a:off x="3352800" y="5638800"/>
              <a:ext cx="287450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sz="1600"/>
                <a:t>0.9               1.0               1.1</a:t>
              </a:r>
            </a:p>
          </p:txBody>
        </p:sp>
      </p:grpSp>
    </p:spTree>
    <p:extLst>
      <p:ext uri="{BB962C8B-B14F-4D97-AF65-F5344CB8AC3E}">
        <p14:creationId xmlns:p14="http://schemas.microsoft.com/office/powerpoint/2010/main" val="573439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 y="88900"/>
            <a:ext cx="5641975" cy="825500"/>
          </a:xfrm>
        </p:spPr>
        <p:txBody>
          <a:bodyPr/>
          <a:lstStyle/>
          <a:p>
            <a:pPr eaLnBrk="1" hangingPunct="1"/>
            <a:r>
              <a:rPr lang="en-US" altLang="en-US" sz="2800" smtClean="0"/>
              <a:t>Tuning the 13 MHz Matcher</a:t>
            </a: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t="2" b="1132"/>
          <a:stretch>
            <a:fillRect/>
          </a:stretch>
        </p:blipFill>
        <p:spPr bwMode="auto">
          <a:xfrm>
            <a:off x="152400" y="539750"/>
            <a:ext cx="914400"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Content Placeholder 2"/>
          <p:cNvSpPr>
            <a:spLocks noGrp="1"/>
          </p:cNvSpPr>
          <p:nvPr>
            <p:ph idx="1"/>
          </p:nvPr>
        </p:nvSpPr>
        <p:spPr>
          <a:xfrm>
            <a:off x="1219200" y="533400"/>
            <a:ext cx="4038600" cy="1905000"/>
          </a:xfrm>
        </p:spPr>
        <p:txBody>
          <a:bodyPr/>
          <a:lstStyle/>
          <a:p>
            <a:pPr eaLnBrk="1" hangingPunct="1">
              <a:lnSpc>
                <a:spcPct val="80000"/>
              </a:lnSpc>
              <a:spcBef>
                <a:spcPts val="600"/>
              </a:spcBef>
            </a:pPr>
            <a:r>
              <a:rPr lang="en-US" altLang="en-US" sz="2400" dirty="0" smtClean="0"/>
              <a:t>In the past the 13 MHz matcher was tuned with plastic slot drivers until the reflected power from the COMDEL CX600 indicated a minimum.</a:t>
            </a:r>
          </a:p>
        </p:txBody>
      </p:sp>
      <p:pic>
        <p:nvPicPr>
          <p:cNvPr id="2867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 y="3767138"/>
            <a:ext cx="5153025"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981200" y="5819983"/>
            <a:ext cx="381000" cy="428417"/>
          </a:xfrm>
          <a:prstGeom prst="ellipse">
            <a:avLst/>
          </a:prstGeom>
          <a:noFill/>
          <a:ln w="25400">
            <a:solidFill>
              <a:srgbClr val="FF00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45720" rIns="45720" anchor="ctr"/>
          <a:lstStyle/>
          <a:p>
            <a:pPr algn="ctr" eaLnBrk="1" hangingPunct="1">
              <a:lnSpc>
                <a:spcPct val="90000"/>
              </a:lnSpc>
              <a:defRPr/>
            </a:pPr>
            <a:endParaRPr lang="en-US" dirty="0">
              <a:solidFill>
                <a:schemeClr val="tx1"/>
              </a:solidFill>
            </a:endParaRPr>
          </a:p>
        </p:txBody>
      </p:sp>
      <p:sp>
        <p:nvSpPr>
          <p:cNvPr id="9" name="Oval 8"/>
          <p:cNvSpPr/>
          <p:nvPr/>
        </p:nvSpPr>
        <p:spPr>
          <a:xfrm>
            <a:off x="2743200" y="5819984"/>
            <a:ext cx="381000" cy="552034"/>
          </a:xfrm>
          <a:prstGeom prst="ellipse">
            <a:avLst/>
          </a:prstGeom>
          <a:noFill/>
          <a:ln w="25400">
            <a:solidFill>
              <a:srgbClr val="FF00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45720" rIns="45720" anchor="ctr"/>
          <a:lstStyle/>
          <a:p>
            <a:pPr algn="ctr" eaLnBrk="1" hangingPunct="1">
              <a:lnSpc>
                <a:spcPct val="90000"/>
              </a:lnSpc>
              <a:defRPr/>
            </a:pPr>
            <a:endParaRPr lang="en-US" dirty="0">
              <a:solidFill>
                <a:schemeClr val="tx1"/>
              </a:solidFill>
            </a:endParaRPr>
          </a:p>
        </p:txBody>
      </p:sp>
      <p:sp>
        <p:nvSpPr>
          <p:cNvPr id="11" name="TextBox 10"/>
          <p:cNvSpPr txBox="1">
            <a:spLocks noChangeArrowheads="1"/>
          </p:cNvSpPr>
          <p:nvPr/>
        </p:nvSpPr>
        <p:spPr bwMode="auto">
          <a:xfrm>
            <a:off x="596900" y="4535488"/>
            <a:ext cx="850900" cy="341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a:t>2 MHz</a:t>
            </a:r>
          </a:p>
        </p:txBody>
      </p:sp>
      <p:sp>
        <p:nvSpPr>
          <p:cNvPr id="28685" name="TextBox 11"/>
          <p:cNvSpPr txBox="1">
            <a:spLocks noChangeArrowheads="1"/>
          </p:cNvSpPr>
          <p:nvPr/>
        </p:nvSpPr>
        <p:spPr bwMode="auto">
          <a:xfrm>
            <a:off x="798513" y="5715000"/>
            <a:ext cx="752475" cy="234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sz="1700"/>
              <a:t>13 MHz</a:t>
            </a:r>
          </a:p>
        </p:txBody>
      </p:sp>
      <p:pic>
        <p:nvPicPr>
          <p:cNvPr id="28686" name="Picture 4" descr="C:\Users\qma\Desktop\IMG_48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3400" y="76200"/>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4800600" y="2674938"/>
            <a:ext cx="4203700" cy="1344612"/>
            <a:chOff x="4800600" y="2675021"/>
            <a:chExt cx="4203081" cy="1344910"/>
          </a:xfrm>
        </p:grpSpPr>
        <p:pic>
          <p:nvPicPr>
            <p:cNvPr id="28690" name="Picture 4" descr="C:\Users\qma\AppData\Local\Microsoft\Windows\Temporary Internet Files\Content.Outlook\YMYI60RB\350 (2).JPG"/>
            <p:cNvPicPr>
              <a:picLocks noChangeAspect="1" noChangeArrowheads="1"/>
            </p:cNvPicPr>
            <p:nvPr/>
          </p:nvPicPr>
          <p:blipFill>
            <a:blip r:embed="rId5">
              <a:extLst>
                <a:ext uri="{28A0092B-C50C-407E-A947-70E740481C1C}">
                  <a14:useLocalDpi xmlns:a14="http://schemas.microsoft.com/office/drawing/2010/main" val="0"/>
                </a:ext>
              </a:extLst>
            </a:blip>
            <a:srcRect l="63380" t="27464" r="7130" b="33803"/>
            <a:stretch>
              <a:fillRect/>
            </a:stretch>
          </p:blipFill>
          <p:spPr bwMode="auto">
            <a:xfrm>
              <a:off x="7848600" y="2743200"/>
              <a:ext cx="1155081" cy="113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4" descr="C:\Users\qma\AppData\Local\Microsoft\Windows\Temporary Internet Files\Content.Outlook\YMYI60RB\350 (2).JPG"/>
            <p:cNvPicPr>
              <a:picLocks noChangeAspect="1" noChangeArrowheads="1"/>
            </p:cNvPicPr>
            <p:nvPr/>
          </p:nvPicPr>
          <p:blipFill>
            <a:blip r:embed="rId6">
              <a:extLst>
                <a:ext uri="{28A0092B-C50C-407E-A947-70E740481C1C}">
                  <a14:useLocalDpi xmlns:a14="http://schemas.microsoft.com/office/drawing/2010/main" val="0"/>
                </a:ext>
              </a:extLst>
            </a:blip>
            <a:srcRect l="63380" t="27464" r="7130" b="33803"/>
            <a:stretch>
              <a:fillRect/>
            </a:stretch>
          </p:blipFill>
          <p:spPr bwMode="auto">
            <a:xfrm>
              <a:off x="6583837" y="2743200"/>
              <a:ext cx="1188563" cy="117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2" name="TextBox 3"/>
            <p:cNvSpPr txBox="1">
              <a:spLocks noChangeArrowheads="1"/>
            </p:cNvSpPr>
            <p:nvPr/>
          </p:nvSpPr>
          <p:spPr bwMode="auto">
            <a:xfrm>
              <a:off x="5029200" y="2675021"/>
              <a:ext cx="153118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b="1"/>
                <a:t>Old matcher</a:t>
              </a:r>
            </a:p>
          </p:txBody>
        </p:sp>
        <p:sp>
          <p:nvSpPr>
            <p:cNvPr id="28693" name="TextBox 17"/>
            <p:cNvSpPr txBox="1">
              <a:spLocks noChangeArrowheads="1"/>
            </p:cNvSpPr>
            <p:nvPr/>
          </p:nvSpPr>
          <p:spPr bwMode="auto">
            <a:xfrm>
              <a:off x="5334000" y="3087368"/>
              <a:ext cx="1037463"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b="1"/>
                <a:t>+2 dials</a:t>
              </a:r>
            </a:p>
          </p:txBody>
        </p:sp>
        <p:sp>
          <p:nvSpPr>
            <p:cNvPr id="28694" name="TextBox 18"/>
            <p:cNvSpPr txBox="1">
              <a:spLocks noChangeArrowheads="1"/>
            </p:cNvSpPr>
            <p:nvPr/>
          </p:nvSpPr>
          <p:spPr bwMode="auto">
            <a:xfrm>
              <a:off x="4800600" y="3429000"/>
              <a:ext cx="18424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b="1"/>
                <a:t>= reproducible tunes!</a:t>
              </a:r>
            </a:p>
          </p:txBody>
        </p:sp>
      </p:grpSp>
      <p:sp>
        <p:nvSpPr>
          <p:cNvPr id="20" name="Content Placeholder 2"/>
          <p:cNvSpPr txBox="1">
            <a:spLocks/>
          </p:cNvSpPr>
          <p:nvPr/>
        </p:nvSpPr>
        <p:spPr bwMode="auto">
          <a:xfrm>
            <a:off x="1219200" y="2438400"/>
            <a:ext cx="335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nSpc>
                <a:spcPct val="90000"/>
              </a:lnSpc>
              <a:spcBef>
                <a:spcPts val="1400"/>
              </a:spcBef>
              <a:buClr>
                <a:schemeClr val="tx2"/>
              </a:buClr>
              <a:buFont typeface="Arial" pitchFamily="34" charset="0"/>
              <a:buChar char="•"/>
              <a:defRPr sz="2800">
                <a:solidFill>
                  <a:schemeClr val="tx1"/>
                </a:solidFill>
                <a:latin typeface="Arial" pitchFamily="34" charset="0"/>
              </a:defRPr>
            </a:lvl1pPr>
            <a:lvl2pPr marL="625475" indent="-279400">
              <a:lnSpc>
                <a:spcPct val="90000"/>
              </a:lnSpc>
              <a:spcBef>
                <a:spcPts val="800"/>
              </a:spcBef>
              <a:buClr>
                <a:schemeClr val="tx2"/>
              </a:buClr>
              <a:buFont typeface="Arial" pitchFamily="34" charset="0"/>
              <a:buChar char="–"/>
              <a:defRPr sz="2400">
                <a:solidFill>
                  <a:schemeClr val="tx1"/>
                </a:solidFill>
                <a:latin typeface="Arial" pitchFamily="34" charset="0"/>
              </a:defRPr>
            </a:lvl2pPr>
            <a:lvl3pPr indent="-230188">
              <a:lnSpc>
                <a:spcPct val="90000"/>
              </a:lnSpc>
              <a:spcBef>
                <a:spcPts val="800"/>
              </a:spcBef>
              <a:buClr>
                <a:schemeClr val="tx2"/>
              </a:buClr>
              <a:buFont typeface="Arial" pitchFamily="34" charset="0"/>
              <a:buChar char="•"/>
              <a:defRPr sz="2000">
                <a:solidFill>
                  <a:schemeClr val="tx1"/>
                </a:solidFill>
                <a:latin typeface="Arial" pitchFamily="34" charset="0"/>
              </a:defRPr>
            </a:lvl3pPr>
            <a:lvl4pPr marL="1144588" indent="-173038">
              <a:lnSpc>
                <a:spcPct val="90000"/>
              </a:lnSpc>
              <a:spcBef>
                <a:spcPts val="800"/>
              </a:spcBef>
              <a:buClr>
                <a:schemeClr val="tx2"/>
              </a:buClr>
              <a:buFont typeface="Arial" pitchFamily="34" charset="0"/>
              <a:buChar char="–"/>
              <a:defRPr>
                <a:solidFill>
                  <a:schemeClr val="tx1"/>
                </a:solidFill>
                <a:latin typeface="Arial" pitchFamily="34" charset="0"/>
              </a:defRPr>
            </a:lvl4pPr>
            <a:lvl5pPr marL="1482725" indent="-222250">
              <a:lnSpc>
                <a:spcPct val="90000"/>
              </a:lnSpc>
              <a:spcBef>
                <a:spcPts val="600"/>
              </a:spcBef>
              <a:buClr>
                <a:schemeClr val="tx2"/>
              </a:buClr>
              <a:buFont typeface="Arial" pitchFamily="34" charset="0"/>
              <a:buChar char="»"/>
              <a:defRPr>
                <a:solidFill>
                  <a:schemeClr val="tx1"/>
                </a:solidFill>
                <a:latin typeface="Arial" pitchFamily="34" charset="0"/>
              </a:defRPr>
            </a:lvl5pPr>
            <a:lvl6pPr marL="19399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6pPr>
            <a:lvl7pPr marL="23971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7pPr>
            <a:lvl8pPr marL="28543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8pPr>
            <a:lvl9pPr marL="33115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9pPr>
          </a:lstStyle>
          <a:p>
            <a:pPr eaLnBrk="1" hangingPunct="1">
              <a:lnSpc>
                <a:spcPct val="80000"/>
              </a:lnSpc>
              <a:spcBef>
                <a:spcPts val="600"/>
              </a:spcBef>
            </a:pPr>
            <a:r>
              <a:rPr lang="en-US" altLang="en-US" sz="2400" dirty="0"/>
              <a:t>Adding 2 dials </a:t>
            </a:r>
            <a:r>
              <a:rPr lang="en-US" altLang="en-US" sz="2400" dirty="0" smtClean="0"/>
              <a:t>last </a:t>
            </a:r>
            <a:r>
              <a:rPr lang="en-US" altLang="en-US" sz="2400" dirty="0"/>
              <a:t>spring enabled reproducible tunes!</a:t>
            </a:r>
          </a:p>
        </p:txBody>
      </p:sp>
      <p:pic>
        <p:nvPicPr>
          <p:cNvPr id="21" name="Picture 2" descr="C:\Users\qma\Desktop\IMG_484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3986213"/>
            <a:ext cx="3727450"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846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1000"/>
                                        <p:tgtEl>
                                          <p:spTgt spid="20"/>
                                        </p:tgtEl>
                                      </p:cBhvr>
                                    </p:animEffect>
                                  </p:childTnLst>
                                </p:cTn>
                              </p:par>
                              <p:par>
                                <p:cTn id="13" presetID="22"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childTnLst>
                          </p:cTn>
                        </p:par>
                        <p:par>
                          <p:cTn id="16" fill="hold" nodeType="afterGroup">
                            <p:stCondLst>
                              <p:cond delay="1000"/>
                            </p:stCondLst>
                            <p:childTnLst>
                              <p:par>
                                <p:cTn id="17" presetID="22" presetClass="entr" presetSubtype="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560" y="404868"/>
            <a:ext cx="8871240" cy="6376932"/>
          </a:xfrm>
          <a:solidFill>
            <a:schemeClr val="bg1"/>
          </a:solidFill>
        </p:spPr>
        <p:txBody>
          <a:bodyPr/>
          <a:lstStyle/>
          <a:p>
            <a:pPr marL="0" indent="0">
              <a:buNone/>
            </a:pPr>
            <a:r>
              <a:rPr lang="en-US" sz="2000" b="1" dirty="0" smtClean="0"/>
              <a:t>Observations </a:t>
            </a:r>
            <a:r>
              <a:rPr lang="en-US" sz="2000" b="1" dirty="0"/>
              <a:t>and Comments</a:t>
            </a:r>
          </a:p>
          <a:p>
            <a:pPr>
              <a:lnSpc>
                <a:spcPct val="85000"/>
              </a:lnSpc>
              <a:spcBef>
                <a:spcPts val="600"/>
              </a:spcBef>
            </a:pPr>
            <a:r>
              <a:rPr lang="en-US" sz="2000" dirty="0"/>
              <a:t>As was true at the last review, the ion source reliability continues to be very good.  Antenna failure rates are much reduced from in the past due to improved quality control; there has been only one antenna failure since the last review.  There is an ongoing optimization of source parameters due to the influence of hydrogen gas coming from the ion source on RFQ performance, especially considering the close coupling between the source and RFQ.  One tries to maintain low source gas flow for the RFQ, but if it is made too low, one has source plasma outages.  Part of this optimization involves trying to better understand the </a:t>
            </a:r>
            <a:r>
              <a:rPr lang="en-US" sz="2000" dirty="0" err="1"/>
              <a:t>rf</a:t>
            </a:r>
            <a:r>
              <a:rPr lang="en-US" sz="2000" dirty="0"/>
              <a:t> ignition process of the source plasma.</a:t>
            </a:r>
          </a:p>
          <a:p>
            <a:pPr>
              <a:lnSpc>
                <a:spcPct val="85000"/>
              </a:lnSpc>
              <a:spcBef>
                <a:spcPts val="600"/>
              </a:spcBef>
            </a:pPr>
            <a:r>
              <a:rPr lang="en-US" sz="2000" dirty="0"/>
              <a:t>The ion source test stand is operational again.  (This was a recommendation in the 2013 review.)  It was also very nice to see that external antenna development has resumed on the test stand, since ultimately this will most likely be the preferred configuration, compared to the internal antenna.  </a:t>
            </a:r>
          </a:p>
          <a:p>
            <a:pPr>
              <a:lnSpc>
                <a:spcPct val="85000"/>
              </a:lnSpc>
              <a:spcBef>
                <a:spcPts val="600"/>
              </a:spcBef>
            </a:pPr>
            <a:r>
              <a:rPr lang="en-US" sz="2000" dirty="0"/>
              <a:t>It was stated at the review that production sources 2 and 4 are preferred over source 3.  The inferiority of source 3 is noticed in performance through the injector chain.  The assumption is that the emittance is larger in source 3, but this would be good to verify with new measurements on the test stand.  In addition, while one tries to make the sources nearly identical, it would be good to inspect the three sources carefully for mechanical differences, to see if any differences in emittance can be understood</a:t>
            </a:r>
            <a:r>
              <a:rPr lang="en-US" sz="2000" dirty="0" smtClean="0"/>
              <a:t>.</a:t>
            </a:r>
            <a:endParaRPr lang="en-US" sz="2000" dirty="0"/>
          </a:p>
        </p:txBody>
      </p:sp>
      <p:sp>
        <p:nvSpPr>
          <p:cNvPr id="2" name="Title 1"/>
          <p:cNvSpPr>
            <a:spLocks noGrp="1"/>
          </p:cNvSpPr>
          <p:nvPr>
            <p:ph type="title"/>
          </p:nvPr>
        </p:nvSpPr>
        <p:spPr>
          <a:xfrm>
            <a:off x="202910" y="124570"/>
            <a:ext cx="8636290" cy="408830"/>
          </a:xfrm>
        </p:spPr>
        <p:txBody>
          <a:bodyPr/>
          <a:lstStyle/>
          <a:p>
            <a:r>
              <a:rPr lang="en-US" sz="2400" dirty="0" smtClean="0"/>
              <a:t>AAC 2015: Ion Source and Integrated Test Facility</a:t>
            </a:r>
            <a:endParaRPr lang="en-US" sz="2400" dirty="0"/>
          </a:p>
        </p:txBody>
      </p:sp>
    </p:spTree>
    <p:extLst>
      <p:ext uri="{BB962C8B-B14F-4D97-AF65-F5344CB8AC3E}">
        <p14:creationId xmlns:p14="http://schemas.microsoft.com/office/powerpoint/2010/main" val="1464428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17" name="Picture 10" descr="C:\Users\qma\AppData\Local\Microsoft\Windows\Temporary Internet Files\Content.Outlook\SMAXHDFZ\H2 flow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3205" y="4495800"/>
            <a:ext cx="2990795" cy="228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itle 1"/>
          <p:cNvSpPr>
            <a:spLocks noGrp="1"/>
          </p:cNvSpPr>
          <p:nvPr>
            <p:ph type="title"/>
          </p:nvPr>
        </p:nvSpPr>
        <p:spPr>
          <a:xfrm>
            <a:off x="0" y="76200"/>
            <a:ext cx="6705600" cy="828675"/>
          </a:xfrm>
        </p:spPr>
        <p:txBody>
          <a:bodyPr/>
          <a:lstStyle/>
          <a:p>
            <a:pPr algn="ctr" eaLnBrk="1" hangingPunct="1"/>
            <a:r>
              <a:rPr lang="en-US" altLang="en-US" sz="2800" smtClean="0"/>
              <a:t>An outage resistant 13 MHz tune</a:t>
            </a:r>
          </a:p>
        </p:txBody>
      </p:sp>
      <p:sp>
        <p:nvSpPr>
          <p:cNvPr id="29699" name="Rectangle 38"/>
          <p:cNvSpPr>
            <a:spLocks noChangeArrowheads="1"/>
          </p:cNvSpPr>
          <p:nvPr/>
        </p:nvSpPr>
        <p:spPr bwMode="auto">
          <a:xfrm>
            <a:off x="114300" y="533400"/>
            <a:ext cx="52197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5000"/>
              </a:lnSpc>
              <a:spcBef>
                <a:spcPts val="600"/>
              </a:spcBef>
              <a:buClr>
                <a:srgbClr val="01673E"/>
              </a:buClr>
              <a:buFont typeface="Symbol" pitchFamily="18" charset="2"/>
              <a:buChar char="·"/>
            </a:pPr>
            <a:r>
              <a:rPr lang="en-US" altLang="en-US" sz="2000" dirty="0">
                <a:solidFill>
                  <a:srgbClr val="000000"/>
                </a:solidFill>
              </a:rPr>
              <a:t>The two 13-MHz tuning capacitors are strongly counter-correlated!</a:t>
            </a:r>
          </a:p>
          <a:p>
            <a:pPr eaLnBrk="1" hangingPunct="1">
              <a:lnSpc>
                <a:spcPct val="85000"/>
              </a:lnSpc>
              <a:spcBef>
                <a:spcPts val="600"/>
              </a:spcBef>
              <a:buClr>
                <a:srgbClr val="01673E"/>
              </a:buClr>
              <a:buFont typeface="Symbol" pitchFamily="18" charset="2"/>
              <a:buChar char="·"/>
            </a:pPr>
            <a:r>
              <a:rPr lang="en-US" altLang="en-US" sz="2000" dirty="0">
                <a:solidFill>
                  <a:srgbClr val="000000"/>
                </a:solidFill>
              </a:rPr>
              <a:t>The resonance is less than 1 turn wide!</a:t>
            </a:r>
          </a:p>
        </p:txBody>
      </p:sp>
      <p:sp>
        <p:nvSpPr>
          <p:cNvPr id="15" name="Rectangle 38"/>
          <p:cNvSpPr>
            <a:spLocks noChangeArrowheads="1"/>
          </p:cNvSpPr>
          <p:nvPr/>
        </p:nvSpPr>
        <p:spPr bwMode="auto">
          <a:xfrm>
            <a:off x="127000" y="1446212"/>
            <a:ext cx="53594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5000"/>
              </a:lnSpc>
              <a:spcBef>
                <a:spcPts val="600"/>
              </a:spcBef>
              <a:buClr>
                <a:srgbClr val="01673E"/>
              </a:buClr>
              <a:buFont typeface="Symbol" pitchFamily="18" charset="2"/>
              <a:buChar char="·"/>
            </a:pPr>
            <a:r>
              <a:rPr lang="en-US" altLang="en-US" sz="2000" dirty="0" smtClean="0">
                <a:solidFill>
                  <a:srgbClr val="000000"/>
                </a:solidFill>
              </a:rPr>
              <a:t>In the past we tuned minimizing the reflected power, yielding the brightest plasma.</a:t>
            </a:r>
            <a:endParaRPr lang="en-US" altLang="en-US" sz="2000" dirty="0">
              <a:solidFill>
                <a:srgbClr val="000000"/>
              </a:solidFill>
            </a:endParaRPr>
          </a:p>
        </p:txBody>
      </p:sp>
      <p:sp>
        <p:nvSpPr>
          <p:cNvPr id="19" name="TextBox 18"/>
          <p:cNvSpPr txBox="1">
            <a:spLocks noChangeArrowheads="1"/>
          </p:cNvSpPr>
          <p:nvPr/>
        </p:nvSpPr>
        <p:spPr bwMode="auto">
          <a:xfrm>
            <a:off x="228600" y="3200400"/>
            <a:ext cx="5599113"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pPr>
            <a:r>
              <a:rPr lang="en-US" altLang="en-US" sz="2400" b="1" dirty="0">
                <a:solidFill>
                  <a:srgbClr val="FF0000"/>
                </a:solidFill>
                <a:latin typeface="Arial Narrow" pitchFamily="34" charset="0"/>
              </a:rPr>
              <a:t>That has enabled neutron production with ~10% less hydrogen which increased the beam current by 5% due to a higher transmission through the RFQ!</a:t>
            </a:r>
          </a:p>
        </p:txBody>
      </p:sp>
      <p:pic>
        <p:nvPicPr>
          <p:cNvPr id="29702" name="Picture 5"/>
          <p:cNvPicPr>
            <a:picLocks noChangeArrowheads="1"/>
          </p:cNvPicPr>
          <p:nvPr/>
        </p:nvPicPr>
        <p:blipFill>
          <a:blip r:embed="rId3">
            <a:extLst>
              <a:ext uri="{28A0092B-C50C-407E-A947-70E740481C1C}">
                <a14:useLocalDpi xmlns:a14="http://schemas.microsoft.com/office/drawing/2010/main" val="0"/>
              </a:ext>
            </a:extLst>
          </a:blip>
          <a:srcRect b="15729"/>
          <a:stretch>
            <a:fillRect/>
          </a:stretch>
        </p:blipFill>
        <p:spPr bwMode="auto">
          <a:xfrm>
            <a:off x="5410200" y="482600"/>
            <a:ext cx="3635375" cy="15748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970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133600"/>
            <a:ext cx="2840038" cy="244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04720" y="4495800"/>
            <a:ext cx="6067480" cy="2286080"/>
            <a:chOff x="104720" y="4495800"/>
            <a:chExt cx="6067480" cy="2286080"/>
          </a:xfrm>
        </p:grpSpPr>
        <p:pic>
          <p:nvPicPr>
            <p:cNvPr id="29715" name="Picture 12" descr="C:\Users\qma\AppData\Local\Microsoft\Windows\Temporary Internet Files\Content.Outlook\SMAXHDFZ\H-alpha_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145" y="4500526"/>
              <a:ext cx="3048055" cy="2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Picture 11" descr="C:\Users\qma\AppData\Local\Microsoft\Windows\Temporary Internet Files\Content.Outlook\SMAXHDFZ\13-MHz reflected_0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720" y="4495800"/>
              <a:ext cx="3008002" cy="22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p:cNvGrpSpPr/>
          <p:nvPr/>
        </p:nvGrpSpPr>
        <p:grpSpPr>
          <a:xfrm>
            <a:off x="1447800" y="4800600"/>
            <a:ext cx="7010400" cy="1447800"/>
            <a:chOff x="1447800" y="4800600"/>
            <a:chExt cx="7010400" cy="1447800"/>
          </a:xfrm>
        </p:grpSpPr>
        <p:sp>
          <p:nvSpPr>
            <p:cNvPr id="25" name="Oval 24"/>
            <p:cNvSpPr/>
            <p:nvPr/>
          </p:nvSpPr>
          <p:spPr bwMode="auto">
            <a:xfrm>
              <a:off x="7086600" y="5867400"/>
              <a:ext cx="1371600" cy="228600"/>
            </a:xfrm>
            <a:prstGeom prst="ellipse">
              <a:avLst/>
            </a:prstGeom>
            <a:noFill/>
            <a:ln>
              <a:solidFill>
                <a:srgbClr val="FF00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45720" rIns="45720" anchor="ctr"/>
            <a:lstStyle/>
            <a:p>
              <a:pPr algn="ctr" eaLnBrk="1" hangingPunct="1">
                <a:lnSpc>
                  <a:spcPct val="90000"/>
                </a:lnSpc>
                <a:defRPr/>
              </a:pPr>
              <a:endParaRPr lang="en-US" dirty="0">
                <a:solidFill>
                  <a:schemeClr val="tx1"/>
                </a:solidFill>
              </a:endParaRPr>
            </a:p>
          </p:txBody>
        </p:sp>
        <p:sp>
          <p:nvSpPr>
            <p:cNvPr id="26" name="Oval 25"/>
            <p:cNvSpPr/>
            <p:nvPr/>
          </p:nvSpPr>
          <p:spPr bwMode="auto">
            <a:xfrm>
              <a:off x="1447800" y="4800600"/>
              <a:ext cx="1219200" cy="304800"/>
            </a:xfrm>
            <a:prstGeom prst="ellipse">
              <a:avLst/>
            </a:prstGeom>
            <a:noFill/>
            <a:ln>
              <a:solidFill>
                <a:srgbClr val="FF00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45720" rIns="45720" anchor="ctr"/>
            <a:lstStyle/>
            <a:p>
              <a:pPr algn="ctr" eaLnBrk="1" hangingPunct="1">
                <a:lnSpc>
                  <a:spcPct val="90000"/>
                </a:lnSpc>
                <a:defRPr/>
              </a:pPr>
              <a:endParaRPr lang="en-US" dirty="0">
                <a:solidFill>
                  <a:schemeClr val="tx1"/>
                </a:solidFill>
              </a:endParaRPr>
            </a:p>
          </p:txBody>
        </p:sp>
        <p:sp>
          <p:nvSpPr>
            <p:cNvPr id="27" name="Oval 26"/>
            <p:cNvSpPr/>
            <p:nvPr/>
          </p:nvSpPr>
          <p:spPr bwMode="auto">
            <a:xfrm>
              <a:off x="4267200" y="6019800"/>
              <a:ext cx="1143000" cy="228600"/>
            </a:xfrm>
            <a:prstGeom prst="ellipse">
              <a:avLst/>
            </a:prstGeom>
            <a:noFill/>
            <a:ln>
              <a:solidFill>
                <a:srgbClr val="FF00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45720" rIns="45720" anchor="ctr"/>
            <a:lstStyle/>
            <a:p>
              <a:pPr algn="ctr" eaLnBrk="1" hangingPunct="1">
                <a:lnSpc>
                  <a:spcPct val="90000"/>
                </a:lnSpc>
                <a:defRPr/>
              </a:pPr>
              <a:endParaRPr lang="en-US" dirty="0">
                <a:solidFill>
                  <a:schemeClr val="tx1"/>
                </a:solidFill>
              </a:endParaRPr>
            </a:p>
          </p:txBody>
        </p:sp>
      </p:grpSp>
      <p:sp>
        <p:nvSpPr>
          <p:cNvPr id="16" name="Rectangle 38"/>
          <p:cNvSpPr>
            <a:spLocks noChangeArrowheads="1"/>
          </p:cNvSpPr>
          <p:nvPr/>
        </p:nvSpPr>
        <p:spPr bwMode="auto">
          <a:xfrm>
            <a:off x="146050" y="2286000"/>
            <a:ext cx="58737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5000"/>
              </a:lnSpc>
              <a:spcBef>
                <a:spcPts val="600"/>
              </a:spcBef>
              <a:buClr>
                <a:srgbClr val="01673E"/>
              </a:buClr>
              <a:buFont typeface="Symbol" pitchFamily="18" charset="2"/>
              <a:buChar char="·"/>
            </a:pPr>
            <a:r>
              <a:rPr lang="en-US" altLang="en-US" sz="2000" dirty="0">
                <a:solidFill>
                  <a:srgbClr val="000000"/>
                </a:solidFill>
              </a:rPr>
              <a:t>Measuring the outage flow has shown that tunes with higher reflected power and less bright plasma allow for lower hydrogen </a:t>
            </a:r>
            <a:r>
              <a:rPr lang="en-US" altLang="en-US" sz="2000" dirty="0" smtClean="0">
                <a:solidFill>
                  <a:srgbClr val="000000"/>
                </a:solidFill>
              </a:rPr>
              <a:t>flows. </a:t>
            </a:r>
            <a:endParaRPr lang="en-US" altLang="en-US" sz="2000" dirty="0">
              <a:solidFill>
                <a:srgbClr val="000000"/>
              </a:solidFill>
            </a:endParaRPr>
          </a:p>
        </p:txBody>
      </p:sp>
      <p:grpSp>
        <p:nvGrpSpPr>
          <p:cNvPr id="2" name="Group 1"/>
          <p:cNvGrpSpPr/>
          <p:nvPr/>
        </p:nvGrpSpPr>
        <p:grpSpPr>
          <a:xfrm>
            <a:off x="609600" y="4876800"/>
            <a:ext cx="4343400" cy="1219200"/>
            <a:chOff x="609600" y="4876800"/>
            <a:chExt cx="4343400" cy="1219200"/>
          </a:xfrm>
        </p:grpSpPr>
        <p:sp>
          <p:nvSpPr>
            <p:cNvPr id="17" name="Oval 16"/>
            <p:cNvSpPr/>
            <p:nvPr/>
          </p:nvSpPr>
          <p:spPr bwMode="auto">
            <a:xfrm>
              <a:off x="609600" y="5791200"/>
              <a:ext cx="1219200" cy="304800"/>
            </a:xfrm>
            <a:prstGeom prst="ellipse">
              <a:avLst/>
            </a:prstGeom>
            <a:noFill/>
            <a:ln>
              <a:solidFill>
                <a:schemeClr val="tx1"/>
              </a:solidFill>
              <a:prstDash val="dash"/>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45720" rIns="45720" anchor="ctr"/>
            <a:lstStyle/>
            <a:p>
              <a:pPr algn="ctr" eaLnBrk="1" hangingPunct="1">
                <a:lnSpc>
                  <a:spcPct val="90000"/>
                </a:lnSpc>
                <a:defRPr/>
              </a:pPr>
              <a:endParaRPr lang="en-US" dirty="0">
                <a:solidFill>
                  <a:schemeClr val="tx1"/>
                </a:solidFill>
              </a:endParaRPr>
            </a:p>
          </p:txBody>
        </p:sp>
        <p:sp>
          <p:nvSpPr>
            <p:cNvPr id="18" name="Oval 17"/>
            <p:cNvSpPr/>
            <p:nvPr/>
          </p:nvSpPr>
          <p:spPr bwMode="auto">
            <a:xfrm>
              <a:off x="3733800" y="4876800"/>
              <a:ext cx="1219200" cy="304800"/>
            </a:xfrm>
            <a:prstGeom prst="ellipse">
              <a:avLst/>
            </a:prstGeom>
            <a:noFill/>
            <a:ln>
              <a:solidFill>
                <a:schemeClr val="tx1"/>
              </a:solidFill>
              <a:prstDash val="dash"/>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45720" rIns="45720" anchor="ctr"/>
            <a:lstStyle/>
            <a:p>
              <a:pPr algn="ctr" eaLnBrk="1" hangingPunct="1">
                <a:lnSpc>
                  <a:spcPct val="90000"/>
                </a:lnSpc>
                <a:defRPr/>
              </a:pPr>
              <a:endParaRPr lang="en-US" dirty="0">
                <a:solidFill>
                  <a:schemeClr val="tx1"/>
                </a:solidFill>
              </a:endParaRPr>
            </a:p>
          </p:txBody>
        </p:sp>
      </p:grpSp>
    </p:spTree>
    <p:extLst>
      <p:ext uri="{BB962C8B-B14F-4D97-AF65-F5344CB8AC3E}">
        <p14:creationId xmlns:p14="http://schemas.microsoft.com/office/powerpoint/2010/main" val="347418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1000"/>
                                        <p:tgtEl>
                                          <p:spTgt spid="16"/>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9717"/>
                                        </p:tgtEl>
                                        <p:attrNameLst>
                                          <p:attrName>style.visibility</p:attrName>
                                        </p:attrNameLst>
                                      </p:cBhvr>
                                      <p:to>
                                        <p:strVal val="visible"/>
                                      </p:to>
                                    </p:set>
                                    <p:animEffect transition="in" filter="wipe(left)">
                                      <p:cBhvr>
                                        <p:cTn id="24" dur="1000"/>
                                        <p:tgtEl>
                                          <p:spTgt spid="29717"/>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right)">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5383" y="152400"/>
            <a:ext cx="480145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2"/>
          <p:cNvSpPr>
            <a:spLocks noGrp="1" noChangeArrowheads="1"/>
          </p:cNvSpPr>
          <p:nvPr>
            <p:ph type="title"/>
          </p:nvPr>
        </p:nvSpPr>
        <p:spPr>
          <a:xfrm>
            <a:off x="609600" y="508000"/>
            <a:ext cx="3352800" cy="558800"/>
          </a:xfrm>
        </p:spPr>
        <p:txBody>
          <a:bodyPr>
            <a:noAutofit/>
          </a:bodyPr>
          <a:lstStyle/>
          <a:p>
            <a:pPr eaLnBrk="1" hangingPunct="1"/>
            <a:r>
              <a:rPr lang="en-US" altLang="en-US" sz="4800" dirty="0" smtClean="0"/>
              <a:t>Content: </a:t>
            </a:r>
          </a:p>
        </p:txBody>
      </p:sp>
      <p:sp>
        <p:nvSpPr>
          <p:cNvPr id="232470" name="Text Box 22"/>
          <p:cNvSpPr txBox="1">
            <a:spLocks noChangeArrowheads="1"/>
          </p:cNvSpPr>
          <p:nvPr/>
        </p:nvSpPr>
        <p:spPr bwMode="auto">
          <a:xfrm>
            <a:off x="152400" y="5773293"/>
            <a:ext cx="8839200" cy="932307"/>
          </a:xfrm>
          <a:prstGeom prst="rect">
            <a:avLst/>
          </a:prstGeom>
          <a:solidFill>
            <a:schemeClr val="bg1"/>
          </a:solidFill>
          <a:ln>
            <a:noFill/>
          </a:ln>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70000"/>
              </a:lnSpc>
              <a:spcBef>
                <a:spcPct val="20000"/>
              </a:spcBef>
            </a:pPr>
            <a:r>
              <a:rPr lang="en-US" altLang="en-US" sz="2400" b="1" i="1" dirty="0">
                <a:solidFill>
                  <a:srgbClr val="FF0000"/>
                </a:solidFill>
                <a:latin typeface="Arial Black" pitchFamily="34" charset="0"/>
              </a:rPr>
              <a:t>This talk is all about delivering </a:t>
            </a:r>
          </a:p>
          <a:p>
            <a:pPr algn="ctr" eaLnBrk="1" hangingPunct="1">
              <a:lnSpc>
                <a:spcPct val="70000"/>
              </a:lnSpc>
              <a:spcBef>
                <a:spcPct val="20000"/>
              </a:spcBef>
            </a:pPr>
            <a:r>
              <a:rPr lang="en-US" altLang="en-US" sz="4000" b="1" i="1" dirty="0">
                <a:solidFill>
                  <a:srgbClr val="FF0000"/>
                </a:solidFill>
                <a:latin typeface="Arial Black" pitchFamily="34" charset="0"/>
              </a:rPr>
              <a:t>more H</a:t>
            </a:r>
            <a:r>
              <a:rPr lang="en-US" altLang="en-US" sz="4000" b="1" i="1" baseline="30000" dirty="0">
                <a:solidFill>
                  <a:srgbClr val="FF0000"/>
                </a:solidFill>
                <a:latin typeface="Arial Black" pitchFamily="34" charset="0"/>
              </a:rPr>
              <a:t> </a:t>
            </a:r>
            <a:r>
              <a:rPr lang="en-US" altLang="en-US" sz="4000" b="1" i="1" baseline="30000" dirty="0" smtClean="0">
                <a:solidFill>
                  <a:srgbClr val="FF0000"/>
                </a:solidFill>
                <a:latin typeface="Arial Black" pitchFamily="34" charset="0"/>
              </a:rPr>
              <a:t>–</a:t>
            </a:r>
            <a:r>
              <a:rPr lang="en-US" altLang="en-US" sz="4000" b="1" i="1" dirty="0" smtClean="0">
                <a:solidFill>
                  <a:srgbClr val="FF0000"/>
                </a:solidFill>
                <a:latin typeface="Arial Black" pitchFamily="34" charset="0"/>
              </a:rPr>
              <a:t> ions for a longer time!</a:t>
            </a:r>
            <a:endParaRPr lang="en-US" altLang="en-US" sz="4000" b="1" i="1" dirty="0">
              <a:solidFill>
                <a:srgbClr val="FF0000"/>
              </a:solidFill>
              <a:latin typeface="Arial Black" pitchFamily="34" charset="0"/>
            </a:endParaRPr>
          </a:p>
        </p:txBody>
      </p:sp>
      <p:sp>
        <p:nvSpPr>
          <p:cNvPr id="8" name="Rectangle 3"/>
          <p:cNvSpPr txBox="1">
            <a:spLocks noChangeArrowheads="1"/>
          </p:cNvSpPr>
          <p:nvPr/>
        </p:nvSpPr>
        <p:spPr bwMode="auto">
          <a:xfrm>
            <a:off x="685800" y="1752600"/>
            <a:ext cx="7620000" cy="3001169"/>
          </a:xfrm>
          <a:prstGeom prst="rect">
            <a:avLst/>
          </a:prstGeom>
          <a:noFill/>
          <a:ln w="9525">
            <a:noFill/>
            <a:miter lim="800000"/>
            <a:headEnd/>
            <a:tailEnd/>
          </a:ln>
        </p:spPr>
        <p:txBody>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2"/>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spcBef>
                <a:spcPts val="100"/>
              </a:spcBef>
            </a:pPr>
            <a:r>
              <a:rPr lang="en-US" altLang="en-US" sz="2400" dirty="0" smtClean="0">
                <a:solidFill>
                  <a:schemeClr val="tx1">
                    <a:lumMod val="95000"/>
                    <a:lumOff val="5000"/>
                  </a:schemeClr>
                </a:solidFill>
              </a:rPr>
              <a:t>Introduction</a:t>
            </a:r>
          </a:p>
          <a:p>
            <a:pPr>
              <a:lnSpc>
                <a:spcPct val="85000"/>
              </a:lnSpc>
              <a:spcBef>
                <a:spcPts val="100"/>
              </a:spcBef>
            </a:pPr>
            <a:r>
              <a:rPr lang="en-US" altLang="en-US" sz="2400" dirty="0" smtClean="0">
                <a:solidFill>
                  <a:schemeClr val="tx1">
                    <a:lumMod val="95000"/>
                    <a:lumOff val="5000"/>
                  </a:schemeClr>
                </a:solidFill>
              </a:rPr>
              <a:t>Recent </a:t>
            </a:r>
            <a:r>
              <a:rPr lang="en-US" altLang="en-US" sz="2400" dirty="0">
                <a:solidFill>
                  <a:schemeClr val="tx1">
                    <a:lumMod val="95000"/>
                    <a:lumOff val="5000"/>
                  </a:schemeClr>
                </a:solidFill>
              </a:rPr>
              <a:t>issues </a:t>
            </a:r>
            <a:endParaRPr lang="en-US" altLang="en-US" sz="2400" dirty="0" smtClean="0">
              <a:solidFill>
                <a:schemeClr val="tx1">
                  <a:lumMod val="95000"/>
                  <a:lumOff val="5000"/>
                </a:schemeClr>
              </a:solidFill>
            </a:endParaRPr>
          </a:p>
          <a:p>
            <a:pPr lvl="1">
              <a:lnSpc>
                <a:spcPct val="95000"/>
              </a:lnSpc>
              <a:spcBef>
                <a:spcPts val="100"/>
              </a:spcBef>
            </a:pPr>
            <a:r>
              <a:rPr lang="en-US" altLang="en-US" dirty="0" smtClean="0">
                <a:solidFill>
                  <a:schemeClr val="tx1">
                    <a:lumMod val="95000"/>
                    <a:lumOff val="5000"/>
                  </a:schemeClr>
                </a:solidFill>
              </a:rPr>
              <a:t>E-dump failures</a:t>
            </a:r>
          </a:p>
          <a:p>
            <a:pPr lvl="1">
              <a:lnSpc>
                <a:spcPct val="95000"/>
              </a:lnSpc>
              <a:spcBef>
                <a:spcPts val="100"/>
              </a:spcBef>
            </a:pPr>
            <a:r>
              <a:rPr lang="en-US" altLang="en-US" dirty="0" smtClean="0">
                <a:solidFill>
                  <a:schemeClr val="tx1">
                    <a:lumMod val="95000"/>
                    <a:lumOff val="5000"/>
                  </a:schemeClr>
                </a:solidFill>
              </a:rPr>
              <a:t>Recent performance  </a:t>
            </a:r>
          </a:p>
          <a:p>
            <a:pPr lvl="1">
              <a:lnSpc>
                <a:spcPct val="95000"/>
              </a:lnSpc>
              <a:spcBef>
                <a:spcPts val="100"/>
              </a:spcBef>
            </a:pPr>
            <a:r>
              <a:rPr lang="en-US" altLang="en-US" dirty="0">
                <a:solidFill>
                  <a:schemeClr val="tx1">
                    <a:lumMod val="95000"/>
                    <a:lumOff val="5000"/>
                  </a:schemeClr>
                </a:solidFill>
              </a:rPr>
              <a:t>RFQ </a:t>
            </a:r>
            <a:r>
              <a:rPr lang="en-US" altLang="en-US" dirty="0" smtClean="0">
                <a:solidFill>
                  <a:schemeClr val="tx1">
                    <a:lumMod val="95000"/>
                    <a:lumOff val="5000"/>
                  </a:schemeClr>
                </a:solidFill>
              </a:rPr>
              <a:t>transmission</a:t>
            </a:r>
            <a:endParaRPr lang="en-US" altLang="en-US" dirty="0">
              <a:solidFill>
                <a:schemeClr val="tx1">
                  <a:lumMod val="95000"/>
                  <a:lumOff val="5000"/>
                </a:schemeClr>
              </a:solidFill>
            </a:endParaRPr>
          </a:p>
          <a:p>
            <a:pPr lvl="1">
              <a:lnSpc>
                <a:spcPct val="95000"/>
              </a:lnSpc>
              <a:spcBef>
                <a:spcPts val="100"/>
              </a:spcBef>
            </a:pPr>
            <a:r>
              <a:rPr lang="en-US" altLang="en-US" dirty="0" smtClean="0">
                <a:solidFill>
                  <a:schemeClr val="tx1">
                    <a:lumMod val="95000"/>
                    <a:lumOff val="5000"/>
                  </a:schemeClr>
                </a:solidFill>
              </a:rPr>
              <a:t>Plasma outages</a:t>
            </a:r>
          </a:p>
          <a:p>
            <a:pPr lvl="1">
              <a:lnSpc>
                <a:spcPct val="95000"/>
              </a:lnSpc>
              <a:spcBef>
                <a:spcPts val="100"/>
              </a:spcBef>
            </a:pPr>
            <a:r>
              <a:rPr lang="en-US" altLang="en-US" dirty="0" smtClean="0">
                <a:solidFill>
                  <a:schemeClr val="tx1">
                    <a:lumMod val="95000"/>
                    <a:lumOff val="5000"/>
                  </a:schemeClr>
                </a:solidFill>
              </a:rPr>
              <a:t>New 13 MHz tune</a:t>
            </a:r>
          </a:p>
          <a:p>
            <a:pPr lvl="1">
              <a:lnSpc>
                <a:spcPct val="95000"/>
              </a:lnSpc>
              <a:spcBef>
                <a:spcPts val="100"/>
              </a:spcBef>
            </a:pPr>
            <a:r>
              <a:rPr lang="en-US" altLang="en-US" b="1" dirty="0" smtClean="0">
                <a:solidFill>
                  <a:srgbClr val="FF0000"/>
                </a:solidFill>
              </a:rPr>
              <a:t>Increasing the MEBT beam current</a:t>
            </a:r>
          </a:p>
          <a:p>
            <a:pPr lvl="1">
              <a:lnSpc>
                <a:spcPct val="95000"/>
              </a:lnSpc>
              <a:spcBef>
                <a:spcPts val="100"/>
              </a:spcBef>
            </a:pPr>
            <a:r>
              <a:rPr lang="en-US" altLang="en-US" dirty="0" smtClean="0">
                <a:solidFill>
                  <a:schemeClr val="tx1">
                    <a:lumMod val="95000"/>
                    <a:lumOff val="5000"/>
                  </a:schemeClr>
                </a:solidFill>
              </a:rPr>
              <a:t>The </a:t>
            </a:r>
            <a:r>
              <a:rPr lang="en-US" altLang="en-US" dirty="0">
                <a:solidFill>
                  <a:schemeClr val="tx1">
                    <a:lumMod val="95000"/>
                    <a:lumOff val="5000"/>
                  </a:schemeClr>
                </a:solidFill>
              </a:rPr>
              <a:t>external antenna source</a:t>
            </a:r>
          </a:p>
          <a:p>
            <a:pPr>
              <a:lnSpc>
                <a:spcPct val="100000"/>
              </a:lnSpc>
              <a:spcBef>
                <a:spcPts val="100"/>
              </a:spcBef>
            </a:pPr>
            <a:r>
              <a:rPr lang="en-US" altLang="en-US" sz="2400" dirty="0" smtClean="0">
                <a:solidFill>
                  <a:schemeClr val="tx1">
                    <a:lumMod val="95000"/>
                    <a:lumOff val="5000"/>
                  </a:schemeClr>
                </a:solidFill>
              </a:rPr>
              <a:t>Conclusions</a:t>
            </a:r>
            <a:endParaRPr lang="en-US" altLang="en-US" sz="2400" dirty="0">
              <a:solidFill>
                <a:schemeClr val="tx1">
                  <a:lumMod val="95000"/>
                  <a:lumOff val="5000"/>
                </a:schemeClr>
              </a:solidFill>
            </a:endParaRPr>
          </a:p>
        </p:txBody>
      </p:sp>
    </p:spTree>
    <p:extLst>
      <p:ext uri="{BB962C8B-B14F-4D97-AF65-F5344CB8AC3E}">
        <p14:creationId xmlns:p14="http://schemas.microsoft.com/office/powerpoint/2010/main" val="2128643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2470"/>
                                        </p:tgtEl>
                                        <p:attrNameLst>
                                          <p:attrName>style.visibility</p:attrName>
                                        </p:attrNameLst>
                                      </p:cBhvr>
                                      <p:to>
                                        <p:strVal val="visible"/>
                                      </p:to>
                                    </p:set>
                                    <p:animEffect transition="in" filter="wipe(up)">
                                      <p:cBhvr>
                                        <p:cTn id="11" dur="500"/>
                                        <p:tgtEl>
                                          <p:spTgt spid="23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70" grpId="0" animBg="1" autoUpdateAnimBg="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a:xfrm>
            <a:off x="192088" y="152401"/>
            <a:ext cx="8418512" cy="457200"/>
          </a:xfrm>
        </p:spPr>
        <p:txBody>
          <a:bodyPr/>
          <a:lstStyle/>
          <a:p>
            <a:pPr eaLnBrk="1" hangingPunct="1"/>
            <a:r>
              <a:rPr lang="en-US" altLang="en-US" dirty="0" smtClean="0"/>
              <a:t>The Retuned RFQ and apparent Limits </a:t>
            </a:r>
          </a:p>
        </p:txBody>
      </p:sp>
      <p:sp>
        <p:nvSpPr>
          <p:cNvPr id="14" name="Content Placeholder 2"/>
          <p:cNvSpPr txBox="1">
            <a:spLocks/>
          </p:cNvSpPr>
          <p:nvPr/>
        </p:nvSpPr>
        <p:spPr bwMode="auto">
          <a:xfrm>
            <a:off x="685800" y="5943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nSpc>
                <a:spcPct val="90000"/>
              </a:lnSpc>
              <a:spcBef>
                <a:spcPts val="1400"/>
              </a:spcBef>
              <a:buClr>
                <a:schemeClr val="tx2"/>
              </a:buClr>
              <a:buFont typeface="Arial" pitchFamily="34" charset="0"/>
              <a:buChar char="•"/>
              <a:defRPr sz="2800">
                <a:solidFill>
                  <a:schemeClr val="tx1"/>
                </a:solidFill>
                <a:latin typeface="Arial" pitchFamily="34" charset="0"/>
              </a:defRPr>
            </a:lvl1pPr>
            <a:lvl2pPr marL="625475" indent="-279400">
              <a:lnSpc>
                <a:spcPct val="90000"/>
              </a:lnSpc>
              <a:spcBef>
                <a:spcPts val="800"/>
              </a:spcBef>
              <a:buClr>
                <a:schemeClr val="tx2"/>
              </a:buClr>
              <a:buFont typeface="Arial" pitchFamily="34" charset="0"/>
              <a:buChar char="–"/>
              <a:defRPr sz="2400">
                <a:solidFill>
                  <a:schemeClr val="tx1"/>
                </a:solidFill>
                <a:latin typeface="Arial" pitchFamily="34" charset="0"/>
              </a:defRPr>
            </a:lvl2pPr>
            <a:lvl3pPr indent="-230188">
              <a:lnSpc>
                <a:spcPct val="90000"/>
              </a:lnSpc>
              <a:spcBef>
                <a:spcPts val="800"/>
              </a:spcBef>
              <a:buClr>
                <a:schemeClr val="tx2"/>
              </a:buClr>
              <a:buFont typeface="Arial" pitchFamily="34" charset="0"/>
              <a:buChar char="•"/>
              <a:defRPr sz="2000">
                <a:solidFill>
                  <a:schemeClr val="tx1"/>
                </a:solidFill>
                <a:latin typeface="Arial" pitchFamily="34" charset="0"/>
              </a:defRPr>
            </a:lvl3pPr>
            <a:lvl4pPr marL="1144588" indent="-173038">
              <a:lnSpc>
                <a:spcPct val="90000"/>
              </a:lnSpc>
              <a:spcBef>
                <a:spcPts val="800"/>
              </a:spcBef>
              <a:buClr>
                <a:schemeClr val="tx2"/>
              </a:buClr>
              <a:buFont typeface="Arial" pitchFamily="34" charset="0"/>
              <a:buChar char="–"/>
              <a:defRPr>
                <a:solidFill>
                  <a:schemeClr val="tx1"/>
                </a:solidFill>
                <a:latin typeface="Arial" pitchFamily="34" charset="0"/>
              </a:defRPr>
            </a:lvl4pPr>
            <a:lvl5pPr marL="1482725" indent="-222250">
              <a:lnSpc>
                <a:spcPct val="90000"/>
              </a:lnSpc>
              <a:spcBef>
                <a:spcPts val="600"/>
              </a:spcBef>
              <a:buClr>
                <a:schemeClr val="tx2"/>
              </a:buClr>
              <a:buFont typeface="Arial" pitchFamily="34" charset="0"/>
              <a:buChar char="»"/>
              <a:defRPr>
                <a:solidFill>
                  <a:schemeClr val="tx1"/>
                </a:solidFill>
                <a:latin typeface="Arial" pitchFamily="34" charset="0"/>
              </a:defRPr>
            </a:lvl5pPr>
            <a:lvl6pPr marL="19399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6pPr>
            <a:lvl7pPr marL="23971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7pPr>
            <a:lvl8pPr marL="28543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8pPr>
            <a:lvl9pPr marL="33115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9pPr>
          </a:lstStyle>
          <a:p>
            <a:pPr eaLnBrk="1" hangingPunct="1">
              <a:buFont typeface="Arial" pitchFamily="34" charset="0"/>
              <a:buNone/>
            </a:pPr>
            <a:r>
              <a:rPr lang="en-US" altLang="en-US" b="1" i="1" dirty="0">
                <a:solidFill>
                  <a:srgbClr val="0066FF"/>
                </a:solidFill>
              </a:rPr>
              <a:t>Are we doomed to MEBT currents ≤36 mA?</a:t>
            </a:r>
          </a:p>
        </p:txBody>
      </p:sp>
      <p:sp>
        <p:nvSpPr>
          <p:cNvPr id="2" name="Content Placeholder 2"/>
          <p:cNvSpPr txBox="1">
            <a:spLocks/>
          </p:cNvSpPr>
          <p:nvPr/>
        </p:nvSpPr>
        <p:spPr bwMode="auto">
          <a:xfrm>
            <a:off x="304800" y="6324600"/>
            <a:ext cx="7848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nSpc>
                <a:spcPct val="90000"/>
              </a:lnSpc>
              <a:spcBef>
                <a:spcPts val="1400"/>
              </a:spcBef>
              <a:buClr>
                <a:schemeClr val="tx2"/>
              </a:buClr>
              <a:buFont typeface="Arial" pitchFamily="34" charset="0"/>
              <a:buChar char="•"/>
              <a:defRPr sz="2800">
                <a:solidFill>
                  <a:schemeClr val="tx1"/>
                </a:solidFill>
                <a:latin typeface="Arial" pitchFamily="34" charset="0"/>
              </a:defRPr>
            </a:lvl1pPr>
            <a:lvl2pPr marL="625475" indent="-279400">
              <a:lnSpc>
                <a:spcPct val="90000"/>
              </a:lnSpc>
              <a:spcBef>
                <a:spcPts val="800"/>
              </a:spcBef>
              <a:buClr>
                <a:schemeClr val="tx2"/>
              </a:buClr>
              <a:buFont typeface="Arial" pitchFamily="34" charset="0"/>
              <a:buChar char="–"/>
              <a:defRPr sz="2400">
                <a:solidFill>
                  <a:schemeClr val="tx1"/>
                </a:solidFill>
                <a:latin typeface="Arial" pitchFamily="34" charset="0"/>
              </a:defRPr>
            </a:lvl2pPr>
            <a:lvl3pPr indent="-230188">
              <a:lnSpc>
                <a:spcPct val="90000"/>
              </a:lnSpc>
              <a:spcBef>
                <a:spcPts val="800"/>
              </a:spcBef>
              <a:buClr>
                <a:schemeClr val="tx2"/>
              </a:buClr>
              <a:buFont typeface="Arial" pitchFamily="34" charset="0"/>
              <a:buChar char="•"/>
              <a:defRPr sz="2000">
                <a:solidFill>
                  <a:schemeClr val="tx1"/>
                </a:solidFill>
                <a:latin typeface="Arial" pitchFamily="34" charset="0"/>
              </a:defRPr>
            </a:lvl3pPr>
            <a:lvl4pPr marL="1144588" indent="-173038">
              <a:lnSpc>
                <a:spcPct val="90000"/>
              </a:lnSpc>
              <a:spcBef>
                <a:spcPts val="800"/>
              </a:spcBef>
              <a:buClr>
                <a:schemeClr val="tx2"/>
              </a:buClr>
              <a:buFont typeface="Arial" pitchFamily="34" charset="0"/>
              <a:buChar char="–"/>
              <a:defRPr>
                <a:solidFill>
                  <a:schemeClr val="tx1"/>
                </a:solidFill>
                <a:latin typeface="Arial" pitchFamily="34" charset="0"/>
              </a:defRPr>
            </a:lvl4pPr>
            <a:lvl5pPr marL="1482725" indent="-222250">
              <a:lnSpc>
                <a:spcPct val="90000"/>
              </a:lnSpc>
              <a:spcBef>
                <a:spcPts val="600"/>
              </a:spcBef>
              <a:buClr>
                <a:schemeClr val="tx2"/>
              </a:buClr>
              <a:buFont typeface="Arial" pitchFamily="34" charset="0"/>
              <a:buChar char="»"/>
              <a:defRPr>
                <a:solidFill>
                  <a:schemeClr val="tx1"/>
                </a:solidFill>
                <a:latin typeface="Arial" pitchFamily="34" charset="0"/>
              </a:defRPr>
            </a:lvl5pPr>
            <a:lvl6pPr marL="19399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6pPr>
            <a:lvl7pPr marL="23971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7pPr>
            <a:lvl8pPr marL="28543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8pPr>
            <a:lvl9pPr marL="33115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9pPr>
          </a:lstStyle>
          <a:p>
            <a:pPr eaLnBrk="1" hangingPunct="1">
              <a:buFont typeface="Arial" pitchFamily="34" charset="0"/>
              <a:buNone/>
            </a:pPr>
            <a:r>
              <a:rPr lang="en-US" altLang="en-US" sz="3200" b="1" i="1" dirty="0">
                <a:solidFill>
                  <a:srgbClr val="FF3300"/>
                </a:solidFill>
              </a:rPr>
              <a:t>Maybe not, if </a:t>
            </a:r>
            <a:r>
              <a:rPr lang="en-US" altLang="en-US" sz="3200" b="1" i="1" dirty="0" smtClean="0">
                <a:solidFill>
                  <a:srgbClr val="FF3300"/>
                </a:solidFill>
              </a:rPr>
              <a:t>we </a:t>
            </a:r>
            <a:r>
              <a:rPr lang="en-US" altLang="en-US" sz="3200" b="1" i="1" dirty="0">
                <a:solidFill>
                  <a:srgbClr val="FF3300"/>
                </a:solidFill>
              </a:rPr>
              <a:t>can learn new tricks!</a:t>
            </a:r>
          </a:p>
        </p:txBody>
      </p:sp>
      <p:sp>
        <p:nvSpPr>
          <p:cNvPr id="22" name="Content Placeholder 2"/>
          <p:cNvSpPr txBox="1">
            <a:spLocks/>
          </p:cNvSpPr>
          <p:nvPr/>
        </p:nvSpPr>
        <p:spPr bwMode="auto">
          <a:xfrm>
            <a:off x="70643" y="533400"/>
            <a:ext cx="7930357" cy="640013"/>
          </a:xfrm>
          <a:prstGeom prst="rect">
            <a:avLst/>
          </a:prstGeom>
          <a:noFill/>
          <a:ln>
            <a:noFill/>
          </a:ln>
          <a:extLst/>
        </p:spPr>
        <p:txBody>
          <a:bodyPr/>
          <a:lstStyle>
            <a:lvl1pPr marL="230188" indent="-230188">
              <a:lnSpc>
                <a:spcPct val="90000"/>
              </a:lnSpc>
              <a:spcBef>
                <a:spcPts val="1400"/>
              </a:spcBef>
              <a:buClr>
                <a:schemeClr val="tx2"/>
              </a:buClr>
              <a:buFont typeface="Arial" pitchFamily="34" charset="0"/>
              <a:buChar char="•"/>
              <a:defRPr sz="2800">
                <a:solidFill>
                  <a:schemeClr val="tx1"/>
                </a:solidFill>
                <a:latin typeface="Arial" pitchFamily="34" charset="0"/>
              </a:defRPr>
            </a:lvl1pPr>
            <a:lvl2pPr marL="625475" indent="-279400">
              <a:lnSpc>
                <a:spcPct val="90000"/>
              </a:lnSpc>
              <a:spcBef>
                <a:spcPts val="800"/>
              </a:spcBef>
              <a:buClr>
                <a:schemeClr val="tx2"/>
              </a:buClr>
              <a:buFont typeface="Arial" pitchFamily="34" charset="0"/>
              <a:buChar char="–"/>
              <a:defRPr sz="2400">
                <a:solidFill>
                  <a:schemeClr val="tx1"/>
                </a:solidFill>
                <a:latin typeface="Arial" pitchFamily="34" charset="0"/>
              </a:defRPr>
            </a:lvl2pPr>
            <a:lvl3pPr indent="-230188">
              <a:lnSpc>
                <a:spcPct val="90000"/>
              </a:lnSpc>
              <a:spcBef>
                <a:spcPts val="800"/>
              </a:spcBef>
              <a:buClr>
                <a:schemeClr val="tx2"/>
              </a:buClr>
              <a:buFont typeface="Arial" pitchFamily="34" charset="0"/>
              <a:buChar char="•"/>
              <a:defRPr sz="2000">
                <a:solidFill>
                  <a:schemeClr val="tx1"/>
                </a:solidFill>
                <a:latin typeface="Arial" pitchFamily="34" charset="0"/>
              </a:defRPr>
            </a:lvl3pPr>
            <a:lvl4pPr marL="1144588" indent="-173038">
              <a:lnSpc>
                <a:spcPct val="90000"/>
              </a:lnSpc>
              <a:spcBef>
                <a:spcPts val="800"/>
              </a:spcBef>
              <a:buClr>
                <a:schemeClr val="tx2"/>
              </a:buClr>
              <a:buFont typeface="Arial" pitchFamily="34" charset="0"/>
              <a:buChar char="–"/>
              <a:defRPr>
                <a:solidFill>
                  <a:schemeClr val="tx1"/>
                </a:solidFill>
                <a:latin typeface="Arial" pitchFamily="34" charset="0"/>
              </a:defRPr>
            </a:lvl4pPr>
            <a:lvl5pPr marL="1482725" indent="-222250">
              <a:lnSpc>
                <a:spcPct val="90000"/>
              </a:lnSpc>
              <a:spcBef>
                <a:spcPts val="600"/>
              </a:spcBef>
              <a:buClr>
                <a:schemeClr val="tx2"/>
              </a:buClr>
              <a:buFont typeface="Arial" pitchFamily="34" charset="0"/>
              <a:buChar char="»"/>
              <a:defRPr>
                <a:solidFill>
                  <a:schemeClr val="tx1"/>
                </a:solidFill>
                <a:latin typeface="Arial" pitchFamily="34" charset="0"/>
              </a:defRPr>
            </a:lvl5pPr>
            <a:lvl6pPr marL="19399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6pPr>
            <a:lvl7pPr marL="23971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7pPr>
            <a:lvl8pPr marL="28543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8pPr>
            <a:lvl9pPr marL="33115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9pPr>
          </a:lstStyle>
          <a:p>
            <a:pPr eaLnBrk="1" hangingPunct="1">
              <a:lnSpc>
                <a:spcPct val="85000"/>
              </a:lnSpc>
              <a:buFont typeface="Arial" pitchFamily="34" charset="0"/>
              <a:buNone/>
            </a:pPr>
            <a:r>
              <a:rPr lang="en-US" altLang="en-US" sz="2200" dirty="0" smtClean="0"/>
              <a:t>	In summer of 2013 the RFQ was retuned, which increased the transmission for 45 mA input current from 72% to 77%.</a:t>
            </a:r>
            <a:endParaRPr lang="en-US" altLang="en-US" sz="2200" dirty="0"/>
          </a:p>
        </p:txBody>
      </p:sp>
      <p:sp>
        <p:nvSpPr>
          <p:cNvPr id="13" name="Content Placeholder 2"/>
          <p:cNvSpPr txBox="1">
            <a:spLocks/>
          </p:cNvSpPr>
          <p:nvPr/>
        </p:nvSpPr>
        <p:spPr bwMode="auto">
          <a:xfrm>
            <a:off x="340895" y="5334000"/>
            <a:ext cx="8574505" cy="411121"/>
          </a:xfrm>
          <a:prstGeom prst="rect">
            <a:avLst/>
          </a:prstGeom>
          <a:noFill/>
          <a:ln>
            <a:noFill/>
          </a:ln>
          <a:extLst/>
        </p:spPr>
        <p:txBody>
          <a:bodyPr/>
          <a:lstStyle>
            <a:lvl1pPr marL="230188" indent="-230188">
              <a:lnSpc>
                <a:spcPct val="90000"/>
              </a:lnSpc>
              <a:spcBef>
                <a:spcPts val="1400"/>
              </a:spcBef>
              <a:buClr>
                <a:schemeClr val="tx2"/>
              </a:buClr>
              <a:buFont typeface="Arial" pitchFamily="34" charset="0"/>
              <a:buChar char="•"/>
              <a:defRPr sz="2800">
                <a:solidFill>
                  <a:schemeClr val="tx1"/>
                </a:solidFill>
                <a:latin typeface="Arial" pitchFamily="34" charset="0"/>
              </a:defRPr>
            </a:lvl1pPr>
            <a:lvl2pPr marL="625475" indent="-279400">
              <a:lnSpc>
                <a:spcPct val="90000"/>
              </a:lnSpc>
              <a:spcBef>
                <a:spcPts val="800"/>
              </a:spcBef>
              <a:buClr>
                <a:schemeClr val="tx2"/>
              </a:buClr>
              <a:buFont typeface="Arial" pitchFamily="34" charset="0"/>
              <a:buChar char="–"/>
              <a:defRPr sz="2400">
                <a:solidFill>
                  <a:schemeClr val="tx1"/>
                </a:solidFill>
                <a:latin typeface="Arial" pitchFamily="34" charset="0"/>
              </a:defRPr>
            </a:lvl2pPr>
            <a:lvl3pPr indent="-230188">
              <a:lnSpc>
                <a:spcPct val="90000"/>
              </a:lnSpc>
              <a:spcBef>
                <a:spcPts val="800"/>
              </a:spcBef>
              <a:buClr>
                <a:schemeClr val="tx2"/>
              </a:buClr>
              <a:buFont typeface="Arial" pitchFamily="34" charset="0"/>
              <a:buChar char="•"/>
              <a:defRPr sz="2000">
                <a:solidFill>
                  <a:schemeClr val="tx1"/>
                </a:solidFill>
                <a:latin typeface="Arial" pitchFamily="34" charset="0"/>
              </a:defRPr>
            </a:lvl3pPr>
            <a:lvl4pPr marL="1144588" indent="-173038">
              <a:lnSpc>
                <a:spcPct val="90000"/>
              </a:lnSpc>
              <a:spcBef>
                <a:spcPts val="800"/>
              </a:spcBef>
              <a:buClr>
                <a:schemeClr val="tx2"/>
              </a:buClr>
              <a:buFont typeface="Arial" pitchFamily="34" charset="0"/>
              <a:buChar char="–"/>
              <a:defRPr>
                <a:solidFill>
                  <a:schemeClr val="tx1"/>
                </a:solidFill>
                <a:latin typeface="Arial" pitchFamily="34" charset="0"/>
              </a:defRPr>
            </a:lvl4pPr>
            <a:lvl5pPr marL="1482725" indent="-222250">
              <a:lnSpc>
                <a:spcPct val="90000"/>
              </a:lnSpc>
              <a:spcBef>
                <a:spcPts val="600"/>
              </a:spcBef>
              <a:buClr>
                <a:schemeClr val="tx2"/>
              </a:buClr>
              <a:buFont typeface="Arial" pitchFamily="34" charset="0"/>
              <a:buChar char="»"/>
              <a:defRPr>
                <a:solidFill>
                  <a:schemeClr val="tx1"/>
                </a:solidFill>
                <a:latin typeface="Arial" pitchFamily="34" charset="0"/>
              </a:defRPr>
            </a:lvl5pPr>
            <a:lvl6pPr marL="19399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6pPr>
            <a:lvl7pPr marL="23971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7pPr>
            <a:lvl8pPr marL="28543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8pPr>
            <a:lvl9pPr marL="33115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9pPr>
          </a:lstStyle>
          <a:p>
            <a:pPr eaLnBrk="1" hangingPunct="1">
              <a:lnSpc>
                <a:spcPct val="85000"/>
              </a:lnSpc>
              <a:buFont typeface="Arial" pitchFamily="34" charset="0"/>
              <a:buNone/>
            </a:pPr>
            <a:r>
              <a:rPr lang="en-US" altLang="en-US" sz="2200" dirty="0" smtClean="0"/>
              <a:t>	Multiplying the apparent transmission with the input current gives a parabola that peaks with 36 mA output for ~60 mA input current.</a:t>
            </a:r>
            <a:endParaRPr lang="en-US" altLang="en-US" sz="2200" dirty="0"/>
          </a:p>
        </p:txBody>
      </p:sp>
      <p:grpSp>
        <p:nvGrpSpPr>
          <p:cNvPr id="6" name="Group 5"/>
          <p:cNvGrpSpPr/>
          <p:nvPr/>
        </p:nvGrpSpPr>
        <p:grpSpPr>
          <a:xfrm>
            <a:off x="304800" y="1104900"/>
            <a:ext cx="8991600" cy="4229100"/>
            <a:chOff x="304800" y="1104900"/>
            <a:chExt cx="8991600" cy="4229100"/>
          </a:xfrm>
        </p:grpSpPr>
        <p:pic>
          <p:nvPicPr>
            <p:cNvPr id="194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04900"/>
              <a:ext cx="84582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5807075" y="1257300"/>
              <a:ext cx="0" cy="34290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461" name="TextBox 9"/>
            <p:cNvSpPr txBox="1">
              <a:spLocks noChangeArrowheads="1"/>
            </p:cNvSpPr>
            <p:nvPr/>
          </p:nvSpPr>
          <p:spPr bwMode="auto">
            <a:xfrm>
              <a:off x="5791200" y="1104900"/>
              <a:ext cx="441146" cy="371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120000"/>
                </a:lnSpc>
              </a:pPr>
              <a:r>
                <a:rPr lang="en-US" altLang="en-US" dirty="0"/>
                <a:t>60</a:t>
              </a:r>
            </a:p>
            <a:p>
              <a:pPr algn="ctr" eaLnBrk="1" hangingPunct="1">
                <a:lnSpc>
                  <a:spcPct val="120000"/>
                </a:lnSpc>
              </a:pPr>
              <a:endParaRPr lang="en-US" altLang="en-US" dirty="0"/>
            </a:p>
            <a:p>
              <a:pPr algn="ctr" eaLnBrk="1" hangingPunct="1">
                <a:lnSpc>
                  <a:spcPct val="120000"/>
                </a:lnSpc>
              </a:pPr>
              <a:r>
                <a:rPr lang="en-US" altLang="en-US" dirty="0"/>
                <a:t>54</a:t>
              </a:r>
            </a:p>
            <a:p>
              <a:pPr algn="ctr" eaLnBrk="1" hangingPunct="1">
                <a:lnSpc>
                  <a:spcPct val="120000"/>
                </a:lnSpc>
              </a:pPr>
              <a:endParaRPr lang="en-US" altLang="en-US" dirty="0"/>
            </a:p>
            <a:p>
              <a:pPr algn="ctr" eaLnBrk="1" hangingPunct="1">
                <a:lnSpc>
                  <a:spcPct val="120000"/>
                </a:lnSpc>
              </a:pPr>
              <a:r>
                <a:rPr lang="en-US" altLang="en-US" dirty="0"/>
                <a:t>48</a:t>
              </a:r>
            </a:p>
            <a:p>
              <a:pPr algn="ctr" eaLnBrk="1" hangingPunct="1">
                <a:lnSpc>
                  <a:spcPct val="120000"/>
                </a:lnSpc>
              </a:pPr>
              <a:endParaRPr lang="en-US" altLang="en-US" dirty="0"/>
            </a:p>
            <a:p>
              <a:pPr algn="ctr" eaLnBrk="1" hangingPunct="1">
                <a:lnSpc>
                  <a:spcPct val="120000"/>
                </a:lnSpc>
              </a:pPr>
              <a:r>
                <a:rPr lang="en-US" altLang="en-US" dirty="0"/>
                <a:t>42</a:t>
              </a:r>
            </a:p>
            <a:p>
              <a:pPr algn="ctr" eaLnBrk="1" hangingPunct="1">
                <a:lnSpc>
                  <a:spcPct val="120000"/>
                </a:lnSpc>
              </a:pPr>
              <a:endParaRPr lang="en-US" altLang="en-US" dirty="0"/>
            </a:p>
            <a:p>
              <a:pPr algn="ctr" eaLnBrk="1" hangingPunct="1">
                <a:lnSpc>
                  <a:spcPct val="120000"/>
                </a:lnSpc>
              </a:pPr>
              <a:r>
                <a:rPr lang="en-US" altLang="en-US" dirty="0"/>
                <a:t>36</a:t>
              </a:r>
            </a:p>
            <a:p>
              <a:pPr algn="ctr" eaLnBrk="1" hangingPunct="1">
                <a:lnSpc>
                  <a:spcPct val="120000"/>
                </a:lnSpc>
              </a:pPr>
              <a:endParaRPr lang="en-US" altLang="en-US" dirty="0"/>
            </a:p>
            <a:p>
              <a:pPr algn="ctr" eaLnBrk="1" hangingPunct="1">
                <a:lnSpc>
                  <a:spcPct val="120000"/>
                </a:lnSpc>
              </a:pPr>
              <a:r>
                <a:rPr lang="en-US" altLang="en-US" dirty="0"/>
                <a:t>30</a:t>
              </a:r>
            </a:p>
          </p:txBody>
        </p:sp>
        <p:sp>
          <p:nvSpPr>
            <p:cNvPr id="11" name="TextBox 10"/>
            <p:cNvSpPr txBox="1"/>
            <p:nvPr/>
          </p:nvSpPr>
          <p:spPr>
            <a:xfrm>
              <a:off x="4751392" y="2813768"/>
              <a:ext cx="3249608" cy="341632"/>
            </a:xfrm>
            <a:prstGeom prst="rect">
              <a:avLst/>
            </a:prstGeom>
            <a:noFill/>
            <a:scene3d>
              <a:camera prst="orthographicFront">
                <a:rot lat="0" lon="0" rev="16200000"/>
              </a:camera>
              <a:lightRig rig="threePt" dir="t"/>
            </a:scene3d>
          </p:spPr>
          <p:txBody>
            <a:bodyPr wrap="none">
              <a:spAutoFit/>
            </a:bodyPr>
            <a:lstStyle/>
            <a:p>
              <a:pPr algn="ctr" eaLnBrk="1" hangingPunct="1">
                <a:lnSpc>
                  <a:spcPct val="90000"/>
                </a:lnSpc>
                <a:defRPr/>
              </a:pPr>
              <a:r>
                <a:rPr lang="en-US" b="1" dirty="0">
                  <a:latin typeface="Arial" charset="0"/>
                  <a:cs typeface="Arial" charset="0"/>
                </a:rPr>
                <a:t>RFQ Input &amp; Output Current</a:t>
              </a:r>
            </a:p>
          </p:txBody>
        </p:sp>
        <p:sp>
          <p:nvSpPr>
            <p:cNvPr id="19466" name="TextBox 2"/>
            <p:cNvSpPr txBox="1">
              <a:spLocks noChangeArrowheads="1"/>
            </p:cNvSpPr>
            <p:nvPr/>
          </p:nvSpPr>
          <p:spPr bwMode="auto">
            <a:xfrm rot="1860000">
              <a:off x="1177776" y="1766775"/>
              <a:ext cx="16732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b="1" dirty="0">
                  <a:solidFill>
                    <a:srgbClr val="0070C0"/>
                  </a:solidFill>
                </a:rPr>
                <a:t>Transmission</a:t>
              </a:r>
            </a:p>
          </p:txBody>
        </p:sp>
        <p:sp>
          <p:nvSpPr>
            <p:cNvPr id="19467" name="TextBox 14"/>
            <p:cNvSpPr txBox="1">
              <a:spLocks noChangeArrowheads="1"/>
            </p:cNvSpPr>
            <p:nvPr/>
          </p:nvSpPr>
          <p:spPr bwMode="auto">
            <a:xfrm rot="19260000">
              <a:off x="3140805" y="1832183"/>
              <a:ext cx="217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b="1" dirty="0">
                  <a:solidFill>
                    <a:srgbClr val="0070C0"/>
                  </a:solidFill>
                </a:rPr>
                <a:t>RFQ Input Current</a:t>
              </a:r>
            </a:p>
          </p:txBody>
        </p:sp>
        <p:sp>
          <p:nvSpPr>
            <p:cNvPr id="19468" name="TextBox 15"/>
            <p:cNvSpPr txBox="1">
              <a:spLocks noChangeArrowheads="1"/>
            </p:cNvSpPr>
            <p:nvPr/>
          </p:nvSpPr>
          <p:spPr bwMode="auto">
            <a:xfrm>
              <a:off x="3270250" y="4079875"/>
              <a:ext cx="2368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b="1" dirty="0">
                  <a:solidFill>
                    <a:srgbClr val="0070C0"/>
                  </a:solidFill>
                </a:rPr>
                <a:t>RFQ Output Current</a:t>
              </a:r>
            </a:p>
          </p:txBody>
        </p:sp>
        <p:sp>
          <p:nvSpPr>
            <p:cNvPr id="19470" name="Line 15"/>
            <p:cNvSpPr>
              <a:spLocks noChangeShapeType="1"/>
            </p:cNvSpPr>
            <p:nvPr/>
          </p:nvSpPr>
          <p:spPr bwMode="auto">
            <a:xfrm flipH="1">
              <a:off x="1143000" y="2057400"/>
              <a:ext cx="685800" cy="0"/>
            </a:xfrm>
            <a:prstGeom prst="line">
              <a:avLst/>
            </a:prstGeom>
            <a:noFill/>
            <a:ln w="28575">
              <a:solidFill>
                <a:schemeClr val="hlink"/>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1" name="Line 16"/>
            <p:cNvSpPr>
              <a:spLocks noChangeShapeType="1"/>
            </p:cNvSpPr>
            <p:nvPr/>
          </p:nvSpPr>
          <p:spPr bwMode="auto">
            <a:xfrm flipV="1">
              <a:off x="4419600" y="4419600"/>
              <a:ext cx="1295400" cy="0"/>
            </a:xfrm>
            <a:prstGeom prst="line">
              <a:avLst/>
            </a:prstGeom>
            <a:noFill/>
            <a:ln w="28575">
              <a:solidFill>
                <a:schemeClr val="hlink"/>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4"/>
            <p:cNvSpPr/>
            <p:nvPr/>
          </p:nvSpPr>
          <p:spPr>
            <a:xfrm>
              <a:off x="6794500" y="3352800"/>
              <a:ext cx="1981200" cy="990600"/>
            </a:xfrm>
            <a:prstGeom prst="rect">
              <a:avLst/>
            </a:prstGeom>
            <a:solidFill>
              <a:schemeClr val="bg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smtClean="0">
                <a:solidFill>
                  <a:schemeClr val="tx1"/>
                </a:solidFill>
              </a:endParaRPr>
            </a:p>
          </p:txBody>
        </p:sp>
        <p:sp>
          <p:nvSpPr>
            <p:cNvPr id="19472" name="Line 17"/>
            <p:cNvSpPr>
              <a:spLocks noChangeShapeType="1"/>
            </p:cNvSpPr>
            <p:nvPr/>
          </p:nvSpPr>
          <p:spPr bwMode="auto">
            <a:xfrm flipV="1">
              <a:off x="4114800" y="2324100"/>
              <a:ext cx="1600200" cy="0"/>
            </a:xfrm>
            <a:prstGeom prst="line">
              <a:avLst/>
            </a:prstGeom>
            <a:noFill/>
            <a:ln w="28575" cap="rnd">
              <a:solidFill>
                <a:schemeClr val="hlink"/>
              </a:solidFill>
              <a:prstDash val="sysDot"/>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4" name="Straight Connector 3"/>
            <p:cNvCxnSpPr/>
            <p:nvPr/>
          </p:nvCxnSpPr>
          <p:spPr>
            <a:xfrm>
              <a:off x="6832600" y="3529842"/>
              <a:ext cx="381000" cy="0"/>
            </a:xfrm>
            <a:prstGeom prst="line">
              <a:avLst/>
            </a:prstGeom>
            <a:ln w="28575">
              <a:solidFill>
                <a:srgbClr val="0099CC"/>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94500" y="3758442"/>
              <a:ext cx="381000" cy="0"/>
            </a:xfrm>
            <a:prstGeom prst="line">
              <a:avLst/>
            </a:prstGeom>
            <a:ln w="28575">
              <a:solidFill>
                <a:srgbClr val="0099CC"/>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94500" y="3987042"/>
              <a:ext cx="381000" cy="0"/>
            </a:xfrm>
            <a:prstGeom prst="line">
              <a:avLst/>
            </a:prstGeom>
            <a:ln w="28575">
              <a:solidFill>
                <a:srgbClr val="0099CC"/>
              </a:solidFill>
            </a:ln>
          </p:spPr>
          <p:style>
            <a:lnRef idx="1">
              <a:schemeClr val="accent1"/>
            </a:lnRef>
            <a:fillRef idx="0">
              <a:schemeClr val="accent1"/>
            </a:fillRef>
            <a:effectRef idx="0">
              <a:schemeClr val="accent1"/>
            </a:effectRef>
            <a:fontRef idx="minor">
              <a:schemeClr val="tx1"/>
            </a:fontRef>
          </p:style>
        </p:cxnSp>
        <p:sp>
          <p:nvSpPr>
            <p:cNvPr id="19463" name="TextBox 11"/>
            <p:cNvSpPr txBox="1">
              <a:spLocks noChangeArrowheads="1"/>
            </p:cNvSpPr>
            <p:nvPr/>
          </p:nvSpPr>
          <p:spPr bwMode="auto">
            <a:xfrm>
              <a:off x="7175500" y="3352800"/>
              <a:ext cx="2120900" cy="102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5000"/>
                </a:lnSpc>
              </a:pPr>
              <a:r>
                <a:rPr lang="en-US" altLang="en-US" sz="1600" b="1" dirty="0" smtClean="0"/>
                <a:t>Transmission</a:t>
              </a:r>
            </a:p>
            <a:p>
              <a:pPr eaLnBrk="1" hangingPunct="1">
                <a:lnSpc>
                  <a:spcPct val="95000"/>
                </a:lnSpc>
              </a:pPr>
              <a:r>
                <a:rPr lang="en-US" altLang="en-US" sz="1600" b="1" dirty="0" smtClean="0"/>
                <a:t>RFQ input current Product = RFQ output current  </a:t>
              </a:r>
              <a:endParaRPr lang="en-US" altLang="en-US" sz="1600" b="1" dirty="0"/>
            </a:p>
          </p:txBody>
        </p:sp>
      </p:grpSp>
    </p:spTree>
    <p:extLst>
      <p:ext uri="{BB962C8B-B14F-4D97-AF65-F5344CB8AC3E}">
        <p14:creationId xmlns:p14="http://schemas.microsoft.com/office/powerpoint/2010/main" val="254213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306888"/>
            <a:ext cx="4286250" cy="1973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Title 1"/>
          <p:cNvSpPr>
            <a:spLocks noGrp="1"/>
          </p:cNvSpPr>
          <p:nvPr>
            <p:ph type="title"/>
          </p:nvPr>
        </p:nvSpPr>
        <p:spPr>
          <a:xfrm>
            <a:off x="0" y="122238"/>
            <a:ext cx="6096000" cy="876300"/>
          </a:xfrm>
        </p:spPr>
        <p:txBody>
          <a:bodyPr/>
          <a:lstStyle/>
          <a:p>
            <a:pPr algn="ctr" eaLnBrk="1" hangingPunct="1"/>
            <a:r>
              <a:rPr lang="en-US" altLang="en-US" smtClean="0"/>
              <a:t>How to Make More H</a:t>
            </a:r>
            <a:r>
              <a:rPr lang="en-US" altLang="en-US" baseline="30000" smtClean="0"/>
              <a:t>-</a:t>
            </a:r>
            <a:r>
              <a:rPr lang="en-US" altLang="en-US" smtClean="0"/>
              <a:t> Beam with lesser Sources?</a:t>
            </a:r>
          </a:p>
        </p:txBody>
      </p:sp>
      <p:sp>
        <p:nvSpPr>
          <p:cNvPr id="6" name="Content Placeholder 2"/>
          <p:cNvSpPr txBox="1">
            <a:spLocks/>
          </p:cNvSpPr>
          <p:nvPr/>
        </p:nvSpPr>
        <p:spPr bwMode="auto">
          <a:xfrm>
            <a:off x="990600" y="6242050"/>
            <a:ext cx="6019800" cy="615950"/>
          </a:xfrm>
          <a:prstGeom prst="rect">
            <a:avLst/>
          </a:prstGeom>
          <a:noFill/>
          <a:ln w="9525">
            <a:noFill/>
            <a:miter lim="800000"/>
            <a:headEnd/>
            <a:tailEnd/>
          </a:ln>
        </p:spPr>
        <p:txBody>
          <a:bodyPr>
            <a:spAutoFit/>
          </a:bodyPr>
          <a:lstStyle/>
          <a:p>
            <a:pPr marL="230188" indent="-230188" algn="ctr" eaLnBrk="1" hangingPunct="1">
              <a:lnSpc>
                <a:spcPct val="85000"/>
              </a:lnSpc>
              <a:spcBef>
                <a:spcPts val="600"/>
              </a:spcBef>
              <a:buClr>
                <a:schemeClr val="tx2"/>
              </a:buClr>
              <a:defRPr/>
            </a:pPr>
            <a:r>
              <a:rPr lang="en-US" sz="4000" b="1" i="1" dirty="0">
                <a:solidFill>
                  <a:srgbClr val="FF0000"/>
                </a:solidFill>
                <a:latin typeface="Arial Narrow" pitchFamily="34" charset="0"/>
                <a:cs typeface="+mn-cs"/>
              </a:rPr>
              <a:t>Short Answer: Very carefully!</a:t>
            </a:r>
          </a:p>
        </p:txBody>
      </p:sp>
      <p:pic>
        <p:nvPicPr>
          <p:cNvPr id="18437" name="Picture 6"/>
          <p:cNvPicPr>
            <a:picLocks noChangeAspect="1" noChangeArrowheads="1"/>
          </p:cNvPicPr>
          <p:nvPr/>
        </p:nvPicPr>
        <p:blipFill>
          <a:blip r:embed="rId3">
            <a:extLst>
              <a:ext uri="{28A0092B-C50C-407E-A947-70E740481C1C}">
                <a14:useLocalDpi xmlns:a14="http://schemas.microsoft.com/office/drawing/2010/main" val="0"/>
              </a:ext>
            </a:extLst>
          </a:blip>
          <a:srcRect l="26781" t="20442" r="13924" b="48428"/>
          <a:stretch>
            <a:fillRect/>
          </a:stretch>
        </p:blipFill>
        <p:spPr bwMode="auto">
          <a:xfrm>
            <a:off x="5988050" y="122238"/>
            <a:ext cx="3035300"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l="28442" t="19476" r="15382" b="49121"/>
          <a:stretch>
            <a:fillRect/>
          </a:stretch>
        </p:blipFill>
        <p:spPr bwMode="auto">
          <a:xfrm>
            <a:off x="5988050" y="1346200"/>
            <a:ext cx="3003550" cy="116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l="26852" t="18286" r="13847" b="47984"/>
          <a:stretch>
            <a:fillRect/>
          </a:stretch>
        </p:blipFill>
        <p:spPr bwMode="auto">
          <a:xfrm>
            <a:off x="5988050" y="2651125"/>
            <a:ext cx="3003550" cy="118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40" name="TextBox 1"/>
          <p:cNvSpPr txBox="1">
            <a:spLocks noChangeArrowheads="1"/>
          </p:cNvSpPr>
          <p:nvPr/>
        </p:nvSpPr>
        <p:spPr bwMode="auto">
          <a:xfrm>
            <a:off x="6705600" y="552450"/>
            <a:ext cx="1828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a:t>38 sccm</a:t>
            </a:r>
          </a:p>
          <a:p>
            <a:pPr algn="ctr" eaLnBrk="1" hangingPunct="1">
              <a:lnSpc>
                <a:spcPct val="90000"/>
              </a:lnSpc>
            </a:pPr>
            <a:r>
              <a:rPr lang="en-US" altLang="en-US"/>
              <a:t>plasma grows</a:t>
            </a:r>
          </a:p>
        </p:txBody>
      </p:sp>
      <p:sp>
        <p:nvSpPr>
          <p:cNvPr id="16" name="TextBox 15"/>
          <p:cNvSpPr txBox="1">
            <a:spLocks noChangeArrowheads="1"/>
          </p:cNvSpPr>
          <p:nvPr/>
        </p:nvSpPr>
        <p:spPr bwMode="auto">
          <a:xfrm>
            <a:off x="6629400" y="1695450"/>
            <a:ext cx="1828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a:t>28 sccm</a:t>
            </a:r>
          </a:p>
          <a:p>
            <a:pPr algn="ctr" eaLnBrk="1" hangingPunct="1">
              <a:lnSpc>
                <a:spcPct val="90000"/>
              </a:lnSpc>
            </a:pPr>
            <a:r>
              <a:rPr lang="en-US" altLang="en-US"/>
              <a:t>plasma steady</a:t>
            </a:r>
          </a:p>
        </p:txBody>
      </p:sp>
      <p:sp>
        <p:nvSpPr>
          <p:cNvPr id="17" name="Content Placeholder 2"/>
          <p:cNvSpPr txBox="1">
            <a:spLocks/>
          </p:cNvSpPr>
          <p:nvPr/>
        </p:nvSpPr>
        <p:spPr bwMode="auto">
          <a:xfrm>
            <a:off x="0" y="1543050"/>
            <a:ext cx="6096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nSpc>
                <a:spcPct val="90000"/>
              </a:lnSpc>
              <a:spcBef>
                <a:spcPts val="1400"/>
              </a:spcBef>
              <a:buClr>
                <a:schemeClr val="tx2"/>
              </a:buClr>
              <a:buFont typeface="Arial" pitchFamily="34" charset="0"/>
              <a:buChar char="•"/>
              <a:defRPr sz="2800">
                <a:solidFill>
                  <a:schemeClr val="tx1"/>
                </a:solidFill>
                <a:latin typeface="Arial" pitchFamily="34" charset="0"/>
              </a:defRPr>
            </a:lvl1pPr>
            <a:lvl2pPr marL="625475" indent="-279400">
              <a:lnSpc>
                <a:spcPct val="90000"/>
              </a:lnSpc>
              <a:spcBef>
                <a:spcPts val="800"/>
              </a:spcBef>
              <a:buClr>
                <a:schemeClr val="tx2"/>
              </a:buClr>
              <a:buFont typeface="Arial" pitchFamily="34" charset="0"/>
              <a:buChar char="–"/>
              <a:defRPr sz="2400">
                <a:solidFill>
                  <a:schemeClr val="tx1"/>
                </a:solidFill>
                <a:latin typeface="Arial" pitchFamily="34" charset="0"/>
              </a:defRPr>
            </a:lvl2pPr>
            <a:lvl3pPr indent="-230188">
              <a:lnSpc>
                <a:spcPct val="90000"/>
              </a:lnSpc>
              <a:spcBef>
                <a:spcPts val="800"/>
              </a:spcBef>
              <a:buClr>
                <a:schemeClr val="tx2"/>
              </a:buClr>
              <a:buFont typeface="Arial" pitchFamily="34" charset="0"/>
              <a:buChar char="•"/>
              <a:defRPr sz="2000">
                <a:solidFill>
                  <a:schemeClr val="tx1"/>
                </a:solidFill>
                <a:latin typeface="Arial" pitchFamily="34" charset="0"/>
              </a:defRPr>
            </a:lvl3pPr>
            <a:lvl4pPr marL="1144588" indent="-173038">
              <a:lnSpc>
                <a:spcPct val="90000"/>
              </a:lnSpc>
              <a:spcBef>
                <a:spcPts val="800"/>
              </a:spcBef>
              <a:buClr>
                <a:schemeClr val="tx2"/>
              </a:buClr>
              <a:buFont typeface="Arial" pitchFamily="34" charset="0"/>
              <a:buChar char="–"/>
              <a:defRPr>
                <a:solidFill>
                  <a:schemeClr val="tx1"/>
                </a:solidFill>
                <a:latin typeface="Arial" pitchFamily="34" charset="0"/>
              </a:defRPr>
            </a:lvl4pPr>
            <a:lvl5pPr marL="1482725" indent="-222250">
              <a:lnSpc>
                <a:spcPct val="90000"/>
              </a:lnSpc>
              <a:spcBef>
                <a:spcPts val="600"/>
              </a:spcBef>
              <a:buClr>
                <a:schemeClr val="tx2"/>
              </a:buClr>
              <a:buFont typeface="Arial" pitchFamily="34" charset="0"/>
              <a:buChar char="»"/>
              <a:defRPr>
                <a:solidFill>
                  <a:schemeClr val="tx1"/>
                </a:solidFill>
                <a:latin typeface="Arial" pitchFamily="34" charset="0"/>
              </a:defRPr>
            </a:lvl5pPr>
            <a:lvl6pPr marL="19399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6pPr>
            <a:lvl7pPr marL="23971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7pPr>
            <a:lvl8pPr marL="28543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8pPr>
            <a:lvl9pPr marL="33115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9pPr>
          </a:lstStyle>
          <a:p>
            <a:pPr eaLnBrk="1" hangingPunct="1">
              <a:lnSpc>
                <a:spcPct val="85000"/>
              </a:lnSpc>
              <a:spcBef>
                <a:spcPts val="300"/>
              </a:spcBef>
            </a:pPr>
            <a:r>
              <a:rPr lang="en-US" altLang="en-US" sz="2200" dirty="0" smtClean="0"/>
              <a:t>We started to lower the H</a:t>
            </a:r>
            <a:r>
              <a:rPr lang="en-US" altLang="en-US" sz="2200" baseline="-25000" dirty="0" smtClean="0"/>
              <a:t>2</a:t>
            </a:r>
            <a:r>
              <a:rPr lang="en-US" altLang="en-US" sz="2200" dirty="0" smtClean="0"/>
              <a:t> flow after the high </a:t>
            </a:r>
            <a:r>
              <a:rPr lang="en-US" altLang="en-US" sz="2200" dirty="0"/>
              <a:t>voltages </a:t>
            </a:r>
            <a:r>
              <a:rPr lang="en-US" altLang="en-US" sz="2200" dirty="0" smtClean="0"/>
              <a:t>conditioned. </a:t>
            </a:r>
            <a:r>
              <a:rPr lang="en-US" altLang="en-US" sz="2200" dirty="0"/>
              <a:t>This </a:t>
            </a:r>
            <a:r>
              <a:rPr lang="en-US" altLang="en-US" sz="2200" dirty="0" smtClean="0"/>
              <a:t>increased </a:t>
            </a:r>
            <a:r>
              <a:rPr lang="en-US" altLang="en-US" sz="2200" dirty="0"/>
              <a:t>the H</a:t>
            </a:r>
            <a:r>
              <a:rPr lang="en-US" altLang="en-US" sz="2200" baseline="30000" dirty="0"/>
              <a:t>-</a:t>
            </a:r>
            <a:r>
              <a:rPr lang="en-US" altLang="en-US" sz="2200" dirty="0"/>
              <a:t> beam as extraction-area losses are reduced.</a:t>
            </a:r>
            <a:endParaRPr lang="en-US" altLang="en-US" sz="2200" dirty="0">
              <a:sym typeface="Symbol" pitchFamily="18" charset="2"/>
            </a:endParaRPr>
          </a:p>
        </p:txBody>
      </p:sp>
      <p:sp>
        <p:nvSpPr>
          <p:cNvPr id="18" name="TextBox 17"/>
          <p:cNvSpPr txBox="1">
            <a:spLocks noChangeArrowheads="1"/>
          </p:cNvSpPr>
          <p:nvPr/>
        </p:nvSpPr>
        <p:spPr bwMode="auto">
          <a:xfrm>
            <a:off x="6575425" y="3143250"/>
            <a:ext cx="1828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a:t>18 sccm</a:t>
            </a:r>
          </a:p>
          <a:p>
            <a:pPr algn="ctr" eaLnBrk="1" hangingPunct="1">
              <a:lnSpc>
                <a:spcPct val="90000"/>
              </a:lnSpc>
            </a:pPr>
            <a:r>
              <a:rPr lang="en-US" altLang="en-US"/>
              <a:t>plasma starves</a:t>
            </a:r>
          </a:p>
        </p:txBody>
      </p:sp>
      <p:sp>
        <p:nvSpPr>
          <p:cNvPr id="19" name="Content Placeholder 2"/>
          <p:cNvSpPr txBox="1">
            <a:spLocks/>
          </p:cNvSpPr>
          <p:nvPr/>
        </p:nvSpPr>
        <p:spPr bwMode="auto">
          <a:xfrm>
            <a:off x="0" y="2514600"/>
            <a:ext cx="58674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nSpc>
                <a:spcPct val="90000"/>
              </a:lnSpc>
              <a:spcBef>
                <a:spcPts val="1400"/>
              </a:spcBef>
              <a:buClr>
                <a:schemeClr val="tx2"/>
              </a:buClr>
              <a:buFont typeface="Arial" pitchFamily="34" charset="0"/>
              <a:buChar char="•"/>
              <a:defRPr sz="2800">
                <a:solidFill>
                  <a:schemeClr val="tx1"/>
                </a:solidFill>
                <a:latin typeface="Arial" pitchFamily="34" charset="0"/>
              </a:defRPr>
            </a:lvl1pPr>
            <a:lvl2pPr marL="625475" indent="-279400">
              <a:lnSpc>
                <a:spcPct val="90000"/>
              </a:lnSpc>
              <a:spcBef>
                <a:spcPts val="800"/>
              </a:spcBef>
              <a:buClr>
                <a:schemeClr val="tx2"/>
              </a:buClr>
              <a:buFont typeface="Arial" pitchFamily="34" charset="0"/>
              <a:buChar char="–"/>
              <a:defRPr sz="2400">
                <a:solidFill>
                  <a:schemeClr val="tx1"/>
                </a:solidFill>
                <a:latin typeface="Arial" pitchFamily="34" charset="0"/>
              </a:defRPr>
            </a:lvl2pPr>
            <a:lvl3pPr indent="-230188">
              <a:lnSpc>
                <a:spcPct val="90000"/>
              </a:lnSpc>
              <a:spcBef>
                <a:spcPts val="800"/>
              </a:spcBef>
              <a:buClr>
                <a:schemeClr val="tx2"/>
              </a:buClr>
              <a:buFont typeface="Arial" pitchFamily="34" charset="0"/>
              <a:buChar char="•"/>
              <a:defRPr sz="2000">
                <a:solidFill>
                  <a:schemeClr val="tx1"/>
                </a:solidFill>
                <a:latin typeface="Arial" pitchFamily="34" charset="0"/>
              </a:defRPr>
            </a:lvl3pPr>
            <a:lvl4pPr marL="1144588" indent="-173038">
              <a:lnSpc>
                <a:spcPct val="90000"/>
              </a:lnSpc>
              <a:spcBef>
                <a:spcPts val="800"/>
              </a:spcBef>
              <a:buClr>
                <a:schemeClr val="tx2"/>
              </a:buClr>
              <a:buFont typeface="Arial" pitchFamily="34" charset="0"/>
              <a:buChar char="–"/>
              <a:defRPr>
                <a:solidFill>
                  <a:schemeClr val="tx1"/>
                </a:solidFill>
                <a:latin typeface="Arial" pitchFamily="34" charset="0"/>
              </a:defRPr>
            </a:lvl4pPr>
            <a:lvl5pPr marL="1482725" indent="-222250">
              <a:lnSpc>
                <a:spcPct val="90000"/>
              </a:lnSpc>
              <a:spcBef>
                <a:spcPts val="600"/>
              </a:spcBef>
              <a:buClr>
                <a:schemeClr val="tx2"/>
              </a:buClr>
              <a:buFont typeface="Arial" pitchFamily="34" charset="0"/>
              <a:buChar char="»"/>
              <a:defRPr>
                <a:solidFill>
                  <a:schemeClr val="tx1"/>
                </a:solidFill>
                <a:latin typeface="Arial" pitchFamily="34" charset="0"/>
              </a:defRPr>
            </a:lvl5pPr>
            <a:lvl6pPr marL="19399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6pPr>
            <a:lvl7pPr marL="23971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7pPr>
            <a:lvl8pPr marL="28543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8pPr>
            <a:lvl9pPr marL="33115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9pPr>
          </a:lstStyle>
          <a:p>
            <a:pPr eaLnBrk="1" hangingPunct="1">
              <a:lnSpc>
                <a:spcPct val="85000"/>
              </a:lnSpc>
              <a:spcBef>
                <a:spcPts val="300"/>
              </a:spcBef>
            </a:pPr>
            <a:r>
              <a:rPr lang="en-US" altLang="en-US" sz="2200" dirty="0"/>
              <a:t>After reaching the optimum H</a:t>
            </a:r>
            <a:r>
              <a:rPr lang="en-US" altLang="en-US" sz="2200" baseline="30000" dirty="0"/>
              <a:t>-</a:t>
            </a:r>
            <a:r>
              <a:rPr lang="en-US" altLang="en-US" sz="2200" dirty="0"/>
              <a:t> beam current near ~28 sccm, the beam </a:t>
            </a:r>
            <a:r>
              <a:rPr lang="en-US" altLang="en-US" sz="2200" dirty="0" smtClean="0"/>
              <a:t>current can decrease </a:t>
            </a:r>
            <a:r>
              <a:rPr lang="en-US" altLang="en-US" sz="2200" dirty="0"/>
              <a:t>as the plasma is starved. </a:t>
            </a:r>
            <a:endParaRPr lang="en-US" altLang="en-US" sz="2200" dirty="0">
              <a:sym typeface="Symbol" pitchFamily="18" charset="2"/>
            </a:endParaRPr>
          </a:p>
        </p:txBody>
      </p:sp>
      <p:sp>
        <p:nvSpPr>
          <p:cNvPr id="20" name="Content Placeholder 2"/>
          <p:cNvSpPr txBox="1">
            <a:spLocks/>
          </p:cNvSpPr>
          <p:nvPr/>
        </p:nvSpPr>
        <p:spPr bwMode="auto">
          <a:xfrm>
            <a:off x="0" y="3429000"/>
            <a:ext cx="586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nSpc>
                <a:spcPct val="90000"/>
              </a:lnSpc>
              <a:spcBef>
                <a:spcPts val="1400"/>
              </a:spcBef>
              <a:buClr>
                <a:schemeClr val="tx2"/>
              </a:buClr>
              <a:buFont typeface="Arial" pitchFamily="34" charset="0"/>
              <a:buChar char="•"/>
              <a:defRPr sz="2800">
                <a:solidFill>
                  <a:schemeClr val="tx1"/>
                </a:solidFill>
                <a:latin typeface="Arial" pitchFamily="34" charset="0"/>
              </a:defRPr>
            </a:lvl1pPr>
            <a:lvl2pPr marL="625475" indent="-279400">
              <a:lnSpc>
                <a:spcPct val="90000"/>
              </a:lnSpc>
              <a:spcBef>
                <a:spcPts val="800"/>
              </a:spcBef>
              <a:buClr>
                <a:schemeClr val="tx2"/>
              </a:buClr>
              <a:buFont typeface="Arial" pitchFamily="34" charset="0"/>
              <a:buChar char="–"/>
              <a:defRPr sz="2400">
                <a:solidFill>
                  <a:schemeClr val="tx1"/>
                </a:solidFill>
                <a:latin typeface="Arial" pitchFamily="34" charset="0"/>
              </a:defRPr>
            </a:lvl2pPr>
            <a:lvl3pPr indent="-230188">
              <a:lnSpc>
                <a:spcPct val="90000"/>
              </a:lnSpc>
              <a:spcBef>
                <a:spcPts val="800"/>
              </a:spcBef>
              <a:buClr>
                <a:schemeClr val="tx2"/>
              </a:buClr>
              <a:buFont typeface="Arial" pitchFamily="34" charset="0"/>
              <a:buChar char="•"/>
              <a:defRPr sz="2000">
                <a:solidFill>
                  <a:schemeClr val="tx1"/>
                </a:solidFill>
                <a:latin typeface="Arial" pitchFamily="34" charset="0"/>
              </a:defRPr>
            </a:lvl3pPr>
            <a:lvl4pPr marL="1144588" indent="-173038">
              <a:lnSpc>
                <a:spcPct val="90000"/>
              </a:lnSpc>
              <a:spcBef>
                <a:spcPts val="800"/>
              </a:spcBef>
              <a:buClr>
                <a:schemeClr val="tx2"/>
              </a:buClr>
              <a:buFont typeface="Arial" pitchFamily="34" charset="0"/>
              <a:buChar char="–"/>
              <a:defRPr>
                <a:solidFill>
                  <a:schemeClr val="tx1"/>
                </a:solidFill>
                <a:latin typeface="Arial" pitchFamily="34" charset="0"/>
              </a:defRPr>
            </a:lvl4pPr>
            <a:lvl5pPr marL="1482725" indent="-222250">
              <a:lnSpc>
                <a:spcPct val="90000"/>
              </a:lnSpc>
              <a:spcBef>
                <a:spcPts val="600"/>
              </a:spcBef>
              <a:buClr>
                <a:schemeClr val="tx2"/>
              </a:buClr>
              <a:buFont typeface="Arial" pitchFamily="34" charset="0"/>
              <a:buChar char="»"/>
              <a:defRPr>
                <a:solidFill>
                  <a:schemeClr val="tx1"/>
                </a:solidFill>
                <a:latin typeface="Arial" pitchFamily="34" charset="0"/>
              </a:defRPr>
            </a:lvl5pPr>
            <a:lvl6pPr marL="19399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6pPr>
            <a:lvl7pPr marL="23971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7pPr>
            <a:lvl8pPr marL="28543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8pPr>
            <a:lvl9pPr marL="33115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9pPr>
          </a:lstStyle>
          <a:p>
            <a:pPr eaLnBrk="1" hangingPunct="1">
              <a:lnSpc>
                <a:spcPct val="85000"/>
              </a:lnSpc>
              <a:spcBef>
                <a:spcPts val="300"/>
              </a:spcBef>
            </a:pPr>
            <a:r>
              <a:rPr lang="en-US" altLang="en-US" sz="2200" dirty="0"/>
              <a:t>The MEBT H</a:t>
            </a:r>
            <a:r>
              <a:rPr lang="en-US" altLang="en-US" sz="2200" baseline="30000" dirty="0"/>
              <a:t>-</a:t>
            </a:r>
            <a:r>
              <a:rPr lang="en-US" altLang="en-US" sz="2200" dirty="0"/>
              <a:t> beam current is globally optimized during the final tuning using the </a:t>
            </a:r>
            <a:endParaRPr lang="en-US" altLang="en-US" sz="2200" dirty="0">
              <a:sym typeface="Symbol" pitchFamily="18" charset="2"/>
            </a:endParaRPr>
          </a:p>
        </p:txBody>
      </p:sp>
      <p:sp>
        <p:nvSpPr>
          <p:cNvPr id="24" name="Content Placeholder 2"/>
          <p:cNvSpPr txBox="1">
            <a:spLocks/>
          </p:cNvSpPr>
          <p:nvPr/>
        </p:nvSpPr>
        <p:spPr bwMode="auto">
          <a:xfrm>
            <a:off x="0" y="5200650"/>
            <a:ext cx="54102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nSpc>
                <a:spcPct val="90000"/>
              </a:lnSpc>
              <a:spcBef>
                <a:spcPts val="1400"/>
              </a:spcBef>
              <a:buClr>
                <a:schemeClr val="tx2"/>
              </a:buClr>
              <a:buFont typeface="Arial" pitchFamily="34" charset="0"/>
              <a:buChar char="•"/>
              <a:defRPr sz="2800">
                <a:solidFill>
                  <a:schemeClr val="tx1"/>
                </a:solidFill>
                <a:latin typeface="Arial" pitchFamily="34" charset="0"/>
              </a:defRPr>
            </a:lvl1pPr>
            <a:lvl2pPr marL="625475" indent="-279400">
              <a:lnSpc>
                <a:spcPct val="90000"/>
              </a:lnSpc>
              <a:spcBef>
                <a:spcPts val="800"/>
              </a:spcBef>
              <a:buClr>
                <a:schemeClr val="tx2"/>
              </a:buClr>
              <a:buFont typeface="Arial" pitchFamily="34" charset="0"/>
              <a:buChar char="–"/>
              <a:defRPr sz="2400">
                <a:solidFill>
                  <a:schemeClr val="tx1"/>
                </a:solidFill>
                <a:latin typeface="Arial" pitchFamily="34" charset="0"/>
              </a:defRPr>
            </a:lvl2pPr>
            <a:lvl3pPr indent="-230188">
              <a:lnSpc>
                <a:spcPct val="90000"/>
              </a:lnSpc>
              <a:spcBef>
                <a:spcPts val="800"/>
              </a:spcBef>
              <a:buClr>
                <a:schemeClr val="tx2"/>
              </a:buClr>
              <a:buFont typeface="Arial" pitchFamily="34" charset="0"/>
              <a:buChar char="•"/>
              <a:defRPr sz="2000">
                <a:solidFill>
                  <a:schemeClr val="tx1"/>
                </a:solidFill>
                <a:latin typeface="Arial" pitchFamily="34" charset="0"/>
              </a:defRPr>
            </a:lvl3pPr>
            <a:lvl4pPr marL="1144588" indent="-173038">
              <a:lnSpc>
                <a:spcPct val="90000"/>
              </a:lnSpc>
              <a:spcBef>
                <a:spcPts val="800"/>
              </a:spcBef>
              <a:buClr>
                <a:schemeClr val="tx2"/>
              </a:buClr>
              <a:buFont typeface="Arial" pitchFamily="34" charset="0"/>
              <a:buChar char="–"/>
              <a:defRPr>
                <a:solidFill>
                  <a:schemeClr val="tx1"/>
                </a:solidFill>
                <a:latin typeface="Arial" pitchFamily="34" charset="0"/>
              </a:defRPr>
            </a:lvl4pPr>
            <a:lvl5pPr marL="1482725" indent="-222250">
              <a:lnSpc>
                <a:spcPct val="90000"/>
              </a:lnSpc>
              <a:spcBef>
                <a:spcPts val="600"/>
              </a:spcBef>
              <a:buClr>
                <a:schemeClr val="tx2"/>
              </a:buClr>
              <a:buFont typeface="Arial" pitchFamily="34" charset="0"/>
              <a:buChar char="»"/>
              <a:defRPr>
                <a:solidFill>
                  <a:schemeClr val="tx1"/>
                </a:solidFill>
                <a:latin typeface="Arial" pitchFamily="34" charset="0"/>
              </a:defRPr>
            </a:lvl5pPr>
            <a:lvl6pPr marL="19399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6pPr>
            <a:lvl7pPr marL="23971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7pPr>
            <a:lvl8pPr marL="28543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8pPr>
            <a:lvl9pPr marL="33115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9pPr>
          </a:lstStyle>
          <a:p>
            <a:pPr eaLnBrk="1" hangingPunct="1">
              <a:lnSpc>
                <a:spcPct val="85000"/>
              </a:lnSpc>
              <a:spcBef>
                <a:spcPts val="300"/>
              </a:spcBef>
            </a:pPr>
            <a:r>
              <a:rPr lang="en-US" altLang="en-US" sz="2200" dirty="0"/>
              <a:t>This includes a LEBT retune </a:t>
            </a:r>
            <a:r>
              <a:rPr lang="en-US" altLang="en-US" sz="2200" dirty="0" smtClean="0"/>
              <a:t>to profit </a:t>
            </a:r>
            <a:r>
              <a:rPr lang="en-US" altLang="en-US" sz="2200" dirty="0"/>
              <a:t>from reduced-divergence </a:t>
            </a:r>
            <a:r>
              <a:rPr lang="en-US" altLang="en-US" sz="2200" dirty="0" smtClean="0"/>
              <a:t>beams </a:t>
            </a:r>
            <a:r>
              <a:rPr lang="en-US" altLang="en-US" sz="2200" dirty="0"/>
              <a:t>obtained with smaller pressures. </a:t>
            </a:r>
            <a:endParaRPr lang="en-US" altLang="en-US" sz="2200" dirty="0">
              <a:sym typeface="Symbol" pitchFamily="18" charset="2"/>
            </a:endParaRPr>
          </a:p>
        </p:txBody>
      </p:sp>
      <p:sp>
        <p:nvSpPr>
          <p:cNvPr id="18447" name="Content Placeholder 2"/>
          <p:cNvSpPr txBox="1">
            <a:spLocks/>
          </p:cNvSpPr>
          <p:nvPr/>
        </p:nvSpPr>
        <p:spPr bwMode="auto">
          <a:xfrm>
            <a:off x="0" y="857250"/>
            <a:ext cx="60198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nSpc>
                <a:spcPct val="90000"/>
              </a:lnSpc>
              <a:spcBef>
                <a:spcPts val="1400"/>
              </a:spcBef>
              <a:buClr>
                <a:schemeClr val="tx2"/>
              </a:buClr>
              <a:buFont typeface="Arial" pitchFamily="34" charset="0"/>
              <a:buChar char="•"/>
              <a:defRPr sz="2800">
                <a:solidFill>
                  <a:schemeClr val="tx1"/>
                </a:solidFill>
                <a:latin typeface="Arial" pitchFamily="34" charset="0"/>
              </a:defRPr>
            </a:lvl1pPr>
            <a:lvl2pPr marL="625475" indent="-279400">
              <a:lnSpc>
                <a:spcPct val="90000"/>
              </a:lnSpc>
              <a:spcBef>
                <a:spcPts val="800"/>
              </a:spcBef>
              <a:buClr>
                <a:schemeClr val="tx2"/>
              </a:buClr>
              <a:buFont typeface="Arial" pitchFamily="34" charset="0"/>
              <a:buChar char="–"/>
              <a:defRPr sz="2400">
                <a:solidFill>
                  <a:schemeClr val="tx1"/>
                </a:solidFill>
                <a:latin typeface="Arial" pitchFamily="34" charset="0"/>
              </a:defRPr>
            </a:lvl2pPr>
            <a:lvl3pPr indent="-230188">
              <a:lnSpc>
                <a:spcPct val="90000"/>
              </a:lnSpc>
              <a:spcBef>
                <a:spcPts val="800"/>
              </a:spcBef>
              <a:buClr>
                <a:schemeClr val="tx2"/>
              </a:buClr>
              <a:buFont typeface="Arial" pitchFamily="34" charset="0"/>
              <a:buChar char="•"/>
              <a:defRPr sz="2000">
                <a:solidFill>
                  <a:schemeClr val="tx1"/>
                </a:solidFill>
                <a:latin typeface="Arial" pitchFamily="34" charset="0"/>
              </a:defRPr>
            </a:lvl3pPr>
            <a:lvl4pPr marL="1144588" indent="-173038">
              <a:lnSpc>
                <a:spcPct val="90000"/>
              </a:lnSpc>
              <a:spcBef>
                <a:spcPts val="800"/>
              </a:spcBef>
              <a:buClr>
                <a:schemeClr val="tx2"/>
              </a:buClr>
              <a:buFont typeface="Arial" pitchFamily="34" charset="0"/>
              <a:buChar char="–"/>
              <a:defRPr>
                <a:solidFill>
                  <a:schemeClr val="tx1"/>
                </a:solidFill>
                <a:latin typeface="Arial" pitchFamily="34" charset="0"/>
              </a:defRPr>
            </a:lvl4pPr>
            <a:lvl5pPr marL="1482725" indent="-222250">
              <a:lnSpc>
                <a:spcPct val="90000"/>
              </a:lnSpc>
              <a:spcBef>
                <a:spcPts val="600"/>
              </a:spcBef>
              <a:buClr>
                <a:schemeClr val="tx2"/>
              </a:buClr>
              <a:buFont typeface="Arial" pitchFamily="34" charset="0"/>
              <a:buChar char="»"/>
              <a:defRPr>
                <a:solidFill>
                  <a:schemeClr val="tx1"/>
                </a:solidFill>
                <a:latin typeface="Arial" pitchFamily="34" charset="0"/>
              </a:defRPr>
            </a:lvl5pPr>
            <a:lvl6pPr marL="19399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6pPr>
            <a:lvl7pPr marL="23971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7pPr>
            <a:lvl8pPr marL="28543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8pPr>
            <a:lvl9pPr marL="33115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9pPr>
          </a:lstStyle>
          <a:p>
            <a:pPr eaLnBrk="1" hangingPunct="1">
              <a:lnSpc>
                <a:spcPct val="85000"/>
              </a:lnSpc>
              <a:spcBef>
                <a:spcPts val="300"/>
              </a:spcBef>
            </a:pPr>
            <a:r>
              <a:rPr lang="en-US" altLang="en-US" sz="2100" dirty="0"/>
              <a:t>High-voltage </a:t>
            </a:r>
            <a:r>
              <a:rPr lang="en-US" altLang="en-US" sz="2100" dirty="0" smtClean="0"/>
              <a:t>discharges cause </a:t>
            </a:r>
            <a:r>
              <a:rPr lang="en-US" altLang="en-US" sz="2100" dirty="0"/>
              <a:t>plasma outages which are avoided by increasing the </a:t>
            </a:r>
            <a:r>
              <a:rPr lang="en-US" altLang="en-US" sz="2100" dirty="0" smtClean="0"/>
              <a:t>H</a:t>
            </a:r>
            <a:r>
              <a:rPr lang="en-US" altLang="en-US" sz="2100" baseline="-25000" dirty="0" smtClean="0"/>
              <a:t>2</a:t>
            </a:r>
            <a:r>
              <a:rPr lang="en-US" altLang="en-US" sz="2100" dirty="0" smtClean="0"/>
              <a:t> flow. </a:t>
            </a:r>
            <a:endParaRPr lang="en-US" altLang="en-US" sz="2100" dirty="0">
              <a:sym typeface="Symbol" pitchFamily="18" charset="2"/>
            </a:endParaRPr>
          </a:p>
        </p:txBody>
      </p:sp>
      <p:sp>
        <p:nvSpPr>
          <p:cNvPr id="26" name="Content Placeholder 2"/>
          <p:cNvSpPr txBox="1">
            <a:spLocks/>
          </p:cNvSpPr>
          <p:nvPr/>
        </p:nvSpPr>
        <p:spPr bwMode="auto">
          <a:xfrm>
            <a:off x="247650" y="4038600"/>
            <a:ext cx="47053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400"/>
              </a:spcBef>
              <a:buClr>
                <a:schemeClr val="tx2"/>
              </a:buClr>
              <a:buFont typeface="Arial" pitchFamily="34" charset="0"/>
              <a:buChar char="•"/>
              <a:defRPr sz="2800">
                <a:solidFill>
                  <a:schemeClr val="tx1"/>
                </a:solidFill>
                <a:latin typeface="Arial" pitchFamily="34" charset="0"/>
              </a:defRPr>
            </a:lvl1pPr>
            <a:lvl2pPr marL="625475" indent="-279400">
              <a:lnSpc>
                <a:spcPct val="90000"/>
              </a:lnSpc>
              <a:spcBef>
                <a:spcPts val="800"/>
              </a:spcBef>
              <a:buClr>
                <a:schemeClr val="tx2"/>
              </a:buClr>
              <a:buFont typeface="Arial" pitchFamily="34" charset="0"/>
              <a:buChar char="–"/>
              <a:defRPr sz="2400">
                <a:solidFill>
                  <a:schemeClr val="tx1"/>
                </a:solidFill>
                <a:latin typeface="Arial" pitchFamily="34" charset="0"/>
              </a:defRPr>
            </a:lvl2pPr>
            <a:lvl3pPr indent="-230188">
              <a:lnSpc>
                <a:spcPct val="90000"/>
              </a:lnSpc>
              <a:spcBef>
                <a:spcPts val="800"/>
              </a:spcBef>
              <a:buClr>
                <a:schemeClr val="tx2"/>
              </a:buClr>
              <a:buFont typeface="Arial" pitchFamily="34" charset="0"/>
              <a:buChar char="•"/>
              <a:defRPr sz="2000">
                <a:solidFill>
                  <a:schemeClr val="tx1"/>
                </a:solidFill>
                <a:latin typeface="Arial" pitchFamily="34" charset="0"/>
              </a:defRPr>
            </a:lvl3pPr>
            <a:lvl4pPr marL="1144588" indent="-173038">
              <a:lnSpc>
                <a:spcPct val="90000"/>
              </a:lnSpc>
              <a:spcBef>
                <a:spcPts val="800"/>
              </a:spcBef>
              <a:buClr>
                <a:schemeClr val="tx2"/>
              </a:buClr>
              <a:buFont typeface="Arial" pitchFamily="34" charset="0"/>
              <a:buChar char="–"/>
              <a:defRPr>
                <a:solidFill>
                  <a:schemeClr val="tx1"/>
                </a:solidFill>
                <a:latin typeface="Arial" pitchFamily="34" charset="0"/>
              </a:defRPr>
            </a:lvl4pPr>
            <a:lvl5pPr marL="1482725" indent="-222250">
              <a:lnSpc>
                <a:spcPct val="90000"/>
              </a:lnSpc>
              <a:spcBef>
                <a:spcPts val="600"/>
              </a:spcBef>
              <a:buClr>
                <a:schemeClr val="tx2"/>
              </a:buClr>
              <a:buFont typeface="Arial" pitchFamily="34" charset="0"/>
              <a:buChar char="»"/>
              <a:defRPr>
                <a:solidFill>
                  <a:schemeClr val="tx1"/>
                </a:solidFill>
                <a:latin typeface="Arial" pitchFamily="34" charset="0"/>
              </a:defRPr>
            </a:lvl5pPr>
            <a:lvl6pPr marL="19399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6pPr>
            <a:lvl7pPr marL="23971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7pPr>
            <a:lvl8pPr marL="28543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8pPr>
            <a:lvl9pPr marL="33115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9pPr>
          </a:lstStyle>
          <a:p>
            <a:pPr eaLnBrk="1" hangingPunct="1">
              <a:lnSpc>
                <a:spcPct val="85000"/>
              </a:lnSpc>
              <a:spcBef>
                <a:spcPts val="300"/>
              </a:spcBef>
              <a:buFont typeface="Arial" pitchFamily="34" charset="0"/>
              <a:buNone/>
            </a:pPr>
            <a:r>
              <a:rPr lang="en-US" altLang="en-US" sz="2200" dirty="0"/>
              <a:t>time-averaged charge, integrated over the full pulse-length. This is </a:t>
            </a:r>
            <a:r>
              <a:rPr lang="en-US" altLang="en-US" sz="2200" dirty="0">
                <a:sym typeface="Symbol" pitchFamily="18" charset="2"/>
              </a:rPr>
              <a:t>done during the power ramp-up to production. </a:t>
            </a:r>
          </a:p>
        </p:txBody>
      </p:sp>
    </p:spTree>
    <p:extLst>
      <p:ext uri="{BB962C8B-B14F-4D97-AF65-F5344CB8AC3E}">
        <p14:creationId xmlns:p14="http://schemas.microsoft.com/office/powerpoint/2010/main" val="3230657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1000"/>
                                        <p:tgtEl>
                                          <p:spTgt spid="12"/>
                                        </p:tgtEl>
                                      </p:cBhvr>
                                    </p:animEffect>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1000"/>
                                        <p:tgtEl>
                                          <p:spTgt spid="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par>
                                <p:cTn id="20" presetID="22" presetClass="entr" presetSubtype="8"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par>
                          <p:cTn id="23" fill="hold" nodeType="afterGroup">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1000"/>
                                        <p:tgtEl>
                                          <p:spTgt spid="1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nodeType="afterGroup">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500"/>
                                        <p:tgtEl>
                                          <p:spTgt spid="2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1000"/>
                                        <p:tgtEl>
                                          <p:spTgt spid="24"/>
                                        </p:tgtEl>
                                      </p:cBhvr>
                                    </p:animEffect>
                                  </p:childTnLst>
                                </p:cTn>
                              </p:par>
                              <p:par>
                                <p:cTn id="41" presetID="22" presetClass="entr" presetSubtype="8" fill="hold" nodeType="withEffect">
                                  <p:stCondLst>
                                    <p:cond delay="0"/>
                                  </p:stCondLst>
                                  <p:childTnLst>
                                    <p:set>
                                      <p:cBhvr>
                                        <p:cTn id="42" dur="1" fill="hold">
                                          <p:stCondLst>
                                            <p:cond delay="0"/>
                                          </p:stCondLst>
                                        </p:cTn>
                                        <p:tgtEl>
                                          <p:spTgt spid="1027"/>
                                        </p:tgtEl>
                                        <p:attrNameLst>
                                          <p:attrName>style.visibility</p:attrName>
                                        </p:attrNameLst>
                                      </p:cBhvr>
                                      <p:to>
                                        <p:strVal val="visible"/>
                                      </p:to>
                                    </p:set>
                                    <p:animEffect transition="in" filter="wipe(left)">
                                      <p:cBhvr>
                                        <p:cTn id="43" dur="1000"/>
                                        <p:tgtEl>
                                          <p:spTgt spid="102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4" presetClass="emph" presetSubtype="0" fill="hold" grpId="0" nodeType="clickEffect">
                                  <p:stCondLst>
                                    <p:cond delay="0"/>
                                  </p:stCondLst>
                                  <p:iterate type="lt">
                                    <p:tmPct val="10000"/>
                                  </p:iterate>
                                  <p:childTnLst>
                                    <p:animMotion origin="layout" path="M 0.0 0.0 L 0.0 -0.07213" pathEditMode="relative" ptsTypes="">
                                      <p:cBhvr>
                                        <p:cTn id="47" dur="250" accel="50000" decel="50000" autoRev="1" fill="hold">
                                          <p:stCondLst>
                                            <p:cond delay="0"/>
                                          </p:stCondLst>
                                        </p:cTn>
                                        <p:tgtEl>
                                          <p:spTgt spid="6148"/>
                                        </p:tgtEl>
                                        <p:attrNameLst>
                                          <p:attrName>ppt_x</p:attrName>
                                          <p:attrName>ppt_y</p:attrName>
                                        </p:attrNameLst>
                                      </p:cBhvr>
                                    </p:animMotion>
                                    <p:animRot by="1500000">
                                      <p:cBhvr>
                                        <p:cTn id="48" dur="125" fill="hold">
                                          <p:stCondLst>
                                            <p:cond delay="0"/>
                                          </p:stCondLst>
                                        </p:cTn>
                                        <p:tgtEl>
                                          <p:spTgt spid="6148"/>
                                        </p:tgtEl>
                                        <p:attrNameLst>
                                          <p:attrName>r</p:attrName>
                                        </p:attrNameLst>
                                      </p:cBhvr>
                                    </p:animRot>
                                    <p:animRot by="-1500000">
                                      <p:cBhvr>
                                        <p:cTn id="49" dur="125" fill="hold">
                                          <p:stCondLst>
                                            <p:cond delay="125"/>
                                          </p:stCondLst>
                                        </p:cTn>
                                        <p:tgtEl>
                                          <p:spTgt spid="6148"/>
                                        </p:tgtEl>
                                        <p:attrNameLst>
                                          <p:attrName>r</p:attrName>
                                        </p:attrNameLst>
                                      </p:cBhvr>
                                    </p:animRot>
                                    <p:animRot by="-1500000">
                                      <p:cBhvr>
                                        <p:cTn id="50" dur="125" fill="hold">
                                          <p:stCondLst>
                                            <p:cond delay="250"/>
                                          </p:stCondLst>
                                        </p:cTn>
                                        <p:tgtEl>
                                          <p:spTgt spid="6148"/>
                                        </p:tgtEl>
                                        <p:attrNameLst>
                                          <p:attrName>r</p:attrName>
                                        </p:attrNameLst>
                                      </p:cBhvr>
                                    </p:animRot>
                                    <p:animRot by="1500000">
                                      <p:cBhvr>
                                        <p:cTn id="51" dur="125" fill="hold">
                                          <p:stCondLst>
                                            <p:cond delay="375"/>
                                          </p:stCondLst>
                                        </p:cTn>
                                        <p:tgtEl>
                                          <p:spTgt spid="6148"/>
                                        </p:tgtEl>
                                        <p:attrNameLst>
                                          <p:attrName>r</p:attrName>
                                        </p:attrNameLst>
                                      </p:cBhvr>
                                    </p:animRot>
                                  </p:childTnLst>
                                </p:cTn>
                              </p:par>
                            </p:childTnLst>
                          </p:cTn>
                        </p:par>
                        <p:par>
                          <p:cTn id="52" fill="hold" nodeType="afterGroup">
                            <p:stCondLst>
                              <p:cond delay="2300"/>
                            </p:stCondLst>
                            <p:childTnLst>
                              <p:par>
                                <p:cTn id="53" presetID="22" presetClass="entr" presetSubtype="8"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 grpId="0"/>
      <p:bldP spid="16" grpId="0"/>
      <p:bldP spid="17" grpId="0"/>
      <p:bldP spid="18" grpId="0"/>
      <p:bldP spid="19" grpId="0"/>
      <p:bldP spid="20" grpId="0"/>
      <p:bldP spid="24"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4.bp.blogspot.com/-k9jZrStOlx4/T4X5kfa8FEI/AAAAAAAAADo/Uea4LmxDGj0/s320/Old-Dog.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3" t="2382" r="1230" b="-6973"/>
          <a:stretch/>
        </p:blipFill>
        <p:spPr bwMode="auto">
          <a:xfrm>
            <a:off x="9144" y="5486400"/>
            <a:ext cx="1057656" cy="14966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032" y="3680892"/>
            <a:ext cx="4178968" cy="249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0"/>
            <a:ext cx="4952998" cy="3765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76200"/>
            <a:ext cx="4343400" cy="944562"/>
          </a:xfrm>
        </p:spPr>
        <p:txBody>
          <a:bodyPr>
            <a:noAutofit/>
          </a:bodyPr>
          <a:lstStyle/>
          <a:p>
            <a:pPr>
              <a:lnSpc>
                <a:spcPct val="80000"/>
              </a:lnSpc>
            </a:pPr>
            <a:r>
              <a:rPr lang="en-US" sz="3600" dirty="0" smtClean="0"/>
              <a:t>Lets push back the Meniscus!</a:t>
            </a:r>
            <a:endParaRPr lang="en-US" sz="3600" dirty="0"/>
          </a:p>
        </p:txBody>
      </p:sp>
      <p:sp>
        <p:nvSpPr>
          <p:cNvPr id="6" name="TextBox 5"/>
          <p:cNvSpPr txBox="1"/>
          <p:nvPr/>
        </p:nvSpPr>
        <p:spPr>
          <a:xfrm>
            <a:off x="64168" y="2275238"/>
            <a:ext cx="4355432" cy="1006429"/>
          </a:xfrm>
          <a:prstGeom prst="rect">
            <a:avLst/>
          </a:prstGeom>
          <a:noFill/>
        </p:spPr>
        <p:txBody>
          <a:bodyPr wrap="square" rtlCol="0">
            <a:spAutoFit/>
          </a:bodyPr>
          <a:lstStyle/>
          <a:p>
            <a:pPr>
              <a:lnSpc>
                <a:spcPct val="90000"/>
              </a:lnSpc>
            </a:pPr>
            <a:r>
              <a:rPr lang="en-US" sz="2200" dirty="0" smtClean="0"/>
              <a:t>The meniscus can be pushed back by lowering the pressure or by </a:t>
            </a:r>
            <a:r>
              <a:rPr lang="en-US" sz="2200" b="1" dirty="0" smtClean="0"/>
              <a:t>raising the extraction field</a:t>
            </a:r>
            <a:r>
              <a:rPr lang="en-US" sz="2200" dirty="0" smtClean="0"/>
              <a:t>. </a:t>
            </a:r>
            <a:endParaRPr lang="en-US" sz="2200" dirty="0"/>
          </a:p>
        </p:txBody>
      </p:sp>
      <p:sp>
        <p:nvSpPr>
          <p:cNvPr id="7" name="TextBox 6"/>
          <p:cNvSpPr txBox="1"/>
          <p:nvPr/>
        </p:nvSpPr>
        <p:spPr>
          <a:xfrm>
            <a:off x="76200" y="3276600"/>
            <a:ext cx="4968039" cy="1311128"/>
          </a:xfrm>
          <a:prstGeom prst="rect">
            <a:avLst/>
          </a:prstGeom>
          <a:noFill/>
        </p:spPr>
        <p:txBody>
          <a:bodyPr wrap="square" rtlCol="0">
            <a:spAutoFit/>
          </a:bodyPr>
          <a:lstStyle/>
          <a:p>
            <a:pPr>
              <a:lnSpc>
                <a:spcPct val="90000"/>
              </a:lnSpc>
            </a:pPr>
            <a:r>
              <a:rPr lang="en-US" sz="2200" dirty="0" smtClean="0"/>
              <a:t>Although our 0-20 kV extractor         can increase the extraction voltage   by up to 30%, no systematic beam enhancements were found in the past. </a:t>
            </a:r>
            <a:endParaRPr lang="en-US" sz="2200" dirty="0"/>
          </a:p>
        </p:txBody>
      </p:sp>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987646"/>
            <a:ext cx="2819400" cy="129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6200" y="4572000"/>
            <a:ext cx="5638800" cy="1006429"/>
          </a:xfrm>
          <a:prstGeom prst="rect">
            <a:avLst/>
          </a:prstGeom>
          <a:noFill/>
        </p:spPr>
        <p:txBody>
          <a:bodyPr wrap="square" rtlCol="0">
            <a:spAutoFit/>
          </a:bodyPr>
          <a:lstStyle/>
          <a:p>
            <a:pPr>
              <a:lnSpc>
                <a:spcPct val="90000"/>
              </a:lnSpc>
            </a:pPr>
            <a:r>
              <a:rPr lang="en-US" sz="2200" dirty="0" smtClean="0"/>
              <a:t>However, scaling the e-dump with the extractor, and retuning both lenses increased the beam current by ~3 mA. </a:t>
            </a:r>
            <a:endParaRPr lang="en-US" sz="2200" dirty="0"/>
          </a:p>
        </p:txBody>
      </p:sp>
      <p:sp>
        <p:nvSpPr>
          <p:cNvPr id="11" name="TextBox 10"/>
          <p:cNvSpPr txBox="1"/>
          <p:nvPr/>
        </p:nvSpPr>
        <p:spPr>
          <a:xfrm>
            <a:off x="1143000" y="5546771"/>
            <a:ext cx="5257800" cy="1006429"/>
          </a:xfrm>
          <a:prstGeom prst="rect">
            <a:avLst/>
          </a:prstGeom>
          <a:noFill/>
        </p:spPr>
        <p:txBody>
          <a:bodyPr wrap="square" rtlCol="0">
            <a:spAutoFit/>
          </a:bodyPr>
          <a:lstStyle/>
          <a:p>
            <a:pPr>
              <a:lnSpc>
                <a:spcPct val="90000"/>
              </a:lnSpc>
            </a:pPr>
            <a:r>
              <a:rPr lang="en-US" sz="2200" dirty="0" smtClean="0"/>
              <a:t>Beam current is up, the LEBT        cooler, and the transmission is          71% a record for a 58 mA input current! </a:t>
            </a:r>
            <a:endParaRPr lang="en-US" sz="2200" dirty="0"/>
          </a:p>
        </p:txBody>
      </p:sp>
      <p:sp>
        <p:nvSpPr>
          <p:cNvPr id="18" name="Rectangle 3"/>
          <p:cNvSpPr txBox="1">
            <a:spLocks noChangeArrowheads="1"/>
          </p:cNvSpPr>
          <p:nvPr/>
        </p:nvSpPr>
        <p:spPr bwMode="auto">
          <a:xfrm>
            <a:off x="762000" y="6477000"/>
            <a:ext cx="8382000" cy="375487"/>
          </a:xfrm>
          <a:prstGeom prst="rect">
            <a:avLst/>
          </a:prstGeom>
          <a:solidFill>
            <a:schemeClr val="bg1"/>
          </a:solidFill>
          <a:ln w="9525">
            <a:noFill/>
            <a:miter lim="800000"/>
            <a:headEnd/>
            <a:tailEnd/>
          </a:ln>
        </p:spPr>
        <p:txBody>
          <a:bodyPr wrap="square">
            <a:spAutoFit/>
          </a:bodyPr>
          <a:lstStyle/>
          <a:p>
            <a:pPr marL="230188" indent="-230188" eaLnBrk="1" hangingPunct="1">
              <a:lnSpc>
                <a:spcPct val="80000"/>
              </a:lnSpc>
              <a:spcBef>
                <a:spcPts val="600"/>
              </a:spcBef>
              <a:defRPr/>
            </a:pPr>
            <a:r>
              <a:rPr lang="en-US" sz="2300" b="1" dirty="0" smtClean="0">
                <a:solidFill>
                  <a:srgbClr val="FF0000"/>
                </a:solidFill>
                <a:latin typeface="Arial Narrow" panose="020B0606020202030204" pitchFamily="34" charset="0"/>
              </a:rPr>
              <a:t>Rather than raising the 2 MHz power, we need to raise the transmission!</a:t>
            </a:r>
            <a:endParaRPr lang="en-US" sz="2300" b="1" dirty="0">
              <a:solidFill>
                <a:srgbClr val="FF0000"/>
              </a:solidFill>
              <a:latin typeface="Arial Narrow" panose="020B0606020202030204" pitchFamily="34" charset="0"/>
            </a:endParaRPr>
          </a:p>
        </p:txBody>
      </p:sp>
      <p:grpSp>
        <p:nvGrpSpPr>
          <p:cNvPr id="5" name="Group 4"/>
          <p:cNvGrpSpPr/>
          <p:nvPr/>
        </p:nvGrpSpPr>
        <p:grpSpPr>
          <a:xfrm>
            <a:off x="6863267" y="4634401"/>
            <a:ext cx="909133" cy="242399"/>
            <a:chOff x="6863267" y="4634401"/>
            <a:chExt cx="909133" cy="242399"/>
          </a:xfrm>
        </p:grpSpPr>
        <p:sp>
          <p:nvSpPr>
            <p:cNvPr id="4" name="TextBox 3"/>
            <p:cNvSpPr txBox="1"/>
            <p:nvPr/>
          </p:nvSpPr>
          <p:spPr>
            <a:xfrm>
              <a:off x="6863267" y="4634401"/>
              <a:ext cx="604333" cy="166199"/>
            </a:xfrm>
            <a:prstGeom prst="rect">
              <a:avLst/>
            </a:prstGeom>
            <a:noFill/>
            <a:scene3d>
              <a:camera prst="orthographicFront">
                <a:rot lat="0" lon="0" rev="2700000"/>
              </a:camera>
              <a:lightRig rig="threePt" dir="t"/>
            </a:scene3d>
          </p:spPr>
          <p:txBody>
            <a:bodyPr wrap="none" lIns="0" tIns="0" rIns="0" bIns="0" rtlCol="0">
              <a:spAutoFit/>
            </a:bodyPr>
            <a:lstStyle/>
            <a:p>
              <a:pPr algn="ctr">
                <a:lnSpc>
                  <a:spcPct val="90000"/>
                </a:lnSpc>
              </a:pPr>
              <a:r>
                <a:rPr lang="en-US" sz="1200" b="1" dirty="0" smtClean="0">
                  <a:solidFill>
                    <a:srgbClr val="009900"/>
                  </a:solidFill>
                </a:rPr>
                <a:t>26 sccm</a:t>
              </a:r>
            </a:p>
          </p:txBody>
        </p:sp>
        <p:sp>
          <p:nvSpPr>
            <p:cNvPr id="13" name="TextBox 12"/>
            <p:cNvSpPr txBox="1"/>
            <p:nvPr/>
          </p:nvSpPr>
          <p:spPr>
            <a:xfrm>
              <a:off x="7371649" y="4710601"/>
              <a:ext cx="400751" cy="166199"/>
            </a:xfrm>
            <a:prstGeom prst="rect">
              <a:avLst/>
            </a:prstGeom>
            <a:noFill/>
            <a:scene3d>
              <a:camera prst="orthographicFront">
                <a:rot lat="0" lon="0" rev="2700000"/>
              </a:camera>
              <a:lightRig rig="threePt" dir="t"/>
            </a:scene3d>
          </p:spPr>
          <p:txBody>
            <a:bodyPr wrap="none" lIns="0" tIns="0" rIns="0" bIns="0" rtlCol="0">
              <a:spAutoFit/>
            </a:bodyPr>
            <a:lstStyle/>
            <a:p>
              <a:pPr algn="ctr">
                <a:lnSpc>
                  <a:spcPct val="90000"/>
                </a:lnSpc>
              </a:pPr>
              <a:r>
                <a:rPr lang="en-US" sz="1200" b="1" dirty="0" smtClean="0">
                  <a:solidFill>
                    <a:srgbClr val="009900"/>
                  </a:solidFill>
                </a:rPr>
                <a:t>20 kV</a:t>
              </a:r>
            </a:p>
          </p:txBody>
        </p:sp>
      </p:grpSp>
    </p:spTree>
    <p:extLst>
      <p:ext uri="{BB962C8B-B14F-4D97-AF65-F5344CB8AC3E}">
        <p14:creationId xmlns:p14="http://schemas.microsoft.com/office/powerpoint/2010/main" val="224797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1000"/>
                                        <p:tgtEl>
                                          <p:spTgt spid="10"/>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1000"/>
                                        <p:tgtEl>
                                          <p:spTgt spid="11"/>
                                        </p:tgtEl>
                                      </p:cBhvr>
                                    </p:animEffect>
                                  </p:childTnLst>
                                </p:cTn>
                              </p:par>
                              <p:par>
                                <p:cTn id="21" presetID="22" presetClass="entr" presetSubtype="8"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left)">
                                      <p:cBhvr>
                                        <p:cTn id="23" dur="1000"/>
                                        <p:tgtEl>
                                          <p:spTgt spid="1026"/>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10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8"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txBox="1">
            <a:spLocks noChangeArrowheads="1"/>
          </p:cNvSpPr>
          <p:nvPr/>
        </p:nvSpPr>
        <p:spPr bwMode="auto">
          <a:xfrm>
            <a:off x="0" y="6477000"/>
            <a:ext cx="9296400" cy="375487"/>
          </a:xfrm>
          <a:prstGeom prst="rect">
            <a:avLst/>
          </a:prstGeom>
          <a:solidFill>
            <a:schemeClr val="bg1"/>
          </a:solidFill>
          <a:ln w="9525">
            <a:noFill/>
            <a:miter lim="800000"/>
            <a:headEnd/>
            <a:tailEnd/>
          </a:ln>
        </p:spPr>
        <p:txBody>
          <a:bodyPr wrap="square">
            <a:spAutoFit/>
          </a:bodyPr>
          <a:lstStyle/>
          <a:p>
            <a:pPr marL="230188" indent="-230188" eaLnBrk="1" hangingPunct="1">
              <a:lnSpc>
                <a:spcPct val="80000"/>
              </a:lnSpc>
              <a:spcBef>
                <a:spcPts val="600"/>
              </a:spcBef>
              <a:defRPr/>
            </a:pPr>
            <a:r>
              <a:rPr lang="en-US" sz="2300" b="1" dirty="0" smtClean="0">
                <a:solidFill>
                  <a:srgbClr val="FF0000"/>
                </a:solidFill>
                <a:latin typeface="Arial Narrow" panose="020B0606020202030204" pitchFamily="34" charset="0"/>
              </a:rPr>
              <a:t>Pushing back the meniscus lowers the emittance, increasing the transmission! </a:t>
            </a:r>
            <a:endParaRPr lang="en-US" sz="2300" b="1" dirty="0">
              <a:solidFill>
                <a:srgbClr val="FF0000"/>
              </a:solidFill>
              <a:latin typeface="Arial Narrow" panose="020B0606020202030204" pitchFamily="34" charset="0"/>
            </a:endParaRPr>
          </a:p>
        </p:txBody>
      </p:sp>
      <p:pic>
        <p:nvPicPr>
          <p:cNvPr id="4" name="Picture 2" descr="C:\Users\bxi\AppData\Roaming\Hyperionics\HyperSnap\Snap25.png"/>
          <p:cNvPicPr>
            <a:picLocks noChangeAspect="1" noChangeArrowheads="1"/>
          </p:cNvPicPr>
          <p:nvPr/>
        </p:nvPicPr>
        <p:blipFill rotWithShape="1">
          <a:blip r:embed="rId2">
            <a:extLst>
              <a:ext uri="{28A0092B-C50C-407E-A947-70E740481C1C}">
                <a14:useLocalDpi xmlns:a14="http://schemas.microsoft.com/office/drawing/2010/main" val="0"/>
              </a:ext>
            </a:extLst>
          </a:blip>
          <a:srcRect l="2517" t="26278" r="19449" b="-1362"/>
          <a:stretch/>
        </p:blipFill>
        <p:spPr bwMode="auto">
          <a:xfrm>
            <a:off x="1706880" y="762000"/>
            <a:ext cx="566928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0" y="685800"/>
            <a:ext cx="5486400" cy="276999"/>
          </a:xfrm>
          <a:prstGeom prst="rect">
            <a:avLst/>
          </a:prstGeom>
          <a:solidFill>
            <a:schemeClr val="bg1"/>
          </a:solidFill>
        </p:spPr>
        <p:txBody>
          <a:bodyPr wrap="square" lIns="0" tIns="0" rIns="0" bIns="0" rtlCol="0">
            <a:spAutoFit/>
          </a:bodyPr>
          <a:lstStyle/>
          <a:p>
            <a:pPr eaLnBrk="1" fontAlgn="auto" hangingPunct="1">
              <a:spcBef>
                <a:spcPts val="0"/>
              </a:spcBef>
              <a:spcAft>
                <a:spcPts val="0"/>
              </a:spcAft>
            </a:pPr>
            <a:r>
              <a:rPr lang="en-US" dirty="0" smtClean="0">
                <a:solidFill>
                  <a:prstClr val="black"/>
                </a:solidFill>
                <a:latin typeface="Calibri"/>
                <a:cs typeface="+mn-cs"/>
              </a:rPr>
              <a:t>  -65    -58.8               0       -47.5         0         -45.0             0</a:t>
            </a:r>
            <a:endParaRPr lang="en-US" dirty="0">
              <a:solidFill>
                <a:prstClr val="black"/>
              </a:solidFill>
              <a:latin typeface="Calibri"/>
              <a:cs typeface="+mn-cs"/>
            </a:endParaRPr>
          </a:p>
        </p:txBody>
      </p:sp>
      <p:pic>
        <p:nvPicPr>
          <p:cNvPr id="6" name="Picture 5" descr="C:\Users\bxi\AppData\Roaming\Hyperionics\HyperSnap\Snap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838200"/>
            <a:ext cx="1755808" cy="1676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391400" y="685800"/>
            <a:ext cx="1828800" cy="276999"/>
          </a:xfrm>
          <a:prstGeom prst="rect">
            <a:avLst/>
          </a:prstGeom>
          <a:solidFill>
            <a:schemeClr val="bg1"/>
          </a:solidFill>
        </p:spPr>
        <p:txBody>
          <a:bodyPr wrap="square" lIns="0" tIns="0" rIns="0" bIns="0" rtlCol="0">
            <a:spAutoFit/>
          </a:bodyPr>
          <a:lstStyle/>
          <a:p>
            <a:pPr eaLnBrk="1" fontAlgn="auto" hangingPunct="1">
              <a:spcBef>
                <a:spcPts val="0"/>
              </a:spcBef>
              <a:spcAft>
                <a:spcPts val="0"/>
              </a:spcAft>
            </a:pPr>
            <a:r>
              <a:rPr lang="en-US" dirty="0" smtClean="0">
                <a:solidFill>
                  <a:prstClr val="black"/>
                </a:solidFill>
                <a:latin typeface="Calibri"/>
                <a:cs typeface="+mn-cs"/>
              </a:rPr>
              <a:t>0.199  </a:t>
            </a:r>
            <a:r>
              <a:rPr lang="en-US" dirty="0" smtClean="0">
                <a:solidFill>
                  <a:prstClr val="black"/>
                </a:solidFill>
                <a:latin typeface="Calibri"/>
                <a:cs typeface="+mn-cs"/>
                <a:sym typeface="Symbol"/>
              </a:rPr>
              <a:t> </a:t>
            </a:r>
            <a:r>
              <a:rPr lang="en-US" dirty="0" smtClean="0">
                <a:solidFill>
                  <a:prstClr val="black"/>
                </a:solidFill>
                <a:latin typeface="Calibri"/>
                <a:cs typeface="+mn-cs"/>
              </a:rPr>
              <a:t>mm</a:t>
            </a:r>
            <a:r>
              <a:rPr lang="en-US" dirty="0" smtClean="0">
                <a:solidFill>
                  <a:prstClr val="black"/>
                </a:solidFill>
                <a:latin typeface="Calibri"/>
                <a:cs typeface="+mn-cs"/>
                <a:sym typeface="Symbol"/>
              </a:rPr>
              <a:t></a:t>
            </a:r>
            <a:r>
              <a:rPr lang="en-US" dirty="0" smtClean="0">
                <a:solidFill>
                  <a:prstClr val="black"/>
                </a:solidFill>
                <a:latin typeface="Calibri"/>
                <a:cs typeface="+mn-cs"/>
              </a:rPr>
              <a:t>mrad</a:t>
            </a:r>
            <a:endParaRPr lang="en-US" dirty="0">
              <a:solidFill>
                <a:prstClr val="black"/>
              </a:solidFill>
              <a:latin typeface="Calibri"/>
              <a:cs typeface="+mn-cs"/>
            </a:endParaRPr>
          </a:p>
        </p:txBody>
      </p:sp>
      <p:sp>
        <p:nvSpPr>
          <p:cNvPr id="8" name="Title 1"/>
          <p:cNvSpPr txBox="1">
            <a:spLocks/>
          </p:cNvSpPr>
          <p:nvPr/>
        </p:nvSpPr>
        <p:spPr bwMode="auto">
          <a:xfrm>
            <a:off x="50800" y="76200"/>
            <a:ext cx="86360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0" fontAlgn="base" hangingPunct="0">
              <a:lnSpc>
                <a:spcPct val="85000"/>
              </a:lnSpc>
              <a:spcBef>
                <a:spcPct val="0"/>
              </a:spcBef>
              <a:spcAft>
                <a:spcPct val="0"/>
              </a:spcAft>
              <a:defRPr sz="3000">
                <a:solidFill>
                  <a:schemeClr val="tx2"/>
                </a:solidFill>
                <a:latin typeface="Arial Black" pitchFamily="34" charset="0"/>
              </a:defRPr>
            </a:lvl2pPr>
            <a:lvl3pPr algn="l" rtl="0" eaLnBrk="0" fontAlgn="base" hangingPunct="0">
              <a:lnSpc>
                <a:spcPct val="85000"/>
              </a:lnSpc>
              <a:spcBef>
                <a:spcPct val="0"/>
              </a:spcBef>
              <a:spcAft>
                <a:spcPct val="0"/>
              </a:spcAft>
              <a:defRPr sz="3000">
                <a:solidFill>
                  <a:schemeClr val="tx2"/>
                </a:solidFill>
                <a:latin typeface="Arial Black" pitchFamily="34" charset="0"/>
              </a:defRPr>
            </a:lvl3pPr>
            <a:lvl4pPr algn="l" rtl="0" eaLnBrk="0" fontAlgn="base" hangingPunct="0">
              <a:lnSpc>
                <a:spcPct val="85000"/>
              </a:lnSpc>
              <a:spcBef>
                <a:spcPct val="0"/>
              </a:spcBef>
              <a:spcAft>
                <a:spcPct val="0"/>
              </a:spcAft>
              <a:defRPr sz="3000">
                <a:solidFill>
                  <a:schemeClr val="tx2"/>
                </a:solidFill>
                <a:latin typeface="Arial Black" pitchFamily="34" charset="0"/>
              </a:defRPr>
            </a:lvl4pPr>
            <a:lvl5pPr algn="l" rtl="0" eaLnBrk="0" fontAlgn="base" hangingPunct="0">
              <a:lnSpc>
                <a:spcPct val="85000"/>
              </a:lnSpc>
              <a:spcBef>
                <a:spcPct val="0"/>
              </a:spcBef>
              <a:spcAft>
                <a:spcPct val="0"/>
              </a:spcAft>
              <a:defRPr sz="3000">
                <a:solidFill>
                  <a:schemeClr val="tx2"/>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n-US" sz="2400" b="0" i="0" u="none" strike="noStrike" kern="1200" cap="none" spc="0" normalizeH="0" baseline="0" noProof="0" dirty="0" smtClean="0">
                <a:ln>
                  <a:noFill/>
                </a:ln>
                <a:solidFill>
                  <a:srgbClr val="1E7640"/>
                </a:solidFill>
                <a:effectLst/>
                <a:uLnTx/>
                <a:uFillTx/>
                <a:latin typeface="Arial Black" pitchFamily="34" charset="0"/>
                <a:ea typeface="+mj-ea"/>
                <a:cs typeface="+mj-cs"/>
              </a:rPr>
              <a:t>Extraction field</a:t>
            </a:r>
            <a:r>
              <a:rPr kumimoji="0" lang="en-US" altLang="en-US" sz="2400" b="0" i="0" u="none" strike="noStrike" kern="1200" cap="none" spc="0" normalizeH="0" noProof="0" dirty="0" smtClean="0">
                <a:ln>
                  <a:noFill/>
                </a:ln>
                <a:solidFill>
                  <a:srgbClr val="1E7640"/>
                </a:solidFill>
                <a:effectLst/>
                <a:uLnTx/>
                <a:uFillTx/>
                <a:latin typeface="Arial Black" pitchFamily="34" charset="0"/>
                <a:ea typeface="+mj-ea"/>
                <a:cs typeface="+mj-cs"/>
              </a:rPr>
              <a:t> </a:t>
            </a:r>
            <a:r>
              <a:rPr kumimoji="0" lang="en-US" altLang="en-US" sz="2400" b="0" i="0" u="none" strike="noStrike" kern="1200" cap="none" spc="0" normalizeH="0" baseline="0" noProof="0" dirty="0" smtClean="0">
                <a:ln>
                  <a:noFill/>
                </a:ln>
                <a:solidFill>
                  <a:srgbClr val="1E7640"/>
                </a:solidFill>
                <a:effectLst/>
                <a:uLnTx/>
                <a:uFillTx/>
                <a:latin typeface="Arial Black" pitchFamily="34" charset="0"/>
                <a:ea typeface="+mj-ea"/>
                <a:cs typeface="+mj-cs"/>
              </a:rPr>
              <a:t>modeling</a:t>
            </a:r>
          </a:p>
        </p:txBody>
      </p:sp>
      <p:sp>
        <p:nvSpPr>
          <p:cNvPr id="9" name="Content Placeholder 2"/>
          <p:cNvSpPr txBox="1">
            <a:spLocks/>
          </p:cNvSpPr>
          <p:nvPr/>
        </p:nvSpPr>
        <p:spPr bwMode="auto">
          <a:xfrm>
            <a:off x="0" y="392027"/>
            <a:ext cx="9168597" cy="369973"/>
          </a:xfrm>
          <a:prstGeom prst="rect">
            <a:avLst/>
          </a:prstGeom>
          <a:noFill/>
          <a:ln w="9525">
            <a:noFill/>
            <a:miter lim="800000"/>
            <a:headEnd/>
            <a:tailEnd/>
          </a:ln>
        </p:spPr>
        <p:txBody>
          <a:bodyPr wrap="square">
            <a:spAutoFit/>
          </a:bodyPr>
          <a:lstStyle>
            <a:lvl1pPr marL="230188" indent="-230188" algn="l" rtl="0" eaLnBrk="0" fontAlgn="base" hangingPunct="0">
              <a:lnSpc>
                <a:spcPct val="90000"/>
              </a:lnSpc>
              <a:spcBef>
                <a:spcPts val="1400"/>
              </a:spcBef>
              <a:spcAft>
                <a:spcPct val="0"/>
              </a:spcAft>
              <a:buClr>
                <a:srgbClr val="006C3A"/>
              </a:buClr>
              <a:buFont typeface="Arial" charset="0"/>
              <a:buChar char="•"/>
              <a:defRPr sz="2800" b="1" kern="1200">
                <a:solidFill>
                  <a:schemeClr val="tx1"/>
                </a:solidFill>
                <a:latin typeface="Arial Narrow" pitchFamily="34" charset="0"/>
                <a:ea typeface="+mn-ea"/>
                <a:cs typeface="+mn-cs"/>
              </a:defRPr>
            </a:lvl1pPr>
            <a:lvl2pPr marL="625475" indent="-279400" algn="l" rtl="0" eaLnBrk="0" fontAlgn="base" hangingPunct="0">
              <a:lnSpc>
                <a:spcPct val="90000"/>
              </a:lnSpc>
              <a:spcBef>
                <a:spcPts val="800"/>
              </a:spcBef>
              <a:spcAft>
                <a:spcPct val="0"/>
              </a:spcAft>
              <a:buClr>
                <a:srgbClr val="006C3A"/>
              </a:buClr>
              <a:buFont typeface="Arial" charset="0"/>
              <a:buChar char="–"/>
              <a:defRPr sz="2400" b="1" kern="1200">
                <a:solidFill>
                  <a:schemeClr val="tx1"/>
                </a:solidFill>
                <a:latin typeface="Arial Narrow" pitchFamily="34" charset="0"/>
                <a:ea typeface="+mn-ea"/>
                <a:cs typeface="+mn-cs"/>
              </a:defRPr>
            </a:lvl2pPr>
            <a:lvl3pPr marL="914400" indent="-230188" algn="l" rtl="0" eaLnBrk="0" fontAlgn="base" hangingPunct="0">
              <a:lnSpc>
                <a:spcPct val="90000"/>
              </a:lnSpc>
              <a:spcBef>
                <a:spcPts val="800"/>
              </a:spcBef>
              <a:spcAft>
                <a:spcPct val="0"/>
              </a:spcAft>
              <a:buClr>
                <a:srgbClr val="006C3A"/>
              </a:buClr>
              <a:buFont typeface="Arial" charset="0"/>
              <a:buChar char="•"/>
              <a:defRPr sz="2000" b="1" kern="1200">
                <a:solidFill>
                  <a:schemeClr val="tx1"/>
                </a:solidFill>
                <a:latin typeface="Arial Narrow" pitchFamily="34" charset="0"/>
                <a:ea typeface="+mn-ea"/>
                <a:cs typeface="+mn-cs"/>
              </a:defRPr>
            </a:lvl3pPr>
            <a:lvl4pPr marL="1144588" indent="-173038" algn="l" rtl="0" eaLnBrk="0" fontAlgn="base" hangingPunct="0">
              <a:lnSpc>
                <a:spcPct val="90000"/>
              </a:lnSpc>
              <a:spcBef>
                <a:spcPts val="800"/>
              </a:spcBef>
              <a:spcAft>
                <a:spcPct val="0"/>
              </a:spcAft>
              <a:buClr>
                <a:srgbClr val="006C3A"/>
              </a:buClr>
              <a:buFont typeface="Arial" charset="0"/>
              <a:buChar char="–"/>
              <a:defRPr b="1" kern="1200">
                <a:solidFill>
                  <a:schemeClr val="tx1"/>
                </a:solidFill>
                <a:latin typeface="Arial Narrow" pitchFamily="34" charset="0"/>
                <a:ea typeface="+mn-ea"/>
                <a:cs typeface="+mn-cs"/>
              </a:defRPr>
            </a:lvl4pPr>
            <a:lvl5pPr marL="1482725" indent="-222250" algn="l" rtl="0" eaLnBrk="0" fontAlgn="base" hangingPunct="0">
              <a:lnSpc>
                <a:spcPct val="90000"/>
              </a:lnSpc>
              <a:spcBef>
                <a:spcPts val="600"/>
              </a:spcBef>
              <a:spcAft>
                <a:spcPct val="0"/>
              </a:spcAft>
              <a:buClr>
                <a:srgbClr val="006C3A"/>
              </a:buClr>
              <a:buFont typeface="Arial" charset="0"/>
              <a:buChar char="»"/>
              <a:defRPr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200"/>
              </a:spcBef>
              <a:buNone/>
              <a:defRPr/>
            </a:pPr>
            <a:r>
              <a:rPr lang="en-US" sz="2200" b="0" dirty="0" smtClean="0">
                <a:latin typeface="+mn-lt"/>
              </a:rPr>
              <a:t>58 mA extraction with grounded extractor and gradient matched e-dump:</a:t>
            </a:r>
          </a:p>
        </p:txBody>
      </p:sp>
      <p:grpSp>
        <p:nvGrpSpPr>
          <p:cNvPr id="10" name="Group 9"/>
          <p:cNvGrpSpPr/>
          <p:nvPr/>
        </p:nvGrpSpPr>
        <p:grpSpPr>
          <a:xfrm>
            <a:off x="104943" y="2558094"/>
            <a:ext cx="9084777" cy="1937706"/>
            <a:chOff x="104943" y="2558094"/>
            <a:chExt cx="9084777" cy="1937706"/>
          </a:xfrm>
        </p:grpSpPr>
        <p:pic>
          <p:nvPicPr>
            <p:cNvPr id="11" name="Picture 3" descr="C:\Users\bxi\AppData\Roaming\Hyperionics\HyperSnap\Snap26.png"/>
            <p:cNvPicPr>
              <a:picLocks noChangeAspect="1" noChangeArrowheads="1"/>
            </p:cNvPicPr>
            <p:nvPr/>
          </p:nvPicPr>
          <p:blipFill rotWithShape="1">
            <a:blip r:embed="rId4">
              <a:extLst>
                <a:ext uri="{28A0092B-C50C-407E-A947-70E740481C1C}">
                  <a14:useLocalDpi xmlns:a14="http://schemas.microsoft.com/office/drawing/2010/main" val="0"/>
                </a:ext>
              </a:extLst>
            </a:blip>
            <a:srcRect l="2843" t="29296" r="19658" b="-624"/>
            <a:stretch/>
          </p:blipFill>
          <p:spPr bwMode="auto">
            <a:xfrm>
              <a:off x="1676400" y="2758440"/>
              <a:ext cx="5669280" cy="17373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98320" y="2618601"/>
              <a:ext cx="5486400" cy="276999"/>
            </a:xfrm>
            <a:prstGeom prst="rect">
              <a:avLst/>
            </a:prstGeom>
            <a:solidFill>
              <a:schemeClr val="bg1"/>
            </a:solidFill>
          </p:spPr>
          <p:txBody>
            <a:bodyPr wrap="square" lIns="0" tIns="0" rIns="0" bIns="0" rtlCol="0">
              <a:spAutoFit/>
            </a:bodyPr>
            <a:lstStyle/>
            <a:p>
              <a:pPr eaLnBrk="1" fontAlgn="auto" hangingPunct="1">
                <a:spcBef>
                  <a:spcPts val="0"/>
                </a:spcBef>
                <a:spcAft>
                  <a:spcPts val="0"/>
                </a:spcAft>
              </a:pPr>
              <a:r>
                <a:rPr lang="en-US" dirty="0" smtClean="0">
                  <a:solidFill>
                    <a:prstClr val="black"/>
                  </a:solidFill>
                  <a:latin typeface="Calibri"/>
                  <a:cs typeface="+mn-cs"/>
                </a:rPr>
                <a:t>  -65    -57.0             +20      -47.5       0         -45.0             0</a:t>
              </a:r>
              <a:endParaRPr lang="en-US" dirty="0">
                <a:solidFill>
                  <a:prstClr val="black"/>
                </a:solidFill>
                <a:latin typeface="Calibri"/>
                <a:cs typeface="+mn-cs"/>
              </a:endParaRPr>
            </a:p>
          </p:txBody>
        </p:sp>
        <p:pic>
          <p:nvPicPr>
            <p:cNvPr id="13" name="Picture 6" descr="C:\Users\bxi\AppData\Roaming\Hyperionics\HyperSnap\Snap3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0920" y="2822463"/>
              <a:ext cx="1752600" cy="167333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360920" y="2618601"/>
              <a:ext cx="1828800" cy="276999"/>
            </a:xfrm>
            <a:prstGeom prst="rect">
              <a:avLst/>
            </a:prstGeom>
            <a:solidFill>
              <a:schemeClr val="bg1"/>
            </a:solidFill>
          </p:spPr>
          <p:txBody>
            <a:bodyPr wrap="square" lIns="0" tIns="0" rIns="0" bIns="0" rtlCol="0">
              <a:spAutoFit/>
            </a:bodyPr>
            <a:lstStyle/>
            <a:p>
              <a:pPr eaLnBrk="1" fontAlgn="auto" hangingPunct="1">
                <a:spcBef>
                  <a:spcPts val="0"/>
                </a:spcBef>
                <a:spcAft>
                  <a:spcPts val="0"/>
                </a:spcAft>
              </a:pPr>
              <a:r>
                <a:rPr lang="en-US" dirty="0" smtClean="0">
                  <a:solidFill>
                    <a:prstClr val="black"/>
                  </a:solidFill>
                  <a:latin typeface="Calibri"/>
                  <a:cs typeface="+mn-cs"/>
                </a:rPr>
                <a:t>0.155  </a:t>
              </a:r>
              <a:r>
                <a:rPr lang="en-US" dirty="0" smtClean="0">
                  <a:solidFill>
                    <a:prstClr val="black"/>
                  </a:solidFill>
                  <a:latin typeface="Calibri"/>
                  <a:cs typeface="+mn-cs"/>
                  <a:sym typeface="Symbol"/>
                </a:rPr>
                <a:t> </a:t>
              </a:r>
              <a:r>
                <a:rPr lang="en-US" dirty="0" smtClean="0">
                  <a:solidFill>
                    <a:prstClr val="black"/>
                  </a:solidFill>
                  <a:latin typeface="Calibri"/>
                  <a:cs typeface="+mn-cs"/>
                </a:rPr>
                <a:t>mm</a:t>
              </a:r>
              <a:r>
                <a:rPr lang="en-US" dirty="0" smtClean="0">
                  <a:solidFill>
                    <a:prstClr val="black"/>
                  </a:solidFill>
                  <a:latin typeface="Calibri"/>
                  <a:cs typeface="+mn-cs"/>
                  <a:sym typeface="Symbol"/>
                </a:rPr>
                <a:t></a:t>
              </a:r>
              <a:r>
                <a:rPr lang="en-US" dirty="0" smtClean="0">
                  <a:solidFill>
                    <a:prstClr val="black"/>
                  </a:solidFill>
                  <a:latin typeface="Calibri"/>
                  <a:cs typeface="+mn-cs"/>
                </a:rPr>
                <a:t>mrad</a:t>
              </a:r>
              <a:endParaRPr lang="en-US" dirty="0">
                <a:solidFill>
                  <a:prstClr val="black"/>
                </a:solidFill>
                <a:latin typeface="Calibri"/>
                <a:cs typeface="+mn-cs"/>
              </a:endParaRPr>
            </a:p>
          </p:txBody>
        </p:sp>
        <p:sp>
          <p:nvSpPr>
            <p:cNvPr id="15" name="Content Placeholder 2"/>
            <p:cNvSpPr txBox="1">
              <a:spLocks/>
            </p:cNvSpPr>
            <p:nvPr/>
          </p:nvSpPr>
          <p:spPr bwMode="auto">
            <a:xfrm>
              <a:off x="104943" y="2558094"/>
              <a:ext cx="1495257" cy="1175706"/>
            </a:xfrm>
            <a:prstGeom prst="rect">
              <a:avLst/>
            </a:prstGeom>
            <a:noFill/>
            <a:ln w="9525">
              <a:noFill/>
              <a:miter lim="800000"/>
              <a:headEnd/>
              <a:tailEnd/>
            </a:ln>
          </p:spPr>
          <p:txBody>
            <a:bodyPr wrap="square">
              <a:spAutoFit/>
            </a:bodyPr>
            <a:lstStyle>
              <a:lvl1pPr marL="230188" indent="-230188" algn="l" rtl="0" eaLnBrk="0" fontAlgn="base" hangingPunct="0">
                <a:lnSpc>
                  <a:spcPct val="90000"/>
                </a:lnSpc>
                <a:spcBef>
                  <a:spcPts val="1400"/>
                </a:spcBef>
                <a:spcAft>
                  <a:spcPct val="0"/>
                </a:spcAft>
                <a:buClr>
                  <a:srgbClr val="006C3A"/>
                </a:buClr>
                <a:buFont typeface="Arial" charset="0"/>
                <a:buChar char="•"/>
                <a:defRPr sz="2800" b="1" kern="1200">
                  <a:solidFill>
                    <a:schemeClr val="tx1"/>
                  </a:solidFill>
                  <a:latin typeface="Arial Narrow" pitchFamily="34" charset="0"/>
                  <a:ea typeface="+mn-ea"/>
                  <a:cs typeface="+mn-cs"/>
                </a:defRPr>
              </a:lvl1pPr>
              <a:lvl2pPr marL="625475" indent="-279400" algn="l" rtl="0" eaLnBrk="0" fontAlgn="base" hangingPunct="0">
                <a:lnSpc>
                  <a:spcPct val="90000"/>
                </a:lnSpc>
                <a:spcBef>
                  <a:spcPts val="800"/>
                </a:spcBef>
                <a:spcAft>
                  <a:spcPct val="0"/>
                </a:spcAft>
                <a:buClr>
                  <a:srgbClr val="006C3A"/>
                </a:buClr>
                <a:buFont typeface="Arial" charset="0"/>
                <a:buChar char="–"/>
                <a:defRPr sz="2400" b="1" kern="1200">
                  <a:solidFill>
                    <a:schemeClr val="tx1"/>
                  </a:solidFill>
                  <a:latin typeface="Arial Narrow" pitchFamily="34" charset="0"/>
                  <a:ea typeface="+mn-ea"/>
                  <a:cs typeface="+mn-cs"/>
                </a:defRPr>
              </a:lvl2pPr>
              <a:lvl3pPr marL="914400" indent="-230188" algn="l" rtl="0" eaLnBrk="0" fontAlgn="base" hangingPunct="0">
                <a:lnSpc>
                  <a:spcPct val="90000"/>
                </a:lnSpc>
                <a:spcBef>
                  <a:spcPts val="800"/>
                </a:spcBef>
                <a:spcAft>
                  <a:spcPct val="0"/>
                </a:spcAft>
                <a:buClr>
                  <a:srgbClr val="006C3A"/>
                </a:buClr>
                <a:buFont typeface="Arial" charset="0"/>
                <a:buChar char="•"/>
                <a:defRPr sz="2000" b="1" kern="1200">
                  <a:solidFill>
                    <a:schemeClr val="tx1"/>
                  </a:solidFill>
                  <a:latin typeface="Arial Narrow" pitchFamily="34" charset="0"/>
                  <a:ea typeface="+mn-ea"/>
                  <a:cs typeface="+mn-cs"/>
                </a:defRPr>
              </a:lvl3pPr>
              <a:lvl4pPr marL="1144588" indent="-173038" algn="l" rtl="0" eaLnBrk="0" fontAlgn="base" hangingPunct="0">
                <a:lnSpc>
                  <a:spcPct val="90000"/>
                </a:lnSpc>
                <a:spcBef>
                  <a:spcPts val="800"/>
                </a:spcBef>
                <a:spcAft>
                  <a:spcPct val="0"/>
                </a:spcAft>
                <a:buClr>
                  <a:srgbClr val="006C3A"/>
                </a:buClr>
                <a:buFont typeface="Arial" charset="0"/>
                <a:buChar char="–"/>
                <a:defRPr b="1" kern="1200">
                  <a:solidFill>
                    <a:schemeClr val="tx1"/>
                  </a:solidFill>
                  <a:latin typeface="Arial Narrow" pitchFamily="34" charset="0"/>
                  <a:ea typeface="+mn-ea"/>
                  <a:cs typeface="+mn-cs"/>
                </a:defRPr>
              </a:lvl4pPr>
              <a:lvl5pPr marL="1482725" indent="-222250" algn="l" rtl="0" eaLnBrk="0" fontAlgn="base" hangingPunct="0">
                <a:lnSpc>
                  <a:spcPct val="90000"/>
                </a:lnSpc>
                <a:spcBef>
                  <a:spcPts val="600"/>
                </a:spcBef>
                <a:spcAft>
                  <a:spcPct val="0"/>
                </a:spcAft>
                <a:buClr>
                  <a:srgbClr val="006C3A"/>
                </a:buClr>
                <a:buFont typeface="Arial" charset="0"/>
                <a:buChar char="»"/>
                <a:defRPr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200"/>
                </a:spcBef>
                <a:buNone/>
                <a:defRPr/>
              </a:pPr>
              <a:r>
                <a:rPr lang="en-US" sz="2200" b="0" dirty="0" smtClean="0">
                  <a:latin typeface="+mn-lt"/>
                </a:rPr>
                <a:t>Extraction field increased by 30%:</a:t>
              </a:r>
            </a:p>
          </p:txBody>
        </p:sp>
      </p:grpSp>
      <p:grpSp>
        <p:nvGrpSpPr>
          <p:cNvPr id="16" name="Group 15"/>
          <p:cNvGrpSpPr/>
          <p:nvPr/>
        </p:nvGrpSpPr>
        <p:grpSpPr>
          <a:xfrm>
            <a:off x="127803" y="4495800"/>
            <a:ext cx="9092397" cy="2029599"/>
            <a:chOff x="127803" y="4495800"/>
            <a:chExt cx="9092397" cy="2029599"/>
          </a:xfrm>
        </p:grpSpPr>
        <p:pic>
          <p:nvPicPr>
            <p:cNvPr id="17" name="Picture 4" descr="C:\Users\bxi\AppData\Roaming\Hyperionics\HyperSnap\Snap27.png"/>
            <p:cNvPicPr>
              <a:picLocks noChangeAspect="1" noChangeArrowheads="1"/>
            </p:cNvPicPr>
            <p:nvPr/>
          </p:nvPicPr>
          <p:blipFill rotWithShape="1">
            <a:blip r:embed="rId6">
              <a:extLst>
                <a:ext uri="{28A0092B-C50C-407E-A947-70E740481C1C}">
                  <a14:useLocalDpi xmlns:a14="http://schemas.microsoft.com/office/drawing/2010/main" val="0"/>
                </a:ext>
              </a:extLst>
            </a:blip>
            <a:srcRect l="2519" t="25029" r="19448" b="-110"/>
            <a:stretch/>
          </p:blipFill>
          <p:spPr bwMode="auto">
            <a:xfrm>
              <a:off x="1630680" y="4696599"/>
              <a:ext cx="566928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C:\Users\bxi\AppData\Roaming\Hyperionics\HyperSnap\Snap3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5201" y="4734971"/>
              <a:ext cx="1828800" cy="174609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391400" y="4648200"/>
              <a:ext cx="1828800" cy="276999"/>
            </a:xfrm>
            <a:prstGeom prst="rect">
              <a:avLst/>
            </a:prstGeom>
            <a:solidFill>
              <a:schemeClr val="bg1"/>
            </a:solidFill>
          </p:spPr>
          <p:txBody>
            <a:bodyPr wrap="square" lIns="0" tIns="0" rIns="0" bIns="0" rtlCol="0">
              <a:spAutoFit/>
            </a:bodyPr>
            <a:lstStyle/>
            <a:p>
              <a:pPr eaLnBrk="1" fontAlgn="auto" hangingPunct="1">
                <a:spcBef>
                  <a:spcPts val="0"/>
                </a:spcBef>
                <a:spcAft>
                  <a:spcPts val="0"/>
                </a:spcAft>
              </a:pPr>
              <a:r>
                <a:rPr lang="en-US" dirty="0" smtClean="0">
                  <a:solidFill>
                    <a:prstClr val="black"/>
                  </a:solidFill>
                  <a:latin typeface="Calibri"/>
                  <a:cs typeface="+mn-cs"/>
                </a:rPr>
                <a:t>0.132  </a:t>
              </a:r>
              <a:r>
                <a:rPr lang="en-US" dirty="0" smtClean="0">
                  <a:solidFill>
                    <a:prstClr val="black"/>
                  </a:solidFill>
                  <a:latin typeface="Calibri"/>
                  <a:cs typeface="+mn-cs"/>
                  <a:sym typeface="Symbol"/>
                </a:rPr>
                <a:t> </a:t>
              </a:r>
              <a:r>
                <a:rPr lang="en-US" dirty="0" smtClean="0">
                  <a:solidFill>
                    <a:prstClr val="black"/>
                  </a:solidFill>
                  <a:latin typeface="Calibri"/>
                  <a:cs typeface="+mn-cs"/>
                </a:rPr>
                <a:t>mm</a:t>
              </a:r>
              <a:r>
                <a:rPr lang="en-US" dirty="0" smtClean="0">
                  <a:solidFill>
                    <a:prstClr val="black"/>
                  </a:solidFill>
                  <a:latin typeface="Calibri"/>
                  <a:cs typeface="+mn-cs"/>
                  <a:sym typeface="Symbol"/>
                </a:rPr>
                <a:t></a:t>
              </a:r>
              <a:r>
                <a:rPr lang="en-US" dirty="0" smtClean="0">
                  <a:solidFill>
                    <a:prstClr val="black"/>
                  </a:solidFill>
                  <a:latin typeface="Calibri"/>
                  <a:cs typeface="+mn-cs"/>
                </a:rPr>
                <a:t>mrad</a:t>
              </a:r>
              <a:endParaRPr lang="en-US" dirty="0">
                <a:solidFill>
                  <a:prstClr val="black"/>
                </a:solidFill>
                <a:latin typeface="Calibri"/>
                <a:cs typeface="+mn-cs"/>
              </a:endParaRPr>
            </a:p>
          </p:txBody>
        </p:sp>
        <p:sp>
          <p:nvSpPr>
            <p:cNvPr id="20" name="TextBox 19"/>
            <p:cNvSpPr txBox="1"/>
            <p:nvPr/>
          </p:nvSpPr>
          <p:spPr>
            <a:xfrm>
              <a:off x="1752600" y="4648200"/>
              <a:ext cx="5486400" cy="276999"/>
            </a:xfrm>
            <a:prstGeom prst="rect">
              <a:avLst/>
            </a:prstGeom>
            <a:solidFill>
              <a:schemeClr val="bg1"/>
            </a:solidFill>
          </p:spPr>
          <p:txBody>
            <a:bodyPr wrap="square" lIns="0" tIns="0" rIns="0" bIns="0" rtlCol="0">
              <a:spAutoFit/>
            </a:bodyPr>
            <a:lstStyle/>
            <a:p>
              <a:pPr eaLnBrk="1" fontAlgn="auto" hangingPunct="1">
                <a:spcBef>
                  <a:spcPts val="0"/>
                </a:spcBef>
                <a:spcAft>
                  <a:spcPts val="0"/>
                </a:spcAft>
              </a:pPr>
              <a:r>
                <a:rPr lang="en-US" dirty="0" smtClean="0">
                  <a:solidFill>
                    <a:prstClr val="black"/>
                  </a:solidFill>
                  <a:latin typeface="Calibri"/>
                  <a:cs typeface="+mn-cs"/>
                </a:rPr>
                <a:t>  -65    -57.0            +20      -45. 0       0         -48.0             0 </a:t>
              </a:r>
              <a:endParaRPr lang="en-US" dirty="0">
                <a:solidFill>
                  <a:prstClr val="black"/>
                </a:solidFill>
                <a:latin typeface="Calibri"/>
                <a:cs typeface="+mn-cs"/>
              </a:endParaRPr>
            </a:p>
          </p:txBody>
        </p:sp>
        <p:sp>
          <p:nvSpPr>
            <p:cNvPr id="21" name="Content Placeholder 2"/>
            <p:cNvSpPr txBox="1">
              <a:spLocks/>
            </p:cNvSpPr>
            <p:nvPr/>
          </p:nvSpPr>
          <p:spPr bwMode="auto">
            <a:xfrm>
              <a:off x="127803" y="4495800"/>
              <a:ext cx="1579077" cy="1988237"/>
            </a:xfrm>
            <a:prstGeom prst="rect">
              <a:avLst/>
            </a:prstGeom>
            <a:noFill/>
            <a:ln w="9525">
              <a:noFill/>
              <a:miter lim="800000"/>
              <a:headEnd/>
              <a:tailEnd/>
            </a:ln>
          </p:spPr>
          <p:txBody>
            <a:bodyPr wrap="square">
              <a:spAutoFit/>
            </a:bodyPr>
            <a:lstStyle>
              <a:lvl1pPr marL="230188" indent="-230188" algn="l" rtl="0" eaLnBrk="0" fontAlgn="base" hangingPunct="0">
                <a:lnSpc>
                  <a:spcPct val="90000"/>
                </a:lnSpc>
                <a:spcBef>
                  <a:spcPts val="1400"/>
                </a:spcBef>
                <a:spcAft>
                  <a:spcPct val="0"/>
                </a:spcAft>
                <a:buClr>
                  <a:srgbClr val="006C3A"/>
                </a:buClr>
                <a:buFont typeface="Arial" charset="0"/>
                <a:buChar char="•"/>
                <a:defRPr sz="2800" b="1" kern="1200">
                  <a:solidFill>
                    <a:schemeClr val="tx1"/>
                  </a:solidFill>
                  <a:latin typeface="Arial Narrow" pitchFamily="34" charset="0"/>
                  <a:ea typeface="+mn-ea"/>
                  <a:cs typeface="+mn-cs"/>
                </a:defRPr>
              </a:lvl1pPr>
              <a:lvl2pPr marL="625475" indent="-279400" algn="l" rtl="0" eaLnBrk="0" fontAlgn="base" hangingPunct="0">
                <a:lnSpc>
                  <a:spcPct val="90000"/>
                </a:lnSpc>
                <a:spcBef>
                  <a:spcPts val="800"/>
                </a:spcBef>
                <a:spcAft>
                  <a:spcPct val="0"/>
                </a:spcAft>
                <a:buClr>
                  <a:srgbClr val="006C3A"/>
                </a:buClr>
                <a:buFont typeface="Arial" charset="0"/>
                <a:buChar char="–"/>
                <a:defRPr sz="2400" b="1" kern="1200">
                  <a:solidFill>
                    <a:schemeClr val="tx1"/>
                  </a:solidFill>
                  <a:latin typeface="Arial Narrow" pitchFamily="34" charset="0"/>
                  <a:ea typeface="+mn-ea"/>
                  <a:cs typeface="+mn-cs"/>
                </a:defRPr>
              </a:lvl2pPr>
              <a:lvl3pPr marL="914400" indent="-230188" algn="l" rtl="0" eaLnBrk="0" fontAlgn="base" hangingPunct="0">
                <a:lnSpc>
                  <a:spcPct val="90000"/>
                </a:lnSpc>
                <a:spcBef>
                  <a:spcPts val="800"/>
                </a:spcBef>
                <a:spcAft>
                  <a:spcPct val="0"/>
                </a:spcAft>
                <a:buClr>
                  <a:srgbClr val="006C3A"/>
                </a:buClr>
                <a:buFont typeface="Arial" charset="0"/>
                <a:buChar char="•"/>
                <a:defRPr sz="2000" b="1" kern="1200">
                  <a:solidFill>
                    <a:schemeClr val="tx1"/>
                  </a:solidFill>
                  <a:latin typeface="Arial Narrow" pitchFamily="34" charset="0"/>
                  <a:ea typeface="+mn-ea"/>
                  <a:cs typeface="+mn-cs"/>
                </a:defRPr>
              </a:lvl3pPr>
              <a:lvl4pPr marL="1144588" indent="-173038" algn="l" rtl="0" eaLnBrk="0" fontAlgn="base" hangingPunct="0">
                <a:lnSpc>
                  <a:spcPct val="90000"/>
                </a:lnSpc>
                <a:spcBef>
                  <a:spcPts val="800"/>
                </a:spcBef>
                <a:spcAft>
                  <a:spcPct val="0"/>
                </a:spcAft>
                <a:buClr>
                  <a:srgbClr val="006C3A"/>
                </a:buClr>
                <a:buFont typeface="Arial" charset="0"/>
                <a:buChar char="–"/>
                <a:defRPr b="1" kern="1200">
                  <a:solidFill>
                    <a:schemeClr val="tx1"/>
                  </a:solidFill>
                  <a:latin typeface="Arial Narrow" pitchFamily="34" charset="0"/>
                  <a:ea typeface="+mn-ea"/>
                  <a:cs typeface="+mn-cs"/>
                </a:defRPr>
              </a:lvl4pPr>
              <a:lvl5pPr marL="1482725" indent="-222250" algn="l" rtl="0" eaLnBrk="0" fontAlgn="base" hangingPunct="0">
                <a:lnSpc>
                  <a:spcPct val="90000"/>
                </a:lnSpc>
                <a:spcBef>
                  <a:spcPts val="600"/>
                </a:spcBef>
                <a:spcAft>
                  <a:spcPct val="0"/>
                </a:spcAft>
                <a:buClr>
                  <a:srgbClr val="006C3A"/>
                </a:buClr>
                <a:buFont typeface="Arial" charset="0"/>
                <a:buChar char="»"/>
                <a:defRPr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200"/>
                </a:spcBef>
                <a:buNone/>
                <a:defRPr/>
              </a:pPr>
              <a:r>
                <a:rPr lang="en-US" sz="2200" b="0" dirty="0" smtClean="0">
                  <a:latin typeface="+mn-lt"/>
                </a:rPr>
                <a:t>Extraction field increased by 30% and retuned LEBT:</a:t>
              </a:r>
            </a:p>
          </p:txBody>
        </p:sp>
      </p:grpSp>
    </p:spTree>
    <p:extLst>
      <p:ext uri="{BB962C8B-B14F-4D97-AF65-F5344CB8AC3E}">
        <p14:creationId xmlns:p14="http://schemas.microsoft.com/office/powerpoint/2010/main" val="403904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qma\AppData\Local\Microsoft\Windows\Temporary Internet Files\Content.Outlook\SMAXHDFZ\#4_2015-08-08_2015-09-2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73811"/>
            <a:ext cx="9144000" cy="40124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19659" y="704216"/>
            <a:ext cx="1447832" cy="341632"/>
          </a:xfrm>
          <a:prstGeom prst="rect">
            <a:avLst/>
          </a:prstGeom>
          <a:noFill/>
        </p:spPr>
        <p:txBody>
          <a:bodyPr wrap="none" rtlCol="0">
            <a:spAutoFit/>
          </a:bodyPr>
          <a:lstStyle/>
          <a:p>
            <a:pPr algn="ctr">
              <a:lnSpc>
                <a:spcPct val="90000"/>
              </a:lnSpc>
            </a:pPr>
            <a:r>
              <a:rPr lang="en-US" b="1" dirty="0" smtClean="0">
                <a:solidFill>
                  <a:srgbClr val="663300"/>
                </a:solidFill>
                <a:latin typeface="Arial Narrow" panose="020B0606020202030204" pitchFamily="34" charset="0"/>
              </a:rPr>
              <a:t>1.3 MW power</a:t>
            </a:r>
          </a:p>
        </p:txBody>
      </p:sp>
      <p:sp>
        <p:nvSpPr>
          <p:cNvPr id="4" name="TextBox 3"/>
          <p:cNvSpPr txBox="1"/>
          <p:nvPr/>
        </p:nvSpPr>
        <p:spPr>
          <a:xfrm>
            <a:off x="8534400" y="798832"/>
            <a:ext cx="753732" cy="341632"/>
          </a:xfrm>
          <a:prstGeom prst="rect">
            <a:avLst/>
          </a:prstGeom>
          <a:noFill/>
          <a:scene3d>
            <a:camera prst="orthographicFront">
              <a:rot lat="0" lon="0" rev="5400000"/>
            </a:camera>
            <a:lightRig rig="threePt" dir="t"/>
          </a:scene3d>
        </p:spPr>
        <p:txBody>
          <a:bodyPr wrap="none" rtlCol="0">
            <a:spAutoFit/>
          </a:bodyPr>
          <a:lstStyle/>
          <a:p>
            <a:pPr algn="ctr">
              <a:lnSpc>
                <a:spcPct val="90000"/>
              </a:lnSpc>
            </a:pPr>
            <a:r>
              <a:rPr lang="en-US" b="1" dirty="0" smtClean="0">
                <a:solidFill>
                  <a:srgbClr val="0066FF"/>
                </a:solidFill>
                <a:latin typeface="Arial Narrow" panose="020B0606020202030204" pitchFamily="34" charset="0"/>
              </a:rPr>
              <a:t>41 mA</a:t>
            </a:r>
          </a:p>
        </p:txBody>
      </p:sp>
      <p:sp>
        <p:nvSpPr>
          <p:cNvPr id="5" name="TextBox 4"/>
          <p:cNvSpPr txBox="1"/>
          <p:nvPr/>
        </p:nvSpPr>
        <p:spPr>
          <a:xfrm>
            <a:off x="4150893" y="1295400"/>
            <a:ext cx="753731" cy="341632"/>
          </a:xfrm>
          <a:prstGeom prst="rect">
            <a:avLst/>
          </a:prstGeom>
          <a:noFill/>
        </p:spPr>
        <p:txBody>
          <a:bodyPr wrap="none" rtlCol="0">
            <a:spAutoFit/>
          </a:bodyPr>
          <a:lstStyle/>
          <a:p>
            <a:pPr algn="ctr">
              <a:lnSpc>
                <a:spcPct val="90000"/>
              </a:lnSpc>
            </a:pPr>
            <a:r>
              <a:rPr lang="en-US" b="1" dirty="0" smtClean="0">
                <a:solidFill>
                  <a:srgbClr val="0066FF"/>
                </a:solidFill>
                <a:latin typeface="Arial Narrow" panose="020B0606020202030204" pitchFamily="34" charset="0"/>
              </a:rPr>
              <a:t>38 mA</a:t>
            </a:r>
          </a:p>
        </p:txBody>
      </p:sp>
      <p:sp>
        <p:nvSpPr>
          <p:cNvPr id="6" name="TextBox 5"/>
          <p:cNvSpPr txBox="1"/>
          <p:nvPr/>
        </p:nvSpPr>
        <p:spPr>
          <a:xfrm>
            <a:off x="7323469" y="1332232"/>
            <a:ext cx="753732" cy="341632"/>
          </a:xfrm>
          <a:prstGeom prst="rect">
            <a:avLst/>
          </a:prstGeom>
          <a:noFill/>
        </p:spPr>
        <p:txBody>
          <a:bodyPr wrap="none" rtlCol="0">
            <a:spAutoFit/>
          </a:bodyPr>
          <a:lstStyle/>
          <a:p>
            <a:pPr algn="ctr">
              <a:lnSpc>
                <a:spcPct val="90000"/>
              </a:lnSpc>
            </a:pPr>
            <a:r>
              <a:rPr lang="en-US" b="1" dirty="0" smtClean="0">
                <a:solidFill>
                  <a:srgbClr val="0066FF"/>
                </a:solidFill>
                <a:latin typeface="Arial Narrow" panose="020B0606020202030204" pitchFamily="34" charset="0"/>
              </a:rPr>
              <a:t>34 mA</a:t>
            </a:r>
          </a:p>
        </p:txBody>
      </p:sp>
      <p:sp>
        <p:nvSpPr>
          <p:cNvPr id="7" name="TextBox 6"/>
          <p:cNvSpPr txBox="1"/>
          <p:nvPr/>
        </p:nvSpPr>
        <p:spPr>
          <a:xfrm>
            <a:off x="7107496" y="2667000"/>
            <a:ext cx="843501" cy="341632"/>
          </a:xfrm>
          <a:prstGeom prst="rect">
            <a:avLst/>
          </a:prstGeom>
          <a:noFill/>
        </p:spPr>
        <p:txBody>
          <a:bodyPr wrap="none" rtlCol="0">
            <a:spAutoFit/>
          </a:bodyPr>
          <a:lstStyle/>
          <a:p>
            <a:pPr algn="ctr">
              <a:lnSpc>
                <a:spcPct val="90000"/>
              </a:lnSpc>
            </a:pPr>
            <a:r>
              <a:rPr lang="en-US" b="1" dirty="0" smtClean="0">
                <a:solidFill>
                  <a:srgbClr val="FF3300"/>
                </a:solidFill>
                <a:latin typeface="Arial Narrow" panose="020B0606020202030204" pitchFamily="34" charset="0"/>
              </a:rPr>
              <a:t>~55 kW</a:t>
            </a:r>
          </a:p>
        </p:txBody>
      </p:sp>
      <p:sp>
        <p:nvSpPr>
          <p:cNvPr id="8" name="TextBox 7"/>
          <p:cNvSpPr txBox="1"/>
          <p:nvPr/>
        </p:nvSpPr>
        <p:spPr>
          <a:xfrm>
            <a:off x="1676400" y="2312068"/>
            <a:ext cx="934871" cy="341632"/>
          </a:xfrm>
          <a:prstGeom prst="rect">
            <a:avLst/>
          </a:prstGeom>
          <a:noFill/>
        </p:spPr>
        <p:txBody>
          <a:bodyPr wrap="none" rtlCol="0">
            <a:spAutoFit/>
          </a:bodyPr>
          <a:lstStyle/>
          <a:p>
            <a:pPr algn="ctr">
              <a:lnSpc>
                <a:spcPct val="90000"/>
              </a:lnSpc>
            </a:pPr>
            <a:r>
              <a:rPr lang="en-US" b="1" dirty="0" smtClean="0">
                <a:solidFill>
                  <a:srgbClr val="FF66FF"/>
                </a:solidFill>
                <a:latin typeface="Arial Narrow" panose="020B0606020202030204" pitchFamily="34" charset="0"/>
              </a:rPr>
              <a:t>26 sccm</a:t>
            </a:r>
          </a:p>
        </p:txBody>
      </p:sp>
      <p:sp>
        <p:nvSpPr>
          <p:cNvPr id="9" name="TextBox 8"/>
          <p:cNvSpPr txBox="1"/>
          <p:nvPr/>
        </p:nvSpPr>
        <p:spPr>
          <a:xfrm>
            <a:off x="7158013" y="1789432"/>
            <a:ext cx="934871" cy="341632"/>
          </a:xfrm>
          <a:prstGeom prst="rect">
            <a:avLst/>
          </a:prstGeom>
          <a:noFill/>
        </p:spPr>
        <p:txBody>
          <a:bodyPr wrap="none" rtlCol="0">
            <a:spAutoFit/>
          </a:bodyPr>
          <a:lstStyle/>
          <a:p>
            <a:pPr algn="ctr">
              <a:lnSpc>
                <a:spcPct val="90000"/>
              </a:lnSpc>
            </a:pPr>
            <a:r>
              <a:rPr lang="en-US" b="1" dirty="0" smtClean="0">
                <a:solidFill>
                  <a:srgbClr val="FF66FF"/>
                </a:solidFill>
                <a:latin typeface="Arial Narrow" panose="020B0606020202030204" pitchFamily="34" charset="0"/>
              </a:rPr>
              <a:t>32 sccm</a:t>
            </a:r>
          </a:p>
        </p:txBody>
      </p:sp>
      <p:sp>
        <p:nvSpPr>
          <p:cNvPr id="10" name="TextBox 9"/>
          <p:cNvSpPr txBox="1"/>
          <p:nvPr/>
        </p:nvSpPr>
        <p:spPr>
          <a:xfrm>
            <a:off x="7696200" y="533400"/>
            <a:ext cx="1182311" cy="341632"/>
          </a:xfrm>
          <a:prstGeom prst="rect">
            <a:avLst/>
          </a:prstGeom>
          <a:noFill/>
        </p:spPr>
        <p:txBody>
          <a:bodyPr wrap="none" rtlCol="0">
            <a:spAutoFit/>
          </a:bodyPr>
          <a:lstStyle/>
          <a:p>
            <a:pPr algn="ctr">
              <a:lnSpc>
                <a:spcPct val="90000"/>
              </a:lnSpc>
            </a:pPr>
            <a:r>
              <a:rPr lang="en-US" b="1" dirty="0" smtClean="0">
                <a:solidFill>
                  <a:srgbClr val="663300"/>
                </a:solidFill>
                <a:latin typeface="Arial Narrow" panose="020B0606020202030204" pitchFamily="34" charset="0"/>
              </a:rPr>
              <a:t>Target fails</a:t>
            </a:r>
          </a:p>
        </p:txBody>
      </p:sp>
      <p:cxnSp>
        <p:nvCxnSpPr>
          <p:cNvPr id="11" name="Straight Arrow Connector 10"/>
          <p:cNvCxnSpPr/>
          <p:nvPr/>
        </p:nvCxnSpPr>
        <p:spPr>
          <a:xfrm>
            <a:off x="8686800" y="798832"/>
            <a:ext cx="0" cy="170816"/>
          </a:xfrm>
          <a:prstGeom prst="straightConnector1">
            <a:avLst/>
          </a:prstGeom>
          <a:ln w="22225">
            <a:solidFill>
              <a:srgbClr val="6633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743200" y="875032"/>
            <a:ext cx="34089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0" y="570232"/>
            <a:ext cx="1219200" cy="341632"/>
          </a:xfrm>
          <a:prstGeom prst="rect">
            <a:avLst/>
          </a:prstGeom>
          <a:noFill/>
        </p:spPr>
        <p:txBody>
          <a:bodyPr wrap="square" rtlCol="0">
            <a:spAutoFit/>
          </a:bodyPr>
          <a:lstStyle/>
          <a:p>
            <a:pPr algn="ctr">
              <a:lnSpc>
                <a:spcPct val="90000"/>
              </a:lnSpc>
            </a:pPr>
            <a:r>
              <a:rPr lang="en-US" dirty="0" err="1" smtClean="0">
                <a:solidFill>
                  <a:prstClr val="black"/>
                </a:solidFill>
                <a:latin typeface="Arial Narrow" panose="020B0606020202030204" pitchFamily="34" charset="0"/>
              </a:rPr>
              <a:t>Maint</a:t>
            </a:r>
            <a:endParaRPr lang="en-US" dirty="0" smtClean="0">
              <a:solidFill>
                <a:prstClr val="black"/>
              </a:solidFill>
              <a:latin typeface="Arial Narrow" panose="020B0606020202030204" pitchFamily="34" charset="0"/>
            </a:endParaRPr>
          </a:p>
        </p:txBody>
      </p:sp>
      <p:grpSp>
        <p:nvGrpSpPr>
          <p:cNvPr id="22" name="Group 21"/>
          <p:cNvGrpSpPr/>
          <p:nvPr/>
        </p:nvGrpSpPr>
        <p:grpSpPr>
          <a:xfrm>
            <a:off x="5334000" y="646432"/>
            <a:ext cx="1219200" cy="341632"/>
            <a:chOff x="3364839" y="5417692"/>
            <a:chExt cx="1219200" cy="341632"/>
          </a:xfrm>
        </p:grpSpPr>
        <p:cxnSp>
          <p:nvCxnSpPr>
            <p:cNvPr id="23" name="Straight Arrow Connector 22"/>
            <p:cNvCxnSpPr/>
            <p:nvPr/>
          </p:nvCxnSpPr>
          <p:spPr>
            <a:xfrm>
              <a:off x="3745839" y="5726687"/>
              <a:ext cx="4572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364839" y="5417692"/>
              <a:ext cx="1219200" cy="341632"/>
            </a:xfrm>
            <a:prstGeom prst="rect">
              <a:avLst/>
            </a:prstGeom>
            <a:noFill/>
          </p:spPr>
          <p:txBody>
            <a:bodyPr wrap="square" rtlCol="0">
              <a:spAutoFit/>
            </a:bodyPr>
            <a:lstStyle/>
            <a:p>
              <a:pPr algn="ctr">
                <a:lnSpc>
                  <a:spcPct val="90000"/>
                </a:lnSpc>
              </a:pPr>
              <a:r>
                <a:rPr lang="en-US" dirty="0" err="1" smtClean="0">
                  <a:solidFill>
                    <a:prstClr val="black"/>
                  </a:solidFill>
                  <a:latin typeface="Arial Narrow" panose="020B0606020202030204" pitchFamily="34" charset="0"/>
                </a:rPr>
                <a:t>Acc</a:t>
              </a:r>
              <a:r>
                <a:rPr lang="en-US" dirty="0" smtClean="0">
                  <a:solidFill>
                    <a:prstClr val="black"/>
                  </a:solidFill>
                  <a:latin typeface="Arial Narrow" panose="020B0606020202030204" pitchFamily="34" charset="0"/>
                </a:rPr>
                <a:t> Phys</a:t>
              </a:r>
            </a:p>
          </p:txBody>
        </p:sp>
      </p:grpSp>
      <p:sp>
        <p:nvSpPr>
          <p:cNvPr id="25" name="TextBox 24"/>
          <p:cNvSpPr txBox="1"/>
          <p:nvPr/>
        </p:nvSpPr>
        <p:spPr>
          <a:xfrm>
            <a:off x="1524000" y="1143000"/>
            <a:ext cx="753732" cy="341632"/>
          </a:xfrm>
          <a:prstGeom prst="rect">
            <a:avLst/>
          </a:prstGeom>
          <a:noFill/>
        </p:spPr>
        <p:txBody>
          <a:bodyPr wrap="none" rtlCol="0">
            <a:spAutoFit/>
          </a:bodyPr>
          <a:lstStyle/>
          <a:p>
            <a:pPr algn="ctr">
              <a:lnSpc>
                <a:spcPct val="90000"/>
              </a:lnSpc>
            </a:pPr>
            <a:r>
              <a:rPr lang="en-US" b="1" dirty="0" smtClean="0">
                <a:solidFill>
                  <a:srgbClr val="0066FF"/>
                </a:solidFill>
                <a:latin typeface="Arial Narrow" panose="020B0606020202030204" pitchFamily="34" charset="0"/>
              </a:rPr>
              <a:t>37 mA</a:t>
            </a:r>
          </a:p>
        </p:txBody>
      </p:sp>
      <p:sp>
        <p:nvSpPr>
          <p:cNvPr id="27" name="TextBox 26"/>
          <p:cNvSpPr txBox="1"/>
          <p:nvPr/>
        </p:nvSpPr>
        <p:spPr>
          <a:xfrm>
            <a:off x="3962400" y="2237500"/>
            <a:ext cx="995785" cy="313932"/>
          </a:xfrm>
          <a:prstGeom prst="rect">
            <a:avLst/>
          </a:prstGeom>
          <a:noFill/>
        </p:spPr>
        <p:txBody>
          <a:bodyPr wrap="none" rtlCol="0">
            <a:spAutoFit/>
          </a:bodyPr>
          <a:lstStyle/>
          <a:p>
            <a:pPr algn="ctr">
              <a:lnSpc>
                <a:spcPct val="90000"/>
              </a:lnSpc>
            </a:pPr>
            <a:r>
              <a:rPr lang="en-US" sz="1600" b="1" dirty="0">
                <a:solidFill>
                  <a:srgbClr val="009900"/>
                </a:solidFill>
                <a:latin typeface="Arial Narrow" panose="020B0606020202030204" pitchFamily="34" charset="0"/>
              </a:rPr>
              <a:t>c</a:t>
            </a:r>
            <a:r>
              <a:rPr lang="en-US" sz="1600" b="1" dirty="0" smtClean="0">
                <a:solidFill>
                  <a:srgbClr val="009900"/>
                </a:solidFill>
                <a:latin typeface="Arial Narrow" panose="020B0606020202030204" pitchFamily="34" charset="0"/>
              </a:rPr>
              <a:t>hopper%</a:t>
            </a:r>
          </a:p>
        </p:txBody>
      </p:sp>
      <p:sp>
        <p:nvSpPr>
          <p:cNvPr id="28" name="TextBox 27"/>
          <p:cNvSpPr txBox="1"/>
          <p:nvPr/>
        </p:nvSpPr>
        <p:spPr>
          <a:xfrm>
            <a:off x="3429000" y="602995"/>
            <a:ext cx="1219200" cy="341632"/>
          </a:xfrm>
          <a:prstGeom prst="rect">
            <a:avLst/>
          </a:prstGeom>
          <a:noFill/>
        </p:spPr>
        <p:txBody>
          <a:bodyPr wrap="square" rtlCol="0">
            <a:spAutoFit/>
          </a:bodyPr>
          <a:lstStyle/>
          <a:p>
            <a:pPr algn="ctr">
              <a:lnSpc>
                <a:spcPct val="90000"/>
              </a:lnSpc>
            </a:pPr>
            <a:r>
              <a:rPr lang="en-US" dirty="0" smtClean="0">
                <a:solidFill>
                  <a:prstClr val="black"/>
                </a:solidFill>
                <a:latin typeface="Arial Narrow" panose="020B0606020202030204" pitchFamily="34" charset="0"/>
              </a:rPr>
              <a:t>C-discharge</a:t>
            </a:r>
          </a:p>
        </p:txBody>
      </p:sp>
      <p:cxnSp>
        <p:nvCxnSpPr>
          <p:cNvPr id="29" name="Straight Arrow Connector 28"/>
          <p:cNvCxnSpPr/>
          <p:nvPr/>
        </p:nvCxnSpPr>
        <p:spPr>
          <a:xfrm>
            <a:off x="3962400" y="875032"/>
            <a:ext cx="0" cy="24701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65187" y="3846832"/>
            <a:ext cx="797013" cy="341632"/>
          </a:xfrm>
          <a:prstGeom prst="rect">
            <a:avLst/>
          </a:prstGeom>
          <a:noFill/>
        </p:spPr>
        <p:txBody>
          <a:bodyPr wrap="none" rtlCol="0">
            <a:spAutoFit/>
          </a:bodyPr>
          <a:lstStyle/>
          <a:p>
            <a:pPr algn="ctr">
              <a:lnSpc>
                <a:spcPct val="90000"/>
              </a:lnSpc>
            </a:pPr>
            <a:r>
              <a:rPr lang="en-US" b="1" dirty="0" smtClean="0">
                <a:solidFill>
                  <a:srgbClr val="FF9900"/>
                </a:solidFill>
                <a:latin typeface="Arial Narrow" panose="020B0606020202030204" pitchFamily="34" charset="0"/>
              </a:rPr>
              <a:t>Cs 852</a:t>
            </a:r>
          </a:p>
        </p:txBody>
      </p:sp>
      <p:cxnSp>
        <p:nvCxnSpPr>
          <p:cNvPr id="32" name="Straight Arrow Connector 31"/>
          <p:cNvCxnSpPr/>
          <p:nvPr/>
        </p:nvCxnSpPr>
        <p:spPr>
          <a:xfrm>
            <a:off x="1143000" y="4685032"/>
            <a:ext cx="8001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667000" y="4648200"/>
            <a:ext cx="4495801" cy="341632"/>
          </a:xfrm>
          <a:prstGeom prst="rect">
            <a:avLst/>
          </a:prstGeom>
          <a:noFill/>
        </p:spPr>
        <p:txBody>
          <a:bodyPr wrap="square" rtlCol="0">
            <a:spAutoFit/>
          </a:bodyPr>
          <a:lstStyle/>
          <a:p>
            <a:pPr algn="ctr">
              <a:lnSpc>
                <a:spcPct val="90000"/>
              </a:lnSpc>
            </a:pPr>
            <a:r>
              <a:rPr lang="en-US" dirty="0" smtClean="0">
                <a:solidFill>
                  <a:prstClr val="black"/>
                </a:solidFill>
                <a:latin typeface="Arial Narrow" panose="020B0606020202030204" pitchFamily="34" charset="0"/>
              </a:rPr>
              <a:t>51 days of source #4 ~4 amp-hours of H- into RFQ</a:t>
            </a:r>
          </a:p>
        </p:txBody>
      </p:sp>
      <p:sp>
        <p:nvSpPr>
          <p:cNvPr id="36" name="Rectangle 2"/>
          <p:cNvSpPr txBox="1">
            <a:spLocks noChangeArrowheads="1"/>
          </p:cNvSpPr>
          <p:nvPr/>
        </p:nvSpPr>
        <p:spPr>
          <a:xfrm>
            <a:off x="1066800" y="76200"/>
            <a:ext cx="7924800" cy="484748"/>
          </a:xfrm>
          <a:prstGeom prst="rect">
            <a:avLst/>
          </a:prstGeom>
        </p:spPr>
        <p:txBody>
          <a:bodyPr wrap="square">
            <a:spAutoFit/>
          </a:bodyPr>
          <a:lstStyle/>
          <a:p>
            <a:pPr fontAlgn="auto">
              <a:lnSpc>
                <a:spcPct val="85000"/>
              </a:lnSpc>
              <a:spcAft>
                <a:spcPts val="0"/>
              </a:spcAft>
              <a:defRPr/>
            </a:pPr>
            <a:r>
              <a:rPr lang="en-US" sz="3000" dirty="0" smtClean="0">
                <a:solidFill>
                  <a:srgbClr val="006C3A"/>
                </a:solidFill>
                <a:latin typeface="Arial Black" pitchFamily="34" charset="0"/>
              </a:rPr>
              <a:t>51 Day </a:t>
            </a:r>
            <a:r>
              <a:rPr lang="en-US" sz="3000" dirty="0">
                <a:solidFill>
                  <a:srgbClr val="006C3A"/>
                </a:solidFill>
                <a:latin typeface="Arial Black" pitchFamily="34" charset="0"/>
              </a:rPr>
              <a:t>S</a:t>
            </a:r>
            <a:r>
              <a:rPr lang="en-US" sz="3000" dirty="0" smtClean="0">
                <a:solidFill>
                  <a:srgbClr val="006C3A"/>
                </a:solidFill>
                <a:latin typeface="Arial Black" pitchFamily="34" charset="0"/>
              </a:rPr>
              <a:t>ervice Cycle </a:t>
            </a:r>
            <a:r>
              <a:rPr lang="en-US" sz="3000" smtClean="0">
                <a:solidFill>
                  <a:srgbClr val="006C3A"/>
                </a:solidFill>
                <a:latin typeface="Arial Black" pitchFamily="34" charset="0"/>
              </a:rPr>
              <a:t>of Source </a:t>
            </a:r>
            <a:r>
              <a:rPr lang="en-US" sz="3000" dirty="0" smtClean="0">
                <a:solidFill>
                  <a:srgbClr val="006C3A"/>
                </a:solidFill>
                <a:latin typeface="Arial Black" pitchFamily="34" charset="0"/>
              </a:rPr>
              <a:t>#4</a:t>
            </a:r>
            <a:endParaRPr lang="en-US" sz="3000" dirty="0">
              <a:solidFill>
                <a:srgbClr val="006C3A"/>
              </a:solidFill>
              <a:latin typeface="Arial Black" pitchFamily="34" charset="0"/>
            </a:endParaRPr>
          </a:p>
        </p:txBody>
      </p:sp>
      <p:sp>
        <p:nvSpPr>
          <p:cNvPr id="26" name="Text Box 76"/>
          <p:cNvSpPr txBox="1">
            <a:spLocks noChangeArrowheads="1"/>
          </p:cNvSpPr>
          <p:nvPr/>
        </p:nvSpPr>
        <p:spPr bwMode="auto">
          <a:xfrm>
            <a:off x="-1" y="5029199"/>
            <a:ext cx="8287356" cy="140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200" b="1">
                <a:solidFill>
                  <a:schemeClr val="tx1"/>
                </a:solidFill>
                <a:latin typeface="Arial Narrow" pitchFamily="34" charset="0"/>
                <a:cs typeface="Arial" pitchFamily="34" charset="0"/>
              </a:defRPr>
            </a:lvl1pPr>
            <a:lvl2pPr marL="742950" indent="-285750" eaLnBrk="0" hangingPunct="0">
              <a:defRPr sz="2200" b="1">
                <a:solidFill>
                  <a:schemeClr val="tx1"/>
                </a:solidFill>
                <a:latin typeface="Arial Narrow" pitchFamily="34" charset="0"/>
                <a:cs typeface="Arial" pitchFamily="34" charset="0"/>
              </a:defRPr>
            </a:lvl2pPr>
            <a:lvl3pPr marL="1143000" indent="-228600" eaLnBrk="0" hangingPunct="0">
              <a:defRPr sz="2200" b="1">
                <a:solidFill>
                  <a:schemeClr val="tx1"/>
                </a:solidFill>
                <a:latin typeface="Arial Narrow" pitchFamily="34" charset="0"/>
                <a:cs typeface="Arial" pitchFamily="34" charset="0"/>
              </a:defRPr>
            </a:lvl3pPr>
            <a:lvl4pPr marL="1600200" indent="-228600" eaLnBrk="0" hangingPunct="0">
              <a:defRPr sz="2200" b="1">
                <a:solidFill>
                  <a:schemeClr val="tx1"/>
                </a:solidFill>
                <a:latin typeface="Arial Narrow" pitchFamily="34" charset="0"/>
                <a:cs typeface="Arial" pitchFamily="34" charset="0"/>
              </a:defRPr>
            </a:lvl4pPr>
            <a:lvl5pPr marL="2057400" indent="-228600" eaLnBrk="0" hangingPunct="0">
              <a:defRPr sz="2200" b="1">
                <a:solidFill>
                  <a:schemeClr val="tx1"/>
                </a:solidFill>
                <a:latin typeface="Arial Narrow" pitchFamily="34" charset="0"/>
                <a:cs typeface="Arial" pitchFamily="34" charset="0"/>
              </a:defRPr>
            </a:lvl5pPr>
            <a:lvl6pPr marL="2514600" indent="-228600" eaLnBrk="0" fontAlgn="base" hangingPunct="0">
              <a:lnSpc>
                <a:spcPct val="90000"/>
              </a:lnSpc>
              <a:spcBef>
                <a:spcPts val="1400"/>
              </a:spcBef>
              <a:spcAft>
                <a:spcPct val="0"/>
              </a:spcAft>
              <a:buClr>
                <a:srgbClr val="006C3A"/>
              </a:buClr>
              <a:defRPr sz="2200" b="1">
                <a:solidFill>
                  <a:schemeClr val="tx1"/>
                </a:solidFill>
                <a:latin typeface="Arial Narrow" pitchFamily="34" charset="0"/>
                <a:cs typeface="Arial" pitchFamily="34" charset="0"/>
              </a:defRPr>
            </a:lvl6pPr>
            <a:lvl7pPr marL="2971800" indent="-228600" eaLnBrk="0" fontAlgn="base" hangingPunct="0">
              <a:lnSpc>
                <a:spcPct val="90000"/>
              </a:lnSpc>
              <a:spcBef>
                <a:spcPts val="1400"/>
              </a:spcBef>
              <a:spcAft>
                <a:spcPct val="0"/>
              </a:spcAft>
              <a:buClr>
                <a:srgbClr val="006C3A"/>
              </a:buClr>
              <a:defRPr sz="2200" b="1">
                <a:solidFill>
                  <a:schemeClr val="tx1"/>
                </a:solidFill>
                <a:latin typeface="Arial Narrow" pitchFamily="34" charset="0"/>
                <a:cs typeface="Arial" pitchFamily="34" charset="0"/>
              </a:defRPr>
            </a:lvl7pPr>
            <a:lvl8pPr marL="3429000" indent="-228600" eaLnBrk="0" fontAlgn="base" hangingPunct="0">
              <a:lnSpc>
                <a:spcPct val="90000"/>
              </a:lnSpc>
              <a:spcBef>
                <a:spcPts val="1400"/>
              </a:spcBef>
              <a:spcAft>
                <a:spcPct val="0"/>
              </a:spcAft>
              <a:buClr>
                <a:srgbClr val="006C3A"/>
              </a:buClr>
              <a:defRPr sz="2200" b="1">
                <a:solidFill>
                  <a:schemeClr val="tx1"/>
                </a:solidFill>
                <a:latin typeface="Arial Narrow" pitchFamily="34" charset="0"/>
                <a:cs typeface="Arial" pitchFamily="34" charset="0"/>
              </a:defRPr>
            </a:lvl8pPr>
            <a:lvl9pPr marL="3886200" indent="-228600" eaLnBrk="0" fontAlgn="base" hangingPunct="0">
              <a:lnSpc>
                <a:spcPct val="90000"/>
              </a:lnSpc>
              <a:spcBef>
                <a:spcPts val="1400"/>
              </a:spcBef>
              <a:spcAft>
                <a:spcPct val="0"/>
              </a:spcAft>
              <a:buClr>
                <a:srgbClr val="006C3A"/>
              </a:buClr>
              <a:defRPr sz="2200" b="1">
                <a:solidFill>
                  <a:schemeClr val="tx1"/>
                </a:solidFill>
                <a:latin typeface="Arial Narrow" pitchFamily="34" charset="0"/>
                <a:cs typeface="Arial" pitchFamily="34" charset="0"/>
              </a:defRPr>
            </a:lvl9pPr>
          </a:lstStyle>
          <a:p>
            <a:pPr eaLnBrk="1" hangingPunct="1">
              <a:lnSpc>
                <a:spcPct val="89000"/>
              </a:lnSpc>
              <a:spcBef>
                <a:spcPts val="100"/>
              </a:spcBef>
              <a:buClr>
                <a:srgbClr val="01673E"/>
              </a:buClr>
            </a:pPr>
            <a:r>
              <a:rPr lang="en-US" altLang="en-US" sz="2400" b="0" dirty="0" smtClean="0">
                <a:solidFill>
                  <a:srgbClr val="000000"/>
                </a:solidFill>
                <a:latin typeface="Arial"/>
              </a:rPr>
              <a:t>Having achieved persistent H</a:t>
            </a:r>
            <a:r>
              <a:rPr lang="en-US" altLang="en-US" sz="2400" b="0" baseline="30000" dirty="0" smtClean="0">
                <a:solidFill>
                  <a:srgbClr val="000000"/>
                </a:solidFill>
                <a:latin typeface="Arial"/>
              </a:rPr>
              <a:t>-</a:t>
            </a:r>
            <a:r>
              <a:rPr lang="en-US" altLang="en-US" sz="2400" b="0" dirty="0" smtClean="0">
                <a:solidFill>
                  <a:srgbClr val="000000"/>
                </a:solidFill>
                <a:latin typeface="Arial"/>
              </a:rPr>
              <a:t> beams, the service cycles of well performing sources is gradually extended until old age problems surface. Source #4 delivered ~4 amp-hours H</a:t>
            </a:r>
            <a:r>
              <a:rPr lang="en-US" altLang="en-US" sz="2400" b="0" baseline="30000" dirty="0" smtClean="0">
                <a:solidFill>
                  <a:srgbClr val="000000"/>
                </a:solidFill>
                <a:latin typeface="Arial"/>
              </a:rPr>
              <a:t>-</a:t>
            </a:r>
            <a:r>
              <a:rPr lang="en-US" altLang="en-US" sz="2400" b="0" dirty="0" smtClean="0">
                <a:solidFill>
                  <a:srgbClr val="000000"/>
                </a:solidFill>
                <a:latin typeface="Arial"/>
              </a:rPr>
              <a:t> over 51 days before being replaced after a target failure. </a:t>
            </a:r>
            <a:endParaRPr lang="en-US" altLang="en-US" sz="2400" b="0" dirty="0">
              <a:solidFill>
                <a:srgbClr val="000000"/>
              </a:solidFill>
              <a:latin typeface="Arial"/>
            </a:endParaRPr>
          </a:p>
        </p:txBody>
      </p:sp>
      <p:sp>
        <p:nvSpPr>
          <p:cNvPr id="30" name="Text Box 76"/>
          <p:cNvSpPr txBox="1">
            <a:spLocks noChangeArrowheads="1"/>
          </p:cNvSpPr>
          <p:nvPr/>
        </p:nvSpPr>
        <p:spPr bwMode="auto">
          <a:xfrm>
            <a:off x="76198" y="6400800"/>
            <a:ext cx="9067801" cy="44563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200" b="1">
                <a:solidFill>
                  <a:schemeClr val="tx1"/>
                </a:solidFill>
                <a:latin typeface="Arial Narrow" pitchFamily="34" charset="0"/>
                <a:cs typeface="Arial" pitchFamily="34" charset="0"/>
              </a:defRPr>
            </a:lvl1pPr>
            <a:lvl2pPr marL="742950" indent="-285750" eaLnBrk="0" hangingPunct="0">
              <a:defRPr sz="2200" b="1">
                <a:solidFill>
                  <a:schemeClr val="tx1"/>
                </a:solidFill>
                <a:latin typeface="Arial Narrow" pitchFamily="34" charset="0"/>
                <a:cs typeface="Arial" pitchFamily="34" charset="0"/>
              </a:defRPr>
            </a:lvl2pPr>
            <a:lvl3pPr marL="1143000" indent="-228600" eaLnBrk="0" hangingPunct="0">
              <a:defRPr sz="2200" b="1">
                <a:solidFill>
                  <a:schemeClr val="tx1"/>
                </a:solidFill>
                <a:latin typeface="Arial Narrow" pitchFamily="34" charset="0"/>
                <a:cs typeface="Arial" pitchFamily="34" charset="0"/>
              </a:defRPr>
            </a:lvl3pPr>
            <a:lvl4pPr marL="1600200" indent="-228600" eaLnBrk="0" hangingPunct="0">
              <a:defRPr sz="2200" b="1">
                <a:solidFill>
                  <a:schemeClr val="tx1"/>
                </a:solidFill>
                <a:latin typeface="Arial Narrow" pitchFamily="34" charset="0"/>
                <a:cs typeface="Arial" pitchFamily="34" charset="0"/>
              </a:defRPr>
            </a:lvl4pPr>
            <a:lvl5pPr marL="2057400" indent="-228600" eaLnBrk="0" hangingPunct="0">
              <a:defRPr sz="2200" b="1">
                <a:solidFill>
                  <a:schemeClr val="tx1"/>
                </a:solidFill>
                <a:latin typeface="Arial Narrow" pitchFamily="34" charset="0"/>
                <a:cs typeface="Arial" pitchFamily="34" charset="0"/>
              </a:defRPr>
            </a:lvl5pPr>
            <a:lvl6pPr marL="2514600" indent="-228600" eaLnBrk="0" fontAlgn="base" hangingPunct="0">
              <a:lnSpc>
                <a:spcPct val="90000"/>
              </a:lnSpc>
              <a:spcBef>
                <a:spcPts val="1400"/>
              </a:spcBef>
              <a:spcAft>
                <a:spcPct val="0"/>
              </a:spcAft>
              <a:buClr>
                <a:srgbClr val="006C3A"/>
              </a:buClr>
              <a:defRPr sz="2200" b="1">
                <a:solidFill>
                  <a:schemeClr val="tx1"/>
                </a:solidFill>
                <a:latin typeface="Arial Narrow" pitchFamily="34" charset="0"/>
                <a:cs typeface="Arial" pitchFamily="34" charset="0"/>
              </a:defRPr>
            </a:lvl6pPr>
            <a:lvl7pPr marL="2971800" indent="-228600" eaLnBrk="0" fontAlgn="base" hangingPunct="0">
              <a:lnSpc>
                <a:spcPct val="90000"/>
              </a:lnSpc>
              <a:spcBef>
                <a:spcPts val="1400"/>
              </a:spcBef>
              <a:spcAft>
                <a:spcPct val="0"/>
              </a:spcAft>
              <a:buClr>
                <a:srgbClr val="006C3A"/>
              </a:buClr>
              <a:defRPr sz="2200" b="1">
                <a:solidFill>
                  <a:schemeClr val="tx1"/>
                </a:solidFill>
                <a:latin typeface="Arial Narrow" pitchFamily="34" charset="0"/>
                <a:cs typeface="Arial" pitchFamily="34" charset="0"/>
              </a:defRPr>
            </a:lvl7pPr>
            <a:lvl8pPr marL="3429000" indent="-228600" eaLnBrk="0" fontAlgn="base" hangingPunct="0">
              <a:lnSpc>
                <a:spcPct val="90000"/>
              </a:lnSpc>
              <a:spcBef>
                <a:spcPts val="1400"/>
              </a:spcBef>
              <a:spcAft>
                <a:spcPct val="0"/>
              </a:spcAft>
              <a:buClr>
                <a:srgbClr val="006C3A"/>
              </a:buClr>
              <a:defRPr sz="2200" b="1">
                <a:solidFill>
                  <a:schemeClr val="tx1"/>
                </a:solidFill>
                <a:latin typeface="Arial Narrow" pitchFamily="34" charset="0"/>
                <a:cs typeface="Arial" pitchFamily="34" charset="0"/>
              </a:defRPr>
            </a:lvl8pPr>
            <a:lvl9pPr marL="3886200" indent="-228600" eaLnBrk="0" fontAlgn="base" hangingPunct="0">
              <a:lnSpc>
                <a:spcPct val="90000"/>
              </a:lnSpc>
              <a:spcBef>
                <a:spcPts val="1400"/>
              </a:spcBef>
              <a:spcAft>
                <a:spcPct val="0"/>
              </a:spcAft>
              <a:buClr>
                <a:srgbClr val="006C3A"/>
              </a:buClr>
              <a:defRPr sz="2200" b="1">
                <a:solidFill>
                  <a:schemeClr val="tx1"/>
                </a:solidFill>
                <a:latin typeface="Arial Narrow" pitchFamily="34" charset="0"/>
                <a:cs typeface="Arial" pitchFamily="34" charset="0"/>
              </a:defRPr>
            </a:lvl9pPr>
          </a:lstStyle>
          <a:p>
            <a:pPr eaLnBrk="1" hangingPunct="1">
              <a:lnSpc>
                <a:spcPct val="82000"/>
              </a:lnSpc>
              <a:spcBef>
                <a:spcPts val="100"/>
              </a:spcBef>
              <a:buClr>
                <a:srgbClr val="01673E"/>
              </a:buClr>
            </a:pPr>
            <a:r>
              <a:rPr lang="en-US" altLang="en-US" sz="2800" i="1" dirty="0">
                <a:solidFill>
                  <a:srgbClr val="FF0000"/>
                </a:solidFill>
                <a:latin typeface="Arial" pitchFamily="34" charset="0"/>
              </a:rPr>
              <a:t>RF technology </a:t>
            </a:r>
            <a:r>
              <a:rPr lang="en-US" altLang="en-US" sz="2800" i="1" dirty="0" smtClean="0">
                <a:solidFill>
                  <a:srgbClr val="FF0000"/>
                </a:solidFill>
                <a:latin typeface="Arial" pitchFamily="34" charset="0"/>
              </a:rPr>
              <a:t>extends </a:t>
            </a:r>
            <a:r>
              <a:rPr lang="en-US" altLang="en-US" sz="2800" i="1" dirty="0">
                <a:solidFill>
                  <a:srgbClr val="FF0000"/>
                </a:solidFill>
                <a:latin typeface="Arial" pitchFamily="34" charset="0"/>
              </a:rPr>
              <a:t>the life times of ion sources!</a:t>
            </a:r>
          </a:p>
        </p:txBody>
      </p:sp>
      <p:pic>
        <p:nvPicPr>
          <p:cNvPr id="3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4724400"/>
            <a:ext cx="952500" cy="171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4" name="TextBox 33"/>
          <p:cNvSpPr txBox="1"/>
          <p:nvPr/>
        </p:nvSpPr>
        <p:spPr>
          <a:xfrm>
            <a:off x="1295400" y="685800"/>
            <a:ext cx="1447832" cy="341632"/>
          </a:xfrm>
          <a:prstGeom prst="rect">
            <a:avLst/>
          </a:prstGeom>
          <a:noFill/>
        </p:spPr>
        <p:txBody>
          <a:bodyPr wrap="none" rtlCol="0">
            <a:spAutoFit/>
          </a:bodyPr>
          <a:lstStyle/>
          <a:p>
            <a:pPr algn="ctr">
              <a:lnSpc>
                <a:spcPct val="90000"/>
              </a:lnSpc>
            </a:pPr>
            <a:r>
              <a:rPr lang="en-US" b="1" dirty="0" smtClean="0">
                <a:solidFill>
                  <a:srgbClr val="663300"/>
                </a:solidFill>
                <a:latin typeface="Arial Narrow" panose="020B0606020202030204" pitchFamily="34" charset="0"/>
              </a:rPr>
              <a:t>1.3 MW power</a:t>
            </a:r>
          </a:p>
        </p:txBody>
      </p:sp>
    </p:spTree>
    <p:extLst>
      <p:ext uri="{BB962C8B-B14F-4D97-AF65-F5344CB8AC3E}">
        <p14:creationId xmlns:p14="http://schemas.microsoft.com/office/powerpoint/2010/main" val="338342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1000"/>
                                        <p:tgtEl>
                                          <p:spTgt spid="30"/>
                                        </p:tgtEl>
                                      </p:cBhvr>
                                    </p:animEffect>
                                  </p:childTnLst>
                                </p:cTn>
                              </p:par>
                              <p:par>
                                <p:cTn id="13" presetID="22" presetClass="entr" presetSubtype="4"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23" t="1579" r="2647" b="2105"/>
          <a:stretch/>
        </p:blipFill>
        <p:spPr bwMode="auto">
          <a:xfrm>
            <a:off x="4770120" y="182880"/>
            <a:ext cx="4297680" cy="278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a:grpSpLocks noChangeAspect="1"/>
          </p:cNvGrpSpPr>
          <p:nvPr/>
        </p:nvGrpSpPr>
        <p:grpSpPr bwMode="auto">
          <a:xfrm>
            <a:off x="76200" y="3133725"/>
            <a:ext cx="2286000" cy="2631908"/>
            <a:chOff x="76200" y="3058311"/>
            <a:chExt cx="1447800" cy="1666089"/>
          </a:xfrm>
        </p:grpSpPr>
        <p:pic>
          <p:nvPicPr>
            <p:cNvPr id="327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058311"/>
              <a:ext cx="1447800" cy="1666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782" name="Group 17"/>
            <p:cNvGrpSpPr>
              <a:grpSpLocks/>
            </p:cNvGrpSpPr>
            <p:nvPr/>
          </p:nvGrpSpPr>
          <p:grpSpPr bwMode="auto">
            <a:xfrm>
              <a:off x="571500" y="4258134"/>
              <a:ext cx="228600" cy="204202"/>
              <a:chOff x="4800600" y="4572000"/>
              <a:chExt cx="228600" cy="204202"/>
            </a:xfrm>
          </p:grpSpPr>
          <p:cxnSp>
            <p:nvCxnSpPr>
              <p:cNvPr id="6" name="Straight Connector 5"/>
              <p:cNvCxnSpPr/>
              <p:nvPr/>
            </p:nvCxnSpPr>
            <p:spPr>
              <a:xfrm flipV="1">
                <a:off x="4800600" y="4571761"/>
                <a:ext cx="228600" cy="2046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00600" y="4571761"/>
                <a:ext cx="228600" cy="2046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2052" name="Picture 4" descr="http://sytereitz.com/wp-content/uploads/2012/06/energizer-bunn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3379" y="4038600"/>
            <a:ext cx="3104421" cy="279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itle 1"/>
          <p:cNvSpPr>
            <a:spLocks noGrp="1"/>
          </p:cNvSpPr>
          <p:nvPr>
            <p:ph type="title"/>
          </p:nvPr>
        </p:nvSpPr>
        <p:spPr>
          <a:xfrm>
            <a:off x="152400" y="76200"/>
            <a:ext cx="8636000" cy="484188"/>
          </a:xfrm>
        </p:spPr>
        <p:txBody>
          <a:bodyPr/>
          <a:lstStyle/>
          <a:p>
            <a:pPr eaLnBrk="1" hangingPunct="1"/>
            <a:r>
              <a:rPr lang="en-US" altLang="en-US" smtClean="0"/>
              <a:t>Source Replacements</a:t>
            </a:r>
          </a:p>
        </p:txBody>
      </p:sp>
      <p:sp>
        <p:nvSpPr>
          <p:cNvPr id="3" name="Content Placeholder 2"/>
          <p:cNvSpPr>
            <a:spLocks noGrp="1"/>
          </p:cNvSpPr>
          <p:nvPr>
            <p:ph idx="1"/>
          </p:nvPr>
        </p:nvSpPr>
        <p:spPr>
          <a:xfrm>
            <a:off x="2667000" y="3124200"/>
            <a:ext cx="3581400" cy="304800"/>
          </a:xfrm>
        </p:spPr>
        <p:txBody>
          <a:bodyPr/>
          <a:lstStyle/>
          <a:p>
            <a:pPr marL="0" indent="0" algn="r" eaLnBrk="1" hangingPunct="1">
              <a:lnSpc>
                <a:spcPct val="80000"/>
              </a:lnSpc>
              <a:spcBef>
                <a:spcPts val="200"/>
              </a:spcBef>
              <a:buFont typeface="Arial" pitchFamily="34" charset="0"/>
              <a:buNone/>
            </a:pPr>
            <a:r>
              <a:rPr lang="en-US" altLang="en-US" sz="2400" b="1" dirty="0" smtClean="0">
                <a:solidFill>
                  <a:srgbClr val="FF0000"/>
                </a:solidFill>
              </a:rPr>
              <a:t>This is infant mortality!</a:t>
            </a:r>
          </a:p>
        </p:txBody>
      </p:sp>
      <p:sp>
        <p:nvSpPr>
          <p:cNvPr id="7" name="Content Placeholder 2"/>
          <p:cNvSpPr txBox="1">
            <a:spLocks/>
          </p:cNvSpPr>
          <p:nvPr/>
        </p:nvSpPr>
        <p:spPr bwMode="auto">
          <a:xfrm>
            <a:off x="2362200" y="3471863"/>
            <a:ext cx="6629400" cy="904863"/>
          </a:xfrm>
          <a:prstGeom prst="rect">
            <a:avLst/>
          </a:prstGeom>
          <a:noFill/>
          <a:ln w="9525">
            <a:noFill/>
            <a:miter lim="800000"/>
            <a:headEnd/>
            <a:tailEnd/>
          </a:ln>
        </p:spPr>
        <p:txBody>
          <a:bodyPr wrap="square">
            <a:spAutoFit/>
          </a:bodyPr>
          <a:lstStyle>
            <a:lvl1pPr marL="230188" indent="-230188" algn="l" rtl="0" eaLnBrk="0" fontAlgn="base" hangingPunct="0">
              <a:lnSpc>
                <a:spcPct val="90000"/>
              </a:lnSpc>
              <a:spcBef>
                <a:spcPts val="1400"/>
              </a:spcBef>
              <a:spcAft>
                <a:spcPct val="0"/>
              </a:spcAft>
              <a:buClr>
                <a:srgbClr val="006C3A"/>
              </a:buClr>
              <a:buFont typeface="Arial" charset="0"/>
              <a:buChar char="•"/>
              <a:defRPr sz="2800" b="1" kern="1200">
                <a:solidFill>
                  <a:schemeClr val="tx1"/>
                </a:solidFill>
                <a:latin typeface="Arial Narrow" pitchFamily="34" charset="0"/>
                <a:ea typeface="+mn-ea"/>
                <a:cs typeface="+mn-cs"/>
              </a:defRPr>
            </a:lvl1pPr>
            <a:lvl2pPr marL="625475" indent="-279400" algn="l" rtl="0" eaLnBrk="0" fontAlgn="base" hangingPunct="0">
              <a:lnSpc>
                <a:spcPct val="90000"/>
              </a:lnSpc>
              <a:spcBef>
                <a:spcPts val="800"/>
              </a:spcBef>
              <a:spcAft>
                <a:spcPct val="0"/>
              </a:spcAft>
              <a:buClr>
                <a:srgbClr val="006C3A"/>
              </a:buClr>
              <a:buFont typeface="Arial" charset="0"/>
              <a:buChar char="–"/>
              <a:defRPr sz="2400" b="1" kern="1200">
                <a:solidFill>
                  <a:schemeClr val="tx1"/>
                </a:solidFill>
                <a:latin typeface="Arial Narrow" pitchFamily="34" charset="0"/>
                <a:ea typeface="+mn-ea"/>
                <a:cs typeface="+mn-cs"/>
              </a:defRPr>
            </a:lvl2pPr>
            <a:lvl3pPr marL="914400" indent="-230188" algn="l" rtl="0" eaLnBrk="0" fontAlgn="base" hangingPunct="0">
              <a:lnSpc>
                <a:spcPct val="90000"/>
              </a:lnSpc>
              <a:spcBef>
                <a:spcPts val="800"/>
              </a:spcBef>
              <a:spcAft>
                <a:spcPct val="0"/>
              </a:spcAft>
              <a:buClr>
                <a:srgbClr val="006C3A"/>
              </a:buClr>
              <a:buFont typeface="Arial" charset="0"/>
              <a:buChar char="•"/>
              <a:defRPr sz="2000" b="1" kern="1200">
                <a:solidFill>
                  <a:schemeClr val="tx1"/>
                </a:solidFill>
                <a:latin typeface="Arial Narrow" pitchFamily="34" charset="0"/>
                <a:ea typeface="+mn-ea"/>
                <a:cs typeface="+mn-cs"/>
              </a:defRPr>
            </a:lvl3pPr>
            <a:lvl4pPr marL="1144588" indent="-173038" algn="l" rtl="0" eaLnBrk="0" fontAlgn="base" hangingPunct="0">
              <a:lnSpc>
                <a:spcPct val="90000"/>
              </a:lnSpc>
              <a:spcBef>
                <a:spcPts val="800"/>
              </a:spcBef>
              <a:spcAft>
                <a:spcPct val="0"/>
              </a:spcAft>
              <a:buClr>
                <a:srgbClr val="006C3A"/>
              </a:buClr>
              <a:buFont typeface="Arial" charset="0"/>
              <a:buChar char="–"/>
              <a:defRPr b="1" kern="1200">
                <a:solidFill>
                  <a:schemeClr val="tx1"/>
                </a:solidFill>
                <a:latin typeface="Arial Narrow" pitchFamily="34" charset="0"/>
                <a:ea typeface="+mn-ea"/>
                <a:cs typeface="+mn-cs"/>
              </a:defRPr>
            </a:lvl4pPr>
            <a:lvl5pPr marL="1482725" indent="-222250" algn="l" rtl="0" eaLnBrk="0" fontAlgn="base" hangingPunct="0">
              <a:lnSpc>
                <a:spcPct val="90000"/>
              </a:lnSpc>
              <a:spcBef>
                <a:spcPts val="600"/>
              </a:spcBef>
              <a:spcAft>
                <a:spcPct val="0"/>
              </a:spcAft>
              <a:buClr>
                <a:srgbClr val="006C3A"/>
              </a:buClr>
              <a:buFont typeface="Arial" charset="0"/>
              <a:buChar char="»"/>
              <a:defRPr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300"/>
              </a:spcBef>
              <a:buFont typeface="Arial" charset="0"/>
              <a:buNone/>
              <a:defRPr/>
            </a:pPr>
            <a:r>
              <a:rPr lang="en-US" sz="2200" b="0" dirty="0" smtClean="0">
                <a:latin typeface="+mn-lt"/>
              </a:rPr>
              <a:t>Since recently the diameter of the most plasma exposed “tapered bend” of the antenna is carefully measured before and after service.</a:t>
            </a:r>
          </a:p>
        </p:txBody>
      </p:sp>
      <p:sp>
        <p:nvSpPr>
          <p:cNvPr id="12" name="Rectangle 3"/>
          <p:cNvSpPr txBox="1">
            <a:spLocks noChangeArrowheads="1"/>
          </p:cNvSpPr>
          <p:nvPr/>
        </p:nvSpPr>
        <p:spPr bwMode="auto">
          <a:xfrm>
            <a:off x="304800" y="6457890"/>
            <a:ext cx="6858000" cy="3631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marL="230188" indent="-230188">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spcBef>
                <a:spcPts val="600"/>
              </a:spcBef>
            </a:pPr>
            <a:r>
              <a:rPr lang="en-US" altLang="en-US" sz="2200" b="1" dirty="0">
                <a:solidFill>
                  <a:srgbClr val="FF0000"/>
                </a:solidFill>
                <a:latin typeface="Arial Narrow" pitchFamily="34" charset="0"/>
              </a:rPr>
              <a:t>Service </a:t>
            </a:r>
            <a:r>
              <a:rPr lang="en-US" altLang="en-US" sz="2200" b="1" dirty="0" smtClean="0">
                <a:solidFill>
                  <a:srgbClr val="FF0000"/>
                </a:solidFill>
                <a:latin typeface="Arial Narrow" pitchFamily="34" charset="0"/>
              </a:rPr>
              <a:t>cycles continue to be up to ~10 </a:t>
            </a:r>
            <a:r>
              <a:rPr lang="en-US" altLang="en-US" sz="2200" b="1" dirty="0">
                <a:solidFill>
                  <a:srgbClr val="FF0000"/>
                </a:solidFill>
                <a:latin typeface="Arial Narrow" pitchFamily="34" charset="0"/>
              </a:rPr>
              <a:t>weeks for 5 A· h of H</a:t>
            </a:r>
            <a:r>
              <a:rPr lang="en-US" altLang="en-US" sz="2200" b="1" baseline="30000" dirty="0">
                <a:solidFill>
                  <a:srgbClr val="FF0000"/>
                </a:solidFill>
                <a:latin typeface="Arial Narrow" pitchFamily="34" charset="0"/>
              </a:rPr>
              <a:t>-</a:t>
            </a:r>
            <a:r>
              <a:rPr lang="en-US" altLang="en-US" sz="2200" b="1" dirty="0">
                <a:solidFill>
                  <a:srgbClr val="FF0000"/>
                </a:solidFill>
                <a:latin typeface="Arial Narrow" pitchFamily="34" charset="0"/>
              </a:rPr>
              <a:t>!</a:t>
            </a:r>
          </a:p>
        </p:txBody>
      </p:sp>
      <p:sp>
        <p:nvSpPr>
          <p:cNvPr id="32779" name="Content Placeholder 2"/>
          <p:cNvSpPr txBox="1">
            <a:spLocks/>
          </p:cNvSpPr>
          <p:nvPr/>
        </p:nvSpPr>
        <p:spPr bwMode="auto">
          <a:xfrm>
            <a:off x="76200" y="515938"/>
            <a:ext cx="4800600"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nSpc>
                <a:spcPct val="90000"/>
              </a:lnSpc>
              <a:spcBef>
                <a:spcPts val="1400"/>
              </a:spcBef>
              <a:buClr>
                <a:schemeClr val="tx2"/>
              </a:buClr>
              <a:buFont typeface="Arial" pitchFamily="34" charset="0"/>
              <a:buChar char="•"/>
              <a:defRPr sz="2800">
                <a:solidFill>
                  <a:schemeClr val="tx1"/>
                </a:solidFill>
                <a:latin typeface="Arial" pitchFamily="34" charset="0"/>
              </a:defRPr>
            </a:lvl1pPr>
            <a:lvl2pPr marL="625475" indent="-279400">
              <a:lnSpc>
                <a:spcPct val="90000"/>
              </a:lnSpc>
              <a:spcBef>
                <a:spcPts val="800"/>
              </a:spcBef>
              <a:buClr>
                <a:schemeClr val="tx2"/>
              </a:buClr>
              <a:buFont typeface="Arial" pitchFamily="34" charset="0"/>
              <a:buChar char="–"/>
              <a:defRPr sz="2400">
                <a:solidFill>
                  <a:schemeClr val="tx1"/>
                </a:solidFill>
                <a:latin typeface="Arial" pitchFamily="34" charset="0"/>
              </a:defRPr>
            </a:lvl2pPr>
            <a:lvl3pPr indent="-230188">
              <a:lnSpc>
                <a:spcPct val="90000"/>
              </a:lnSpc>
              <a:spcBef>
                <a:spcPts val="800"/>
              </a:spcBef>
              <a:buClr>
                <a:schemeClr val="tx2"/>
              </a:buClr>
              <a:buFont typeface="Arial" pitchFamily="34" charset="0"/>
              <a:buChar char="•"/>
              <a:defRPr sz="2000">
                <a:solidFill>
                  <a:schemeClr val="tx1"/>
                </a:solidFill>
                <a:latin typeface="Arial" pitchFamily="34" charset="0"/>
              </a:defRPr>
            </a:lvl3pPr>
            <a:lvl4pPr marL="1144588" indent="-173038">
              <a:lnSpc>
                <a:spcPct val="90000"/>
              </a:lnSpc>
              <a:spcBef>
                <a:spcPts val="800"/>
              </a:spcBef>
              <a:buClr>
                <a:schemeClr val="tx2"/>
              </a:buClr>
              <a:buFont typeface="Arial" pitchFamily="34" charset="0"/>
              <a:buChar char="–"/>
              <a:defRPr>
                <a:solidFill>
                  <a:schemeClr val="tx1"/>
                </a:solidFill>
                <a:latin typeface="Arial" pitchFamily="34" charset="0"/>
              </a:defRPr>
            </a:lvl4pPr>
            <a:lvl5pPr marL="1482725" indent="-222250">
              <a:lnSpc>
                <a:spcPct val="90000"/>
              </a:lnSpc>
              <a:spcBef>
                <a:spcPts val="600"/>
              </a:spcBef>
              <a:buClr>
                <a:schemeClr val="tx2"/>
              </a:buClr>
              <a:buFont typeface="Arial" pitchFamily="34" charset="0"/>
              <a:buChar char="»"/>
              <a:defRPr>
                <a:solidFill>
                  <a:schemeClr val="tx1"/>
                </a:solidFill>
                <a:latin typeface="Arial" pitchFamily="34" charset="0"/>
              </a:defRPr>
            </a:lvl5pPr>
            <a:lvl6pPr marL="19399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6pPr>
            <a:lvl7pPr marL="23971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7pPr>
            <a:lvl8pPr marL="28543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8pPr>
            <a:lvl9pPr marL="33115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9pPr>
          </a:lstStyle>
          <a:p>
            <a:pPr eaLnBrk="1" hangingPunct="1">
              <a:lnSpc>
                <a:spcPct val="80000"/>
              </a:lnSpc>
              <a:spcBef>
                <a:spcPts val="300"/>
              </a:spcBef>
            </a:pPr>
            <a:r>
              <a:rPr lang="en-US" altLang="en-US" sz="2200" dirty="0"/>
              <a:t>Since late 2011, 6 and 6+ service weeks are customary for high performing sources to deliver  more H</a:t>
            </a:r>
            <a:r>
              <a:rPr lang="en-US" altLang="en-US" sz="2200" baseline="30000" dirty="0"/>
              <a:t>-</a:t>
            </a:r>
            <a:r>
              <a:rPr lang="en-US" altLang="en-US" sz="2200" dirty="0"/>
              <a:t> ions when desired. </a:t>
            </a:r>
          </a:p>
          <a:p>
            <a:pPr eaLnBrk="1" hangingPunct="1">
              <a:lnSpc>
                <a:spcPct val="80000"/>
              </a:lnSpc>
              <a:spcBef>
                <a:spcPts val="300"/>
              </a:spcBef>
            </a:pPr>
            <a:r>
              <a:rPr lang="en-US" altLang="en-US" sz="2200" dirty="0" smtClean="0"/>
              <a:t>38 </a:t>
            </a:r>
            <a:r>
              <a:rPr lang="en-US" altLang="en-US" sz="2200" dirty="0"/>
              <a:t>production sources were replaced in the past </a:t>
            </a:r>
            <a:r>
              <a:rPr lang="en-US" altLang="en-US" sz="2200" dirty="0" smtClean="0"/>
              <a:t>4 </a:t>
            </a:r>
            <a:r>
              <a:rPr lang="en-US" altLang="en-US" sz="2200" dirty="0"/>
              <a:t>years.</a:t>
            </a:r>
          </a:p>
          <a:p>
            <a:pPr eaLnBrk="1" hangingPunct="1">
              <a:lnSpc>
                <a:spcPct val="80000"/>
              </a:lnSpc>
              <a:spcBef>
                <a:spcPts val="300"/>
              </a:spcBef>
            </a:pPr>
            <a:r>
              <a:rPr lang="en-US" altLang="en-US" sz="2200" dirty="0" smtClean="0"/>
              <a:t>35 </a:t>
            </a:r>
            <a:r>
              <a:rPr lang="en-US" altLang="en-US" sz="2200" dirty="0"/>
              <a:t>at the end of their service cycle.</a:t>
            </a:r>
          </a:p>
          <a:p>
            <a:pPr eaLnBrk="1" hangingPunct="1">
              <a:lnSpc>
                <a:spcPct val="80000"/>
              </a:lnSpc>
              <a:spcBef>
                <a:spcPts val="300"/>
              </a:spcBef>
            </a:pPr>
            <a:r>
              <a:rPr lang="en-US" altLang="en-US" sz="2200" dirty="0"/>
              <a:t>2 prematurely after e-dump failed.</a:t>
            </a:r>
          </a:p>
          <a:p>
            <a:pPr eaLnBrk="1" hangingPunct="1">
              <a:lnSpc>
                <a:spcPct val="80000"/>
              </a:lnSpc>
              <a:spcBef>
                <a:spcPts val="300"/>
              </a:spcBef>
            </a:pPr>
            <a:r>
              <a:rPr lang="en-US" altLang="en-US" sz="2200" dirty="0"/>
              <a:t>1 prematurely after antenna failed.</a:t>
            </a:r>
          </a:p>
        </p:txBody>
      </p:sp>
      <p:sp>
        <p:nvSpPr>
          <p:cNvPr id="23" name="Content Placeholder 2"/>
          <p:cNvSpPr txBox="1">
            <a:spLocks/>
          </p:cNvSpPr>
          <p:nvPr/>
        </p:nvSpPr>
        <p:spPr bwMode="auto">
          <a:xfrm>
            <a:off x="304799" y="5842980"/>
            <a:ext cx="5943601" cy="634020"/>
          </a:xfrm>
          <a:prstGeom prst="rect">
            <a:avLst/>
          </a:prstGeom>
          <a:noFill/>
          <a:ln w="9525">
            <a:noFill/>
            <a:miter lim="800000"/>
            <a:headEnd/>
            <a:tailEnd/>
          </a:ln>
        </p:spPr>
        <p:txBody>
          <a:bodyPr wrap="square">
            <a:spAutoFit/>
          </a:bodyPr>
          <a:lstStyle>
            <a:lvl1pPr marL="230188" indent="-230188" algn="l" rtl="0" eaLnBrk="0" fontAlgn="base" hangingPunct="0">
              <a:lnSpc>
                <a:spcPct val="90000"/>
              </a:lnSpc>
              <a:spcBef>
                <a:spcPts val="1400"/>
              </a:spcBef>
              <a:spcAft>
                <a:spcPct val="0"/>
              </a:spcAft>
              <a:buClr>
                <a:srgbClr val="006C3A"/>
              </a:buClr>
              <a:buFont typeface="Arial" charset="0"/>
              <a:buChar char="•"/>
              <a:defRPr sz="2800" b="1" kern="1200">
                <a:solidFill>
                  <a:schemeClr val="tx1"/>
                </a:solidFill>
                <a:latin typeface="Arial Narrow" pitchFamily="34" charset="0"/>
                <a:ea typeface="+mn-ea"/>
                <a:cs typeface="+mn-cs"/>
              </a:defRPr>
            </a:lvl1pPr>
            <a:lvl2pPr marL="625475" indent="-279400" algn="l" rtl="0" eaLnBrk="0" fontAlgn="base" hangingPunct="0">
              <a:lnSpc>
                <a:spcPct val="90000"/>
              </a:lnSpc>
              <a:spcBef>
                <a:spcPts val="800"/>
              </a:spcBef>
              <a:spcAft>
                <a:spcPct val="0"/>
              </a:spcAft>
              <a:buClr>
                <a:srgbClr val="006C3A"/>
              </a:buClr>
              <a:buFont typeface="Arial" charset="0"/>
              <a:buChar char="–"/>
              <a:defRPr sz="2400" b="1" kern="1200">
                <a:solidFill>
                  <a:schemeClr val="tx1"/>
                </a:solidFill>
                <a:latin typeface="Arial Narrow" pitchFamily="34" charset="0"/>
                <a:ea typeface="+mn-ea"/>
                <a:cs typeface="+mn-cs"/>
              </a:defRPr>
            </a:lvl2pPr>
            <a:lvl3pPr marL="914400" indent="-230188" algn="l" rtl="0" eaLnBrk="0" fontAlgn="base" hangingPunct="0">
              <a:lnSpc>
                <a:spcPct val="90000"/>
              </a:lnSpc>
              <a:spcBef>
                <a:spcPts val="800"/>
              </a:spcBef>
              <a:spcAft>
                <a:spcPct val="0"/>
              </a:spcAft>
              <a:buClr>
                <a:srgbClr val="006C3A"/>
              </a:buClr>
              <a:buFont typeface="Arial" charset="0"/>
              <a:buChar char="•"/>
              <a:defRPr sz="2000" b="1" kern="1200">
                <a:solidFill>
                  <a:schemeClr val="tx1"/>
                </a:solidFill>
                <a:latin typeface="Arial Narrow" pitchFamily="34" charset="0"/>
                <a:ea typeface="+mn-ea"/>
                <a:cs typeface="+mn-cs"/>
              </a:defRPr>
            </a:lvl3pPr>
            <a:lvl4pPr marL="1144588" indent="-173038" algn="l" rtl="0" eaLnBrk="0" fontAlgn="base" hangingPunct="0">
              <a:lnSpc>
                <a:spcPct val="90000"/>
              </a:lnSpc>
              <a:spcBef>
                <a:spcPts val="800"/>
              </a:spcBef>
              <a:spcAft>
                <a:spcPct val="0"/>
              </a:spcAft>
              <a:buClr>
                <a:srgbClr val="006C3A"/>
              </a:buClr>
              <a:buFont typeface="Arial" charset="0"/>
              <a:buChar char="–"/>
              <a:defRPr b="1" kern="1200">
                <a:solidFill>
                  <a:schemeClr val="tx1"/>
                </a:solidFill>
                <a:latin typeface="Arial Narrow" pitchFamily="34" charset="0"/>
                <a:ea typeface="+mn-ea"/>
                <a:cs typeface="+mn-cs"/>
              </a:defRPr>
            </a:lvl4pPr>
            <a:lvl5pPr marL="1482725" indent="-222250" algn="l" rtl="0" eaLnBrk="0" fontAlgn="base" hangingPunct="0">
              <a:lnSpc>
                <a:spcPct val="90000"/>
              </a:lnSpc>
              <a:spcBef>
                <a:spcPts val="600"/>
              </a:spcBef>
              <a:spcAft>
                <a:spcPct val="0"/>
              </a:spcAft>
              <a:buClr>
                <a:srgbClr val="006C3A"/>
              </a:buClr>
              <a:buFont typeface="Arial" charset="0"/>
              <a:buChar char="»"/>
              <a:defRPr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200"/>
              </a:spcBef>
              <a:buNone/>
              <a:defRPr/>
            </a:pPr>
            <a:r>
              <a:rPr lang="en-US" sz="2200" b="0" dirty="0" smtClean="0">
                <a:latin typeface="+mn-lt"/>
              </a:rPr>
              <a:t>Plasma light and gas emission data suggest that most wear happens during conditioning!</a:t>
            </a:r>
          </a:p>
        </p:txBody>
      </p:sp>
      <p:sp>
        <p:nvSpPr>
          <p:cNvPr id="18" name="Content Placeholder 2"/>
          <p:cNvSpPr txBox="1">
            <a:spLocks/>
          </p:cNvSpPr>
          <p:nvPr/>
        </p:nvSpPr>
        <p:spPr bwMode="auto">
          <a:xfrm>
            <a:off x="2376237" y="4285024"/>
            <a:ext cx="4596062" cy="363176"/>
          </a:xfrm>
          <a:prstGeom prst="rect">
            <a:avLst/>
          </a:prstGeom>
          <a:noFill/>
          <a:ln w="9525">
            <a:noFill/>
            <a:miter lim="800000"/>
            <a:headEnd/>
            <a:tailEnd/>
          </a:ln>
        </p:spPr>
        <p:txBody>
          <a:bodyPr wrap="square">
            <a:spAutoFit/>
          </a:bodyPr>
          <a:lstStyle>
            <a:lvl1pPr marL="230188" indent="-230188" algn="l" rtl="0" eaLnBrk="0" fontAlgn="base" hangingPunct="0">
              <a:lnSpc>
                <a:spcPct val="90000"/>
              </a:lnSpc>
              <a:spcBef>
                <a:spcPts val="1400"/>
              </a:spcBef>
              <a:spcAft>
                <a:spcPct val="0"/>
              </a:spcAft>
              <a:buClr>
                <a:srgbClr val="006C3A"/>
              </a:buClr>
              <a:buFont typeface="Arial" charset="0"/>
              <a:buChar char="•"/>
              <a:defRPr sz="2800" b="1" kern="1200">
                <a:solidFill>
                  <a:schemeClr val="tx1"/>
                </a:solidFill>
                <a:latin typeface="Arial Narrow" pitchFamily="34" charset="0"/>
                <a:ea typeface="+mn-ea"/>
                <a:cs typeface="+mn-cs"/>
              </a:defRPr>
            </a:lvl1pPr>
            <a:lvl2pPr marL="625475" indent="-279400" algn="l" rtl="0" eaLnBrk="0" fontAlgn="base" hangingPunct="0">
              <a:lnSpc>
                <a:spcPct val="90000"/>
              </a:lnSpc>
              <a:spcBef>
                <a:spcPts val="800"/>
              </a:spcBef>
              <a:spcAft>
                <a:spcPct val="0"/>
              </a:spcAft>
              <a:buClr>
                <a:srgbClr val="006C3A"/>
              </a:buClr>
              <a:buFont typeface="Arial" charset="0"/>
              <a:buChar char="–"/>
              <a:defRPr sz="2400" b="1" kern="1200">
                <a:solidFill>
                  <a:schemeClr val="tx1"/>
                </a:solidFill>
                <a:latin typeface="Arial Narrow" pitchFamily="34" charset="0"/>
                <a:ea typeface="+mn-ea"/>
                <a:cs typeface="+mn-cs"/>
              </a:defRPr>
            </a:lvl2pPr>
            <a:lvl3pPr marL="914400" indent="-230188" algn="l" rtl="0" eaLnBrk="0" fontAlgn="base" hangingPunct="0">
              <a:lnSpc>
                <a:spcPct val="90000"/>
              </a:lnSpc>
              <a:spcBef>
                <a:spcPts val="800"/>
              </a:spcBef>
              <a:spcAft>
                <a:spcPct val="0"/>
              </a:spcAft>
              <a:buClr>
                <a:srgbClr val="006C3A"/>
              </a:buClr>
              <a:buFont typeface="Arial" charset="0"/>
              <a:buChar char="•"/>
              <a:defRPr sz="2000" b="1" kern="1200">
                <a:solidFill>
                  <a:schemeClr val="tx1"/>
                </a:solidFill>
                <a:latin typeface="Arial Narrow" pitchFamily="34" charset="0"/>
                <a:ea typeface="+mn-ea"/>
                <a:cs typeface="+mn-cs"/>
              </a:defRPr>
            </a:lvl3pPr>
            <a:lvl4pPr marL="1144588" indent="-173038" algn="l" rtl="0" eaLnBrk="0" fontAlgn="base" hangingPunct="0">
              <a:lnSpc>
                <a:spcPct val="90000"/>
              </a:lnSpc>
              <a:spcBef>
                <a:spcPts val="800"/>
              </a:spcBef>
              <a:spcAft>
                <a:spcPct val="0"/>
              </a:spcAft>
              <a:buClr>
                <a:srgbClr val="006C3A"/>
              </a:buClr>
              <a:buFont typeface="Arial" charset="0"/>
              <a:buChar char="–"/>
              <a:defRPr b="1" kern="1200">
                <a:solidFill>
                  <a:schemeClr val="tx1"/>
                </a:solidFill>
                <a:latin typeface="Arial Narrow" pitchFamily="34" charset="0"/>
                <a:ea typeface="+mn-ea"/>
                <a:cs typeface="+mn-cs"/>
              </a:defRPr>
            </a:lvl4pPr>
            <a:lvl5pPr marL="1482725" indent="-222250" algn="l" rtl="0" eaLnBrk="0" fontAlgn="base" hangingPunct="0">
              <a:lnSpc>
                <a:spcPct val="90000"/>
              </a:lnSpc>
              <a:spcBef>
                <a:spcPts val="600"/>
              </a:spcBef>
              <a:spcAft>
                <a:spcPct val="0"/>
              </a:spcAft>
              <a:buClr>
                <a:srgbClr val="006C3A"/>
              </a:buClr>
              <a:buFont typeface="Arial" charset="0"/>
              <a:buChar char="»"/>
              <a:defRPr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300"/>
              </a:spcBef>
              <a:buFont typeface="Arial" charset="0"/>
              <a:buNone/>
              <a:defRPr/>
            </a:pPr>
            <a:r>
              <a:rPr lang="en-US" sz="2200" b="0" dirty="0" smtClean="0">
                <a:latin typeface="+mn-lt"/>
              </a:rPr>
              <a:t>25 µm less coating was found after</a:t>
            </a:r>
          </a:p>
        </p:txBody>
      </p:sp>
      <p:sp>
        <p:nvSpPr>
          <p:cNvPr id="20" name="Content Placeholder 2"/>
          <p:cNvSpPr txBox="1">
            <a:spLocks/>
          </p:cNvSpPr>
          <p:nvPr/>
        </p:nvSpPr>
        <p:spPr bwMode="auto">
          <a:xfrm>
            <a:off x="2362200" y="4572000"/>
            <a:ext cx="3886200" cy="1175706"/>
          </a:xfrm>
          <a:prstGeom prst="rect">
            <a:avLst/>
          </a:prstGeom>
          <a:noFill/>
          <a:ln w="9525">
            <a:noFill/>
            <a:miter lim="800000"/>
            <a:headEnd/>
            <a:tailEnd/>
          </a:ln>
        </p:spPr>
        <p:txBody>
          <a:bodyPr wrap="square">
            <a:spAutoFit/>
          </a:bodyPr>
          <a:lstStyle>
            <a:lvl1pPr marL="230188" indent="-230188" algn="l" rtl="0" eaLnBrk="0" fontAlgn="base" hangingPunct="0">
              <a:lnSpc>
                <a:spcPct val="90000"/>
              </a:lnSpc>
              <a:spcBef>
                <a:spcPts val="1400"/>
              </a:spcBef>
              <a:spcAft>
                <a:spcPct val="0"/>
              </a:spcAft>
              <a:buClr>
                <a:srgbClr val="006C3A"/>
              </a:buClr>
              <a:buFont typeface="Arial" charset="0"/>
              <a:buChar char="•"/>
              <a:defRPr sz="2800" b="1" kern="1200">
                <a:solidFill>
                  <a:schemeClr val="tx1"/>
                </a:solidFill>
                <a:latin typeface="Arial Narrow" pitchFamily="34" charset="0"/>
                <a:ea typeface="+mn-ea"/>
                <a:cs typeface="+mn-cs"/>
              </a:defRPr>
            </a:lvl1pPr>
            <a:lvl2pPr marL="625475" indent="-279400" algn="l" rtl="0" eaLnBrk="0" fontAlgn="base" hangingPunct="0">
              <a:lnSpc>
                <a:spcPct val="90000"/>
              </a:lnSpc>
              <a:spcBef>
                <a:spcPts val="800"/>
              </a:spcBef>
              <a:spcAft>
                <a:spcPct val="0"/>
              </a:spcAft>
              <a:buClr>
                <a:srgbClr val="006C3A"/>
              </a:buClr>
              <a:buFont typeface="Arial" charset="0"/>
              <a:buChar char="–"/>
              <a:defRPr sz="2400" b="1" kern="1200">
                <a:solidFill>
                  <a:schemeClr val="tx1"/>
                </a:solidFill>
                <a:latin typeface="Arial Narrow" pitchFamily="34" charset="0"/>
                <a:ea typeface="+mn-ea"/>
                <a:cs typeface="+mn-cs"/>
              </a:defRPr>
            </a:lvl2pPr>
            <a:lvl3pPr marL="914400" indent="-230188" algn="l" rtl="0" eaLnBrk="0" fontAlgn="base" hangingPunct="0">
              <a:lnSpc>
                <a:spcPct val="90000"/>
              </a:lnSpc>
              <a:spcBef>
                <a:spcPts val="800"/>
              </a:spcBef>
              <a:spcAft>
                <a:spcPct val="0"/>
              </a:spcAft>
              <a:buClr>
                <a:srgbClr val="006C3A"/>
              </a:buClr>
              <a:buFont typeface="Arial" charset="0"/>
              <a:buChar char="•"/>
              <a:defRPr sz="2000" b="1" kern="1200">
                <a:solidFill>
                  <a:schemeClr val="tx1"/>
                </a:solidFill>
                <a:latin typeface="Arial Narrow" pitchFamily="34" charset="0"/>
                <a:ea typeface="+mn-ea"/>
                <a:cs typeface="+mn-cs"/>
              </a:defRPr>
            </a:lvl3pPr>
            <a:lvl4pPr marL="1144588" indent="-173038" algn="l" rtl="0" eaLnBrk="0" fontAlgn="base" hangingPunct="0">
              <a:lnSpc>
                <a:spcPct val="90000"/>
              </a:lnSpc>
              <a:spcBef>
                <a:spcPts val="800"/>
              </a:spcBef>
              <a:spcAft>
                <a:spcPct val="0"/>
              </a:spcAft>
              <a:buClr>
                <a:srgbClr val="006C3A"/>
              </a:buClr>
              <a:buFont typeface="Arial" charset="0"/>
              <a:buChar char="–"/>
              <a:defRPr b="1" kern="1200">
                <a:solidFill>
                  <a:schemeClr val="tx1"/>
                </a:solidFill>
                <a:latin typeface="Arial Narrow" pitchFamily="34" charset="0"/>
                <a:ea typeface="+mn-ea"/>
                <a:cs typeface="+mn-cs"/>
              </a:defRPr>
            </a:lvl4pPr>
            <a:lvl5pPr marL="1482725" indent="-222250" algn="l" rtl="0" eaLnBrk="0" fontAlgn="base" hangingPunct="0">
              <a:lnSpc>
                <a:spcPct val="90000"/>
              </a:lnSpc>
              <a:spcBef>
                <a:spcPts val="600"/>
              </a:spcBef>
              <a:spcAft>
                <a:spcPct val="0"/>
              </a:spcAft>
              <a:buClr>
                <a:srgbClr val="006C3A"/>
              </a:buClr>
              <a:buFont typeface="Arial" charset="0"/>
              <a:buChar char="»"/>
              <a:defRPr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300"/>
              </a:spcBef>
              <a:buFont typeface="Arial" charset="0"/>
              <a:buNone/>
              <a:defRPr/>
            </a:pPr>
            <a:r>
              <a:rPr lang="en-US" sz="2200" b="0" dirty="0" smtClean="0">
                <a:latin typeface="+mn-lt"/>
              </a:rPr>
              <a:t>51 days of use. If the sputter would be time-invariant, 75% of the 0.4 mm thick coating remains after ~1/2 year.</a:t>
            </a:r>
          </a:p>
        </p:txBody>
      </p:sp>
    </p:spTree>
    <p:extLst>
      <p:ext uri="{BB962C8B-B14F-4D97-AF65-F5344CB8AC3E}">
        <p14:creationId xmlns:p14="http://schemas.microsoft.com/office/powerpoint/2010/main" val="625350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1000"/>
                                        <p:tgtEl>
                                          <p:spTgt spid="19"/>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nodeType="afterGroup">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1000"/>
                                        <p:tgtEl>
                                          <p:spTgt spid="20"/>
                                        </p:tgtEl>
                                      </p:cBhvr>
                                    </p:animEffect>
                                  </p:childTnLst>
                                </p:cTn>
                              </p:par>
                            </p:childTnLst>
                          </p:cTn>
                        </p:par>
                        <p:par>
                          <p:cTn id="25" fill="hold">
                            <p:stCondLst>
                              <p:cond delay="3500"/>
                            </p:stCondLst>
                            <p:childTnLst>
                              <p:par>
                                <p:cTn id="26" presetID="22" presetClass="entr" presetSubtype="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10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wipe(left)">
                                      <p:cBhvr>
                                        <p:cTn id="33" dur="1000"/>
                                        <p:tgtEl>
                                          <p:spTgt spid="205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2" grpId="0" animBg="1" autoUpdateAnimBg="0"/>
      <p:bldP spid="23" grpId="0"/>
      <p:bldP spid="18"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7428"/>
          <a:stretch/>
        </p:blipFill>
        <p:spPr bwMode="auto">
          <a:xfrm>
            <a:off x="0" y="4389120"/>
            <a:ext cx="9144000"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7524"/>
            <a:ext cx="5508625" cy="336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6" name="Rectangle 2"/>
          <p:cNvSpPr>
            <a:spLocks noGrp="1" noChangeArrowheads="1"/>
          </p:cNvSpPr>
          <p:nvPr>
            <p:ph type="title"/>
          </p:nvPr>
        </p:nvSpPr>
        <p:spPr>
          <a:xfrm>
            <a:off x="0" y="117475"/>
            <a:ext cx="9144000" cy="514350"/>
          </a:xfrm>
        </p:spPr>
        <p:txBody>
          <a:bodyPr/>
          <a:lstStyle/>
          <a:p>
            <a:pPr eaLnBrk="1" hangingPunct="1"/>
            <a:r>
              <a:rPr lang="en-US" altLang="en-US" sz="3200" b="1" smtClean="0"/>
              <a:t>SNS External antenna source </a:t>
            </a:r>
          </a:p>
        </p:txBody>
      </p:sp>
      <p:sp>
        <p:nvSpPr>
          <p:cNvPr id="33797" name="Rectangle 38"/>
          <p:cNvSpPr>
            <a:spLocks noChangeArrowheads="1"/>
          </p:cNvSpPr>
          <p:nvPr/>
        </p:nvSpPr>
        <p:spPr bwMode="auto">
          <a:xfrm>
            <a:off x="5867400" y="606425"/>
            <a:ext cx="3276600"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eaLnBrk="1" hangingPunct="1">
              <a:lnSpc>
                <a:spcPct val="85000"/>
              </a:lnSpc>
              <a:spcBef>
                <a:spcPts val="200"/>
              </a:spcBef>
              <a:buClr>
                <a:srgbClr val="01673E"/>
              </a:buClr>
              <a:buFont typeface="Symbol" pitchFamily="18" charset="2"/>
              <a:buChar char="·"/>
            </a:pPr>
            <a:r>
              <a:rPr lang="en-US" altLang="en-US" sz="2000" dirty="0">
                <a:solidFill>
                  <a:srgbClr val="000000"/>
                </a:solidFill>
              </a:rPr>
              <a:t>RF-driven (pulsed 2 MHz, 30-50 kW), Cs-enhanced, </a:t>
            </a:r>
            <a:r>
              <a:rPr lang="en-US" altLang="en-US" sz="2000" dirty="0" err="1">
                <a:solidFill>
                  <a:srgbClr val="000000"/>
                </a:solidFill>
              </a:rPr>
              <a:t>multicusp</a:t>
            </a:r>
            <a:r>
              <a:rPr lang="en-US" altLang="en-US" sz="2000" dirty="0">
                <a:solidFill>
                  <a:srgbClr val="000000"/>
                </a:solidFill>
              </a:rPr>
              <a:t> H</a:t>
            </a:r>
            <a:r>
              <a:rPr lang="en-US" altLang="en-US" sz="2000" baseline="30000" dirty="0">
                <a:solidFill>
                  <a:srgbClr val="000000"/>
                </a:solidFill>
              </a:rPr>
              <a:t>-</a:t>
            </a:r>
            <a:r>
              <a:rPr lang="en-US" altLang="en-US" sz="2000" dirty="0">
                <a:solidFill>
                  <a:srgbClr val="000000"/>
                </a:solidFill>
              </a:rPr>
              <a:t> sources </a:t>
            </a:r>
            <a:r>
              <a:rPr lang="en-US" altLang="en-US" sz="2000" dirty="0" smtClean="0">
                <a:solidFill>
                  <a:srgbClr val="000000"/>
                </a:solidFill>
              </a:rPr>
              <a:t>delivering </a:t>
            </a:r>
            <a:r>
              <a:rPr lang="en-US" altLang="en-US" sz="2000" dirty="0">
                <a:solidFill>
                  <a:srgbClr val="000000"/>
                </a:solidFill>
              </a:rPr>
              <a:t>~50 mA.</a:t>
            </a:r>
          </a:p>
          <a:p>
            <a:pPr marL="0" indent="0" eaLnBrk="1" hangingPunct="1">
              <a:lnSpc>
                <a:spcPct val="85000"/>
              </a:lnSpc>
              <a:spcBef>
                <a:spcPts val="200"/>
              </a:spcBef>
              <a:buClr>
                <a:srgbClr val="01673E"/>
              </a:buClr>
              <a:buFont typeface="Symbol" pitchFamily="18" charset="2"/>
              <a:buChar char="·"/>
            </a:pPr>
            <a:r>
              <a:rPr lang="en-US" altLang="en-US" sz="2000" dirty="0">
                <a:solidFill>
                  <a:srgbClr val="000000"/>
                </a:solidFill>
              </a:rPr>
              <a:t>Similar to baseline source except for a water cooled AlN plasma chamber, antenna external to the vacuum and a plasma gun for ignition</a:t>
            </a:r>
            <a:r>
              <a:rPr lang="en-US" altLang="en-US" sz="2000" dirty="0" smtClean="0">
                <a:solidFill>
                  <a:srgbClr val="000000"/>
                </a:solidFill>
              </a:rPr>
              <a:t>.</a:t>
            </a:r>
          </a:p>
        </p:txBody>
      </p:sp>
      <p:sp>
        <p:nvSpPr>
          <p:cNvPr id="7" name="Rectangle 38"/>
          <p:cNvSpPr>
            <a:spLocks noChangeArrowheads="1"/>
          </p:cNvSpPr>
          <p:nvPr/>
        </p:nvSpPr>
        <p:spPr bwMode="auto">
          <a:xfrm>
            <a:off x="2895600" y="411480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80000"/>
              </a:lnSpc>
              <a:spcBef>
                <a:spcPts val="600"/>
              </a:spcBef>
              <a:buClr>
                <a:srgbClr val="01673E"/>
              </a:buClr>
            </a:pPr>
            <a:r>
              <a:rPr lang="en-US" altLang="en-US" sz="2400" b="1" dirty="0" smtClean="0">
                <a:solidFill>
                  <a:srgbClr val="FF0000"/>
                </a:solidFill>
              </a:rPr>
              <a:t>Awaits ITF testing! </a:t>
            </a:r>
            <a:endParaRPr lang="en-US" altLang="en-US" sz="2400" b="1" dirty="0">
              <a:solidFill>
                <a:srgbClr val="FF0000"/>
              </a:solidFill>
            </a:endParaRPr>
          </a:p>
        </p:txBody>
      </p:sp>
      <p:sp>
        <p:nvSpPr>
          <p:cNvPr id="2" name="TextBox 1"/>
          <p:cNvSpPr txBox="1"/>
          <p:nvPr/>
        </p:nvSpPr>
        <p:spPr>
          <a:xfrm>
            <a:off x="304800" y="6629400"/>
            <a:ext cx="397545" cy="193899"/>
          </a:xfrm>
          <a:prstGeom prst="rect">
            <a:avLst/>
          </a:prstGeom>
          <a:solidFill>
            <a:schemeClr val="bg1"/>
          </a:solidFill>
        </p:spPr>
        <p:txBody>
          <a:bodyPr wrap="none" lIns="0" tIns="0" rIns="0" bIns="0" rtlCol="0">
            <a:spAutoFit/>
          </a:bodyPr>
          <a:lstStyle/>
          <a:p>
            <a:pPr algn="ctr">
              <a:lnSpc>
                <a:spcPct val="90000"/>
              </a:lnSpc>
            </a:pPr>
            <a:r>
              <a:rPr lang="en-US" sz="1400" b="1" dirty="0" smtClean="0"/>
              <a:t>2015</a:t>
            </a:r>
          </a:p>
        </p:txBody>
      </p:sp>
      <p:sp>
        <p:nvSpPr>
          <p:cNvPr id="13" name="Rectangle 38"/>
          <p:cNvSpPr>
            <a:spLocks noChangeArrowheads="1"/>
          </p:cNvSpPr>
          <p:nvPr/>
        </p:nvSpPr>
        <p:spPr bwMode="auto">
          <a:xfrm>
            <a:off x="5943600" y="3276601"/>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nSpc>
                <a:spcPct val="85000"/>
              </a:lnSpc>
              <a:spcBef>
                <a:spcPts val="200"/>
              </a:spcBef>
              <a:buClr>
                <a:srgbClr val="01673E"/>
              </a:buClr>
              <a:buFont typeface="Symbol" pitchFamily="18" charset="2"/>
              <a:buChar char="·"/>
            </a:pPr>
            <a:r>
              <a:rPr lang="en-US" altLang="en-US" sz="2000" dirty="0" smtClean="0"/>
              <a:t>The </a:t>
            </a:r>
            <a:r>
              <a:rPr lang="en-US" altLang="en-US" sz="2000" dirty="0"/>
              <a:t>auxiliary </a:t>
            </a:r>
            <a:r>
              <a:rPr lang="en-US" altLang="en-US" sz="2000" dirty="0" smtClean="0"/>
              <a:t>Bi-Cs dispenser was removed and several &gt;50 mA runs were completed without beam </a:t>
            </a:r>
            <a:r>
              <a:rPr lang="en-US" altLang="en-US" sz="2000" dirty="0"/>
              <a:t>decay!</a:t>
            </a:r>
          </a:p>
          <a:p>
            <a:pPr indent="0" eaLnBrk="1" hangingPunct="1">
              <a:lnSpc>
                <a:spcPct val="85000"/>
              </a:lnSpc>
              <a:spcBef>
                <a:spcPts val="600"/>
              </a:spcBef>
              <a:buClr>
                <a:srgbClr val="01673E"/>
              </a:buClr>
              <a:buFont typeface="Symbol" pitchFamily="18" charset="2"/>
              <a:buChar char="·"/>
            </a:pPr>
            <a:endParaRPr lang="en-US" altLang="en-US" sz="2000" dirty="0">
              <a:solidFill>
                <a:srgbClr val="000000"/>
              </a:solidFill>
            </a:endParaRPr>
          </a:p>
        </p:txBody>
      </p:sp>
    </p:spTree>
    <p:extLst>
      <p:ext uri="{BB962C8B-B14F-4D97-AF65-F5344CB8AC3E}">
        <p14:creationId xmlns:p14="http://schemas.microsoft.com/office/powerpoint/2010/main" val="68004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wipe(left)">
                                      <p:cBhvr>
                                        <p:cTn id="11" dur="1000"/>
                                        <p:tgtEl>
                                          <p:spTgt spid="102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52400"/>
            <a:ext cx="5715000" cy="487363"/>
          </a:xfrm>
        </p:spPr>
        <p:txBody>
          <a:bodyPr/>
          <a:lstStyle/>
          <a:p>
            <a:pPr algn="ctr" eaLnBrk="1" hangingPunct="1"/>
            <a:r>
              <a:rPr lang="en-US" altLang="en-US" smtClean="0"/>
              <a:t>Summary and Conclusions</a:t>
            </a:r>
          </a:p>
        </p:txBody>
      </p:sp>
      <p:sp>
        <p:nvSpPr>
          <p:cNvPr id="3" name="Content Placeholder 2"/>
          <p:cNvSpPr>
            <a:spLocks noGrp="1"/>
          </p:cNvSpPr>
          <p:nvPr>
            <p:ph idx="1"/>
          </p:nvPr>
        </p:nvSpPr>
        <p:spPr>
          <a:xfrm>
            <a:off x="349250" y="609600"/>
            <a:ext cx="8489950" cy="5638800"/>
          </a:xfrm>
        </p:spPr>
        <p:txBody>
          <a:bodyPr/>
          <a:lstStyle/>
          <a:p>
            <a:pPr eaLnBrk="1" hangingPunct="1">
              <a:spcBef>
                <a:spcPts val="400"/>
              </a:spcBef>
            </a:pPr>
            <a:r>
              <a:rPr lang="en-US" altLang="en-US" sz="2600" dirty="0" smtClean="0"/>
              <a:t>SNS has operated for over a year with source #2 and #4 which yield a lower thermal load to the RFQ. </a:t>
            </a:r>
          </a:p>
          <a:p>
            <a:pPr eaLnBrk="1" hangingPunct="1">
              <a:spcBef>
                <a:spcPts val="400"/>
              </a:spcBef>
            </a:pPr>
            <a:r>
              <a:rPr lang="en-US" altLang="en-US" sz="2600" dirty="0" smtClean="0"/>
              <a:t>Paying more attention and spending more time tuning the source and LEBT have increased the </a:t>
            </a:r>
            <a:r>
              <a:rPr lang="en-US" altLang="en-US" sz="2600" dirty="0" err="1" smtClean="0"/>
              <a:t>linac</a:t>
            </a:r>
            <a:r>
              <a:rPr lang="en-US" altLang="en-US" sz="2600" dirty="0" smtClean="0"/>
              <a:t> H</a:t>
            </a:r>
            <a:r>
              <a:rPr lang="en-US" altLang="en-US" sz="2600" baseline="30000" dirty="0" smtClean="0"/>
              <a:t>-</a:t>
            </a:r>
            <a:r>
              <a:rPr lang="en-US" altLang="en-US" sz="2600" dirty="0" smtClean="0"/>
              <a:t> beam current and enabled 1.4 MW operations.</a:t>
            </a:r>
          </a:p>
          <a:p>
            <a:pPr eaLnBrk="1" hangingPunct="1">
              <a:spcBef>
                <a:spcPts val="400"/>
              </a:spcBef>
            </a:pPr>
            <a:r>
              <a:rPr lang="en-US" altLang="en-US" sz="2600" dirty="0" smtClean="0"/>
              <a:t>However, the compromised RFQ transmission reduces this gain to 1-2 mA in the MEBT. </a:t>
            </a:r>
          </a:p>
          <a:p>
            <a:pPr eaLnBrk="1" hangingPunct="1">
              <a:spcBef>
                <a:spcPts val="400"/>
              </a:spcBef>
            </a:pPr>
            <a:r>
              <a:rPr lang="en-US" altLang="en-US" sz="2600" dirty="0" smtClean="0"/>
              <a:t>Lowering the H</a:t>
            </a:r>
            <a:r>
              <a:rPr lang="en-US" altLang="en-US" sz="2600" baseline="-25000" dirty="0" smtClean="0"/>
              <a:t>2</a:t>
            </a:r>
            <a:r>
              <a:rPr lang="en-US" altLang="en-US" sz="2600" dirty="0" smtClean="0"/>
              <a:t> flow and increasing the extraction field push back the meniscus. Together with a LEBT retune, this increases the RFQ transmission. This is consistent with reduced emittances at the LEBT output. </a:t>
            </a:r>
          </a:p>
          <a:p>
            <a:pPr eaLnBrk="1" hangingPunct="1">
              <a:spcBef>
                <a:spcPts val="400"/>
              </a:spcBef>
            </a:pPr>
            <a:r>
              <a:rPr lang="en-US" altLang="en-US" sz="2600" dirty="0" smtClean="0"/>
              <a:t>This has enabled today’s 77% RFQ transmission resulting in a 35 mA linac beam current.</a:t>
            </a:r>
          </a:p>
          <a:p>
            <a:pPr eaLnBrk="1" hangingPunct="1">
              <a:spcBef>
                <a:spcPts val="400"/>
              </a:spcBef>
            </a:pPr>
            <a:r>
              <a:rPr lang="en-US" altLang="en-US" sz="2600" dirty="0" smtClean="0"/>
              <a:t>We continue our efforts to improve the consistency. </a:t>
            </a:r>
          </a:p>
        </p:txBody>
      </p:sp>
      <p:sp>
        <p:nvSpPr>
          <p:cNvPr id="4" name="TextBox 3"/>
          <p:cNvSpPr txBox="1">
            <a:spLocks noChangeArrowheads="1"/>
          </p:cNvSpPr>
          <p:nvPr/>
        </p:nvSpPr>
        <p:spPr bwMode="auto">
          <a:xfrm>
            <a:off x="381000" y="5991225"/>
            <a:ext cx="6934200" cy="485775"/>
          </a:xfrm>
          <a:prstGeom prst="rect">
            <a:avLst/>
          </a:prstGeom>
          <a:noFill/>
          <a:ln w="9525">
            <a:noFill/>
            <a:miter lim="800000"/>
            <a:headEnd/>
            <a:tailEnd/>
          </a:ln>
        </p:spPr>
        <p:txBody>
          <a:bodyPr>
            <a:spAutoFit/>
          </a:bodyPr>
          <a:lstStyle/>
          <a:p>
            <a:pPr algn="ctr" eaLnBrk="1" hangingPunct="1">
              <a:lnSpc>
                <a:spcPct val="80000"/>
              </a:lnSpc>
              <a:defRPr/>
            </a:pPr>
            <a:r>
              <a:rPr lang="en-US" sz="3200" b="1" dirty="0">
                <a:solidFill>
                  <a:srgbClr val="FF0000"/>
                </a:solidFill>
                <a:latin typeface="+mn-lt"/>
                <a:cs typeface="Arial" charset="0"/>
              </a:rPr>
              <a:t>Thank you for your attention!</a:t>
            </a:r>
          </a:p>
        </p:txBody>
      </p:sp>
    </p:spTree>
    <p:extLst>
      <p:ext uri="{BB962C8B-B14F-4D97-AF65-F5344CB8AC3E}">
        <p14:creationId xmlns:p14="http://schemas.microsoft.com/office/powerpoint/2010/main" val="972176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up)">
                                      <p:cBhvr>
                                        <p:cTn id="28" dur="500"/>
                                        <p:tgtEl>
                                          <p:spTgt spid="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560" y="404868"/>
            <a:ext cx="8414040" cy="6376932"/>
          </a:xfrm>
          <a:solidFill>
            <a:schemeClr val="bg1"/>
          </a:solidFill>
        </p:spPr>
        <p:txBody>
          <a:bodyPr/>
          <a:lstStyle/>
          <a:p>
            <a:pPr>
              <a:lnSpc>
                <a:spcPct val="85000"/>
              </a:lnSpc>
              <a:spcBef>
                <a:spcPts val="600"/>
              </a:spcBef>
            </a:pPr>
            <a:r>
              <a:rPr lang="en-US" sz="2000" dirty="0" smtClean="0"/>
              <a:t>The </a:t>
            </a:r>
            <a:r>
              <a:rPr lang="en-US" sz="2000" dirty="0"/>
              <a:t>short electrostatic LEBT has been operating reliably.  A routine change-out of LEBT is now done twice a year (insulator coating), which seems to be a good practice to facilitate this reliability.  The LEBT gate valve, separating source vacuum and RFQ vacuum, had been removed in the past due to reliability issues. The need for the reinstallation of a valve in this location has been realized, partly due to recent accidental </a:t>
            </a:r>
            <a:r>
              <a:rPr lang="en-US" sz="2000" dirty="0" err="1"/>
              <a:t>ventings</a:t>
            </a:r>
            <a:r>
              <a:rPr lang="en-US" sz="2000" dirty="0"/>
              <a:t> of the RFQ.  Improvements to the valve operation have been made, and it now seems reliable where it is being used on the ion source test stand.  It should be reinstalled in LEBT so that in the future, one will be able to keep the RFQ under vacuum during source and LEBT maintenance, which should lead to better overall RFQ performance.  Ultimately, one hopes that there will be little need to ever vent the RFQ vacuum, which is a good thing for the RFQ. </a:t>
            </a:r>
            <a:endParaRPr lang="en-US" sz="2000" dirty="0" smtClean="0"/>
          </a:p>
          <a:p>
            <a:pPr>
              <a:lnSpc>
                <a:spcPct val="85000"/>
              </a:lnSpc>
              <a:spcBef>
                <a:spcPts val="600"/>
              </a:spcBef>
            </a:pPr>
            <a:r>
              <a:rPr lang="en-US" sz="2000" dirty="0" smtClean="0"/>
              <a:t> </a:t>
            </a:r>
            <a:r>
              <a:rPr lang="en-US" sz="2000" dirty="0"/>
              <a:t>It was noted that there is no LEBT valve installed on the ITSF.  A valve should be made similar to the one to be put back on the operating beamline, and installed here.  The ITSF RFQ should be kept under vacuum as much as possible, and one should expect frequent source changes as the ITSF can be used to test source improvements, along with its other uses.  </a:t>
            </a:r>
          </a:p>
          <a:p>
            <a:pPr marL="0" indent="0">
              <a:buNone/>
            </a:pPr>
            <a:r>
              <a:rPr lang="en-US" sz="2000" b="1" dirty="0"/>
              <a:t>Recommendations</a:t>
            </a:r>
          </a:p>
          <a:p>
            <a:pPr lvl="0"/>
            <a:r>
              <a:rPr lang="en-US" sz="2000" dirty="0"/>
              <a:t>After further testing, continue plans to reinstall the LEBT valve to better protect the RFQ vacuum.</a:t>
            </a:r>
          </a:p>
          <a:p>
            <a:pPr>
              <a:lnSpc>
                <a:spcPct val="85000"/>
              </a:lnSpc>
              <a:spcBef>
                <a:spcPts val="600"/>
              </a:spcBef>
            </a:pPr>
            <a:endParaRPr lang="en-US" sz="1600" dirty="0"/>
          </a:p>
          <a:p>
            <a:endParaRPr lang="en-US" sz="1400" dirty="0"/>
          </a:p>
        </p:txBody>
      </p:sp>
      <p:sp>
        <p:nvSpPr>
          <p:cNvPr id="2" name="Title 1"/>
          <p:cNvSpPr>
            <a:spLocks noGrp="1"/>
          </p:cNvSpPr>
          <p:nvPr>
            <p:ph type="title"/>
          </p:nvPr>
        </p:nvSpPr>
        <p:spPr>
          <a:xfrm>
            <a:off x="202910" y="124570"/>
            <a:ext cx="8636290" cy="408830"/>
          </a:xfrm>
        </p:spPr>
        <p:txBody>
          <a:bodyPr/>
          <a:lstStyle/>
          <a:p>
            <a:r>
              <a:rPr lang="en-US" sz="2400" dirty="0" smtClean="0"/>
              <a:t>AAC 2015: Ion Source and Integrated Test Facility</a:t>
            </a:r>
            <a:endParaRPr lang="en-US" sz="2400" dirty="0"/>
          </a:p>
        </p:txBody>
      </p:sp>
    </p:spTree>
    <p:extLst>
      <p:ext uri="{BB962C8B-B14F-4D97-AF65-F5344CB8AC3E}">
        <p14:creationId xmlns:p14="http://schemas.microsoft.com/office/powerpoint/2010/main" val="679327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32974" t="31364" r="28636" b="29265"/>
          <a:stretch>
            <a:fillRect/>
          </a:stretch>
        </p:blipFill>
        <p:spPr bwMode="auto">
          <a:xfrm>
            <a:off x="7924800" y="3276600"/>
            <a:ext cx="118903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85800"/>
            <a:ext cx="39624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bwMode="auto">
          <a:xfrm>
            <a:off x="0" y="990600"/>
            <a:ext cx="9172575"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2"/>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75000"/>
              </a:lnSpc>
              <a:spcBef>
                <a:spcPts val="0"/>
              </a:spcBef>
              <a:buNone/>
            </a:pPr>
            <a:r>
              <a:rPr lang="en-US" sz="1400" b="1" dirty="0">
                <a:latin typeface="Arial Narrow" panose="020B0606020202030204" pitchFamily="34" charset="0"/>
              </a:rPr>
              <a:t>Maintained </a:t>
            </a:r>
            <a:r>
              <a:rPr lang="en-US" sz="1400" b="1" dirty="0" smtClean="0">
                <a:latin typeface="Arial Narrow" panose="020B0606020202030204" pitchFamily="34" charset="0"/>
              </a:rPr>
              <a:t>Facilities:</a:t>
            </a:r>
            <a:r>
              <a:rPr lang="en-US" sz="1400" dirty="0">
                <a:latin typeface="Arial Narrow" panose="020B0606020202030204" pitchFamily="34" charset="0"/>
              </a:rPr>
              <a:t> </a:t>
            </a:r>
            <a:r>
              <a:rPr lang="en-US" sz="1400" dirty="0" smtClean="0">
                <a:latin typeface="Arial Narrow" panose="020B0606020202030204" pitchFamily="34" charset="0"/>
              </a:rPr>
              <a:t>	Frontend </a:t>
            </a:r>
            <a:r>
              <a:rPr lang="en-US" sz="1400" dirty="0">
                <a:latin typeface="Arial Narrow" panose="020B0606020202030204" pitchFamily="34" charset="0"/>
              </a:rPr>
              <a:t>ion source and LEBT</a:t>
            </a:r>
          </a:p>
          <a:p>
            <a:pPr marL="0" indent="0">
              <a:lnSpc>
                <a:spcPct val="75000"/>
              </a:lnSpc>
              <a:spcBef>
                <a:spcPts val="0"/>
              </a:spcBef>
              <a:buNone/>
            </a:pPr>
            <a:r>
              <a:rPr lang="en-US" sz="1400" dirty="0" smtClean="0">
                <a:latin typeface="Arial Narrow" panose="020B0606020202030204" pitchFamily="34" charset="0"/>
              </a:rPr>
              <a:t>		Ion </a:t>
            </a:r>
            <a:r>
              <a:rPr lang="en-US" sz="1400" dirty="0">
                <a:latin typeface="Arial Narrow" panose="020B0606020202030204" pitchFamily="34" charset="0"/>
              </a:rPr>
              <a:t>Source Test Stand</a:t>
            </a:r>
          </a:p>
          <a:p>
            <a:pPr marL="0" indent="0">
              <a:lnSpc>
                <a:spcPct val="75000"/>
              </a:lnSpc>
              <a:spcBef>
                <a:spcPts val="0"/>
              </a:spcBef>
              <a:buNone/>
            </a:pPr>
            <a:r>
              <a:rPr lang="en-US" sz="1400" dirty="0">
                <a:latin typeface="Arial Narrow" panose="020B0606020202030204" pitchFamily="34" charset="0"/>
              </a:rPr>
              <a:t>	</a:t>
            </a:r>
            <a:r>
              <a:rPr lang="en-US" sz="1400" dirty="0" smtClean="0">
                <a:latin typeface="Arial Narrow" panose="020B0606020202030204" pitchFamily="34" charset="0"/>
              </a:rPr>
              <a:t>	Small </a:t>
            </a:r>
            <a:r>
              <a:rPr lang="en-US" sz="1400" dirty="0">
                <a:latin typeface="Arial Narrow" panose="020B0606020202030204" pitchFamily="34" charset="0"/>
              </a:rPr>
              <a:t>ion source test stand (used for Muons WFO)</a:t>
            </a:r>
          </a:p>
          <a:p>
            <a:pPr marL="0" indent="0">
              <a:lnSpc>
                <a:spcPct val="75000"/>
              </a:lnSpc>
              <a:spcBef>
                <a:spcPts val="0"/>
              </a:spcBef>
              <a:buNone/>
            </a:pPr>
            <a:r>
              <a:rPr lang="en-US" sz="1400" dirty="0" smtClean="0">
                <a:latin typeface="Arial Narrow" panose="020B0606020202030204" pitchFamily="34" charset="0"/>
              </a:rPr>
              <a:t>		ITF </a:t>
            </a:r>
            <a:r>
              <a:rPr lang="en-US" sz="1400" dirty="0">
                <a:latin typeface="Arial Narrow" panose="020B0606020202030204" pitchFamily="34" charset="0"/>
              </a:rPr>
              <a:t>ion source and LEBT</a:t>
            </a:r>
          </a:p>
          <a:p>
            <a:pPr marL="0" indent="0">
              <a:lnSpc>
                <a:spcPct val="75000"/>
              </a:lnSpc>
              <a:spcBef>
                <a:spcPts val="0"/>
              </a:spcBef>
              <a:buNone/>
            </a:pPr>
            <a:r>
              <a:rPr lang="en-US" sz="1400" dirty="0" smtClean="0">
                <a:latin typeface="Arial Narrow" panose="020B0606020202030204" pitchFamily="34" charset="0"/>
              </a:rPr>
              <a:t>		Cleanroom </a:t>
            </a:r>
            <a:r>
              <a:rPr lang="en-US" sz="1400" dirty="0">
                <a:latin typeface="Arial Narrow" panose="020B0606020202030204" pitchFamily="34" charset="0"/>
              </a:rPr>
              <a:t>for clean source assemblies</a:t>
            </a:r>
          </a:p>
          <a:p>
            <a:pPr marL="0" indent="0">
              <a:lnSpc>
                <a:spcPct val="75000"/>
              </a:lnSpc>
              <a:spcBef>
                <a:spcPts val="0"/>
              </a:spcBef>
              <a:buNone/>
            </a:pPr>
            <a:r>
              <a:rPr lang="en-US" sz="1400" b="1" dirty="0" smtClean="0">
                <a:latin typeface="Arial Narrow" panose="020B0606020202030204" pitchFamily="34" charset="0"/>
              </a:rPr>
              <a:t>Equipment:	</a:t>
            </a:r>
            <a:r>
              <a:rPr lang="en-US" sz="1400" dirty="0" smtClean="0">
                <a:latin typeface="Arial Narrow" panose="020B0606020202030204" pitchFamily="34" charset="0"/>
              </a:rPr>
              <a:t>5 </a:t>
            </a:r>
            <a:r>
              <a:rPr lang="en-US" sz="1400" dirty="0">
                <a:latin typeface="Arial Narrow" panose="020B0606020202030204" pitchFamily="34" charset="0"/>
              </a:rPr>
              <a:t>Source assemblies:  3 production, 2 test stand, 2 external</a:t>
            </a:r>
          </a:p>
          <a:p>
            <a:pPr marL="0" indent="0">
              <a:lnSpc>
                <a:spcPct val="75000"/>
              </a:lnSpc>
              <a:spcBef>
                <a:spcPts val="0"/>
              </a:spcBef>
              <a:buNone/>
            </a:pPr>
            <a:r>
              <a:rPr lang="en-US" sz="1400" dirty="0">
                <a:latin typeface="Arial Narrow" panose="020B0606020202030204" pitchFamily="34" charset="0"/>
              </a:rPr>
              <a:t>	</a:t>
            </a:r>
            <a:r>
              <a:rPr lang="en-US" sz="1400" dirty="0" smtClean="0">
                <a:latin typeface="Arial Narrow" panose="020B0606020202030204" pitchFamily="34" charset="0"/>
              </a:rPr>
              <a:t>4 </a:t>
            </a:r>
            <a:r>
              <a:rPr lang="en-US" sz="1400" dirty="0">
                <a:latin typeface="Arial Narrow" panose="020B0606020202030204" pitchFamily="34" charset="0"/>
              </a:rPr>
              <a:t>Electrostatic LEBTs</a:t>
            </a:r>
          </a:p>
          <a:p>
            <a:pPr marL="0" indent="0">
              <a:lnSpc>
                <a:spcPct val="75000"/>
              </a:lnSpc>
              <a:spcBef>
                <a:spcPts val="0"/>
              </a:spcBef>
              <a:buNone/>
            </a:pPr>
            <a:r>
              <a:rPr lang="en-US" sz="1400" dirty="0" smtClean="0">
                <a:latin typeface="Arial Narrow" panose="020B0606020202030204" pitchFamily="34" charset="0"/>
              </a:rPr>
              <a:t>	~ </a:t>
            </a:r>
            <a:r>
              <a:rPr lang="en-US" sz="1400" dirty="0">
                <a:latin typeface="Arial Narrow" panose="020B0606020202030204" pitchFamily="34" charset="0"/>
              </a:rPr>
              <a:t>40 high voltage supplies (8-11 per facility </a:t>
            </a:r>
            <a:r>
              <a:rPr lang="en-US" sz="1400" dirty="0" smtClean="0">
                <a:latin typeface="Arial Narrow" panose="020B0606020202030204" pitchFamily="34" charset="0"/>
              </a:rPr>
              <a:t>+~</a:t>
            </a:r>
            <a:r>
              <a:rPr lang="en-US" sz="1400" dirty="0">
                <a:latin typeface="Arial Narrow" panose="020B0606020202030204" pitchFamily="34" charset="0"/>
              </a:rPr>
              <a:t>10 spares </a:t>
            </a:r>
            <a:r>
              <a:rPr lang="en-US" sz="1400" dirty="0" smtClean="0">
                <a:latin typeface="Arial Narrow" panose="020B0606020202030204" pitchFamily="34" charset="0"/>
              </a:rPr>
              <a:t>+~2 R&amp;D)</a:t>
            </a:r>
            <a:endParaRPr lang="en-US" sz="1400" dirty="0">
              <a:latin typeface="Arial Narrow" panose="020B0606020202030204" pitchFamily="34" charset="0"/>
            </a:endParaRPr>
          </a:p>
          <a:p>
            <a:pPr marL="0" indent="0">
              <a:lnSpc>
                <a:spcPct val="75000"/>
              </a:lnSpc>
              <a:spcBef>
                <a:spcPts val="0"/>
              </a:spcBef>
              <a:buNone/>
            </a:pPr>
            <a:r>
              <a:rPr lang="en-US" sz="1400" dirty="0" smtClean="0">
                <a:latin typeface="Arial Narrow" panose="020B0606020202030204" pitchFamily="34" charset="0"/>
              </a:rPr>
              <a:t>	-</a:t>
            </a:r>
            <a:r>
              <a:rPr lang="en-US" sz="1400" dirty="0">
                <a:latin typeface="Arial Narrow" panose="020B0606020202030204" pitchFamily="34" charset="0"/>
              </a:rPr>
              <a:t>5  high power 2-MHz RF supplies ( 3 80-kW </a:t>
            </a:r>
            <a:r>
              <a:rPr lang="en-US" sz="1400" dirty="0" smtClean="0">
                <a:latin typeface="Arial Narrow" panose="020B0606020202030204" pitchFamily="34" charset="0"/>
              </a:rPr>
              <a:t>+2 </a:t>
            </a:r>
            <a:r>
              <a:rPr lang="en-US" sz="1400" dirty="0">
                <a:latin typeface="Arial Narrow" panose="020B0606020202030204" pitchFamily="34" charset="0"/>
              </a:rPr>
              <a:t>120-kW solid state) </a:t>
            </a:r>
          </a:p>
          <a:p>
            <a:pPr marL="0" indent="0">
              <a:lnSpc>
                <a:spcPct val="75000"/>
              </a:lnSpc>
              <a:spcBef>
                <a:spcPts val="0"/>
              </a:spcBef>
              <a:buNone/>
            </a:pPr>
            <a:r>
              <a:rPr lang="en-US" sz="1400" dirty="0" smtClean="0">
                <a:latin typeface="Arial Narrow" panose="020B0606020202030204" pitchFamily="34" charset="0"/>
              </a:rPr>
              <a:t>	-</a:t>
            </a:r>
            <a:r>
              <a:rPr lang="en-US" sz="1400" dirty="0">
                <a:latin typeface="Arial Narrow" panose="020B0606020202030204" pitchFamily="34" charset="0"/>
              </a:rPr>
              <a:t>6 13-MHz supplies (1 per facility plus 2 spares +1 R&amp;D)</a:t>
            </a:r>
          </a:p>
          <a:p>
            <a:pPr marL="0" indent="0">
              <a:lnSpc>
                <a:spcPct val="75000"/>
              </a:lnSpc>
              <a:spcBef>
                <a:spcPts val="0"/>
              </a:spcBef>
              <a:buNone/>
            </a:pPr>
            <a:r>
              <a:rPr lang="en-US" sz="1400" dirty="0" smtClean="0">
                <a:latin typeface="Arial Narrow" panose="020B0606020202030204" pitchFamily="34" charset="0"/>
              </a:rPr>
              <a:t>	-</a:t>
            </a:r>
            <a:r>
              <a:rPr lang="en-US" sz="1400" dirty="0">
                <a:latin typeface="Arial Narrow" panose="020B0606020202030204" pitchFamily="34" charset="0"/>
              </a:rPr>
              <a:t>7 matching networks (3 2 MHz plus 4 13 MHz)</a:t>
            </a:r>
          </a:p>
          <a:p>
            <a:pPr marL="0" indent="0">
              <a:lnSpc>
                <a:spcPct val="75000"/>
              </a:lnSpc>
              <a:spcBef>
                <a:spcPts val="0"/>
              </a:spcBef>
              <a:buNone/>
            </a:pPr>
            <a:r>
              <a:rPr lang="en-US" sz="1400" dirty="0" smtClean="0">
                <a:latin typeface="Arial Narrow" panose="020B0606020202030204" pitchFamily="34" charset="0"/>
              </a:rPr>
              <a:t>	4 </a:t>
            </a:r>
            <a:r>
              <a:rPr lang="en-US" sz="1400" dirty="0">
                <a:latin typeface="Arial Narrow" panose="020B0606020202030204" pitchFamily="34" charset="0"/>
              </a:rPr>
              <a:t>hydrogen supply systems</a:t>
            </a:r>
          </a:p>
          <a:p>
            <a:pPr marL="0" indent="0">
              <a:lnSpc>
                <a:spcPct val="75000"/>
              </a:lnSpc>
              <a:spcBef>
                <a:spcPts val="0"/>
              </a:spcBef>
              <a:buNone/>
            </a:pPr>
            <a:r>
              <a:rPr lang="en-US" sz="1400" dirty="0" smtClean="0">
                <a:latin typeface="Arial Narrow" panose="020B0606020202030204" pitchFamily="34" charset="0"/>
              </a:rPr>
              <a:t>	3 </a:t>
            </a:r>
            <a:r>
              <a:rPr lang="en-US" sz="1400" dirty="0">
                <a:latin typeface="Arial Narrow" panose="020B0606020202030204" pitchFamily="34" charset="0"/>
              </a:rPr>
              <a:t>vacuum systems with ~20 turbo pumps</a:t>
            </a:r>
          </a:p>
          <a:p>
            <a:pPr marL="0" indent="0">
              <a:lnSpc>
                <a:spcPct val="75000"/>
              </a:lnSpc>
              <a:spcBef>
                <a:spcPts val="0"/>
              </a:spcBef>
              <a:buNone/>
            </a:pPr>
            <a:r>
              <a:rPr lang="en-US" sz="1400" dirty="0" smtClean="0">
                <a:latin typeface="Arial Narrow" panose="020B0606020202030204" pitchFamily="34" charset="0"/>
              </a:rPr>
              <a:t>	11 </a:t>
            </a:r>
            <a:r>
              <a:rPr lang="en-US" sz="1400" dirty="0">
                <a:latin typeface="Arial Narrow" panose="020B0606020202030204" pitchFamily="34" charset="0"/>
              </a:rPr>
              <a:t>scopes (~3 needed per facility) </a:t>
            </a:r>
          </a:p>
          <a:p>
            <a:pPr marL="0" indent="0">
              <a:lnSpc>
                <a:spcPct val="75000"/>
              </a:lnSpc>
              <a:spcBef>
                <a:spcPts val="0"/>
              </a:spcBef>
              <a:buNone/>
            </a:pPr>
            <a:r>
              <a:rPr lang="en-US" sz="1400" dirty="0">
                <a:latin typeface="Arial Narrow" panose="020B0606020202030204" pitchFamily="34" charset="0"/>
              </a:rPr>
              <a:t>	</a:t>
            </a:r>
            <a:r>
              <a:rPr lang="en-US" sz="1400" dirty="0" smtClean="0">
                <a:latin typeface="Arial Narrow" panose="020B0606020202030204" pitchFamily="34" charset="0"/>
              </a:rPr>
              <a:t>3 </a:t>
            </a:r>
            <a:r>
              <a:rPr lang="en-US" sz="1400" dirty="0">
                <a:latin typeface="Arial Narrow" panose="020B0606020202030204" pitchFamily="34" charset="0"/>
              </a:rPr>
              <a:t>ion source vacuum storage doilies</a:t>
            </a:r>
          </a:p>
          <a:p>
            <a:pPr marL="0" indent="0">
              <a:lnSpc>
                <a:spcPct val="75000"/>
              </a:lnSpc>
              <a:spcBef>
                <a:spcPts val="0"/>
              </a:spcBef>
              <a:buNone/>
            </a:pPr>
            <a:r>
              <a:rPr lang="en-US" sz="1400" dirty="0" smtClean="0">
                <a:latin typeface="Arial Narrow" panose="020B0606020202030204" pitchFamily="34" charset="0"/>
              </a:rPr>
              <a:t> 	vacuum </a:t>
            </a:r>
            <a:r>
              <a:rPr lang="en-US" sz="1400" dirty="0">
                <a:latin typeface="Arial Narrow" panose="020B0606020202030204" pitchFamily="34" charset="0"/>
              </a:rPr>
              <a:t>oven for LEBT storage</a:t>
            </a:r>
          </a:p>
          <a:p>
            <a:pPr marL="0" indent="0">
              <a:lnSpc>
                <a:spcPct val="75000"/>
              </a:lnSpc>
              <a:spcBef>
                <a:spcPts val="0"/>
              </a:spcBef>
              <a:buNone/>
            </a:pPr>
            <a:r>
              <a:rPr lang="en-US" sz="1400" dirty="0" smtClean="0">
                <a:latin typeface="Arial Narrow" panose="020B0606020202030204" pitchFamily="34" charset="0"/>
              </a:rPr>
              <a:t>	various </a:t>
            </a:r>
            <a:r>
              <a:rPr lang="en-US" sz="1400" dirty="0">
                <a:latin typeface="Arial Narrow" panose="020B0606020202030204" pitchFamily="34" charset="0"/>
              </a:rPr>
              <a:t>workbenches, tools and tooling </a:t>
            </a:r>
          </a:p>
          <a:p>
            <a:pPr marL="0" indent="0">
              <a:lnSpc>
                <a:spcPct val="75000"/>
              </a:lnSpc>
              <a:spcBef>
                <a:spcPts val="0"/>
              </a:spcBef>
              <a:buNone/>
            </a:pPr>
            <a:r>
              <a:rPr lang="en-US" sz="1400" dirty="0" smtClean="0">
                <a:latin typeface="Arial Narrow" panose="020B0606020202030204" pitchFamily="34" charset="0"/>
              </a:rPr>
              <a:t>	Instrumentation</a:t>
            </a:r>
            <a:r>
              <a:rPr lang="en-US" sz="1400" dirty="0">
                <a:latin typeface="Arial Narrow" panose="020B0606020202030204" pitchFamily="34" charset="0"/>
              </a:rPr>
              <a:t>: - 4 RGAs, - 3 optical spectrometers, 3 fast light detectors, 1 low-power emittance scanner</a:t>
            </a:r>
          </a:p>
          <a:p>
            <a:pPr marL="0" indent="0">
              <a:lnSpc>
                <a:spcPct val="75000"/>
              </a:lnSpc>
              <a:spcBef>
                <a:spcPts val="0"/>
              </a:spcBef>
              <a:buNone/>
            </a:pPr>
            <a:r>
              <a:rPr lang="en-US" sz="1400" dirty="0">
                <a:latin typeface="Arial Narrow" panose="020B0606020202030204" pitchFamily="34" charset="0"/>
              </a:rPr>
              <a:t> </a:t>
            </a:r>
            <a:r>
              <a:rPr lang="en-US" sz="1400" b="1" dirty="0" smtClean="0">
                <a:latin typeface="Arial Narrow" panose="020B0606020202030204" pitchFamily="34" charset="0"/>
              </a:rPr>
              <a:t>Scope</a:t>
            </a:r>
            <a:r>
              <a:rPr lang="en-US" sz="1400" b="1" dirty="0">
                <a:latin typeface="Arial Narrow" panose="020B0606020202030204" pitchFamily="34" charset="0"/>
              </a:rPr>
              <a:t>:</a:t>
            </a:r>
            <a:endParaRPr lang="en-US" sz="1400" dirty="0">
              <a:latin typeface="Arial Narrow" panose="020B0606020202030204" pitchFamily="34" charset="0"/>
            </a:endParaRPr>
          </a:p>
          <a:p>
            <a:pPr marL="0" indent="0">
              <a:lnSpc>
                <a:spcPct val="75000"/>
              </a:lnSpc>
              <a:spcBef>
                <a:spcPts val="0"/>
              </a:spcBef>
              <a:buNone/>
            </a:pPr>
            <a:r>
              <a:rPr lang="en-US" sz="1400" b="1" dirty="0">
                <a:latin typeface="Arial Narrow" panose="020B0606020202030204" pitchFamily="34" charset="0"/>
              </a:rPr>
              <a:t>Operational </a:t>
            </a:r>
            <a:r>
              <a:rPr lang="en-US" sz="1400" b="1" dirty="0" smtClean="0">
                <a:latin typeface="Arial Narrow" panose="020B0606020202030204" pitchFamily="34" charset="0"/>
              </a:rPr>
              <a:t>support	</a:t>
            </a:r>
            <a:r>
              <a:rPr lang="en-US" sz="1400" dirty="0" smtClean="0">
                <a:latin typeface="Arial Narrow" panose="020B0606020202030204" pitchFamily="34" charset="0"/>
              </a:rPr>
              <a:t>Replace </a:t>
            </a:r>
            <a:r>
              <a:rPr lang="en-US" sz="1400" dirty="0">
                <a:latin typeface="Arial Narrow" panose="020B0606020202030204" pitchFamily="34" charset="0"/>
              </a:rPr>
              <a:t>Frontend LEBT twice a year and refurbish to restore chopper voltage holding capability</a:t>
            </a:r>
          </a:p>
          <a:p>
            <a:pPr marL="0" indent="0">
              <a:lnSpc>
                <a:spcPct val="75000"/>
              </a:lnSpc>
              <a:spcBef>
                <a:spcPts val="0"/>
              </a:spcBef>
              <a:buNone/>
            </a:pPr>
            <a:r>
              <a:rPr lang="en-US" sz="1400" dirty="0" smtClean="0">
                <a:latin typeface="Arial Narrow" panose="020B0606020202030204" pitchFamily="34" charset="0"/>
              </a:rPr>
              <a:t>	Install</a:t>
            </a:r>
            <a:r>
              <a:rPr lang="en-US" sz="1400" dirty="0">
                <a:latin typeface="Arial Narrow" panose="020B0606020202030204" pitchFamily="34" charset="0"/>
              </a:rPr>
              <a:t>, condition, start up, and tune up FE ion source to maximize MEBT beam current with a minimum of H</a:t>
            </a:r>
            <a:r>
              <a:rPr lang="en-US" sz="1400" baseline="-25000" dirty="0">
                <a:latin typeface="Arial Narrow" panose="020B0606020202030204" pitchFamily="34" charset="0"/>
              </a:rPr>
              <a:t>2</a:t>
            </a:r>
            <a:r>
              <a:rPr lang="en-US" sz="1400" dirty="0">
                <a:latin typeface="Arial Narrow" panose="020B0606020202030204" pitchFamily="34" charset="0"/>
              </a:rPr>
              <a:t> </a:t>
            </a:r>
          </a:p>
          <a:p>
            <a:pPr marL="0" indent="0">
              <a:lnSpc>
                <a:spcPct val="75000"/>
              </a:lnSpc>
              <a:spcBef>
                <a:spcPts val="0"/>
              </a:spcBef>
              <a:buNone/>
            </a:pPr>
            <a:r>
              <a:rPr lang="en-US" sz="1400" dirty="0" smtClean="0">
                <a:latin typeface="Arial Narrow" panose="020B0606020202030204" pitchFamily="34" charset="0"/>
              </a:rPr>
              <a:t>	Replace</a:t>
            </a:r>
            <a:r>
              <a:rPr lang="en-US" sz="1400" dirty="0">
                <a:latin typeface="Arial Narrow" panose="020B0606020202030204" pitchFamily="34" charset="0"/>
              </a:rPr>
              <a:t>, condition, start up, and tune up ion source as needed to maximize MEBT beam current with a minimum of H</a:t>
            </a:r>
            <a:r>
              <a:rPr lang="en-US" sz="1400" baseline="-25000" dirty="0">
                <a:latin typeface="Arial Narrow" panose="020B0606020202030204" pitchFamily="34" charset="0"/>
              </a:rPr>
              <a:t>2</a:t>
            </a:r>
            <a:endParaRPr lang="en-US" sz="1400" dirty="0">
              <a:latin typeface="Arial Narrow" panose="020B0606020202030204" pitchFamily="34" charset="0"/>
            </a:endParaRPr>
          </a:p>
          <a:p>
            <a:pPr marL="0" indent="0">
              <a:lnSpc>
                <a:spcPct val="75000"/>
              </a:lnSpc>
              <a:spcBef>
                <a:spcPts val="0"/>
              </a:spcBef>
              <a:buNone/>
            </a:pPr>
            <a:r>
              <a:rPr lang="en-US" sz="1400" dirty="0" smtClean="0">
                <a:latin typeface="Arial Narrow" panose="020B0606020202030204" pitchFamily="34" charset="0"/>
              </a:rPr>
              <a:t>	Monitor </a:t>
            </a:r>
            <a:r>
              <a:rPr lang="en-US" sz="1400" dirty="0">
                <a:latin typeface="Arial Narrow" panose="020B0606020202030204" pitchFamily="34" charset="0"/>
              </a:rPr>
              <a:t>ion source and LEBT performance and plan corrective maintenance when </a:t>
            </a:r>
            <a:r>
              <a:rPr lang="en-US" sz="1400" dirty="0" smtClean="0">
                <a:latin typeface="Arial Narrow" panose="020B0606020202030204" pitchFamily="34" charset="0"/>
              </a:rPr>
              <a:t>needed</a:t>
            </a:r>
          </a:p>
          <a:p>
            <a:pPr marL="0" indent="0">
              <a:lnSpc>
                <a:spcPct val="75000"/>
              </a:lnSpc>
              <a:spcBef>
                <a:spcPts val="0"/>
              </a:spcBef>
              <a:buNone/>
            </a:pPr>
            <a:r>
              <a:rPr lang="en-US" sz="1400" dirty="0">
                <a:latin typeface="Arial Narrow" panose="020B0606020202030204" pitchFamily="34" charset="0"/>
              </a:rPr>
              <a:t>	</a:t>
            </a:r>
            <a:r>
              <a:rPr lang="en-US" sz="1400" dirty="0" smtClean="0">
                <a:latin typeface="Arial Narrow" panose="020B0606020202030204" pitchFamily="34" charset="0"/>
              </a:rPr>
              <a:t>Monitor RFQ transmission</a:t>
            </a:r>
            <a:endParaRPr lang="en-US" sz="1400" dirty="0">
              <a:latin typeface="Arial Narrow" panose="020B0606020202030204" pitchFamily="34" charset="0"/>
            </a:endParaRPr>
          </a:p>
          <a:p>
            <a:pPr marL="0" indent="0">
              <a:lnSpc>
                <a:spcPct val="75000"/>
              </a:lnSpc>
              <a:spcBef>
                <a:spcPts val="0"/>
              </a:spcBef>
              <a:buNone/>
            </a:pPr>
            <a:r>
              <a:rPr lang="en-US" sz="1400" b="1" dirty="0" smtClean="0">
                <a:latin typeface="Arial Narrow" panose="020B0606020202030204" pitchFamily="34" charset="0"/>
              </a:rPr>
              <a:t>Development:    </a:t>
            </a:r>
            <a:r>
              <a:rPr lang="en-US" sz="1400" dirty="0" smtClean="0">
                <a:latin typeface="Arial Narrow" panose="020B0606020202030204" pitchFamily="34" charset="0"/>
              </a:rPr>
              <a:t>Modeling </a:t>
            </a:r>
            <a:r>
              <a:rPr lang="en-US" sz="1400" dirty="0">
                <a:latin typeface="Arial Narrow" panose="020B0606020202030204" pitchFamily="34" charset="0"/>
              </a:rPr>
              <a:t>of low-energy beam transport</a:t>
            </a:r>
          </a:p>
          <a:p>
            <a:pPr marL="0" indent="0">
              <a:lnSpc>
                <a:spcPct val="75000"/>
              </a:lnSpc>
              <a:spcBef>
                <a:spcPts val="0"/>
              </a:spcBef>
              <a:buNone/>
            </a:pPr>
            <a:r>
              <a:rPr lang="en-US" sz="1400" dirty="0" smtClean="0">
                <a:latin typeface="Arial Narrow" panose="020B0606020202030204" pitchFamily="34" charset="0"/>
              </a:rPr>
              <a:t>	Improve </a:t>
            </a:r>
            <a:r>
              <a:rPr lang="en-US" sz="1400" dirty="0">
                <a:latin typeface="Arial Narrow" panose="020B0606020202030204" pitchFamily="34" charset="0"/>
              </a:rPr>
              <a:t>operational performance and reduce variability </a:t>
            </a:r>
          </a:p>
          <a:p>
            <a:pPr marL="0" indent="0">
              <a:lnSpc>
                <a:spcPct val="75000"/>
              </a:lnSpc>
              <a:spcBef>
                <a:spcPts val="0"/>
              </a:spcBef>
              <a:buNone/>
            </a:pPr>
            <a:r>
              <a:rPr lang="en-US" sz="1400" dirty="0" smtClean="0">
                <a:latin typeface="Arial Narrow" panose="020B0606020202030204" pitchFamily="34" charset="0"/>
              </a:rPr>
              <a:t>	Improve </a:t>
            </a:r>
            <a:r>
              <a:rPr lang="en-US" sz="1400" dirty="0">
                <a:latin typeface="Arial Narrow" panose="020B0606020202030204" pitchFamily="34" charset="0"/>
              </a:rPr>
              <a:t>characterization of plasma and low-energy beam </a:t>
            </a:r>
          </a:p>
          <a:p>
            <a:pPr marL="0" indent="0">
              <a:lnSpc>
                <a:spcPct val="75000"/>
              </a:lnSpc>
              <a:spcBef>
                <a:spcPts val="0"/>
              </a:spcBef>
              <a:buNone/>
            </a:pPr>
            <a:r>
              <a:rPr lang="en-US" sz="1400" dirty="0" smtClean="0">
                <a:latin typeface="Arial Narrow" panose="020B0606020202030204" pitchFamily="34" charset="0"/>
              </a:rPr>
              <a:t>	Test </a:t>
            </a:r>
            <a:r>
              <a:rPr lang="en-US" sz="1400" dirty="0">
                <a:latin typeface="Arial Narrow" panose="020B0606020202030204" pitchFamily="34" charset="0"/>
              </a:rPr>
              <a:t>simpler and more robust solutions to areas of </a:t>
            </a:r>
            <a:r>
              <a:rPr lang="en-US" sz="1400" dirty="0" smtClean="0">
                <a:latin typeface="Arial Narrow" panose="020B0606020202030204" pitchFamily="34" charset="0"/>
              </a:rPr>
              <a:t>concern</a:t>
            </a:r>
          </a:p>
          <a:p>
            <a:pPr marL="0" indent="0">
              <a:lnSpc>
                <a:spcPct val="75000"/>
              </a:lnSpc>
              <a:spcBef>
                <a:spcPts val="0"/>
              </a:spcBef>
              <a:buNone/>
            </a:pPr>
            <a:r>
              <a:rPr lang="en-US" sz="1400" dirty="0">
                <a:latin typeface="Arial Narrow" panose="020B0606020202030204" pitchFamily="34" charset="0"/>
              </a:rPr>
              <a:t>	</a:t>
            </a:r>
            <a:r>
              <a:rPr lang="en-US" sz="1400" dirty="0" smtClean="0">
                <a:latin typeface="Arial Narrow" panose="020B0606020202030204" pitchFamily="34" charset="0"/>
              </a:rPr>
              <a:t>Develop long-lived H</a:t>
            </a:r>
            <a:r>
              <a:rPr lang="en-US" sz="1400" baseline="30000" dirty="0" smtClean="0">
                <a:latin typeface="Arial Narrow" panose="020B0606020202030204" pitchFamily="34" charset="0"/>
              </a:rPr>
              <a:t>-</a:t>
            </a:r>
            <a:r>
              <a:rPr lang="en-US" sz="1400" dirty="0" smtClean="0">
                <a:latin typeface="Arial Narrow" panose="020B0606020202030204" pitchFamily="34" charset="0"/>
              </a:rPr>
              <a:t> sources</a:t>
            </a:r>
            <a:endParaRPr lang="en-US" sz="1400" dirty="0">
              <a:latin typeface="Arial Narrow" panose="020B0606020202030204" pitchFamily="34" charset="0"/>
            </a:endParaRPr>
          </a:p>
          <a:p>
            <a:pPr marL="0" indent="0">
              <a:lnSpc>
                <a:spcPct val="75000"/>
              </a:lnSpc>
              <a:spcBef>
                <a:spcPts val="0"/>
              </a:spcBef>
              <a:buNone/>
            </a:pPr>
            <a:r>
              <a:rPr lang="en-US" sz="1400" dirty="0" smtClean="0">
                <a:latin typeface="Arial Narrow" panose="020B0606020202030204" pitchFamily="34" charset="0"/>
              </a:rPr>
              <a:t>	Test </a:t>
            </a:r>
            <a:r>
              <a:rPr lang="en-US" sz="1400" dirty="0">
                <a:latin typeface="Arial Narrow" panose="020B0606020202030204" pitchFamily="34" charset="0"/>
              </a:rPr>
              <a:t>external antenna source </a:t>
            </a:r>
          </a:p>
          <a:p>
            <a:pPr marL="0" indent="0">
              <a:lnSpc>
                <a:spcPct val="75000"/>
              </a:lnSpc>
              <a:spcBef>
                <a:spcPts val="0"/>
              </a:spcBef>
              <a:buNone/>
            </a:pPr>
            <a:r>
              <a:rPr lang="en-US" sz="1400" b="1" dirty="0" smtClean="0">
                <a:latin typeface="Arial Narrow" panose="020B0606020202030204" pitchFamily="34" charset="0"/>
              </a:rPr>
              <a:t>Outreach:	</a:t>
            </a:r>
            <a:r>
              <a:rPr lang="en-US" sz="1400" dirty="0" smtClean="0">
                <a:latin typeface="Arial Narrow" panose="020B0606020202030204" pitchFamily="34" charset="0"/>
              </a:rPr>
              <a:t>Give </a:t>
            </a:r>
            <a:r>
              <a:rPr lang="en-US" sz="1400" dirty="0">
                <a:latin typeface="Arial Narrow" panose="020B0606020202030204" pitchFamily="34" charset="0"/>
              </a:rPr>
              <a:t>&gt;3 presentations </a:t>
            </a:r>
            <a:r>
              <a:rPr lang="en-US" sz="1400" dirty="0" smtClean="0">
                <a:latin typeface="Arial Narrow" panose="020B0606020202030204" pitchFamily="34" charset="0"/>
              </a:rPr>
              <a:t>at </a:t>
            </a:r>
            <a:r>
              <a:rPr lang="en-US" sz="1400" dirty="0">
                <a:latin typeface="Arial Narrow" panose="020B0606020202030204" pitchFamily="34" charset="0"/>
              </a:rPr>
              <a:t>various institutions </a:t>
            </a:r>
            <a:r>
              <a:rPr lang="en-US" sz="1400" dirty="0" smtClean="0">
                <a:latin typeface="Arial Narrow" panose="020B0606020202030204" pitchFamily="34" charset="0"/>
              </a:rPr>
              <a:t>&amp; meetings /year</a:t>
            </a:r>
            <a:endParaRPr lang="en-US" sz="1400" dirty="0">
              <a:latin typeface="Arial Narrow" panose="020B0606020202030204" pitchFamily="34" charset="0"/>
            </a:endParaRPr>
          </a:p>
          <a:p>
            <a:pPr marL="0" indent="0">
              <a:lnSpc>
                <a:spcPct val="75000"/>
              </a:lnSpc>
              <a:spcBef>
                <a:spcPts val="0"/>
              </a:spcBef>
              <a:buNone/>
            </a:pPr>
            <a:r>
              <a:rPr lang="en-US" sz="1400" dirty="0" smtClean="0">
                <a:latin typeface="Arial Narrow" panose="020B0606020202030204" pitchFamily="34" charset="0"/>
              </a:rPr>
              <a:t>	Publish </a:t>
            </a:r>
            <a:r>
              <a:rPr lang="en-US" sz="1400" dirty="0">
                <a:latin typeface="Arial Narrow" panose="020B0606020202030204" pitchFamily="34" charset="0"/>
              </a:rPr>
              <a:t>&gt;3 papers in referred journals </a:t>
            </a:r>
            <a:r>
              <a:rPr lang="en-US" sz="1400" dirty="0" smtClean="0">
                <a:latin typeface="Arial Narrow" panose="020B0606020202030204" pitchFamily="34" charset="0"/>
              </a:rPr>
              <a:t>&amp; </a:t>
            </a:r>
            <a:r>
              <a:rPr lang="en-US" sz="1400" dirty="0">
                <a:latin typeface="Arial Narrow" panose="020B0606020202030204" pitchFamily="34" charset="0"/>
              </a:rPr>
              <a:t>referred </a:t>
            </a:r>
            <a:r>
              <a:rPr lang="en-US" sz="1400" dirty="0" smtClean="0">
                <a:latin typeface="Arial Narrow" panose="020B0606020202030204" pitchFamily="34" charset="0"/>
              </a:rPr>
              <a:t>proceedings /year </a:t>
            </a:r>
            <a:endParaRPr lang="en-US" sz="1400" dirty="0">
              <a:latin typeface="Arial Narrow" panose="020B0606020202030204" pitchFamily="34" charset="0"/>
            </a:endParaRPr>
          </a:p>
          <a:p>
            <a:pPr marL="0" indent="0">
              <a:lnSpc>
                <a:spcPct val="75000"/>
              </a:lnSpc>
              <a:spcBef>
                <a:spcPts val="0"/>
              </a:spcBef>
              <a:buNone/>
            </a:pPr>
            <a:r>
              <a:rPr lang="en-US" sz="1400" dirty="0" smtClean="0">
                <a:latin typeface="Arial Narrow" panose="020B0606020202030204" pitchFamily="34" charset="0"/>
              </a:rPr>
              <a:t>	Co-organize </a:t>
            </a:r>
            <a:r>
              <a:rPr lang="en-US" sz="1400" dirty="0">
                <a:latin typeface="Arial Narrow" panose="020B0606020202030204" pitchFamily="34" charset="0"/>
              </a:rPr>
              <a:t>workshops and conferences</a:t>
            </a:r>
          </a:p>
          <a:p>
            <a:pPr marL="0" indent="0">
              <a:lnSpc>
                <a:spcPct val="75000"/>
              </a:lnSpc>
              <a:spcBef>
                <a:spcPts val="0"/>
              </a:spcBef>
              <a:buNone/>
            </a:pPr>
            <a:r>
              <a:rPr lang="en-US" sz="1400" dirty="0" smtClean="0">
                <a:latin typeface="Arial Narrow" panose="020B0606020202030204" pitchFamily="34" charset="0"/>
              </a:rPr>
              <a:t>	Referee manuscripts </a:t>
            </a:r>
            <a:endParaRPr lang="en-US" sz="1400" dirty="0">
              <a:latin typeface="Arial Narrow" panose="020B0606020202030204" pitchFamily="34" charset="0"/>
            </a:endParaRPr>
          </a:p>
          <a:p>
            <a:pPr marL="0" indent="0">
              <a:lnSpc>
                <a:spcPct val="75000"/>
              </a:lnSpc>
              <a:spcBef>
                <a:spcPts val="0"/>
              </a:spcBef>
              <a:buNone/>
            </a:pPr>
            <a:r>
              <a:rPr lang="en-US" sz="1400" dirty="0" smtClean="0">
                <a:latin typeface="Arial Narrow" panose="020B0606020202030204" pitchFamily="34" charset="0"/>
              </a:rPr>
              <a:t>	Collaborate </a:t>
            </a:r>
            <a:r>
              <a:rPr lang="en-US" sz="1400" dirty="0">
                <a:latin typeface="Arial Narrow" panose="020B0606020202030204" pitchFamily="34" charset="0"/>
              </a:rPr>
              <a:t>with Muons and </a:t>
            </a:r>
            <a:r>
              <a:rPr lang="en-US" sz="1400" dirty="0" smtClean="0">
                <a:latin typeface="Arial Narrow" panose="020B0606020202030204" pitchFamily="34" charset="0"/>
              </a:rPr>
              <a:t>FNAL</a:t>
            </a:r>
          </a:p>
          <a:p>
            <a:pPr marL="0" indent="0">
              <a:lnSpc>
                <a:spcPct val="75000"/>
              </a:lnSpc>
              <a:spcBef>
                <a:spcPts val="0"/>
              </a:spcBef>
              <a:buNone/>
            </a:pPr>
            <a:r>
              <a:rPr lang="en-US" sz="1400" dirty="0">
                <a:latin typeface="Arial Narrow" panose="020B0606020202030204" pitchFamily="34" charset="0"/>
              </a:rPr>
              <a:t>	</a:t>
            </a:r>
            <a:r>
              <a:rPr lang="en-US" sz="1400" dirty="0" smtClean="0">
                <a:latin typeface="Arial Narrow" panose="020B0606020202030204" pitchFamily="34" charset="0"/>
              </a:rPr>
              <a:t>Mentor </a:t>
            </a:r>
            <a:r>
              <a:rPr lang="en-US" sz="1400" dirty="0">
                <a:latin typeface="Arial Narrow" panose="020B0606020202030204" pitchFamily="34" charset="0"/>
              </a:rPr>
              <a:t>interns</a:t>
            </a:r>
          </a:p>
          <a:p>
            <a:pPr marL="0" indent="0">
              <a:lnSpc>
                <a:spcPct val="77000"/>
              </a:lnSpc>
              <a:spcBef>
                <a:spcPts val="0"/>
              </a:spcBef>
              <a:buNone/>
            </a:pPr>
            <a:endParaRPr lang="en-US" sz="1400" dirty="0">
              <a:latin typeface="Arial Narrow" panose="020B0606020202030204" pitchFamily="34" charset="0"/>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438400"/>
            <a:ext cx="356603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Rectangle 2"/>
          <p:cNvSpPr>
            <a:spLocks noGrp="1" noChangeArrowheads="1"/>
          </p:cNvSpPr>
          <p:nvPr>
            <p:ph type="title"/>
          </p:nvPr>
        </p:nvSpPr>
        <p:spPr>
          <a:xfrm>
            <a:off x="228600" y="111154"/>
            <a:ext cx="8686800" cy="955646"/>
          </a:xfrm>
        </p:spPr>
        <p:txBody>
          <a:bodyPr/>
          <a:lstStyle/>
          <a:p>
            <a:r>
              <a:rPr lang="en-US" sz="2200" b="1" dirty="0" smtClean="0">
                <a:latin typeface="+mj-lt"/>
              </a:rPr>
              <a:t>The </a:t>
            </a:r>
            <a:r>
              <a:rPr lang="en-US" sz="2200" b="1" dirty="0">
                <a:latin typeface="+mj-lt"/>
              </a:rPr>
              <a:t>Ion Source team supports operation, maintenance,</a:t>
            </a:r>
            <a:br>
              <a:rPr lang="en-US" sz="2200" b="1" dirty="0">
                <a:latin typeface="+mj-lt"/>
              </a:rPr>
            </a:br>
            <a:r>
              <a:rPr lang="en-US" sz="2200" b="1" dirty="0">
                <a:latin typeface="+mj-lt"/>
              </a:rPr>
              <a:t>improvement and development of the SNS ion sources </a:t>
            </a:r>
            <a:r>
              <a:rPr lang="en-US" sz="2200" b="1" dirty="0" smtClean="0">
                <a:latin typeface="+mj-lt"/>
              </a:rPr>
              <a:t>and associated </a:t>
            </a:r>
            <a:r>
              <a:rPr lang="en-US" sz="2200" b="1" dirty="0">
                <a:latin typeface="+mj-lt"/>
              </a:rPr>
              <a:t>systems</a:t>
            </a:r>
            <a:endParaRPr lang="en-US" altLang="en-US" sz="2200" b="1" dirty="0" smtClean="0">
              <a:latin typeface="+mj-lt"/>
            </a:endParaRPr>
          </a:p>
        </p:txBody>
      </p:sp>
      <p:pic>
        <p:nvPicPr>
          <p:cNvPr id="11" name="Picture 6" descr="C:\Documents and Settings\SNS\Desktop\plasma1.t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600" t="19859" r="14399" b="16193"/>
          <a:stretch/>
        </p:blipFill>
        <p:spPr bwMode="auto">
          <a:xfrm>
            <a:off x="7127903" y="4610917"/>
            <a:ext cx="1939897" cy="2198550"/>
          </a:xfrm>
          <a:prstGeom prst="rect">
            <a:avLst/>
          </a:prstGeom>
          <a:noFill/>
          <a:ln>
            <a:noFill/>
          </a:ln>
          <a:scene3d>
            <a:camera prst="orthographicFront">
              <a:rot lat="0" lon="0" rev="10799999"/>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176346" y="4854071"/>
            <a:ext cx="1757854" cy="1089529"/>
          </a:xfrm>
          <a:prstGeom prst="rect">
            <a:avLst/>
          </a:prstGeom>
          <a:noFill/>
          <a:ln w="15875">
            <a:solidFill>
              <a:schemeClr val="tx1"/>
            </a:solidFill>
          </a:ln>
        </p:spPr>
        <p:txBody>
          <a:bodyPr wrap="none" rtlCol="0">
            <a:spAutoFit/>
          </a:bodyPr>
          <a:lstStyle/>
          <a:p>
            <a:pPr>
              <a:lnSpc>
                <a:spcPct val="90000"/>
              </a:lnSpc>
            </a:pPr>
            <a:r>
              <a:rPr lang="en-US" u="sng" dirty="0" smtClean="0"/>
              <a:t>Ion Source</a:t>
            </a:r>
          </a:p>
          <a:p>
            <a:pPr>
              <a:lnSpc>
                <a:spcPct val="90000"/>
              </a:lnSpc>
            </a:pPr>
            <a:r>
              <a:rPr lang="en-US" dirty="0" smtClean="0"/>
              <a:t>3 scientific staff</a:t>
            </a:r>
          </a:p>
          <a:p>
            <a:pPr>
              <a:lnSpc>
                <a:spcPct val="90000"/>
              </a:lnSpc>
            </a:pPr>
            <a:r>
              <a:rPr lang="en-US" dirty="0" smtClean="0"/>
              <a:t>3 technician </a:t>
            </a:r>
          </a:p>
          <a:p>
            <a:pPr>
              <a:lnSpc>
                <a:spcPct val="90000"/>
              </a:lnSpc>
            </a:pPr>
            <a:r>
              <a:rPr lang="en-US" b="1" dirty="0" smtClean="0"/>
              <a:t>6.0 FTE total</a:t>
            </a:r>
          </a:p>
        </p:txBody>
      </p:sp>
      <p:sp>
        <p:nvSpPr>
          <p:cNvPr id="13" name="TextBox 12"/>
          <p:cNvSpPr txBox="1"/>
          <p:nvPr/>
        </p:nvSpPr>
        <p:spPr>
          <a:xfrm>
            <a:off x="5116189" y="6174420"/>
            <a:ext cx="1970411" cy="341632"/>
          </a:xfrm>
          <a:prstGeom prst="rect">
            <a:avLst/>
          </a:prstGeom>
          <a:noFill/>
        </p:spPr>
        <p:txBody>
          <a:bodyPr wrap="none" rtlCol="0">
            <a:spAutoFit/>
          </a:bodyPr>
          <a:lstStyle/>
          <a:p>
            <a:pPr>
              <a:lnSpc>
                <a:spcPct val="90000"/>
              </a:lnSpc>
            </a:pPr>
            <a:r>
              <a:rPr lang="en-US" dirty="0" smtClean="0">
                <a:latin typeface="Arial Narrow" panose="020B0606020202030204" pitchFamily="34" charset="0"/>
              </a:rPr>
              <a:t>~2.0 FTE R&amp;D &amp; I&amp;U</a:t>
            </a:r>
          </a:p>
        </p:txBody>
      </p:sp>
      <p:pic>
        <p:nvPicPr>
          <p:cNvPr id="1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509" y="5867400"/>
            <a:ext cx="771891" cy="1295400"/>
          </a:xfrm>
          <a:prstGeom prst="rect">
            <a:avLst/>
          </a:prstGeom>
          <a:noFill/>
          <a:ln>
            <a:noFill/>
          </a:ln>
          <a:scene3d>
            <a:camera prst="orthographicFront">
              <a:rot lat="0" lon="0" rev="1620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040200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5383" y="152400"/>
            <a:ext cx="480145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2"/>
          <p:cNvSpPr>
            <a:spLocks noGrp="1" noChangeArrowheads="1"/>
          </p:cNvSpPr>
          <p:nvPr>
            <p:ph type="title"/>
          </p:nvPr>
        </p:nvSpPr>
        <p:spPr>
          <a:xfrm>
            <a:off x="609600" y="508000"/>
            <a:ext cx="3352800" cy="558800"/>
          </a:xfrm>
        </p:spPr>
        <p:txBody>
          <a:bodyPr>
            <a:noAutofit/>
          </a:bodyPr>
          <a:lstStyle/>
          <a:p>
            <a:pPr eaLnBrk="1" hangingPunct="1"/>
            <a:r>
              <a:rPr lang="en-US" altLang="en-US" sz="4800" dirty="0" smtClean="0"/>
              <a:t>Content: </a:t>
            </a:r>
          </a:p>
        </p:txBody>
      </p:sp>
      <p:sp>
        <p:nvSpPr>
          <p:cNvPr id="232470" name="Text Box 22"/>
          <p:cNvSpPr txBox="1">
            <a:spLocks noChangeArrowheads="1"/>
          </p:cNvSpPr>
          <p:nvPr/>
        </p:nvSpPr>
        <p:spPr bwMode="auto">
          <a:xfrm>
            <a:off x="152400" y="5773293"/>
            <a:ext cx="8839200" cy="932307"/>
          </a:xfrm>
          <a:prstGeom prst="rect">
            <a:avLst/>
          </a:prstGeom>
          <a:solidFill>
            <a:schemeClr val="bg1"/>
          </a:solidFill>
          <a:ln>
            <a:noFill/>
          </a:ln>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70000"/>
              </a:lnSpc>
              <a:spcBef>
                <a:spcPct val="20000"/>
              </a:spcBef>
            </a:pPr>
            <a:r>
              <a:rPr lang="en-US" altLang="en-US" sz="2400" b="1" i="1" dirty="0">
                <a:solidFill>
                  <a:srgbClr val="FF0000"/>
                </a:solidFill>
                <a:latin typeface="Arial Black" pitchFamily="34" charset="0"/>
              </a:rPr>
              <a:t>This talk is all about delivering </a:t>
            </a:r>
          </a:p>
          <a:p>
            <a:pPr algn="ctr" eaLnBrk="1" hangingPunct="1">
              <a:lnSpc>
                <a:spcPct val="70000"/>
              </a:lnSpc>
              <a:spcBef>
                <a:spcPct val="20000"/>
              </a:spcBef>
            </a:pPr>
            <a:r>
              <a:rPr lang="en-US" altLang="en-US" sz="4000" b="1" i="1" dirty="0">
                <a:solidFill>
                  <a:srgbClr val="FF0000"/>
                </a:solidFill>
                <a:latin typeface="Arial Black" pitchFamily="34" charset="0"/>
              </a:rPr>
              <a:t>more H</a:t>
            </a:r>
            <a:r>
              <a:rPr lang="en-US" altLang="en-US" sz="4000" b="1" i="1" baseline="30000" dirty="0">
                <a:solidFill>
                  <a:srgbClr val="FF0000"/>
                </a:solidFill>
                <a:latin typeface="Arial Black" pitchFamily="34" charset="0"/>
              </a:rPr>
              <a:t> </a:t>
            </a:r>
            <a:r>
              <a:rPr lang="en-US" altLang="en-US" sz="4000" b="1" i="1" baseline="30000" dirty="0" smtClean="0">
                <a:solidFill>
                  <a:srgbClr val="FF0000"/>
                </a:solidFill>
                <a:latin typeface="Arial Black" pitchFamily="34" charset="0"/>
              </a:rPr>
              <a:t>–</a:t>
            </a:r>
            <a:r>
              <a:rPr lang="en-US" altLang="en-US" sz="4000" b="1" i="1" dirty="0" smtClean="0">
                <a:solidFill>
                  <a:srgbClr val="FF0000"/>
                </a:solidFill>
                <a:latin typeface="Arial Black" pitchFamily="34" charset="0"/>
              </a:rPr>
              <a:t> ions for a longer time!</a:t>
            </a:r>
            <a:endParaRPr lang="en-US" altLang="en-US" sz="4000" b="1" i="1" dirty="0">
              <a:solidFill>
                <a:srgbClr val="FF0000"/>
              </a:solidFill>
              <a:latin typeface="Arial Black" pitchFamily="34" charset="0"/>
            </a:endParaRPr>
          </a:p>
        </p:txBody>
      </p:sp>
      <p:sp>
        <p:nvSpPr>
          <p:cNvPr id="8" name="Rectangle 3"/>
          <p:cNvSpPr txBox="1">
            <a:spLocks noChangeArrowheads="1"/>
          </p:cNvSpPr>
          <p:nvPr/>
        </p:nvSpPr>
        <p:spPr bwMode="auto">
          <a:xfrm>
            <a:off x="685800" y="1752600"/>
            <a:ext cx="7620000" cy="3001169"/>
          </a:xfrm>
          <a:prstGeom prst="rect">
            <a:avLst/>
          </a:prstGeom>
          <a:noFill/>
          <a:ln w="9525">
            <a:noFill/>
            <a:miter lim="800000"/>
            <a:headEnd/>
            <a:tailEnd/>
          </a:ln>
        </p:spPr>
        <p:txBody>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2"/>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spcBef>
                <a:spcPts val="100"/>
              </a:spcBef>
            </a:pPr>
            <a:r>
              <a:rPr lang="en-US" altLang="en-US" sz="2400" b="1" dirty="0" smtClean="0">
                <a:solidFill>
                  <a:srgbClr val="FF0000"/>
                </a:solidFill>
              </a:rPr>
              <a:t>Introduction</a:t>
            </a:r>
          </a:p>
          <a:p>
            <a:pPr>
              <a:lnSpc>
                <a:spcPct val="85000"/>
              </a:lnSpc>
              <a:spcBef>
                <a:spcPts val="100"/>
              </a:spcBef>
            </a:pPr>
            <a:r>
              <a:rPr lang="en-US" altLang="en-US" sz="2400" dirty="0" smtClean="0">
                <a:solidFill>
                  <a:schemeClr val="tx1">
                    <a:lumMod val="95000"/>
                    <a:lumOff val="5000"/>
                  </a:schemeClr>
                </a:solidFill>
              </a:rPr>
              <a:t>Recent </a:t>
            </a:r>
            <a:r>
              <a:rPr lang="en-US" altLang="en-US" sz="2400" dirty="0">
                <a:solidFill>
                  <a:schemeClr val="tx1">
                    <a:lumMod val="95000"/>
                    <a:lumOff val="5000"/>
                  </a:schemeClr>
                </a:solidFill>
              </a:rPr>
              <a:t>issues </a:t>
            </a:r>
            <a:endParaRPr lang="en-US" altLang="en-US" sz="2400" dirty="0" smtClean="0">
              <a:solidFill>
                <a:schemeClr val="tx1">
                  <a:lumMod val="95000"/>
                  <a:lumOff val="5000"/>
                </a:schemeClr>
              </a:solidFill>
            </a:endParaRPr>
          </a:p>
          <a:p>
            <a:pPr lvl="1">
              <a:lnSpc>
                <a:spcPct val="95000"/>
              </a:lnSpc>
              <a:spcBef>
                <a:spcPts val="100"/>
              </a:spcBef>
            </a:pPr>
            <a:r>
              <a:rPr lang="en-US" altLang="en-US" dirty="0" smtClean="0">
                <a:solidFill>
                  <a:schemeClr val="tx1">
                    <a:lumMod val="95000"/>
                    <a:lumOff val="5000"/>
                  </a:schemeClr>
                </a:solidFill>
              </a:rPr>
              <a:t>E-dump failures</a:t>
            </a:r>
          </a:p>
          <a:p>
            <a:pPr lvl="1">
              <a:lnSpc>
                <a:spcPct val="95000"/>
              </a:lnSpc>
              <a:spcBef>
                <a:spcPts val="100"/>
              </a:spcBef>
            </a:pPr>
            <a:r>
              <a:rPr lang="en-US" altLang="en-US" dirty="0" smtClean="0">
                <a:solidFill>
                  <a:schemeClr val="tx1">
                    <a:lumMod val="95000"/>
                    <a:lumOff val="5000"/>
                  </a:schemeClr>
                </a:solidFill>
              </a:rPr>
              <a:t>Recent performance  </a:t>
            </a:r>
          </a:p>
          <a:p>
            <a:pPr lvl="1">
              <a:lnSpc>
                <a:spcPct val="95000"/>
              </a:lnSpc>
              <a:spcBef>
                <a:spcPts val="100"/>
              </a:spcBef>
            </a:pPr>
            <a:r>
              <a:rPr lang="en-US" altLang="en-US" dirty="0">
                <a:solidFill>
                  <a:schemeClr val="tx1">
                    <a:lumMod val="95000"/>
                    <a:lumOff val="5000"/>
                  </a:schemeClr>
                </a:solidFill>
              </a:rPr>
              <a:t>RFQ </a:t>
            </a:r>
            <a:r>
              <a:rPr lang="en-US" altLang="en-US" dirty="0" smtClean="0">
                <a:solidFill>
                  <a:schemeClr val="tx1">
                    <a:lumMod val="95000"/>
                    <a:lumOff val="5000"/>
                  </a:schemeClr>
                </a:solidFill>
              </a:rPr>
              <a:t>transmission</a:t>
            </a:r>
            <a:endParaRPr lang="en-US" altLang="en-US" dirty="0">
              <a:solidFill>
                <a:schemeClr val="tx1">
                  <a:lumMod val="95000"/>
                  <a:lumOff val="5000"/>
                </a:schemeClr>
              </a:solidFill>
            </a:endParaRPr>
          </a:p>
          <a:p>
            <a:pPr lvl="1">
              <a:lnSpc>
                <a:spcPct val="95000"/>
              </a:lnSpc>
              <a:spcBef>
                <a:spcPts val="100"/>
              </a:spcBef>
            </a:pPr>
            <a:r>
              <a:rPr lang="en-US" altLang="en-US" dirty="0" smtClean="0">
                <a:solidFill>
                  <a:schemeClr val="tx1">
                    <a:lumMod val="95000"/>
                    <a:lumOff val="5000"/>
                  </a:schemeClr>
                </a:solidFill>
              </a:rPr>
              <a:t>Plasma outages</a:t>
            </a:r>
          </a:p>
          <a:p>
            <a:pPr lvl="1">
              <a:lnSpc>
                <a:spcPct val="95000"/>
              </a:lnSpc>
              <a:spcBef>
                <a:spcPts val="100"/>
              </a:spcBef>
            </a:pPr>
            <a:r>
              <a:rPr lang="en-US" altLang="en-US" dirty="0" smtClean="0">
                <a:solidFill>
                  <a:schemeClr val="tx1">
                    <a:lumMod val="95000"/>
                    <a:lumOff val="5000"/>
                  </a:schemeClr>
                </a:solidFill>
              </a:rPr>
              <a:t>New 13 MHz tune</a:t>
            </a:r>
          </a:p>
          <a:p>
            <a:pPr lvl="1">
              <a:lnSpc>
                <a:spcPct val="95000"/>
              </a:lnSpc>
              <a:spcBef>
                <a:spcPts val="100"/>
              </a:spcBef>
            </a:pPr>
            <a:r>
              <a:rPr lang="en-US" altLang="en-US" dirty="0" smtClean="0">
                <a:solidFill>
                  <a:schemeClr val="tx1">
                    <a:lumMod val="95000"/>
                    <a:lumOff val="5000"/>
                  </a:schemeClr>
                </a:solidFill>
              </a:rPr>
              <a:t>Increasing the MEBT beam current</a:t>
            </a:r>
          </a:p>
          <a:p>
            <a:pPr lvl="1">
              <a:lnSpc>
                <a:spcPct val="95000"/>
              </a:lnSpc>
              <a:spcBef>
                <a:spcPts val="100"/>
              </a:spcBef>
            </a:pPr>
            <a:r>
              <a:rPr lang="en-US" altLang="en-US" dirty="0" smtClean="0">
                <a:solidFill>
                  <a:schemeClr val="tx1">
                    <a:lumMod val="95000"/>
                    <a:lumOff val="5000"/>
                  </a:schemeClr>
                </a:solidFill>
              </a:rPr>
              <a:t>The </a:t>
            </a:r>
            <a:r>
              <a:rPr lang="en-US" altLang="en-US" dirty="0">
                <a:solidFill>
                  <a:schemeClr val="tx1">
                    <a:lumMod val="95000"/>
                    <a:lumOff val="5000"/>
                  </a:schemeClr>
                </a:solidFill>
              </a:rPr>
              <a:t>external antenna source</a:t>
            </a:r>
          </a:p>
          <a:p>
            <a:pPr>
              <a:lnSpc>
                <a:spcPct val="100000"/>
              </a:lnSpc>
              <a:spcBef>
                <a:spcPts val="100"/>
              </a:spcBef>
            </a:pPr>
            <a:r>
              <a:rPr lang="en-US" altLang="en-US" sz="2400" dirty="0" smtClean="0">
                <a:solidFill>
                  <a:schemeClr val="tx1">
                    <a:lumMod val="95000"/>
                    <a:lumOff val="5000"/>
                  </a:schemeClr>
                </a:solidFill>
              </a:rPr>
              <a:t>Conclusions</a:t>
            </a:r>
            <a:endParaRPr lang="en-US" altLang="en-US" sz="2400" dirty="0">
              <a:solidFill>
                <a:schemeClr val="tx1">
                  <a:lumMod val="95000"/>
                  <a:lumOff val="5000"/>
                </a:schemeClr>
              </a:solidFill>
            </a:endParaRPr>
          </a:p>
        </p:txBody>
      </p:sp>
    </p:spTree>
    <p:extLst>
      <p:ext uri="{BB962C8B-B14F-4D97-AF65-F5344CB8AC3E}">
        <p14:creationId xmlns:p14="http://schemas.microsoft.com/office/powerpoint/2010/main" val="1021742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2470"/>
                                        </p:tgtEl>
                                        <p:attrNameLst>
                                          <p:attrName>style.visibility</p:attrName>
                                        </p:attrNameLst>
                                      </p:cBhvr>
                                      <p:to>
                                        <p:strVal val="visible"/>
                                      </p:to>
                                    </p:set>
                                    <p:animEffect transition="in" filter="wipe(up)">
                                      <p:cBhvr>
                                        <p:cTn id="12" dur="500"/>
                                        <p:tgtEl>
                                          <p:spTgt spid="23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70" grpId="0" animBg="1" autoUpdateAnimBg="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
            <a:ext cx="9159876"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181600" y="228600"/>
            <a:ext cx="3810000" cy="301625"/>
          </a:xfrm>
          <a:solidFill>
            <a:schemeClr val="bg1"/>
          </a:solidFill>
        </p:spPr>
        <p:txBody>
          <a:bodyPr lIns="0" tIns="0" rIns="0" bIns="0"/>
          <a:lstStyle/>
          <a:p>
            <a:pPr>
              <a:defRPr/>
            </a:pPr>
            <a:r>
              <a:rPr lang="en-US" sz="2300" b="1" dirty="0" smtClean="0">
                <a:latin typeface="Arial Narrow" panose="020B0606020202030204" pitchFamily="34" charset="0"/>
              </a:rPr>
              <a:t>Ion Source &amp; LEBT Performance</a:t>
            </a:r>
            <a:endParaRPr lang="en-US" sz="2300" b="1" dirty="0">
              <a:latin typeface="Arial Narrow" panose="020B0606020202030204" pitchFamily="34" charset="0"/>
            </a:endParaRPr>
          </a:p>
        </p:txBody>
      </p:sp>
      <p:sp>
        <p:nvSpPr>
          <p:cNvPr id="5" name="Rectangle 4"/>
          <p:cNvSpPr/>
          <p:nvPr/>
        </p:nvSpPr>
        <p:spPr>
          <a:xfrm>
            <a:off x="76200" y="609600"/>
            <a:ext cx="685800" cy="594295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495800" y="990600"/>
            <a:ext cx="609600" cy="3810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495800" y="609600"/>
            <a:ext cx="609600" cy="381000"/>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495800" y="4572001"/>
            <a:ext cx="609600" cy="1143000"/>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495800" y="3352800"/>
            <a:ext cx="609600" cy="1219200"/>
          </a:xfrm>
          <a:prstGeom prst="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4"/>
          <p:cNvSpPr/>
          <p:nvPr/>
        </p:nvSpPr>
        <p:spPr>
          <a:xfrm>
            <a:off x="4495800" y="1530350"/>
            <a:ext cx="609600" cy="29845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4"/>
          <p:cNvSpPr/>
          <p:nvPr/>
        </p:nvSpPr>
        <p:spPr>
          <a:xfrm>
            <a:off x="4495800" y="2209800"/>
            <a:ext cx="609600" cy="11430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6"/>
          <p:cNvSpPr/>
          <p:nvPr/>
        </p:nvSpPr>
        <p:spPr>
          <a:xfrm>
            <a:off x="4495800" y="1371600"/>
            <a:ext cx="609600" cy="158750"/>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6"/>
          <p:cNvSpPr/>
          <p:nvPr/>
        </p:nvSpPr>
        <p:spPr>
          <a:xfrm>
            <a:off x="4495800" y="1828800"/>
            <a:ext cx="609600" cy="381000"/>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2286000" y="609600"/>
            <a:ext cx="609600" cy="381000"/>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2286000" y="990600"/>
            <a:ext cx="609600" cy="3810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ectangle 17"/>
          <p:cNvSpPr/>
          <p:nvPr/>
        </p:nvSpPr>
        <p:spPr>
          <a:xfrm>
            <a:off x="2286000" y="1371600"/>
            <a:ext cx="609600" cy="1828800"/>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2286000" y="3200400"/>
            <a:ext cx="609600" cy="17526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p:cNvSpPr/>
          <p:nvPr/>
        </p:nvSpPr>
        <p:spPr>
          <a:xfrm>
            <a:off x="2286000" y="4953000"/>
            <a:ext cx="609600" cy="1599557"/>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3"/>
          <p:cNvSpPr txBox="1">
            <a:spLocks noChangeArrowheads="1"/>
          </p:cNvSpPr>
          <p:nvPr/>
        </p:nvSpPr>
        <p:spPr bwMode="auto">
          <a:xfrm>
            <a:off x="-92076" y="6552557"/>
            <a:ext cx="9312276" cy="313932"/>
          </a:xfrm>
          <a:prstGeom prst="rect">
            <a:avLst/>
          </a:prstGeom>
          <a:noFill/>
          <a:ln w="9525">
            <a:noFill/>
            <a:miter lim="800000"/>
            <a:headEnd/>
            <a:tailEnd/>
          </a:ln>
        </p:spPr>
        <p:txBody>
          <a:bodyPr wrap="square">
            <a:spAutoFit/>
          </a:bodyPr>
          <a:lstStyle/>
          <a:p>
            <a:pPr marL="230188" indent="-230188">
              <a:lnSpc>
                <a:spcPct val="80000"/>
              </a:lnSpc>
              <a:spcBef>
                <a:spcPts val="600"/>
              </a:spcBef>
              <a:defRPr/>
            </a:pPr>
            <a:r>
              <a:rPr lang="en-US" dirty="0">
                <a:cs typeface="Arial" pitchFamily="34" charset="0"/>
              </a:rPr>
              <a:t> </a:t>
            </a:r>
            <a:r>
              <a:rPr lang="en-US" sz="1750" b="1" dirty="0" smtClean="0">
                <a:solidFill>
                  <a:srgbClr val="FF0000"/>
                </a:solidFill>
                <a:cs typeface="Arial" pitchFamily="34" charset="0"/>
              </a:rPr>
              <a:t>The ion source and LEBT availability remain high despite pushing their performance.</a:t>
            </a:r>
            <a:endParaRPr lang="en-US" sz="1750" b="1" dirty="0">
              <a:solidFill>
                <a:srgbClr val="FF0000"/>
              </a:solidFill>
              <a:latin typeface="Arial Narrow" panose="020B0606020202030204" pitchFamily="34" charset="0"/>
              <a:cs typeface="Arial" pitchFamily="34" charset="0"/>
            </a:endParaRPr>
          </a:p>
        </p:txBody>
      </p:sp>
      <p:sp>
        <p:nvSpPr>
          <p:cNvPr id="22" name="Rectangle 21"/>
          <p:cNvSpPr/>
          <p:nvPr/>
        </p:nvSpPr>
        <p:spPr>
          <a:xfrm>
            <a:off x="5105400" y="6121399"/>
            <a:ext cx="2819400" cy="202557"/>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4495800" y="5715001"/>
            <a:ext cx="609600" cy="228599"/>
          </a:xfrm>
          <a:prstGeom prst="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4495800" y="5943600"/>
            <a:ext cx="609600" cy="381000"/>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7924800" y="6121400"/>
            <a:ext cx="1143000" cy="2032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Rectangle 22"/>
          <p:cNvSpPr/>
          <p:nvPr/>
        </p:nvSpPr>
        <p:spPr>
          <a:xfrm>
            <a:off x="5092700" y="5943600"/>
            <a:ext cx="3136900" cy="1778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Rectangle 25"/>
          <p:cNvSpPr/>
          <p:nvPr/>
        </p:nvSpPr>
        <p:spPr>
          <a:xfrm>
            <a:off x="8229600" y="5943600"/>
            <a:ext cx="838200" cy="177800"/>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65439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1000"/>
                                        <p:tgtEl>
                                          <p:spTgt spid="2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10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P spid="22" grpId="0" animBg="1"/>
      <p:bldP spid="29" grpId="0" animBg="1"/>
      <p:bldP spid="23"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7013" y="598488"/>
            <a:ext cx="6376987"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ChangeArrowheads="1"/>
          </p:cNvSpPr>
          <p:nvPr/>
        </p:nvSpPr>
        <p:spPr bwMode="auto">
          <a:xfrm>
            <a:off x="152400" y="4419600"/>
            <a:ext cx="701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lnSpc>
                <a:spcPct val="85000"/>
              </a:lnSpc>
              <a:spcBef>
                <a:spcPct val="5000"/>
              </a:spcBef>
              <a:buFont typeface="Arial" pitchFamily="34" charset="0"/>
              <a:buChar char="•"/>
            </a:pPr>
            <a:r>
              <a:rPr lang="en-US" altLang="en-US" sz="2000"/>
              <a:t>The two-lens, electro-static LEBT is 12-cm long. Lens-2 is split into four quadrants to steer, chop, and blank the beam. </a:t>
            </a:r>
          </a:p>
        </p:txBody>
      </p:sp>
      <p:sp>
        <p:nvSpPr>
          <p:cNvPr id="12292" name="Rectangle 38"/>
          <p:cNvSpPr>
            <a:spLocks noChangeArrowheads="1"/>
          </p:cNvSpPr>
          <p:nvPr/>
        </p:nvSpPr>
        <p:spPr bwMode="auto">
          <a:xfrm>
            <a:off x="231775" y="112713"/>
            <a:ext cx="853122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nSpc>
                <a:spcPct val="85000"/>
              </a:lnSpc>
            </a:pPr>
            <a:r>
              <a:rPr lang="en-US" altLang="en-US" sz="2900">
                <a:solidFill>
                  <a:srgbClr val="00673E"/>
                </a:solidFill>
                <a:latin typeface="Arial Black" pitchFamily="34" charset="0"/>
              </a:rPr>
              <a:t>The SNS Baseline Ion Source and LEBT</a:t>
            </a:r>
          </a:p>
        </p:txBody>
      </p:sp>
      <p:sp>
        <p:nvSpPr>
          <p:cNvPr id="12293" name="Rectangle 5"/>
          <p:cNvSpPr>
            <a:spLocks noChangeArrowheads="1"/>
          </p:cNvSpPr>
          <p:nvPr/>
        </p:nvSpPr>
        <p:spPr bwMode="auto">
          <a:xfrm>
            <a:off x="228600" y="614363"/>
            <a:ext cx="27432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lnSpc>
                <a:spcPct val="85000"/>
              </a:lnSpc>
              <a:spcBef>
                <a:spcPct val="5000"/>
              </a:spcBef>
              <a:buFont typeface="Arial" pitchFamily="34" charset="0"/>
              <a:buChar char="•"/>
            </a:pPr>
            <a:r>
              <a:rPr lang="en-US" altLang="en-US" sz="2000"/>
              <a:t>LBNL developed the SNS H</a:t>
            </a:r>
            <a:r>
              <a:rPr lang="en-US" altLang="en-US" sz="2000" baseline="30000"/>
              <a:t>-</a:t>
            </a:r>
            <a:r>
              <a:rPr lang="en-US" altLang="en-US" sz="2000"/>
              <a:t> ion source,    a cesium-enhanced,     multicusp ion source. </a:t>
            </a:r>
          </a:p>
        </p:txBody>
      </p:sp>
      <p:sp>
        <p:nvSpPr>
          <p:cNvPr id="6151" name="Rectangle 5"/>
          <p:cNvSpPr>
            <a:spLocks noChangeArrowheads="1"/>
          </p:cNvSpPr>
          <p:nvPr/>
        </p:nvSpPr>
        <p:spPr bwMode="auto">
          <a:xfrm>
            <a:off x="152400" y="4953000"/>
            <a:ext cx="76962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lnSpc>
                <a:spcPct val="85000"/>
              </a:lnSpc>
              <a:spcBef>
                <a:spcPct val="5000"/>
              </a:spcBef>
              <a:buFont typeface="Arial" pitchFamily="34" charset="0"/>
              <a:buChar char="•"/>
            </a:pPr>
            <a:r>
              <a:rPr lang="en-US" altLang="en-US" sz="2000" dirty="0"/>
              <a:t>The compactness of the LEBT constrains beam characterizations in front of the RFQ. The beam current is measured after emerging from the RFQ, which equals the LINAC beam current. </a:t>
            </a:r>
          </a:p>
        </p:txBody>
      </p:sp>
      <p:sp>
        <p:nvSpPr>
          <p:cNvPr id="6152" name="Rectangle 5"/>
          <p:cNvSpPr>
            <a:spLocks noChangeArrowheads="1"/>
          </p:cNvSpPr>
          <p:nvPr/>
        </p:nvSpPr>
        <p:spPr bwMode="auto">
          <a:xfrm>
            <a:off x="228600" y="1724025"/>
            <a:ext cx="2743200"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lnSpc>
                <a:spcPct val="85000"/>
              </a:lnSpc>
              <a:spcBef>
                <a:spcPct val="5000"/>
              </a:spcBef>
              <a:buFont typeface="Arial" pitchFamily="34" charset="0"/>
              <a:buChar char="•"/>
            </a:pPr>
            <a:r>
              <a:rPr lang="en-US" altLang="en-US" sz="2000" dirty="0"/>
              <a:t>Typically 300 W from a 600-W, </a:t>
            </a:r>
            <a:r>
              <a:rPr lang="en-US" altLang="en-US" sz="2000" b="1" dirty="0">
                <a:solidFill>
                  <a:srgbClr val="FF0000"/>
                </a:solidFill>
              </a:rPr>
              <a:t>13-MHz </a:t>
            </a:r>
            <a:r>
              <a:rPr lang="en-US" altLang="en-US" sz="2000" b="1" dirty="0" smtClean="0">
                <a:solidFill>
                  <a:srgbClr val="FF0000"/>
                </a:solidFill>
              </a:rPr>
              <a:t>supply generates </a:t>
            </a:r>
            <a:r>
              <a:rPr lang="en-US" altLang="en-US" sz="2000" b="1" dirty="0">
                <a:solidFill>
                  <a:srgbClr val="FF0000"/>
                </a:solidFill>
              </a:rPr>
              <a:t>a continuous low-power plasma</a:t>
            </a:r>
            <a:r>
              <a:rPr lang="en-US" altLang="en-US" sz="2000" dirty="0">
                <a:solidFill>
                  <a:srgbClr val="FF0000"/>
                </a:solidFill>
              </a:rPr>
              <a:t>.</a:t>
            </a:r>
          </a:p>
        </p:txBody>
      </p:sp>
      <p:sp>
        <p:nvSpPr>
          <p:cNvPr id="6153" name="Rectangle 5"/>
          <p:cNvSpPr>
            <a:spLocks noChangeArrowheads="1"/>
          </p:cNvSpPr>
          <p:nvPr/>
        </p:nvSpPr>
        <p:spPr bwMode="auto">
          <a:xfrm>
            <a:off x="228600" y="3095625"/>
            <a:ext cx="3048000"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lnSpc>
                <a:spcPct val="85000"/>
              </a:lnSpc>
              <a:spcBef>
                <a:spcPct val="5000"/>
              </a:spcBef>
              <a:buFont typeface="Arial" pitchFamily="34" charset="0"/>
              <a:buChar char="•"/>
            </a:pPr>
            <a:r>
              <a:rPr lang="en-US" altLang="en-US" sz="2000" dirty="0"/>
              <a:t>The high current beam pulses are </a:t>
            </a:r>
            <a:r>
              <a:rPr lang="en-US" altLang="en-US" sz="2000" dirty="0" smtClean="0"/>
              <a:t>generated by </a:t>
            </a:r>
            <a:r>
              <a:rPr lang="en-US" altLang="en-US" sz="2000" dirty="0"/>
              <a:t>superimposing </a:t>
            </a:r>
            <a:r>
              <a:rPr lang="en-US" altLang="en-US" sz="2000" b="1" dirty="0" smtClean="0">
                <a:solidFill>
                  <a:srgbClr val="FF0000"/>
                </a:solidFill>
              </a:rPr>
              <a:t>50-70 </a:t>
            </a:r>
            <a:r>
              <a:rPr lang="en-US" altLang="en-US" sz="2000" b="1" dirty="0">
                <a:solidFill>
                  <a:srgbClr val="FF0000"/>
                </a:solidFill>
              </a:rPr>
              <a:t>kW from a pulsed 80-kW</a:t>
            </a:r>
            <a:r>
              <a:rPr lang="en-US" altLang="en-US" sz="2000" b="1" dirty="0" smtClean="0">
                <a:solidFill>
                  <a:srgbClr val="FF0000"/>
                </a:solidFill>
              </a:rPr>
              <a:t>,  2-MHz </a:t>
            </a:r>
            <a:r>
              <a:rPr lang="en-US" altLang="en-US" sz="2000" dirty="0"/>
              <a:t>amplifier. </a:t>
            </a:r>
          </a:p>
        </p:txBody>
      </p:sp>
      <p:sp>
        <p:nvSpPr>
          <p:cNvPr id="10" name="Text Box 76"/>
          <p:cNvSpPr txBox="1">
            <a:spLocks noChangeArrowheads="1"/>
          </p:cNvSpPr>
          <p:nvPr/>
        </p:nvSpPr>
        <p:spPr bwMode="auto">
          <a:xfrm>
            <a:off x="76200" y="6324600"/>
            <a:ext cx="9067799" cy="459806"/>
          </a:xfrm>
          <a:prstGeom prst="rect">
            <a:avLst/>
          </a:prstGeom>
          <a:solidFill>
            <a:schemeClr val="bg2"/>
          </a:solidFill>
          <a:ln>
            <a:noFill/>
          </a:ln>
          <a:extLst/>
        </p:spPr>
        <p:txBody>
          <a:bodyPr wrap="square" tIns="109728">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lnSpc>
                <a:spcPct val="82000"/>
              </a:lnSpc>
              <a:spcBef>
                <a:spcPts val="100"/>
              </a:spcBef>
              <a:buClr>
                <a:srgbClr val="01673E"/>
              </a:buClr>
            </a:pPr>
            <a:r>
              <a:rPr lang="en-US" altLang="en-US" b="1" i="1" dirty="0" smtClean="0">
                <a:solidFill>
                  <a:srgbClr val="FF0000"/>
                </a:solidFill>
              </a:rPr>
              <a:t>While there remain issues, this is a record-breaking Injector!</a:t>
            </a:r>
            <a:endParaRPr lang="en-US" altLang="en-US" b="1" i="1" dirty="0">
              <a:solidFill>
                <a:srgbClr val="FF0000"/>
              </a:solidFill>
            </a:endParaRPr>
          </a:p>
        </p:txBody>
      </p:sp>
      <p:sp>
        <p:nvSpPr>
          <p:cNvPr id="3" name="Rectangle 5"/>
          <p:cNvSpPr>
            <a:spLocks noChangeArrowheads="1"/>
          </p:cNvSpPr>
          <p:nvPr/>
        </p:nvSpPr>
        <p:spPr bwMode="auto">
          <a:xfrm>
            <a:off x="152400" y="5791200"/>
            <a:ext cx="7772400" cy="615950"/>
          </a:xfrm>
          <a:prstGeom prst="rect">
            <a:avLst/>
          </a:prstGeom>
          <a:noFill/>
          <a:ln>
            <a:noFill/>
          </a:ln>
          <a:extLst/>
        </p:spPr>
        <p:txBody>
          <a:bodyPr>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lnSpc>
                <a:spcPct val="85000"/>
              </a:lnSpc>
              <a:spcBef>
                <a:spcPct val="5000"/>
              </a:spcBef>
              <a:buFontTx/>
              <a:buChar char="•"/>
            </a:pPr>
            <a:r>
              <a:rPr lang="en-US" altLang="en-US" sz="2000" dirty="0"/>
              <a:t>Measuring the chopped beam on the RFQ entrance flange shows </a:t>
            </a:r>
            <a:r>
              <a:rPr lang="en-US" altLang="en-US" sz="2000" dirty="0" smtClean="0"/>
              <a:t>&gt;50 </a:t>
            </a:r>
            <a:r>
              <a:rPr lang="en-US" altLang="en-US" sz="2000" dirty="0"/>
              <a:t>mA being injected into the RFQ under nominal conditions. </a:t>
            </a:r>
          </a:p>
        </p:txBody>
      </p:sp>
    </p:spTree>
    <p:extLst>
      <p:ext uri="{BB962C8B-B14F-4D97-AF65-F5344CB8AC3E}">
        <p14:creationId xmlns:p14="http://schemas.microsoft.com/office/powerpoint/2010/main" val="11123255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wipe(up)">
                                      <p:cBhvr>
                                        <p:cTn id="7" dur="1000"/>
                                        <p:tgtEl>
                                          <p:spTgt spid="61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53"/>
                                        </p:tgtEl>
                                        <p:attrNameLst>
                                          <p:attrName>style.visibility</p:attrName>
                                        </p:attrNameLst>
                                      </p:cBhvr>
                                      <p:to>
                                        <p:strVal val="visible"/>
                                      </p:to>
                                    </p:set>
                                    <p:animEffect transition="in" filter="wipe(up)">
                                      <p:cBhvr>
                                        <p:cTn id="12" dur="1000"/>
                                        <p:tgtEl>
                                          <p:spTgt spid="61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wipe(up)">
                                      <p:cBhvr>
                                        <p:cTn id="17" dur="1000"/>
                                        <p:tgtEl>
                                          <p:spTgt spid="6147"/>
                                        </p:tgtEl>
                                      </p:cBhvr>
                                    </p:animEffect>
                                  </p:childTnLst>
                                </p:cTn>
                              </p:par>
                            </p:childTnLst>
                          </p:cTn>
                        </p:par>
                        <p:par>
                          <p:cTn id="18" fill="hold" nodeType="withGroup">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up)">
                                      <p:cBhvr>
                                        <p:cTn id="21" dur="1000"/>
                                        <p:tgtEl>
                                          <p:spTgt spid="6151"/>
                                        </p:tgtEl>
                                      </p:cBhvr>
                                    </p:animEffect>
                                  </p:childTnLst>
                                </p:cTn>
                              </p:par>
                            </p:childTnLst>
                          </p:cTn>
                        </p:par>
                        <p:par>
                          <p:cTn id="22" fill="hold" nodeType="withGroup">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10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51" grpId="0"/>
      <p:bldP spid="6152" grpId="0"/>
      <p:bldP spid="6153" grpId="0"/>
      <p:bldP spid="10"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69" r="2308" b="9496"/>
          <a:stretch/>
        </p:blipFill>
        <p:spPr bwMode="auto">
          <a:xfrm>
            <a:off x="5853909" y="0"/>
            <a:ext cx="3290091" cy="184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38"/>
          <p:cNvSpPr>
            <a:spLocks noChangeArrowheads="1"/>
          </p:cNvSpPr>
          <p:nvPr/>
        </p:nvSpPr>
        <p:spPr bwMode="auto">
          <a:xfrm>
            <a:off x="231775" y="112713"/>
            <a:ext cx="853122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nSpc>
                <a:spcPct val="85000"/>
              </a:lnSpc>
            </a:pPr>
            <a:r>
              <a:rPr lang="en-US" altLang="en-US" sz="2800" dirty="0" smtClean="0">
                <a:solidFill>
                  <a:srgbClr val="00673E"/>
                </a:solidFill>
                <a:latin typeface="Arial Black" pitchFamily="34" charset="0"/>
              </a:rPr>
              <a:t>A precarious e-dump Position</a:t>
            </a:r>
            <a:endParaRPr lang="en-US" altLang="en-US" sz="2800" dirty="0">
              <a:solidFill>
                <a:srgbClr val="00673E"/>
              </a:solidFill>
              <a:latin typeface="Arial Black" pitchFamily="34" charset="0"/>
            </a:endParaRPr>
          </a:p>
        </p:txBody>
      </p:sp>
      <p:sp>
        <p:nvSpPr>
          <p:cNvPr id="12293" name="Rectangle 5"/>
          <p:cNvSpPr>
            <a:spLocks noChangeArrowheads="1"/>
          </p:cNvSpPr>
          <p:nvPr/>
        </p:nvSpPr>
        <p:spPr bwMode="auto">
          <a:xfrm>
            <a:off x="228600" y="603647"/>
            <a:ext cx="51816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lnSpc>
                <a:spcPct val="85000"/>
              </a:lnSpc>
              <a:spcBef>
                <a:spcPct val="5000"/>
              </a:spcBef>
              <a:buFont typeface="Arial" pitchFamily="34" charset="0"/>
              <a:buChar char="•"/>
            </a:pPr>
            <a:r>
              <a:rPr lang="en-US" altLang="en-US" sz="2000" dirty="0" smtClean="0"/>
              <a:t>The e-dump is controlled with an +8 kV supply on the source high voltage platform.</a:t>
            </a:r>
            <a:endParaRPr lang="en-US" altLang="en-US" sz="2000" dirty="0"/>
          </a:p>
        </p:txBody>
      </p:sp>
      <p:sp>
        <p:nvSpPr>
          <p:cNvPr id="6152" name="Rectangle 5"/>
          <p:cNvSpPr>
            <a:spLocks noChangeArrowheads="1"/>
          </p:cNvSpPr>
          <p:nvPr/>
        </p:nvSpPr>
        <p:spPr bwMode="auto">
          <a:xfrm>
            <a:off x="228600" y="1219200"/>
            <a:ext cx="592404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lnSpc>
                <a:spcPct val="85000"/>
              </a:lnSpc>
              <a:spcBef>
                <a:spcPct val="5000"/>
              </a:spcBef>
              <a:buFont typeface="Arial" pitchFamily="34" charset="0"/>
              <a:buChar char="•"/>
            </a:pPr>
            <a:r>
              <a:rPr lang="en-US" altLang="en-US" sz="2000" dirty="0" smtClean="0"/>
              <a:t>E-dump-to-extractor arcs raise the e-dump </a:t>
            </a:r>
            <a:r>
              <a:rPr lang="en-US" altLang="en-US" sz="2000" dirty="0" smtClean="0"/>
              <a:t>significantly </a:t>
            </a:r>
            <a:r>
              <a:rPr lang="en-US" altLang="en-US" sz="2000" dirty="0" smtClean="0"/>
              <a:t>over the operational ~8 kV limit.</a:t>
            </a:r>
            <a:endParaRPr lang="en-US" altLang="en-US" sz="2000" dirty="0">
              <a:solidFill>
                <a:srgbClr val="FF0000"/>
              </a:solidFill>
            </a:endParaRPr>
          </a:p>
        </p:txBody>
      </p:sp>
      <p:sp>
        <p:nvSpPr>
          <p:cNvPr id="6153" name="Rectangle 5"/>
          <p:cNvSpPr>
            <a:spLocks noChangeArrowheads="1"/>
          </p:cNvSpPr>
          <p:nvPr/>
        </p:nvSpPr>
        <p:spPr bwMode="auto">
          <a:xfrm>
            <a:off x="228599" y="1752600"/>
            <a:ext cx="5105401"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lnSpc>
                <a:spcPct val="85000"/>
              </a:lnSpc>
              <a:spcBef>
                <a:spcPct val="5000"/>
              </a:spcBef>
              <a:buFont typeface="Arial" pitchFamily="34" charset="0"/>
              <a:buChar char="•"/>
            </a:pPr>
            <a:r>
              <a:rPr lang="en-US" altLang="en-US" sz="2000" dirty="0" smtClean="0"/>
              <a:t>Too many e-dump failures before 2008 resulted in keeping the e-dump near 2 kV. </a:t>
            </a:r>
          </a:p>
          <a:p>
            <a:pPr eaLnBrk="1" hangingPunct="1">
              <a:lnSpc>
                <a:spcPct val="85000"/>
              </a:lnSpc>
              <a:spcBef>
                <a:spcPct val="5000"/>
              </a:spcBef>
              <a:buFont typeface="Arial" pitchFamily="34" charset="0"/>
              <a:buChar char="•"/>
            </a:pPr>
            <a:r>
              <a:rPr lang="en-US" altLang="en-US" sz="2000" dirty="0" smtClean="0"/>
              <a:t>Since 2008 </a:t>
            </a:r>
            <a:r>
              <a:rPr lang="en-US" altLang="en-US" sz="2000" dirty="0" smtClean="0"/>
              <a:t>design improvements </a:t>
            </a:r>
            <a:r>
              <a:rPr lang="en-US" altLang="en-US" sz="2000" dirty="0" smtClean="0"/>
              <a:t>allow for reliable operations till ~ </a:t>
            </a:r>
            <a:r>
              <a:rPr lang="en-US" altLang="en-US" sz="2000" dirty="0" smtClean="0"/>
              <a:t>7kV, which is needed for high RFQ transmission!</a:t>
            </a:r>
            <a:endParaRPr lang="en-US" altLang="en-US" sz="2000" dirty="0" smtClean="0"/>
          </a:p>
        </p:txBody>
      </p:sp>
      <p:sp>
        <p:nvSpPr>
          <p:cNvPr id="3" name="Rectangle 5"/>
          <p:cNvSpPr>
            <a:spLocks noChangeArrowheads="1"/>
          </p:cNvSpPr>
          <p:nvPr/>
        </p:nvSpPr>
        <p:spPr bwMode="auto">
          <a:xfrm>
            <a:off x="152400" y="5338227"/>
            <a:ext cx="4191000" cy="1138773"/>
          </a:xfrm>
          <a:prstGeom prst="rect">
            <a:avLst/>
          </a:prstGeom>
          <a:noFill/>
          <a:ln>
            <a:noFill/>
          </a:ln>
          <a:extLst/>
        </p:spPr>
        <p:txBody>
          <a:bodyPr wrap="square">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lnSpc>
                <a:spcPct val="85000"/>
              </a:lnSpc>
              <a:spcBef>
                <a:spcPct val="5000"/>
              </a:spcBef>
              <a:buFontTx/>
              <a:buChar char="•"/>
            </a:pPr>
            <a:r>
              <a:rPr lang="en-US" altLang="en-US" sz="2000" dirty="0" smtClean="0"/>
              <a:t>Returning to the original manufacturer and </a:t>
            </a:r>
            <a:r>
              <a:rPr lang="en-US" altLang="en-US" sz="2000" dirty="0" err="1" smtClean="0"/>
              <a:t>robiustifying</a:t>
            </a:r>
            <a:r>
              <a:rPr lang="en-US" altLang="en-US" sz="2000" dirty="0" smtClean="0"/>
              <a:t> the design significantly improved the high voltage margin. </a:t>
            </a:r>
            <a:endParaRPr lang="en-US" altLang="en-US" sz="2000" dirty="0"/>
          </a:p>
        </p:txBody>
      </p:sp>
      <p:sp>
        <p:nvSpPr>
          <p:cNvPr id="19" name="Rectangle 18"/>
          <p:cNvSpPr/>
          <p:nvPr/>
        </p:nvSpPr>
        <p:spPr>
          <a:xfrm>
            <a:off x="6225541" y="2082184"/>
            <a:ext cx="381000" cy="381000"/>
          </a:xfrm>
          <a:prstGeom prst="rect">
            <a:avLst/>
          </a:prstGeom>
          <a:solidFill>
            <a:schemeClr val="bg2"/>
          </a:solidFill>
          <a:ln w="15875">
            <a:solidFill>
              <a:schemeClr val="tx1"/>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400" dirty="0" smtClean="0">
                <a:solidFill>
                  <a:schemeClr val="tx1"/>
                </a:solidFill>
              </a:rPr>
              <a:t>-70 kV</a:t>
            </a:r>
          </a:p>
        </p:txBody>
      </p:sp>
      <p:cxnSp>
        <p:nvCxnSpPr>
          <p:cNvPr id="25" name="Straight Connector 24"/>
          <p:cNvCxnSpPr/>
          <p:nvPr/>
        </p:nvCxnSpPr>
        <p:spPr>
          <a:xfrm>
            <a:off x="8244841" y="1722468"/>
            <a:ext cx="0" cy="3951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702041" y="1688484"/>
            <a:ext cx="0" cy="3951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473441" y="1688484"/>
            <a:ext cx="0" cy="8665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416041" y="1459884"/>
            <a:ext cx="0" cy="6096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416041" y="1993284"/>
            <a:ext cx="304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101841" y="1764684"/>
            <a:ext cx="685800" cy="121021"/>
          </a:xfrm>
          <a:prstGeom prst="rect">
            <a:avLst/>
          </a:prstGeom>
          <a:solidFill>
            <a:schemeClr val="bg2"/>
          </a:solidFill>
          <a:ln>
            <a:no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sz="1400" dirty="0" smtClean="0">
              <a:solidFill>
                <a:schemeClr val="tx1"/>
              </a:solidFill>
            </a:endParaRPr>
          </a:p>
        </p:txBody>
      </p:sp>
      <p:sp>
        <p:nvSpPr>
          <p:cNvPr id="20" name="Rectangle 19"/>
          <p:cNvSpPr/>
          <p:nvPr/>
        </p:nvSpPr>
        <p:spPr>
          <a:xfrm>
            <a:off x="6696256" y="1917084"/>
            <a:ext cx="557985" cy="192726"/>
          </a:xfrm>
          <a:prstGeom prst="rect">
            <a:avLst/>
          </a:prstGeom>
          <a:solidFill>
            <a:schemeClr val="bg2"/>
          </a:solidFill>
          <a:ln w="15875">
            <a:solidFill>
              <a:schemeClr val="tx1"/>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400" dirty="0" smtClean="0">
                <a:solidFill>
                  <a:schemeClr val="tx1"/>
                </a:solidFill>
              </a:rPr>
              <a:t>+8 kV</a:t>
            </a:r>
          </a:p>
        </p:txBody>
      </p:sp>
      <p:cxnSp>
        <p:nvCxnSpPr>
          <p:cNvPr id="41" name="Straight Connector 40"/>
          <p:cNvCxnSpPr/>
          <p:nvPr/>
        </p:nvCxnSpPr>
        <p:spPr>
          <a:xfrm>
            <a:off x="7254241" y="1999634"/>
            <a:ext cx="304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559041" y="1694834"/>
            <a:ext cx="0" cy="3048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16041" y="2463184"/>
            <a:ext cx="0" cy="1665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756308" y="2457576"/>
            <a:ext cx="0" cy="1045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416041" y="2555052"/>
            <a:ext cx="2286000" cy="141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263641" y="2602884"/>
            <a:ext cx="304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291073" y="2679084"/>
            <a:ext cx="2286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336793" y="2755284"/>
            <a:ext cx="114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702041" y="2450484"/>
            <a:ext cx="0" cy="1045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244841" y="2450484"/>
            <a:ext cx="0" cy="1045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48" name="Group 6147"/>
          <p:cNvGrpSpPr/>
          <p:nvPr/>
        </p:nvGrpSpPr>
        <p:grpSpPr>
          <a:xfrm>
            <a:off x="4612911" y="4365154"/>
            <a:ext cx="4531089" cy="2495279"/>
            <a:chOff x="4612911" y="4365154"/>
            <a:chExt cx="4531089" cy="2495279"/>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911" y="4365154"/>
              <a:ext cx="4531089" cy="2495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3" name="Straight Arrow Connector 62"/>
            <p:cNvCxnSpPr/>
            <p:nvPr/>
          </p:nvCxnSpPr>
          <p:spPr>
            <a:xfrm>
              <a:off x="6137402" y="5410200"/>
              <a:ext cx="0"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6131052" y="5830568"/>
              <a:ext cx="0" cy="1892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152643" y="6019800"/>
              <a:ext cx="8226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910466" y="5830568"/>
              <a:ext cx="1928734" cy="341632"/>
            </a:xfrm>
            <a:prstGeom prst="rect">
              <a:avLst/>
            </a:prstGeom>
            <a:noFill/>
          </p:spPr>
          <p:txBody>
            <a:bodyPr wrap="none" rtlCol="0">
              <a:spAutoFit/>
            </a:bodyPr>
            <a:lstStyle/>
            <a:p>
              <a:pPr algn="ctr">
                <a:lnSpc>
                  <a:spcPct val="90000"/>
                </a:lnSpc>
              </a:pPr>
              <a:r>
                <a:rPr lang="en-US" dirty="0">
                  <a:solidFill>
                    <a:srgbClr val="FF0000"/>
                  </a:solidFill>
                </a:rPr>
                <a:t>f</a:t>
              </a:r>
              <a:r>
                <a:rPr lang="en-US" dirty="0" smtClean="0">
                  <a:solidFill>
                    <a:srgbClr val="FF0000"/>
                  </a:solidFill>
                </a:rPr>
                <a:t>rom 0.04 to 0.07</a:t>
              </a:r>
            </a:p>
          </p:txBody>
        </p:sp>
        <p:cxnSp>
          <p:nvCxnSpPr>
            <p:cNvPr id="79" name="Straight Arrow Connector 78"/>
            <p:cNvCxnSpPr/>
            <p:nvPr/>
          </p:nvCxnSpPr>
          <p:spPr>
            <a:xfrm>
              <a:off x="5791200" y="5296694"/>
              <a:ext cx="34620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6255005" y="5296694"/>
              <a:ext cx="72024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882586" y="5105400"/>
              <a:ext cx="2185214" cy="341632"/>
            </a:xfrm>
            <a:prstGeom prst="rect">
              <a:avLst/>
            </a:prstGeom>
            <a:noFill/>
          </p:spPr>
          <p:txBody>
            <a:bodyPr wrap="none" rtlCol="0">
              <a:spAutoFit/>
            </a:bodyPr>
            <a:lstStyle/>
            <a:p>
              <a:pPr algn="ctr">
                <a:lnSpc>
                  <a:spcPct val="90000"/>
                </a:lnSpc>
              </a:pPr>
              <a:r>
                <a:rPr lang="en-US" dirty="0">
                  <a:solidFill>
                    <a:srgbClr val="FF0000"/>
                  </a:solidFill>
                </a:rPr>
                <a:t>f</a:t>
              </a:r>
              <a:r>
                <a:rPr lang="en-US" dirty="0" smtClean="0">
                  <a:solidFill>
                    <a:srgbClr val="FF0000"/>
                  </a:solidFill>
                </a:rPr>
                <a:t>rom 0.065 to 0.075</a:t>
              </a:r>
            </a:p>
          </p:txBody>
        </p:sp>
      </p:grpSp>
      <p:pic>
        <p:nvPicPr>
          <p:cNvPr id="8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44" t="42706" r="28255" b="30164"/>
          <a:stretch/>
        </p:blipFill>
        <p:spPr bwMode="auto">
          <a:xfrm>
            <a:off x="6590031" y="2819400"/>
            <a:ext cx="2505709" cy="1559108"/>
          </a:xfrm>
          <a:prstGeom prst="rect">
            <a:avLst/>
          </a:prstGeom>
          <a:noFill/>
          <a:ln>
            <a:noFill/>
          </a:ln>
          <a:effectLst/>
          <a:scene3d>
            <a:camera prst="orthographicFront">
              <a:rot lat="0" lon="0" rev="10799999"/>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H="1">
            <a:off x="7940041" y="1722468"/>
            <a:ext cx="19258" cy="347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016241" y="2069484"/>
            <a:ext cx="381000" cy="406400"/>
          </a:xfrm>
          <a:prstGeom prst="rect">
            <a:avLst/>
          </a:prstGeom>
          <a:solidFill>
            <a:schemeClr val="bg2"/>
          </a:solidFill>
          <a:ln w="15875">
            <a:solidFill>
              <a:schemeClr val="tx1"/>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400" dirty="0" smtClean="0">
                <a:solidFill>
                  <a:schemeClr val="tx1"/>
                </a:solidFill>
              </a:rPr>
              <a:t>-60 kV</a:t>
            </a:r>
          </a:p>
        </p:txBody>
      </p:sp>
      <p:sp>
        <p:nvSpPr>
          <p:cNvPr id="17" name="Rectangle 16"/>
          <p:cNvSpPr/>
          <p:nvPr/>
        </p:nvSpPr>
        <p:spPr>
          <a:xfrm>
            <a:off x="7509075" y="2069484"/>
            <a:ext cx="430966" cy="406400"/>
          </a:xfrm>
          <a:prstGeom prst="rect">
            <a:avLst/>
          </a:prstGeom>
          <a:solidFill>
            <a:schemeClr val="bg2"/>
          </a:solidFill>
          <a:ln w="15875">
            <a:solidFill>
              <a:schemeClr val="tx1"/>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400" dirty="0">
                <a:solidFill>
                  <a:schemeClr val="tx1"/>
                </a:solidFill>
              </a:rPr>
              <a:t>+</a:t>
            </a:r>
            <a:r>
              <a:rPr lang="en-US" sz="1400" dirty="0" smtClean="0">
                <a:solidFill>
                  <a:schemeClr val="tx1"/>
                </a:solidFill>
              </a:rPr>
              <a:t>20 kV</a:t>
            </a:r>
          </a:p>
        </p:txBody>
      </p:sp>
      <p:sp>
        <p:nvSpPr>
          <p:cNvPr id="13" name="Rectangle 12"/>
          <p:cNvSpPr/>
          <p:nvPr/>
        </p:nvSpPr>
        <p:spPr>
          <a:xfrm>
            <a:off x="8549641" y="2069485"/>
            <a:ext cx="381000" cy="381000"/>
          </a:xfrm>
          <a:prstGeom prst="rect">
            <a:avLst/>
          </a:prstGeom>
          <a:solidFill>
            <a:schemeClr val="bg2"/>
          </a:solidFill>
          <a:ln w="15875">
            <a:solidFill>
              <a:schemeClr val="tx1"/>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400" dirty="0">
                <a:solidFill>
                  <a:schemeClr val="tx1"/>
                </a:solidFill>
              </a:rPr>
              <a:t>-</a:t>
            </a:r>
            <a:r>
              <a:rPr lang="en-US" sz="1400" dirty="0" smtClean="0">
                <a:solidFill>
                  <a:schemeClr val="tx1"/>
                </a:solidFill>
              </a:rPr>
              <a:t>60 kV</a:t>
            </a:r>
          </a:p>
        </p:txBody>
      </p:sp>
      <p:sp>
        <p:nvSpPr>
          <p:cNvPr id="6145" name="Oval 6144"/>
          <p:cNvSpPr/>
          <p:nvPr/>
        </p:nvSpPr>
        <p:spPr>
          <a:xfrm>
            <a:off x="7391400" y="3581400"/>
            <a:ext cx="346501" cy="304800"/>
          </a:xfrm>
          <a:prstGeom prst="ellipse">
            <a:avLst/>
          </a:prstGeom>
          <a:noFill/>
          <a:ln w="15875">
            <a:solidFill>
              <a:srgbClr val="FF0000"/>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smtClean="0">
              <a:solidFill>
                <a:schemeClr val="tx1"/>
              </a:solidFill>
            </a:endParaRPr>
          </a:p>
        </p:txBody>
      </p:sp>
      <p:sp>
        <p:nvSpPr>
          <p:cNvPr id="6151" name="Rectangle 5"/>
          <p:cNvSpPr>
            <a:spLocks noChangeArrowheads="1"/>
          </p:cNvSpPr>
          <p:nvPr/>
        </p:nvSpPr>
        <p:spPr bwMode="auto">
          <a:xfrm>
            <a:off x="152400" y="3151257"/>
            <a:ext cx="48768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lnSpc>
                <a:spcPct val="85000"/>
              </a:lnSpc>
              <a:spcBef>
                <a:spcPct val="5000"/>
              </a:spcBef>
              <a:buFont typeface="Arial" pitchFamily="34" charset="0"/>
              <a:buChar char="•"/>
            </a:pPr>
            <a:r>
              <a:rPr lang="en-US" altLang="en-US" sz="2000" dirty="0" smtClean="0"/>
              <a:t>Accepting a lower-cost manufacturer for the e-dump-to-source standoffs resulted in several e-dump failures in fall 2015.</a:t>
            </a:r>
          </a:p>
          <a:p>
            <a:pPr eaLnBrk="1" hangingPunct="1">
              <a:lnSpc>
                <a:spcPct val="85000"/>
              </a:lnSpc>
              <a:spcBef>
                <a:spcPct val="5000"/>
              </a:spcBef>
              <a:buFont typeface="Arial" pitchFamily="34" charset="0"/>
              <a:buChar char="•"/>
            </a:pPr>
            <a:r>
              <a:rPr lang="en-US" altLang="en-US" sz="2000" dirty="0" smtClean="0"/>
              <a:t>However, </a:t>
            </a:r>
            <a:r>
              <a:rPr lang="en-US" altLang="en-US" sz="2000" dirty="0" smtClean="0"/>
              <a:t>this time we </a:t>
            </a:r>
            <a:r>
              <a:rPr lang="en-US" altLang="en-US" sz="2000" dirty="0" smtClean="0"/>
              <a:t>ran with lower e-dump voltages until the next maintenance day, minimizing downtimes.</a:t>
            </a:r>
            <a:endParaRPr lang="en-US" altLang="en-US" sz="2000" dirty="0"/>
          </a:p>
          <a:p>
            <a:pPr eaLnBrk="1" hangingPunct="1">
              <a:lnSpc>
                <a:spcPct val="85000"/>
              </a:lnSpc>
              <a:spcBef>
                <a:spcPct val="5000"/>
              </a:spcBef>
              <a:buFont typeface="Arial" pitchFamily="34" charset="0"/>
              <a:buChar char="•"/>
            </a:pPr>
            <a:r>
              <a:rPr lang="en-US" altLang="en-US" sz="2000" dirty="0" smtClean="0"/>
              <a:t>All failures showed breakdowns of the shoulder, the smallest high-voltage gap. </a:t>
            </a:r>
          </a:p>
        </p:txBody>
      </p:sp>
      <p:sp>
        <p:nvSpPr>
          <p:cNvPr id="10" name="Text Box 76"/>
          <p:cNvSpPr txBox="1">
            <a:spLocks noChangeArrowheads="1"/>
          </p:cNvSpPr>
          <p:nvPr/>
        </p:nvSpPr>
        <p:spPr bwMode="auto">
          <a:xfrm>
            <a:off x="3810000" y="5867400"/>
            <a:ext cx="1905000" cy="762645"/>
          </a:xfrm>
          <a:prstGeom prst="rect">
            <a:avLst/>
          </a:prstGeom>
          <a:noFill/>
          <a:ln>
            <a:noFill/>
          </a:ln>
          <a:extLst/>
        </p:spPr>
        <p:txBody>
          <a:bodyPr wrap="square" tIns="109728">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ctr" eaLnBrk="1" hangingPunct="1">
              <a:lnSpc>
                <a:spcPct val="82000"/>
              </a:lnSpc>
              <a:spcBef>
                <a:spcPts val="100"/>
              </a:spcBef>
              <a:buClr>
                <a:srgbClr val="01673E"/>
              </a:buClr>
            </a:pPr>
            <a:r>
              <a:rPr lang="en-US" altLang="en-US" b="1" i="1" dirty="0" smtClean="0">
                <a:solidFill>
                  <a:srgbClr val="FF0000"/>
                </a:solidFill>
              </a:rPr>
              <a:t>Failure risk reduced!</a:t>
            </a:r>
            <a:endParaRPr lang="en-US" altLang="en-US" b="1" i="1" dirty="0">
              <a:solidFill>
                <a:srgbClr val="FF0000"/>
              </a:solidFill>
            </a:endParaRPr>
          </a:p>
        </p:txBody>
      </p:sp>
    </p:spTree>
    <p:extLst>
      <p:ext uri="{BB962C8B-B14F-4D97-AF65-F5344CB8AC3E}">
        <p14:creationId xmlns:p14="http://schemas.microsoft.com/office/powerpoint/2010/main" val="4327679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wipe(up)">
                                      <p:cBhvr>
                                        <p:cTn id="7" dur="1000"/>
                                        <p:tgtEl>
                                          <p:spTgt spid="6152"/>
                                        </p:tgtEl>
                                      </p:cBhvr>
                                    </p:animEffect>
                                  </p:childTnLst>
                                </p:cTn>
                              </p:par>
                            </p:childTnLst>
                          </p:cTn>
                        </p:par>
                        <p:par>
                          <p:cTn id="8" fill="hold" nodeType="with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153"/>
                                        </p:tgtEl>
                                        <p:attrNameLst>
                                          <p:attrName>style.visibility</p:attrName>
                                        </p:attrNameLst>
                                      </p:cBhvr>
                                      <p:to>
                                        <p:strVal val="visible"/>
                                      </p:to>
                                    </p:set>
                                    <p:animEffect transition="in" filter="wipe(up)">
                                      <p:cBhvr>
                                        <p:cTn id="11" dur="1000"/>
                                        <p:tgtEl>
                                          <p:spTgt spid="615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151"/>
                                        </p:tgtEl>
                                        <p:attrNameLst>
                                          <p:attrName>style.visibility</p:attrName>
                                        </p:attrNameLst>
                                      </p:cBhvr>
                                      <p:to>
                                        <p:strVal val="visible"/>
                                      </p:to>
                                    </p:set>
                                    <p:animEffect transition="in" filter="wipe(up)">
                                      <p:cBhvr>
                                        <p:cTn id="16" dur="1000"/>
                                        <p:tgtEl>
                                          <p:spTgt spid="6151"/>
                                        </p:tgtEl>
                                      </p:cBhvr>
                                    </p:animEffect>
                                  </p:childTnLst>
                                </p:cTn>
                              </p:par>
                            </p:childTnLst>
                          </p:cTn>
                        </p:par>
                        <p:par>
                          <p:cTn id="17" fill="hold" nodeType="with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ipe(left)">
                                      <p:cBhvr>
                                        <p:cTn id="20" dur="1000"/>
                                        <p:tgtEl>
                                          <p:spTgt spid="85"/>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6145"/>
                                        </p:tgtEl>
                                        <p:attrNameLst>
                                          <p:attrName>style.visibility</p:attrName>
                                        </p:attrNameLst>
                                      </p:cBhvr>
                                      <p:to>
                                        <p:strVal val="visible"/>
                                      </p:to>
                                    </p:set>
                                    <p:animEffect transition="in" filter="wipe(left)">
                                      <p:cBhvr>
                                        <p:cTn id="24" dur="1000"/>
                                        <p:tgtEl>
                                          <p:spTgt spid="614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1000"/>
                                        <p:tgtEl>
                                          <p:spTgt spid="3"/>
                                        </p:tgtEl>
                                      </p:cBhvr>
                                    </p:animEffect>
                                  </p:childTnLst>
                                </p:cTn>
                              </p:par>
                              <p:par>
                                <p:cTn id="30" presetID="22" presetClass="entr" presetSubtype="8" fill="hold" nodeType="withEffect">
                                  <p:stCondLst>
                                    <p:cond delay="0"/>
                                  </p:stCondLst>
                                  <p:childTnLst>
                                    <p:set>
                                      <p:cBhvr>
                                        <p:cTn id="31" dur="1" fill="hold">
                                          <p:stCondLst>
                                            <p:cond delay="0"/>
                                          </p:stCondLst>
                                        </p:cTn>
                                        <p:tgtEl>
                                          <p:spTgt spid="6148"/>
                                        </p:tgtEl>
                                        <p:attrNameLst>
                                          <p:attrName>style.visibility</p:attrName>
                                        </p:attrNameLst>
                                      </p:cBhvr>
                                      <p:to>
                                        <p:strVal val="visible"/>
                                      </p:to>
                                    </p:set>
                                    <p:animEffect transition="in" filter="wipe(left)">
                                      <p:cBhvr>
                                        <p:cTn id="32" dur="1000"/>
                                        <p:tgtEl>
                                          <p:spTgt spid="61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3" grpId="0"/>
      <p:bldP spid="3" grpId="0"/>
      <p:bldP spid="6145" grpId="0" animBg="1"/>
      <p:bldP spid="6151"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2" t="972" r="4102" b="612"/>
          <a:stretch/>
        </p:blipFill>
        <p:spPr bwMode="auto">
          <a:xfrm>
            <a:off x="91440" y="622582"/>
            <a:ext cx="8900160" cy="387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itle 1"/>
          <p:cNvSpPr>
            <a:spLocks noGrp="1"/>
          </p:cNvSpPr>
          <p:nvPr>
            <p:ph type="title"/>
          </p:nvPr>
        </p:nvSpPr>
        <p:spPr>
          <a:xfrm>
            <a:off x="152400" y="211138"/>
            <a:ext cx="8839200" cy="474662"/>
          </a:xfrm>
        </p:spPr>
        <p:txBody>
          <a:bodyPr/>
          <a:lstStyle/>
          <a:p>
            <a:pPr eaLnBrk="1" hangingPunct="1"/>
            <a:r>
              <a:rPr lang="en-US" altLang="en-US" sz="2900" smtClean="0"/>
              <a:t>Ion Source and LEBT Performance History</a:t>
            </a:r>
          </a:p>
        </p:txBody>
      </p:sp>
      <p:sp>
        <p:nvSpPr>
          <p:cNvPr id="16388" name="Content Placeholder 2"/>
          <p:cNvSpPr>
            <a:spLocks noGrp="1"/>
          </p:cNvSpPr>
          <p:nvPr>
            <p:ph idx="1"/>
          </p:nvPr>
        </p:nvSpPr>
        <p:spPr>
          <a:xfrm>
            <a:off x="76200" y="4572000"/>
            <a:ext cx="8939213" cy="1219200"/>
          </a:xfrm>
        </p:spPr>
        <p:txBody>
          <a:bodyPr/>
          <a:lstStyle/>
          <a:p>
            <a:pPr eaLnBrk="1" hangingPunct="1">
              <a:buFont typeface="Arial" pitchFamily="34" charset="0"/>
              <a:buNone/>
            </a:pPr>
            <a:r>
              <a:rPr lang="en-US" altLang="en-US" sz="2400" dirty="0" smtClean="0">
                <a:latin typeface="+mn-lt"/>
              </a:rPr>
              <a:t>   The 137</a:t>
            </a:r>
            <a:r>
              <a:rPr lang="en-US" altLang="en-US" sz="2400" baseline="30000" dirty="0" smtClean="0">
                <a:latin typeface="+mn-lt"/>
              </a:rPr>
              <a:t>th</a:t>
            </a:r>
            <a:r>
              <a:rPr lang="en-US" altLang="en-US" sz="2400" dirty="0" smtClean="0">
                <a:latin typeface="+mn-lt"/>
              </a:rPr>
              <a:t> production source was started up February 4, 2016. This provided 137 opportunities to learn, improve and perfect the operation of our H</a:t>
            </a:r>
            <a:r>
              <a:rPr lang="en-US" altLang="en-US" sz="2400" baseline="30000" dirty="0" smtClean="0">
                <a:latin typeface="+mn-lt"/>
              </a:rPr>
              <a:t>-</a:t>
            </a:r>
            <a:r>
              <a:rPr lang="en-US" altLang="en-US" sz="2400" dirty="0" smtClean="0">
                <a:latin typeface="+mn-lt"/>
              </a:rPr>
              <a:t> source and reach record performances!</a:t>
            </a:r>
          </a:p>
        </p:txBody>
      </p:sp>
      <p:sp>
        <p:nvSpPr>
          <p:cNvPr id="23" name="Content Placeholder 2"/>
          <p:cNvSpPr txBox="1">
            <a:spLocks/>
          </p:cNvSpPr>
          <p:nvPr/>
        </p:nvSpPr>
        <p:spPr bwMode="auto">
          <a:xfrm>
            <a:off x="457200" y="5638800"/>
            <a:ext cx="8229600" cy="1190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nSpc>
                <a:spcPct val="90000"/>
              </a:lnSpc>
              <a:spcBef>
                <a:spcPts val="1400"/>
              </a:spcBef>
              <a:buClr>
                <a:schemeClr val="tx2"/>
              </a:buClr>
              <a:buFont typeface="Arial" pitchFamily="34" charset="0"/>
              <a:buChar char="•"/>
              <a:defRPr sz="2800">
                <a:solidFill>
                  <a:schemeClr val="tx1"/>
                </a:solidFill>
                <a:latin typeface="Arial" pitchFamily="34" charset="0"/>
              </a:defRPr>
            </a:lvl1pPr>
            <a:lvl2pPr marL="625475" indent="-279400">
              <a:lnSpc>
                <a:spcPct val="90000"/>
              </a:lnSpc>
              <a:spcBef>
                <a:spcPts val="800"/>
              </a:spcBef>
              <a:buClr>
                <a:schemeClr val="tx2"/>
              </a:buClr>
              <a:buFont typeface="Arial" pitchFamily="34" charset="0"/>
              <a:buChar char="–"/>
              <a:defRPr sz="2400">
                <a:solidFill>
                  <a:schemeClr val="tx1"/>
                </a:solidFill>
                <a:latin typeface="Arial" pitchFamily="34" charset="0"/>
              </a:defRPr>
            </a:lvl2pPr>
            <a:lvl3pPr indent="-230188">
              <a:lnSpc>
                <a:spcPct val="90000"/>
              </a:lnSpc>
              <a:spcBef>
                <a:spcPts val="800"/>
              </a:spcBef>
              <a:buClr>
                <a:schemeClr val="tx2"/>
              </a:buClr>
              <a:buFont typeface="Arial" pitchFamily="34" charset="0"/>
              <a:buChar char="•"/>
              <a:defRPr sz="2000">
                <a:solidFill>
                  <a:schemeClr val="tx1"/>
                </a:solidFill>
                <a:latin typeface="Arial" pitchFamily="34" charset="0"/>
              </a:defRPr>
            </a:lvl3pPr>
            <a:lvl4pPr marL="1144588" indent="-173038">
              <a:lnSpc>
                <a:spcPct val="90000"/>
              </a:lnSpc>
              <a:spcBef>
                <a:spcPts val="800"/>
              </a:spcBef>
              <a:buClr>
                <a:schemeClr val="tx2"/>
              </a:buClr>
              <a:buFont typeface="Arial" pitchFamily="34" charset="0"/>
              <a:buChar char="–"/>
              <a:defRPr>
                <a:solidFill>
                  <a:schemeClr val="tx1"/>
                </a:solidFill>
                <a:latin typeface="Arial" pitchFamily="34" charset="0"/>
              </a:defRPr>
            </a:lvl4pPr>
            <a:lvl5pPr marL="1482725" indent="-222250">
              <a:lnSpc>
                <a:spcPct val="90000"/>
              </a:lnSpc>
              <a:spcBef>
                <a:spcPts val="600"/>
              </a:spcBef>
              <a:buClr>
                <a:schemeClr val="tx2"/>
              </a:buClr>
              <a:buFont typeface="Arial" pitchFamily="34" charset="0"/>
              <a:buChar char="»"/>
              <a:defRPr>
                <a:solidFill>
                  <a:schemeClr val="tx1"/>
                </a:solidFill>
                <a:latin typeface="Arial" pitchFamily="34" charset="0"/>
              </a:defRPr>
            </a:lvl5pPr>
            <a:lvl6pPr marL="19399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6pPr>
            <a:lvl7pPr marL="23971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7pPr>
            <a:lvl8pPr marL="28543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8pPr>
            <a:lvl9pPr marL="33115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9pPr>
          </a:lstStyle>
          <a:p>
            <a:pPr eaLnBrk="1" hangingPunct="1">
              <a:buFont typeface="Arial" pitchFamily="34" charset="0"/>
              <a:buNone/>
            </a:pPr>
            <a:r>
              <a:rPr lang="en-US" altLang="en-US" sz="2400" b="1" i="1" dirty="0">
                <a:solidFill>
                  <a:srgbClr val="FF0000"/>
                </a:solidFill>
              </a:rPr>
              <a:t>However, due to the nature of ion sources, especially H</a:t>
            </a:r>
            <a:r>
              <a:rPr lang="en-US" altLang="en-US" sz="2400" b="1" i="1" baseline="30000" dirty="0">
                <a:solidFill>
                  <a:srgbClr val="FF0000"/>
                </a:solidFill>
              </a:rPr>
              <a:t>-</a:t>
            </a:r>
            <a:r>
              <a:rPr lang="en-US" altLang="en-US" sz="2400" b="1" i="1" dirty="0">
                <a:solidFill>
                  <a:srgbClr val="FF0000"/>
                </a:solidFill>
              </a:rPr>
              <a:t> ion sources, many things are not fully understood and not exactly reproducible, and remain challenges!</a:t>
            </a:r>
          </a:p>
        </p:txBody>
      </p:sp>
      <p:pic>
        <p:nvPicPr>
          <p:cNvPr id="163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0" y="3124200"/>
            <a:ext cx="28829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990600" y="838200"/>
            <a:ext cx="8001000" cy="3117850"/>
            <a:chOff x="990600" y="838200"/>
            <a:chExt cx="8001000" cy="3117850"/>
          </a:xfrm>
        </p:grpSpPr>
        <p:grpSp>
          <p:nvGrpSpPr>
            <p:cNvPr id="16392" name="Group 31"/>
            <p:cNvGrpSpPr>
              <a:grpSpLocks/>
            </p:cNvGrpSpPr>
            <p:nvPr/>
          </p:nvGrpSpPr>
          <p:grpSpPr bwMode="auto">
            <a:xfrm>
              <a:off x="990600" y="838200"/>
              <a:ext cx="8001000" cy="3117850"/>
              <a:chOff x="990600" y="843328"/>
              <a:chExt cx="8001000" cy="3117262"/>
            </a:xfrm>
          </p:grpSpPr>
          <p:grpSp>
            <p:nvGrpSpPr>
              <p:cNvPr id="16394" name="Group 33"/>
              <p:cNvGrpSpPr>
                <a:grpSpLocks/>
              </p:cNvGrpSpPr>
              <p:nvPr/>
            </p:nvGrpSpPr>
            <p:grpSpPr bwMode="auto">
              <a:xfrm>
                <a:off x="990600" y="843328"/>
                <a:ext cx="8001000" cy="3117262"/>
                <a:chOff x="1066800" y="935403"/>
                <a:chExt cx="8001000" cy="3117262"/>
              </a:xfrm>
            </p:grpSpPr>
            <p:sp>
              <p:nvSpPr>
                <p:cNvPr id="37" name="TextBox 36"/>
                <p:cNvSpPr txBox="1"/>
                <p:nvPr/>
              </p:nvSpPr>
              <p:spPr>
                <a:xfrm>
                  <a:off x="4724400" y="1468702"/>
                  <a:ext cx="1524000" cy="390451"/>
                </a:xfrm>
                <a:prstGeom prst="rect">
                  <a:avLst/>
                </a:prstGeom>
                <a:solidFill>
                  <a:schemeClr val="bg1"/>
                </a:solidFill>
              </p:spPr>
              <p:txBody>
                <a:bodyPr lIns="0" tIns="0" rIns="0" bIns="0">
                  <a:spAutoFit/>
                </a:bodyPr>
                <a:lstStyle/>
                <a:p>
                  <a:pPr algn="ctr" eaLnBrk="1" hangingPunct="1">
                    <a:lnSpc>
                      <a:spcPct val="80000"/>
                    </a:lnSpc>
                    <a:defRPr/>
                  </a:pPr>
                  <a:r>
                    <a:rPr lang="en-US" sz="1600" dirty="0">
                      <a:solidFill>
                        <a:schemeClr val="tx1">
                          <a:lumMod val="65000"/>
                          <a:lumOff val="35000"/>
                        </a:schemeClr>
                      </a:solidFill>
                      <a:latin typeface="Arial" charset="0"/>
                      <a:cs typeface="Arial" charset="0"/>
                    </a:rPr>
                    <a:t>Only source #3 makes ~38 mA</a:t>
                  </a:r>
                </a:p>
              </p:txBody>
            </p:sp>
            <p:sp>
              <p:nvSpPr>
                <p:cNvPr id="38" name="TextBox 37"/>
                <p:cNvSpPr txBox="1"/>
                <p:nvPr/>
              </p:nvSpPr>
              <p:spPr>
                <a:xfrm>
                  <a:off x="1066800" y="1713278"/>
                  <a:ext cx="1447800" cy="664797"/>
                </a:xfrm>
                <a:prstGeom prst="rect">
                  <a:avLst/>
                </a:prstGeom>
                <a:solidFill>
                  <a:schemeClr val="bg1"/>
                </a:solidFill>
                <a:scene3d>
                  <a:camera prst="orthographicFront">
                    <a:rot lat="0" lon="0" rev="19499999"/>
                  </a:camera>
                  <a:lightRig rig="threePt" dir="t"/>
                </a:scene3d>
              </p:spPr>
              <p:txBody>
                <a:bodyPr lIns="0" tIns="0" rIns="0" bIns="0">
                  <a:spAutoFit/>
                </a:bodyPr>
                <a:lstStyle/>
                <a:p>
                  <a:pPr eaLnBrk="1" hangingPunct="1">
                    <a:lnSpc>
                      <a:spcPct val="90000"/>
                    </a:lnSpc>
                    <a:defRPr/>
                  </a:pPr>
                  <a:r>
                    <a:rPr lang="en-US" sz="1600" dirty="0">
                      <a:solidFill>
                        <a:schemeClr val="tx1">
                          <a:lumMod val="65000"/>
                          <a:lumOff val="35000"/>
                        </a:schemeClr>
                      </a:solidFill>
                      <a:latin typeface="Arial Narrow" panose="020B0606020202030204" pitchFamily="34" charset="0"/>
                      <a:cs typeface="Arial" charset="0"/>
                    </a:rPr>
                    <a:t>Decaying beams before developing proper conditioning </a:t>
                  </a:r>
                </a:p>
              </p:txBody>
            </p:sp>
            <p:sp>
              <p:nvSpPr>
                <p:cNvPr id="39" name="TextBox 38"/>
                <p:cNvSpPr txBox="1"/>
                <p:nvPr/>
              </p:nvSpPr>
              <p:spPr>
                <a:xfrm>
                  <a:off x="1828800" y="2930145"/>
                  <a:ext cx="2286000" cy="443198"/>
                </a:xfrm>
                <a:prstGeom prst="rect">
                  <a:avLst/>
                </a:prstGeom>
                <a:solidFill>
                  <a:schemeClr val="bg1"/>
                </a:solidFill>
                <a:scene3d>
                  <a:camera prst="orthographicFront">
                    <a:rot lat="0" lon="0" rev="2400000"/>
                  </a:camera>
                  <a:lightRig rig="threePt" dir="t"/>
                </a:scene3d>
              </p:spPr>
              <p:txBody>
                <a:bodyPr lIns="0" tIns="0" rIns="0" bIns="0">
                  <a:spAutoFit/>
                </a:bodyPr>
                <a:lstStyle/>
                <a:p>
                  <a:pPr algn="ctr" eaLnBrk="1" hangingPunct="1">
                    <a:lnSpc>
                      <a:spcPct val="90000"/>
                    </a:lnSpc>
                    <a:defRPr/>
                  </a:pPr>
                  <a:r>
                    <a:rPr lang="en-US" sz="1600" dirty="0">
                      <a:solidFill>
                        <a:schemeClr val="tx1">
                          <a:lumMod val="65000"/>
                          <a:lumOff val="35000"/>
                        </a:schemeClr>
                      </a:solidFill>
                      <a:latin typeface="Arial" charset="0"/>
                      <a:cs typeface="Arial" charset="0"/>
                    </a:rPr>
                    <a:t>Ramping up the beam with many improvements</a:t>
                  </a:r>
                </a:p>
              </p:txBody>
            </p:sp>
            <p:sp>
              <p:nvSpPr>
                <p:cNvPr id="40" name="TextBox 39"/>
                <p:cNvSpPr txBox="1"/>
                <p:nvPr/>
              </p:nvSpPr>
              <p:spPr>
                <a:xfrm>
                  <a:off x="3505200" y="935403"/>
                  <a:ext cx="1790700" cy="442830"/>
                </a:xfrm>
                <a:prstGeom prst="rect">
                  <a:avLst/>
                </a:prstGeom>
                <a:solidFill>
                  <a:schemeClr val="bg1"/>
                </a:solidFill>
              </p:spPr>
              <p:txBody>
                <a:bodyPr lIns="0" tIns="0" rIns="0" bIns="0">
                  <a:spAutoFit/>
                </a:bodyPr>
                <a:lstStyle/>
                <a:p>
                  <a:pPr algn="ctr" eaLnBrk="1" hangingPunct="1">
                    <a:lnSpc>
                      <a:spcPct val="90000"/>
                    </a:lnSpc>
                    <a:defRPr/>
                  </a:pPr>
                  <a:r>
                    <a:rPr lang="en-US" sz="1600" dirty="0">
                      <a:solidFill>
                        <a:schemeClr val="tx1">
                          <a:lumMod val="65000"/>
                          <a:lumOff val="35000"/>
                        </a:schemeClr>
                      </a:solidFill>
                      <a:latin typeface="Arial" charset="0"/>
                      <a:cs typeface="Arial" charset="0"/>
                    </a:rPr>
                    <a:t>Year of ~40 mA MEBT currents</a:t>
                  </a:r>
                </a:p>
              </p:txBody>
            </p:sp>
            <p:sp>
              <p:nvSpPr>
                <p:cNvPr id="41" name="TextBox 40"/>
                <p:cNvSpPr txBox="1"/>
                <p:nvPr/>
              </p:nvSpPr>
              <p:spPr>
                <a:xfrm>
                  <a:off x="4830763" y="3311443"/>
                  <a:ext cx="1265237" cy="442829"/>
                </a:xfrm>
                <a:prstGeom prst="rect">
                  <a:avLst/>
                </a:prstGeom>
                <a:solidFill>
                  <a:schemeClr val="bg1"/>
                </a:solidFill>
              </p:spPr>
              <p:txBody>
                <a:bodyPr lIns="0" tIns="0" rIns="0" bIns="0">
                  <a:spAutoFit/>
                </a:bodyPr>
                <a:lstStyle/>
                <a:p>
                  <a:pPr algn="ctr" eaLnBrk="1" hangingPunct="1">
                    <a:lnSpc>
                      <a:spcPct val="90000"/>
                    </a:lnSpc>
                    <a:defRPr/>
                  </a:pPr>
                  <a:r>
                    <a:rPr lang="en-US" sz="1600" dirty="0">
                      <a:solidFill>
                        <a:schemeClr val="tx1">
                          <a:lumMod val="95000"/>
                          <a:lumOff val="5000"/>
                        </a:schemeClr>
                      </a:solidFill>
                      <a:latin typeface="Arial Narrow" panose="020B0606020202030204" pitchFamily="34" charset="0"/>
                      <a:cs typeface="Arial" charset="0"/>
                    </a:rPr>
                    <a:t>source leaks &amp; contamination </a:t>
                  </a:r>
                </a:p>
              </p:txBody>
            </p:sp>
            <p:cxnSp>
              <p:nvCxnSpPr>
                <p:cNvPr id="42" name="Straight Arrow Connector 41"/>
                <p:cNvCxnSpPr/>
                <p:nvPr/>
              </p:nvCxnSpPr>
              <p:spPr>
                <a:xfrm>
                  <a:off x="1066800" y="1925816"/>
                  <a:ext cx="838200" cy="604724"/>
                </a:xfrm>
                <a:prstGeom prst="straightConnector1">
                  <a:avLst/>
                </a:prstGeom>
                <a:ln w="19050">
                  <a:solidFill>
                    <a:schemeClr val="tx1">
                      <a:lumMod val="65000"/>
                      <a:lumOff val="3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038600" y="1378233"/>
                  <a:ext cx="914400" cy="0"/>
                </a:xfrm>
                <a:prstGeom prst="straightConnector1">
                  <a:avLst/>
                </a:prstGeom>
                <a:ln w="19050">
                  <a:solidFill>
                    <a:schemeClr val="tx1">
                      <a:lumMod val="65000"/>
                      <a:lumOff val="3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514600" y="2322617"/>
                  <a:ext cx="990600" cy="907660"/>
                </a:xfrm>
                <a:prstGeom prst="straightConnector1">
                  <a:avLst/>
                </a:prstGeom>
                <a:ln w="19050">
                  <a:solidFill>
                    <a:schemeClr val="tx1">
                      <a:lumMod val="65000"/>
                      <a:lumOff val="3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105400" y="3297158"/>
                  <a:ext cx="685800" cy="0"/>
                </a:xfrm>
                <a:prstGeom prst="straightConnector1">
                  <a:avLst/>
                </a:prstGeom>
                <a:ln w="19050">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400800" y="2911468"/>
                  <a:ext cx="2667000" cy="220620"/>
                </a:xfrm>
                <a:prstGeom prst="rect">
                  <a:avLst/>
                </a:prstGeom>
                <a:solidFill>
                  <a:schemeClr val="bg1"/>
                </a:solidFill>
              </p:spPr>
              <p:txBody>
                <a:bodyPr lIns="0" tIns="0" rIns="0" bIns="0">
                  <a:spAutoFit/>
                </a:bodyPr>
                <a:lstStyle/>
                <a:p>
                  <a:pPr eaLnBrk="1" hangingPunct="1">
                    <a:lnSpc>
                      <a:spcPct val="90000"/>
                    </a:lnSpc>
                    <a:defRPr/>
                  </a:pPr>
                  <a:r>
                    <a:rPr lang="en-US" sz="1600" dirty="0">
                      <a:solidFill>
                        <a:schemeClr val="tx1">
                          <a:lumMod val="65000"/>
                          <a:lumOff val="35000"/>
                        </a:schemeClr>
                      </a:solidFill>
                      <a:latin typeface="Arial" charset="0"/>
                      <a:cs typeface="Arial" charset="0"/>
                    </a:rPr>
                    <a:t>Reduced RFQ transmission</a:t>
                  </a:r>
                </a:p>
              </p:txBody>
            </p:sp>
            <p:cxnSp>
              <p:nvCxnSpPr>
                <p:cNvPr id="47" name="Straight Arrow Connector 46"/>
                <p:cNvCxnSpPr/>
                <p:nvPr/>
              </p:nvCxnSpPr>
              <p:spPr>
                <a:xfrm>
                  <a:off x="4953000" y="3173356"/>
                  <a:ext cx="1371600" cy="0"/>
                </a:xfrm>
                <a:prstGeom prst="straightConnector1">
                  <a:avLst/>
                </a:prstGeom>
                <a:ln w="19050">
                  <a:solidFill>
                    <a:schemeClr val="tx1">
                      <a:lumMod val="65000"/>
                      <a:lumOff val="3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6400800" y="3173356"/>
                  <a:ext cx="2514600" cy="3174"/>
                </a:xfrm>
                <a:prstGeom prst="straightConnector1">
                  <a:avLst/>
                </a:prstGeom>
                <a:ln w="19050">
                  <a:solidFill>
                    <a:schemeClr val="tx1">
                      <a:lumMod val="65000"/>
                      <a:lumOff val="3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800600" y="1849631"/>
                  <a:ext cx="1295400" cy="0"/>
                </a:xfrm>
                <a:prstGeom prst="straightConnector1">
                  <a:avLst/>
                </a:prstGeom>
                <a:ln w="19050">
                  <a:solidFill>
                    <a:schemeClr val="tx1">
                      <a:lumMod val="65000"/>
                      <a:lumOff val="3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779520" y="3830457"/>
                  <a:ext cx="838200" cy="222208"/>
                </a:xfrm>
                <a:prstGeom prst="rect">
                  <a:avLst/>
                </a:prstGeom>
                <a:solidFill>
                  <a:schemeClr val="bg1"/>
                </a:solidFill>
              </p:spPr>
              <p:txBody>
                <a:bodyPr lIns="0" tIns="0" rIns="0" bIns="0">
                  <a:spAutoFit/>
                </a:bodyPr>
                <a:lstStyle/>
                <a:p>
                  <a:pPr algn="ctr" eaLnBrk="1" hangingPunct="1">
                    <a:lnSpc>
                      <a:spcPct val="90000"/>
                    </a:lnSpc>
                    <a:defRPr/>
                  </a:pPr>
                  <a:r>
                    <a:rPr lang="en-US" sz="1600" dirty="0">
                      <a:solidFill>
                        <a:schemeClr val="tx1">
                          <a:lumMod val="95000"/>
                          <a:lumOff val="5000"/>
                        </a:schemeClr>
                      </a:solidFill>
                      <a:latin typeface="Arial Narrow" panose="020B0606020202030204" pitchFamily="34" charset="0"/>
                      <a:cs typeface="Arial" charset="0"/>
                    </a:rPr>
                    <a:t>large leak</a:t>
                  </a:r>
                </a:p>
              </p:txBody>
            </p:sp>
            <p:cxnSp>
              <p:nvCxnSpPr>
                <p:cNvPr id="51" name="Straight Arrow Connector 50"/>
                <p:cNvCxnSpPr/>
                <p:nvPr/>
              </p:nvCxnSpPr>
              <p:spPr>
                <a:xfrm>
                  <a:off x="4572000" y="3982828"/>
                  <a:ext cx="228600" cy="0"/>
                </a:xfrm>
                <a:prstGeom prst="straightConnector1">
                  <a:avLst/>
                </a:prstGeom>
                <a:ln w="19050">
                  <a:solidFill>
                    <a:schemeClr val="tx1">
                      <a:lumMod val="65000"/>
                      <a:lumOff val="35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7626350" y="2595597"/>
                <a:ext cx="1212850" cy="221557"/>
              </a:xfrm>
              <a:prstGeom prst="rect">
                <a:avLst/>
              </a:prstGeom>
              <a:solidFill>
                <a:schemeClr val="bg1"/>
              </a:solidFill>
            </p:spPr>
            <p:txBody>
              <a:bodyPr lIns="0" tIns="0" rIns="0" bIns="0">
                <a:spAutoFit/>
              </a:bodyPr>
              <a:lstStyle/>
              <a:p>
                <a:pPr algn="ctr" eaLnBrk="1" hangingPunct="1">
                  <a:lnSpc>
                    <a:spcPct val="90000"/>
                  </a:lnSpc>
                  <a:defRPr/>
                </a:pPr>
                <a:r>
                  <a:rPr lang="en-US" sz="1600" dirty="0">
                    <a:solidFill>
                      <a:schemeClr val="tx1">
                        <a:lumMod val="95000"/>
                        <a:lumOff val="5000"/>
                      </a:schemeClr>
                    </a:solidFill>
                    <a:latin typeface="Arial Narrow" panose="020B0606020202030204" pitchFamily="34" charset="0"/>
                    <a:cs typeface="Arial" charset="0"/>
                  </a:rPr>
                  <a:t>e-dump </a:t>
                </a:r>
                <a:r>
                  <a:rPr lang="en-US" sz="1600" dirty="0" smtClean="0">
                    <a:solidFill>
                      <a:schemeClr val="tx1">
                        <a:lumMod val="95000"/>
                        <a:lumOff val="5000"/>
                      </a:schemeClr>
                    </a:solidFill>
                    <a:latin typeface="Arial Narrow" panose="020B0606020202030204" pitchFamily="34" charset="0"/>
                    <a:cs typeface="Arial" charset="0"/>
                  </a:rPr>
                  <a:t>failures</a:t>
                </a:r>
                <a:endParaRPr lang="en-US" sz="1600" dirty="0">
                  <a:solidFill>
                    <a:schemeClr val="tx1">
                      <a:lumMod val="95000"/>
                      <a:lumOff val="5000"/>
                    </a:schemeClr>
                  </a:solidFill>
                  <a:latin typeface="Arial Narrow" panose="020B0606020202030204" pitchFamily="34" charset="0"/>
                  <a:cs typeface="Arial" charset="0"/>
                </a:endParaRPr>
              </a:p>
            </p:txBody>
          </p:sp>
        </p:grpSp>
        <p:sp>
          <p:nvSpPr>
            <p:cNvPr id="6" name="Oval 5"/>
            <p:cNvSpPr/>
            <p:nvPr/>
          </p:nvSpPr>
          <p:spPr>
            <a:xfrm>
              <a:off x="8382000" y="1762125"/>
              <a:ext cx="381000" cy="828675"/>
            </a:xfrm>
            <a:prstGeom prst="ellipse">
              <a:avLst/>
            </a:prstGeom>
            <a:noFill/>
            <a:ln w="19050">
              <a:solidFill>
                <a:schemeClr val="tx1">
                  <a:lumMod val="50000"/>
                  <a:lumOff val="50000"/>
                </a:schemeClr>
              </a:solidFill>
              <a:prstDash val="sysDash"/>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smtClean="0">
                <a:solidFill>
                  <a:schemeClr val="tx1"/>
                </a:solidFill>
              </a:endParaRPr>
            </a:p>
          </p:txBody>
        </p:sp>
      </p:grpSp>
    </p:spTree>
    <p:extLst>
      <p:ext uri="{BB962C8B-B14F-4D97-AF65-F5344CB8AC3E}">
        <p14:creationId xmlns:p14="http://schemas.microsoft.com/office/powerpoint/2010/main" val="201151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9" t="894" r="4701" b="514"/>
          <a:stretch/>
        </p:blipFill>
        <p:spPr bwMode="auto">
          <a:xfrm>
            <a:off x="15240" y="579120"/>
            <a:ext cx="9128760" cy="376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Title 1"/>
          <p:cNvSpPr>
            <a:spLocks noGrp="1"/>
          </p:cNvSpPr>
          <p:nvPr>
            <p:ph type="title"/>
          </p:nvPr>
        </p:nvSpPr>
        <p:spPr>
          <a:xfrm>
            <a:off x="152400" y="211138"/>
            <a:ext cx="8839200" cy="474662"/>
          </a:xfrm>
        </p:spPr>
        <p:txBody>
          <a:bodyPr/>
          <a:lstStyle/>
          <a:p>
            <a:pPr eaLnBrk="1" hangingPunct="1"/>
            <a:r>
              <a:rPr lang="en-US" altLang="en-US" sz="2900" smtClean="0"/>
              <a:t>Recent Ion Source and LEBT Performance</a:t>
            </a:r>
          </a:p>
        </p:txBody>
      </p:sp>
      <p:sp>
        <p:nvSpPr>
          <p:cNvPr id="17412" name="TextBox 13"/>
          <p:cNvSpPr txBox="1">
            <a:spLocks noChangeArrowheads="1"/>
          </p:cNvSpPr>
          <p:nvPr/>
        </p:nvSpPr>
        <p:spPr bwMode="auto">
          <a:xfrm>
            <a:off x="1143000" y="2370138"/>
            <a:ext cx="1828800" cy="442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sz="1600" dirty="0">
                <a:solidFill>
                  <a:srgbClr val="FF0000"/>
                </a:solidFill>
              </a:rPr>
              <a:t>#3 preferred due to higher performance</a:t>
            </a:r>
          </a:p>
        </p:txBody>
      </p:sp>
      <p:sp>
        <p:nvSpPr>
          <p:cNvPr id="17413" name="TextBox 5"/>
          <p:cNvSpPr txBox="1">
            <a:spLocks noChangeArrowheads="1"/>
          </p:cNvSpPr>
          <p:nvPr/>
        </p:nvSpPr>
        <p:spPr bwMode="auto">
          <a:xfrm>
            <a:off x="6248400" y="2965450"/>
            <a:ext cx="2743200" cy="955675"/>
          </a:xfrm>
          <a:prstGeom prst="rect">
            <a:avLst/>
          </a:prstGeom>
          <a:solidFill>
            <a:schemeClr val="bg1"/>
          </a:solidFill>
          <a:ln w="19050">
            <a:solidFill>
              <a:schemeClr val="tx1"/>
            </a:solidFill>
            <a:miter lim="800000"/>
            <a:headEnd/>
            <a:tailEnd/>
          </a:ln>
        </p:spPr>
        <p:txBody>
          <a:bodyPr tIns="91440" r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70000"/>
              </a:lnSpc>
            </a:pPr>
            <a:r>
              <a:rPr lang="en-US" altLang="en-US">
                <a:solidFill>
                  <a:srgbClr val="009900"/>
                </a:solidFill>
                <a:sym typeface="Symbol" pitchFamily="18" charset="2"/>
              </a:rPr>
              <a:t></a:t>
            </a:r>
            <a:r>
              <a:rPr lang="en-US" altLang="en-US">
                <a:sym typeface="Symbol" pitchFamily="18" charset="2"/>
              </a:rPr>
              <a:t> </a:t>
            </a:r>
            <a:r>
              <a:rPr lang="en-US" altLang="en-US">
                <a:solidFill>
                  <a:srgbClr val="FF0000"/>
                </a:solidFill>
                <a:sym typeface="Symbol" pitchFamily="18" charset="2"/>
              </a:rPr>
              <a:t></a:t>
            </a:r>
            <a:r>
              <a:rPr lang="en-US" altLang="en-US">
                <a:sym typeface="Symbol" pitchFamily="18" charset="2"/>
              </a:rPr>
              <a:t> </a:t>
            </a:r>
            <a:r>
              <a:rPr lang="en-US" altLang="en-US">
                <a:solidFill>
                  <a:srgbClr val="9900CC"/>
                </a:solidFill>
                <a:sym typeface="Symbol" pitchFamily="18" charset="2"/>
              </a:rPr>
              <a:t> </a:t>
            </a:r>
            <a:r>
              <a:rPr lang="en-US" altLang="en-US">
                <a:sym typeface="Symbol" pitchFamily="18" charset="2"/>
              </a:rPr>
              <a:t>RFQ input currents </a:t>
            </a:r>
          </a:p>
          <a:p>
            <a:pPr eaLnBrk="1" hangingPunct="1">
              <a:lnSpc>
                <a:spcPct val="75000"/>
              </a:lnSpc>
            </a:pPr>
            <a:r>
              <a:rPr lang="en-US" altLang="en-US">
                <a:solidFill>
                  <a:srgbClr val="00B050"/>
                </a:solidFill>
                <a:sym typeface="Symbol" pitchFamily="18" charset="2"/>
              </a:rPr>
              <a:t> </a:t>
            </a:r>
            <a:r>
              <a:rPr lang="en-US" altLang="en-US">
                <a:solidFill>
                  <a:srgbClr val="009900"/>
                </a:solidFill>
                <a:sym typeface="Symbol" pitchFamily="18" charset="2"/>
              </a:rPr>
              <a:t>source #2 RFQ output</a:t>
            </a:r>
          </a:p>
          <a:p>
            <a:pPr eaLnBrk="1" hangingPunct="1">
              <a:lnSpc>
                <a:spcPct val="75000"/>
              </a:lnSpc>
            </a:pPr>
            <a:r>
              <a:rPr lang="en-US" altLang="en-US">
                <a:solidFill>
                  <a:srgbClr val="FF0000"/>
                </a:solidFill>
                <a:sym typeface="Symbol" pitchFamily="18" charset="2"/>
              </a:rPr>
              <a:t> source #3 RFQ output</a:t>
            </a:r>
          </a:p>
          <a:p>
            <a:pPr eaLnBrk="1" hangingPunct="1">
              <a:lnSpc>
                <a:spcPct val="75000"/>
              </a:lnSpc>
            </a:pPr>
            <a:r>
              <a:rPr lang="en-US" altLang="en-US">
                <a:solidFill>
                  <a:srgbClr val="7030A0"/>
                </a:solidFill>
                <a:sym typeface="Symbol" pitchFamily="18" charset="2"/>
              </a:rPr>
              <a:t> source #4 RFQ output </a:t>
            </a:r>
            <a:endParaRPr lang="en-US" altLang="en-US">
              <a:sym typeface="Symbol" pitchFamily="18" charset="2"/>
            </a:endParaRPr>
          </a:p>
        </p:txBody>
      </p:sp>
      <p:sp>
        <p:nvSpPr>
          <p:cNvPr id="17414" name="Content Placeholder 2"/>
          <p:cNvSpPr>
            <a:spLocks noGrp="1"/>
          </p:cNvSpPr>
          <p:nvPr>
            <p:ph idx="1"/>
          </p:nvPr>
        </p:nvSpPr>
        <p:spPr>
          <a:xfrm>
            <a:off x="188912" y="4419600"/>
            <a:ext cx="8948737" cy="381000"/>
          </a:xfrm>
        </p:spPr>
        <p:txBody>
          <a:bodyPr/>
          <a:lstStyle/>
          <a:p>
            <a:pPr eaLnBrk="1" hangingPunct="1">
              <a:spcBef>
                <a:spcPts val="600"/>
              </a:spcBef>
              <a:buFont typeface="Arial" pitchFamily="34" charset="0"/>
              <a:buNone/>
            </a:pPr>
            <a:r>
              <a:rPr lang="en-US" altLang="en-US" sz="2400" dirty="0" smtClean="0"/>
              <a:t>Source #2 &amp; #4 continue as workhorses for neutron production. </a:t>
            </a:r>
          </a:p>
        </p:txBody>
      </p:sp>
      <p:sp>
        <p:nvSpPr>
          <p:cNvPr id="11" name="Oval 10"/>
          <p:cNvSpPr/>
          <p:nvPr/>
        </p:nvSpPr>
        <p:spPr>
          <a:xfrm>
            <a:off x="990600" y="1975104"/>
            <a:ext cx="2057400" cy="364422"/>
          </a:xfrm>
          <a:prstGeom prst="ellipse">
            <a:avLst/>
          </a:prstGeom>
          <a:noFill/>
          <a:ln>
            <a:solidFill>
              <a:srgbClr val="FF0000"/>
            </a:solidFill>
            <a:prstDash val="dash"/>
          </a:ln>
          <a:effectLst/>
          <a:scene3d>
            <a:camera prst="orthographicFront">
              <a:rot lat="0" lon="0" rev="1074000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lIns="45720" rIns="45720" anchor="ctr"/>
          <a:lstStyle/>
          <a:p>
            <a:pPr algn="ctr" eaLnBrk="1" hangingPunct="1">
              <a:lnSpc>
                <a:spcPct val="90000"/>
              </a:lnSpc>
              <a:defRPr/>
            </a:pPr>
            <a:endParaRPr lang="en-US" sz="1600" dirty="0">
              <a:solidFill>
                <a:schemeClr val="tx1"/>
              </a:solidFill>
            </a:endParaRPr>
          </a:p>
        </p:txBody>
      </p:sp>
      <p:sp>
        <p:nvSpPr>
          <p:cNvPr id="17452" name="TextBox 24"/>
          <p:cNvSpPr txBox="1">
            <a:spLocks noChangeArrowheads="1"/>
          </p:cNvSpPr>
          <p:nvPr/>
        </p:nvSpPr>
        <p:spPr bwMode="auto">
          <a:xfrm>
            <a:off x="2971800" y="2438400"/>
            <a:ext cx="1069874"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80000"/>
              </a:lnSpc>
            </a:pPr>
            <a:r>
              <a:rPr lang="en-US" altLang="en-US" sz="1400" dirty="0">
                <a:solidFill>
                  <a:srgbClr val="7030A0"/>
                </a:solidFill>
              </a:rPr>
              <a:t>source leak suspected</a:t>
            </a:r>
          </a:p>
        </p:txBody>
      </p:sp>
      <p:cxnSp>
        <p:nvCxnSpPr>
          <p:cNvPr id="19" name="Straight Arrow Connector 18"/>
          <p:cNvCxnSpPr/>
          <p:nvPr/>
        </p:nvCxnSpPr>
        <p:spPr bwMode="auto">
          <a:xfrm>
            <a:off x="3581400" y="2218530"/>
            <a:ext cx="0" cy="219870"/>
          </a:xfrm>
          <a:prstGeom prst="straightConnector1">
            <a:avLst/>
          </a:prstGeom>
          <a:ln w="19050">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 name="Oval 11"/>
          <p:cNvSpPr/>
          <p:nvPr/>
        </p:nvSpPr>
        <p:spPr bwMode="auto">
          <a:xfrm rot="120000">
            <a:off x="2894304" y="1807472"/>
            <a:ext cx="4270379" cy="457676"/>
          </a:xfrm>
          <a:prstGeom prst="ellipse">
            <a:avLst/>
          </a:prstGeom>
          <a:noFill/>
          <a:ln>
            <a:solidFill>
              <a:schemeClr val="tx1">
                <a:lumMod val="50000"/>
                <a:lumOff val="50000"/>
              </a:schemeClr>
            </a:solidFill>
            <a:prstDash val="dash"/>
          </a:ln>
          <a:effectLst/>
          <a:scene3d>
            <a:camera prst="orthographicFront">
              <a:rot lat="0" lon="0" rev="6000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lIns="45720" rIns="45720" anchor="ctr"/>
          <a:lstStyle/>
          <a:p>
            <a:pPr algn="ctr" eaLnBrk="1" hangingPunct="1">
              <a:lnSpc>
                <a:spcPct val="90000"/>
              </a:lnSpc>
              <a:defRPr/>
            </a:pPr>
            <a:endParaRPr lang="en-US" dirty="0">
              <a:solidFill>
                <a:schemeClr val="tx1"/>
              </a:solidFill>
            </a:endParaRPr>
          </a:p>
        </p:txBody>
      </p:sp>
      <p:sp>
        <p:nvSpPr>
          <p:cNvPr id="17455" name="TextBox 12"/>
          <p:cNvSpPr txBox="1">
            <a:spLocks noChangeArrowheads="1"/>
          </p:cNvSpPr>
          <p:nvPr/>
        </p:nvSpPr>
        <p:spPr bwMode="auto">
          <a:xfrm>
            <a:off x="4951412" y="2301223"/>
            <a:ext cx="2439988"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dirty="0">
                <a:solidFill>
                  <a:srgbClr val="00B050"/>
                </a:solidFill>
              </a:rPr>
              <a:t>#2 &amp; #4 preferred  for more stable RFQ</a:t>
            </a:r>
          </a:p>
        </p:txBody>
      </p:sp>
      <p:sp>
        <p:nvSpPr>
          <p:cNvPr id="17456" name="TextBox 16"/>
          <p:cNvSpPr txBox="1">
            <a:spLocks noChangeArrowheads="1"/>
          </p:cNvSpPr>
          <p:nvPr/>
        </p:nvSpPr>
        <p:spPr bwMode="auto">
          <a:xfrm>
            <a:off x="4122762" y="2322290"/>
            <a:ext cx="677838"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80000"/>
              </a:lnSpc>
            </a:pPr>
            <a:r>
              <a:rPr lang="en-US" altLang="en-US" sz="1400" dirty="0">
                <a:solidFill>
                  <a:srgbClr val="009900"/>
                </a:solidFill>
              </a:rPr>
              <a:t>e-dump failure</a:t>
            </a:r>
          </a:p>
        </p:txBody>
      </p:sp>
      <p:cxnSp>
        <p:nvCxnSpPr>
          <p:cNvPr id="18" name="Straight Arrow Connector 17"/>
          <p:cNvCxnSpPr/>
          <p:nvPr/>
        </p:nvCxnSpPr>
        <p:spPr bwMode="auto">
          <a:xfrm flipH="1">
            <a:off x="4686300" y="2212324"/>
            <a:ext cx="38100" cy="109536"/>
          </a:xfrm>
          <a:prstGeom prst="straightConnector1">
            <a:avLst/>
          </a:prstGeom>
          <a:ln w="19050">
            <a:solidFill>
              <a:srgbClr val="0099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182563" y="4876800"/>
            <a:ext cx="88090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nSpc>
                <a:spcPct val="90000"/>
              </a:lnSpc>
              <a:spcBef>
                <a:spcPts val="1400"/>
              </a:spcBef>
              <a:buClr>
                <a:schemeClr val="tx2"/>
              </a:buClr>
              <a:buFont typeface="Arial" pitchFamily="34" charset="0"/>
              <a:buChar char="•"/>
              <a:defRPr sz="2800">
                <a:solidFill>
                  <a:schemeClr val="tx1"/>
                </a:solidFill>
                <a:latin typeface="Arial" pitchFamily="34" charset="0"/>
              </a:defRPr>
            </a:lvl1pPr>
            <a:lvl2pPr marL="625475" indent="-279400">
              <a:lnSpc>
                <a:spcPct val="90000"/>
              </a:lnSpc>
              <a:spcBef>
                <a:spcPts val="800"/>
              </a:spcBef>
              <a:buClr>
                <a:schemeClr val="tx2"/>
              </a:buClr>
              <a:buFont typeface="Arial" pitchFamily="34" charset="0"/>
              <a:buChar char="–"/>
              <a:defRPr sz="2400">
                <a:solidFill>
                  <a:schemeClr val="tx1"/>
                </a:solidFill>
                <a:latin typeface="Arial" pitchFamily="34" charset="0"/>
              </a:defRPr>
            </a:lvl2pPr>
            <a:lvl3pPr indent="-230188">
              <a:lnSpc>
                <a:spcPct val="90000"/>
              </a:lnSpc>
              <a:spcBef>
                <a:spcPts val="800"/>
              </a:spcBef>
              <a:buClr>
                <a:schemeClr val="tx2"/>
              </a:buClr>
              <a:buFont typeface="Arial" pitchFamily="34" charset="0"/>
              <a:buChar char="•"/>
              <a:defRPr sz="2000">
                <a:solidFill>
                  <a:schemeClr val="tx1"/>
                </a:solidFill>
                <a:latin typeface="Arial" pitchFamily="34" charset="0"/>
              </a:defRPr>
            </a:lvl3pPr>
            <a:lvl4pPr marL="1144588" indent="-173038">
              <a:lnSpc>
                <a:spcPct val="90000"/>
              </a:lnSpc>
              <a:spcBef>
                <a:spcPts val="800"/>
              </a:spcBef>
              <a:buClr>
                <a:schemeClr val="tx2"/>
              </a:buClr>
              <a:buFont typeface="Arial" pitchFamily="34" charset="0"/>
              <a:buChar char="–"/>
              <a:defRPr>
                <a:solidFill>
                  <a:schemeClr val="tx1"/>
                </a:solidFill>
                <a:latin typeface="Arial" pitchFamily="34" charset="0"/>
              </a:defRPr>
            </a:lvl4pPr>
            <a:lvl5pPr marL="1482725" indent="-222250">
              <a:lnSpc>
                <a:spcPct val="90000"/>
              </a:lnSpc>
              <a:spcBef>
                <a:spcPts val="600"/>
              </a:spcBef>
              <a:buClr>
                <a:schemeClr val="tx2"/>
              </a:buClr>
              <a:buFont typeface="Arial" pitchFamily="34" charset="0"/>
              <a:buChar char="»"/>
              <a:defRPr>
                <a:solidFill>
                  <a:schemeClr val="tx1"/>
                </a:solidFill>
                <a:latin typeface="Arial" pitchFamily="34" charset="0"/>
              </a:defRPr>
            </a:lvl5pPr>
            <a:lvl6pPr marL="19399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6pPr>
            <a:lvl7pPr marL="23971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7pPr>
            <a:lvl8pPr marL="28543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8pPr>
            <a:lvl9pPr marL="33115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9pPr>
          </a:lstStyle>
          <a:p>
            <a:pPr eaLnBrk="1" hangingPunct="1">
              <a:spcBef>
                <a:spcPts val="600"/>
              </a:spcBef>
              <a:buFont typeface="Arial" pitchFamily="34" charset="0"/>
              <a:buNone/>
            </a:pPr>
            <a:r>
              <a:rPr lang="en-US" altLang="en-US" sz="2400" dirty="0" smtClean="0"/>
              <a:t>Lowering the H</a:t>
            </a:r>
            <a:r>
              <a:rPr lang="en-US" altLang="en-US" sz="2400" baseline="-25000" dirty="0" smtClean="0"/>
              <a:t>2</a:t>
            </a:r>
            <a:r>
              <a:rPr lang="en-US" altLang="en-US" sz="2400" dirty="0" smtClean="0"/>
              <a:t> pressure enabled higher MEBT beam currents.</a:t>
            </a:r>
            <a:endParaRPr lang="en-US" altLang="en-US" sz="2400" dirty="0"/>
          </a:p>
        </p:txBody>
      </p:sp>
      <p:grpSp>
        <p:nvGrpSpPr>
          <p:cNvPr id="3" name="Group 2"/>
          <p:cNvGrpSpPr>
            <a:grpSpLocks/>
          </p:cNvGrpSpPr>
          <p:nvPr/>
        </p:nvGrpSpPr>
        <p:grpSpPr bwMode="auto">
          <a:xfrm>
            <a:off x="1198562" y="685800"/>
            <a:ext cx="3297238" cy="561975"/>
            <a:chOff x="2902925" y="877618"/>
            <a:chExt cx="2971041" cy="561607"/>
          </a:xfrm>
        </p:grpSpPr>
        <p:cxnSp>
          <p:nvCxnSpPr>
            <p:cNvPr id="20" name="Straight Arrow Connector 19"/>
            <p:cNvCxnSpPr/>
            <p:nvPr/>
          </p:nvCxnSpPr>
          <p:spPr>
            <a:xfrm>
              <a:off x="3333491" y="1182218"/>
              <a:ext cx="0" cy="228450"/>
            </a:xfrm>
            <a:prstGeom prst="straightConnector1">
              <a:avLst/>
            </a:prstGeom>
            <a:ln w="254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324674" y="1106068"/>
              <a:ext cx="0" cy="333157"/>
            </a:xfrm>
            <a:prstGeom prst="straightConnector1">
              <a:avLst/>
            </a:prstGeom>
            <a:ln w="254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902925" y="953768"/>
              <a:ext cx="979857" cy="341089"/>
            </a:xfrm>
            <a:prstGeom prst="rect">
              <a:avLst/>
            </a:prstGeom>
            <a:noFill/>
          </p:spPr>
          <p:txBody>
            <a:bodyPr wrap="none">
              <a:spAutoFit/>
            </a:bodyPr>
            <a:lstStyle/>
            <a:p>
              <a:pPr algn="ctr" eaLnBrk="1" hangingPunct="1">
                <a:lnSpc>
                  <a:spcPct val="90000"/>
                </a:lnSpc>
                <a:defRPr/>
              </a:pPr>
              <a:r>
                <a:rPr lang="en-US" dirty="0">
                  <a:solidFill>
                    <a:schemeClr val="tx1">
                      <a:lumMod val="65000"/>
                      <a:lumOff val="35000"/>
                    </a:schemeClr>
                  </a:solidFill>
                  <a:latin typeface="Arial" charset="0"/>
                  <a:cs typeface="Arial" charset="0"/>
                </a:rPr>
                <a:t>1.4 MW</a:t>
              </a:r>
            </a:p>
          </p:txBody>
        </p:sp>
        <p:sp>
          <p:nvSpPr>
            <p:cNvPr id="37" name="TextBox 36"/>
            <p:cNvSpPr txBox="1"/>
            <p:nvPr/>
          </p:nvSpPr>
          <p:spPr>
            <a:xfrm>
              <a:off x="4894109" y="877618"/>
              <a:ext cx="979857" cy="341089"/>
            </a:xfrm>
            <a:prstGeom prst="rect">
              <a:avLst/>
            </a:prstGeom>
            <a:noFill/>
          </p:spPr>
          <p:txBody>
            <a:bodyPr wrap="none">
              <a:spAutoFit/>
            </a:bodyPr>
            <a:lstStyle/>
            <a:p>
              <a:pPr algn="ctr" eaLnBrk="1" hangingPunct="1">
                <a:lnSpc>
                  <a:spcPct val="90000"/>
                </a:lnSpc>
                <a:defRPr/>
              </a:pPr>
              <a:r>
                <a:rPr lang="en-US" dirty="0">
                  <a:solidFill>
                    <a:schemeClr val="tx1">
                      <a:lumMod val="65000"/>
                      <a:lumOff val="35000"/>
                    </a:schemeClr>
                  </a:solidFill>
                  <a:latin typeface="Arial" charset="0"/>
                  <a:cs typeface="Arial" charset="0"/>
                </a:rPr>
                <a:t>1.4 MW</a:t>
              </a:r>
            </a:p>
          </p:txBody>
        </p:sp>
      </p:grpSp>
      <p:graphicFrame>
        <p:nvGraphicFramePr>
          <p:cNvPr id="15" name="Table 14"/>
          <p:cNvGraphicFramePr>
            <a:graphicFrameLocks noGrp="1"/>
          </p:cNvGraphicFramePr>
          <p:nvPr>
            <p:extLst>
              <p:ext uri="{D42A27DB-BD31-4B8C-83A1-F6EECF244321}">
                <p14:modId xmlns:p14="http://schemas.microsoft.com/office/powerpoint/2010/main" val="3419295006"/>
              </p:ext>
            </p:extLst>
          </p:nvPr>
        </p:nvGraphicFramePr>
        <p:xfrm>
          <a:off x="1066800" y="2917825"/>
          <a:ext cx="4991101" cy="1044575"/>
        </p:xfrm>
        <a:graphic>
          <a:graphicData uri="http://schemas.openxmlformats.org/drawingml/2006/table">
            <a:tbl>
              <a:tblPr firstRow="1" bandRow="1">
                <a:tableStyleId>{2D5ABB26-0587-4C30-8999-92F81FD0307C}</a:tableStyleId>
              </a:tblPr>
              <a:tblGrid>
                <a:gridCol w="2209800"/>
                <a:gridCol w="990600"/>
                <a:gridCol w="990600"/>
                <a:gridCol w="800101"/>
              </a:tblGrid>
              <a:tr h="278553">
                <a:tc>
                  <a:txBody>
                    <a:bodyPr/>
                    <a:lstStyle/>
                    <a:p>
                      <a:pPr algn="r"/>
                      <a:r>
                        <a:rPr lang="en-US" sz="1800" dirty="0" smtClean="0"/>
                        <a:t>12 month</a:t>
                      </a:r>
                      <a:r>
                        <a:rPr lang="en-US" sz="1800" baseline="0" dirty="0" smtClean="0"/>
                        <a:t> Period</a:t>
                      </a:r>
                      <a:endParaRPr lang="en-US" sz="1800" dirty="0"/>
                    </a:p>
                  </a:txBody>
                  <a:tcPr marL="0" marR="18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t>7/13-6/14</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t>7/14-6/15</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t>change</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8553">
                <a:tc>
                  <a:txBody>
                    <a:bodyPr/>
                    <a:lstStyle/>
                    <a:p>
                      <a:pPr algn="r"/>
                      <a:r>
                        <a:rPr lang="en-US" sz="1800" dirty="0" smtClean="0"/>
                        <a:t>Average RFQ input</a:t>
                      </a:r>
                      <a:endParaRPr lang="en-US" sz="1800" dirty="0"/>
                    </a:p>
                  </a:txBody>
                  <a:tcPr marL="0" marR="18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t>45.4±2.4</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t>51.8±1.2</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800" dirty="0" smtClean="0"/>
                        <a:t>+14%</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469">
                <a:tc>
                  <a:txBody>
                    <a:bodyPr/>
                    <a:lstStyle/>
                    <a:p>
                      <a:pPr algn="r"/>
                      <a:r>
                        <a:rPr lang="en-US" sz="1800" dirty="0" smtClean="0"/>
                        <a:t>Average RFQ output </a:t>
                      </a:r>
                      <a:r>
                        <a:rPr lang="en-US" sz="1200" dirty="0" smtClean="0"/>
                        <a:t>(end of cycle)</a:t>
                      </a:r>
                      <a:endParaRPr lang="en-US" sz="1200" dirty="0"/>
                    </a:p>
                  </a:txBody>
                  <a:tcPr marL="0" marR="18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t>33.2±1.9</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t>35.0±1.3</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800" dirty="0" smtClean="0"/>
                        <a:t>+5%</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0" name="Content Placeholder 2"/>
          <p:cNvSpPr txBox="1">
            <a:spLocks/>
          </p:cNvSpPr>
          <p:nvPr/>
        </p:nvSpPr>
        <p:spPr bwMode="auto">
          <a:xfrm>
            <a:off x="76200" y="6019800"/>
            <a:ext cx="8078788" cy="685800"/>
          </a:xfrm>
          <a:prstGeom prst="rect">
            <a:avLst/>
          </a:prstGeom>
          <a:solidFill>
            <a:schemeClr val="bg1"/>
          </a:solidFill>
          <a:ln>
            <a:noFill/>
          </a:ln>
          <a:extLst/>
        </p:spPr>
        <p:txBody>
          <a:bodyPr/>
          <a:lstStyle>
            <a:lvl1pPr marL="230188" indent="-230188">
              <a:lnSpc>
                <a:spcPct val="90000"/>
              </a:lnSpc>
              <a:spcBef>
                <a:spcPts val="1400"/>
              </a:spcBef>
              <a:buClr>
                <a:schemeClr val="tx2"/>
              </a:buClr>
              <a:buFont typeface="Arial" pitchFamily="34" charset="0"/>
              <a:buChar char="•"/>
              <a:defRPr sz="2800">
                <a:solidFill>
                  <a:schemeClr val="tx1"/>
                </a:solidFill>
                <a:latin typeface="Arial" pitchFamily="34" charset="0"/>
              </a:defRPr>
            </a:lvl1pPr>
            <a:lvl2pPr marL="625475" indent="-279400">
              <a:lnSpc>
                <a:spcPct val="90000"/>
              </a:lnSpc>
              <a:spcBef>
                <a:spcPts val="800"/>
              </a:spcBef>
              <a:buClr>
                <a:schemeClr val="tx2"/>
              </a:buClr>
              <a:buFont typeface="Arial" pitchFamily="34" charset="0"/>
              <a:buChar char="–"/>
              <a:defRPr sz="2400">
                <a:solidFill>
                  <a:schemeClr val="tx1"/>
                </a:solidFill>
                <a:latin typeface="Arial" pitchFamily="34" charset="0"/>
              </a:defRPr>
            </a:lvl2pPr>
            <a:lvl3pPr indent="-230188">
              <a:lnSpc>
                <a:spcPct val="90000"/>
              </a:lnSpc>
              <a:spcBef>
                <a:spcPts val="800"/>
              </a:spcBef>
              <a:buClr>
                <a:schemeClr val="tx2"/>
              </a:buClr>
              <a:buFont typeface="Arial" pitchFamily="34" charset="0"/>
              <a:buChar char="•"/>
              <a:defRPr sz="2000">
                <a:solidFill>
                  <a:schemeClr val="tx1"/>
                </a:solidFill>
                <a:latin typeface="Arial" pitchFamily="34" charset="0"/>
              </a:defRPr>
            </a:lvl3pPr>
            <a:lvl4pPr marL="1144588" indent="-173038">
              <a:lnSpc>
                <a:spcPct val="90000"/>
              </a:lnSpc>
              <a:spcBef>
                <a:spcPts val="800"/>
              </a:spcBef>
              <a:buClr>
                <a:schemeClr val="tx2"/>
              </a:buClr>
              <a:buFont typeface="Arial" pitchFamily="34" charset="0"/>
              <a:buChar char="–"/>
              <a:defRPr>
                <a:solidFill>
                  <a:schemeClr val="tx1"/>
                </a:solidFill>
                <a:latin typeface="Arial" pitchFamily="34" charset="0"/>
              </a:defRPr>
            </a:lvl4pPr>
            <a:lvl5pPr marL="1482725" indent="-222250">
              <a:lnSpc>
                <a:spcPct val="90000"/>
              </a:lnSpc>
              <a:spcBef>
                <a:spcPts val="600"/>
              </a:spcBef>
              <a:buClr>
                <a:schemeClr val="tx2"/>
              </a:buClr>
              <a:buFont typeface="Arial" pitchFamily="34" charset="0"/>
              <a:buChar char="»"/>
              <a:defRPr>
                <a:solidFill>
                  <a:schemeClr val="tx1"/>
                </a:solidFill>
                <a:latin typeface="Arial" pitchFamily="34" charset="0"/>
              </a:defRPr>
            </a:lvl5pPr>
            <a:lvl6pPr marL="19399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6pPr>
            <a:lvl7pPr marL="23971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7pPr>
            <a:lvl8pPr marL="28543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8pPr>
            <a:lvl9pPr marL="33115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9pPr>
          </a:lstStyle>
          <a:p>
            <a:pPr eaLnBrk="1" hangingPunct="1">
              <a:buFont typeface="Arial" pitchFamily="34" charset="0"/>
              <a:buNone/>
            </a:pPr>
            <a:r>
              <a:rPr lang="en-US" altLang="en-US" b="1" i="1" dirty="0" smtClean="0">
                <a:solidFill>
                  <a:srgbClr val="FF0000"/>
                </a:solidFill>
              </a:rPr>
              <a:t>RFQ input- and output-currents are up, but the RFQ transmission remains compromised!</a:t>
            </a:r>
            <a:endParaRPr lang="en-US" altLang="en-US" b="1" i="1" dirty="0">
              <a:solidFill>
                <a:srgbClr val="FF0000"/>
              </a:solidFill>
            </a:endParaRPr>
          </a:p>
        </p:txBody>
      </p:sp>
      <p:cxnSp>
        <p:nvCxnSpPr>
          <p:cNvPr id="7" name="Straight Arrow Connector 6"/>
          <p:cNvCxnSpPr/>
          <p:nvPr/>
        </p:nvCxnSpPr>
        <p:spPr>
          <a:xfrm>
            <a:off x="921544" y="2819400"/>
            <a:ext cx="2888456" cy="0"/>
          </a:xfrm>
          <a:prstGeom prst="straightConnector1">
            <a:avLst/>
          </a:prstGeom>
          <a:ln w="22225">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817144" y="2819400"/>
            <a:ext cx="2888456" cy="0"/>
          </a:xfrm>
          <a:prstGeom prst="straightConnector1">
            <a:avLst/>
          </a:prstGeom>
          <a:ln w="22225">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17446" name="TextBox 30"/>
          <p:cNvSpPr txBox="1">
            <a:spLocks noChangeArrowheads="1"/>
          </p:cNvSpPr>
          <p:nvPr/>
        </p:nvSpPr>
        <p:spPr bwMode="auto">
          <a:xfrm>
            <a:off x="7162800" y="2590800"/>
            <a:ext cx="7620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80000"/>
              </a:lnSpc>
            </a:pPr>
            <a:r>
              <a:rPr lang="en-US" altLang="en-US" sz="1400" dirty="0"/>
              <a:t>e-dump </a:t>
            </a:r>
            <a:r>
              <a:rPr lang="en-US" altLang="en-US" sz="1400" dirty="0" smtClean="0"/>
              <a:t>failures</a:t>
            </a:r>
            <a:endParaRPr lang="en-US" altLang="en-US" sz="1400" dirty="0"/>
          </a:p>
        </p:txBody>
      </p:sp>
      <p:cxnSp>
        <p:nvCxnSpPr>
          <p:cNvPr id="31" name="Straight Arrow Connector 30"/>
          <p:cNvCxnSpPr/>
          <p:nvPr/>
        </p:nvCxnSpPr>
        <p:spPr>
          <a:xfrm>
            <a:off x="6096000" y="914400"/>
            <a:ext cx="0" cy="29448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486400" y="725168"/>
            <a:ext cx="966932" cy="341632"/>
          </a:xfrm>
          <a:prstGeom prst="rect">
            <a:avLst/>
          </a:prstGeom>
          <a:noFill/>
        </p:spPr>
        <p:txBody>
          <a:bodyPr wrap="none" rtlCol="0">
            <a:spAutoFit/>
          </a:bodyPr>
          <a:lstStyle/>
          <a:p>
            <a:pPr algn="ctr">
              <a:lnSpc>
                <a:spcPct val="90000"/>
              </a:lnSpc>
            </a:pPr>
            <a:r>
              <a:rPr lang="en-US" dirty="0" smtClean="0"/>
              <a:t>AAC’15</a:t>
            </a:r>
          </a:p>
        </p:txBody>
      </p:sp>
      <p:sp>
        <p:nvSpPr>
          <p:cNvPr id="26" name="Content Placeholder 2"/>
          <p:cNvSpPr txBox="1">
            <a:spLocks/>
          </p:cNvSpPr>
          <p:nvPr/>
        </p:nvSpPr>
        <p:spPr bwMode="auto">
          <a:xfrm>
            <a:off x="175345" y="5334000"/>
            <a:ext cx="881625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nSpc>
                <a:spcPct val="90000"/>
              </a:lnSpc>
              <a:spcBef>
                <a:spcPts val="1400"/>
              </a:spcBef>
              <a:buClr>
                <a:schemeClr val="tx2"/>
              </a:buClr>
              <a:buFont typeface="Arial" pitchFamily="34" charset="0"/>
              <a:buChar char="•"/>
              <a:defRPr sz="2800">
                <a:solidFill>
                  <a:schemeClr val="tx1"/>
                </a:solidFill>
                <a:latin typeface="Arial" pitchFamily="34" charset="0"/>
              </a:defRPr>
            </a:lvl1pPr>
            <a:lvl2pPr marL="625475" indent="-279400">
              <a:lnSpc>
                <a:spcPct val="90000"/>
              </a:lnSpc>
              <a:spcBef>
                <a:spcPts val="800"/>
              </a:spcBef>
              <a:buClr>
                <a:schemeClr val="tx2"/>
              </a:buClr>
              <a:buFont typeface="Arial" pitchFamily="34" charset="0"/>
              <a:buChar char="–"/>
              <a:defRPr sz="2400">
                <a:solidFill>
                  <a:schemeClr val="tx1"/>
                </a:solidFill>
                <a:latin typeface="Arial" pitchFamily="34" charset="0"/>
              </a:defRPr>
            </a:lvl2pPr>
            <a:lvl3pPr indent="-230188">
              <a:lnSpc>
                <a:spcPct val="90000"/>
              </a:lnSpc>
              <a:spcBef>
                <a:spcPts val="800"/>
              </a:spcBef>
              <a:buClr>
                <a:schemeClr val="tx2"/>
              </a:buClr>
              <a:buFont typeface="Arial" pitchFamily="34" charset="0"/>
              <a:buChar char="•"/>
              <a:defRPr sz="2000">
                <a:solidFill>
                  <a:schemeClr val="tx1"/>
                </a:solidFill>
                <a:latin typeface="Arial" pitchFamily="34" charset="0"/>
              </a:defRPr>
            </a:lvl3pPr>
            <a:lvl4pPr marL="1144588" indent="-173038">
              <a:lnSpc>
                <a:spcPct val="90000"/>
              </a:lnSpc>
              <a:spcBef>
                <a:spcPts val="800"/>
              </a:spcBef>
              <a:buClr>
                <a:schemeClr val="tx2"/>
              </a:buClr>
              <a:buFont typeface="Arial" pitchFamily="34" charset="0"/>
              <a:buChar char="–"/>
              <a:defRPr>
                <a:solidFill>
                  <a:schemeClr val="tx1"/>
                </a:solidFill>
                <a:latin typeface="Arial" pitchFamily="34" charset="0"/>
              </a:defRPr>
            </a:lvl4pPr>
            <a:lvl5pPr marL="1482725" indent="-222250">
              <a:lnSpc>
                <a:spcPct val="90000"/>
              </a:lnSpc>
              <a:spcBef>
                <a:spcPts val="600"/>
              </a:spcBef>
              <a:buClr>
                <a:schemeClr val="tx2"/>
              </a:buClr>
              <a:buFont typeface="Arial" pitchFamily="34" charset="0"/>
              <a:buChar char="»"/>
              <a:defRPr>
                <a:solidFill>
                  <a:schemeClr val="tx1"/>
                </a:solidFill>
                <a:latin typeface="Arial" pitchFamily="34" charset="0"/>
              </a:defRPr>
            </a:lvl5pPr>
            <a:lvl6pPr marL="19399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6pPr>
            <a:lvl7pPr marL="23971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7pPr>
            <a:lvl8pPr marL="28543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8pPr>
            <a:lvl9pPr marL="3311525" indent="-222250" eaLnBrk="0" fontAlgn="base" hangingPunct="0">
              <a:lnSpc>
                <a:spcPct val="90000"/>
              </a:lnSpc>
              <a:spcBef>
                <a:spcPts val="600"/>
              </a:spcBef>
              <a:spcAft>
                <a:spcPct val="0"/>
              </a:spcAft>
              <a:buClr>
                <a:schemeClr val="tx2"/>
              </a:buClr>
              <a:buFont typeface="Arial" pitchFamily="34" charset="0"/>
              <a:buChar char="»"/>
              <a:defRPr>
                <a:solidFill>
                  <a:schemeClr val="tx1"/>
                </a:solidFill>
                <a:latin typeface="Arial" pitchFamily="34" charset="0"/>
              </a:defRPr>
            </a:lvl9pPr>
          </a:lstStyle>
          <a:p>
            <a:pPr eaLnBrk="1" hangingPunct="1">
              <a:spcBef>
                <a:spcPts val="600"/>
              </a:spcBef>
              <a:buFont typeface="Arial" pitchFamily="34" charset="0"/>
              <a:buNone/>
            </a:pPr>
            <a:r>
              <a:rPr lang="en-US" altLang="en-US" sz="2400" dirty="0" smtClean="0"/>
              <a:t>Proactive retuning has reduced the performance variations to a very few mA. </a:t>
            </a:r>
            <a:endParaRPr lang="en-US" altLang="en-US" sz="2400" dirty="0"/>
          </a:p>
        </p:txBody>
      </p:sp>
      <p:sp>
        <p:nvSpPr>
          <p:cNvPr id="35" name="Oval 34"/>
          <p:cNvSpPr/>
          <p:nvPr/>
        </p:nvSpPr>
        <p:spPr>
          <a:xfrm>
            <a:off x="7171369" y="1524000"/>
            <a:ext cx="1286831" cy="1066801"/>
          </a:xfrm>
          <a:prstGeom prst="ellipse">
            <a:avLst/>
          </a:prstGeom>
          <a:noFill/>
          <a:ln w="19050">
            <a:solidFill>
              <a:schemeClr val="tx1">
                <a:lumMod val="50000"/>
                <a:lumOff val="50000"/>
              </a:schemeClr>
            </a:solidFill>
            <a:prstDash val="sysDash"/>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smtClean="0">
              <a:solidFill>
                <a:schemeClr val="tx1"/>
              </a:solidFill>
            </a:endParaRPr>
          </a:p>
        </p:txBody>
      </p:sp>
    </p:spTree>
    <p:extLst>
      <p:ext uri="{BB962C8B-B14F-4D97-AF65-F5344CB8AC3E}">
        <p14:creationId xmlns:p14="http://schemas.microsoft.com/office/powerpoint/2010/main" val="2412133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1000"/>
                                        <p:tgtEl>
                                          <p:spTgt spid="26"/>
                                        </p:tgtEl>
                                      </p:cBhvr>
                                    </p:animEffect>
                                  </p:childTnLst>
                                </p:cTn>
                              </p:par>
                              <p:par>
                                <p:cTn id="12" presetID="22" presetClass="entr" presetSubtype="8"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0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1000"/>
                                        <p:tgtEl>
                                          <p:spTgt spid="15"/>
                                        </p:tgtEl>
                                      </p:cBhvr>
                                    </p:animEffect>
                                  </p:childTnLst>
                                </p:cTn>
                              </p:par>
                              <p:par>
                                <p:cTn id="20" presetID="2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par>
                          <p:cTn id="23" fill="hold" nodeType="afterGroup">
                            <p:stCondLst>
                              <p:cond delay="1000"/>
                            </p:stCondLst>
                            <p:childTnLst>
                              <p:par>
                                <p:cTn id="24" presetID="22" presetClass="entr" presetSubtype="8"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1000"/>
                                        <p:tgtEl>
                                          <p:spTgt spid="2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animBg="1"/>
      <p:bldP spid="26" grpId="0"/>
    </p:bldLst>
  </p:timing>
</p:sld>
</file>

<file path=ppt/theme/theme1.xml><?xml version="1.0" encoding="utf-8"?>
<a:theme xmlns:a="http://schemas.openxmlformats.org/drawingml/2006/main" name="Powerpoint-Template_HFIR-SNS">
  <a:themeElements>
    <a:clrScheme name="ORNL Corporate Color Palette FINAL">
      <a:dk1>
        <a:sysClr val="windowText" lastClr="000000"/>
      </a:dk1>
      <a:lt1>
        <a:sysClr val="window" lastClr="FFFFFF"/>
      </a:lt1>
      <a:dk2>
        <a:srgbClr val="18783D"/>
      </a:dk2>
      <a:lt2>
        <a:srgbClr val="FFFFFF"/>
      </a:lt2>
      <a:accent1>
        <a:srgbClr val="2A6EBB"/>
      </a:accent1>
      <a:accent2>
        <a:srgbClr val="69BE28"/>
      </a:accent2>
      <a:accent3>
        <a:srgbClr val="E37222"/>
      </a:accent3>
      <a:accent4>
        <a:srgbClr val="3CB6CE"/>
      </a:accent4>
      <a:accent5>
        <a:srgbClr val="983222"/>
      </a:accent5>
      <a:accent6>
        <a:srgbClr val="FECB00"/>
      </a:accent6>
      <a:hlink>
        <a:srgbClr val="2A6EBB"/>
      </a:hlink>
      <a:folHlink>
        <a:srgbClr val="207C47"/>
      </a:folHlink>
    </a:clrScheme>
    <a:fontScheme name="ORNL 2013">
      <a:majorFont>
        <a:latin typeface="Arial Black"/>
        <a:ea typeface=""/>
        <a:cs typeface=""/>
      </a:majorFont>
      <a:minorFont>
        <a:latin typeface="Arial"/>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balanced" dir="t">
            <a:rot lat="0" lon="0" rev="0"/>
          </a:lightRig>
        </a:scene3d>
        <a:sp3d>
          <a:contourClr>
            <a:schemeClr val="lt1"/>
          </a:contourClr>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913069-075D-49F7-AF90-34940D148085}">
  <ds:schemaRefs>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F50F8B6-4A11-4B4C-906E-532188B822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98F7A50-2969-4387-8ABB-A3555854BC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Powerpoint-Template_HFIR-SNS.potx</Template>
  <TotalTime>3161</TotalTime>
  <Words>2427</Words>
  <Application>Microsoft Office PowerPoint</Application>
  <PresentationFormat>On-screen Show (4:3)</PresentationFormat>
  <Paragraphs>363</Paragraphs>
  <Slides>30</Slides>
  <Notes>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Powerpoint-Template_HFIR-SNS</vt:lpstr>
      <vt:lpstr>Progress in Ion Source Operation for Consistent High Current and Long    Life Performance </vt:lpstr>
      <vt:lpstr>AAC 2015: Ion Source and Integrated Test Facility</vt:lpstr>
      <vt:lpstr>AAC 2015: Ion Source and Integrated Test Facility</vt:lpstr>
      <vt:lpstr>Content: </vt:lpstr>
      <vt:lpstr>Ion Source &amp; LEBT Performance</vt:lpstr>
      <vt:lpstr>PowerPoint Presentation</vt:lpstr>
      <vt:lpstr>PowerPoint Presentation</vt:lpstr>
      <vt:lpstr>Ion Source and LEBT Performance History</vt:lpstr>
      <vt:lpstr>Recent Ion Source and LEBT Performance</vt:lpstr>
      <vt:lpstr>RFQ transmission vs. RFQ field</vt:lpstr>
      <vt:lpstr>PowerPoint Presentation</vt:lpstr>
      <vt:lpstr>PowerPoint Presentation</vt:lpstr>
      <vt:lpstr>Content: </vt:lpstr>
      <vt:lpstr>From AAC’15: the H2 Flow</vt:lpstr>
      <vt:lpstr>A Plasma Outage  </vt:lpstr>
      <vt:lpstr>PowerPoint Presentation</vt:lpstr>
      <vt:lpstr>The 13 MHz</vt:lpstr>
      <vt:lpstr>PowerPoint Presentation</vt:lpstr>
      <vt:lpstr>Tuning the 13 MHz Matcher</vt:lpstr>
      <vt:lpstr>An outage resistant 13 MHz tune</vt:lpstr>
      <vt:lpstr>Content: </vt:lpstr>
      <vt:lpstr>The Retuned RFQ and apparent Limits </vt:lpstr>
      <vt:lpstr>How to Make More H- Beam with lesser Sources?</vt:lpstr>
      <vt:lpstr>Lets push back the Meniscus!</vt:lpstr>
      <vt:lpstr>PowerPoint Presentation</vt:lpstr>
      <vt:lpstr>PowerPoint Presentation</vt:lpstr>
      <vt:lpstr>Source Replacements</vt:lpstr>
      <vt:lpstr>SNS External antenna source </vt:lpstr>
      <vt:lpstr>Summary and Conclusions</vt:lpstr>
      <vt:lpstr>The Ion Source team supports operation, maintenance, improvement and development of the SNS ion sources and associated systems</vt:lpstr>
    </vt:vector>
  </TitlesOfParts>
  <Company>ORNL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Manning, Renee</dc:creator>
  <cp:keywords>Spallation Neuton Souce, Neutron Sciences Directorate</cp:keywords>
  <cp:lastModifiedBy>Stockli, Martin P.</cp:lastModifiedBy>
  <cp:revision>98</cp:revision>
  <cp:lastPrinted>2016-02-09T20:25:43Z</cp:lastPrinted>
  <dcterms:created xsi:type="dcterms:W3CDTF">2014-04-28T13:33:12Z</dcterms:created>
  <dcterms:modified xsi:type="dcterms:W3CDTF">2016-02-16T22:48:29Z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