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0" r:id="rId6"/>
    <p:sldId id="279" r:id="rId7"/>
    <p:sldId id="267" r:id="rId8"/>
    <p:sldId id="271" r:id="rId9"/>
    <p:sldId id="269" r:id="rId10"/>
    <p:sldId id="266" r:id="rId11"/>
    <p:sldId id="270" r:id="rId12"/>
    <p:sldId id="268" r:id="rId13"/>
    <p:sldId id="262" r:id="rId14"/>
    <p:sldId id="264" r:id="rId15"/>
    <p:sldId id="265" r:id="rId16"/>
    <p:sldId id="272" r:id="rId17"/>
    <p:sldId id="273" r:id="rId18"/>
    <p:sldId id="274" r:id="rId19"/>
    <p:sldId id="275" r:id="rId20"/>
    <p:sldId id="276" r:id="rId21"/>
    <p:sldId id="277" r:id="rId22"/>
    <p:sldId id="332" r:id="rId23"/>
    <p:sldId id="333" r:id="rId24"/>
    <p:sldId id="257" r:id="rId25"/>
    <p:sldId id="258" r:id="rId26"/>
    <p:sldId id="259" r:id="rId27"/>
    <p:sldId id="335" r:id="rId28"/>
    <p:sldId id="261" r:id="rId29"/>
    <p:sldId id="336" r:id="rId3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0" autoAdjust="0"/>
    <p:restoredTop sz="95161" autoAdjust="0"/>
  </p:normalViewPr>
  <p:slideViewPr>
    <p:cSldViewPr snapToGrid="0" showGuides="1">
      <p:cViewPr varScale="1">
        <p:scale>
          <a:sx n="86" d="100"/>
          <a:sy n="86" d="100"/>
        </p:scale>
        <p:origin x="643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7/26/2019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7/26/2019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3D18-4D99-4843-A0D0-6CB551DFD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41BE4-A839-435F-8C4E-10984E4F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1654-4C64-4C73-99FE-DA2CF66EE300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D19B-A028-4663-8A7F-9AF1628B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50EA4-4725-40DA-88B6-65CF15F5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A595-DF3B-4147-AF9A-015BA83C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1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8EFF91-65D2-47DA-81F9-EC8A0398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7836-1125-48A4-BA15-9C804B6B88C9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32C0E-F1E9-4F1A-B031-AA479CCFC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219CC-88F2-460B-9529-4A831213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303B-E8CF-44E9-9E1D-AD8ED3D2D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2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STS Fundamental Physics WS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July 26, 2019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STS Fundamental Physics WS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July 26, 2019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STS Building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013455"/>
            <a:ext cx="5987396" cy="2028101"/>
          </a:xfrm>
        </p:spPr>
        <p:txBody>
          <a:bodyPr/>
          <a:lstStyle/>
          <a:p>
            <a:r>
              <a:rPr lang="en-US" dirty="0"/>
              <a:t>Van Graves</a:t>
            </a:r>
            <a:br>
              <a:rPr lang="en-US" dirty="0"/>
            </a:br>
            <a:r>
              <a:rPr lang="en-US" dirty="0"/>
              <a:t>STS Instrument Engineer</a:t>
            </a:r>
          </a:p>
          <a:p>
            <a:endParaRPr lang="en-US" dirty="0"/>
          </a:p>
          <a:p>
            <a:r>
              <a:rPr lang="en-US" dirty="0"/>
              <a:t>STS Fundamental Physics Workshop</a:t>
            </a:r>
            <a:br>
              <a:rPr lang="en-US" dirty="0"/>
            </a:br>
            <a:r>
              <a:rPr lang="en-US" dirty="0"/>
              <a:t>July 26, 2019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03DB-25CC-4818-BBDC-507AD643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40M Instrument Floor</a:t>
            </a:r>
          </a:p>
        </p:txBody>
      </p:sp>
      <p:pic>
        <p:nvPicPr>
          <p:cNvPr id="4" name="Picture 3" descr="190725 40M plan">
            <a:extLst>
              <a:ext uri="{FF2B5EF4-FFF2-40B4-BE49-F238E27FC236}">
                <a16:creationId xmlns:a16="http://schemas.microsoft.com/office/drawing/2014/main" id="{0FB7753A-2127-4E2D-AB6B-9E2AAE68C4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85" y="1016631"/>
            <a:ext cx="9514061" cy="52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7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149F-8DC5-4E27-9701-6BD980907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50M Instrument Floor</a:t>
            </a:r>
          </a:p>
        </p:txBody>
      </p:sp>
      <p:pic>
        <p:nvPicPr>
          <p:cNvPr id="4" name="Picture 3" descr="190725 50M plan">
            <a:extLst>
              <a:ext uri="{FF2B5EF4-FFF2-40B4-BE49-F238E27FC236}">
                <a16:creationId xmlns:a16="http://schemas.microsoft.com/office/drawing/2014/main" id="{862BCE9F-AA8B-4C5B-8060-08A520396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56" y="1033670"/>
            <a:ext cx="9980688" cy="51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8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2B84-5239-4E38-9518-AB0D8E1A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90M Instrument Floor</a:t>
            </a:r>
          </a:p>
        </p:txBody>
      </p:sp>
      <p:pic>
        <p:nvPicPr>
          <p:cNvPr id="4" name="Picture 3" descr="190725 90M plan">
            <a:extLst>
              <a:ext uri="{FF2B5EF4-FFF2-40B4-BE49-F238E27FC236}">
                <a16:creationId xmlns:a16="http://schemas.microsoft.com/office/drawing/2014/main" id="{0C4B9D65-5111-4496-9705-A6EE42720C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78" y="1044645"/>
            <a:ext cx="7025141" cy="53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82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CDF5-21E1-42A1-8BA1-7DC01802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Along Proton Beam Upstream of Target</a:t>
            </a:r>
          </a:p>
        </p:txBody>
      </p:sp>
      <p:pic>
        <p:nvPicPr>
          <p:cNvPr id="4" name="Picture 3" descr="190725 section 1">
            <a:extLst>
              <a:ext uri="{FF2B5EF4-FFF2-40B4-BE49-F238E27FC236}">
                <a16:creationId xmlns:a16="http://schemas.microsoft.com/office/drawing/2014/main" id="{F4D371C1-20AB-405B-B9D8-0FB8EBBCE3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8" y="1391094"/>
            <a:ext cx="9783763" cy="44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96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A2A6-D4A7-4133-9497-48436FDD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@ ST06-ST17</a:t>
            </a:r>
          </a:p>
        </p:txBody>
      </p:sp>
      <p:pic>
        <p:nvPicPr>
          <p:cNvPr id="4" name="Picture 3" descr="190725 section 2">
            <a:extLst>
              <a:ext uri="{FF2B5EF4-FFF2-40B4-BE49-F238E27FC236}">
                <a16:creationId xmlns:a16="http://schemas.microsoft.com/office/drawing/2014/main" id="{B6AB354D-DB26-4275-B542-BAEFF3748F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5" y="1305901"/>
            <a:ext cx="11239500" cy="44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59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0F04-DA13-49F5-9FB9-860D01ADB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Along Proton Beam</a:t>
            </a:r>
          </a:p>
        </p:txBody>
      </p:sp>
      <p:pic>
        <p:nvPicPr>
          <p:cNvPr id="4" name="Picture 3" descr="190725 section 3">
            <a:extLst>
              <a:ext uri="{FF2B5EF4-FFF2-40B4-BE49-F238E27FC236}">
                <a16:creationId xmlns:a16="http://schemas.microsoft.com/office/drawing/2014/main" id="{BAA9A6B3-CC68-446B-B2B6-E127F3D9B6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8" y="1643931"/>
            <a:ext cx="11277600" cy="39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1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24E6-0BB3-4A48-BBB3-7239F318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Building Basement</a:t>
            </a:r>
          </a:p>
        </p:txBody>
      </p:sp>
      <p:pic>
        <p:nvPicPr>
          <p:cNvPr id="4" name="Picture 3" descr="190725 target basement">
            <a:extLst>
              <a:ext uri="{FF2B5EF4-FFF2-40B4-BE49-F238E27FC236}">
                <a16:creationId xmlns:a16="http://schemas.microsoft.com/office/drawing/2014/main" id="{CED92CC0-C7B4-4354-94B4-B998C2A896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6" y="1067746"/>
            <a:ext cx="9603918" cy="527057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856AE3-55D5-4858-8B27-F05BE177AADA}"/>
              </a:ext>
            </a:extLst>
          </p:cNvPr>
          <p:cNvCxnSpPr/>
          <p:nvPr/>
        </p:nvCxnSpPr>
        <p:spPr>
          <a:xfrm flipH="1" flipV="1">
            <a:off x="4236909" y="3464497"/>
            <a:ext cx="567951" cy="778092"/>
          </a:xfrm>
          <a:prstGeom prst="straightConnector1">
            <a:avLst/>
          </a:prstGeom>
          <a:ln w="190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0578D96-0253-4C79-95CA-8E66D6116F00}"/>
              </a:ext>
            </a:extLst>
          </p:cNvPr>
          <p:cNvSpPr txBox="1"/>
          <p:nvPr/>
        </p:nvSpPr>
        <p:spPr>
          <a:xfrm>
            <a:off x="4335283" y="3523317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rgbClr val="FF0000"/>
                </a:solidFill>
                <a:latin typeface="+mn-lt"/>
              </a:rPr>
              <a:t>13.2m</a:t>
            </a:r>
          </a:p>
        </p:txBody>
      </p:sp>
    </p:spTree>
    <p:extLst>
      <p:ext uri="{BB962C8B-B14F-4D97-AF65-F5344CB8AC3E}">
        <p14:creationId xmlns:p14="http://schemas.microsoft.com/office/powerpoint/2010/main" val="884134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AC38-875D-4B3E-BEA3-2160555B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Building Instrument Floor</a:t>
            </a:r>
          </a:p>
        </p:txBody>
      </p:sp>
      <p:pic>
        <p:nvPicPr>
          <p:cNvPr id="4" name="Picture 3" descr="190725 target floor 1">
            <a:extLst>
              <a:ext uri="{FF2B5EF4-FFF2-40B4-BE49-F238E27FC236}">
                <a16:creationId xmlns:a16="http://schemas.microsoft.com/office/drawing/2014/main" id="{34FF92C2-BB6B-42D9-9F33-7EA8EAF8EF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7" y="1062067"/>
            <a:ext cx="10378335" cy="495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75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DC48-B0D0-4DE7-8C39-2283032E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Building High Bay</a:t>
            </a:r>
          </a:p>
        </p:txBody>
      </p:sp>
      <p:pic>
        <p:nvPicPr>
          <p:cNvPr id="4" name="Picture 3" descr="190725 target floor 2">
            <a:extLst>
              <a:ext uri="{FF2B5EF4-FFF2-40B4-BE49-F238E27FC236}">
                <a16:creationId xmlns:a16="http://schemas.microsoft.com/office/drawing/2014/main" id="{BD0BCEF2-7CD6-47E9-8088-F0BE8294F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41" y="1294927"/>
            <a:ext cx="9950363" cy="47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17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A2DB-4EC2-4EA2-B667-BD5A0C18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Cooling Water System Locations in 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B0A7-E2A7-4ECA-B539-F249ADD98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23815"/>
            <a:ext cx="11430000" cy="632265"/>
          </a:xfrm>
        </p:spPr>
        <p:txBody>
          <a:bodyPr/>
          <a:lstStyle/>
          <a:p>
            <a:r>
              <a:rPr lang="en-US" dirty="0"/>
              <a:t>Preliminary Layouts in Hot Process Vault (HPV) - Basement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2D8E3-A8BF-443F-9E62-48268A923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99" y="1583050"/>
            <a:ext cx="6431281" cy="50006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263B2A-CCBB-40D4-9897-C1807E5404EB}"/>
              </a:ext>
            </a:extLst>
          </p:cNvPr>
          <p:cNvCxnSpPr>
            <a:cxnSpLocks/>
          </p:cNvCxnSpPr>
          <p:nvPr/>
        </p:nvCxnSpPr>
        <p:spPr>
          <a:xfrm flipV="1">
            <a:off x="8111825" y="2187065"/>
            <a:ext cx="1361104" cy="529574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FD28B1-54A4-44BE-AF25-7F7ECD6E4530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2906293" y="4752779"/>
            <a:ext cx="1554116" cy="625054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376701-C72E-4010-B74C-92A46D8C949A}"/>
              </a:ext>
            </a:extLst>
          </p:cNvPr>
          <p:cNvCxnSpPr>
            <a:cxnSpLocks/>
          </p:cNvCxnSpPr>
          <p:nvPr/>
        </p:nvCxnSpPr>
        <p:spPr>
          <a:xfrm flipV="1">
            <a:off x="8434068" y="4848259"/>
            <a:ext cx="992442" cy="529574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A4305E-0D25-43A5-BD5E-38E1B57B6B71}"/>
              </a:ext>
            </a:extLst>
          </p:cNvPr>
          <p:cNvSpPr txBox="1"/>
          <p:nvPr/>
        </p:nvSpPr>
        <p:spPr>
          <a:xfrm>
            <a:off x="9472928" y="1997242"/>
            <a:ext cx="13611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Loop 2 Reflectors&amp; Inner SS Shield (D2O)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F02B96-E820-4A09-984B-EEE5BB81D4B0}"/>
              </a:ext>
            </a:extLst>
          </p:cNvPr>
          <p:cNvSpPr/>
          <p:nvPr/>
        </p:nvSpPr>
        <p:spPr>
          <a:xfrm>
            <a:off x="6238239" y="2514600"/>
            <a:ext cx="178963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6962FA-B643-4DEA-A710-D65F7A621832}"/>
              </a:ext>
            </a:extLst>
          </p:cNvPr>
          <p:cNvSpPr/>
          <p:nvPr/>
        </p:nvSpPr>
        <p:spPr>
          <a:xfrm>
            <a:off x="6625390" y="4848258"/>
            <a:ext cx="1789630" cy="108330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AA24EA-AF7B-46D1-A781-972657D94938}"/>
              </a:ext>
            </a:extLst>
          </p:cNvPr>
          <p:cNvSpPr/>
          <p:nvPr/>
        </p:nvSpPr>
        <p:spPr>
          <a:xfrm>
            <a:off x="4487779" y="4848258"/>
            <a:ext cx="2021305" cy="108330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0C9ADE-6441-4ABF-9004-5935A14FBF0A}"/>
              </a:ext>
            </a:extLst>
          </p:cNvPr>
          <p:cNvSpPr txBox="1"/>
          <p:nvPr/>
        </p:nvSpPr>
        <p:spPr>
          <a:xfrm>
            <a:off x="9472928" y="4066855"/>
            <a:ext cx="136110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Loop 1 Target &amp; PBW (H2O)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7B343B-1790-4D21-90C3-7478FC3995DA}"/>
              </a:ext>
            </a:extLst>
          </p:cNvPr>
          <p:cNvSpPr txBox="1"/>
          <p:nvPr/>
        </p:nvSpPr>
        <p:spPr>
          <a:xfrm>
            <a:off x="529389" y="4083365"/>
            <a:ext cx="23769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Loop 3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Shielding, Core Vessel, Moderators,  Monolith Inserts and (H2O)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0B79C1-A15B-4B3F-B6EF-3DB13D0EA3AE}"/>
              </a:ext>
            </a:extLst>
          </p:cNvPr>
          <p:cNvSpPr/>
          <p:nvPr/>
        </p:nvSpPr>
        <p:spPr>
          <a:xfrm>
            <a:off x="5953762" y="3134887"/>
            <a:ext cx="284476" cy="2941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88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E9EF-C1C1-41F1-A41A-79FB0DB4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Render</a:t>
            </a:r>
          </a:p>
        </p:txBody>
      </p:sp>
      <p:pic>
        <p:nvPicPr>
          <p:cNvPr id="4" name="Picture 3" descr="190128 render">
            <a:extLst>
              <a:ext uri="{FF2B5EF4-FFF2-40B4-BE49-F238E27FC236}">
                <a16:creationId xmlns:a16="http://schemas.microsoft.com/office/drawing/2014/main" id="{0207ED37-028A-4E52-A1C7-A9C4F572D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64" y="898781"/>
            <a:ext cx="9735472" cy="50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E71D84-596F-47E8-9A5E-5D01F5F93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480" y="1340654"/>
            <a:ext cx="7393030" cy="4795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AA2DB-4EC2-4EA2-B667-BD5A0C18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Cooling Water System Locations in 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B0A7-E2A7-4ECA-B539-F249ADD98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23815"/>
            <a:ext cx="11430000" cy="632265"/>
          </a:xfrm>
        </p:spPr>
        <p:txBody>
          <a:bodyPr/>
          <a:lstStyle/>
          <a:p>
            <a:r>
              <a:rPr lang="en-US" dirty="0"/>
              <a:t>Preliminary Layouts in Hot Process Vault (HPV) - Mezzanines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FD28B1-54A4-44BE-AF25-7F7ECD6E4530}"/>
              </a:ext>
            </a:extLst>
          </p:cNvPr>
          <p:cNvCxnSpPr>
            <a:cxnSpLocks/>
          </p:cNvCxnSpPr>
          <p:nvPr/>
        </p:nvCxnSpPr>
        <p:spPr>
          <a:xfrm flipH="1" flipV="1">
            <a:off x="3225991" y="4957718"/>
            <a:ext cx="1439135" cy="335642"/>
          </a:xfrm>
          <a:prstGeom prst="straightConnector1">
            <a:avLst/>
          </a:prstGeom>
          <a:ln w="38100">
            <a:solidFill>
              <a:srgbClr val="FF0000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57B343B-1790-4D21-90C3-7478FC3995DA}"/>
              </a:ext>
            </a:extLst>
          </p:cNvPr>
          <p:cNvSpPr txBox="1"/>
          <p:nvPr/>
        </p:nvSpPr>
        <p:spPr>
          <a:xfrm>
            <a:off x="677501" y="4537603"/>
            <a:ext cx="296147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Loop 1 and Loop 3 HOG Condensers and LLLW Evaporation System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F160CB7-7DBF-4BA3-A3E6-140749F7DF1D}"/>
              </a:ext>
            </a:extLst>
          </p:cNvPr>
          <p:cNvSpPr/>
          <p:nvPr/>
        </p:nvSpPr>
        <p:spPr>
          <a:xfrm rot="5400000">
            <a:off x="5285398" y="3981128"/>
            <a:ext cx="1675668" cy="2916212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AA1FE930-694A-4A5E-9AB9-485B0FB98FF5}"/>
              </a:ext>
            </a:extLst>
          </p:cNvPr>
          <p:cNvSpPr/>
          <p:nvPr/>
        </p:nvSpPr>
        <p:spPr>
          <a:xfrm rot="5400000" flipH="1">
            <a:off x="5285398" y="1133060"/>
            <a:ext cx="1675668" cy="2916212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A4305E-0D25-43A5-BD5E-38E1B57B6B71}"/>
              </a:ext>
            </a:extLst>
          </p:cNvPr>
          <p:cNvSpPr txBox="1"/>
          <p:nvPr/>
        </p:nvSpPr>
        <p:spPr>
          <a:xfrm>
            <a:off x="1239253" y="2466669"/>
            <a:ext cx="1943465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Loop 2 Reflector HOG Recombination System (D2O)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71EEE7-DA2A-4745-9D36-8A655E20B384}"/>
              </a:ext>
            </a:extLst>
          </p:cNvPr>
          <p:cNvCxnSpPr>
            <a:cxnSpLocks/>
          </p:cNvCxnSpPr>
          <p:nvPr/>
        </p:nvCxnSpPr>
        <p:spPr>
          <a:xfrm flipH="1">
            <a:off x="3225990" y="2716639"/>
            <a:ext cx="1439136" cy="228519"/>
          </a:xfrm>
          <a:prstGeom prst="straightConnector1">
            <a:avLst/>
          </a:prstGeom>
          <a:ln w="38100">
            <a:solidFill>
              <a:srgbClr val="FF0000"/>
            </a:solidFill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1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208_ORNL CONCEPTUAL DESIGN REPORT_100% Page 003">
            <a:extLst>
              <a:ext uri="{FF2B5EF4-FFF2-40B4-BE49-F238E27FC236}">
                <a16:creationId xmlns:a16="http://schemas.microsoft.com/office/drawing/2014/main" id="{ED5806E6-8A40-41A7-A655-5F1CAEE79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12192000" cy="64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2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208_ORNL CONCEPTUAL DESIGN REPORT_100% Page 004">
            <a:extLst>
              <a:ext uri="{FF2B5EF4-FFF2-40B4-BE49-F238E27FC236}">
                <a16:creationId xmlns:a16="http://schemas.microsoft.com/office/drawing/2014/main" id="{906A079D-46ED-4D28-AF81-829F487B58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9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208_ORNL CONCEPTUAL DESIGN REPORT_100% Page 005">
            <a:extLst>
              <a:ext uri="{FF2B5EF4-FFF2-40B4-BE49-F238E27FC236}">
                <a16:creationId xmlns:a16="http://schemas.microsoft.com/office/drawing/2014/main" id="{56214F9A-F147-4549-BFDF-A97EDFE6D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12192000" cy="63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2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208_ORNL CONCEPTUAL DESIGN REPORT_100% Page 006">
            <a:extLst>
              <a:ext uri="{FF2B5EF4-FFF2-40B4-BE49-F238E27FC236}">
                <a16:creationId xmlns:a16="http://schemas.microsoft.com/office/drawing/2014/main" id="{4E0A3624-1109-42DC-97AB-CEA5B0710D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5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208_ORNL CONCEPTUAL DESIGN REPORT_100% Page 041">
            <a:extLst>
              <a:ext uri="{FF2B5EF4-FFF2-40B4-BE49-F238E27FC236}">
                <a16:creationId xmlns:a16="http://schemas.microsoft.com/office/drawing/2014/main" id="{A6AB713D-44CE-4C57-B100-9260253CE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11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208_ORNL CONCEPTUAL DESIGN REPORT_100% Page 066">
            <a:extLst>
              <a:ext uri="{FF2B5EF4-FFF2-40B4-BE49-F238E27FC236}">
                <a16:creationId xmlns:a16="http://schemas.microsoft.com/office/drawing/2014/main" id="{6D668678-454A-489E-8EDD-CC0C986694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"/>
            <a:ext cx="12192000" cy="63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6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1824-1D97-4139-90FB-5C963908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Plan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79075C3-B548-4B73-B349-C21FC94A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89" y="542085"/>
            <a:ext cx="6513503" cy="5763256"/>
          </a:xfrm>
          <a:prstGeom prst="rect">
            <a:avLst/>
          </a:prstGeom>
        </p:spPr>
      </p:pic>
      <p:pic>
        <p:nvPicPr>
          <p:cNvPr id="6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39139623-DF46-4B60-82B6-0738A822F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084" y="1907360"/>
            <a:ext cx="2642447" cy="15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8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04DC-78DC-4B47-8043-E13E5A91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Basement</a:t>
            </a:r>
          </a:p>
        </p:txBody>
      </p:sp>
      <p:pic>
        <p:nvPicPr>
          <p:cNvPr id="4" name="Picture 3" descr="190725 basement">
            <a:extLst>
              <a:ext uri="{FF2B5EF4-FFF2-40B4-BE49-F238E27FC236}">
                <a16:creationId xmlns:a16="http://schemas.microsoft.com/office/drawing/2014/main" id="{F71D0E47-FB90-435E-8E6B-97B552C0E4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47" y="1090465"/>
            <a:ext cx="6160592" cy="53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60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071E-ADB7-487E-8A48-AFA83643B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Floor</a:t>
            </a:r>
          </a:p>
        </p:txBody>
      </p:sp>
      <p:pic>
        <p:nvPicPr>
          <p:cNvPr id="4" name="Picture 3" descr="190725 instrument floor">
            <a:extLst>
              <a:ext uri="{FF2B5EF4-FFF2-40B4-BE49-F238E27FC236}">
                <a16:creationId xmlns:a16="http://schemas.microsoft.com/office/drawing/2014/main" id="{34B79BE2-8CE5-4E89-A24B-5E26CECDAB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28" y="993914"/>
            <a:ext cx="6484343" cy="54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AD80-E538-41ED-8974-9D1D6F59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Bay</a:t>
            </a:r>
          </a:p>
        </p:txBody>
      </p:sp>
      <p:pic>
        <p:nvPicPr>
          <p:cNvPr id="4" name="Picture 3" descr="190725 high bay">
            <a:extLst>
              <a:ext uri="{FF2B5EF4-FFF2-40B4-BE49-F238E27FC236}">
                <a16:creationId xmlns:a16="http://schemas.microsoft.com/office/drawing/2014/main" id="{6A2F1840-8F73-4491-870A-35977248C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04" y="988234"/>
            <a:ext cx="6477539" cy="54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0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94914-753F-45CA-80B9-237D9E56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Basement Isometric </a:t>
            </a:r>
            <a:r>
              <a:rPr lang="en-US" dirty="0" err="1"/>
              <a:t>Seciton</a:t>
            </a:r>
            <a:endParaRPr lang="en-US" dirty="0"/>
          </a:p>
        </p:txBody>
      </p:sp>
      <p:pic>
        <p:nvPicPr>
          <p:cNvPr id="4" name="Picture 3" descr="190725 basement iso">
            <a:extLst>
              <a:ext uri="{FF2B5EF4-FFF2-40B4-BE49-F238E27FC236}">
                <a16:creationId xmlns:a16="http://schemas.microsoft.com/office/drawing/2014/main" id="{8BE0F607-E3FD-4FFA-9DB2-7A431ED557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88" y="920080"/>
            <a:ext cx="8254554" cy="546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7FED-128C-4175-A1AA-038E0EF7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Floor Isometric Section</a:t>
            </a:r>
          </a:p>
        </p:txBody>
      </p:sp>
      <p:pic>
        <p:nvPicPr>
          <p:cNvPr id="4" name="Picture 3" descr="190725 instrument floor iso">
            <a:extLst>
              <a:ext uri="{FF2B5EF4-FFF2-40B4-BE49-F238E27FC236}">
                <a16:creationId xmlns:a16="http://schemas.microsoft.com/office/drawing/2014/main" id="{E0599C85-7AEC-47F3-B1A7-78D99F5556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52" y="1124542"/>
            <a:ext cx="6833560" cy="53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0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2EA41-038B-4614-BC73-2E5023F9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Bay Isometric Section</a:t>
            </a:r>
          </a:p>
        </p:txBody>
      </p:sp>
      <p:pic>
        <p:nvPicPr>
          <p:cNvPr id="4" name="Picture 3" descr="190725 high bay iso">
            <a:extLst>
              <a:ext uri="{FF2B5EF4-FFF2-40B4-BE49-F238E27FC236}">
                <a16:creationId xmlns:a16="http://schemas.microsoft.com/office/drawing/2014/main" id="{E1875E78-DCF9-4485-9568-2F6FECF4DB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10" y="1175657"/>
            <a:ext cx="642639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70613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19050">
          <a:solidFill>
            <a:srgbClr val="FF0000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sz="1000" b="1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6F5DE5-FF42-42F2-9962-F83010572F4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</Words>
  <Application>Microsoft Office PowerPoint</Application>
  <PresentationFormat>Widescreen</PresentationFormat>
  <Paragraphs>32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Arial Black</vt:lpstr>
      <vt:lpstr>Century Gothic</vt:lpstr>
      <vt:lpstr>ORNL</vt:lpstr>
      <vt:lpstr>STS Building Overview</vt:lpstr>
      <vt:lpstr>STS Render</vt:lpstr>
      <vt:lpstr>Site Plan</vt:lpstr>
      <vt:lpstr>Basement</vt:lpstr>
      <vt:lpstr>Instrument Floor</vt:lpstr>
      <vt:lpstr>High Bay</vt:lpstr>
      <vt:lpstr>Basement Isometric Seciton</vt:lpstr>
      <vt:lpstr>Instrument Floor Isometric Section</vt:lpstr>
      <vt:lpstr>High Bay Isometric Section</vt:lpstr>
      <vt:lpstr>40M Instrument Floor</vt:lpstr>
      <vt:lpstr>50M Instrument Floor</vt:lpstr>
      <vt:lpstr>90M Instrument Floor</vt:lpstr>
      <vt:lpstr>Section Along Proton Beam Upstream of Target</vt:lpstr>
      <vt:lpstr>Section @ ST06-ST17</vt:lpstr>
      <vt:lpstr>Section Along Proton Beam</vt:lpstr>
      <vt:lpstr>Target Building Basement</vt:lpstr>
      <vt:lpstr>Target Building Instrument Floor</vt:lpstr>
      <vt:lpstr>Target Building High Bay</vt:lpstr>
      <vt:lpstr>Cooling Water System Locations in STS</vt:lpstr>
      <vt:lpstr>Cooling Water System Locations in 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2019-07-26T15:15:32Z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