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256" r:id="rId5"/>
    <p:sldId id="325" r:id="rId6"/>
    <p:sldId id="279" r:id="rId7"/>
    <p:sldId id="260" r:id="rId8"/>
    <p:sldId id="561" r:id="rId9"/>
    <p:sldId id="328" r:id="rId10"/>
    <p:sldId id="329" r:id="rId11"/>
    <p:sldId id="330" r:id="rId12"/>
    <p:sldId id="539" r:id="rId13"/>
    <p:sldId id="558" r:id="rId14"/>
    <p:sldId id="548" r:id="rId15"/>
    <p:sldId id="556" r:id="rId16"/>
    <p:sldId id="327" r:id="rId17"/>
    <p:sldId id="549" r:id="rId18"/>
    <p:sldId id="259" r:id="rId19"/>
    <p:sldId id="545" r:id="rId20"/>
    <p:sldId id="262" r:id="rId21"/>
    <p:sldId id="550" r:id="rId22"/>
    <p:sldId id="298" r:id="rId23"/>
    <p:sldId id="299" r:id="rId24"/>
    <p:sldId id="290" r:id="rId25"/>
    <p:sldId id="552" r:id="rId26"/>
    <p:sldId id="546" r:id="rId27"/>
    <p:sldId id="547" r:id="rId28"/>
    <p:sldId id="297" r:id="rId29"/>
    <p:sldId id="554" r:id="rId30"/>
    <p:sldId id="335" r:id="rId31"/>
    <p:sldId id="555" r:id="rId32"/>
    <p:sldId id="557" r:id="rId33"/>
    <p:sldId id="286" r:id="rId34"/>
    <p:sldId id="334" r:id="rId35"/>
    <p:sldId id="544" r:id="rId36"/>
    <p:sldId id="560" r:id="rId37"/>
    <p:sldId id="551" r:id="rId38"/>
    <p:sldId id="264" r:id="rId39"/>
    <p:sldId id="266" r:id="rId40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0" autoAdjust="0"/>
    <p:restoredTop sz="95161" autoAdjust="0"/>
  </p:normalViewPr>
  <p:slideViewPr>
    <p:cSldViewPr snapToGrid="0" showGuides="1">
      <p:cViewPr varScale="1">
        <p:scale>
          <a:sx n="86" d="100"/>
          <a:sy n="86" d="100"/>
        </p:scale>
        <p:origin x="643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014" y="6644077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7/26/2019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6644079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8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73517"/>
            <a:ext cx="7435436" cy="2760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1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1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5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3D18-4D99-4843-A0D0-6CB551DF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41BE4-A839-435F-8C4E-10984E4F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1654-4C64-4C73-99FE-DA2CF66EE300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D19B-A028-4663-8A7F-9AF1628B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50EA4-4725-40DA-88B6-65CF15F5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A595-DF3B-4147-AF9A-015BA83C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EFF91-65D2-47DA-81F9-EC8A0398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7836-1125-48A4-BA15-9C804B6B88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32C0E-F1E9-4F1A-B031-AA479CCF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19CC-88F2-460B-9529-4A831213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303B-E8CF-44E9-9E1D-AD8ED3D2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8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STS Fundamental Physics WS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July 26, 2019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STS Fundamental Physics WS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July 26, 2019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  <p:sldLayoutId id="2147483759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"/><Relationship Id="rId3" Type="http://schemas.openxmlformats.org/officeDocument/2006/relationships/image" Target="../media/image44.tif"/><Relationship Id="rId7" Type="http://schemas.openxmlformats.org/officeDocument/2006/relationships/image" Target="../media/image48.ti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tif"/><Relationship Id="rId5" Type="http://schemas.openxmlformats.org/officeDocument/2006/relationships/image" Target="../media/image46.tif"/><Relationship Id="rId10" Type="http://schemas.openxmlformats.org/officeDocument/2006/relationships/image" Target="../media/image51.png"/><Relationship Id="rId4" Type="http://schemas.openxmlformats.org/officeDocument/2006/relationships/image" Target="../media/image45.tif"/><Relationship Id="rId9" Type="http://schemas.openxmlformats.org/officeDocument/2006/relationships/image" Target="../media/image50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STS Neutron Beamline Interfaces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987396" cy="2028101"/>
          </a:xfrm>
        </p:spPr>
        <p:txBody>
          <a:bodyPr/>
          <a:lstStyle/>
          <a:p>
            <a:r>
              <a:rPr lang="en-US" dirty="0"/>
              <a:t>Van Graves</a:t>
            </a:r>
            <a:br>
              <a:rPr lang="en-US" dirty="0"/>
            </a:br>
            <a:r>
              <a:rPr lang="en-US" dirty="0"/>
              <a:t>STS Instrument Engineer</a:t>
            </a:r>
          </a:p>
          <a:p>
            <a:endParaRPr lang="en-US" dirty="0"/>
          </a:p>
          <a:p>
            <a:r>
              <a:rPr lang="en-US" dirty="0"/>
              <a:t>STS Fundamental Physics Workshop</a:t>
            </a:r>
            <a:br>
              <a:rPr lang="en-US" dirty="0"/>
            </a:br>
            <a:r>
              <a:rPr lang="en-US" dirty="0"/>
              <a:t>July 26,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B0221-DA90-4C08-8D42-32DEB106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 by Moderator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37A13-FD7B-4CB2-8B6F-56C22B5BB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19" y="854242"/>
            <a:ext cx="4123362" cy="2177716"/>
          </a:xfrm>
        </p:spPr>
        <p:txBody>
          <a:bodyPr/>
          <a:lstStyle/>
          <a:p>
            <a:r>
              <a:rPr lang="en-US" sz="1600" dirty="0"/>
              <a:t>Tube moderator provides broader pulses than cylinder moderator at the same pulse peaks</a:t>
            </a:r>
          </a:p>
          <a:p>
            <a:r>
              <a:rPr lang="en-US" sz="1600" dirty="0"/>
              <a:t>2 of 6 tube moderator beam ports currently occupied by Day One instruments (SANS1 &amp; CHESS)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2819178-856C-4090-A5FF-C7228AF3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68" y="3164784"/>
            <a:ext cx="2161036" cy="2898654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233462B-2D5A-4B35-9661-A4B07F6686E9}"/>
              </a:ext>
            </a:extLst>
          </p:cNvPr>
          <p:cNvGrpSpPr/>
          <p:nvPr/>
        </p:nvGrpSpPr>
        <p:grpSpPr>
          <a:xfrm>
            <a:off x="5321718" y="738355"/>
            <a:ext cx="6336168" cy="5736890"/>
            <a:chOff x="5321718" y="738355"/>
            <a:chExt cx="6336168" cy="5736890"/>
          </a:xfrm>
        </p:grpSpPr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5B5DC0-6962-46AE-9952-6B41BEBD1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679" y="738355"/>
              <a:ext cx="5068824" cy="54803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B14807-1F0C-43D0-A3C7-8E606697ADA6}"/>
                </a:ext>
              </a:extLst>
            </p:cNvPr>
            <p:cNvSpPr txBox="1"/>
            <p:nvPr/>
          </p:nvSpPr>
          <p:spPr>
            <a:xfrm>
              <a:off x="5321718" y="2733114"/>
              <a:ext cx="6351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ST22</a:t>
              </a:r>
            </a:p>
            <a:p>
              <a:r>
                <a:rPr lang="en-US" sz="800" b="1" dirty="0"/>
                <a:t>IMAGING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3543F8-FE2A-4E06-889D-60CA45A6BEF8}"/>
                </a:ext>
              </a:extLst>
            </p:cNvPr>
            <p:cNvSpPr txBox="1"/>
            <p:nvPr/>
          </p:nvSpPr>
          <p:spPr>
            <a:xfrm>
              <a:off x="5321718" y="1374863"/>
              <a:ext cx="55496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ST21</a:t>
              </a:r>
            </a:p>
            <a:p>
              <a:pPr algn="ctr"/>
              <a:r>
                <a:rPr lang="en-US" sz="800" b="1" dirty="0"/>
                <a:t>MENUS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C7A975-CCC5-48C5-B209-C1AB43A152FC}"/>
                </a:ext>
              </a:extLst>
            </p:cNvPr>
            <p:cNvSpPr txBox="1"/>
            <p:nvPr/>
          </p:nvSpPr>
          <p:spPr>
            <a:xfrm>
              <a:off x="5321719" y="826787"/>
              <a:ext cx="55976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ST20</a:t>
              </a:r>
            </a:p>
            <a:p>
              <a:pPr algn="ctr"/>
              <a:r>
                <a:rPr lang="en-US" sz="800" b="1" dirty="0"/>
                <a:t>EWALD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9AC1EB-B01B-435C-A576-9B4AE1CE15A9}"/>
                </a:ext>
              </a:extLst>
            </p:cNvPr>
            <p:cNvSpPr txBox="1"/>
            <p:nvPr/>
          </p:nvSpPr>
          <p:spPr>
            <a:xfrm>
              <a:off x="7426135" y="1146955"/>
              <a:ext cx="4315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ST19</a:t>
              </a:r>
            </a:p>
            <a:p>
              <a:pPr algn="ctr"/>
              <a:r>
                <a:rPr lang="en-US" sz="800" b="1" dirty="0"/>
                <a:t>TBD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AA965A-F61C-4B92-9CED-816F56B9B836}"/>
                </a:ext>
              </a:extLst>
            </p:cNvPr>
            <p:cNvSpPr txBox="1"/>
            <p:nvPr/>
          </p:nvSpPr>
          <p:spPr>
            <a:xfrm>
              <a:off x="7919764" y="1146955"/>
              <a:ext cx="4315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ST18</a:t>
              </a:r>
            </a:p>
            <a:p>
              <a:pPr algn="ctr"/>
              <a:r>
                <a:rPr lang="en-US" sz="800" b="1" dirty="0"/>
                <a:t>TBD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A06320-6F9F-449A-80FE-84F75F79182E}"/>
                </a:ext>
              </a:extLst>
            </p:cNvPr>
            <p:cNvSpPr txBox="1"/>
            <p:nvPr/>
          </p:nvSpPr>
          <p:spPr>
            <a:xfrm>
              <a:off x="8472420" y="1146959"/>
              <a:ext cx="53893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ST17</a:t>
              </a:r>
            </a:p>
            <a:p>
              <a:pPr algn="ctr"/>
              <a:r>
                <a:rPr lang="en-US" sz="800" b="1" dirty="0"/>
                <a:t>CHESS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A878F4-46F9-4BFC-A49C-5B427A2362ED}"/>
                </a:ext>
              </a:extLst>
            </p:cNvPr>
            <p:cNvSpPr txBox="1"/>
            <p:nvPr/>
          </p:nvSpPr>
          <p:spPr>
            <a:xfrm>
              <a:off x="9033057" y="1146959"/>
              <a:ext cx="61266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ST16</a:t>
              </a:r>
            </a:p>
            <a:p>
              <a:pPr algn="ctr"/>
              <a:r>
                <a:rPr lang="en-US" sz="800" b="1" dirty="0"/>
                <a:t>NESCRY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3B8A91-10E0-481E-B0EB-E39CE81B6EBA}"/>
                </a:ext>
              </a:extLst>
            </p:cNvPr>
            <p:cNvSpPr txBox="1"/>
            <p:nvPr/>
          </p:nvSpPr>
          <p:spPr>
            <a:xfrm>
              <a:off x="9678053" y="1147785"/>
              <a:ext cx="4315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ST15</a:t>
              </a:r>
            </a:p>
            <a:p>
              <a:pPr algn="ctr"/>
              <a:r>
                <a:rPr lang="en-US" sz="800" b="1" dirty="0"/>
                <a:t>TBD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4722EC-33D6-41FD-A1A0-6A895D616CD4}"/>
                </a:ext>
              </a:extLst>
            </p:cNvPr>
            <p:cNvSpPr txBox="1"/>
            <p:nvPr/>
          </p:nvSpPr>
          <p:spPr>
            <a:xfrm>
              <a:off x="10146270" y="1145482"/>
              <a:ext cx="52610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ST14</a:t>
              </a:r>
            </a:p>
            <a:p>
              <a:pPr algn="ctr"/>
              <a:r>
                <a:rPr lang="en-US" sz="800" b="1" dirty="0"/>
                <a:t>HERTZ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9AD32F-9949-42C4-A30A-6A5DD5C4FED5}"/>
                </a:ext>
              </a:extLst>
            </p:cNvPr>
            <p:cNvSpPr txBox="1"/>
            <p:nvPr/>
          </p:nvSpPr>
          <p:spPr>
            <a:xfrm>
              <a:off x="11159031" y="1644802"/>
              <a:ext cx="49885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ST13</a:t>
              </a:r>
            </a:p>
            <a:p>
              <a:pPr algn="ctr"/>
              <a:r>
                <a:rPr lang="en-US" sz="800" b="1" dirty="0"/>
                <a:t>VERDI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A8B03A-B828-4984-AFF7-F8CE3A4B5009}"/>
                </a:ext>
              </a:extLst>
            </p:cNvPr>
            <p:cNvSpPr txBox="1"/>
            <p:nvPr/>
          </p:nvSpPr>
          <p:spPr>
            <a:xfrm>
              <a:off x="11211128" y="2178202"/>
              <a:ext cx="4315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ST12</a:t>
              </a:r>
            </a:p>
            <a:p>
              <a:pPr algn="ctr"/>
              <a:r>
                <a:rPr lang="en-US" sz="800" b="1" dirty="0"/>
                <a:t>NSE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4645A5-0ECE-4086-A5FC-12B8AA01081E}"/>
                </a:ext>
              </a:extLst>
            </p:cNvPr>
            <p:cNvSpPr txBox="1"/>
            <p:nvPr/>
          </p:nvSpPr>
          <p:spPr>
            <a:xfrm>
              <a:off x="5613696" y="6136691"/>
              <a:ext cx="5277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ST01</a:t>
              </a:r>
            </a:p>
            <a:p>
              <a:pPr algn="ctr"/>
              <a:r>
                <a:rPr lang="en-US" sz="800" b="1" dirty="0"/>
                <a:t>SANS2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B0D15F-5298-4414-868C-D706B531255E}"/>
                </a:ext>
              </a:extLst>
            </p:cNvPr>
            <p:cNvSpPr txBox="1"/>
            <p:nvPr/>
          </p:nvSpPr>
          <p:spPr>
            <a:xfrm>
              <a:off x="6139771" y="6136691"/>
              <a:ext cx="68640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ST02</a:t>
              </a:r>
            </a:p>
            <a:p>
              <a:pPr algn="ctr"/>
              <a:r>
                <a:rPr lang="en-US" sz="800" b="1" dirty="0"/>
                <a:t>ZEEMANS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8A9923-6AA3-41D0-A5EB-D3C21669110D}"/>
                </a:ext>
              </a:extLst>
            </p:cNvPr>
            <p:cNvSpPr txBox="1"/>
            <p:nvPr/>
          </p:nvSpPr>
          <p:spPr>
            <a:xfrm>
              <a:off x="6826178" y="6136691"/>
              <a:ext cx="6400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ST03</a:t>
              </a:r>
            </a:p>
            <a:p>
              <a:pPr algn="ctr"/>
              <a:r>
                <a:rPr lang="en-US" sz="800" b="1" dirty="0"/>
                <a:t>CYGNUS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D325B0C-56AD-4896-90D6-03628FA8CCF0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5877551" y="4884555"/>
              <a:ext cx="1203330" cy="125213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BB62E0-4390-4AF8-806F-010661A33595}"/>
                </a:ext>
              </a:extLst>
            </p:cNvPr>
            <p:cNvSpPr txBox="1"/>
            <p:nvPr/>
          </p:nvSpPr>
          <p:spPr>
            <a:xfrm>
              <a:off x="7445685" y="6136691"/>
              <a:ext cx="4315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ST04</a:t>
              </a:r>
            </a:p>
            <a:p>
              <a:pPr algn="ctr"/>
              <a:r>
                <a:rPr lang="en-US" sz="800" b="1" dirty="0"/>
                <a:t>TBD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B0F3F4-3292-44FA-857D-90E6449BF053}"/>
                </a:ext>
              </a:extLst>
            </p:cNvPr>
            <p:cNvSpPr txBox="1"/>
            <p:nvPr/>
          </p:nvSpPr>
          <p:spPr>
            <a:xfrm>
              <a:off x="7862935" y="6136691"/>
              <a:ext cx="4700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ST05</a:t>
              </a:r>
            </a:p>
            <a:p>
              <a:pPr algn="ctr"/>
              <a:r>
                <a:rPr lang="en-US" sz="800" b="1" dirty="0"/>
                <a:t>VBPR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0D86A6D-73DF-4548-9BEB-DAF6A5E7BEF3}"/>
                </a:ext>
              </a:extLst>
            </p:cNvPr>
            <p:cNvSpPr txBox="1"/>
            <p:nvPr/>
          </p:nvSpPr>
          <p:spPr>
            <a:xfrm>
              <a:off x="8329325" y="6136691"/>
              <a:ext cx="5277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ST06</a:t>
              </a:r>
            </a:p>
            <a:p>
              <a:pPr algn="ctr"/>
              <a:r>
                <a:rPr lang="en-US" sz="800" b="1" dirty="0"/>
                <a:t>SANS1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3A8005-5A5E-4389-BBBA-51F66BBC33A2}"/>
                </a:ext>
              </a:extLst>
            </p:cNvPr>
            <p:cNvSpPr txBox="1"/>
            <p:nvPr/>
          </p:nvSpPr>
          <p:spPr>
            <a:xfrm>
              <a:off x="8856071" y="6136691"/>
              <a:ext cx="6351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ST07</a:t>
              </a:r>
            </a:p>
            <a:p>
              <a:pPr algn="ctr"/>
              <a:r>
                <a:rPr lang="en-US" sz="800" b="1" dirty="0"/>
                <a:t>BWAVES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2B838A-F031-4A49-914C-E57E3A429512}"/>
                </a:ext>
              </a:extLst>
            </p:cNvPr>
            <p:cNvSpPr txBox="1"/>
            <p:nvPr/>
          </p:nvSpPr>
          <p:spPr>
            <a:xfrm>
              <a:off x="9493102" y="6136691"/>
              <a:ext cx="59984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ST08</a:t>
              </a:r>
            </a:p>
            <a:p>
              <a:pPr algn="ctr"/>
              <a:r>
                <a:rPr lang="en-US" sz="800" b="1" dirty="0"/>
                <a:t>WASABI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67F0AB-32CC-45C4-AD7A-6E860EE65287}"/>
                </a:ext>
              </a:extLst>
            </p:cNvPr>
            <p:cNvSpPr txBox="1"/>
            <p:nvPr/>
          </p:nvSpPr>
          <p:spPr>
            <a:xfrm>
              <a:off x="10091790" y="6136691"/>
              <a:ext cx="44114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ST09</a:t>
              </a:r>
            </a:p>
            <a:p>
              <a:pPr algn="ctr"/>
              <a:r>
                <a:rPr lang="en-US" sz="800" b="1" dirty="0"/>
                <a:t>QIKR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0FE1172-FB3A-4F0F-AEC8-28CF93241962}"/>
                </a:ext>
              </a:extLst>
            </p:cNvPr>
            <p:cNvSpPr txBox="1"/>
            <p:nvPr/>
          </p:nvSpPr>
          <p:spPr>
            <a:xfrm>
              <a:off x="10533379" y="6136691"/>
              <a:ext cx="4315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ST10</a:t>
              </a:r>
            </a:p>
            <a:p>
              <a:pPr algn="ctr"/>
              <a:r>
                <a:rPr lang="en-US" sz="800" b="1" dirty="0"/>
                <a:t>TBD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9E4924-7943-4084-B91B-055ECAB7EDCA}"/>
                </a:ext>
              </a:extLst>
            </p:cNvPr>
            <p:cNvSpPr txBox="1"/>
            <p:nvPr/>
          </p:nvSpPr>
          <p:spPr>
            <a:xfrm>
              <a:off x="10966530" y="6136691"/>
              <a:ext cx="5277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ST11</a:t>
              </a:r>
            </a:p>
            <a:p>
              <a:pPr algn="ctr"/>
              <a:r>
                <a:rPr lang="en-US" sz="800" b="1" dirty="0"/>
                <a:t>SANS3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E8A31C-F6BE-4200-8DC9-E3EEA1097CCA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6482975" y="5460751"/>
              <a:ext cx="515823" cy="67594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DBCE9B4-7BA0-4519-8957-C92CE7C9E784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7146178" y="5214291"/>
              <a:ext cx="495552" cy="922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B37CB87-48F3-4DF6-8AD3-FF3BD42C7385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7661449" y="4823307"/>
              <a:ext cx="467446" cy="131338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8839CC6-22FA-4445-AAC4-A96952BE8033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8097936" y="5396447"/>
              <a:ext cx="110537" cy="74024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6D7E458-2C17-4B53-B0BE-9D98440D6624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8480316" y="5338069"/>
              <a:ext cx="112864" cy="79862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B1F3595-411C-439E-BA6D-384655B40FE1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8682282" y="4943125"/>
              <a:ext cx="491344" cy="1193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A6F5A95-0720-427F-A012-577CDC2C1A2B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9191869" y="5043469"/>
              <a:ext cx="1120495" cy="109322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C5FF27B-4203-475A-8A76-81D847C5CBBE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H="1" flipV="1">
              <a:off x="9294705" y="4823307"/>
              <a:ext cx="1454438" cy="131338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F3BF5D7-CDB0-4E8C-925D-B2C09DFA377D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H="1" flipV="1">
              <a:off x="9563379" y="4735717"/>
              <a:ext cx="1667006" cy="140097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D9640A2-56C6-45DF-9161-5F268E2C9286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5956828" y="2902392"/>
              <a:ext cx="1428400" cy="32901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DBD8424-A352-404D-81D1-CBF297CFEEA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5876679" y="1544141"/>
              <a:ext cx="440115" cy="26993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9BAD620-1310-45F1-B431-E4D3855E0283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7641899" y="1485509"/>
              <a:ext cx="453666" cy="150269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26BB5D3-257C-4E89-A5D8-5CB25AA4F91A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9824082" y="1814080"/>
              <a:ext cx="1334949" cy="7281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0EB937B-0BB4-494A-BB71-914E7B8ED9DC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9617925" y="1484037"/>
              <a:ext cx="791398" cy="7764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B6FA82A-DE54-4F1B-AED0-5FB80224C8C9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9817820" y="2347479"/>
              <a:ext cx="1393309" cy="73959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B2165A3-1F57-4B40-91FE-A3906041E8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5984" y="1478134"/>
              <a:ext cx="627737" cy="83472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694496F-D3CF-4CF0-9BA2-F6E3CDCF621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8895619" y="1486339"/>
              <a:ext cx="998198" cy="13381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AF75744-577C-4C9A-9DA0-B65E7AE18E60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8488853" y="1485513"/>
              <a:ext cx="253033" cy="8619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C57FC79-D010-4B47-BB62-C60F90CBB4CB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8135529" y="1485509"/>
              <a:ext cx="101395" cy="150269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A013146-C8D9-41C7-8B6C-17006232194B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9075958" y="5338069"/>
              <a:ext cx="717067" cy="79862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4814F4F-662F-4AE9-A65A-E84C37F0D842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5881488" y="996064"/>
              <a:ext cx="560567" cy="14941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0139C21-B6EA-418F-9494-1EBE4133C388}"/>
                </a:ext>
              </a:extLst>
            </p:cNvPr>
            <p:cNvGrpSpPr/>
            <p:nvPr/>
          </p:nvGrpSpPr>
          <p:grpSpPr>
            <a:xfrm>
              <a:off x="7636519" y="2990432"/>
              <a:ext cx="1663892" cy="1912436"/>
              <a:chOff x="7636519" y="2990432"/>
              <a:chExt cx="1663892" cy="1912436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D015355-8FC3-4FCB-B523-630CEBA619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40053" y="3380874"/>
                <a:ext cx="1594184" cy="1112921"/>
              </a:xfrm>
              <a:prstGeom prst="line">
                <a:avLst/>
              </a:prstGeom>
              <a:ln w="412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382AA41-08CB-453C-9393-8CF3E025F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6519" y="3339954"/>
                <a:ext cx="1663892" cy="1171888"/>
              </a:xfrm>
              <a:prstGeom prst="line">
                <a:avLst/>
              </a:prstGeom>
              <a:ln w="412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38C4C7-202B-4FF0-A070-4B05BF76B0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0336" y="2990432"/>
                <a:ext cx="0" cy="1896185"/>
              </a:xfrm>
              <a:prstGeom prst="line">
                <a:avLst/>
              </a:prstGeom>
              <a:ln w="412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106003B-ABEC-4567-A3B9-C44C79EC7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2400" y="3200400"/>
                <a:ext cx="1443789" cy="1509963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6A30D38-50FD-453F-AED1-88B6F3B18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2795" y="3098132"/>
                <a:ext cx="1118937" cy="1720515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A252D4D-DF12-42E1-B471-F65D0B343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9284" y="3068053"/>
                <a:ext cx="739942" cy="1834815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56A879C-51A8-4453-9063-AA3F09A1B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1711" y="3031958"/>
                <a:ext cx="318836" cy="1528010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40AAA10-7624-481E-88C9-1472221F1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83743" y="3013911"/>
                <a:ext cx="342899" cy="1852863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2D35D1B-89F6-4F0C-A1F4-0B1C35E2B2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7332" y="3056021"/>
                <a:ext cx="667752" cy="1738563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7FB940E-4ABA-4225-8126-DC0D8C8289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52874" y="3128211"/>
                <a:ext cx="992605" cy="1582152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E6CD6D2-8178-436D-8E3A-C40C017897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2479" y="3254542"/>
                <a:ext cx="1305426" cy="1359569"/>
              </a:xfrm>
              <a:prstGeom prst="line">
                <a:avLst/>
              </a:prstGeom>
              <a:ln w="41275">
                <a:solidFill>
                  <a:srgbClr val="C303AC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F8918219-2E6C-4FB6-83FC-941319235F36}"/>
              </a:ext>
            </a:extLst>
          </p:cNvPr>
          <p:cNvSpPr txBox="1"/>
          <p:nvPr/>
        </p:nvSpPr>
        <p:spPr>
          <a:xfrm>
            <a:off x="1373924" y="6138998"/>
            <a:ext cx="24577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Moderator/Reflector Assembly</a:t>
            </a:r>
          </a:p>
        </p:txBody>
      </p:sp>
    </p:spTree>
    <p:extLst>
      <p:ext uri="{BB962C8B-B14F-4D97-AF65-F5344CB8AC3E}">
        <p14:creationId xmlns:p14="http://schemas.microsoft.com/office/powerpoint/2010/main" val="158945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9" y="1098856"/>
            <a:ext cx="4345392" cy="5056002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Facility layout</a:t>
            </a:r>
          </a:p>
          <a:p>
            <a:r>
              <a:rPr lang="en-US" sz="2400" dirty="0"/>
              <a:t>Neutron beamline bunkers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Monolith optics &amp; alignment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Shutters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</a:p>
        </p:txBody>
      </p:sp>
      <p:pic>
        <p:nvPicPr>
          <p:cNvPr id="7" name="Picture 6" descr="A picture containing indoor, clock&#10;&#10;Description automatically generated">
            <a:extLst>
              <a:ext uri="{FF2B5EF4-FFF2-40B4-BE49-F238E27FC236}">
                <a16:creationId xmlns:a16="http://schemas.microsoft.com/office/drawing/2014/main" id="{247F81F6-6CD0-4BB1-94DB-560942EE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45" y="696356"/>
            <a:ext cx="5657944" cy="49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3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5FFF-84D8-4277-A8E8-648D1FFA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Incorporates Neutron Beamline Bunkers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DCB7D-3454-4950-9C4E-E1B412A8C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130300"/>
            <a:ext cx="5367437" cy="4426238"/>
          </a:xfrm>
        </p:spPr>
        <p:txBody>
          <a:bodyPr/>
          <a:lstStyle/>
          <a:p>
            <a:r>
              <a:rPr lang="en-US" sz="1600" dirty="0"/>
              <a:t>Heavily shielded rooms near monolith where choppers and other beamline components are located</a:t>
            </a:r>
          </a:p>
          <a:p>
            <a:pPr lvl="1"/>
            <a:r>
              <a:rPr lang="en-US" sz="1400" dirty="0"/>
              <a:t>Personnel-accessible during beam-off without unstacking significant amounts of shielding</a:t>
            </a:r>
          </a:p>
          <a:p>
            <a:r>
              <a:rPr lang="en-US" sz="1600" dirty="0"/>
              <a:t>Bunker implementation motivated by</a:t>
            </a:r>
          </a:p>
          <a:p>
            <a:pPr lvl="1"/>
            <a:r>
              <a:rPr lang="en-US" sz="1400" dirty="0"/>
              <a:t>the desire to reduce background radiation by providing an integrated shielding design near the target monolith. </a:t>
            </a:r>
          </a:p>
          <a:p>
            <a:pPr lvl="1"/>
            <a:r>
              <a:rPr lang="en-US" sz="1400" dirty="0"/>
              <a:t>the observation that the high brightness STS moderators are smaller than their FTS counterparts, requiring greater alignment precision of the in-monolith optics packages.</a:t>
            </a:r>
          </a:p>
          <a:p>
            <a:pPr lvl="1"/>
            <a:r>
              <a:rPr lang="en-US" sz="1400" dirty="0"/>
              <a:t>the desire for straightforward and flexible installation of the near-monolith beamline components and required services (vacuum, cooling water, and electrical).</a:t>
            </a:r>
          </a:p>
          <a:p>
            <a:r>
              <a:rPr lang="en-US" sz="1600" dirty="0"/>
              <a:t>Bunkers require significant integration and interface definitions between Instrument Systems, Target Systems, and Conventional Facilities</a:t>
            </a:r>
          </a:p>
        </p:txBody>
      </p:sp>
      <p:pic>
        <p:nvPicPr>
          <p:cNvPr id="5" name="Picture 4" descr="A picture containing toy, indoor, LEGO&#10;&#10;Description automatically generated">
            <a:extLst>
              <a:ext uri="{FF2B5EF4-FFF2-40B4-BE49-F238E27FC236}">
                <a16:creationId xmlns:a16="http://schemas.microsoft.com/office/drawing/2014/main" id="{347ECAD3-0568-4E6D-9AD6-50D5C8E79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8" y="1612980"/>
            <a:ext cx="6087538" cy="33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93ED1EB7-7B47-4A03-9ED9-B21C3E5036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06" y="803737"/>
            <a:ext cx="3658873" cy="2876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Neutron Beam Line Bunkers are Beam-off Accessible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6" y="1184295"/>
            <a:ext cx="6333588" cy="5197845"/>
          </a:xfrm>
        </p:spPr>
        <p:txBody>
          <a:bodyPr/>
          <a:lstStyle/>
          <a:p>
            <a:r>
              <a:rPr lang="en-US" sz="2000" dirty="0"/>
              <a:t>Provide closest locations for hands-on accessible beam line optics &amp; choppers</a:t>
            </a:r>
          </a:p>
          <a:p>
            <a:pPr lvl="1"/>
            <a:r>
              <a:rPr lang="en-US" sz="1800" dirty="0"/>
              <a:t>Maintaining personnel accessibility during beam-off for life of facility is a fundamental design requirement and assumption</a:t>
            </a:r>
          </a:p>
          <a:p>
            <a:pPr lvl="1"/>
            <a:r>
              <a:rPr lang="en-US" sz="1800" dirty="0"/>
              <a:t>This assumption is based on chopper activation experience at FTS &amp; will be continually reviewed as neutronics analyses are completed</a:t>
            </a:r>
          </a:p>
          <a:p>
            <a:r>
              <a:rPr lang="en-US" sz="2000" dirty="0"/>
              <a:t>Houses facility Maintenance Shutters</a:t>
            </a:r>
          </a:p>
          <a:p>
            <a:r>
              <a:rPr lang="en-US" sz="2000" dirty="0"/>
              <a:t>Radial depth (~5.6 m) adequate for monolith insert handling equipment</a:t>
            </a:r>
          </a:p>
          <a:p>
            <a:r>
              <a:rPr lang="en-US" sz="2000" dirty="0"/>
              <a:t>Provides utilities for choppers, shutters, &amp; monolith inserts</a:t>
            </a:r>
          </a:p>
          <a:p>
            <a:r>
              <a:rPr lang="en-US" sz="2000" dirty="0"/>
              <a:t>Removable shielding roof panels (~1.5m thick high-density concrete) &amp; floor level access door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9298" y="6026633"/>
            <a:ext cx="292900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Monolith Insert Remote Handling Device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1306" y="3628272"/>
            <a:ext cx="378501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STS neutron bunkers will be more crowded than this!</a:t>
            </a:r>
          </a:p>
        </p:txBody>
      </p:sp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C61F3D0-DDEF-4729-9840-B96D9CE2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875" y="4367180"/>
            <a:ext cx="4404304" cy="16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5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9" y="1098856"/>
            <a:ext cx="4345392" cy="5056002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Facility layout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Neutron beamline bunkers</a:t>
            </a:r>
          </a:p>
          <a:p>
            <a:r>
              <a:rPr lang="en-US" sz="2400" dirty="0"/>
              <a:t>Monolith optics &amp; alignment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Shutters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58888-DF5E-48FE-B7F7-5ABF12E1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0815"/>
            <a:ext cx="5438060" cy="1416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0DB2CC-392D-4500-B40C-AC856FE7DA26}"/>
              </a:ext>
            </a:extLst>
          </p:cNvPr>
          <p:cNvSpPr txBox="1"/>
          <p:nvPr/>
        </p:nvSpPr>
        <p:spPr>
          <a:xfrm>
            <a:off x="8350206" y="1262610"/>
            <a:ext cx="18070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Monolith insert with optical guide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9D335-98C1-4C07-A3C0-8BBE2E996E09}"/>
              </a:ext>
            </a:extLst>
          </p:cNvPr>
          <p:cNvSpPr txBox="1"/>
          <p:nvPr/>
        </p:nvSpPr>
        <p:spPr>
          <a:xfrm>
            <a:off x="7134796" y="5730126"/>
            <a:ext cx="302243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STS Neutron Factory &amp; Monolith Inserts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85D2DAD-148B-4839-BCC6-69FFC224A6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92" y="2297244"/>
            <a:ext cx="5020155" cy="34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1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D1A65D8-FCC2-4327-BE50-AA3E6EEA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870" y="1061026"/>
            <a:ext cx="5625010" cy="2170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All 22 Monolith Inserts Installed During STS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60" y="951731"/>
            <a:ext cx="5295928" cy="5494789"/>
          </a:xfrm>
        </p:spPr>
        <p:txBody>
          <a:bodyPr/>
          <a:lstStyle/>
          <a:p>
            <a:pPr marL="230188" indent="-230188"/>
            <a:r>
              <a:rPr lang="en-US" sz="1800" dirty="0"/>
              <a:t>Reentrant, water-cooled, stainless housing which allows installation of neutron optics in close proximity to the moderators</a:t>
            </a:r>
          </a:p>
          <a:p>
            <a:pPr lvl="1" indent="-230188"/>
            <a:r>
              <a:rPr lang="en-US" sz="1400" dirty="0"/>
              <a:t>~5 m long, ~2 tons</a:t>
            </a:r>
          </a:p>
          <a:p>
            <a:pPr lvl="1" indent="-230188"/>
            <a:r>
              <a:rPr lang="en-US" sz="1400" dirty="0"/>
              <a:t>Can also accommodate shield plugs</a:t>
            </a:r>
          </a:p>
          <a:p>
            <a:r>
              <a:rPr lang="en-US" sz="1800" dirty="0"/>
              <a:t>All Inserts installed during facility construction, assumed to be life-of-facility components (but can be replaced)</a:t>
            </a:r>
          </a:p>
          <a:p>
            <a:pPr lvl="1"/>
            <a:r>
              <a:rPr lang="en-US" sz="1400" dirty="0"/>
              <a:t>Unpopulated beamlines will have shield plugs within Monolith Inserts</a:t>
            </a:r>
            <a:endParaRPr lang="en-US" sz="1800" dirty="0"/>
          </a:p>
          <a:p>
            <a:pPr marL="230188" indent="-230188"/>
            <a:r>
              <a:rPr lang="en-US" sz="1800" dirty="0"/>
              <a:t>Seals against nozzle flange</a:t>
            </a:r>
          </a:p>
          <a:p>
            <a:pPr marL="230188" indent="-230188"/>
            <a:r>
              <a:rPr lang="en-US" sz="1800" dirty="0"/>
              <a:t>Provides cooling environment for guide optics</a:t>
            </a:r>
          </a:p>
          <a:p>
            <a:pPr marL="230188" indent="-230188"/>
            <a:r>
              <a:rPr lang="en-US" sz="1800" dirty="0"/>
              <a:t>Incorporates permanent upstream beam window</a:t>
            </a:r>
          </a:p>
          <a:p>
            <a:pPr marL="230188" indent="-230188"/>
            <a:r>
              <a:rPr lang="en-US" sz="1800" dirty="0"/>
              <a:t>Exterior steps block neutron streaming paths and minimize upstream width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48989" y="2661168"/>
            <a:ext cx="108505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Monolith Insert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2149" y="1176239"/>
            <a:ext cx="10503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Maintenance Shutter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7377" y="1176239"/>
            <a:ext cx="7655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Nozzle Extension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0796" y="2854017"/>
            <a:ext cx="8421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Insert Seal Surface</a:t>
            </a:r>
          </a:p>
        </p:txBody>
      </p:sp>
      <p:cxnSp>
        <p:nvCxnSpPr>
          <p:cNvPr id="10" name="Straight Arrow Connector 9"/>
          <p:cNvCxnSpPr>
            <a:cxnSpLocks/>
            <a:stCxn id="6" idx="1"/>
          </p:cNvCxnSpPr>
          <p:nvPr/>
        </p:nvCxnSpPr>
        <p:spPr>
          <a:xfrm flipH="1" flipV="1">
            <a:off x="8896801" y="2149929"/>
            <a:ext cx="1252188" cy="626655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8" idx="2"/>
          </p:cNvCxnSpPr>
          <p:nvPr/>
        </p:nvCxnSpPr>
        <p:spPr>
          <a:xfrm flipH="1">
            <a:off x="8040210" y="1545571"/>
            <a:ext cx="119960" cy="4087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9" idx="1"/>
          </p:cNvCxnSpPr>
          <p:nvPr/>
        </p:nvCxnSpPr>
        <p:spPr>
          <a:xfrm flipH="1" flipV="1">
            <a:off x="6768299" y="2776584"/>
            <a:ext cx="932497" cy="262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7" idx="2"/>
          </p:cNvCxnSpPr>
          <p:nvPr/>
        </p:nvCxnSpPr>
        <p:spPr>
          <a:xfrm flipH="1">
            <a:off x="6578723" y="1545571"/>
            <a:ext cx="438607" cy="4629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27" y="4543320"/>
            <a:ext cx="5347251" cy="2106155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cxnSpLocks/>
            <a:stCxn id="9" idx="1"/>
          </p:cNvCxnSpPr>
          <p:nvPr/>
        </p:nvCxnSpPr>
        <p:spPr>
          <a:xfrm flipH="1">
            <a:off x="6894095" y="3038683"/>
            <a:ext cx="806701" cy="17017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12392" y="6280143"/>
            <a:ext cx="9868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Insert Utility Connections</a:t>
            </a:r>
          </a:p>
        </p:txBody>
      </p:sp>
      <p:cxnSp>
        <p:nvCxnSpPr>
          <p:cNvPr id="39" name="Straight Arrow Connector 38"/>
          <p:cNvCxnSpPr>
            <a:cxnSpLocks/>
            <a:stCxn id="38" idx="0"/>
          </p:cNvCxnSpPr>
          <p:nvPr/>
        </p:nvCxnSpPr>
        <p:spPr>
          <a:xfrm flipV="1">
            <a:off x="6205821" y="5507557"/>
            <a:ext cx="130200" cy="7725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073172" y="6192604"/>
            <a:ext cx="103183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Upstream Beam Window</a:t>
            </a:r>
          </a:p>
        </p:txBody>
      </p:sp>
      <p:cxnSp>
        <p:nvCxnSpPr>
          <p:cNvPr id="45" name="Straight Arrow Connector 44"/>
          <p:cNvCxnSpPr>
            <a:cxnSpLocks/>
            <a:stCxn id="43" idx="3"/>
          </p:cNvCxnSpPr>
          <p:nvPr/>
        </p:nvCxnSpPr>
        <p:spPr>
          <a:xfrm flipV="1">
            <a:off x="10105010" y="6328611"/>
            <a:ext cx="1210690" cy="1179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736461" y="3563872"/>
            <a:ext cx="103183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Downstream Beam Window</a:t>
            </a:r>
          </a:p>
        </p:txBody>
      </p:sp>
      <p:cxnSp>
        <p:nvCxnSpPr>
          <p:cNvPr id="49" name="Straight Arrow Connector 48"/>
          <p:cNvCxnSpPr>
            <a:cxnSpLocks/>
            <a:stCxn id="47" idx="0"/>
          </p:cNvCxnSpPr>
          <p:nvPr/>
        </p:nvCxnSpPr>
        <p:spPr>
          <a:xfrm flipV="1">
            <a:off x="6252380" y="2669351"/>
            <a:ext cx="326343" cy="8945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2B7842D-A72A-4DB1-A1B7-5C2985659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4" t="46395" r="42560" b="22279"/>
          <a:stretch/>
        </p:blipFill>
        <p:spPr>
          <a:xfrm>
            <a:off x="8896801" y="3299689"/>
            <a:ext cx="2871337" cy="16966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8EE6BC-5146-4EB8-B62B-D193A0E0C768}"/>
              </a:ext>
            </a:extLst>
          </p:cNvPr>
          <p:cNvSpPr txBox="1"/>
          <p:nvPr/>
        </p:nvSpPr>
        <p:spPr>
          <a:xfrm>
            <a:off x="9552089" y="5016979"/>
            <a:ext cx="185769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Insert with shield plug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D3B81F-9EB5-4E84-A826-F64151838658}"/>
              </a:ext>
            </a:extLst>
          </p:cNvPr>
          <p:cNvSpPr txBox="1"/>
          <p:nvPr/>
        </p:nvSpPr>
        <p:spPr>
          <a:xfrm>
            <a:off x="10170319" y="2253152"/>
            <a:ext cx="108505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Guide Module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F615CA-50DB-4E5D-9316-E8D07D05BBBB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9144000" y="1964871"/>
            <a:ext cx="1026319" cy="403697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31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CFAB2C-B836-4284-B9EA-7761F2D84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6905"/>
            <a:ext cx="6055069" cy="2198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</a:t>
            </a:r>
            <a:r>
              <a:rPr lang="en-US" baseline="0" dirty="0"/>
              <a:t> Approach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45" y="1010570"/>
            <a:ext cx="5717939" cy="5323862"/>
          </a:xfrm>
        </p:spPr>
        <p:txBody>
          <a:bodyPr/>
          <a:lstStyle/>
          <a:p>
            <a:r>
              <a:rPr lang="en-US" sz="2000" dirty="0"/>
              <a:t>Nozzles extend the vessel environment through the monolith shielding to the bunker</a:t>
            </a:r>
          </a:p>
          <a:p>
            <a:r>
              <a:rPr lang="en-US" sz="2000" dirty="0"/>
              <a:t>Nozzles will be matched to scientific and facility layout requirements (angles, sizes, slopes, etc.)</a:t>
            </a:r>
          </a:p>
          <a:p>
            <a:pPr lvl="1"/>
            <a:r>
              <a:rPr lang="en-US" sz="1600" dirty="0"/>
              <a:t>Currently all except QIKR are standardized</a:t>
            </a:r>
          </a:p>
          <a:p>
            <a:r>
              <a:rPr lang="en-US" sz="2000" dirty="0"/>
              <a:t>Delivering the best science requires ability to place guide as close as possible to moderator</a:t>
            </a:r>
          </a:p>
          <a:p>
            <a:r>
              <a:rPr lang="en-US" sz="2000" dirty="0"/>
              <a:t>All moderator views are 3x3 cm, but Monolith Inserts are standardized with 5x5 cm openings to account for diverging optics</a:t>
            </a:r>
          </a:p>
          <a:p>
            <a:r>
              <a:rPr lang="en-US" sz="2000" dirty="0"/>
              <a:t>Approach distances determined by beam port location and moderator</a:t>
            </a:r>
          </a:p>
          <a:p>
            <a:pPr lvl="1"/>
            <a:r>
              <a:rPr lang="en-US" sz="1600" dirty="0"/>
              <a:t>Tube moderator inserts don't have adjacent neighbors, can extend further into monolith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57749" y="2667410"/>
            <a:ext cx="19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Horizontal section through upper moderator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58AEE46-1168-43D8-B973-43C32164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51263"/>
              </p:ext>
            </p:extLst>
          </p:nvPr>
        </p:nvGraphicFramePr>
        <p:xfrm>
          <a:off x="6056996" y="3116656"/>
          <a:ext cx="3050131" cy="3546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479">
                  <a:extLst>
                    <a:ext uri="{9D8B030D-6E8A-4147-A177-3AD203B41FA5}">
                      <a16:colId xmlns:a16="http://schemas.microsoft.com/office/drawing/2014/main" val="237996652"/>
                    </a:ext>
                  </a:extLst>
                </a:gridCol>
                <a:gridCol w="746884">
                  <a:extLst>
                    <a:ext uri="{9D8B030D-6E8A-4147-A177-3AD203B41FA5}">
                      <a16:colId xmlns:a16="http://schemas.microsoft.com/office/drawing/2014/main" val="1477883702"/>
                    </a:ext>
                  </a:extLst>
                </a:gridCol>
                <a:gridCol w="746884">
                  <a:extLst>
                    <a:ext uri="{9D8B030D-6E8A-4147-A177-3AD203B41FA5}">
                      <a16:colId xmlns:a16="http://schemas.microsoft.com/office/drawing/2014/main" val="2050896389"/>
                    </a:ext>
                  </a:extLst>
                </a:gridCol>
                <a:gridCol w="746884">
                  <a:extLst>
                    <a:ext uri="{9D8B030D-6E8A-4147-A177-3AD203B41FA5}">
                      <a16:colId xmlns:a16="http://schemas.microsoft.com/office/drawing/2014/main" val="3509581910"/>
                    </a:ext>
                  </a:extLst>
                </a:gridCol>
              </a:tblGrid>
              <a:tr h="46579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Beamline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Approach Distance (cm)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Beamline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Approach Distance (cm)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547532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3247041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3281538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6483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9155489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7424819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151371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0056301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0885657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5757660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1588292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7464100"/>
                  </a:ext>
                </a:extLst>
              </a:tr>
            </a:tbl>
          </a:graphicData>
        </a:graphic>
      </p:graphicFrame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67A1766C-BD6D-4C5E-BB53-D7EC36980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372" y="3331565"/>
            <a:ext cx="2590465" cy="227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4D5B5-6848-43F8-9CCF-01DE571A267D}"/>
              </a:ext>
            </a:extLst>
          </p:cNvPr>
          <p:cNvSpPr txBox="1"/>
          <p:nvPr/>
        </p:nvSpPr>
        <p:spPr>
          <a:xfrm>
            <a:off x="9256046" y="2685211"/>
            <a:ext cx="2557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Upper moderator approach distances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2F127-9BA4-4B4E-AC39-0B7C0385EFE8}"/>
              </a:ext>
            </a:extLst>
          </p:cNvPr>
          <p:cNvSpPr txBox="1"/>
          <p:nvPr/>
        </p:nvSpPr>
        <p:spPr>
          <a:xfrm>
            <a:off x="9489377" y="5589602"/>
            <a:ext cx="2557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Lower moderator approach distances</a:t>
            </a:r>
          </a:p>
        </p:txBody>
      </p:sp>
    </p:spTree>
    <p:extLst>
      <p:ext uri="{BB962C8B-B14F-4D97-AF65-F5344CB8AC3E}">
        <p14:creationId xmlns:p14="http://schemas.microsoft.com/office/powerpoint/2010/main" val="3536616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43" y="836210"/>
            <a:ext cx="1595413" cy="1486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Guide Modules Aligned within Inserts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61" y="1110554"/>
            <a:ext cx="5195250" cy="4958407"/>
          </a:xfrm>
        </p:spPr>
        <p:txBody>
          <a:bodyPr/>
          <a:lstStyle/>
          <a:p>
            <a:r>
              <a:rPr lang="en-US" sz="2000" dirty="0"/>
              <a:t>Most guide modules installations will be semi-remote because target will be in place</a:t>
            </a:r>
          </a:p>
          <a:p>
            <a:r>
              <a:rPr lang="en-US" sz="2000" dirty="0"/>
              <a:t>Guide alignment shims pre-configured based on mapped monolith insert geometry</a:t>
            </a:r>
          </a:p>
          <a:p>
            <a:r>
              <a:rPr lang="en-US" sz="2000" dirty="0"/>
              <a:t>Downstream beam window &amp; shield plug removed prior to installation</a:t>
            </a:r>
          </a:p>
          <a:p>
            <a:r>
              <a:rPr lang="en-US" sz="2000" dirty="0"/>
              <a:t>Guide module pushed into kinematic locating features, gravity holds in place</a:t>
            </a:r>
          </a:p>
          <a:p>
            <a:r>
              <a:rPr lang="en-US" sz="2000" dirty="0"/>
              <a:t>Downstream window installed semi-remotely</a:t>
            </a:r>
          </a:p>
          <a:p>
            <a:r>
              <a:rPr lang="en-US" sz="2000" dirty="0"/>
              <a:t>Monolith Insert &amp; Guide Module alignment mockup proposed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42525" y="4744425"/>
            <a:ext cx="5486400" cy="1939421"/>
            <a:chOff x="6230881" y="3859245"/>
            <a:chExt cx="5486400" cy="1939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881" y="3859245"/>
              <a:ext cx="5486400" cy="19394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096865" y="5371872"/>
              <a:ext cx="67811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>
                  <a:latin typeface="+mn-lt"/>
                  <a:cs typeface="Times New Roman" panose="02020603050405020304" pitchFamily="18" charset="0"/>
                </a:rPr>
                <a:t>Guide Module</a:t>
              </a:r>
            </a:p>
          </p:txBody>
        </p:sp>
        <p:cxnSp>
          <p:nvCxnSpPr>
            <p:cNvPr id="6" name="Straight Arrow Connector 5"/>
            <p:cNvCxnSpPr>
              <a:cxnSpLocks/>
              <a:stCxn id="5" idx="0"/>
            </p:cNvCxnSpPr>
            <p:nvPr/>
          </p:nvCxnSpPr>
          <p:spPr>
            <a:xfrm flipH="1" flipV="1">
              <a:off x="7869092" y="4984955"/>
              <a:ext cx="566830" cy="38691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0347734" y="5262556"/>
              <a:ext cx="7778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>
                  <a:latin typeface="+mn-lt"/>
                  <a:cs typeface="Times New Roman" panose="02020603050405020304" pitchFamily="18" charset="0"/>
                </a:rPr>
                <a:t>Monolith Insert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0240686" y="4454013"/>
              <a:ext cx="339213" cy="8037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18" y="2527267"/>
            <a:ext cx="1611289" cy="16060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07" y="2403096"/>
            <a:ext cx="1589493" cy="16147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76" y="884834"/>
            <a:ext cx="2006158" cy="143737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742581" y="3512262"/>
            <a:ext cx="750335" cy="34864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478507" y="1828978"/>
            <a:ext cx="776059" cy="33246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>
            <a:cxnSpLocks/>
            <a:stCxn id="26" idx="0"/>
            <a:endCxn id="27" idx="4"/>
          </p:cNvCxnSpPr>
          <p:nvPr/>
        </p:nvCxnSpPr>
        <p:spPr>
          <a:xfrm flipH="1" flipV="1">
            <a:off x="9866536" y="2161440"/>
            <a:ext cx="251212" cy="1350822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175855" y="3363194"/>
            <a:ext cx="725719" cy="298137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4306" y="1856540"/>
            <a:ext cx="1263014" cy="43958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>
            <a:cxnSpLocks/>
            <a:stCxn id="29" idx="0"/>
            <a:endCxn id="30" idx="3"/>
          </p:cNvCxnSpPr>
          <p:nvPr/>
        </p:nvCxnSpPr>
        <p:spPr>
          <a:xfrm flipH="1" flipV="1">
            <a:off x="7249270" y="2231747"/>
            <a:ext cx="289444" cy="1131446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46359" y="4097244"/>
            <a:ext cx="2124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Downstream alignment features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85611" y="4027994"/>
            <a:ext cx="216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Upstream alignment feature (insert &amp; guide cut for visibility)</a:t>
            </a:r>
          </a:p>
        </p:txBody>
      </p:sp>
      <p:sp>
        <p:nvSpPr>
          <p:cNvPr id="35" name="Oval 34"/>
          <p:cNvSpPr/>
          <p:nvPr/>
        </p:nvSpPr>
        <p:spPr>
          <a:xfrm>
            <a:off x="10785616" y="4888562"/>
            <a:ext cx="324536" cy="247648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646241" y="5683673"/>
            <a:ext cx="324536" cy="247648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 flipH="1" flipV="1">
            <a:off x="7631236" y="3860902"/>
            <a:ext cx="171553" cy="1785054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  <a:endCxn id="24" idx="2"/>
          </p:cNvCxnSpPr>
          <p:nvPr/>
        </p:nvCxnSpPr>
        <p:spPr>
          <a:xfrm flipH="1" flipV="1">
            <a:off x="10273253" y="4017818"/>
            <a:ext cx="674632" cy="870746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75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9" y="1098856"/>
            <a:ext cx="4345392" cy="5056002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Facility layout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Neutron beamline bunkers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Monolith optics &amp; alignment</a:t>
            </a:r>
          </a:p>
          <a:p>
            <a:r>
              <a:rPr lang="en-US" sz="2400" dirty="0"/>
              <a:t>Shutters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9C178-51D9-4A0F-B73F-70F04AF0D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172"/>
            <a:ext cx="3551471" cy="58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37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4F93915-ED91-438E-8138-3EF28ED08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36" y="4013074"/>
            <a:ext cx="5233427" cy="270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STS Shutter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7" y="920950"/>
            <a:ext cx="8303765" cy="5937050"/>
          </a:xfrm>
        </p:spPr>
        <p:txBody>
          <a:bodyPr/>
          <a:lstStyle/>
          <a:p>
            <a:r>
              <a:rPr lang="en-US" sz="2000" dirty="0"/>
              <a:t>FTS uses large primary shutters for all beam lines</a:t>
            </a:r>
          </a:p>
          <a:p>
            <a:pPr lvl="1"/>
            <a:r>
              <a:rPr lang="en-US" sz="1800" dirty="0"/>
              <a:t>Only a few beam lines use their primary shutter for experimental operations (some don’t have secondary shutters), most only used during weekly or run-cycle shutdowns</a:t>
            </a:r>
          </a:p>
          <a:p>
            <a:pPr lvl="1"/>
            <a:r>
              <a:rPr lang="en-US" sz="1800" dirty="0"/>
              <a:t>Shutters are highly activated and heavily shielded</a:t>
            </a:r>
          </a:p>
          <a:p>
            <a:r>
              <a:rPr lang="en-US" sz="2000" dirty="0"/>
              <a:t>Since STS facility shutters are in personnel-accessible bunker, shutter activation can’t be allowed</a:t>
            </a:r>
          </a:p>
          <a:p>
            <a:r>
              <a:rPr lang="en-US" sz="2000" dirty="0"/>
              <a:t>STS approach is to provide Maintenance Shutters in bunkers, with each beam line responsible for their own Operations Shutter(s) downstream</a:t>
            </a:r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8789127" y="804788"/>
          <a:ext cx="3080610" cy="4163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70">
                  <a:extLst>
                    <a:ext uri="{9D8B030D-6E8A-4147-A177-3AD203B41FA5}">
                      <a16:colId xmlns:a16="http://schemas.microsoft.com/office/drawing/2014/main" val="1168711497"/>
                    </a:ext>
                  </a:extLst>
                </a:gridCol>
                <a:gridCol w="1026870">
                  <a:extLst>
                    <a:ext uri="{9D8B030D-6E8A-4147-A177-3AD203B41FA5}">
                      <a16:colId xmlns:a16="http://schemas.microsoft.com/office/drawing/2014/main" val="2622018825"/>
                    </a:ext>
                  </a:extLst>
                </a:gridCol>
                <a:gridCol w="1026870">
                  <a:extLst>
                    <a:ext uri="{9D8B030D-6E8A-4147-A177-3AD203B41FA5}">
                      <a16:colId xmlns:a16="http://schemas.microsoft.com/office/drawing/2014/main" val="4004489821"/>
                    </a:ext>
                  </a:extLst>
                </a:gridCol>
              </a:tblGrid>
              <a:tr h="488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FTS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Beam Line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Primary Shutter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Operations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Ops/Week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8834502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347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26.9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174632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133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10.3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5153901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94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7.3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2826509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57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4.4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1533163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37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2.9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622921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1263258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8956672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5898840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8245865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011604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0589207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213061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0370086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702146"/>
                  </a:ext>
                </a:extLst>
              </a:tr>
              <a:tr h="244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0.1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270077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990924" y="407756"/>
            <a:ext cx="267701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/>
              <a:t>FTS Shutter use during beam-on ops Jan 21 – Apr 21, 2015 (~13 </a:t>
            </a:r>
            <a:r>
              <a:rPr lang="en-US" sz="1100" b="1" dirty="0" err="1"/>
              <a:t>wks</a:t>
            </a:r>
            <a:r>
              <a:rPr lang="en-US" sz="1100" b="1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148" y="5573864"/>
            <a:ext cx="160011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Maintenance Shutter</a:t>
            </a:r>
          </a:p>
        </p:txBody>
      </p:sp>
      <p:cxnSp>
        <p:nvCxnSpPr>
          <p:cNvPr id="7" name="Straight Arrow Connector 6"/>
          <p:cNvCxnSpPr>
            <a:cxnSpLocks/>
            <a:stCxn id="4" idx="1"/>
          </p:cNvCxnSpPr>
          <p:nvPr/>
        </p:nvCxnSpPr>
        <p:spPr>
          <a:xfrm flipH="1">
            <a:off x="7053943" y="5703130"/>
            <a:ext cx="1518205" cy="33986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1083571" y="2477070"/>
            <a:ext cx="525439" cy="264766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5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9" y="1098856"/>
            <a:ext cx="4345392" cy="5056002"/>
          </a:xfrm>
        </p:spPr>
        <p:txBody>
          <a:bodyPr/>
          <a:lstStyle/>
          <a:p>
            <a:r>
              <a:rPr lang="en-US" sz="2400" dirty="0"/>
              <a:t>Facility layout</a:t>
            </a:r>
          </a:p>
          <a:p>
            <a:r>
              <a:rPr lang="en-US" sz="2400" dirty="0"/>
              <a:t>Neutron beamline bunkers</a:t>
            </a:r>
          </a:p>
          <a:p>
            <a:r>
              <a:rPr lang="en-US" sz="2400" dirty="0"/>
              <a:t>Monolith optics &amp; alignment</a:t>
            </a:r>
          </a:p>
          <a:p>
            <a:r>
              <a:rPr lang="en-US" sz="2400" dirty="0"/>
              <a:t>Shutters</a:t>
            </a:r>
          </a:p>
          <a:p>
            <a:r>
              <a:rPr lang="en-US" sz="2400" dirty="0"/>
              <a:t>Instruments</a:t>
            </a:r>
          </a:p>
        </p:txBody>
      </p:sp>
      <p:pic>
        <p:nvPicPr>
          <p:cNvPr id="6" name="Picture 5" descr="A picture containing LEGO, toy, sky&#10;&#10;Description automatically generated">
            <a:extLst>
              <a:ext uri="{FF2B5EF4-FFF2-40B4-BE49-F238E27FC236}">
                <a16:creationId xmlns:a16="http://schemas.microsoft.com/office/drawing/2014/main" id="{28E3019F-41CA-4465-B865-BF11461AE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03" y="437873"/>
            <a:ext cx="7081018" cy="534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0"/>
            <a:ext cx="11422261" cy="867930"/>
          </a:xfrm>
        </p:spPr>
        <p:txBody>
          <a:bodyPr/>
          <a:lstStyle/>
          <a:p>
            <a:r>
              <a:rPr lang="en-US" sz="2800" dirty="0"/>
              <a:t>Maintenance Shutters have 3 Functional Positions – Open, Gamma Blocking, and Neutron Absorbing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69" y="1248133"/>
            <a:ext cx="5951266" cy="5347148"/>
          </a:xfrm>
        </p:spPr>
        <p:txBody>
          <a:bodyPr/>
          <a:lstStyle/>
          <a:p>
            <a:r>
              <a:rPr lang="en-US" sz="1800" dirty="0"/>
              <a:t>Primarily used to block gamma radiation during maintenance outages</a:t>
            </a:r>
          </a:p>
          <a:p>
            <a:pPr lvl="1"/>
            <a:r>
              <a:rPr lang="en-US" sz="1400" dirty="0"/>
              <a:t>Current concept: 20 cm tungsten</a:t>
            </a:r>
          </a:p>
          <a:p>
            <a:pPr lvl="1"/>
            <a:r>
              <a:rPr lang="en-US" sz="1400" dirty="0"/>
              <a:t>Not used as neutron blockers due to activation limitations</a:t>
            </a:r>
          </a:p>
          <a:p>
            <a:r>
              <a:rPr lang="en-US" sz="1800" dirty="0"/>
              <a:t>Neutron absorber reduces activation of failed downstream components (choppers) during beam-on operations but does not allow their extraction from the beam line</a:t>
            </a:r>
          </a:p>
          <a:p>
            <a:pPr lvl="1"/>
            <a:r>
              <a:rPr lang="en-US" sz="1400" dirty="0"/>
              <a:t>Constructed from material which does not activate strongly</a:t>
            </a:r>
          </a:p>
          <a:p>
            <a:pPr lvl="1"/>
            <a:r>
              <a:rPr lang="en-US" sz="1400" dirty="0"/>
              <a:t>Will likely not block all neutrons, so components between Maintenance &amp; Operations Shutters can only be accessed during facility shutdowns</a:t>
            </a:r>
          </a:p>
          <a:p>
            <a:r>
              <a:rPr lang="en-US" sz="1800" dirty="0"/>
              <a:t>Optical guides can be accommodated</a:t>
            </a:r>
          </a:p>
          <a:p>
            <a:r>
              <a:rPr lang="en-US" sz="1800" dirty="0"/>
              <a:t>Shutter cavity widths driven by requirement to extract monolith inserts</a:t>
            </a:r>
            <a:endParaRPr lang="en-US" sz="1400" dirty="0"/>
          </a:p>
          <a:p>
            <a:r>
              <a:rPr lang="en-US" sz="1800" dirty="0"/>
              <a:t>Shutter gates installed with beam lines</a:t>
            </a:r>
          </a:p>
          <a:p>
            <a:pPr lvl="1"/>
            <a:r>
              <a:rPr lang="en-US" sz="1400" dirty="0"/>
              <a:t>Unused beam lines will have shield plugs within Monolith Inserts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52717" y="1299579"/>
            <a:ext cx="5215421" cy="4572000"/>
            <a:chOff x="6551128" y="1299579"/>
            <a:chExt cx="5215421" cy="457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128" y="1857788"/>
              <a:ext cx="1810954" cy="33085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353" y="1310193"/>
              <a:ext cx="2856196" cy="456138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7566089" y="3740383"/>
              <a:ext cx="623621" cy="117746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/>
            <p:cNvCxnSpPr>
              <a:cxnSpLocks/>
            </p:cNvCxnSpPr>
            <p:nvPr/>
          </p:nvCxnSpPr>
          <p:spPr>
            <a:xfrm flipV="1">
              <a:off x="8185355" y="1299579"/>
              <a:ext cx="724998" cy="2465316"/>
            </a:xfrm>
            <a:prstGeom prst="line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>
              <a:off x="8192729" y="4915269"/>
              <a:ext cx="717624" cy="956310"/>
            </a:xfrm>
            <a:prstGeom prst="line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890507" y="4981650"/>
              <a:ext cx="71441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Gamma Blocker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1917" y="4067212"/>
              <a:ext cx="83112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Optional Guide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884276" y="3741370"/>
              <a:ext cx="78169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Neutron Absorber</a:t>
              </a:r>
            </a:p>
          </p:txBody>
        </p:sp>
        <p:cxnSp>
          <p:nvCxnSpPr>
            <p:cNvPr id="12" name="Straight Arrow Connector 11"/>
            <p:cNvCxnSpPr>
              <a:cxnSpLocks/>
              <a:stCxn id="10" idx="0"/>
            </p:cNvCxnSpPr>
            <p:nvPr/>
          </p:nvCxnSpPr>
          <p:spPr>
            <a:xfrm flipV="1">
              <a:off x="9517478" y="2712576"/>
              <a:ext cx="777489" cy="135463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  <a:stCxn id="11" idx="1"/>
            </p:cNvCxnSpPr>
            <p:nvPr/>
          </p:nvCxnSpPr>
          <p:spPr>
            <a:xfrm flipH="1">
              <a:off x="10509848" y="3926036"/>
              <a:ext cx="374428" cy="4223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  <a:stCxn id="9" idx="1"/>
            </p:cNvCxnSpPr>
            <p:nvPr/>
          </p:nvCxnSpPr>
          <p:spPr>
            <a:xfrm flipH="1">
              <a:off x="10535607" y="5166316"/>
              <a:ext cx="354900" cy="3832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0737986" y="1380503"/>
              <a:ext cx="1001486" cy="78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Guide Carrier with kinematic alignment features</a:t>
              </a:r>
            </a:p>
          </p:txBody>
        </p:sp>
        <p:cxnSp>
          <p:nvCxnSpPr>
            <p:cNvPr id="16" name="Straight Arrow Connector 15"/>
            <p:cNvCxnSpPr>
              <a:cxnSpLocks/>
              <a:stCxn id="15" idx="1"/>
            </p:cNvCxnSpPr>
            <p:nvPr/>
          </p:nvCxnSpPr>
          <p:spPr>
            <a:xfrm flipH="1">
              <a:off x="10056082" y="1772918"/>
              <a:ext cx="681904" cy="38690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3011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printer&#10;&#10;Description automatically generated">
            <a:extLst>
              <a:ext uri="{FF2B5EF4-FFF2-40B4-BE49-F238E27FC236}">
                <a16:creationId xmlns:a16="http://schemas.microsoft.com/office/drawing/2014/main" id="{C1B99C82-069E-4F45-A11F-E3D5D38C5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97" y="3725036"/>
            <a:ext cx="4971298" cy="270053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34" y="739495"/>
            <a:ext cx="1587280" cy="273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320042"/>
            <a:ext cx="11750040" cy="480131"/>
          </a:xfrm>
        </p:spPr>
        <p:txBody>
          <a:bodyPr/>
          <a:lstStyle/>
          <a:p>
            <a:r>
              <a:rPr lang="en-US" sz="2800" dirty="0"/>
              <a:t>Neutron-Blocking Operations Shutters Required by all Beam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80" y="945989"/>
            <a:ext cx="5246134" cy="5140670"/>
          </a:xfrm>
        </p:spPr>
        <p:txBody>
          <a:bodyPr/>
          <a:lstStyle/>
          <a:p>
            <a:r>
              <a:rPr lang="en-US" sz="1800" dirty="0"/>
              <a:t>Each beam line responsible for its own operations shutter(s) for daily experimental operations</a:t>
            </a:r>
          </a:p>
          <a:p>
            <a:pPr lvl="1"/>
            <a:r>
              <a:rPr lang="en-US" sz="1400" dirty="0"/>
              <a:t>Curved lines may only require thin neutron absorbers</a:t>
            </a:r>
          </a:p>
          <a:p>
            <a:pPr lvl="1"/>
            <a:r>
              <a:rPr lang="en-US" sz="1400" dirty="0"/>
              <a:t>Straight lines will require heavy tungsten shutter, early estimates suggest 1m tungsten</a:t>
            </a:r>
          </a:p>
          <a:p>
            <a:r>
              <a:rPr lang="en-US" sz="1800" dirty="0"/>
              <a:t>Plan to provide standard designs suitable for majority of beamlines, based on proven FTS secondary shutters</a:t>
            </a:r>
          </a:p>
          <a:p>
            <a:r>
              <a:rPr lang="en-US" sz="1800" dirty="0"/>
              <a:t>Operations shutters will allow personnel access for sample changes and failed downstream components</a:t>
            </a:r>
          </a:p>
          <a:p>
            <a:pPr lvl="1"/>
            <a:r>
              <a:rPr lang="en-US" sz="1400" dirty="0"/>
              <a:t>Personnel can’t access beam line components upstream of operations shutters except during maintenance periods</a:t>
            </a:r>
          </a:p>
          <a:p>
            <a:endParaRPr lang="en-US" sz="1800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698" y="1327603"/>
            <a:ext cx="3657600" cy="20116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50552" y="2928355"/>
            <a:ext cx="1809481" cy="392806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884683" y="3094826"/>
            <a:ext cx="380233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/>
              <a:t>1m</a:t>
            </a:r>
            <a:endParaRPr lang="en-US" sz="1200" dirty="0"/>
          </a:p>
        </p:txBody>
      </p:sp>
      <p:cxnSp>
        <p:nvCxnSpPr>
          <p:cNvPr id="8" name="Straight Arrow Connector 7"/>
          <p:cNvCxnSpPr>
            <a:cxnSpLocks/>
            <a:stCxn id="12" idx="2"/>
          </p:cNvCxnSpPr>
          <p:nvPr/>
        </p:nvCxnSpPr>
        <p:spPr>
          <a:xfrm flipH="1">
            <a:off x="10528645" y="1810697"/>
            <a:ext cx="455212" cy="3586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11" idx="0"/>
          </p:cNvCxnSpPr>
          <p:nvPr/>
        </p:nvCxnSpPr>
        <p:spPr>
          <a:xfrm flipH="1" flipV="1">
            <a:off x="10485037" y="2883281"/>
            <a:ext cx="335128" cy="3224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13" idx="3"/>
          </p:cNvCxnSpPr>
          <p:nvPr/>
        </p:nvCxnSpPr>
        <p:spPr>
          <a:xfrm flipV="1">
            <a:off x="6738364" y="3121563"/>
            <a:ext cx="540433" cy="23374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528645" y="3205745"/>
            <a:ext cx="58304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  <a:cs typeface="Times New Roman" panose="02020603050405020304" pitchFamily="18" charset="0"/>
              </a:rPr>
              <a:t>Guide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8888" y="1579864"/>
            <a:ext cx="849938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  <a:cs typeface="Times New Roman" panose="02020603050405020304" pitchFamily="18" charset="0"/>
              </a:rPr>
              <a:t>Tungsten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0065" y="3170639"/>
            <a:ext cx="81829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  <a:cs typeface="Times New Roman" panose="02020603050405020304" pitchFamily="18" charset="0"/>
              </a:rPr>
              <a:t>Neutron absorber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1481" y="6304433"/>
            <a:ext cx="9024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  <a:cs typeface="Times New Roman" panose="02020603050405020304" pitchFamily="18" charset="0"/>
              </a:rPr>
              <a:t>Operations shutter</a:t>
            </a:r>
          </a:p>
        </p:txBody>
      </p:sp>
      <p:cxnSp>
        <p:nvCxnSpPr>
          <p:cNvPr id="18" name="Straight Arrow Connector 17"/>
          <p:cNvCxnSpPr>
            <a:cxnSpLocks/>
            <a:stCxn id="17" idx="3"/>
          </p:cNvCxnSpPr>
          <p:nvPr/>
        </p:nvCxnSpPr>
        <p:spPr>
          <a:xfrm flipV="1">
            <a:off x="8373914" y="5761359"/>
            <a:ext cx="700885" cy="72774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5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9" y="1098856"/>
            <a:ext cx="4345392" cy="5056002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Facility layout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Neutron beamline bunkers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Monolith optics &amp; alignment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Shutters</a:t>
            </a:r>
          </a:p>
          <a:p>
            <a:r>
              <a:rPr lang="en-US" sz="2400" dirty="0"/>
              <a:t>Instruments</a:t>
            </a:r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1D24E3D6-71EF-46B8-8020-082DEA2B4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859" y="457200"/>
            <a:ext cx="6600891" cy="55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9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928804F-4396-48CF-AB3E-09328A353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90" y="1130284"/>
            <a:ext cx="4061438" cy="4469437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646875-38AC-485D-8900-F6BE7C5ACACB}"/>
              </a:ext>
            </a:extLst>
          </p:cNvPr>
          <p:cNvCxnSpPr>
            <a:cxnSpLocks/>
          </p:cNvCxnSpPr>
          <p:nvPr/>
        </p:nvCxnSpPr>
        <p:spPr>
          <a:xfrm flipV="1">
            <a:off x="3690885" y="4917298"/>
            <a:ext cx="1987347" cy="19376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187BC9-5600-4ACE-96CC-1CF99EA277E4}"/>
              </a:ext>
            </a:extLst>
          </p:cNvPr>
          <p:cNvCxnSpPr>
            <a:cxnSpLocks/>
          </p:cNvCxnSpPr>
          <p:nvPr/>
        </p:nvCxnSpPr>
        <p:spPr>
          <a:xfrm flipV="1">
            <a:off x="5757956" y="4748762"/>
            <a:ext cx="693999" cy="7951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4A50E4F-3DDB-4889-8C01-404F36AE8E1F}"/>
              </a:ext>
            </a:extLst>
          </p:cNvPr>
          <p:cNvCxnSpPr>
            <a:cxnSpLocks/>
          </p:cNvCxnSpPr>
          <p:nvPr/>
        </p:nvCxnSpPr>
        <p:spPr>
          <a:xfrm flipH="1" flipV="1">
            <a:off x="7223201" y="4748762"/>
            <a:ext cx="872116" cy="7951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B27D7C-151E-4E97-B451-02BF8DFF4E25}"/>
              </a:ext>
            </a:extLst>
          </p:cNvPr>
          <p:cNvCxnSpPr>
            <a:cxnSpLocks/>
          </p:cNvCxnSpPr>
          <p:nvPr/>
        </p:nvCxnSpPr>
        <p:spPr>
          <a:xfrm flipH="1">
            <a:off x="7760692" y="4287083"/>
            <a:ext cx="1387072" cy="22163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AFA16F-A716-474D-839E-1D520A619C7E}"/>
              </a:ext>
            </a:extLst>
          </p:cNvPr>
          <p:cNvCxnSpPr>
            <a:cxnSpLocks/>
          </p:cNvCxnSpPr>
          <p:nvPr/>
        </p:nvCxnSpPr>
        <p:spPr>
          <a:xfrm flipV="1">
            <a:off x="4581856" y="2295627"/>
            <a:ext cx="783050" cy="71540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441D0A-A35C-4EF9-ACF5-C6E25CFF7024}"/>
              </a:ext>
            </a:extLst>
          </p:cNvPr>
          <p:cNvCxnSpPr>
            <a:cxnSpLocks/>
          </p:cNvCxnSpPr>
          <p:nvPr/>
        </p:nvCxnSpPr>
        <p:spPr>
          <a:xfrm flipH="1">
            <a:off x="8172448" y="1709702"/>
            <a:ext cx="1065745" cy="8832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96EB3D-A1A3-4C92-BA8F-116E66292405}"/>
              </a:ext>
            </a:extLst>
          </p:cNvPr>
          <p:cNvCxnSpPr>
            <a:cxnSpLocks/>
          </p:cNvCxnSpPr>
          <p:nvPr/>
        </p:nvCxnSpPr>
        <p:spPr>
          <a:xfrm flipH="1">
            <a:off x="7120222" y="1729380"/>
            <a:ext cx="363753" cy="56624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03D6D23-7020-463E-A257-F5BD37FAA0F8}"/>
              </a:ext>
            </a:extLst>
          </p:cNvPr>
          <p:cNvCxnSpPr>
            <a:cxnSpLocks/>
          </p:cNvCxnSpPr>
          <p:nvPr/>
        </p:nvCxnSpPr>
        <p:spPr>
          <a:xfrm flipV="1">
            <a:off x="3690885" y="1592207"/>
            <a:ext cx="1737965" cy="10122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E4D1CA-94C4-48F3-8833-3FDF095A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78" y="326434"/>
            <a:ext cx="11425236" cy="535531"/>
          </a:xfrm>
        </p:spPr>
        <p:txBody>
          <a:bodyPr/>
          <a:lstStyle/>
          <a:p>
            <a:r>
              <a:rPr lang="en-US" dirty="0"/>
              <a:t>Day One Instruments</a:t>
            </a:r>
          </a:p>
        </p:txBody>
      </p:sp>
      <p:pic>
        <p:nvPicPr>
          <p:cNvPr id="5" name="Picture 4" descr="A picture containing sky, table&#10;&#10;Description automatically generated">
            <a:extLst>
              <a:ext uri="{FF2B5EF4-FFF2-40B4-BE49-F238E27FC236}">
                <a16:creationId xmlns:a16="http://schemas.microsoft.com/office/drawing/2014/main" id="{AFF084F6-09AF-4344-A354-0887D771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487" y="155078"/>
            <a:ext cx="1439362" cy="1574302"/>
          </a:xfrm>
          <a:prstGeom prst="rect">
            <a:avLst/>
          </a:prstGeom>
        </p:spPr>
      </p:pic>
      <p:pic>
        <p:nvPicPr>
          <p:cNvPr id="9" name="Picture 8" descr="A picture containing text, LEGO&#10;&#10;Description automatically generated">
            <a:extLst>
              <a:ext uri="{FF2B5EF4-FFF2-40B4-BE49-F238E27FC236}">
                <a16:creationId xmlns:a16="http://schemas.microsoft.com/office/drawing/2014/main" id="{68BB94E3-4EE2-441A-8235-2D67DB0F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66" y="936143"/>
            <a:ext cx="2420550" cy="1538411"/>
          </a:xfrm>
          <a:prstGeom prst="rect">
            <a:avLst/>
          </a:prstGeom>
        </p:spPr>
      </p:pic>
      <p:pic>
        <p:nvPicPr>
          <p:cNvPr id="11" name="Picture 10" descr="A picture containing LEGO, toy, sky&#10;&#10;Description automatically generated">
            <a:extLst>
              <a:ext uri="{FF2B5EF4-FFF2-40B4-BE49-F238E27FC236}">
                <a16:creationId xmlns:a16="http://schemas.microsoft.com/office/drawing/2014/main" id="{237E3861-268D-42CF-A107-2707163F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97" y="2643091"/>
            <a:ext cx="2814523" cy="1632540"/>
          </a:xfrm>
          <a:prstGeom prst="rect">
            <a:avLst/>
          </a:prstGeom>
        </p:spPr>
      </p:pic>
      <p:pic>
        <p:nvPicPr>
          <p:cNvPr id="17" name="Picture 1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8E7BE66-FE5D-40FB-A391-5D10667E3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8866" y="419092"/>
            <a:ext cx="2154359" cy="1566491"/>
          </a:xfrm>
          <a:prstGeom prst="rect">
            <a:avLst/>
          </a:prstGeom>
        </p:spPr>
      </p:pic>
      <p:pic>
        <p:nvPicPr>
          <p:cNvPr id="19" name="Picture 18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9A33C083-F515-453E-9294-A8CC1ABCE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375" y="4508713"/>
            <a:ext cx="2566341" cy="1538411"/>
          </a:xfrm>
          <a:prstGeom prst="rect">
            <a:avLst/>
          </a:prstGeom>
        </p:spPr>
      </p:pic>
      <p:pic>
        <p:nvPicPr>
          <p:cNvPr id="59" name="Picture 58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DF5A8523-3FAF-4FAA-A08F-F39325F1B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6039" y="5599721"/>
            <a:ext cx="2184643" cy="1185755"/>
          </a:xfrm>
          <a:prstGeom prst="rect">
            <a:avLst/>
          </a:prstGeom>
        </p:spPr>
      </p:pic>
      <p:pic>
        <p:nvPicPr>
          <p:cNvPr id="63" name="Picture 62" descr="A picture containing toy, LEGO, cake, sky&#10;&#10;Description automatically generated">
            <a:extLst>
              <a:ext uri="{FF2B5EF4-FFF2-40B4-BE49-F238E27FC236}">
                <a16:creationId xmlns:a16="http://schemas.microsoft.com/office/drawing/2014/main" id="{F96F0C83-C814-4706-9957-6BB749CB69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48" y="5572586"/>
            <a:ext cx="2886750" cy="118575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299E53E-E358-4B48-A598-E75EC1EF531A}"/>
              </a:ext>
            </a:extLst>
          </p:cNvPr>
          <p:cNvSpPr txBox="1"/>
          <p:nvPr/>
        </p:nvSpPr>
        <p:spPr>
          <a:xfrm>
            <a:off x="3519258" y="1017458"/>
            <a:ext cx="1430393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+mn-lt"/>
              </a:rPr>
              <a:t>EWALD – Enhanced Wide-Angle Laue Diffractometer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B7A2BD-5FE3-4C07-9D8F-5EEBC9B6C5A8}"/>
              </a:ext>
            </a:extLst>
          </p:cNvPr>
          <p:cNvSpPr txBox="1"/>
          <p:nvPr/>
        </p:nvSpPr>
        <p:spPr>
          <a:xfrm>
            <a:off x="5680125" y="495002"/>
            <a:ext cx="1439362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+mn-lt"/>
              </a:rPr>
              <a:t>CHESS – Chopper Spectrometer for Small Samples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637E5D-E7FB-4F8E-AC5D-238DE230748C}"/>
              </a:ext>
            </a:extLst>
          </p:cNvPr>
          <p:cNvSpPr txBox="1"/>
          <p:nvPr/>
        </p:nvSpPr>
        <p:spPr>
          <a:xfrm>
            <a:off x="979715" y="6084107"/>
            <a:ext cx="2542684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>
                <a:latin typeface="+mn-lt"/>
              </a:rPr>
              <a:t>ZEEMANS – High Magnetic Field Instrument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B87919F-BBF4-44A8-BF76-2DF6161B4213}"/>
              </a:ext>
            </a:extLst>
          </p:cNvPr>
          <p:cNvSpPr txBox="1"/>
          <p:nvPr/>
        </p:nvSpPr>
        <p:spPr>
          <a:xfrm>
            <a:off x="3141591" y="6527508"/>
            <a:ext cx="1165704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+mn-lt"/>
              </a:rPr>
              <a:t>CYGNUS - SWANS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28F3BAE-07D3-4457-8776-9ED009845889}"/>
              </a:ext>
            </a:extLst>
          </p:cNvPr>
          <p:cNvSpPr txBox="1"/>
          <p:nvPr/>
        </p:nvSpPr>
        <p:spPr>
          <a:xfrm>
            <a:off x="7615083" y="6531566"/>
            <a:ext cx="534121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>
                <a:latin typeface="+mn-lt"/>
              </a:rPr>
              <a:t>SANS1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387CFF9-B92C-4322-812D-B54E38918EF8}"/>
              </a:ext>
            </a:extLst>
          </p:cNvPr>
          <p:cNvSpPr txBox="1"/>
          <p:nvPr/>
        </p:nvSpPr>
        <p:spPr>
          <a:xfrm>
            <a:off x="9413375" y="4630513"/>
            <a:ext cx="2598789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>
                <a:latin typeface="+mn-lt"/>
              </a:rPr>
              <a:t>QIKR – Quite Intense Kinetics Reflectometer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8DDBE5-D4ED-4AF8-A013-B7210527E299}"/>
              </a:ext>
            </a:extLst>
          </p:cNvPr>
          <p:cNvSpPr txBox="1"/>
          <p:nvPr/>
        </p:nvSpPr>
        <p:spPr>
          <a:xfrm>
            <a:off x="9802808" y="1978945"/>
            <a:ext cx="1959191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>
                <a:latin typeface="+mn-lt"/>
              </a:rPr>
              <a:t>VERDI – Versatile Diffractometer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7112DD-FC75-4A7C-A26E-D18089B7C8F2}"/>
              </a:ext>
            </a:extLst>
          </p:cNvPr>
          <p:cNvSpPr txBox="1"/>
          <p:nvPr/>
        </p:nvSpPr>
        <p:spPr>
          <a:xfrm>
            <a:off x="159027" y="3179132"/>
            <a:ext cx="1641376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+mn-lt"/>
              </a:rPr>
              <a:t>MENUS – Materials Engineering by Neutron Scattering</a:t>
            </a:r>
          </a:p>
        </p:txBody>
      </p:sp>
      <p:pic>
        <p:nvPicPr>
          <p:cNvPr id="79" name="Picture 78" descr="A picture containing indoor, map&#10;&#10;Description automatically generated">
            <a:extLst>
              <a:ext uri="{FF2B5EF4-FFF2-40B4-BE49-F238E27FC236}">
                <a16:creationId xmlns:a16="http://schemas.microsoft.com/office/drawing/2014/main" id="{A6362DAC-27AA-4144-90A2-4958A4E417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5915"/>
          <a:stretch/>
        </p:blipFill>
        <p:spPr>
          <a:xfrm>
            <a:off x="9317213" y="3307051"/>
            <a:ext cx="2791114" cy="12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07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5765-C5C8-4CFE-B3D4-CCE28198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Requires Several Facility Customizations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303C0-AB7A-4C8B-AF02-6A72A4703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039349"/>
            <a:ext cx="4257262" cy="4517189"/>
          </a:xfrm>
        </p:spPr>
        <p:txBody>
          <a:bodyPr/>
          <a:lstStyle/>
          <a:p>
            <a:r>
              <a:rPr lang="en-US" sz="1600" dirty="0"/>
              <a:t>Two independent views of same moderator to support liquid-liquid interfaces from both directions</a:t>
            </a:r>
          </a:p>
          <a:p>
            <a:pPr lvl="1"/>
            <a:r>
              <a:rPr lang="en-US" sz="1200" dirty="0"/>
              <a:t>5° vertical separation, 2° horizontal separation between dual end stations</a:t>
            </a:r>
          </a:p>
          <a:p>
            <a:pPr lvl="1"/>
            <a:r>
              <a:rPr lang="en-US" sz="1200" dirty="0"/>
              <a:t>Single chopper supports both beams</a:t>
            </a:r>
          </a:p>
          <a:p>
            <a:r>
              <a:rPr lang="en-US" sz="1600" dirty="0"/>
              <a:t>Diverging beams from moderator significantly complicate monolith optics</a:t>
            </a:r>
          </a:p>
          <a:p>
            <a:pPr lvl="1"/>
            <a:r>
              <a:rPr lang="en-US" sz="1200" dirty="0"/>
              <a:t>Custom handling equipment needed</a:t>
            </a:r>
          </a:p>
          <a:p>
            <a:r>
              <a:rPr lang="en-US" sz="1600" dirty="0"/>
              <a:t>Custom Nozzle Extension and Maintenance Shutter required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8" name="Picture 7" descr="A picture containing cake&#10;&#10;Description automatically generated">
            <a:extLst>
              <a:ext uri="{FF2B5EF4-FFF2-40B4-BE49-F238E27FC236}">
                <a16:creationId xmlns:a16="http://schemas.microsoft.com/office/drawing/2014/main" id="{B93C39B6-F95A-475C-A3F0-DC3C4184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33" y="855572"/>
            <a:ext cx="3330992" cy="1216216"/>
          </a:xfrm>
          <a:prstGeom prst="rect">
            <a:avLst/>
          </a:prstGeom>
        </p:spPr>
      </p:pic>
      <p:pic>
        <p:nvPicPr>
          <p:cNvPr id="9" name="Picture 8" descr="170612 qikr mono guide 3">
            <a:extLst>
              <a:ext uri="{FF2B5EF4-FFF2-40B4-BE49-F238E27FC236}">
                <a16:creationId xmlns:a16="http://schemas.microsoft.com/office/drawing/2014/main" id="{0D07D1E6-4502-4DF1-BD6A-E6B1445B34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11" y="2266497"/>
            <a:ext cx="2623265" cy="1499084"/>
          </a:xfrm>
          <a:prstGeom prst="rect">
            <a:avLst/>
          </a:prstGeom>
        </p:spPr>
      </p:pic>
      <p:pic>
        <p:nvPicPr>
          <p:cNvPr id="11" name="Picture 10" descr="A picture containing sitting&#10;&#10;Description automatically generated">
            <a:extLst>
              <a:ext uri="{FF2B5EF4-FFF2-40B4-BE49-F238E27FC236}">
                <a16:creationId xmlns:a16="http://schemas.microsoft.com/office/drawing/2014/main" id="{CE9B2D51-370D-459D-9249-17F97EFCF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98" t="-481" r="29017" b="481"/>
          <a:stretch/>
        </p:blipFill>
        <p:spPr>
          <a:xfrm>
            <a:off x="5414501" y="2498107"/>
            <a:ext cx="1830280" cy="3058430"/>
          </a:xfrm>
          <a:prstGeom prst="rect">
            <a:avLst/>
          </a:prstGeom>
        </p:spPr>
      </p:pic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24AA2F9-B045-45D8-8AF4-AEE70CEA1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08" r="20910"/>
          <a:stretch/>
        </p:blipFill>
        <p:spPr>
          <a:xfrm>
            <a:off x="8054457" y="4232256"/>
            <a:ext cx="2514280" cy="2459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A970C-4472-40D6-B0C1-27BEC10ED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106" y="806464"/>
            <a:ext cx="2002540" cy="3383287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C2C172C9-ADDE-4A4C-AB3D-4F47E9399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94" y="4757438"/>
            <a:ext cx="4338958" cy="16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42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232452"/>
            <a:ext cx="5568344" cy="4469061"/>
          </a:xfrm>
        </p:spPr>
        <p:txBody>
          <a:bodyPr/>
          <a:lstStyle/>
          <a:p>
            <a:r>
              <a:rPr lang="en-US" sz="1800" dirty="0"/>
              <a:t>Neutron bunker operational philosophy drives the design of STS beamlines and interfaces with Target and Conventional Systems</a:t>
            </a:r>
          </a:p>
          <a:p>
            <a:r>
              <a:rPr lang="en-US" sz="1800" dirty="0"/>
              <a:t>Initial beamline concepts fit within current building boundaries, empty beam ports can accommodate two future long beamlines</a:t>
            </a:r>
          </a:p>
          <a:p>
            <a:r>
              <a:rPr lang="en-US" sz="1800" dirty="0"/>
              <a:t>FTS shutter experience led to adoption of maintenance / operations shutter scheme</a:t>
            </a:r>
          </a:p>
          <a:p>
            <a:r>
              <a:rPr lang="en-US" sz="1800" dirty="0"/>
              <a:t>Customizations to accommodate science requirements, within some limits, can occur for those needs which are known early in the design process</a:t>
            </a:r>
          </a:p>
          <a:p>
            <a:endParaRPr lang="en-US" sz="1800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FC19597-E043-4EFE-98C6-B440E5BE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400" y="1465286"/>
            <a:ext cx="6027985" cy="29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00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tree, outdoor, table&#10;&#10;Description automatically generated">
            <a:extLst>
              <a:ext uri="{FF2B5EF4-FFF2-40B4-BE49-F238E27FC236}">
                <a16:creationId xmlns:a16="http://schemas.microsoft.com/office/drawing/2014/main" id="{49DF4778-5B25-4374-8AF5-3A322B39A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28" y="532984"/>
            <a:ext cx="11087953" cy="57636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478331-7F5F-4A47-9B71-CBDDE4F6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47" y="899352"/>
            <a:ext cx="2954809" cy="53553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5828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77F2-59F9-420A-A719-30397F55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2268983" cy="2086725"/>
          </a:xfrm>
        </p:spPr>
        <p:txBody>
          <a:bodyPr/>
          <a:lstStyle/>
          <a:p>
            <a:r>
              <a:rPr lang="en-US" sz="2400" dirty="0"/>
              <a:t>FTS/STS Comparison – Sections Perpendicular to Proton Beam 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8630CCE-598A-4BA2-A92F-9DF0481BB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71095"/>
            <a:ext cx="6857999" cy="70001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A25E21-5293-485E-9232-2235B4217A6A}"/>
              </a:ext>
            </a:extLst>
          </p:cNvPr>
          <p:cNvSpPr/>
          <p:nvPr/>
        </p:nvSpPr>
        <p:spPr>
          <a:xfrm>
            <a:off x="5550090" y="5568287"/>
            <a:ext cx="291152" cy="8188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6FC90-9763-4266-92CD-A53B7FE61271}"/>
              </a:ext>
            </a:extLst>
          </p:cNvPr>
          <p:cNvSpPr/>
          <p:nvPr/>
        </p:nvSpPr>
        <p:spPr>
          <a:xfrm>
            <a:off x="4825538" y="2119953"/>
            <a:ext cx="1088492" cy="8188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284E6-B5EC-4337-AFE0-8DA59EDB006E}"/>
              </a:ext>
            </a:extLst>
          </p:cNvPr>
          <p:cNvSpPr/>
          <p:nvPr/>
        </p:nvSpPr>
        <p:spPr>
          <a:xfrm>
            <a:off x="7432836" y="2132689"/>
            <a:ext cx="64123" cy="81886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CB81EE-E2D1-418A-8039-C22C44ABA329}"/>
              </a:ext>
            </a:extLst>
          </p:cNvPr>
          <p:cNvSpPr/>
          <p:nvPr/>
        </p:nvSpPr>
        <p:spPr>
          <a:xfrm>
            <a:off x="5019675" y="5568287"/>
            <a:ext cx="492919" cy="81886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CCB1CA-47DC-4B02-AC82-743DE2E7654A}"/>
              </a:ext>
            </a:extLst>
          </p:cNvPr>
          <p:cNvSpPr/>
          <p:nvPr/>
        </p:nvSpPr>
        <p:spPr>
          <a:xfrm>
            <a:off x="5841242" y="4702969"/>
            <a:ext cx="528602" cy="142636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B6B13B-2D16-4DC2-888E-129F8B91721A}"/>
              </a:ext>
            </a:extLst>
          </p:cNvPr>
          <p:cNvSpPr/>
          <p:nvPr/>
        </p:nvSpPr>
        <p:spPr>
          <a:xfrm>
            <a:off x="5969794" y="1171575"/>
            <a:ext cx="269081" cy="105251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25B222-8784-4E7C-A8F3-63551D167673}"/>
              </a:ext>
            </a:extLst>
          </p:cNvPr>
          <p:cNvSpPr/>
          <p:nvPr/>
        </p:nvSpPr>
        <p:spPr>
          <a:xfrm>
            <a:off x="4993481" y="5060156"/>
            <a:ext cx="556609" cy="1040714"/>
          </a:xfrm>
          <a:prstGeom prst="rect">
            <a:avLst/>
          </a:prstGeom>
          <a:noFill/>
          <a:ln w="25400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7BB320-411B-49C6-97B9-7602531B586A}"/>
              </a:ext>
            </a:extLst>
          </p:cNvPr>
          <p:cNvSpPr/>
          <p:nvPr/>
        </p:nvSpPr>
        <p:spPr>
          <a:xfrm>
            <a:off x="4702329" y="2005013"/>
            <a:ext cx="95890" cy="411956"/>
          </a:xfrm>
          <a:prstGeom prst="rect">
            <a:avLst/>
          </a:prstGeom>
          <a:noFill/>
          <a:ln w="25400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4E7415C-0070-4A92-A8DA-AFDB82AEB59A}"/>
              </a:ext>
            </a:extLst>
          </p:cNvPr>
          <p:cNvSpPr/>
          <p:nvPr/>
        </p:nvSpPr>
        <p:spPr>
          <a:xfrm>
            <a:off x="4501342" y="3695007"/>
            <a:ext cx="324196" cy="2460568"/>
          </a:xfrm>
          <a:custGeom>
            <a:avLst/>
            <a:gdLst>
              <a:gd name="connsiteX0" fmla="*/ 0 w 324196"/>
              <a:gd name="connsiteY0" fmla="*/ 0 h 2460568"/>
              <a:gd name="connsiteX1" fmla="*/ 12469 w 324196"/>
              <a:gd name="connsiteY1" fmla="*/ 1379913 h 2460568"/>
              <a:gd name="connsiteX2" fmla="*/ 320040 w 324196"/>
              <a:gd name="connsiteY2" fmla="*/ 1379913 h 2460568"/>
              <a:gd name="connsiteX3" fmla="*/ 324196 w 324196"/>
              <a:gd name="connsiteY3" fmla="*/ 2460568 h 246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96" h="2460568">
                <a:moveTo>
                  <a:pt x="0" y="0"/>
                </a:moveTo>
                <a:lnTo>
                  <a:pt x="12469" y="1379913"/>
                </a:lnTo>
                <a:lnTo>
                  <a:pt x="320040" y="1379913"/>
                </a:lnTo>
                <a:cubicBezTo>
                  <a:pt x="321425" y="1740131"/>
                  <a:pt x="322811" y="2100350"/>
                  <a:pt x="324196" y="2460568"/>
                </a:cubicBezTo>
              </a:path>
            </a:pathLst>
          </a:custGeom>
          <a:noFill/>
          <a:ln w="25400">
            <a:solidFill>
              <a:srgbClr val="FFC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DE6A848-814E-4DE3-AE10-E1EC81FB6FA8}"/>
              </a:ext>
            </a:extLst>
          </p:cNvPr>
          <p:cNvSpPr/>
          <p:nvPr/>
        </p:nvSpPr>
        <p:spPr>
          <a:xfrm>
            <a:off x="7377545" y="3707476"/>
            <a:ext cx="320040" cy="2443942"/>
          </a:xfrm>
          <a:custGeom>
            <a:avLst/>
            <a:gdLst>
              <a:gd name="connsiteX0" fmla="*/ 315884 w 320040"/>
              <a:gd name="connsiteY0" fmla="*/ 0 h 2443942"/>
              <a:gd name="connsiteX1" fmla="*/ 320040 w 320040"/>
              <a:gd name="connsiteY1" fmla="*/ 1367444 h 2443942"/>
              <a:gd name="connsiteX2" fmla="*/ 0 w 320040"/>
              <a:gd name="connsiteY2" fmla="*/ 1367444 h 2443942"/>
              <a:gd name="connsiteX3" fmla="*/ 0 w 320040"/>
              <a:gd name="connsiteY3" fmla="*/ 2443942 h 24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" h="2443942">
                <a:moveTo>
                  <a:pt x="315884" y="0"/>
                </a:moveTo>
                <a:cubicBezTo>
                  <a:pt x="317269" y="455815"/>
                  <a:pt x="318655" y="911629"/>
                  <a:pt x="320040" y="1367444"/>
                </a:cubicBezTo>
                <a:lnTo>
                  <a:pt x="0" y="1367444"/>
                </a:lnTo>
                <a:lnTo>
                  <a:pt x="0" y="2443942"/>
                </a:lnTo>
              </a:path>
            </a:pathLst>
          </a:custGeom>
          <a:noFill/>
          <a:ln w="25400">
            <a:solidFill>
              <a:srgbClr val="FFC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D8D960-9C1C-4642-89EC-837F5B73C0C5}"/>
              </a:ext>
            </a:extLst>
          </p:cNvPr>
          <p:cNvCxnSpPr>
            <a:cxnSpLocks/>
          </p:cNvCxnSpPr>
          <p:nvPr/>
        </p:nvCxnSpPr>
        <p:spPr>
          <a:xfrm>
            <a:off x="2790022" y="274320"/>
            <a:ext cx="0" cy="2481349"/>
          </a:xfrm>
          <a:prstGeom prst="line">
            <a:avLst/>
          </a:prstGeom>
          <a:ln w="25400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80B173-A59E-47FC-9F0F-90D95320767B}"/>
              </a:ext>
            </a:extLst>
          </p:cNvPr>
          <p:cNvCxnSpPr>
            <a:cxnSpLocks/>
          </p:cNvCxnSpPr>
          <p:nvPr/>
        </p:nvCxnSpPr>
        <p:spPr>
          <a:xfrm>
            <a:off x="9417050" y="323732"/>
            <a:ext cx="0" cy="2431937"/>
          </a:xfrm>
          <a:prstGeom prst="line">
            <a:avLst/>
          </a:prstGeom>
          <a:ln w="25400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0553E5-9397-4E6A-9495-6F902C2CABA1}"/>
              </a:ext>
            </a:extLst>
          </p:cNvPr>
          <p:cNvSpPr txBox="1"/>
          <p:nvPr/>
        </p:nvSpPr>
        <p:spPr>
          <a:xfrm>
            <a:off x="9800198" y="1509823"/>
            <a:ext cx="106792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00B050"/>
                </a:solidFill>
                <a:latin typeface="+mn-lt"/>
              </a:rPr>
              <a:t>Core Vessel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81FCC6-C03B-4B37-ABD7-9F8444BDEFAB}"/>
              </a:ext>
            </a:extLst>
          </p:cNvPr>
          <p:cNvSpPr txBox="1"/>
          <p:nvPr/>
        </p:nvSpPr>
        <p:spPr>
          <a:xfrm>
            <a:off x="9800199" y="1904491"/>
            <a:ext cx="16231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Core Vessel Insert / Monolith Insert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540D81-327D-4046-97E2-C4F4A08D3C5E}"/>
              </a:ext>
            </a:extLst>
          </p:cNvPr>
          <p:cNvSpPr txBox="1"/>
          <p:nvPr/>
        </p:nvSpPr>
        <p:spPr>
          <a:xfrm>
            <a:off x="9800198" y="2465359"/>
            <a:ext cx="18211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00B0F0"/>
                </a:solidFill>
                <a:latin typeface="+mn-lt"/>
              </a:rPr>
              <a:t>Shutter Insert / Maintenance Shutter Insert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68886C-F1EF-4224-9300-9C8E2B7CD657}"/>
              </a:ext>
            </a:extLst>
          </p:cNvPr>
          <p:cNvSpPr txBox="1"/>
          <p:nvPr/>
        </p:nvSpPr>
        <p:spPr>
          <a:xfrm>
            <a:off x="9800198" y="4448626"/>
            <a:ext cx="203453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FFC000"/>
                </a:solidFill>
                <a:latin typeface="+mn-lt"/>
              </a:rPr>
              <a:t>Target Building Boundary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E2159B-AF7D-47DC-AE6C-8542061E733F}"/>
              </a:ext>
            </a:extLst>
          </p:cNvPr>
          <p:cNvSpPr txBox="1"/>
          <p:nvPr/>
        </p:nvSpPr>
        <p:spPr>
          <a:xfrm>
            <a:off x="9800198" y="3192426"/>
            <a:ext cx="18211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7030A0"/>
                </a:solidFill>
                <a:latin typeface="+mn-lt"/>
              </a:rPr>
              <a:t>Primary Shutter / Maintenance Shutter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47F67-8527-418F-968E-5ABC334E6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82" y="2927707"/>
            <a:ext cx="3771371" cy="3007477"/>
          </a:xfrm>
        </p:spPr>
        <p:txBody>
          <a:bodyPr/>
          <a:lstStyle/>
          <a:p>
            <a:r>
              <a:rPr lang="en-US" sz="1800" dirty="0">
                <a:solidFill>
                  <a:srgbClr val="C00000"/>
                </a:solidFill>
              </a:rPr>
              <a:t>STS Core Vessel Environment extends further outward</a:t>
            </a:r>
          </a:p>
          <a:p>
            <a:r>
              <a:rPr lang="en-US" sz="1800" dirty="0">
                <a:solidFill>
                  <a:srgbClr val="C00000"/>
                </a:solidFill>
              </a:rPr>
              <a:t>STS monolith optics &amp; shutters are much different than FTS</a:t>
            </a:r>
          </a:p>
          <a:p>
            <a:pPr lvl="1"/>
            <a:r>
              <a:rPr lang="en-US" sz="1400" dirty="0">
                <a:solidFill>
                  <a:srgbClr val="C00000"/>
                </a:solidFill>
              </a:rPr>
              <a:t>STS Monolith Inserts combine FTS CV &amp; Shutter Inserts</a:t>
            </a:r>
          </a:p>
          <a:p>
            <a:r>
              <a:rPr lang="en-US" sz="1800" dirty="0">
                <a:solidFill>
                  <a:srgbClr val="C00000"/>
                </a:solidFill>
              </a:rPr>
              <a:t>STS bunker diameter and Target Building width are linked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03DAEE-3CF9-4B45-A7DE-AB5352051A08}"/>
              </a:ext>
            </a:extLst>
          </p:cNvPr>
          <p:cNvSpPr/>
          <p:nvPr/>
        </p:nvSpPr>
        <p:spPr>
          <a:xfrm>
            <a:off x="6282323" y="2119953"/>
            <a:ext cx="1132764" cy="8188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9BCDED-A6B9-4296-93B2-89E5C56B7AC5}"/>
              </a:ext>
            </a:extLst>
          </p:cNvPr>
          <p:cNvSpPr/>
          <p:nvPr/>
        </p:nvSpPr>
        <p:spPr>
          <a:xfrm>
            <a:off x="7421035" y="2005013"/>
            <a:ext cx="95890" cy="411956"/>
          </a:xfrm>
          <a:prstGeom prst="rect">
            <a:avLst/>
          </a:prstGeom>
          <a:noFill/>
          <a:ln w="25400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B910E6-F1B0-4CFE-AA76-23BACF3D77E7}"/>
              </a:ext>
            </a:extLst>
          </p:cNvPr>
          <p:cNvSpPr/>
          <p:nvPr/>
        </p:nvSpPr>
        <p:spPr>
          <a:xfrm>
            <a:off x="6382722" y="5651420"/>
            <a:ext cx="291152" cy="8188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CC97CF-27CD-4F4A-A10D-DCB212B2EBC8}"/>
              </a:ext>
            </a:extLst>
          </p:cNvPr>
          <p:cNvSpPr/>
          <p:nvPr/>
        </p:nvSpPr>
        <p:spPr>
          <a:xfrm>
            <a:off x="6686752" y="5648337"/>
            <a:ext cx="492919" cy="81886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9333E6-6130-4845-92E9-499F2FF4E7D5}"/>
              </a:ext>
            </a:extLst>
          </p:cNvPr>
          <p:cNvSpPr/>
          <p:nvPr/>
        </p:nvSpPr>
        <p:spPr>
          <a:xfrm>
            <a:off x="6660996" y="5060156"/>
            <a:ext cx="556609" cy="1040714"/>
          </a:xfrm>
          <a:prstGeom prst="rect">
            <a:avLst/>
          </a:prstGeom>
          <a:noFill/>
          <a:ln w="25400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371C47-F9AA-4441-82B2-FA36BFF7D2AE}"/>
              </a:ext>
            </a:extLst>
          </p:cNvPr>
          <p:cNvSpPr/>
          <p:nvPr/>
        </p:nvSpPr>
        <p:spPr>
          <a:xfrm>
            <a:off x="4723453" y="2132689"/>
            <a:ext cx="64123" cy="81886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DB79C4-2609-423A-B181-C6A378F90EDC}"/>
              </a:ext>
            </a:extLst>
          </p:cNvPr>
          <p:cNvSpPr/>
          <p:nvPr/>
        </p:nvSpPr>
        <p:spPr>
          <a:xfrm>
            <a:off x="4824461" y="1166861"/>
            <a:ext cx="2580024" cy="1046787"/>
          </a:xfrm>
          <a:custGeom>
            <a:avLst/>
            <a:gdLst>
              <a:gd name="connsiteX0" fmla="*/ 1136072 w 2580024"/>
              <a:gd name="connsiteY0" fmla="*/ 0 h 1046787"/>
              <a:gd name="connsiteX1" fmla="*/ 1139151 w 2580024"/>
              <a:gd name="connsiteY1" fmla="*/ 929794 h 1046787"/>
              <a:gd name="connsiteX2" fmla="*/ 0 w 2580024"/>
              <a:gd name="connsiteY2" fmla="*/ 929794 h 1046787"/>
              <a:gd name="connsiteX3" fmla="*/ 0 w 2580024"/>
              <a:gd name="connsiteY3" fmla="*/ 1046787 h 1046787"/>
              <a:gd name="connsiteX4" fmla="*/ 2580024 w 2580024"/>
              <a:gd name="connsiteY4" fmla="*/ 1034472 h 1046787"/>
              <a:gd name="connsiteX5" fmla="*/ 2576945 w 2580024"/>
              <a:gd name="connsiteY5" fmla="*/ 948266 h 1046787"/>
              <a:gd name="connsiteX6" fmla="*/ 1419321 w 2580024"/>
              <a:gd name="connsiteY6" fmla="*/ 948266 h 1046787"/>
              <a:gd name="connsiteX7" fmla="*/ 1419321 w 2580024"/>
              <a:gd name="connsiteY7" fmla="*/ 6157 h 1046787"/>
              <a:gd name="connsiteX8" fmla="*/ 1136072 w 2580024"/>
              <a:gd name="connsiteY8" fmla="*/ 0 h 104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024" h="1046787">
                <a:moveTo>
                  <a:pt x="1136072" y="0"/>
                </a:moveTo>
                <a:cubicBezTo>
                  <a:pt x="1137098" y="309931"/>
                  <a:pt x="1138125" y="619863"/>
                  <a:pt x="1139151" y="929794"/>
                </a:cubicBezTo>
                <a:lnTo>
                  <a:pt x="0" y="929794"/>
                </a:lnTo>
                <a:lnTo>
                  <a:pt x="0" y="1046787"/>
                </a:lnTo>
                <a:lnTo>
                  <a:pt x="2580024" y="1034472"/>
                </a:lnTo>
                <a:lnTo>
                  <a:pt x="2576945" y="948266"/>
                </a:lnTo>
                <a:lnTo>
                  <a:pt x="1419321" y="948266"/>
                </a:lnTo>
                <a:lnTo>
                  <a:pt x="1419321" y="6157"/>
                </a:lnTo>
                <a:lnTo>
                  <a:pt x="1136072" y="0"/>
                </a:lnTo>
                <a:close/>
              </a:path>
            </a:pathLst>
          </a:custGeom>
          <a:noFill/>
          <a:ln w="19050">
            <a:solidFill>
              <a:srgbClr val="92D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5DA575C-1C7C-4530-A52C-8A989A724C85}"/>
              </a:ext>
            </a:extLst>
          </p:cNvPr>
          <p:cNvSpPr/>
          <p:nvPr/>
        </p:nvSpPr>
        <p:spPr>
          <a:xfrm>
            <a:off x="5557212" y="4698230"/>
            <a:ext cx="1102206" cy="1431637"/>
          </a:xfrm>
          <a:custGeom>
            <a:avLst/>
            <a:gdLst>
              <a:gd name="connsiteX0" fmla="*/ 277091 w 1102206"/>
              <a:gd name="connsiteY0" fmla="*/ 3079 h 1431637"/>
              <a:gd name="connsiteX1" fmla="*/ 280170 w 1102206"/>
              <a:gd name="connsiteY1" fmla="*/ 868218 h 1431637"/>
              <a:gd name="connsiteX2" fmla="*/ 0 w 1102206"/>
              <a:gd name="connsiteY2" fmla="*/ 865140 h 1431637"/>
              <a:gd name="connsiteX3" fmla="*/ 3079 w 1102206"/>
              <a:gd name="connsiteY3" fmla="*/ 957503 h 1431637"/>
              <a:gd name="connsiteX4" fmla="*/ 280170 w 1102206"/>
              <a:gd name="connsiteY4" fmla="*/ 957503 h 1431637"/>
              <a:gd name="connsiteX5" fmla="*/ 289406 w 1102206"/>
              <a:gd name="connsiteY5" fmla="*/ 1431637 h 1431637"/>
              <a:gd name="connsiteX6" fmla="*/ 822036 w 1102206"/>
              <a:gd name="connsiteY6" fmla="*/ 1428558 h 1431637"/>
              <a:gd name="connsiteX7" fmla="*/ 822036 w 1102206"/>
              <a:gd name="connsiteY7" fmla="*/ 1025237 h 1431637"/>
              <a:gd name="connsiteX8" fmla="*/ 1096049 w 1102206"/>
              <a:gd name="connsiteY8" fmla="*/ 1040631 h 1431637"/>
              <a:gd name="connsiteX9" fmla="*/ 1102206 w 1102206"/>
              <a:gd name="connsiteY9" fmla="*/ 945188 h 1431637"/>
              <a:gd name="connsiteX10" fmla="*/ 812800 w 1102206"/>
              <a:gd name="connsiteY10" fmla="*/ 951346 h 1431637"/>
              <a:gd name="connsiteX11" fmla="*/ 815879 w 1102206"/>
              <a:gd name="connsiteY11" fmla="*/ 0 h 1431637"/>
              <a:gd name="connsiteX12" fmla="*/ 277091 w 1102206"/>
              <a:gd name="connsiteY12" fmla="*/ 3079 h 1431637"/>
              <a:gd name="connsiteX0" fmla="*/ 277091 w 1102206"/>
              <a:gd name="connsiteY0" fmla="*/ 3079 h 1431637"/>
              <a:gd name="connsiteX1" fmla="*/ 280170 w 1102206"/>
              <a:gd name="connsiteY1" fmla="*/ 868218 h 1431637"/>
              <a:gd name="connsiteX2" fmla="*/ 0 w 1102206"/>
              <a:gd name="connsiteY2" fmla="*/ 865140 h 1431637"/>
              <a:gd name="connsiteX3" fmla="*/ 3079 w 1102206"/>
              <a:gd name="connsiteY3" fmla="*/ 957503 h 1431637"/>
              <a:gd name="connsiteX4" fmla="*/ 280170 w 1102206"/>
              <a:gd name="connsiteY4" fmla="*/ 957503 h 1431637"/>
              <a:gd name="connsiteX5" fmla="*/ 289406 w 1102206"/>
              <a:gd name="connsiteY5" fmla="*/ 1431637 h 1431637"/>
              <a:gd name="connsiteX6" fmla="*/ 822036 w 1102206"/>
              <a:gd name="connsiteY6" fmla="*/ 1428558 h 1431637"/>
              <a:gd name="connsiteX7" fmla="*/ 818958 w 1102206"/>
              <a:gd name="connsiteY7" fmla="*/ 1068340 h 1431637"/>
              <a:gd name="connsiteX8" fmla="*/ 1096049 w 1102206"/>
              <a:gd name="connsiteY8" fmla="*/ 1040631 h 1431637"/>
              <a:gd name="connsiteX9" fmla="*/ 1102206 w 1102206"/>
              <a:gd name="connsiteY9" fmla="*/ 945188 h 1431637"/>
              <a:gd name="connsiteX10" fmla="*/ 812800 w 1102206"/>
              <a:gd name="connsiteY10" fmla="*/ 951346 h 1431637"/>
              <a:gd name="connsiteX11" fmla="*/ 815879 w 1102206"/>
              <a:gd name="connsiteY11" fmla="*/ 0 h 1431637"/>
              <a:gd name="connsiteX12" fmla="*/ 277091 w 1102206"/>
              <a:gd name="connsiteY12" fmla="*/ 3079 h 1431637"/>
              <a:gd name="connsiteX0" fmla="*/ 277091 w 1102206"/>
              <a:gd name="connsiteY0" fmla="*/ 3079 h 1431637"/>
              <a:gd name="connsiteX1" fmla="*/ 280170 w 1102206"/>
              <a:gd name="connsiteY1" fmla="*/ 868218 h 1431637"/>
              <a:gd name="connsiteX2" fmla="*/ 0 w 1102206"/>
              <a:gd name="connsiteY2" fmla="*/ 865140 h 1431637"/>
              <a:gd name="connsiteX3" fmla="*/ 3079 w 1102206"/>
              <a:gd name="connsiteY3" fmla="*/ 957503 h 1431637"/>
              <a:gd name="connsiteX4" fmla="*/ 280170 w 1102206"/>
              <a:gd name="connsiteY4" fmla="*/ 957503 h 1431637"/>
              <a:gd name="connsiteX5" fmla="*/ 289406 w 1102206"/>
              <a:gd name="connsiteY5" fmla="*/ 1431637 h 1431637"/>
              <a:gd name="connsiteX6" fmla="*/ 822036 w 1102206"/>
              <a:gd name="connsiteY6" fmla="*/ 1428558 h 1431637"/>
              <a:gd name="connsiteX7" fmla="*/ 815879 w 1102206"/>
              <a:gd name="connsiteY7" fmla="*/ 1040631 h 1431637"/>
              <a:gd name="connsiteX8" fmla="*/ 1096049 w 1102206"/>
              <a:gd name="connsiteY8" fmla="*/ 1040631 h 1431637"/>
              <a:gd name="connsiteX9" fmla="*/ 1102206 w 1102206"/>
              <a:gd name="connsiteY9" fmla="*/ 945188 h 1431637"/>
              <a:gd name="connsiteX10" fmla="*/ 812800 w 1102206"/>
              <a:gd name="connsiteY10" fmla="*/ 951346 h 1431637"/>
              <a:gd name="connsiteX11" fmla="*/ 815879 w 1102206"/>
              <a:gd name="connsiteY11" fmla="*/ 0 h 1431637"/>
              <a:gd name="connsiteX12" fmla="*/ 277091 w 1102206"/>
              <a:gd name="connsiteY12" fmla="*/ 3079 h 143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2206" h="1431637">
                <a:moveTo>
                  <a:pt x="277091" y="3079"/>
                </a:moveTo>
                <a:cubicBezTo>
                  <a:pt x="278117" y="291459"/>
                  <a:pt x="279144" y="579838"/>
                  <a:pt x="280170" y="868218"/>
                </a:cubicBezTo>
                <a:lnTo>
                  <a:pt x="0" y="865140"/>
                </a:lnTo>
                <a:cubicBezTo>
                  <a:pt x="1026" y="895928"/>
                  <a:pt x="2053" y="926715"/>
                  <a:pt x="3079" y="957503"/>
                </a:cubicBezTo>
                <a:lnTo>
                  <a:pt x="280170" y="957503"/>
                </a:lnTo>
                <a:lnTo>
                  <a:pt x="289406" y="1431637"/>
                </a:lnTo>
                <a:lnTo>
                  <a:pt x="822036" y="1428558"/>
                </a:lnTo>
                <a:cubicBezTo>
                  <a:pt x="819984" y="1299249"/>
                  <a:pt x="817931" y="1169940"/>
                  <a:pt x="815879" y="1040631"/>
                </a:cubicBezTo>
                <a:lnTo>
                  <a:pt x="1096049" y="1040631"/>
                </a:lnTo>
                <a:lnTo>
                  <a:pt x="1102206" y="945188"/>
                </a:lnTo>
                <a:lnTo>
                  <a:pt x="812800" y="951346"/>
                </a:lnTo>
                <a:cubicBezTo>
                  <a:pt x="813826" y="634231"/>
                  <a:pt x="814853" y="317115"/>
                  <a:pt x="815879" y="0"/>
                </a:cubicBezTo>
                <a:lnTo>
                  <a:pt x="277091" y="3079"/>
                </a:lnTo>
                <a:close/>
              </a:path>
            </a:pathLst>
          </a:custGeom>
          <a:noFill/>
          <a:ln w="19050">
            <a:solidFill>
              <a:srgbClr val="92D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81EDEC-14DE-463E-9254-01FCDEFD620B}"/>
              </a:ext>
            </a:extLst>
          </p:cNvPr>
          <p:cNvSpPr txBox="1"/>
          <p:nvPr/>
        </p:nvSpPr>
        <p:spPr>
          <a:xfrm>
            <a:off x="9800198" y="3927539"/>
            <a:ext cx="202972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92D050"/>
                </a:solidFill>
                <a:latin typeface="+mn-lt"/>
              </a:rPr>
              <a:t>Core Vessel Environment</a:t>
            </a:r>
          </a:p>
        </p:txBody>
      </p:sp>
    </p:spTree>
    <p:extLst>
      <p:ext uri="{BB962C8B-B14F-4D97-AF65-F5344CB8AC3E}">
        <p14:creationId xmlns:p14="http://schemas.microsoft.com/office/powerpoint/2010/main" val="41889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6" grpId="0" uiExpand="1" build="p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13" grpId="0" animBg="1"/>
      <p:bldP spid="13" grpId="1" animBg="1"/>
      <p:bldP spid="14" grpId="0" animBg="1"/>
      <p:bldP spid="14" grpId="1" animBg="1"/>
      <p:bldP spid="40" grpId="0"/>
      <p:bldP spid="4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9C79-D4C0-4C6E-9D1D-8CC7A8E7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Bunker Interfaces &amp;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6A1F-D05F-454F-B44F-9F64E60DD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77" y="1178492"/>
            <a:ext cx="3457601" cy="4939565"/>
          </a:xfrm>
        </p:spPr>
        <p:txBody>
          <a:bodyPr/>
          <a:lstStyle/>
          <a:p>
            <a:r>
              <a:rPr lang="en-US" sz="2000" dirty="0"/>
              <a:t>Conventional Facilities</a:t>
            </a:r>
          </a:p>
          <a:p>
            <a:pPr lvl="1"/>
            <a:r>
              <a:rPr lang="en-US" sz="1600" dirty="0"/>
              <a:t>Permanent concrete</a:t>
            </a:r>
          </a:p>
          <a:p>
            <a:pPr lvl="1"/>
            <a:r>
              <a:rPr lang="en-US" sz="1600" dirty="0"/>
              <a:t>Conventional utilities</a:t>
            </a:r>
          </a:p>
          <a:p>
            <a:r>
              <a:rPr lang="en-US" sz="2000" dirty="0"/>
              <a:t>Target Systems</a:t>
            </a:r>
          </a:p>
          <a:p>
            <a:pPr lvl="1"/>
            <a:r>
              <a:rPr lang="en-US" sz="1600" dirty="0"/>
              <a:t>Core Vessel &amp; Nozzle extensions</a:t>
            </a:r>
          </a:p>
          <a:p>
            <a:pPr lvl="1"/>
            <a:r>
              <a:rPr lang="en-US" sz="1600" dirty="0"/>
              <a:t>Monolith shielding</a:t>
            </a:r>
          </a:p>
          <a:p>
            <a:pPr lvl="1"/>
            <a:r>
              <a:rPr lang="en-US" sz="1600" dirty="0"/>
              <a:t>Monolith Insert utilities</a:t>
            </a:r>
          </a:p>
          <a:p>
            <a:r>
              <a:rPr lang="en-US" sz="2000" dirty="0"/>
              <a:t>Instrument Systems</a:t>
            </a:r>
          </a:p>
          <a:p>
            <a:pPr lvl="1"/>
            <a:r>
              <a:rPr lang="en-US" sz="1600" dirty="0"/>
              <a:t>Bunker Roof Panels</a:t>
            </a:r>
          </a:p>
          <a:p>
            <a:pPr lvl="1"/>
            <a:r>
              <a:rPr lang="en-US" sz="1600" dirty="0"/>
              <a:t>Monolith Inserts</a:t>
            </a:r>
          </a:p>
          <a:p>
            <a:pPr lvl="1"/>
            <a:r>
              <a:rPr lang="en-US" sz="1600" dirty="0"/>
              <a:t>Maintenance Shutters</a:t>
            </a:r>
          </a:p>
          <a:p>
            <a:pPr lvl="1"/>
            <a:r>
              <a:rPr lang="en-US" sz="1600" dirty="0"/>
              <a:t>Beamline technical equipment &amp; shared utilities</a:t>
            </a:r>
          </a:p>
        </p:txBody>
      </p:sp>
      <p:pic>
        <p:nvPicPr>
          <p:cNvPr id="10" name="Picture 9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EEBE4A71-C6A2-4E1A-9239-8E8FA9B8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743" y="1838849"/>
            <a:ext cx="7973659" cy="29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02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9DCA-3A28-44C6-A0FE-3C9C460E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978729"/>
          </a:xfrm>
        </p:spPr>
        <p:txBody>
          <a:bodyPr/>
          <a:lstStyle/>
          <a:p>
            <a:r>
              <a:rPr lang="en-US" dirty="0"/>
              <a:t>Conventional Facilities Must Support Compact Neutron Source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31BC8-A475-407B-A3E5-029A535D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508760"/>
            <a:ext cx="4693669" cy="4047778"/>
          </a:xfrm>
        </p:spPr>
        <p:txBody>
          <a:bodyPr/>
          <a:lstStyle/>
          <a:p>
            <a:r>
              <a:rPr lang="en-US" sz="1800" dirty="0"/>
              <a:t>Target and Instrument Building designs must provide stable platforms for both initial and future beamline installations</a:t>
            </a:r>
          </a:p>
          <a:p>
            <a:r>
              <a:rPr lang="en-US" sz="1800" dirty="0"/>
              <a:t>Requirement given to Conventional regarding monolith &amp; instrument floor deflection</a:t>
            </a:r>
          </a:p>
          <a:p>
            <a:pPr lvl="1"/>
            <a:r>
              <a:rPr lang="en-US" sz="1400" dirty="0"/>
              <a:t>1mm initial settlement + 1mm live load (temporary) deflection</a:t>
            </a:r>
          </a:p>
          <a:p>
            <a:pPr lvl="1"/>
            <a:r>
              <a:rPr lang="en-US" sz="1400" dirty="0"/>
              <a:t>Preventing relative movement between monolith and instrument floors is critical</a:t>
            </a:r>
          </a:p>
          <a:p>
            <a:r>
              <a:rPr lang="en-US" sz="1800" dirty="0"/>
              <a:t>Initial structural design incorporates micro-pile spacing of 10ft</a:t>
            </a:r>
          </a:p>
          <a:p>
            <a:r>
              <a:rPr lang="en-US" sz="1800" dirty="0"/>
              <a:t>Small amount of basement space under 40M/50M Buildings, mostly slab-on-grade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CA32C-845E-40AE-8A92-B8C4EB7D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773" y="1672390"/>
            <a:ext cx="6628664" cy="31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3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1824-1D97-4139-90FB-5C963908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Plan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79075C3-B548-4B73-B349-C21FC94A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89" y="542085"/>
            <a:ext cx="6513503" cy="5763256"/>
          </a:xfrm>
          <a:prstGeom prst="rect">
            <a:avLst/>
          </a:prstGeom>
        </p:spPr>
      </p:pic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39139623-DF46-4B60-82B6-0738A822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084" y="1907360"/>
            <a:ext cx="2642447" cy="15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8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Alignment – Neutron Beam Lines to Moderators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60" y="981818"/>
            <a:ext cx="6735716" cy="5064140"/>
          </a:xfrm>
        </p:spPr>
        <p:txBody>
          <a:bodyPr/>
          <a:lstStyle/>
          <a:p>
            <a:r>
              <a:rPr lang="en-US" sz="1800" dirty="0"/>
              <a:t>Core vessel nozzles attached on site</a:t>
            </a:r>
          </a:p>
          <a:p>
            <a:pPr lvl="1"/>
            <a:r>
              <a:rPr lang="en-US" sz="1600" dirty="0"/>
              <a:t>Nozzle ends supported by monolith structure (not shown)</a:t>
            </a:r>
          </a:p>
          <a:p>
            <a:r>
              <a:rPr lang="en-US" sz="1800" dirty="0"/>
              <a:t>Vessel beam port face &amp; nozzle flange fabrication and installation tolerances must be considered in adjustment range of inserts &amp; guides</a:t>
            </a:r>
          </a:p>
          <a:p>
            <a:r>
              <a:rPr lang="en-US" sz="1800" dirty="0"/>
              <a:t>Large component fabricator indicates positional tolerances on pins ±0.1 mm and perpendicularity tolerance of ±0.02 mm (0.004° on the faces) plus ±0.2 mm installation tolerance</a:t>
            </a:r>
            <a:endParaRPr lang="en-US" sz="1400" dirty="0"/>
          </a:p>
          <a:p>
            <a:pPr lvl="1"/>
            <a:r>
              <a:rPr lang="en-US" sz="1600" dirty="0"/>
              <a:t>Leads to a positional error of ±0.9 mm at the downstream end of the nozzles (~5 m)</a:t>
            </a:r>
          </a:p>
          <a:p>
            <a:pPr lvl="1"/>
            <a:r>
              <a:rPr lang="en-US" sz="1600" dirty="0"/>
              <a:t>Remote installation of inserts &amp; guides imposes a 6 mm gap around components, so fabrication error does not impact design</a:t>
            </a:r>
          </a:p>
          <a:p>
            <a:r>
              <a:rPr lang="en-US" sz="1800" dirty="0"/>
              <a:t>Nozzle installation must be well mapped for insert installation</a:t>
            </a:r>
          </a:p>
          <a:p>
            <a:pPr lvl="1"/>
            <a:r>
              <a:rPr lang="en-US" sz="1600" dirty="0"/>
              <a:t>Monolith bulk shielding will be in place during survey, expect entire monolith to move as single entity</a:t>
            </a:r>
          </a:p>
        </p:txBody>
      </p:sp>
      <p:pic>
        <p:nvPicPr>
          <p:cNvPr id="5" name="Picture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69ABB8D5-5330-4727-B734-1C6785AE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427" y="1588696"/>
            <a:ext cx="4392177" cy="3514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5DC82-5894-41F2-89BC-E111E3884CBB}"/>
              </a:ext>
            </a:extLst>
          </p:cNvPr>
          <p:cNvSpPr txBox="1"/>
          <p:nvPr/>
        </p:nvSpPr>
        <p:spPr>
          <a:xfrm>
            <a:off x="8806555" y="5211441"/>
            <a:ext cx="2318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</a:rPr>
              <a:t>Core Vessel and Nozzle Extensions</a:t>
            </a:r>
          </a:p>
        </p:txBody>
      </p:sp>
    </p:spTree>
    <p:extLst>
      <p:ext uri="{BB962C8B-B14F-4D97-AF65-F5344CB8AC3E}">
        <p14:creationId xmlns:p14="http://schemas.microsoft.com/office/powerpoint/2010/main" val="1346975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F786-A3E5-4F3D-88F3-FFDFAB1E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– Neutron Beamlines to Moderators (cont'd)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E0074-C2FF-4E18-B3BA-C374BB556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508760"/>
            <a:ext cx="4567337" cy="4047778"/>
          </a:xfrm>
        </p:spPr>
        <p:txBody>
          <a:bodyPr/>
          <a:lstStyle/>
          <a:p>
            <a:r>
              <a:rPr lang="en-US" sz="1800" dirty="0"/>
              <a:t>Precisely defining beamline misalignment tolerances requires understanding of their impact on instrument performance</a:t>
            </a:r>
          </a:p>
          <a:p>
            <a:pPr lvl="1"/>
            <a:r>
              <a:rPr lang="en-US" sz="1400" dirty="0"/>
              <a:t>Sensitivity analyses (neutron simulations) needed to fully define these tolerances</a:t>
            </a:r>
          </a:p>
          <a:p>
            <a:pPr lvl="1"/>
            <a:r>
              <a:rPr lang="en-US" sz="1400" dirty="0"/>
              <a:t>Expect cylindrical moderator more forgiving than tube moderator with 1 beamline viewing each tube end</a:t>
            </a:r>
          </a:p>
          <a:p>
            <a:r>
              <a:rPr lang="en-US" sz="1800" dirty="0"/>
              <a:t>Preliminary study of tube moderator misalignment completed</a:t>
            </a:r>
          </a:p>
          <a:p>
            <a:pPr lvl="1"/>
            <a:r>
              <a:rPr lang="en-US" sz="1400" dirty="0"/>
              <a:t>Initial conclusion is beamlines should be aligned within 0.5 degrees of tube axis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297C-06AE-4F73-B480-48D6C54909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4029" y="1828800"/>
            <a:ext cx="3415764" cy="2698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14A1D-749E-4DC8-854C-B7E785FF42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2200" y="1828800"/>
            <a:ext cx="3415764" cy="2648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573040-703A-4C87-8666-2DCC9665B43F}"/>
              </a:ext>
            </a:extLst>
          </p:cNvPr>
          <p:cNvSpPr/>
          <p:nvPr/>
        </p:nvSpPr>
        <p:spPr>
          <a:xfrm>
            <a:off x="5451792" y="4508909"/>
            <a:ext cx="62258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Brightness changes at neutron emission for off-axis angles for brightness of 3-cm-diameter tube moderator. The effect on the time-integrated brightness is shown on the left plot, and peak brightness is on the right plot.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46D47-6A0B-4B79-BEEB-1A763C170140}"/>
              </a:ext>
            </a:extLst>
          </p:cNvPr>
          <p:cNvSpPr/>
          <p:nvPr/>
        </p:nvSpPr>
        <p:spPr>
          <a:xfrm>
            <a:off x="3981448" y="6209727"/>
            <a:ext cx="42291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"A Liquid Hydrogen Tube Moderator Arrangement for STS,” F.X. Gallmeier, STS document STS03-31-TR0005-R00, January 2018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6789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64EA23-8301-4B7F-963F-3833CBEC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81" y="320040"/>
            <a:ext cx="2264667" cy="6122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D0CC18-996F-49F9-96E7-BC916B51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 Insert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1B954-8E60-4B7A-8310-6DEE8AA4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4" y="1508760"/>
            <a:ext cx="3531538" cy="4047778"/>
          </a:xfrm>
        </p:spPr>
        <p:txBody>
          <a:bodyPr/>
          <a:lstStyle/>
          <a:p>
            <a:r>
              <a:rPr lang="en-US" sz="1800" dirty="0"/>
              <a:t>Cooling utilities provided by Target Systems as in FTS</a:t>
            </a:r>
          </a:p>
          <a:p>
            <a:pPr lvl="1"/>
            <a:r>
              <a:rPr lang="en-US" sz="1400" dirty="0"/>
              <a:t>Helium supply / hot off-gas</a:t>
            </a:r>
          </a:p>
          <a:p>
            <a:pPr lvl="1"/>
            <a:r>
              <a:rPr lang="en-US" sz="1400" dirty="0"/>
              <a:t>Seal vacuum port</a:t>
            </a:r>
          </a:p>
          <a:p>
            <a:pPr lvl="1"/>
            <a:r>
              <a:rPr lang="en-US" sz="1400" dirty="0"/>
              <a:t>Water supply / return</a:t>
            </a:r>
          </a:p>
          <a:p>
            <a:r>
              <a:rPr lang="en-US" sz="1800" dirty="0"/>
              <a:t>Floor trench shields water pipes and provides drain location for monolith insert leaks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7A5DE-D8FE-4BBB-8CF9-CB22A505E797}"/>
              </a:ext>
            </a:extLst>
          </p:cNvPr>
          <p:cNvSpPr txBox="1"/>
          <p:nvPr/>
        </p:nvSpPr>
        <p:spPr>
          <a:xfrm>
            <a:off x="4891688" y="906571"/>
            <a:ext cx="86273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b="1" dirty="0"/>
              <a:t>Hot off-gas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0549B-8E80-4803-9C82-45832F101CD4}"/>
              </a:ext>
            </a:extLst>
          </p:cNvPr>
          <p:cNvSpPr txBox="1"/>
          <p:nvPr/>
        </p:nvSpPr>
        <p:spPr>
          <a:xfrm>
            <a:off x="3740732" y="1182885"/>
            <a:ext cx="20136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b="1" dirty="0"/>
              <a:t>Helium supply &amp; </a:t>
            </a:r>
          </a:p>
          <a:p>
            <a:pPr algn="r">
              <a:lnSpc>
                <a:spcPct val="90000"/>
              </a:lnSpc>
            </a:pPr>
            <a:r>
              <a:rPr lang="en-US" sz="1000" b="1" dirty="0"/>
              <a:t>insert seal vacuum check 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53F76-CA56-4720-A60C-A7633782216F}"/>
              </a:ext>
            </a:extLst>
          </p:cNvPr>
          <p:cNvSpPr txBox="1"/>
          <p:nvPr/>
        </p:nvSpPr>
        <p:spPr>
          <a:xfrm>
            <a:off x="3007503" y="5072219"/>
            <a:ext cx="237276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b="1" dirty="0"/>
              <a:t>Insert cooling water supply &amp; return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708EF3-005A-4842-9057-A3856CB36415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754425" y="767329"/>
            <a:ext cx="422571" cy="254658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14D62E-1E1C-40BA-93DF-3916A2470C0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754425" y="946372"/>
            <a:ext cx="537670" cy="421179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DBF5EA-ED5F-4C81-A72A-A07042124DA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380268" y="5187635"/>
            <a:ext cx="1327225" cy="99166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D2B54B3-D94F-4825-8472-671E099012A2}"/>
              </a:ext>
            </a:extLst>
          </p:cNvPr>
          <p:cNvSpPr txBox="1"/>
          <p:nvPr/>
        </p:nvSpPr>
        <p:spPr>
          <a:xfrm>
            <a:off x="3998361" y="2266269"/>
            <a:ext cx="114646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b="1" dirty="0"/>
              <a:t>Gas valve panel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9090EA-2067-4FDF-991E-C85D66D241DF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5144829" y="2281535"/>
            <a:ext cx="550459" cy="10015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48CAE0-76ED-4C05-8915-C29AD0D5535B}"/>
              </a:ext>
            </a:extLst>
          </p:cNvPr>
          <p:cNvSpPr txBox="1"/>
          <p:nvPr/>
        </p:nvSpPr>
        <p:spPr>
          <a:xfrm>
            <a:off x="2965993" y="4285270"/>
            <a:ext cx="253306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b="1" dirty="0"/>
              <a:t>Feedthrough box into monolith inserts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3157E4-97B3-4E49-B639-6C7CECEF265C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499059" y="4400686"/>
            <a:ext cx="793036" cy="168575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lose up of a device&#10;&#10;Description automatically generated">
            <a:extLst>
              <a:ext uri="{FF2B5EF4-FFF2-40B4-BE49-F238E27FC236}">
                <a16:creationId xmlns:a16="http://schemas.microsoft.com/office/drawing/2014/main" id="{E0B5B2C6-B533-4D9F-9321-801C22497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726" y="3942123"/>
            <a:ext cx="3270669" cy="210585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618030F-F5AA-4E28-97F1-AC50396A4A25}"/>
              </a:ext>
            </a:extLst>
          </p:cNvPr>
          <p:cNvSpPr txBox="1"/>
          <p:nvPr/>
        </p:nvSpPr>
        <p:spPr>
          <a:xfrm>
            <a:off x="9943273" y="2363269"/>
            <a:ext cx="9797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Insert </a:t>
            </a:r>
            <a:r>
              <a:rPr lang="en-US" sz="1000" b="1" dirty="0" err="1"/>
              <a:t>utilties</a:t>
            </a:r>
            <a:endParaRPr lang="en-US" sz="10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50C70A-DF53-4251-9095-16B59950DB48}"/>
              </a:ext>
            </a:extLst>
          </p:cNvPr>
          <p:cNvSpPr txBox="1"/>
          <p:nvPr/>
        </p:nvSpPr>
        <p:spPr>
          <a:xfrm>
            <a:off x="8742915" y="5740634"/>
            <a:ext cx="22653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Insert internal water cooling paths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17642FA-8A0B-4895-B4F2-A1F736100E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26" y="724097"/>
            <a:ext cx="3405579" cy="15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3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30F4-5B90-4EA1-8E33-7F74A601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Bunker Wall Penetration Shielding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5FEC84-C9DA-41C0-ADB1-F2E7F467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43" y="1092770"/>
            <a:ext cx="4816403" cy="5254763"/>
          </a:xfrm>
        </p:spPr>
        <p:txBody>
          <a:bodyPr/>
          <a:lstStyle/>
          <a:p>
            <a:r>
              <a:rPr lang="en-US" sz="1800" dirty="0"/>
              <a:t>Create ample penetrations in bunker wall to aid in beamline component installation and future needs</a:t>
            </a:r>
          </a:p>
          <a:p>
            <a:r>
              <a:rPr lang="en-US" sz="1800" dirty="0"/>
              <a:t>Must fill in openings with shielding (1.5m-thick bunker walls)</a:t>
            </a:r>
          </a:p>
          <a:p>
            <a:r>
              <a:rPr lang="en-US" sz="1800" dirty="0"/>
              <a:t>Considering a drawer-style concept to facilitate such installation</a:t>
            </a:r>
          </a:p>
          <a:p>
            <a:pPr lvl="1"/>
            <a:r>
              <a:rPr lang="en-US" sz="1400" dirty="0"/>
              <a:t>Details are beamline-specific</a:t>
            </a:r>
          </a:p>
          <a:p>
            <a:r>
              <a:rPr lang="en-US" sz="1800" dirty="0"/>
              <a:t>Would require partial beamline disassembly and auxiliary support structure to pull drawers into bunker</a:t>
            </a:r>
          </a:p>
          <a:p>
            <a:pPr lvl="1"/>
            <a:r>
              <a:rPr lang="en-US" sz="1400" dirty="0"/>
              <a:t>Prefer to put only passive optics in bunker wall, but this would not be a hard requirement</a:t>
            </a:r>
          </a:p>
          <a:p>
            <a:r>
              <a:rPr lang="en-US" sz="1800" dirty="0"/>
              <a:t>Inner bunker wall serves as SCE boundary, will require some sort of air barrier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C81F4-BC86-4A27-A73B-A2F8AAF0CC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84" y="1098542"/>
            <a:ext cx="3360519" cy="2621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3211-EC6F-45FC-B944-678BDCCDAC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45" y="3888147"/>
            <a:ext cx="3712684" cy="2621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C7A82-9E0C-4C1A-B249-FB73C3281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92" y="413334"/>
            <a:ext cx="2922874" cy="2734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DDDA4-C573-4121-BC19-8D87ED87C428}"/>
              </a:ext>
            </a:extLst>
          </p:cNvPr>
          <p:cNvSpPr txBox="1"/>
          <p:nvPr/>
        </p:nvSpPr>
        <p:spPr>
          <a:xfrm>
            <a:off x="9562043" y="3147521"/>
            <a:ext cx="20553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</a:rPr>
              <a:t>Drawers extended into bunker</a:t>
            </a:r>
          </a:p>
        </p:txBody>
      </p:sp>
    </p:spTree>
    <p:extLst>
      <p:ext uri="{BB962C8B-B14F-4D97-AF65-F5344CB8AC3E}">
        <p14:creationId xmlns:p14="http://schemas.microsoft.com/office/powerpoint/2010/main" val="3239344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9" y="1098856"/>
            <a:ext cx="4345392" cy="5056002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Facility layout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Neutron beamline bunkers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Monolith optics &amp; alignment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Shutters</a:t>
            </a:r>
          </a:p>
          <a:p>
            <a:r>
              <a:rPr lang="en-US" sz="2400" dirty="0"/>
              <a:t>Choppers &amp; beamline shielding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</a:p>
        </p:txBody>
      </p:sp>
      <p:pic>
        <p:nvPicPr>
          <p:cNvPr id="6" name="Picture 5" descr="A close up of a printer&#10;&#10;Description automatically generated">
            <a:extLst>
              <a:ext uri="{FF2B5EF4-FFF2-40B4-BE49-F238E27FC236}">
                <a16:creationId xmlns:a16="http://schemas.microsoft.com/office/drawing/2014/main" id="{1AF4AFD8-81B6-443B-8210-A58E8BB7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44" y="570795"/>
            <a:ext cx="2897785" cy="3275757"/>
          </a:xfrm>
          <a:prstGeom prst="rect">
            <a:avLst/>
          </a:prstGeom>
        </p:spPr>
      </p:pic>
      <p:pic>
        <p:nvPicPr>
          <p:cNvPr id="12" name="Picture 11" descr="A picture containing toy, LEGO, sky&#10;&#10;Description automatically generated">
            <a:extLst>
              <a:ext uri="{FF2B5EF4-FFF2-40B4-BE49-F238E27FC236}">
                <a16:creationId xmlns:a16="http://schemas.microsoft.com/office/drawing/2014/main" id="{6AB0280C-DC87-45A7-B7E7-B0D54D759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7" t="38397" r="40454" b="12593"/>
          <a:stretch/>
        </p:blipFill>
        <p:spPr>
          <a:xfrm>
            <a:off x="6486716" y="3909868"/>
            <a:ext cx="5130043" cy="23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6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Choppers Concepts Based on FTS Choppers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470" y="880234"/>
            <a:ext cx="5385969" cy="5553710"/>
          </a:xfrm>
        </p:spPr>
        <p:txBody>
          <a:bodyPr/>
          <a:lstStyle/>
          <a:p>
            <a:r>
              <a:rPr lang="en-US" sz="1800" dirty="0"/>
              <a:t>Basis for STS chopper concept: when chopper speed equals source frequency, the edges of STS neutron pulses exiting chopper have the same rise &amp; fall time as the FTS exiting edges</a:t>
            </a:r>
          </a:p>
          <a:p>
            <a:pPr lvl="1"/>
            <a:r>
              <a:rPr lang="en-US" sz="1400" dirty="0"/>
              <a:t>Chopper diameters increase from 0.58m (FTS/60Hz) to 1.25m (STS/15Hz)</a:t>
            </a:r>
          </a:p>
          <a:p>
            <a:pPr lvl="1"/>
            <a:r>
              <a:rPr lang="en-US" sz="1400" dirty="0"/>
              <a:t>Smaller choppers (0.7m </a:t>
            </a:r>
            <a:r>
              <a:rPr lang="en-US" sz="1400" dirty="0" err="1"/>
              <a:t>dia</a:t>
            </a:r>
            <a:r>
              <a:rPr lang="en-US" sz="1400" dirty="0"/>
              <a:t>) are possible which require two disks to meet the STS Chopper Specification but function as a single disk chopper</a:t>
            </a:r>
          </a:p>
          <a:p>
            <a:pPr lvl="1"/>
            <a:r>
              <a:rPr lang="en-US" sz="1400" dirty="0"/>
              <a:t>STS chopper library developed based on FTS designs for commonly used choppers</a:t>
            </a:r>
          </a:p>
          <a:p>
            <a:r>
              <a:rPr lang="en-US" sz="1800" dirty="0"/>
              <a:t>Large diameter choppers fit better in the bunker, but can be anywhere along the beamlines</a:t>
            </a:r>
            <a:endParaRPr lang="en-US" sz="1400" dirty="0"/>
          </a:p>
          <a:p>
            <a:r>
              <a:rPr lang="en-US" sz="1800" dirty="0"/>
              <a:t>Magnetic bearing T0 choppers are being strongly considered since they will impose no vibration on sensitive optics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468546" y="4015024"/>
            <a:ext cx="3433405" cy="2685858"/>
            <a:chOff x="9036425" y="1675184"/>
            <a:chExt cx="2809202" cy="2197561"/>
          </a:xfrm>
        </p:grpSpPr>
        <p:sp>
          <p:nvSpPr>
            <p:cNvPr id="18" name="TextBox 17"/>
            <p:cNvSpPr txBox="1"/>
            <p:nvPr/>
          </p:nvSpPr>
          <p:spPr>
            <a:xfrm>
              <a:off x="9064405" y="3641913"/>
              <a:ext cx="2702144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Large diameter T0 choppers in bunker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36425" y="1675184"/>
              <a:ext cx="2809202" cy="197109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721506" y="937348"/>
            <a:ext cx="4493937" cy="2800892"/>
            <a:chOff x="6313285" y="4062807"/>
            <a:chExt cx="4289269" cy="2492895"/>
          </a:xfrm>
          <a:solidFill>
            <a:schemeClr val="bg1"/>
          </a:solidFill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3285" y="4062807"/>
              <a:ext cx="4289269" cy="2316205"/>
            </a:xfrm>
            <a:prstGeom prst="rect">
              <a:avLst/>
            </a:prstGeom>
            <a:grpFill/>
          </p:spPr>
        </p:pic>
        <p:sp>
          <p:nvSpPr>
            <p:cNvPr id="27" name="TextBox 26"/>
            <p:cNvSpPr txBox="1"/>
            <p:nvPr/>
          </p:nvSpPr>
          <p:spPr>
            <a:xfrm>
              <a:off x="7730229" y="6324870"/>
              <a:ext cx="1882981" cy="2308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STS 15Hz chopper library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369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0"/>
            <a:ext cx="6628012" cy="867930"/>
          </a:xfrm>
        </p:spPr>
        <p:txBody>
          <a:bodyPr/>
          <a:lstStyle/>
          <a:p>
            <a:r>
              <a:rPr lang="en-US" sz="2800" dirty="0"/>
              <a:t>Beam Line Shielding Estimates Completed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18" y="1309126"/>
            <a:ext cx="5398505" cy="4863074"/>
          </a:xfrm>
        </p:spPr>
        <p:txBody>
          <a:bodyPr/>
          <a:lstStyle/>
          <a:p>
            <a:r>
              <a:rPr lang="en-US" sz="1600" dirty="0"/>
              <a:t>Preliminary beam line shielding estimates developed from </a:t>
            </a:r>
            <a:r>
              <a:rPr lang="en-US" sz="1600" dirty="0" err="1"/>
              <a:t>McStas</a:t>
            </a:r>
            <a:r>
              <a:rPr lang="en-US" sz="1600" dirty="0"/>
              <a:t> calculation for 15 Hz / 700 kW operation / multiple moderator sizes</a:t>
            </a:r>
          </a:p>
          <a:p>
            <a:pPr lvl="1"/>
            <a:r>
              <a:rPr lang="en-US" sz="1200" dirty="0"/>
              <a:t>Constant cross section guides matching moderator view face sizes</a:t>
            </a:r>
          </a:p>
          <a:p>
            <a:pPr lvl="1"/>
            <a:r>
              <a:rPr lang="en-US" sz="1200" dirty="0"/>
              <a:t>Straight &amp; curved (2000m radius) beam lines</a:t>
            </a:r>
          </a:p>
          <a:p>
            <a:r>
              <a:rPr lang="en-US" sz="1600" dirty="0"/>
              <a:t>Results</a:t>
            </a:r>
          </a:p>
          <a:p>
            <a:pPr lvl="1"/>
            <a:r>
              <a:rPr lang="en-US" sz="1200" dirty="0"/>
              <a:t>1m regular density concrete (RDC) around beam lines out to ~30m</a:t>
            </a:r>
          </a:p>
          <a:p>
            <a:pPr lvl="1"/>
            <a:r>
              <a:rPr lang="en-US" sz="1200" dirty="0"/>
              <a:t>~1.5m high density concrete (HDC) bunker roof panels &amp; wall</a:t>
            </a:r>
          </a:p>
          <a:p>
            <a:r>
              <a:rPr lang="en-US" sz="1600" dirty="0"/>
              <a:t>Intend to implement consistent method for precast concrete shield blocks</a:t>
            </a:r>
          </a:p>
          <a:p>
            <a:pPr lvl="1"/>
            <a:r>
              <a:rPr lang="en-US" sz="1200" dirty="0"/>
              <a:t>Fabrication tolerances from different techniques caused fit-up problems on FTS beam lines</a:t>
            </a:r>
          </a:p>
          <a:p>
            <a:r>
              <a:rPr lang="en-US" sz="1600" dirty="0"/>
              <a:t>As neutronics analyses are performed, streaming shield requirements along the beam lines will be developed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10600" y="6305967"/>
            <a:ext cx="198881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  <a:cs typeface="Times New Roman" panose="02020603050405020304" pitchFamily="18" charset="0"/>
              </a:rPr>
              <a:t>Estimated 1m shielding around choppers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60210" y="265456"/>
            <a:ext cx="5027418" cy="3242109"/>
            <a:chOff x="6258622" y="265455"/>
            <a:chExt cx="5027418" cy="32421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6916" y="265455"/>
              <a:ext cx="4559124" cy="31875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58622" y="3276732"/>
              <a:ext cx="1257203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+mn-lt"/>
                  <a:cs typeface="Times New Roman" panose="02020603050405020304" pitchFamily="18" charset="0"/>
                </a:rPr>
                <a:t>Bunker outer wall</a:t>
              </a:r>
            </a:p>
          </p:txBody>
        </p:sp>
        <p:cxnSp>
          <p:nvCxnSpPr>
            <p:cNvPr id="14" name="Connector: Elbow 13"/>
            <p:cNvCxnSpPr>
              <a:cxnSpLocks/>
            </p:cNvCxnSpPr>
            <p:nvPr/>
          </p:nvCxnSpPr>
          <p:spPr>
            <a:xfrm rot="5400000" flipH="1" flipV="1">
              <a:off x="7512569" y="3092759"/>
              <a:ext cx="350417" cy="252374"/>
            </a:xfrm>
            <a:prstGeom prst="bentConnector3">
              <a:avLst>
                <a:gd name="adj1" fmla="val 255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C82428B3-D90A-4973-92F5-011FEC9BD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435" y="3669697"/>
            <a:ext cx="2834567" cy="2646765"/>
          </a:xfrm>
          <a:prstGeom prst="rect">
            <a:avLst/>
          </a:prstGeom>
        </p:spPr>
      </p:pic>
      <p:pic>
        <p:nvPicPr>
          <p:cNvPr id="21" name="Picture 20" descr="A picture containing toy, LEGO, indoor&#10;&#10;Description automatically generated">
            <a:extLst>
              <a:ext uri="{FF2B5EF4-FFF2-40B4-BE49-F238E27FC236}">
                <a16:creationId xmlns:a16="http://schemas.microsoft.com/office/drawing/2014/main" id="{FEC36B1F-5714-4774-9562-50F11AEF4E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" r="58929"/>
          <a:stretch/>
        </p:blipFill>
        <p:spPr>
          <a:xfrm>
            <a:off x="5863670" y="3655045"/>
            <a:ext cx="2760801" cy="266141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673823" y="3429000"/>
            <a:ext cx="3254356" cy="5580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BC8245-8983-455E-8293-F2192C7BD18F}"/>
              </a:ext>
            </a:extLst>
          </p:cNvPr>
          <p:cNvCxnSpPr>
            <a:cxnSpLocks/>
          </p:cNvCxnSpPr>
          <p:nvPr/>
        </p:nvCxnSpPr>
        <p:spPr>
          <a:xfrm>
            <a:off x="5243413" y="3663994"/>
            <a:ext cx="1381191" cy="784045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D5E7AC-28B9-433A-82FE-2764D36E7AE7}"/>
              </a:ext>
            </a:extLst>
          </p:cNvPr>
          <p:cNvCxnSpPr>
            <a:cxnSpLocks/>
          </p:cNvCxnSpPr>
          <p:nvPr/>
        </p:nvCxnSpPr>
        <p:spPr>
          <a:xfrm>
            <a:off x="5243413" y="3655045"/>
            <a:ext cx="818484" cy="101287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1CAA7C8-A340-4169-852D-1ECFB1221F55}"/>
              </a:ext>
            </a:extLst>
          </p:cNvPr>
          <p:cNvSpPr txBox="1"/>
          <p:nvPr/>
        </p:nvSpPr>
        <p:spPr>
          <a:xfrm>
            <a:off x="6096000" y="6316462"/>
            <a:ext cx="198881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  <a:cs typeface="Times New Roman" panose="02020603050405020304" pitchFamily="18" charset="0"/>
              </a:rPr>
              <a:t>Estimated 1.5m shielding around bunker</a:t>
            </a:r>
          </a:p>
        </p:txBody>
      </p:sp>
    </p:spTree>
    <p:extLst>
      <p:ext uri="{BB962C8B-B14F-4D97-AF65-F5344CB8AC3E}">
        <p14:creationId xmlns:p14="http://schemas.microsoft.com/office/powerpoint/2010/main" val="190157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0128 render">
            <a:extLst>
              <a:ext uri="{FF2B5EF4-FFF2-40B4-BE49-F238E27FC236}">
                <a16:creationId xmlns:a16="http://schemas.microsoft.com/office/drawing/2014/main" id="{0207ED37-028A-4E52-A1C7-A9C4F572D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37"/>
            <a:ext cx="12192000" cy="63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06">
            <a:extLst>
              <a:ext uri="{FF2B5EF4-FFF2-40B4-BE49-F238E27FC236}">
                <a16:creationId xmlns:a16="http://schemas.microsoft.com/office/drawing/2014/main" id="{4E0A3624-1109-42DC-97AB-CEA5B0710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D28A-EBB0-4000-B1C4-EA780F27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7C14B-3F07-4D38-9F10-29812571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06732"/>
            <a:ext cx="3501869" cy="4047778"/>
          </a:xfrm>
        </p:spPr>
        <p:txBody>
          <a:bodyPr/>
          <a:lstStyle/>
          <a:p>
            <a:r>
              <a:rPr lang="en-US" sz="1800" dirty="0"/>
              <a:t>STS divided into 4 joined buildings</a:t>
            </a:r>
          </a:p>
          <a:p>
            <a:r>
              <a:rPr lang="en-US" sz="1800" dirty="0"/>
              <a:t>Instrument buildings named by nominal instrument length from monolith center</a:t>
            </a:r>
          </a:p>
          <a:p>
            <a:r>
              <a:rPr lang="en-US" sz="1800" dirty="0"/>
              <a:t>Avg STS instrument length is 30% longer than avg FTS instrument length</a:t>
            </a:r>
          </a:p>
          <a:p>
            <a:pPr lvl="1"/>
            <a:endParaRPr lang="en-US" sz="1600" dirty="0"/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48FED9E9-52FC-4178-9AF5-8CFB67192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44" y="452255"/>
            <a:ext cx="5068824" cy="54803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28E1B33-911B-4084-8B55-811CFAB6E35C}"/>
              </a:ext>
            </a:extLst>
          </p:cNvPr>
          <p:cNvSpPr/>
          <p:nvPr/>
        </p:nvSpPr>
        <p:spPr>
          <a:xfrm>
            <a:off x="7654390" y="1892102"/>
            <a:ext cx="3045237" cy="124755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34FF80-8683-41D0-B5E7-D05393336B5B}"/>
              </a:ext>
            </a:extLst>
          </p:cNvPr>
          <p:cNvSpPr/>
          <p:nvPr/>
        </p:nvSpPr>
        <p:spPr>
          <a:xfrm>
            <a:off x="7681468" y="3190808"/>
            <a:ext cx="3171625" cy="87603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E3719B5-C8A1-465E-AE64-CDB19F8156F2}"/>
              </a:ext>
            </a:extLst>
          </p:cNvPr>
          <p:cNvSpPr/>
          <p:nvPr/>
        </p:nvSpPr>
        <p:spPr>
          <a:xfrm>
            <a:off x="6971689" y="4117997"/>
            <a:ext cx="3759911" cy="1272487"/>
          </a:xfrm>
          <a:custGeom>
            <a:avLst/>
            <a:gdLst>
              <a:gd name="connsiteX0" fmla="*/ 6394 w 3759911"/>
              <a:gd name="connsiteY0" fmla="*/ 0 h 1272487"/>
              <a:gd name="connsiteX1" fmla="*/ 3759911 w 3759911"/>
              <a:gd name="connsiteY1" fmla="*/ 0 h 1272487"/>
              <a:gd name="connsiteX2" fmla="*/ 3753516 w 3759911"/>
              <a:gd name="connsiteY2" fmla="*/ 927189 h 1272487"/>
              <a:gd name="connsiteX3" fmla="*/ 1208543 w 3759911"/>
              <a:gd name="connsiteY3" fmla="*/ 920795 h 1272487"/>
              <a:gd name="connsiteX4" fmla="*/ 1208543 w 3759911"/>
              <a:gd name="connsiteY4" fmla="*/ 1272487 h 1272487"/>
              <a:gd name="connsiteX5" fmla="*/ 0 w 3759911"/>
              <a:gd name="connsiteY5" fmla="*/ 1266093 h 1272487"/>
              <a:gd name="connsiteX6" fmla="*/ 6394 w 3759911"/>
              <a:gd name="connsiteY6" fmla="*/ 0 h 127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9911" h="1272487">
                <a:moveTo>
                  <a:pt x="6394" y="0"/>
                </a:moveTo>
                <a:lnTo>
                  <a:pt x="3759911" y="0"/>
                </a:lnTo>
                <a:cubicBezTo>
                  <a:pt x="3757779" y="309063"/>
                  <a:pt x="3755648" y="618126"/>
                  <a:pt x="3753516" y="927189"/>
                </a:cubicBezTo>
                <a:lnTo>
                  <a:pt x="1208543" y="920795"/>
                </a:lnTo>
                <a:lnTo>
                  <a:pt x="1208543" y="1272487"/>
                </a:lnTo>
                <a:lnTo>
                  <a:pt x="0" y="1266093"/>
                </a:lnTo>
                <a:cubicBezTo>
                  <a:pt x="2131" y="844062"/>
                  <a:pt x="4263" y="422031"/>
                  <a:pt x="6394" y="0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76A9A62-8D44-45B2-A510-02F6A5C15000}"/>
              </a:ext>
            </a:extLst>
          </p:cNvPr>
          <p:cNvSpPr/>
          <p:nvPr/>
        </p:nvSpPr>
        <p:spPr>
          <a:xfrm>
            <a:off x="6070078" y="530736"/>
            <a:ext cx="1662545" cy="2193281"/>
          </a:xfrm>
          <a:custGeom>
            <a:avLst/>
            <a:gdLst>
              <a:gd name="connsiteX0" fmla="*/ 0 w 1662545"/>
              <a:gd name="connsiteY0" fmla="*/ 696990 h 2193281"/>
              <a:gd name="connsiteX1" fmla="*/ 888822 w 1662545"/>
              <a:gd name="connsiteY1" fmla="*/ 0 h 2193281"/>
              <a:gd name="connsiteX2" fmla="*/ 1624179 w 1662545"/>
              <a:gd name="connsiteY2" fmla="*/ 914400 h 2193281"/>
              <a:gd name="connsiteX3" fmla="*/ 1489896 w 1662545"/>
              <a:gd name="connsiteY3" fmla="*/ 1023105 h 2193281"/>
              <a:gd name="connsiteX4" fmla="*/ 1662545 w 1662545"/>
              <a:gd name="connsiteY4" fmla="*/ 1291670 h 2193281"/>
              <a:gd name="connsiteX5" fmla="*/ 1509080 w 1662545"/>
              <a:gd name="connsiteY5" fmla="*/ 1291670 h 2193281"/>
              <a:gd name="connsiteX6" fmla="*/ 1521868 w 1662545"/>
              <a:gd name="connsiteY6" fmla="*/ 2193281 h 2193281"/>
              <a:gd name="connsiteX7" fmla="*/ 882428 w 1662545"/>
              <a:gd name="connsiteY7" fmla="*/ 1502685 h 2193281"/>
              <a:gd name="connsiteX8" fmla="*/ 735356 w 1662545"/>
              <a:gd name="connsiteY8" fmla="*/ 1624179 h 2193281"/>
              <a:gd name="connsiteX9" fmla="*/ 0 w 1662545"/>
              <a:gd name="connsiteY9" fmla="*/ 696990 h 21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545" h="2193281">
                <a:moveTo>
                  <a:pt x="0" y="696990"/>
                </a:moveTo>
                <a:lnTo>
                  <a:pt x="888822" y="0"/>
                </a:lnTo>
                <a:lnTo>
                  <a:pt x="1624179" y="914400"/>
                </a:lnTo>
                <a:lnTo>
                  <a:pt x="1489896" y="1023105"/>
                </a:lnTo>
                <a:lnTo>
                  <a:pt x="1662545" y="1291670"/>
                </a:lnTo>
                <a:lnTo>
                  <a:pt x="1509080" y="1291670"/>
                </a:lnTo>
                <a:lnTo>
                  <a:pt x="1521868" y="2193281"/>
                </a:lnTo>
                <a:lnTo>
                  <a:pt x="882428" y="1502685"/>
                </a:lnTo>
                <a:lnTo>
                  <a:pt x="735356" y="1624179"/>
                </a:lnTo>
                <a:lnTo>
                  <a:pt x="0" y="69699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7B2951-F05B-4576-B5DC-ADEAD0ACC586}"/>
              </a:ext>
            </a:extLst>
          </p:cNvPr>
          <p:cNvSpPr txBox="1"/>
          <p:nvPr/>
        </p:nvSpPr>
        <p:spPr>
          <a:xfrm>
            <a:off x="5356798" y="3599067"/>
            <a:ext cx="127631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Target Building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C5B654-E998-485F-8BFE-CC269FD52301}"/>
              </a:ext>
            </a:extLst>
          </p:cNvPr>
          <p:cNvSpPr txBox="1"/>
          <p:nvPr/>
        </p:nvSpPr>
        <p:spPr>
          <a:xfrm>
            <a:off x="5297070" y="4409487"/>
            <a:ext cx="112723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40M Building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19F398-6281-4475-BBAF-3F02AD512B97}"/>
              </a:ext>
            </a:extLst>
          </p:cNvPr>
          <p:cNvSpPr txBox="1"/>
          <p:nvPr/>
        </p:nvSpPr>
        <p:spPr>
          <a:xfrm>
            <a:off x="5355917" y="2810359"/>
            <a:ext cx="112723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50M Building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9BF881-C752-4EB0-993E-7BF4E31AE240}"/>
              </a:ext>
            </a:extLst>
          </p:cNvPr>
          <p:cNvSpPr txBox="1"/>
          <p:nvPr/>
        </p:nvSpPr>
        <p:spPr>
          <a:xfrm>
            <a:off x="5297070" y="2036704"/>
            <a:ext cx="112723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90M 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E0FBD1E-FF88-4B83-A249-B9BB823F9152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6424302" y="2014239"/>
            <a:ext cx="266033" cy="151731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3D31E2-E575-47C2-BAD0-AFD09B75B08F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6424302" y="4538753"/>
            <a:ext cx="553781" cy="11637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D2D783A-FC39-45E4-B413-302B82637C8C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6633109" y="3728333"/>
            <a:ext cx="1048359" cy="2171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8449BCA-A099-403C-8623-6DE4CE87BD5E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483149" y="2917913"/>
            <a:ext cx="1153558" cy="2171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1E53DD-CC34-4FCF-90CA-7DC546EDE71A}"/>
              </a:ext>
            </a:extLst>
          </p:cNvPr>
          <p:cNvCxnSpPr/>
          <p:nvPr/>
        </p:nvCxnSpPr>
        <p:spPr>
          <a:xfrm>
            <a:off x="8680329" y="3489149"/>
            <a:ext cx="0" cy="271488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E8C9D9-095A-4DF1-83D8-30E7E2EFE512}"/>
              </a:ext>
            </a:extLst>
          </p:cNvPr>
          <p:cNvCxnSpPr>
            <a:cxnSpLocks/>
          </p:cNvCxnSpPr>
          <p:nvPr/>
        </p:nvCxnSpPr>
        <p:spPr>
          <a:xfrm flipH="1">
            <a:off x="8539109" y="3633538"/>
            <a:ext cx="315624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D45D88-8CFF-4C17-B464-13255FB4C2F2}"/>
              </a:ext>
            </a:extLst>
          </p:cNvPr>
          <p:cNvCxnSpPr/>
          <p:nvPr/>
        </p:nvCxnSpPr>
        <p:spPr>
          <a:xfrm>
            <a:off x="10759769" y="1892102"/>
            <a:ext cx="93558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0E7D9AA-2821-4FEF-A587-07E9F33490D5}"/>
              </a:ext>
            </a:extLst>
          </p:cNvPr>
          <p:cNvCxnSpPr/>
          <p:nvPr/>
        </p:nvCxnSpPr>
        <p:spPr>
          <a:xfrm>
            <a:off x="10759769" y="5044840"/>
            <a:ext cx="93558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708F12F-F0C8-429F-9F31-4B62DF8C1FC8}"/>
              </a:ext>
            </a:extLst>
          </p:cNvPr>
          <p:cNvCxnSpPr>
            <a:cxnSpLocks/>
          </p:cNvCxnSpPr>
          <p:nvPr/>
        </p:nvCxnSpPr>
        <p:spPr>
          <a:xfrm>
            <a:off x="6907992" y="907092"/>
            <a:ext cx="1775842" cy="2722264"/>
          </a:xfrm>
          <a:prstGeom prst="line">
            <a:avLst/>
          </a:prstGeom>
          <a:ln w="222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6E0AE5-FD28-43FF-A143-E5CF0CE39EB0}"/>
              </a:ext>
            </a:extLst>
          </p:cNvPr>
          <p:cNvCxnSpPr/>
          <p:nvPr/>
        </p:nvCxnSpPr>
        <p:spPr>
          <a:xfrm>
            <a:off x="11176369" y="1892102"/>
            <a:ext cx="0" cy="1741436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842745E-04D3-4798-BAA2-7A4AC9A82035}"/>
              </a:ext>
            </a:extLst>
          </p:cNvPr>
          <p:cNvCxnSpPr>
            <a:cxnSpLocks/>
          </p:cNvCxnSpPr>
          <p:nvPr/>
        </p:nvCxnSpPr>
        <p:spPr>
          <a:xfrm>
            <a:off x="11176369" y="3629356"/>
            <a:ext cx="0" cy="1419262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43C7A8E-35EA-466E-B198-F6D920F18F81}"/>
              </a:ext>
            </a:extLst>
          </p:cNvPr>
          <p:cNvSpPr txBox="1"/>
          <p:nvPr/>
        </p:nvSpPr>
        <p:spPr>
          <a:xfrm>
            <a:off x="7152279" y="1511960"/>
            <a:ext cx="48442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</a:rPr>
              <a:t>90 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53DF3D-5D12-4D57-8E79-E50BCB8D2C56}"/>
              </a:ext>
            </a:extLst>
          </p:cNvPr>
          <p:cNvSpPr txBox="1"/>
          <p:nvPr/>
        </p:nvSpPr>
        <p:spPr>
          <a:xfrm>
            <a:off x="10932825" y="4286069"/>
            <a:ext cx="48442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</a:rPr>
              <a:t>40 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9CC32F-519C-4F64-AFD2-5C815E1CC1E0}"/>
              </a:ext>
            </a:extLst>
          </p:cNvPr>
          <p:cNvSpPr txBox="1"/>
          <p:nvPr/>
        </p:nvSpPr>
        <p:spPr>
          <a:xfrm>
            <a:off x="10932825" y="2592824"/>
            <a:ext cx="48442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n-lt"/>
              </a:rPr>
              <a:t>50 m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7F0E5F8-72AF-4E32-AA5A-0CB0F5B09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8" y="4632182"/>
            <a:ext cx="4151384" cy="142951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DC98DF-5C07-4B65-8109-056C234849BA}"/>
              </a:ext>
            </a:extLst>
          </p:cNvPr>
          <p:cNvSpPr txBox="1"/>
          <p:nvPr/>
        </p:nvSpPr>
        <p:spPr>
          <a:xfrm>
            <a:off x="3960447" y="6039886"/>
            <a:ext cx="40267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5ACD79-189A-4F6B-A256-752E13E2CE5F}"/>
              </a:ext>
            </a:extLst>
          </p:cNvPr>
          <p:cNvSpPr txBox="1"/>
          <p:nvPr/>
        </p:nvSpPr>
        <p:spPr>
          <a:xfrm>
            <a:off x="1739936" y="6050792"/>
            <a:ext cx="40427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STS</a:t>
            </a:r>
          </a:p>
        </p:txBody>
      </p:sp>
    </p:spTree>
    <p:extLst>
      <p:ext uri="{BB962C8B-B14F-4D97-AF65-F5344CB8AC3E}">
        <p14:creationId xmlns:p14="http://schemas.microsoft.com/office/powerpoint/2010/main" val="82639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04">
            <a:extLst>
              <a:ext uri="{FF2B5EF4-FFF2-40B4-BE49-F238E27FC236}">
                <a16:creationId xmlns:a16="http://schemas.microsoft.com/office/drawing/2014/main" id="{4C7021B1-20E5-40B9-86D6-CA03C531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Initial Planning Instrument Suite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738AEA-FB09-4BDA-8D4C-2D85B7665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4148279" cy="4047778"/>
          </a:xfrm>
        </p:spPr>
        <p:txBody>
          <a:bodyPr/>
          <a:lstStyle/>
          <a:p>
            <a:r>
              <a:rPr lang="en-US" sz="2000" dirty="0"/>
              <a:t>STS will support 22 instruments</a:t>
            </a:r>
          </a:p>
          <a:p>
            <a:r>
              <a:rPr lang="en-US" sz="2000" dirty="0"/>
              <a:t>Currently all end stations fit within building envelopes</a:t>
            </a:r>
          </a:p>
          <a:p>
            <a:pPr lvl="1"/>
            <a:r>
              <a:rPr lang="en-US" sz="1600" dirty="0"/>
              <a:t>Left two empty ports for additional long instruments, hope to limit building punch-throughs to these instruments</a:t>
            </a:r>
          </a:p>
          <a:p>
            <a:pPr lvl="1"/>
            <a:r>
              <a:rPr lang="en-US" sz="1600" dirty="0"/>
              <a:t>STS site best supports long instruments in the ST18-ST22 quadrant</a:t>
            </a:r>
          </a:p>
        </p:txBody>
      </p:sp>
      <p:pic>
        <p:nvPicPr>
          <p:cNvPr id="49" name="Picture 48" descr="A close up of a map&#10;&#10;Description automatically generated">
            <a:extLst>
              <a:ext uri="{FF2B5EF4-FFF2-40B4-BE49-F238E27FC236}">
                <a16:creationId xmlns:a16="http://schemas.microsoft.com/office/drawing/2014/main" id="{F4AE04F5-4C03-451D-9142-B20B0559E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94" y="813816"/>
            <a:ext cx="5360422" cy="50493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054F986-0BF4-4E47-B57B-2CA1F3617A8B}"/>
              </a:ext>
            </a:extLst>
          </p:cNvPr>
          <p:cNvSpPr txBox="1"/>
          <p:nvPr/>
        </p:nvSpPr>
        <p:spPr>
          <a:xfrm>
            <a:off x="5346634" y="2742532"/>
            <a:ext cx="6351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b="1" dirty="0"/>
              <a:t>ST22</a:t>
            </a:r>
          </a:p>
          <a:p>
            <a:r>
              <a:rPr lang="en-US" sz="800" b="1" dirty="0"/>
              <a:t>IMAGING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BE0D00-462A-4DD2-B5FD-0AE52F24B595}"/>
              </a:ext>
            </a:extLst>
          </p:cNvPr>
          <p:cNvSpPr txBox="1"/>
          <p:nvPr/>
        </p:nvSpPr>
        <p:spPr>
          <a:xfrm>
            <a:off x="5346634" y="1384281"/>
            <a:ext cx="554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ST21</a:t>
            </a:r>
          </a:p>
          <a:p>
            <a:pPr algn="ctr"/>
            <a:r>
              <a:rPr lang="en-US" sz="800" b="1" dirty="0"/>
              <a:t>MENUS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15482B-C44A-4F21-A255-B5CD28767966}"/>
              </a:ext>
            </a:extLst>
          </p:cNvPr>
          <p:cNvSpPr txBox="1"/>
          <p:nvPr/>
        </p:nvSpPr>
        <p:spPr>
          <a:xfrm>
            <a:off x="5346634" y="836205"/>
            <a:ext cx="5597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ST20</a:t>
            </a:r>
          </a:p>
          <a:p>
            <a:pPr algn="ctr"/>
            <a:r>
              <a:rPr lang="en-US" sz="800" b="1" dirty="0"/>
              <a:t>EWALD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18DC62-8CBE-4300-A3F1-F297E2CE8F1B}"/>
              </a:ext>
            </a:extLst>
          </p:cNvPr>
          <p:cNvSpPr txBox="1"/>
          <p:nvPr/>
        </p:nvSpPr>
        <p:spPr>
          <a:xfrm>
            <a:off x="7451051" y="1156373"/>
            <a:ext cx="431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ST19</a:t>
            </a:r>
          </a:p>
          <a:p>
            <a:pPr algn="ctr"/>
            <a:r>
              <a:rPr lang="en-US" sz="800" b="1" dirty="0"/>
              <a:t>TBD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BB19C7-DF0A-4346-92D2-7D65BE793172}"/>
              </a:ext>
            </a:extLst>
          </p:cNvPr>
          <p:cNvSpPr txBox="1"/>
          <p:nvPr/>
        </p:nvSpPr>
        <p:spPr>
          <a:xfrm>
            <a:off x="7944680" y="1156373"/>
            <a:ext cx="431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ST18</a:t>
            </a:r>
          </a:p>
          <a:p>
            <a:pPr algn="ctr"/>
            <a:r>
              <a:rPr lang="en-US" sz="800" b="1" dirty="0"/>
              <a:t>TBD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A14A4A-ADF5-4D3D-B3C7-B83E4E5EDCD6}"/>
              </a:ext>
            </a:extLst>
          </p:cNvPr>
          <p:cNvSpPr txBox="1"/>
          <p:nvPr/>
        </p:nvSpPr>
        <p:spPr>
          <a:xfrm>
            <a:off x="8497336" y="1156377"/>
            <a:ext cx="53893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ST17</a:t>
            </a:r>
          </a:p>
          <a:p>
            <a:pPr algn="ctr"/>
            <a:r>
              <a:rPr lang="en-US" sz="800" b="1" dirty="0"/>
              <a:t>CHESS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64346E3-BD86-4E7E-964D-3F34E208C9F1}"/>
              </a:ext>
            </a:extLst>
          </p:cNvPr>
          <p:cNvSpPr txBox="1"/>
          <p:nvPr/>
        </p:nvSpPr>
        <p:spPr>
          <a:xfrm>
            <a:off x="9057973" y="1156377"/>
            <a:ext cx="61266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ST16</a:t>
            </a:r>
          </a:p>
          <a:p>
            <a:pPr algn="ctr"/>
            <a:r>
              <a:rPr lang="en-US" sz="800" b="1" dirty="0"/>
              <a:t>NESCRY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AD505-31F2-42F2-8EF8-25D14549B3DA}"/>
              </a:ext>
            </a:extLst>
          </p:cNvPr>
          <p:cNvSpPr txBox="1"/>
          <p:nvPr/>
        </p:nvSpPr>
        <p:spPr>
          <a:xfrm>
            <a:off x="9702969" y="1157203"/>
            <a:ext cx="431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ST15</a:t>
            </a:r>
          </a:p>
          <a:p>
            <a:pPr algn="ctr"/>
            <a:r>
              <a:rPr lang="en-US" sz="800" b="1" dirty="0"/>
              <a:t>TBD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069FEC-F9E4-45F1-B502-02F9086CDAAF}"/>
              </a:ext>
            </a:extLst>
          </p:cNvPr>
          <p:cNvSpPr txBox="1"/>
          <p:nvPr/>
        </p:nvSpPr>
        <p:spPr>
          <a:xfrm>
            <a:off x="10171186" y="1154900"/>
            <a:ext cx="52610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ST14</a:t>
            </a:r>
          </a:p>
          <a:p>
            <a:pPr algn="ctr"/>
            <a:r>
              <a:rPr lang="en-US" sz="800" b="1" dirty="0"/>
              <a:t>HERTZ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6C188B-7356-4403-8AE9-7D64A85B1BAE}"/>
              </a:ext>
            </a:extLst>
          </p:cNvPr>
          <p:cNvSpPr txBox="1"/>
          <p:nvPr/>
        </p:nvSpPr>
        <p:spPr>
          <a:xfrm>
            <a:off x="11183946" y="1654220"/>
            <a:ext cx="4988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ST13</a:t>
            </a:r>
          </a:p>
          <a:p>
            <a:pPr algn="ctr"/>
            <a:r>
              <a:rPr lang="en-US" sz="800" b="1" dirty="0"/>
              <a:t>VERDI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4E4241-32D4-4D34-8D31-BE55621D9EDA}"/>
              </a:ext>
            </a:extLst>
          </p:cNvPr>
          <p:cNvSpPr txBox="1"/>
          <p:nvPr/>
        </p:nvSpPr>
        <p:spPr>
          <a:xfrm>
            <a:off x="11236044" y="2187620"/>
            <a:ext cx="431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ST12</a:t>
            </a:r>
          </a:p>
          <a:p>
            <a:pPr algn="ctr"/>
            <a:r>
              <a:rPr lang="en-US" sz="800" b="1" dirty="0"/>
              <a:t>NSE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3C8CEB2-E8B6-408D-9696-0BEE72DDAEC0}"/>
              </a:ext>
            </a:extLst>
          </p:cNvPr>
          <p:cNvSpPr txBox="1"/>
          <p:nvPr/>
        </p:nvSpPr>
        <p:spPr>
          <a:xfrm>
            <a:off x="5638612" y="6146109"/>
            <a:ext cx="5277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ST01</a:t>
            </a:r>
          </a:p>
          <a:p>
            <a:pPr algn="ctr"/>
            <a:r>
              <a:rPr lang="en-US" sz="800" b="1" dirty="0"/>
              <a:t>SANS2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84A163A-FA6F-4BF7-94CF-304EBF238DAA}"/>
              </a:ext>
            </a:extLst>
          </p:cNvPr>
          <p:cNvSpPr txBox="1"/>
          <p:nvPr/>
        </p:nvSpPr>
        <p:spPr>
          <a:xfrm>
            <a:off x="6164687" y="6146109"/>
            <a:ext cx="68640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ST02</a:t>
            </a:r>
          </a:p>
          <a:p>
            <a:pPr algn="ctr"/>
            <a:r>
              <a:rPr lang="en-US" sz="800" b="1" dirty="0"/>
              <a:t>ZEEMANS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E0AAA9B-F6CF-48FE-BE9A-215F4F7CCEF3}"/>
              </a:ext>
            </a:extLst>
          </p:cNvPr>
          <p:cNvSpPr txBox="1"/>
          <p:nvPr/>
        </p:nvSpPr>
        <p:spPr>
          <a:xfrm>
            <a:off x="6851094" y="6146109"/>
            <a:ext cx="640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ST03</a:t>
            </a:r>
          </a:p>
          <a:p>
            <a:pPr algn="ctr"/>
            <a:r>
              <a:rPr lang="en-US" sz="800" b="1" dirty="0"/>
              <a:t>CYGNUS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C83E5F8-938F-4DE9-9132-FBCBFB70F320}"/>
              </a:ext>
            </a:extLst>
          </p:cNvPr>
          <p:cNvCxnSpPr>
            <a:cxnSpLocks/>
            <a:stCxn id="106" idx="0"/>
          </p:cNvCxnSpPr>
          <p:nvPr/>
        </p:nvCxnSpPr>
        <p:spPr>
          <a:xfrm flipV="1">
            <a:off x="5902467" y="4893972"/>
            <a:ext cx="1203330" cy="125213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A6263F8C-EF06-493C-BB95-DA8C7F9958E8}"/>
              </a:ext>
            </a:extLst>
          </p:cNvPr>
          <p:cNvSpPr txBox="1"/>
          <p:nvPr/>
        </p:nvSpPr>
        <p:spPr>
          <a:xfrm>
            <a:off x="7470601" y="6146109"/>
            <a:ext cx="431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ST04</a:t>
            </a:r>
          </a:p>
          <a:p>
            <a:pPr algn="ctr"/>
            <a:r>
              <a:rPr lang="en-US" sz="800" b="1" dirty="0"/>
              <a:t>TBD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5C96AB1-713A-4675-B6CC-343CCEBDCF2C}"/>
              </a:ext>
            </a:extLst>
          </p:cNvPr>
          <p:cNvSpPr txBox="1"/>
          <p:nvPr/>
        </p:nvSpPr>
        <p:spPr>
          <a:xfrm>
            <a:off x="7887851" y="6146109"/>
            <a:ext cx="470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ST05</a:t>
            </a:r>
          </a:p>
          <a:p>
            <a:pPr algn="ctr"/>
            <a:r>
              <a:rPr lang="en-US" sz="800" b="1" dirty="0"/>
              <a:t>VBPR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55C1993-F890-44FE-BCE6-F55DF8C6FB63}"/>
              </a:ext>
            </a:extLst>
          </p:cNvPr>
          <p:cNvSpPr txBox="1"/>
          <p:nvPr/>
        </p:nvSpPr>
        <p:spPr>
          <a:xfrm>
            <a:off x="8354241" y="6146109"/>
            <a:ext cx="5277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ST06</a:t>
            </a:r>
          </a:p>
          <a:p>
            <a:pPr algn="ctr"/>
            <a:r>
              <a:rPr lang="en-US" sz="800" b="1" dirty="0"/>
              <a:t>SANS1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CE1E5CB-9738-4112-BC4E-D26DAB577A40}"/>
              </a:ext>
            </a:extLst>
          </p:cNvPr>
          <p:cNvSpPr txBox="1"/>
          <p:nvPr/>
        </p:nvSpPr>
        <p:spPr>
          <a:xfrm>
            <a:off x="8880987" y="6146109"/>
            <a:ext cx="6351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ST07</a:t>
            </a:r>
          </a:p>
          <a:p>
            <a:pPr algn="ctr"/>
            <a:r>
              <a:rPr lang="en-US" sz="800" b="1" dirty="0"/>
              <a:t>BWAVES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017C6DA-41BE-4A53-BF49-6D63AC6683F3}"/>
              </a:ext>
            </a:extLst>
          </p:cNvPr>
          <p:cNvSpPr txBox="1"/>
          <p:nvPr/>
        </p:nvSpPr>
        <p:spPr>
          <a:xfrm>
            <a:off x="9518018" y="6146109"/>
            <a:ext cx="5998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ST08</a:t>
            </a:r>
          </a:p>
          <a:p>
            <a:pPr algn="ctr"/>
            <a:r>
              <a:rPr lang="en-US" sz="800" b="1" dirty="0"/>
              <a:t>WASABI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9D21D27-6D6C-44B0-99B8-46CD0D2F0BCD}"/>
              </a:ext>
            </a:extLst>
          </p:cNvPr>
          <p:cNvSpPr txBox="1"/>
          <p:nvPr/>
        </p:nvSpPr>
        <p:spPr>
          <a:xfrm>
            <a:off x="10116706" y="6146109"/>
            <a:ext cx="44114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ST09</a:t>
            </a:r>
          </a:p>
          <a:p>
            <a:pPr algn="ctr"/>
            <a:r>
              <a:rPr lang="en-US" sz="800" b="1" dirty="0"/>
              <a:t>QIKR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82FBFBB-BDB1-455E-AE68-6562512A1E81}"/>
              </a:ext>
            </a:extLst>
          </p:cNvPr>
          <p:cNvSpPr txBox="1"/>
          <p:nvPr/>
        </p:nvSpPr>
        <p:spPr>
          <a:xfrm>
            <a:off x="10558295" y="6146109"/>
            <a:ext cx="4315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ST10</a:t>
            </a:r>
          </a:p>
          <a:p>
            <a:pPr algn="ctr"/>
            <a:r>
              <a:rPr lang="en-US" sz="800" b="1" dirty="0"/>
              <a:t>TBD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D246C8E-765C-4980-AFED-358E2AE395EE}"/>
              </a:ext>
            </a:extLst>
          </p:cNvPr>
          <p:cNvSpPr txBox="1"/>
          <p:nvPr/>
        </p:nvSpPr>
        <p:spPr>
          <a:xfrm>
            <a:off x="10991446" y="6146109"/>
            <a:ext cx="5277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ST11</a:t>
            </a:r>
          </a:p>
          <a:p>
            <a:pPr algn="ctr"/>
            <a:r>
              <a:rPr lang="en-US" sz="800" b="1" dirty="0"/>
              <a:t>SANS3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E37CC57C-8518-47A2-A9B2-D5718BDA66C6}"/>
              </a:ext>
            </a:extLst>
          </p:cNvPr>
          <p:cNvCxnSpPr>
            <a:cxnSpLocks/>
            <a:stCxn id="107" idx="0"/>
          </p:cNvCxnSpPr>
          <p:nvPr/>
        </p:nvCxnSpPr>
        <p:spPr>
          <a:xfrm flipV="1">
            <a:off x="6507890" y="5470169"/>
            <a:ext cx="515823" cy="67594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DC023C1-F6CD-410E-8A6A-95D2C1D08C2C}"/>
              </a:ext>
            </a:extLst>
          </p:cNvPr>
          <p:cNvCxnSpPr>
            <a:cxnSpLocks/>
            <a:stCxn id="108" idx="0"/>
          </p:cNvCxnSpPr>
          <p:nvPr/>
        </p:nvCxnSpPr>
        <p:spPr>
          <a:xfrm flipV="1">
            <a:off x="7171094" y="5223709"/>
            <a:ext cx="495552" cy="922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A770812-EBB8-4FF8-8D42-6B9514387645}"/>
              </a:ext>
            </a:extLst>
          </p:cNvPr>
          <p:cNvCxnSpPr>
            <a:cxnSpLocks/>
            <a:stCxn id="110" idx="0"/>
          </p:cNvCxnSpPr>
          <p:nvPr/>
        </p:nvCxnSpPr>
        <p:spPr>
          <a:xfrm flipV="1">
            <a:off x="7686365" y="4832725"/>
            <a:ext cx="467446" cy="131338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3690160-9F6A-416D-A0E9-269348B6C59D}"/>
              </a:ext>
            </a:extLst>
          </p:cNvPr>
          <p:cNvCxnSpPr>
            <a:cxnSpLocks/>
            <a:stCxn id="111" idx="0"/>
          </p:cNvCxnSpPr>
          <p:nvPr/>
        </p:nvCxnSpPr>
        <p:spPr>
          <a:xfrm flipV="1">
            <a:off x="8122851" y="5405865"/>
            <a:ext cx="110537" cy="7402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37F35E19-44A6-4027-B407-2C3914B7E865}"/>
              </a:ext>
            </a:extLst>
          </p:cNvPr>
          <p:cNvCxnSpPr>
            <a:cxnSpLocks/>
            <a:stCxn id="112" idx="0"/>
          </p:cNvCxnSpPr>
          <p:nvPr/>
        </p:nvCxnSpPr>
        <p:spPr>
          <a:xfrm flipH="1" flipV="1">
            <a:off x="8505232" y="5347487"/>
            <a:ext cx="112864" cy="79862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C2D0FAA-F50E-4A85-B646-DD97101116D5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8707198" y="4952542"/>
            <a:ext cx="491344" cy="119356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82B765B-FFC4-444D-A796-83717DD17541}"/>
              </a:ext>
            </a:extLst>
          </p:cNvPr>
          <p:cNvCxnSpPr>
            <a:cxnSpLocks/>
            <a:stCxn id="115" idx="0"/>
          </p:cNvCxnSpPr>
          <p:nvPr/>
        </p:nvCxnSpPr>
        <p:spPr>
          <a:xfrm flipH="1" flipV="1">
            <a:off x="9216784" y="5052886"/>
            <a:ext cx="1120495" cy="109322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01D72F6-40B1-446E-8A5C-76AC241146BB}"/>
              </a:ext>
            </a:extLst>
          </p:cNvPr>
          <p:cNvCxnSpPr>
            <a:cxnSpLocks/>
            <a:stCxn id="116" idx="0"/>
          </p:cNvCxnSpPr>
          <p:nvPr/>
        </p:nvCxnSpPr>
        <p:spPr>
          <a:xfrm flipH="1" flipV="1">
            <a:off x="9319621" y="4832725"/>
            <a:ext cx="1454438" cy="131338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947F305-537B-4A93-A6C8-911A65F69B8A}"/>
              </a:ext>
            </a:extLst>
          </p:cNvPr>
          <p:cNvCxnSpPr>
            <a:cxnSpLocks/>
            <a:stCxn id="117" idx="0"/>
          </p:cNvCxnSpPr>
          <p:nvPr/>
        </p:nvCxnSpPr>
        <p:spPr>
          <a:xfrm flipH="1" flipV="1">
            <a:off x="9588295" y="4745135"/>
            <a:ext cx="1667006" cy="140097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1AB7F8C0-AC73-435B-BC92-9CFF1C61075C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5981744" y="2911809"/>
            <a:ext cx="1428400" cy="32901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D5A2738-70D1-4C44-BC6B-10FF964792C9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5901594" y="1553558"/>
            <a:ext cx="440115" cy="26993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4BFCED13-7358-4518-9E64-940322DB3DCE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7666815" y="1494927"/>
            <a:ext cx="453666" cy="150269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C28F563-BF81-4061-9A32-E1D872628735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9848997" y="1823497"/>
            <a:ext cx="1334949" cy="72810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4D259CF-C9B4-40FD-B364-A49B7E09EF33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9642841" y="1493454"/>
            <a:ext cx="791398" cy="77648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D065ECC-8050-4489-A44F-F8D19C05EF27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9842735" y="2356897"/>
            <a:ext cx="1393309" cy="73959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A7B2A7D9-D061-40CA-9B53-06A0389DE329}"/>
              </a:ext>
            </a:extLst>
          </p:cNvPr>
          <p:cNvCxnSpPr>
            <a:cxnSpLocks/>
          </p:cNvCxnSpPr>
          <p:nvPr/>
        </p:nvCxnSpPr>
        <p:spPr>
          <a:xfrm flipH="1">
            <a:off x="8820899" y="1487551"/>
            <a:ext cx="627737" cy="8347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875324B-0FFB-41D1-8DAC-F5954A27BED8}"/>
              </a:ext>
            </a:extLst>
          </p:cNvPr>
          <p:cNvCxnSpPr>
            <a:cxnSpLocks/>
            <a:stCxn id="57" idx="2"/>
          </p:cNvCxnSpPr>
          <p:nvPr/>
        </p:nvCxnSpPr>
        <p:spPr>
          <a:xfrm flipH="1">
            <a:off x="8920535" y="1495757"/>
            <a:ext cx="998198" cy="133816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351776D-62E1-456B-8725-11C5E534C19E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8513768" y="1494931"/>
            <a:ext cx="253033" cy="86196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00E8CD2D-3E0A-4558-B9F8-B77041CC8D75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8160444" y="1494927"/>
            <a:ext cx="101395" cy="150269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2D3FFAC-75C0-4753-940D-F8D43A4E6819}"/>
              </a:ext>
            </a:extLst>
          </p:cNvPr>
          <p:cNvCxnSpPr>
            <a:cxnSpLocks/>
            <a:stCxn id="114" idx="0"/>
          </p:cNvCxnSpPr>
          <p:nvPr/>
        </p:nvCxnSpPr>
        <p:spPr>
          <a:xfrm flipH="1" flipV="1">
            <a:off x="9100873" y="5347487"/>
            <a:ext cx="717067" cy="79862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66034CB7-ED87-44D6-A306-5C984387F0FD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5906403" y="1005482"/>
            <a:ext cx="560567" cy="14941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59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04">
            <a:extLst>
              <a:ext uri="{FF2B5EF4-FFF2-40B4-BE49-F238E27FC236}">
                <a16:creationId xmlns:a16="http://schemas.microsoft.com/office/drawing/2014/main" id="{4C7021B1-20E5-40B9-86D6-CA03C531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Day One Instruments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AB4240-A845-49F3-868B-41742D588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4777995" cy="4047778"/>
          </a:xfrm>
        </p:spPr>
        <p:txBody>
          <a:bodyPr/>
          <a:lstStyle/>
          <a:p>
            <a:r>
              <a:rPr lang="en-US" sz="2000" dirty="0"/>
              <a:t>Eight initial instruments in current project scope have been developed to conceptual level</a:t>
            </a:r>
          </a:p>
          <a:p>
            <a:r>
              <a:rPr lang="en-US" sz="2000" dirty="0"/>
              <a:t>Final instrument suite and port locations will be selected post-CD1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CD350E-3258-4C18-BE1A-133336B1D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51" y="623960"/>
            <a:ext cx="5270314" cy="49133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C08DB2-CBDF-4AB7-9F5B-14F8931AD5DA}"/>
              </a:ext>
            </a:extLst>
          </p:cNvPr>
          <p:cNvSpPr txBox="1"/>
          <p:nvPr/>
        </p:nvSpPr>
        <p:spPr>
          <a:xfrm>
            <a:off x="4913787" y="1451666"/>
            <a:ext cx="554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ST21</a:t>
            </a:r>
          </a:p>
          <a:p>
            <a:pPr algn="ctr"/>
            <a:r>
              <a:rPr lang="en-US" sz="800" b="1" dirty="0"/>
              <a:t>MENUS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4E4D2C-7D6A-4301-8938-6C2D6F9CC7C3}"/>
              </a:ext>
            </a:extLst>
          </p:cNvPr>
          <p:cNvSpPr txBox="1"/>
          <p:nvPr/>
        </p:nvSpPr>
        <p:spPr>
          <a:xfrm>
            <a:off x="4913787" y="903590"/>
            <a:ext cx="5597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ST20</a:t>
            </a:r>
          </a:p>
          <a:p>
            <a:pPr algn="ctr"/>
            <a:r>
              <a:rPr lang="en-US" sz="800" b="1" dirty="0"/>
              <a:t>EWALD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A31091-0D4A-4429-812A-C3D145A99CA5}"/>
              </a:ext>
            </a:extLst>
          </p:cNvPr>
          <p:cNvSpPr txBox="1"/>
          <p:nvPr/>
        </p:nvSpPr>
        <p:spPr>
          <a:xfrm>
            <a:off x="8145908" y="1079713"/>
            <a:ext cx="53893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ST17</a:t>
            </a:r>
          </a:p>
          <a:p>
            <a:pPr algn="ctr"/>
            <a:r>
              <a:rPr lang="en-US" sz="800" b="1" dirty="0"/>
              <a:t>CHESS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60608A-A66B-490D-ACC8-F55D642BD01B}"/>
              </a:ext>
            </a:extLst>
          </p:cNvPr>
          <p:cNvSpPr txBox="1"/>
          <p:nvPr/>
        </p:nvSpPr>
        <p:spPr>
          <a:xfrm>
            <a:off x="11007882" y="1577556"/>
            <a:ext cx="4988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ST13</a:t>
            </a:r>
          </a:p>
          <a:p>
            <a:pPr algn="ctr"/>
            <a:r>
              <a:rPr lang="en-US" sz="800" b="1" dirty="0"/>
              <a:t>VERDI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3CABAD-DE52-4837-8164-D6F93B4E1000}"/>
              </a:ext>
            </a:extLst>
          </p:cNvPr>
          <p:cNvSpPr txBox="1"/>
          <p:nvPr/>
        </p:nvSpPr>
        <p:spPr>
          <a:xfrm>
            <a:off x="6207828" y="6069445"/>
            <a:ext cx="68640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ST02</a:t>
            </a:r>
          </a:p>
          <a:p>
            <a:pPr algn="ctr"/>
            <a:r>
              <a:rPr lang="en-US" sz="800" b="1" dirty="0"/>
              <a:t>ZEEMANS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580CB9-5309-4053-884C-E1B680626C43}"/>
              </a:ext>
            </a:extLst>
          </p:cNvPr>
          <p:cNvSpPr txBox="1"/>
          <p:nvPr/>
        </p:nvSpPr>
        <p:spPr>
          <a:xfrm>
            <a:off x="7130124" y="6069445"/>
            <a:ext cx="64836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ST03</a:t>
            </a:r>
          </a:p>
          <a:p>
            <a:pPr algn="ctr"/>
            <a:r>
              <a:rPr lang="en-US" sz="800" b="1" dirty="0"/>
              <a:t>CYGNUS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48E0E1-E211-48FD-8561-0030D325E366}"/>
              </a:ext>
            </a:extLst>
          </p:cNvPr>
          <p:cNvSpPr txBox="1"/>
          <p:nvPr/>
        </p:nvSpPr>
        <p:spPr>
          <a:xfrm>
            <a:off x="8121810" y="6069445"/>
            <a:ext cx="5277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ST06</a:t>
            </a:r>
          </a:p>
          <a:p>
            <a:pPr algn="ctr"/>
            <a:r>
              <a:rPr lang="en-US" sz="800" b="1" dirty="0"/>
              <a:t>SANS1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6965AA-4302-4CF4-8752-B7BC76387C22}"/>
              </a:ext>
            </a:extLst>
          </p:cNvPr>
          <p:cNvSpPr txBox="1"/>
          <p:nvPr/>
        </p:nvSpPr>
        <p:spPr>
          <a:xfrm>
            <a:off x="9539810" y="6069445"/>
            <a:ext cx="44114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ST09</a:t>
            </a:r>
          </a:p>
          <a:p>
            <a:pPr algn="ctr"/>
            <a:r>
              <a:rPr lang="en-US" sz="800" b="1" dirty="0"/>
              <a:t>QIKR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E45E3D-F569-4AC1-AB94-F745A8D54A9B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551031" y="5299560"/>
            <a:ext cx="229678" cy="76988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E1B70F-28BB-49B0-86FB-D40A87119B54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7454308" y="5124196"/>
            <a:ext cx="22679" cy="94524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595325-A4B3-468D-926C-1CB6D6F0655A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8233007" y="5198704"/>
            <a:ext cx="152658" cy="87074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3E78EF2-1FD9-4805-8BEC-E0FE7BD5D222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992839" y="4902312"/>
            <a:ext cx="767544" cy="116713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C0F795-451D-4A20-B49B-D0E398DF99E0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468747" y="1620943"/>
            <a:ext cx="634268" cy="3354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71650C8-372B-4441-98EE-57684BAD547D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484222" y="1746833"/>
            <a:ext cx="1523660" cy="70140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91DEBB-BBE1-4C5C-B2C7-03D18E71C6B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8241899" y="1418267"/>
            <a:ext cx="173474" cy="67147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A4A8F7-8F66-4506-BCC9-74FA4D14BCE2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5473556" y="1072867"/>
            <a:ext cx="781888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4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0911 neutron beams">
            <a:extLst>
              <a:ext uri="{FF2B5EF4-FFF2-40B4-BE49-F238E27FC236}">
                <a16:creationId xmlns:a16="http://schemas.microsoft.com/office/drawing/2014/main" id="{939AEE67-7C95-479A-823A-229C01C8E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8" y="842777"/>
            <a:ext cx="9501332" cy="53901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AE42A-9D02-4228-9678-6FA6DB4C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Beam Line Arrangement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68354-9769-4368-A196-577446228D93}"/>
              </a:ext>
            </a:extLst>
          </p:cNvPr>
          <p:cNvSpPr txBox="1"/>
          <p:nvPr/>
        </p:nvSpPr>
        <p:spPr>
          <a:xfrm>
            <a:off x="7574848" y="3321548"/>
            <a:ext cx="40671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Top (Cylindrical) Moderator Beams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AA1DB-1DED-4B8E-9507-471CB11F4E6D}"/>
              </a:ext>
            </a:extLst>
          </p:cNvPr>
          <p:cNvSpPr txBox="1"/>
          <p:nvPr/>
        </p:nvSpPr>
        <p:spPr>
          <a:xfrm>
            <a:off x="8184164" y="4014483"/>
            <a:ext cx="38443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Bottom (Tube) Moderator Beams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CEC56-B7C2-4340-A8F0-3170BC1C5370}"/>
              </a:ext>
            </a:extLst>
          </p:cNvPr>
          <p:cNvSpPr txBox="1"/>
          <p:nvPr/>
        </p:nvSpPr>
        <p:spPr>
          <a:xfrm>
            <a:off x="480923" y="3309470"/>
            <a:ext cx="163217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Proton Beam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5AFA8E-8E35-4745-8387-8932C29378DA}"/>
              </a:ext>
            </a:extLst>
          </p:cNvPr>
          <p:cNvCxnSpPr/>
          <p:nvPr/>
        </p:nvCxnSpPr>
        <p:spPr>
          <a:xfrm>
            <a:off x="2190454" y="3480286"/>
            <a:ext cx="2322916" cy="0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C23C70-0AC5-4F29-9636-54B4935478E1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140450" y="2735154"/>
            <a:ext cx="1434398" cy="757210"/>
          </a:xfrm>
          <a:prstGeom prst="straightConnector1">
            <a:avLst/>
          </a:prstGeom>
          <a:ln w="28575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C0238D-D282-4919-A14D-7B7B0E867CA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534656" y="4185299"/>
            <a:ext cx="649508" cy="330870"/>
          </a:xfrm>
          <a:prstGeom prst="straightConnector1">
            <a:avLst/>
          </a:prstGeom>
          <a:ln w="28575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A4A703-AB6F-4C1D-8312-2C613F3A2C60}"/>
              </a:ext>
            </a:extLst>
          </p:cNvPr>
          <p:cNvSpPr txBox="1"/>
          <p:nvPr/>
        </p:nvSpPr>
        <p:spPr>
          <a:xfrm>
            <a:off x="4687099" y="5440449"/>
            <a:ext cx="1906291" cy="3416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lines 1-11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0F160-6D0D-468E-A5A0-2497C452E297}"/>
              </a:ext>
            </a:extLst>
          </p:cNvPr>
          <p:cNvSpPr txBox="1"/>
          <p:nvPr/>
        </p:nvSpPr>
        <p:spPr>
          <a:xfrm>
            <a:off x="4687099" y="1656138"/>
            <a:ext cx="2034531" cy="3416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lines 12-22</a:t>
            </a:r>
          </a:p>
        </p:txBody>
      </p:sp>
      <p:pic>
        <p:nvPicPr>
          <p:cNvPr id="16" name="Picture 15" descr="171107 cyl moderator 2">
            <a:extLst>
              <a:ext uri="{FF2B5EF4-FFF2-40B4-BE49-F238E27FC236}">
                <a16:creationId xmlns:a16="http://schemas.microsoft.com/office/drawing/2014/main" id="{A6E62126-41B9-4A3C-8B7F-E1B7AC0FB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82" y="721595"/>
            <a:ext cx="2763915" cy="2552350"/>
          </a:xfrm>
          <a:prstGeom prst="rect">
            <a:avLst/>
          </a:prstGeom>
        </p:spPr>
      </p:pic>
      <p:pic>
        <p:nvPicPr>
          <p:cNvPr id="17" name="Content Placeholder 16" descr="A close up of a logo&#10;&#10;Description automatically generated">
            <a:extLst>
              <a:ext uri="{FF2B5EF4-FFF2-40B4-BE49-F238E27FC236}">
                <a16:creationId xmlns:a16="http://schemas.microsoft.com/office/drawing/2014/main" id="{2E97BDEE-F76D-4BFC-A35F-CF72F2B7A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72695" y="4553001"/>
            <a:ext cx="2142183" cy="1851198"/>
          </a:xfrm>
        </p:spPr>
      </p:pic>
    </p:spTree>
    <p:extLst>
      <p:ext uri="{BB962C8B-B14F-4D97-AF65-F5344CB8AC3E}">
        <p14:creationId xmlns:p14="http://schemas.microsoft.com/office/powerpoint/2010/main" val="3955994516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9050">
          <a:solidFill>
            <a:srgbClr val="FF0000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sz="1000" b="1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2403</Words>
  <Application>Microsoft Office PowerPoint</Application>
  <PresentationFormat>Widescreen</PresentationFormat>
  <Paragraphs>487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Century Gothic</vt:lpstr>
      <vt:lpstr>Times New Roman</vt:lpstr>
      <vt:lpstr>ORNL</vt:lpstr>
      <vt:lpstr>STS Neutron Beamline Interfaces</vt:lpstr>
      <vt:lpstr>Outline</vt:lpstr>
      <vt:lpstr>Site Plan</vt:lpstr>
      <vt:lpstr>PowerPoint Presentation</vt:lpstr>
      <vt:lpstr>PowerPoint Presentation</vt:lpstr>
      <vt:lpstr>STS Facilities</vt:lpstr>
      <vt:lpstr>STS Initial Planning Instrument Suite</vt:lpstr>
      <vt:lpstr>STS Day One Instruments</vt:lpstr>
      <vt:lpstr>STS Beam Line Arrangement</vt:lpstr>
      <vt:lpstr>Instruments by Moderator</vt:lpstr>
      <vt:lpstr>Outline</vt:lpstr>
      <vt:lpstr>STS Incorporates Neutron Beamline Bunkers</vt:lpstr>
      <vt:lpstr>Neutron Beam Line Bunkers are Beam-off Accessible</vt:lpstr>
      <vt:lpstr>Outline</vt:lpstr>
      <vt:lpstr>All 22 Monolith Inserts Installed During STS Construction</vt:lpstr>
      <vt:lpstr>Moderator Approach Distance</vt:lpstr>
      <vt:lpstr>Guide Modules Aligned within Inserts</vt:lpstr>
      <vt:lpstr>Outline</vt:lpstr>
      <vt:lpstr>STS Shutter Philosophy</vt:lpstr>
      <vt:lpstr>Maintenance Shutters have 3 Functional Positions – Open, Gamma Blocking, and Neutron Absorbing</vt:lpstr>
      <vt:lpstr>Neutron-Blocking Operations Shutters Required by all Beam Lines</vt:lpstr>
      <vt:lpstr>Outline</vt:lpstr>
      <vt:lpstr>Day One Instruments</vt:lpstr>
      <vt:lpstr>QIKR Requires Several Facility Customizations </vt:lpstr>
      <vt:lpstr>Summary</vt:lpstr>
      <vt:lpstr>Questions?</vt:lpstr>
      <vt:lpstr>FTS/STS Comparison – Sections Perpendicular to Proton Beam </vt:lpstr>
      <vt:lpstr>Bunker Interfaces &amp; Scope</vt:lpstr>
      <vt:lpstr>Conventional Facilities Must Support Compact Neutron Source Optics</vt:lpstr>
      <vt:lpstr>Alignment – Neutron Beam Lines to Moderators</vt:lpstr>
      <vt:lpstr>Alignment – Neutron Beamlines to Moderators (cont'd)</vt:lpstr>
      <vt:lpstr>Monolith Insert Utilities</vt:lpstr>
      <vt:lpstr>Initial Bunker Wall Penetration Shielding</vt:lpstr>
      <vt:lpstr>Outline</vt:lpstr>
      <vt:lpstr>Choppers Concepts Based on FTS Choppers</vt:lpstr>
      <vt:lpstr>Beam Line Shielding Estimates Completed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2019-07-26T16:56:28Z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