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00" r:id="rId2"/>
    <p:sldId id="257" r:id="rId3"/>
    <p:sldId id="259" r:id="rId4"/>
    <p:sldId id="260" r:id="rId5"/>
    <p:sldId id="261" r:id="rId6"/>
    <p:sldId id="264" r:id="rId7"/>
    <p:sldId id="266" r:id="rId8"/>
    <p:sldId id="267" r:id="rId9"/>
    <p:sldId id="268" r:id="rId10"/>
    <p:sldId id="271" r:id="rId11"/>
    <p:sldId id="273" r:id="rId12"/>
    <p:sldId id="301" r:id="rId13"/>
    <p:sldId id="302" r:id="rId14"/>
    <p:sldId id="276" r:id="rId15"/>
    <p:sldId id="277" r:id="rId16"/>
    <p:sldId id="263" r:id="rId17"/>
    <p:sldId id="278" r:id="rId18"/>
    <p:sldId id="281" r:id="rId19"/>
    <p:sldId id="292" r:id="rId20"/>
    <p:sldId id="282" r:id="rId21"/>
    <p:sldId id="283" r:id="rId22"/>
    <p:sldId id="299" r:id="rId23"/>
    <p:sldId id="298" r:id="rId24"/>
    <p:sldId id="303" r:id="rId25"/>
    <p:sldId id="274" r:id="rId26"/>
    <p:sldId id="369" r:id="rId27"/>
    <p:sldId id="275" r:id="rId28"/>
    <p:sldId id="357" r:id="rId29"/>
    <p:sldId id="358" r:id="rId30"/>
    <p:sldId id="286" r:id="rId31"/>
    <p:sldId id="359" r:id="rId32"/>
    <p:sldId id="349" r:id="rId33"/>
    <p:sldId id="348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8" r:id="rId42"/>
    <p:sldId id="308" r:id="rId4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>
        <p:scale>
          <a:sx n="109" d="100"/>
          <a:sy n="109" d="100"/>
        </p:scale>
        <p:origin x="122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A3DF7-DB85-8E4E-9B84-CB75FFA4B0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D3032B28-8125-8F47-B5D8-CC6B1AC82AA0}" type="slidenum">
              <a:t>1</a:t>
            </a:fld>
            <a:endParaRPr lang="en-US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B7C7ECC-7258-2449-A9F2-951EC8DD52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E1FF1BE-C706-5D41-B8AD-1C8DBF746FE0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1C38A5-CAA2-C946-817F-0971CECAC0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05E917-EB15-1D48-9652-62838A24C8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1440" tIns="45720" rIns="91440" bIns="45720" anchor="t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22A6-BF45-0F43-A1AA-D1C918ACE8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41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22A6-BF45-0F43-A1AA-D1C918ACE8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25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22A6-BF45-0F43-A1AA-D1C918ACE8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1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Mitsnya</a:t>
            </a:r>
            <a:r>
              <a:rPr lang="en-US" dirty="0"/>
              <a:t> result?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83AA2-C7B8-6145-91BA-FF159548C6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3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averaged result from paper top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83AA2-C7B8-6145-91BA-FF159548C66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22A6-BF45-0F43-A1AA-D1C918ACE8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1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22A6-BF45-0F43-A1AA-D1C918ACE8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8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22A6-BF45-0F43-A1AA-D1C918ACE8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6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22A6-BF45-0F43-A1AA-D1C918ACE8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21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22A6-BF45-0F43-A1AA-D1C918ACE8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7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22A6-BF45-0F43-A1AA-D1C918ACE8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8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arxiv.org/abs/1906.08223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0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xiv.org/abs/1906.0822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96B7-8271-044D-ABC8-92B58659A2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2191760" cy="1005840"/>
          </a:xfrm>
          <a:solidFill>
            <a:srgbClr val="2E75B6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n-US" sz="4800" dirty="0">
                <a:solidFill>
                  <a:srgbClr val="FFFFFF"/>
                </a:solidFill>
              </a:rPr>
              <a:t>Looking for exotic short range forces with neutrons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31AD7-B7D6-B642-9201-3E8AEC895E8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2880" y="2059200"/>
            <a:ext cx="11650680" cy="3792960"/>
          </a:xfrm>
        </p:spPr>
        <p:txBody>
          <a:bodyPr wrap="square" lIns="91440" tIns="45720" rIns="91440" bIns="45720" anchor="t">
            <a:normAutofit lnSpcReduction="10000"/>
          </a:bodyPr>
          <a:lstStyle/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dirty="0">
                <a:latin typeface="Calibri" pitchFamily="18"/>
              </a:rPr>
              <a:t>Christopher C. Haddock</a:t>
            </a: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dirty="0">
                <a:latin typeface="Calibri" pitchFamily="18"/>
              </a:rPr>
              <a:t>Postdoctoral Fellow</a:t>
            </a: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dirty="0">
                <a:latin typeface="Calibri" pitchFamily="18"/>
              </a:rPr>
              <a:t>University of Maryland &amp; NIST</a:t>
            </a: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dirty="0">
                <a:latin typeface="Calibri" pitchFamily="18"/>
              </a:rPr>
              <a:t>Joint Quantum Institute</a:t>
            </a:r>
          </a:p>
          <a:p>
            <a:pPr lvl="0" algn="ctr" rtl="0">
              <a:spcBef>
                <a:spcPts val="1001"/>
              </a:spcBef>
              <a:tabLst>
                <a:tab pos="0" algn="l"/>
              </a:tabLst>
            </a:pPr>
            <a:endParaRPr lang="en-US" sz="2400" dirty="0">
              <a:latin typeface="Calibri" pitchFamily="18"/>
            </a:endParaRP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dirty="0">
                <a:latin typeface="Calibri" pitchFamily="18"/>
              </a:rPr>
              <a:t>NIST Center for Neutron Research</a:t>
            </a: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dirty="0">
                <a:latin typeface="Calibri" pitchFamily="18"/>
              </a:rPr>
              <a:t>Gaithersburg Campus, Gaithersburg MD USA</a:t>
            </a: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dirty="0">
              <a:latin typeface="Calibri" pitchFamily="18"/>
            </a:endParaRP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dirty="0" err="1">
                <a:latin typeface="Calibri" pitchFamily="18"/>
              </a:rPr>
              <a:t>Christopher.haddock@nist.gov</a:t>
            </a:r>
            <a:endParaRPr lang="en-US" sz="2400" dirty="0">
              <a:latin typeface="Calibri" pitchFamily="18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F3232DC-074D-6B4A-91DB-30E7A7C398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lvl="0" algn="r"/>
            <a:fld id="{FB58FFE9-D026-FD4C-8B43-C867392DE142}" type="slidenum">
              <a:t>1</a:t>
            </a:fld>
            <a:endParaRPr lang="en-US" sz="1200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7E2269CE-6B2C-D346-A0DD-B00D62249A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lvl="0"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</p:spTree>
    <p:extLst>
      <p:ext uri="{BB962C8B-B14F-4D97-AF65-F5344CB8AC3E}">
        <p14:creationId xmlns:p14="http://schemas.microsoft.com/office/powerpoint/2010/main" val="150922464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6EFB9-F824-1240-AF68-0D5D1E3B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" y="602251"/>
            <a:ext cx="5706047" cy="3845424"/>
          </a:xfrm>
          <a:prstGeom prst="rect">
            <a:avLst/>
          </a:prstGeom>
        </p:spPr>
      </p:pic>
      <p:sp>
        <p:nvSpPr>
          <p:cNvPr id="285" name="Title 1"/>
          <p:cNvSpPr txBox="1"/>
          <p:nvPr/>
        </p:nvSpPr>
        <p:spPr>
          <a:xfrm>
            <a:off x="0" y="0"/>
            <a:ext cx="12192000" cy="594859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768095">
              <a:lnSpc>
                <a:spcPct val="81000"/>
              </a:lnSpc>
              <a:defRPr sz="3275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Results</a:t>
            </a:r>
          </a:p>
        </p:txBody>
      </p:sp>
      <p:pic>
        <p:nvPicPr>
          <p:cNvPr id="286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171" y="2398971"/>
            <a:ext cx="4399978" cy="4221494"/>
          </a:xfrm>
          <a:prstGeom prst="rect">
            <a:avLst/>
          </a:prstGeom>
          <a:ln>
            <a:noFill/>
          </a:ln>
        </p:spPr>
      </p:pic>
      <p:pic>
        <p:nvPicPr>
          <p:cNvPr id="28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047" y="786541"/>
            <a:ext cx="2827590" cy="1924956"/>
          </a:xfrm>
          <a:prstGeom prst="rect">
            <a:avLst/>
          </a:prstGeom>
          <a:ln>
            <a:noFill/>
          </a:ln>
        </p:spPr>
      </p:pic>
      <p:sp>
        <p:nvSpPr>
          <p:cNvPr id="288" name="TextBox 7"/>
          <p:cNvSpPr txBox="1"/>
          <p:nvPr/>
        </p:nvSpPr>
        <p:spPr>
          <a:xfrm>
            <a:off x="8616244" y="788664"/>
            <a:ext cx="254667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dirty="0"/>
              <a:t>Twenty six 32 minute run sequences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(spin rotation angle as a function of run number)</a:t>
            </a:r>
            <a:r>
              <a:rPr dirty="0"/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8691A-B0EB-7F4B-AA78-AF44474CAA3D}"/>
              </a:ext>
            </a:extLst>
          </p:cNvPr>
          <p:cNvSpPr txBox="1"/>
          <p:nvPr/>
        </p:nvSpPr>
        <p:spPr>
          <a:xfrm>
            <a:off x="3186545" y="4857653"/>
            <a:ext cx="4458911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indent="-342900">
              <a:buAutoNum type="alphaLcParenBoth"/>
            </a:pPr>
            <a:r>
              <a:rPr lang="en-US" sz="1400" dirty="0"/>
              <a:t>neutron measurement using Ramsey spectroscopy:</a:t>
            </a:r>
          </a:p>
          <a:p>
            <a:r>
              <a:rPr lang="en-US" sz="1400" dirty="0"/>
              <a:t>Florian M. </a:t>
            </a:r>
            <a:r>
              <a:rPr lang="en-US" sz="1400" dirty="0" err="1"/>
              <a:t>Piegsa</a:t>
            </a:r>
            <a:r>
              <a:rPr lang="en-US" sz="1400" dirty="0"/>
              <a:t> and Guillaume </a:t>
            </a:r>
            <a:r>
              <a:rPr lang="en-US" sz="1400" dirty="0" err="1"/>
              <a:t>Pignol</a:t>
            </a:r>
            <a:endParaRPr lang="en-US" sz="1400" dirty="0"/>
          </a:p>
          <a:p>
            <a:r>
              <a:rPr lang="en-US" sz="1400" dirty="0"/>
              <a:t>Phys. Rev. Lett. </a:t>
            </a:r>
            <a:r>
              <a:rPr lang="en-US" sz="1400" b="1" dirty="0"/>
              <a:t>108</a:t>
            </a:r>
            <a:r>
              <a:rPr lang="en-US" sz="1400" dirty="0"/>
              <a:t>, 181801 – Published 1 May 2012</a:t>
            </a:r>
          </a:p>
          <a:p>
            <a:endParaRPr lang="en-US" sz="1400" dirty="0"/>
          </a:p>
          <a:p>
            <a:r>
              <a:rPr lang="en-US" sz="1400" dirty="0"/>
              <a:t>(b) K–3He </a:t>
            </a:r>
            <a:r>
              <a:rPr lang="en-US" sz="1400" dirty="0" err="1"/>
              <a:t>comagnetometry</a:t>
            </a:r>
            <a:r>
              <a:rPr lang="en-US" sz="1400" dirty="0"/>
              <a:t>:</a:t>
            </a:r>
          </a:p>
          <a:p>
            <a:r>
              <a:rPr lang="en-US" sz="1400" dirty="0"/>
              <a:t>G. </a:t>
            </a:r>
            <a:r>
              <a:rPr lang="en-US" sz="1400" dirty="0" err="1"/>
              <a:t>Vasilakis</a:t>
            </a:r>
            <a:r>
              <a:rPr lang="en-US" sz="1400" dirty="0"/>
              <a:t>, J. M. Brown, T. W. </a:t>
            </a:r>
            <a:r>
              <a:rPr lang="en-US" sz="1400" dirty="0" err="1"/>
              <a:t>Kornack</a:t>
            </a:r>
            <a:r>
              <a:rPr lang="en-US" sz="1400" dirty="0"/>
              <a:t>, and M. V. </a:t>
            </a:r>
            <a:r>
              <a:rPr lang="en-US" sz="1400" dirty="0" err="1"/>
              <a:t>Romalis</a:t>
            </a:r>
            <a:endParaRPr lang="en-US" sz="1400" dirty="0"/>
          </a:p>
          <a:p>
            <a:r>
              <a:rPr lang="en-US" sz="1400" dirty="0"/>
              <a:t>Phys. Rev. Lett. </a:t>
            </a:r>
            <a:r>
              <a:rPr lang="en-US" sz="1400" b="1" dirty="0"/>
              <a:t>103</a:t>
            </a:r>
            <a:r>
              <a:rPr lang="en-US" sz="1400" dirty="0"/>
              <a:t>, 261801 – Published 29 December 2009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4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640167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99" name="Title 1"/>
          <p:cNvSpPr txBox="1"/>
          <p:nvPr/>
        </p:nvSpPr>
        <p:spPr>
          <a:xfrm>
            <a:off x="0" y="0"/>
            <a:ext cx="12192000" cy="1334530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62500" lnSpcReduction="20000"/>
          </a:bodyPr>
          <a:lstStyle>
            <a:lvl1pPr algn="ctr">
              <a:lnSpc>
                <a:spcPct val="90000"/>
              </a:lnSpc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dirty="0"/>
              <a:t>Possible Short Distance Modification of </a:t>
            </a:r>
          </a:p>
          <a:p>
            <a:pPr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dirty="0"/>
              <a:t>Newtonian Gravity: </a:t>
            </a:r>
          </a:p>
          <a:p>
            <a:endParaRPr lang="en-US" dirty="0"/>
          </a:p>
          <a:p>
            <a:r>
              <a:rPr dirty="0"/>
              <a:t>Consider the effect of Yukawa-like term in neutron scattering amplitude</a:t>
            </a:r>
          </a:p>
        </p:txBody>
      </p:sp>
      <p:pic>
        <p:nvPicPr>
          <p:cNvPr id="300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541506"/>
            <a:ext cx="10312400" cy="4343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CF90681-59FF-C341-A46A-63E5C4ED79D8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771EB-4C46-234E-8CF7-D1C9BBEBA1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7784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Neutron </a:t>
            </a:r>
            <a:r>
              <a:rPr lang="en-US">
                <a:solidFill>
                  <a:schemeClr val="bg1"/>
                </a:solidFill>
              </a:rPr>
              <a:t>scattering experiments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2221" y="5141056"/>
            <a:ext cx="1650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JPARC/BL05 (2017)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DEC868-DAF1-A841-9DF9-CDE2326CDC28}"/>
              </a:ext>
            </a:extLst>
          </p:cNvPr>
          <p:cNvGrpSpPr/>
          <p:nvPr/>
        </p:nvGrpSpPr>
        <p:grpSpPr>
          <a:xfrm>
            <a:off x="4250763" y="908598"/>
            <a:ext cx="6541293" cy="5226387"/>
            <a:chOff x="2828490" y="968303"/>
            <a:chExt cx="6541293" cy="5226387"/>
          </a:xfrm>
        </p:grpSpPr>
        <p:sp>
          <p:nvSpPr>
            <p:cNvPr id="8" name="Rectangle 7"/>
            <p:cNvSpPr/>
            <p:nvPr/>
          </p:nvSpPr>
          <p:spPr>
            <a:xfrm>
              <a:off x="7277992" y="5497766"/>
              <a:ext cx="20917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Sensitivity to small </a:t>
              </a:r>
              <a:r>
                <a:rPr lang="en-US" dirty="0" err="1"/>
                <a:t>λ</a:t>
              </a:r>
              <a:endParaRPr lang="en-US" dirty="0"/>
            </a:p>
            <a:p>
              <a:pPr algn="ctr"/>
              <a:r>
                <a:rPr lang="en-US" dirty="0"/>
                <a:t> (LHC)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80091" y="5548359"/>
              <a:ext cx="25905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Sensitivity to large </a:t>
              </a:r>
              <a:r>
                <a:rPr lang="en-US" dirty="0" err="1"/>
                <a:t>λ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(Torsion balance, Casimir)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3402373-3118-164B-97BE-61A858AB2ACD}"/>
                </a:ext>
              </a:extLst>
            </p:cNvPr>
            <p:cNvGrpSpPr/>
            <p:nvPr/>
          </p:nvGrpSpPr>
          <p:grpSpPr>
            <a:xfrm>
              <a:off x="2828490" y="968303"/>
              <a:ext cx="6535019" cy="4542803"/>
              <a:chOff x="2828490" y="968303"/>
              <a:chExt cx="6535019" cy="454280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7EA631E-231B-0A4E-BFFE-E16C21A34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8490" y="968303"/>
                <a:ext cx="6535019" cy="4542803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022F6B-AAD7-9E4C-A2FD-FF36EDC9DB1F}"/>
                  </a:ext>
                </a:extLst>
              </p:cNvPr>
              <p:cNvSpPr/>
              <p:nvPr/>
            </p:nvSpPr>
            <p:spPr>
              <a:xfrm>
                <a:off x="6588776" y="1353840"/>
                <a:ext cx="606891" cy="3787216"/>
              </a:xfrm>
              <a:prstGeom prst="rect">
                <a:avLst/>
              </a:prstGeom>
              <a:solidFill>
                <a:schemeClr val="accent1">
                  <a:alpha val="1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5F5FAB25-355A-E843-8199-868297CE6B3C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727C1-1F08-6B44-8D8D-3DCDCE91F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53" y="5003834"/>
            <a:ext cx="2102338" cy="807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108383-DB39-2C45-A0BE-792BD71AC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97" y="1827071"/>
            <a:ext cx="3595077" cy="10093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FBD6FD-3C61-B646-89FB-BA8D65BBE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44" y="4426603"/>
            <a:ext cx="3528535" cy="5128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A58793-6DAA-3D41-9230-4559348D04A6}"/>
              </a:ext>
            </a:extLst>
          </p:cNvPr>
          <p:cNvSpPr txBox="1"/>
          <p:nvPr/>
        </p:nvSpPr>
        <p:spPr>
          <a:xfrm>
            <a:off x="563164" y="993684"/>
            <a:ext cx="377342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Scattering probability as a function of momentum and energy transfer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DBAECF-B78A-C446-B111-2403A064BC6E}"/>
              </a:ext>
            </a:extLst>
          </p:cNvPr>
          <p:cNvSpPr txBox="1"/>
          <p:nvPr/>
        </p:nvSpPr>
        <p:spPr>
          <a:xfrm>
            <a:off x="649884" y="2870138"/>
            <a:ext cx="332527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Assume static approx. for sensitivity estimation (</a:t>
            </a:r>
            <a:r>
              <a:rPr lang="el-GR" dirty="0"/>
              <a:t>ω</a:t>
            </a:r>
            <a:r>
              <a:rPr lang="en-US" dirty="0"/>
              <a:t> = 0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6D83E2-6659-924E-BACB-3383F069E88C}"/>
              </a:ext>
            </a:extLst>
          </p:cNvPr>
          <p:cNvCxnSpPr/>
          <p:nvPr/>
        </p:nvCxnSpPr>
        <p:spPr>
          <a:xfrm>
            <a:off x="1362931" y="1637244"/>
            <a:ext cx="1173760" cy="536509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A79D52-F59D-7344-998A-4D86AD650DDF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2449874" y="1640013"/>
            <a:ext cx="886584" cy="56389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B22292-3551-5B47-8C9D-74B1E03D86FA}"/>
              </a:ext>
            </a:extLst>
          </p:cNvPr>
          <p:cNvCxnSpPr>
            <a:cxnSpLocks/>
          </p:cNvCxnSpPr>
          <p:nvPr/>
        </p:nvCxnSpPr>
        <p:spPr>
          <a:xfrm flipV="1">
            <a:off x="2449874" y="3550147"/>
            <a:ext cx="2085646" cy="998407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A526DA-B67F-4B40-98B0-68EFBB3EB314}"/>
              </a:ext>
            </a:extLst>
          </p:cNvPr>
          <p:cNvSpPr txBox="1"/>
          <p:nvPr/>
        </p:nvSpPr>
        <p:spPr>
          <a:xfrm>
            <a:off x="2893166" y="5276507"/>
            <a:ext cx="21762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N-electron interaction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4E49929-97CD-3A4E-B6E1-2ADBB3B6BBB7}"/>
              </a:ext>
            </a:extLst>
          </p:cNvPr>
          <p:cNvCxnSpPr>
            <a:cxnSpLocks/>
          </p:cNvCxnSpPr>
          <p:nvPr/>
        </p:nvCxnSpPr>
        <p:spPr>
          <a:xfrm flipV="1">
            <a:off x="3492697" y="4885636"/>
            <a:ext cx="0" cy="37660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CEA5EE7-903C-914D-8D23-B5B0F69365EB}"/>
              </a:ext>
            </a:extLst>
          </p:cNvPr>
          <p:cNvSpPr txBox="1"/>
          <p:nvPr/>
        </p:nvSpPr>
        <p:spPr>
          <a:xfrm rot="16200000">
            <a:off x="7542005" y="2073553"/>
            <a:ext cx="183800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Slow neutron scattering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E694B969-83D9-8D44-BD54-F084AC9722A8}"/>
              </a:ext>
            </a:extLst>
          </p:cNvPr>
          <p:cNvSpPr/>
          <p:nvPr/>
        </p:nvSpPr>
        <p:spPr>
          <a:xfrm rot="16200000">
            <a:off x="6402127" y="4258373"/>
            <a:ext cx="216931" cy="1982296"/>
          </a:xfrm>
          <a:prstGeom prst="lef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2FA82CFE-6160-6C42-9B91-286BE366890A}"/>
              </a:ext>
            </a:extLst>
          </p:cNvPr>
          <p:cNvSpPr/>
          <p:nvPr/>
        </p:nvSpPr>
        <p:spPr>
          <a:xfrm rot="16200000">
            <a:off x="9637696" y="4270096"/>
            <a:ext cx="216931" cy="1982296"/>
          </a:xfrm>
          <a:prstGeom prst="lef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4671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771EB-4C46-234E-8CF7-D1C9BBEBA12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3345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Consider the effect of Yukawa-like term in neutron scattering amplitude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2562" y="1459947"/>
            <a:ext cx="828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α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282" y="1459947"/>
            <a:ext cx="6457435" cy="4896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864" y="1798501"/>
            <a:ext cx="2318951" cy="5310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41823" y="5361322"/>
            <a:ext cx="1511484" cy="461665"/>
          </a:xfrm>
          <a:prstGeom prst="rect">
            <a:avLst/>
          </a:prstGeom>
          <a:solidFill>
            <a:srgbClr val="FFF8D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Multiple Boson </a:t>
            </a:r>
            <a:endParaRPr lang="el-GR" sz="1200" dirty="0"/>
          </a:p>
          <a:p>
            <a:pPr algn="ctr"/>
            <a:r>
              <a:rPr lang="en-US" sz="1200" dirty="0"/>
              <a:t>Exchange Models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B2DECC-FFC7-8A45-86E4-790CFBF8DC41}"/>
              </a:ext>
            </a:extLst>
          </p:cNvPr>
          <p:cNvSpPr/>
          <p:nvPr/>
        </p:nvSpPr>
        <p:spPr>
          <a:xfrm>
            <a:off x="4446871" y="2308484"/>
            <a:ext cx="1324343" cy="1304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D3CD9382-7C25-3F49-B5F7-A247C0409E2C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</p:spTree>
    <p:extLst>
      <p:ext uri="{BB962C8B-B14F-4D97-AF65-F5344CB8AC3E}">
        <p14:creationId xmlns:p14="http://schemas.microsoft.com/office/powerpoint/2010/main" val="30433994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22" name="Title 1"/>
          <p:cNvSpPr txBox="1"/>
          <p:nvPr/>
        </p:nvSpPr>
        <p:spPr>
          <a:xfrm>
            <a:off x="0" y="-1"/>
            <a:ext cx="12192000" cy="778478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Our general strategy</a:t>
            </a:r>
          </a:p>
        </p:txBody>
      </p:sp>
      <p:sp>
        <p:nvSpPr>
          <p:cNvPr id="323" name="Rectangle 6"/>
          <p:cNvSpPr txBox="1"/>
          <p:nvPr/>
        </p:nvSpPr>
        <p:spPr>
          <a:xfrm>
            <a:off x="1851454" y="1873935"/>
            <a:ext cx="8489092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Use pulsed neutron source at JPARC to measure neutron-Xe and neutron-He differential cross section. 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Acquire data with high TOF resolution to study q-dependence 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Improve existing limit on α by over the 0.1 nm to 10 nm length scale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39AF610-1F32-B548-B7A0-C7F0FD862CF6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  <a:endParaRPr lang="en-US" sz="1200" dirty="0">
              <a:solidFill>
                <a:srgbClr val="8B8B8B"/>
              </a:solidFill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 1"/>
          <p:cNvSpPr txBox="1"/>
          <p:nvPr/>
        </p:nvSpPr>
        <p:spPr>
          <a:xfrm>
            <a:off x="0" y="-1"/>
            <a:ext cx="12192000" cy="1567816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lnSpc>
                <a:spcPct val="90000"/>
              </a:lnSpc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2016年11月~2017年2月</a:t>
            </a:r>
          </a:p>
          <a:p>
            <a:pPr algn="ctr">
              <a:lnSpc>
                <a:spcPct val="90000"/>
              </a:lnSpc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J-PARC/MLF/BL05の低発散ビームブランチで実験</a:t>
            </a:r>
          </a:p>
        </p:txBody>
      </p:sp>
      <p:sp>
        <p:nvSpPr>
          <p:cNvPr id="327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32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50" y="1692072"/>
            <a:ext cx="6942856" cy="471222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86E0E0AA-8EB9-BC44-AE85-9AD91B74EBAF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  <a:endParaRPr lang="en-US" sz="1200" dirty="0">
              <a:solidFill>
                <a:srgbClr val="8B8B8B"/>
              </a:solidFill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24000" y="1"/>
            <a:ext cx="9144000" cy="8413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J-PARC BL05 Fundamental Physics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(beam lifetime TPC method mainly)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54293-E638-DB46-BE9A-C657452B5E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20" y="885703"/>
            <a:ext cx="4425785" cy="5901046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4DE2B0A-BD32-AE49-851F-51E7A007AC7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47996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46" y="1304306"/>
            <a:ext cx="11307657" cy="5234607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  <p:sp>
        <p:nvSpPr>
          <p:cNvPr id="333" name="Title 1"/>
          <p:cNvSpPr txBox="1"/>
          <p:nvPr/>
        </p:nvSpPr>
        <p:spPr>
          <a:xfrm>
            <a:off x="0" y="0"/>
            <a:ext cx="12192000" cy="1121743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Experimental Layout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64B8FE44-D003-3F40-ACD6-307DA87E24C6}"/>
              </a:ext>
            </a:extLst>
          </p:cNvPr>
          <p:cNvSpPr txBox="1">
            <a:spLocks/>
          </p:cNvSpPr>
          <p:nvPr/>
        </p:nvSpPr>
        <p:spPr>
          <a:xfrm>
            <a:off x="4038479" y="6368243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129006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34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90" y="1215875"/>
            <a:ext cx="8500859" cy="5140475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2"/>
          <p:cNvSpPr txBox="1"/>
          <p:nvPr/>
        </p:nvSpPr>
        <p:spPr>
          <a:xfrm>
            <a:off x="7478237" y="1319349"/>
            <a:ext cx="435478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Trapped H20 must be &lt; 10 ppm to obtain</a:t>
            </a:r>
          </a:p>
          <a:p>
            <a:pPr algn="ctr"/>
            <a:r>
              <a:t> 0.1% accuracy for q dependence</a:t>
            </a:r>
          </a:p>
        </p:txBody>
      </p:sp>
      <p:sp>
        <p:nvSpPr>
          <p:cNvPr id="349" name="Title 1"/>
          <p:cNvSpPr txBox="1"/>
          <p:nvPr/>
        </p:nvSpPr>
        <p:spPr>
          <a:xfrm>
            <a:off x="0" y="0"/>
            <a:ext cx="12192000" cy="1121743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Gas handling and circulation system</a:t>
            </a:r>
          </a:p>
        </p:txBody>
      </p:sp>
      <p:sp>
        <p:nvSpPr>
          <p:cNvPr id="350" name="Rectangle 6"/>
          <p:cNvSpPr/>
          <p:nvPr/>
        </p:nvSpPr>
        <p:spPr>
          <a:xfrm>
            <a:off x="1306285" y="1215875"/>
            <a:ext cx="4767945" cy="9394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37BA2676-52F8-6E46-898A-ACC16246576F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0A546-EA4B-CC48-8764-699C90138BF8}"/>
              </a:ext>
            </a:extLst>
          </p:cNvPr>
          <p:cNvSpPr txBox="1"/>
          <p:nvPr/>
        </p:nvSpPr>
        <p:spPr>
          <a:xfrm>
            <a:off x="1961322" y="2358887"/>
            <a:ext cx="14645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Neutron beam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C2F511-B96F-214A-A04B-BA1E5B11B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960" y="1550152"/>
            <a:ext cx="5754880" cy="39490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771EB-4C46-234E-8CF7-D1C9BBEBA12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1217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Setup / devices at BL05 JPARC MLF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7C98F-6041-104E-AF1D-902F0E5E03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77" y="1585178"/>
            <a:ext cx="3457303" cy="4598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7F5BE-14B1-814C-ACB0-A002960981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70" y="2267907"/>
            <a:ext cx="3097953" cy="27858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7D3EAC-834E-D744-8081-B7071B24B63C}"/>
              </a:ext>
            </a:extLst>
          </p:cNvPr>
          <p:cNvSpPr txBox="1"/>
          <p:nvPr/>
        </p:nvSpPr>
        <p:spPr>
          <a:xfrm>
            <a:off x="8685519" y="5191126"/>
            <a:ext cx="2912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2D profile during 150 kW run</a:t>
            </a:r>
          </a:p>
          <a:p>
            <a:pPr algn="ctr"/>
            <a:r>
              <a:rPr lang="en-US" dirty="0"/>
              <a:t>I</a:t>
            </a:r>
            <a:r>
              <a:rPr lang="en-US" baseline="-25000" dirty="0"/>
              <a:t>0 </a:t>
            </a:r>
            <a:r>
              <a:rPr lang="en-US" dirty="0"/>
              <a:t>= 1.1e+6 CPS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92761ECB-A2D6-FA47-A064-54D18EA45945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</p:spTree>
    <p:extLst>
      <p:ext uri="{BB962C8B-B14F-4D97-AF65-F5344CB8AC3E}">
        <p14:creationId xmlns:p14="http://schemas.microsoft.com/office/powerpoint/2010/main" val="40710380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47609" y="1150987"/>
            <a:ext cx="11496782" cy="53879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/>
              <a:t>General Theory of Relativity cannot be fully incorporated into the SM.</a:t>
            </a:r>
          </a:p>
          <a:p>
            <a:pPr>
              <a:defRPr sz="2000"/>
            </a:pPr>
            <a:endParaRPr dirty="0"/>
          </a:p>
          <a:p>
            <a:pPr>
              <a:defRPr sz="2000"/>
            </a:pPr>
            <a:r>
              <a:rPr dirty="0"/>
              <a:t>Observed experimental phenomena which cannot be accounted for by the SM include:</a:t>
            </a:r>
          </a:p>
          <a:p>
            <a:pPr marL="685800" lvl="1" indent="-228600">
              <a:spcBef>
                <a:spcPts val="500"/>
              </a:spcBef>
              <a:defRPr sz="1600"/>
            </a:pPr>
            <a:endParaRPr dirty="0"/>
          </a:p>
          <a:p>
            <a:pPr marL="685800" lvl="1" indent="-228600">
              <a:spcBef>
                <a:spcPts val="500"/>
              </a:spcBef>
              <a:defRPr sz="1600"/>
            </a:pPr>
            <a:r>
              <a:rPr dirty="0"/>
              <a:t>Dark Matter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1600"/>
            </a:pPr>
            <a:r>
              <a:rPr dirty="0"/>
              <a:t>Dark Energy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1600"/>
            </a:pPr>
            <a:r>
              <a:rPr dirty="0"/>
              <a:t>Matter/Antimatter asymmetry in the universe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1600"/>
            </a:pPr>
            <a:r>
              <a:rPr dirty="0"/>
              <a:t>Neutrino Oscillations</a:t>
            </a:r>
            <a:endParaRPr sz="2000" dirty="0"/>
          </a:p>
          <a:p>
            <a:pPr>
              <a:defRPr sz="2000"/>
            </a:pPr>
            <a:endParaRPr sz="2000" dirty="0"/>
          </a:p>
          <a:p>
            <a:pPr>
              <a:defRPr sz="2000"/>
            </a:pPr>
            <a:r>
              <a:rPr dirty="0"/>
              <a:t>The SM has proven successful in its description of physical interactions as particle exchange processes.</a:t>
            </a:r>
          </a:p>
          <a:p>
            <a:pPr>
              <a:defRPr sz="2000"/>
            </a:pPr>
            <a:r>
              <a:rPr dirty="0"/>
              <a:t>Attempts to extend the standard model to include new interactions generally require the existence of a new exchange boson. In the case of a massive boson, the length scale is determined by the mass of the boson as m ~ 1/</a:t>
            </a:r>
            <a:r>
              <a:rPr dirty="0" err="1"/>
              <a:t>λ</a:t>
            </a:r>
            <a:r>
              <a:rPr dirty="0"/>
              <a:t>.</a:t>
            </a:r>
            <a:endParaRPr lang="en-US" dirty="0"/>
          </a:p>
          <a:p>
            <a:pPr>
              <a:defRPr sz="1800"/>
            </a:pPr>
            <a:r>
              <a:rPr lang="en-US" dirty="0"/>
              <a:t> Of interest are interactions which could take place on the </a:t>
            </a:r>
            <a:r>
              <a:rPr lang="el-GR" dirty="0"/>
              <a:t>μ</a:t>
            </a:r>
            <a:r>
              <a:rPr lang="en-US" dirty="0"/>
              <a:t>m to mm length scale. </a:t>
            </a:r>
          </a:p>
          <a:p>
            <a:pPr marL="685800" lvl="1" indent="-228600">
              <a:spcBef>
                <a:spcPts val="500"/>
              </a:spcBef>
              <a:defRPr sz="1400"/>
            </a:pPr>
            <a:r>
              <a:rPr lang="en-US" dirty="0"/>
              <a:t>The corresponding mass scale would then be </a:t>
            </a:r>
            <a:r>
              <a:rPr lang="en-US" dirty="0">
                <a:solidFill>
                  <a:srgbClr val="E54A1D"/>
                </a:solidFill>
              </a:rPr>
              <a:t>eV to </a:t>
            </a:r>
            <a:r>
              <a:rPr lang="en-US" dirty="0" err="1">
                <a:solidFill>
                  <a:srgbClr val="E54A1D"/>
                </a:solidFill>
              </a:rPr>
              <a:t>meV</a:t>
            </a:r>
            <a:r>
              <a:rPr lang="en-US" dirty="0">
                <a:solidFill>
                  <a:srgbClr val="E54A1D"/>
                </a:solidFill>
              </a:rPr>
              <a:t>.</a:t>
            </a:r>
            <a:endParaRPr lang="en-US" sz="2400" dirty="0"/>
          </a:p>
          <a:p>
            <a:pPr marL="685800" lvl="1" indent="-228600">
              <a:spcBef>
                <a:spcPts val="500"/>
              </a:spcBef>
              <a:defRPr sz="1400"/>
            </a:pPr>
            <a:r>
              <a:rPr lang="en-US" dirty="0"/>
              <a:t>Many such interactions are currently being investigated in attempt to discover dark matter candidates or provide evidence of non-Newtonian gravity at short distances, as suggested by theories containing compact extra dimensions.</a:t>
            </a:r>
          </a:p>
          <a:p>
            <a:pPr>
              <a:defRPr sz="2000"/>
            </a:pPr>
            <a:endParaRPr lang="en-US" dirty="0"/>
          </a:p>
        </p:txBody>
      </p:sp>
      <p:sp>
        <p:nvSpPr>
          <p:cNvPr id="137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8" name="Title 1"/>
          <p:cNvSpPr txBox="1"/>
          <p:nvPr/>
        </p:nvSpPr>
        <p:spPr>
          <a:xfrm>
            <a:off x="0" y="-1"/>
            <a:ext cx="12192000" cy="742362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The Standard Model is incomplete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9FA10B49-DFAB-3845-A31C-45212DF2A2D9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  <a:endParaRPr lang="en-US" sz="1200" dirty="0">
              <a:solidFill>
                <a:srgbClr val="8B8B8B"/>
              </a:solidFill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10" y="271479"/>
            <a:ext cx="6537980" cy="6557554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355" name="Rectangle 5"/>
          <p:cNvSpPr txBox="1"/>
          <p:nvPr/>
        </p:nvSpPr>
        <p:spPr>
          <a:xfrm>
            <a:off x="143691" y="1840284"/>
            <a:ext cx="4410895" cy="339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/>
            </a:pPr>
            <a:r>
              <a:t>Scattering events</a:t>
            </a:r>
          </a:p>
          <a:p>
            <a:pPr algn="ctr">
              <a:defRPr sz="2200"/>
            </a:pPr>
            <a:r>
              <a:t> measured (2017) </a:t>
            </a:r>
          </a:p>
          <a:p>
            <a:pPr algn="ctr">
              <a:defRPr sz="2200"/>
            </a:pPr>
            <a:endParaRPr/>
          </a:p>
          <a:p>
            <a:pPr algn="ctr">
              <a:defRPr sz="2200" u="sng"/>
            </a:pPr>
            <a:r>
              <a:t>q range -&gt;  [0.6,3] nm^-1 : </a:t>
            </a:r>
          </a:p>
          <a:p>
            <a:pPr algn="ctr">
              <a:defRPr sz="2200"/>
            </a:pPr>
            <a:endParaRPr/>
          </a:p>
          <a:p>
            <a:pPr algn="ctr">
              <a:defRPr sz="2200"/>
            </a:pPr>
            <a:r>
              <a:t>1e+7 n-Xe</a:t>
            </a:r>
          </a:p>
          <a:p>
            <a:pPr algn="ctr">
              <a:defRPr sz="2200"/>
            </a:pPr>
            <a:endParaRPr/>
          </a:p>
          <a:p>
            <a:pPr algn="ctr">
              <a:defRPr sz="2200"/>
            </a:pPr>
            <a:r>
              <a:t>2.5e+6 n-He</a:t>
            </a:r>
          </a:p>
          <a:p>
            <a:pPr algn="ctr">
              <a:defRPr sz="2200"/>
            </a:pPr>
            <a:endParaRPr/>
          </a:p>
          <a:p>
            <a:pPr algn="ctr">
              <a:defRPr sz="2200"/>
            </a:pPr>
            <a:r>
              <a:t>2.5e+6 n-Evacuated Cell </a:t>
            </a:r>
          </a:p>
        </p:txBody>
      </p:sp>
      <p:sp>
        <p:nvSpPr>
          <p:cNvPr id="356" name="Title 1"/>
          <p:cNvSpPr txBox="1"/>
          <p:nvPr/>
        </p:nvSpPr>
        <p:spPr>
          <a:xfrm>
            <a:off x="0" y="-1"/>
            <a:ext cx="12192000" cy="927959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2017 Results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EC358-701F-9B41-8F98-9C9391180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62" y="850061"/>
            <a:ext cx="4492393" cy="5823472"/>
          </a:xfrm>
          <a:prstGeom prst="rect">
            <a:avLst/>
          </a:prstGeom>
        </p:spPr>
      </p:pic>
      <p:sp>
        <p:nvSpPr>
          <p:cNvPr id="35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360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62" y="2561231"/>
            <a:ext cx="3781138" cy="3481998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</p:pic>
      <p:sp>
        <p:nvSpPr>
          <p:cNvPr id="361" name="Title 1"/>
          <p:cNvSpPr txBox="1"/>
          <p:nvPr/>
        </p:nvSpPr>
        <p:spPr>
          <a:xfrm>
            <a:off x="0" y="-1"/>
            <a:ext cx="12192000" cy="927959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822959">
              <a:lnSpc>
                <a:spcPct val="72000"/>
              </a:lnSpc>
              <a:defRPr sz="3239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Residual Effect from Yukawa - like interaction</a:t>
            </a:r>
          </a:p>
          <a:p>
            <a:pPr algn="ctr" defTabSz="822959">
              <a:lnSpc>
                <a:spcPct val="72000"/>
              </a:lnSpc>
              <a:defRPr sz="3239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(Reduction method described in Phys. Rev. D 97, 062002)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7FDE4DD-D823-C946-86FB-0CA7823D5188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  <a:endParaRPr lang="en-US" sz="1200" dirty="0">
              <a:solidFill>
                <a:srgbClr val="8B8B8B"/>
              </a:solidFill>
              <a:latin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F7B116-92FC-F348-A495-BF5391347B62}"/>
              </a:ext>
            </a:extLst>
          </p:cNvPr>
          <p:cNvCxnSpPr/>
          <p:nvPr/>
        </p:nvCxnSpPr>
        <p:spPr>
          <a:xfrm flipV="1">
            <a:off x="5189838" y="2681416"/>
            <a:ext cx="2100648" cy="747584"/>
          </a:xfrm>
          <a:prstGeom prst="straightConnector1">
            <a:avLst/>
          </a:prstGeom>
          <a:noFill/>
          <a:ln w="12700" cap="flat">
            <a:solidFill>
              <a:srgbClr val="133CFF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F69939-2E62-C54A-9466-606B3FDBF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820" y="1161150"/>
            <a:ext cx="3178865" cy="855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5CDB43-193C-CD4C-883A-EA7E694E59DA}"/>
              </a:ext>
            </a:extLst>
          </p:cNvPr>
          <p:cNvSpPr txBox="1"/>
          <p:nvPr/>
        </p:nvSpPr>
        <p:spPr>
          <a:xfrm>
            <a:off x="1112057" y="2075299"/>
            <a:ext cx="42649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Fit to residual effect to produce limit on </a:t>
            </a:r>
            <a:r>
              <a:rPr kumimoji="0" lang="el-G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α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el-G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λ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BC0D5B-3F10-714F-9FF5-CD0B528D876A}"/>
              </a:ext>
            </a:extLst>
          </p:cNvPr>
          <p:cNvSpPr txBox="1"/>
          <p:nvPr/>
        </p:nvSpPr>
        <p:spPr>
          <a:xfrm>
            <a:off x="0" y="-1"/>
            <a:ext cx="12192000" cy="979716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 dirty="0"/>
              <a:t>Other scattering studies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5735F-4A91-CC4C-9B53-745CDAD1B4B7}"/>
              </a:ext>
            </a:extLst>
          </p:cNvPr>
          <p:cNvSpPr txBox="1"/>
          <p:nvPr/>
        </p:nvSpPr>
        <p:spPr>
          <a:xfrm>
            <a:off x="1091079" y="3208540"/>
            <a:ext cx="186365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b="1" dirty="0">
                <a:hlinkClick r:id="rId2"/>
              </a:rPr>
              <a:t>arXiv:1906.08223</a:t>
            </a:r>
            <a:r>
              <a:rPr lang="en-US" b="1" dirty="0"/>
              <a:t>  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8D4D3-2591-2940-84C0-0ADA8B2E6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47" y="1468904"/>
            <a:ext cx="10204174" cy="1817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3CDAF-BC01-7B43-A48C-3143510E699E}"/>
              </a:ext>
            </a:extLst>
          </p:cNvPr>
          <p:cNvSpPr txBox="1"/>
          <p:nvPr/>
        </p:nvSpPr>
        <p:spPr>
          <a:xfrm>
            <a:off x="1091079" y="3939853"/>
            <a:ext cx="808811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Measurement of neutron-electron scattering length (ongoing studies at J-PARC BL21)</a:t>
            </a:r>
            <a:endParaRPr lang="en-US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Took “first try” data Feb 2019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Applied for more beam time this Winter cycle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Can also improve limits on ISL deviation search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0082D-D719-AC46-8E1D-E475DEEB22A1}"/>
              </a:ext>
            </a:extLst>
          </p:cNvPr>
          <p:cNvSpPr txBox="1"/>
          <p:nvPr/>
        </p:nvSpPr>
        <p:spPr>
          <a:xfrm>
            <a:off x="677506" y="1468904"/>
            <a:ext cx="3440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C22EF-EBFB-6243-98D8-755421A399DA}"/>
              </a:ext>
            </a:extLst>
          </p:cNvPr>
          <p:cNvSpPr txBox="1"/>
          <p:nvPr/>
        </p:nvSpPr>
        <p:spPr>
          <a:xfrm>
            <a:off x="675963" y="3963730"/>
            <a:ext cx="3552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(b)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78B75-4113-BA4D-9275-FC28BBF6EEEF}"/>
              </a:ext>
            </a:extLst>
          </p:cNvPr>
          <p:cNvSpPr txBox="1"/>
          <p:nvPr/>
        </p:nvSpPr>
        <p:spPr>
          <a:xfrm>
            <a:off x="2993661" y="3221793"/>
            <a:ext cx="30995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Submitted to PRC, under review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45098-5E3B-D240-8313-A5978FFEB71D}"/>
              </a:ext>
            </a:extLst>
          </p:cNvPr>
          <p:cNvSpPr txBox="1"/>
          <p:nvPr/>
        </p:nvSpPr>
        <p:spPr>
          <a:xfrm>
            <a:off x="675963" y="5176743"/>
            <a:ext cx="3311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370F2-1D0F-564D-B2A9-19F743B057EC}"/>
              </a:ext>
            </a:extLst>
          </p:cNvPr>
          <p:cNvSpPr txBox="1"/>
          <p:nvPr/>
        </p:nvSpPr>
        <p:spPr>
          <a:xfrm>
            <a:off x="1077706" y="5181232"/>
            <a:ext cx="81362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Nanoparticle scattering to search for deviations from ISL (create sample with </a:t>
            </a:r>
            <a:r>
              <a:rPr lang="el-GR" dirty="0"/>
              <a:t>Σ</a:t>
            </a:r>
            <a:r>
              <a:rPr lang="en-US" dirty="0" err="1"/>
              <a:t>bc</a:t>
            </a:r>
            <a:r>
              <a:rPr lang="en-US" dirty="0"/>
              <a:t> = 0 )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Took some proof-of-principle data Jun 2019 using Nickel nanoparticles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Searching for optimal target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32E307F6-7B62-BD47-8BE6-6D38A470BAAE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496" name="Title 1"/>
          <p:cNvSpPr txBox="1"/>
          <p:nvPr/>
        </p:nvSpPr>
        <p:spPr>
          <a:xfrm>
            <a:off x="0" y="-1"/>
            <a:ext cx="12192000" cy="979716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Summary</a:t>
            </a:r>
          </a:p>
        </p:txBody>
      </p:sp>
      <p:sp>
        <p:nvSpPr>
          <p:cNvPr id="497" name="Neutrons are an effective tool to study a wide range of physics with high sensitivity…"/>
          <p:cNvSpPr txBox="1"/>
          <p:nvPr/>
        </p:nvSpPr>
        <p:spPr>
          <a:xfrm>
            <a:off x="1688084" y="1544459"/>
            <a:ext cx="8815230" cy="424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rPr dirty="0"/>
              <a:t>Neutrons are an effective tool to study a </a:t>
            </a:r>
            <a:r>
              <a:rPr lang="en-US" dirty="0"/>
              <a:t>short</a:t>
            </a:r>
            <a:r>
              <a:rPr dirty="0"/>
              <a:t> range </a:t>
            </a:r>
            <a:r>
              <a:rPr lang="en-US" dirty="0"/>
              <a:t>forces</a:t>
            </a:r>
            <a:r>
              <a:rPr dirty="0"/>
              <a:t> with high sensitivity</a:t>
            </a:r>
          </a:p>
          <a:p>
            <a:endParaRPr dirty="0"/>
          </a:p>
          <a:p>
            <a:pPr marL="180473" indent="-180473">
              <a:buSzPct val="100000"/>
              <a:buChar char="•"/>
            </a:pPr>
            <a:r>
              <a:rPr lang="en-US" dirty="0"/>
              <a:t> A parametrization of a general neutron - fermion interaction in the </a:t>
            </a:r>
            <a:r>
              <a:rPr lang="en-US" dirty="0" err="1"/>
              <a:t>nonrelativstic</a:t>
            </a:r>
            <a:r>
              <a:rPr lang="en-US" dirty="0"/>
              <a:t> limit provides a simple framework for a searching for possible interactions in the nm – mm length scale.</a:t>
            </a:r>
          </a:p>
          <a:p>
            <a:pPr marL="180473" indent="-180473">
              <a:buSzPct val="100000"/>
              <a:buChar char="•"/>
            </a:pPr>
            <a:endParaRPr lang="en-US" dirty="0"/>
          </a:p>
          <a:p>
            <a:pPr marL="180473" indent="-180473">
              <a:buSzPct val="100000"/>
              <a:buChar char="•"/>
            </a:pPr>
            <a:r>
              <a:rPr lang="en-US" dirty="0"/>
              <a:t>A spin polarimeter was c</a:t>
            </a:r>
            <a:r>
              <a:rPr dirty="0"/>
              <a:t>onstruct</a:t>
            </a:r>
            <a:r>
              <a:rPr lang="en-US" dirty="0"/>
              <a:t>ed and used at LANSCE in late 2016 to place a new upper bound on the strength a new possible</a:t>
            </a:r>
            <a:r>
              <a:rPr dirty="0"/>
              <a:t> spin coupled interaction.</a:t>
            </a:r>
          </a:p>
          <a:p>
            <a:pPr marL="180473" indent="-180473">
              <a:buSzPct val="100000"/>
              <a:buChar char="•"/>
            </a:pPr>
            <a:endParaRPr dirty="0"/>
          </a:p>
          <a:p>
            <a:pPr marL="180473" indent="-180473">
              <a:buSzPct val="100000"/>
              <a:buChar char="•"/>
            </a:pPr>
            <a:r>
              <a:rPr lang="en-US" dirty="0"/>
              <a:t>A neutron – noble gas scattering instrument was constructed and used to place a new upper bound on possible deviations from ISL at the ~ 0.1 nm length scale. </a:t>
            </a: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Additional experimental efforts are ongoing to make more precise measurements to reduce the available parameter space for new interaction coupling strengths. </a:t>
            </a:r>
            <a:endParaRPr dirty="0"/>
          </a:p>
          <a:p>
            <a:pPr marL="180473" indent="-180473">
              <a:buSzPct val="100000"/>
              <a:buChar char="•"/>
            </a:pPr>
            <a:endParaRPr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ACE5C50C-AC5F-9F41-92D3-D1CE93054D8D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  <a:endParaRPr lang="en-US" sz="1200" dirty="0">
              <a:solidFill>
                <a:srgbClr val="8B8B8B"/>
              </a:solidFill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7A95-C832-3740-A8A9-A9D5B73C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8243"/>
            <a:ext cx="10515600" cy="8364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6E169-1F5C-D748-9B39-1EE3E33CBA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A9600-91D5-A641-8DEC-C28EF0501ACC}"/>
              </a:ext>
            </a:extLst>
          </p:cNvPr>
          <p:cNvSpPr txBox="1"/>
          <p:nvPr/>
        </p:nvSpPr>
        <p:spPr>
          <a:xfrm>
            <a:off x="1887415" y="2297723"/>
            <a:ext cx="306109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4He scattering cross section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N-e scattering studies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E519A27-14FC-3442-8CBF-814BC21D807D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</p:spTree>
    <p:extLst>
      <p:ext uri="{BB962C8B-B14F-4D97-AF65-F5344CB8AC3E}">
        <p14:creationId xmlns:p14="http://schemas.microsoft.com/office/powerpoint/2010/main" val="361069991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FE3535-B46B-1F41-8C3B-B14CA892E733}"/>
              </a:ext>
            </a:extLst>
          </p:cNvPr>
          <p:cNvCxnSpPr/>
          <p:nvPr/>
        </p:nvCxnSpPr>
        <p:spPr>
          <a:xfrm>
            <a:off x="3141593" y="3217306"/>
            <a:ext cx="67955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15183" y="63352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84A9A-278C-1641-AEE2-F67F270820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7364"/>
            <a:ext cx="12192000" cy="7347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bg1"/>
                </a:solidFill>
              </a:rPr>
              <a:t>N-4He Scattering Cross Section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508" y="1911194"/>
            <a:ext cx="6924675" cy="2562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38579" y="340983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BL05/MLF</a:t>
            </a:r>
          </a:p>
          <a:p>
            <a:pPr algn="ctr"/>
            <a:r>
              <a:rPr lang="en-US" sz="900" dirty="0"/>
              <a:t>2018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9812647" y="3193101"/>
            <a:ext cx="48413" cy="48413"/>
          </a:xfrm>
          <a:prstGeom prst="ellipse">
            <a:avLst/>
          </a:prstGeom>
          <a:solidFill>
            <a:schemeClr val="bg1"/>
          </a:solidFill>
          <a:ln w="1016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 rot="-2700000">
            <a:off x="9362778" y="3116982"/>
            <a:ext cx="11487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alpha val="20000"/>
                  </a:schemeClr>
                </a:solidFill>
              </a:rPr>
              <a:t>PRELIMINARY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24222" y="4880345"/>
            <a:ext cx="25130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Image Credit:</a:t>
            </a:r>
          </a:p>
          <a:p>
            <a:pPr algn="ctr"/>
            <a:r>
              <a:rPr lang="en-US" sz="1350" dirty="0"/>
              <a:t>Michael G. Huber (NIST)</a:t>
            </a:r>
          </a:p>
          <a:p>
            <a:pPr algn="ctr"/>
            <a:r>
              <a:rPr lang="en-US" sz="1350" dirty="0"/>
              <a:t>Private communication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ADB68A-07A9-404B-B19D-2415C34E38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9096475" y="3089481"/>
            <a:ext cx="920029" cy="34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3C929-90B8-CB49-BBE8-1D02A2C8F716}"/>
              </a:ext>
            </a:extLst>
          </p:cNvPr>
          <p:cNvSpPr txBox="1"/>
          <p:nvPr/>
        </p:nvSpPr>
        <p:spPr>
          <a:xfrm>
            <a:off x="3501657" y="944910"/>
            <a:ext cx="546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 analysis of He &amp; </a:t>
            </a:r>
            <a:r>
              <a:rPr lang="en-US" dirty="0" err="1"/>
              <a:t>Xescattering</a:t>
            </a:r>
            <a:r>
              <a:rPr lang="en-US" dirty="0"/>
              <a:t> data, noticed that 4He looked funny… contacted Mike Huber for help.</a:t>
            </a:r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9F6C061A-B1DE-8544-B297-19AC45827F6A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</p:spTree>
    <p:extLst>
      <p:ext uri="{BB962C8B-B14F-4D97-AF65-F5344CB8AC3E}">
        <p14:creationId xmlns:p14="http://schemas.microsoft.com/office/powerpoint/2010/main" val="315933100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3938" y="63647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84A9A-278C-1641-AEE2-F67F270820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7347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bg1"/>
                </a:solidFill>
              </a:rPr>
              <a:t>N-4He Scattering Cross Section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4427" y="702600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After publishing the results for n-Xe and n-He we measured the remaining noble gases (</a:t>
            </a:r>
            <a:r>
              <a:rPr lang="en-US" sz="1350" dirty="0" err="1"/>
              <a:t>Ar</a:t>
            </a:r>
            <a:r>
              <a:rPr lang="en-US" sz="1350" dirty="0"/>
              <a:t> and Kr and Ne):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777163-72DC-704C-834D-38F66F486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003" y="1167568"/>
            <a:ext cx="2952245" cy="30379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F49B4D-DEE5-9B4B-BB23-E8C94E2905EF}"/>
              </a:ext>
            </a:extLst>
          </p:cNvPr>
          <p:cNvGrpSpPr/>
          <p:nvPr/>
        </p:nvGrpSpPr>
        <p:grpSpPr>
          <a:xfrm>
            <a:off x="4257437" y="1298238"/>
            <a:ext cx="3183651" cy="2888811"/>
            <a:chOff x="5882431" y="1609833"/>
            <a:chExt cx="4379405" cy="42558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04BABE-550A-8344-A6F7-0243ED1C5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44222" y="1548042"/>
              <a:ext cx="4255824" cy="43794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75835B-4BE9-8D47-8D95-7EF9235E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6740" y="5588977"/>
              <a:ext cx="528515" cy="18875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EA29A48-D9CA-E644-B9DC-7A328958E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427" y="4187049"/>
            <a:ext cx="5542119" cy="2538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5759D7-57F7-2F4A-892A-5B14B71AD50A}"/>
              </a:ext>
            </a:extLst>
          </p:cNvPr>
          <p:cNvSpPr/>
          <p:nvPr/>
        </p:nvSpPr>
        <p:spPr>
          <a:xfrm>
            <a:off x="4674273" y="4274856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6"/>
              </a:rPr>
              <a:t>arXiv:1906.08223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8BF296-D254-FE48-8EF8-BE00A446DB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9968" y="1318195"/>
            <a:ext cx="2887940" cy="29718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937B53-F8C5-6D4F-AC0F-1E62C6E6E360}"/>
              </a:ext>
            </a:extLst>
          </p:cNvPr>
          <p:cNvSpPr/>
          <p:nvPr/>
        </p:nvSpPr>
        <p:spPr>
          <a:xfrm>
            <a:off x="8338038" y="3165231"/>
            <a:ext cx="1110762" cy="997446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52005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798" y="677636"/>
            <a:ext cx="9074404" cy="479601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0258"/>
            <a:ext cx="12192000" cy="7347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bg1"/>
                </a:solidFill>
              </a:rPr>
              <a:t>N-electron Scattering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1A2684-F6E3-1448-BDA0-D24DFEF6F038}"/>
              </a:ext>
            </a:extLst>
          </p:cNvPr>
          <p:cNvSpPr/>
          <p:nvPr/>
        </p:nvSpPr>
        <p:spPr>
          <a:xfrm>
            <a:off x="1558798" y="724528"/>
            <a:ext cx="9109202" cy="8101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4E0D1831-D18C-FE4E-B2FA-1E65AC63C62D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184841E-C813-FF49-AAA7-31D60DDD382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27965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-46513"/>
            <a:ext cx="9144000" cy="7347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bg1"/>
                </a:solidFill>
              </a:rPr>
              <a:t>Neutron-electron Scattering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759" y="1774845"/>
            <a:ext cx="7696483" cy="3308310"/>
          </a:xfrm>
          <a:prstGeom prst="rect">
            <a:avLst/>
          </a:prstGeom>
        </p:spPr>
      </p:pic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5492102-8D0F-DA4B-B872-195A7CBD5AE0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24294D0-D5CD-654A-8472-1BA9352C70C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76077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4F613AC-A874-3D43-B1B6-B973B0BE1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08386" y="466761"/>
            <a:ext cx="3805429" cy="65268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10712B-D016-E745-AC6A-E59DE6EFDC40}"/>
              </a:ext>
            </a:extLst>
          </p:cNvPr>
          <p:cNvSpPr/>
          <p:nvPr/>
        </p:nvSpPr>
        <p:spPr>
          <a:xfrm>
            <a:off x="1797166" y="1079411"/>
            <a:ext cx="4691640" cy="502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CD2471-1314-5842-B593-F6D8A134A1FC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5709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bg1"/>
                </a:solidFill>
              </a:rPr>
              <a:t>Neutron-electron Scattering Length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203FF9-6B09-BD42-B87B-EC2C10E21E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950" y="1867332"/>
            <a:ext cx="2623358" cy="346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202DFD-4A46-7143-8907-F378FE8C19FC}"/>
              </a:ext>
            </a:extLst>
          </p:cNvPr>
          <p:cNvSpPr txBox="1"/>
          <p:nvPr/>
        </p:nvSpPr>
        <p:spPr>
          <a:xfrm>
            <a:off x="8975352" y="1590331"/>
            <a:ext cx="6451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Recall: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E70EA-AEA7-0445-BD81-9C333C22BD7F}"/>
              </a:ext>
            </a:extLst>
          </p:cNvPr>
          <p:cNvSpPr txBox="1"/>
          <p:nvPr/>
        </p:nvSpPr>
        <p:spPr>
          <a:xfrm>
            <a:off x="8656822" y="2310146"/>
            <a:ext cx="1407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Neutron charge radius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818553-4D8D-8C4D-950B-99E9CD0F9672}"/>
              </a:ext>
            </a:extLst>
          </p:cNvPr>
          <p:cNvCxnSpPr/>
          <p:nvPr/>
        </p:nvCxnSpPr>
        <p:spPr>
          <a:xfrm flipH="1">
            <a:off x="9273798" y="2713163"/>
            <a:ext cx="88442" cy="269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4562676-95F7-B443-A5F5-1556257587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146" y="2929667"/>
            <a:ext cx="2038350" cy="6286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74F427-9E45-B54D-8120-D73607D7508D}"/>
              </a:ext>
            </a:extLst>
          </p:cNvPr>
          <p:cNvSpPr txBox="1"/>
          <p:nvPr/>
        </p:nvSpPr>
        <p:spPr>
          <a:xfrm>
            <a:off x="2187677" y="1908070"/>
            <a:ext cx="5677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 10</a:t>
            </a:r>
            <a:r>
              <a:rPr lang="en-US" sz="1350" baseline="30000" dirty="0"/>
              <a:t>-3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2553AAB-5A40-AC40-B01F-BBD0DE3437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208" y="3721790"/>
            <a:ext cx="1304925" cy="2000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521AF5-75D6-2147-AD8C-52C1A8959EF7}"/>
              </a:ext>
            </a:extLst>
          </p:cNvPr>
          <p:cNvSpPr txBox="1"/>
          <p:nvPr/>
        </p:nvSpPr>
        <p:spPr>
          <a:xfrm>
            <a:off x="8184239" y="3978118"/>
            <a:ext cx="204541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Can be computed from quark theories </a:t>
            </a:r>
          </a:p>
          <a:p>
            <a:r>
              <a:rPr lang="en-US" sz="1350" dirty="0"/>
              <a:t>(</a:t>
            </a:r>
            <a:r>
              <a:rPr lang="en-US" sz="1350" dirty="0" err="1"/>
              <a:t>Carlitz</a:t>
            </a:r>
            <a:r>
              <a:rPr lang="en-US" sz="1350" dirty="0"/>
              <a:t> et </a:t>
            </a:r>
            <a:r>
              <a:rPr lang="en-US" sz="1350" dirty="0" err="1"/>
              <a:t>al.,Phys</a:t>
            </a:r>
            <a:r>
              <a:rPr lang="en-US" sz="1350" dirty="0"/>
              <a:t>. Lett. Vol 68 B no.5 (1977))</a:t>
            </a:r>
          </a:p>
          <a:p>
            <a:endParaRPr lang="en-US" sz="1350" dirty="0"/>
          </a:p>
          <a:p>
            <a:r>
              <a:rPr lang="en-US" sz="1350" dirty="0"/>
              <a:t>Could potentially aid in proton radius puzzle?</a:t>
            </a:r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1794ACF7-2995-4844-A956-67ED57AAB089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2C52032-8B38-9E4B-B3DA-E1950D95E59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66186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4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981200" y="1547941"/>
            <a:ext cx="8229600" cy="499097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/>
            </a:pPr>
            <a:r>
              <a:t>Consider a generalized interaction between two fermions mediated by a single spin-1 boson of mass m</a:t>
            </a:r>
            <a:r>
              <a:rPr baseline="-25000"/>
              <a:t>0</a:t>
            </a:r>
            <a:r>
              <a:t>:</a:t>
            </a:r>
          </a:p>
        </p:txBody>
      </p:sp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192" y="2245321"/>
            <a:ext cx="3521660" cy="18470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9" name="TextBox 7"/>
          <p:cNvSpPr txBox="1"/>
          <p:nvPr/>
        </p:nvSpPr>
        <p:spPr>
          <a:xfrm>
            <a:off x="1757847" y="4119865"/>
            <a:ext cx="8676306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We would like to know the form of all possible interactions derivable from this </a:t>
            </a:r>
          </a:p>
          <a:p>
            <a:r>
              <a:t>diagram in the nonrelativstic limit. </a:t>
            </a:r>
          </a:p>
          <a:p>
            <a:endParaRPr/>
          </a:p>
          <a:p>
            <a:r>
              <a:t> In order to do so one must construct the nonrelativistic scattering amplitude from</a:t>
            </a:r>
          </a:p>
          <a:p>
            <a:r>
              <a:t> scalar invariants formed from the spin and momenta of the fermions.</a:t>
            </a:r>
          </a:p>
        </p:txBody>
      </p:sp>
      <p:sp>
        <p:nvSpPr>
          <p:cNvPr id="150" name="Rectangle 8"/>
          <p:cNvSpPr txBox="1"/>
          <p:nvPr/>
        </p:nvSpPr>
        <p:spPr>
          <a:xfrm>
            <a:off x="4519297" y="1007938"/>
            <a:ext cx="315340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Basic Theoretical Framework</a:t>
            </a:r>
            <a:r>
              <a:rPr baseline="30000"/>
              <a:t>1</a:t>
            </a:r>
          </a:p>
        </p:txBody>
      </p:sp>
      <p:sp>
        <p:nvSpPr>
          <p:cNvPr id="151" name="Title 1"/>
          <p:cNvSpPr txBox="1"/>
          <p:nvPr/>
        </p:nvSpPr>
        <p:spPr>
          <a:xfrm>
            <a:off x="0" y="-1"/>
            <a:ext cx="12192000" cy="742362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Where do we look?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01" y="5852798"/>
            <a:ext cx="64389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EA155CE-DE04-834F-8F7A-2CD6446B4FF9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  <a:endParaRPr lang="en-US" sz="1200" dirty="0">
              <a:solidFill>
                <a:srgbClr val="8B8B8B"/>
              </a:solidFill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025E4B-2778-D645-8DE5-28F2C29C1CFF}"/>
              </a:ext>
            </a:extLst>
          </p:cNvPr>
          <p:cNvSpPr txBox="1"/>
          <p:nvPr/>
        </p:nvSpPr>
        <p:spPr>
          <a:xfrm>
            <a:off x="3744793" y="5743625"/>
            <a:ext cx="4702414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/>
              <a:t>* “Extraction of the neutron-electron scattering  length from the neutron diffraction data measured on noble gases”, Nuclear Physics A </a:t>
            </a:r>
            <a:r>
              <a:rPr lang="en-US" sz="975" b="1" dirty="0"/>
              <a:t>819</a:t>
            </a:r>
            <a:r>
              <a:rPr lang="en-US" sz="975" dirty="0"/>
              <a:t> (2009) 1-10</a:t>
            </a:r>
          </a:p>
          <a:p>
            <a:pPr algn="ctr"/>
            <a:r>
              <a:rPr lang="en-US" sz="975" dirty="0"/>
              <a:t>L. </a:t>
            </a:r>
            <a:r>
              <a:rPr lang="en-US" sz="975" dirty="0" err="1"/>
              <a:t>Mitsnya</a:t>
            </a:r>
            <a:r>
              <a:rPr lang="en-US" sz="975" dirty="0"/>
              <a:t>, V.G. </a:t>
            </a:r>
            <a:r>
              <a:rPr lang="en-US" sz="975" dirty="0" err="1"/>
              <a:t>Nikolenko</a:t>
            </a:r>
            <a:r>
              <a:rPr lang="en-US" sz="975" dirty="0"/>
              <a:t>, S.S. </a:t>
            </a:r>
            <a:r>
              <a:rPr lang="en-US" sz="975" dirty="0" err="1"/>
              <a:t>Parzhitski</a:t>
            </a:r>
            <a:r>
              <a:rPr lang="en-US" sz="975" dirty="0"/>
              <a:t>, A.B. Popov, G.S. </a:t>
            </a:r>
            <a:r>
              <a:rPr lang="en-US" sz="975" dirty="0" err="1"/>
              <a:t>Samosvat</a:t>
            </a:r>
            <a:endParaRPr lang="en-US" sz="97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9CB08A-A6E4-ED43-8FF4-7745517E80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181" y="3381449"/>
            <a:ext cx="4418822" cy="165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C8A6E-DC27-D041-8DB2-8CDF446359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183" y="1424868"/>
            <a:ext cx="4856769" cy="1931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1676B0-BEB1-694D-ACE2-3400CAD7BE17}"/>
              </a:ext>
            </a:extLst>
          </p:cNvPr>
          <p:cNvSpPr txBox="1"/>
          <p:nvPr/>
        </p:nvSpPr>
        <p:spPr>
          <a:xfrm>
            <a:off x="4234796" y="290685"/>
            <a:ext cx="43835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Recent re-analysis of gas diffraction data by </a:t>
            </a:r>
            <a:r>
              <a:rPr lang="en-US" sz="1350" dirty="0" err="1"/>
              <a:t>Mitsnya</a:t>
            </a:r>
            <a:r>
              <a:rPr lang="en-US" sz="1350" dirty="0"/>
              <a:t> et al. *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CF6A4-31E0-3F46-B82D-FC93D51CC4E9}"/>
              </a:ext>
            </a:extLst>
          </p:cNvPr>
          <p:cNvSpPr txBox="1"/>
          <p:nvPr/>
        </p:nvSpPr>
        <p:spPr>
          <a:xfrm>
            <a:off x="4234798" y="521303"/>
            <a:ext cx="43205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They analyzed existing data on Kr (gas &amp; liquid) and 36 </a:t>
            </a:r>
            <a:r>
              <a:rPr lang="en-US" sz="1350" dirty="0" err="1"/>
              <a:t>Ar</a:t>
            </a:r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942B9A-320D-4C47-9F5D-23BB04D1567F}"/>
              </a:ext>
            </a:extLst>
          </p:cNvPr>
          <p:cNvSpPr/>
          <p:nvPr/>
        </p:nvSpPr>
        <p:spPr>
          <a:xfrm>
            <a:off x="7307950" y="2425647"/>
            <a:ext cx="3360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They suggest a comparative diffraction measurement for gases with very different </a:t>
            </a:r>
            <a:r>
              <a:rPr lang="en-US" sz="1350" dirty="0" err="1"/>
              <a:t>b</a:t>
            </a:r>
            <a:r>
              <a:rPr lang="en-US" sz="1350" baseline="-25000" dirty="0" err="1"/>
              <a:t>ne</a:t>
            </a:r>
            <a:r>
              <a:rPr lang="en-US" sz="1350" dirty="0"/>
              <a:t> contributions but similar nuclear properties e.g. </a:t>
            </a:r>
            <a:r>
              <a:rPr lang="en-US" sz="1350" dirty="0" err="1"/>
              <a:t>Xe</a:t>
            </a:r>
            <a:r>
              <a:rPr lang="en-US" sz="1350" dirty="0"/>
              <a:t> &amp; Kr,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/>
              <a:t>b</a:t>
            </a:r>
            <a:r>
              <a:rPr lang="en-US" sz="1350" baseline="-25000" dirty="0" err="1"/>
              <a:t>ne</a:t>
            </a:r>
            <a:r>
              <a:rPr lang="en-US" sz="1350" dirty="0"/>
              <a:t> precision can reach 2% provided sufficient q resolution is met (~1e-3 relative values, achievable at NOVA)</a:t>
            </a:r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521D2696-6118-DE4F-A863-553826C08E3A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719051F-6DE4-4A47-83F0-E4CE027387B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98804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5670"/>
            <a:ext cx="9144000" cy="48666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86DB81-CC6C-464C-A384-6FA51CA4B09E}"/>
              </a:ext>
            </a:extLst>
          </p:cNvPr>
          <p:cNvSpPr/>
          <p:nvPr/>
        </p:nvSpPr>
        <p:spPr>
          <a:xfrm>
            <a:off x="1524000" y="855023"/>
            <a:ext cx="9144000" cy="641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2D95A1-3484-524F-BAEC-0FA6775669D1}"/>
              </a:ext>
            </a:extLst>
          </p:cNvPr>
          <p:cNvSpPr txBox="1"/>
          <p:nvPr/>
        </p:nvSpPr>
        <p:spPr>
          <a:xfrm>
            <a:off x="2676855" y="135157"/>
            <a:ext cx="683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Contacted folks at J-PARC who look at scattering over larger range of q atBL21 (NOVA)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relative size of NE interaction for the noble gases: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0155EB1-DFB4-6740-9E36-1677CE11337D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A2DD6F1-C241-774F-A169-3F15071025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15986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3379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J-PARC MLF BL21 (NOVA)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6BAE7-EECD-8142-A8C2-616D25418D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790980"/>
            <a:ext cx="9144000" cy="4202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3B9B5C-30C2-DF48-B6AA-B8DDF4F078F6}"/>
              </a:ext>
            </a:extLst>
          </p:cNvPr>
          <p:cNvSpPr/>
          <p:nvPr/>
        </p:nvSpPr>
        <p:spPr>
          <a:xfrm>
            <a:off x="1524000" y="1178543"/>
            <a:ext cx="558140" cy="30965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3E2F26A-2AB7-F24F-A2CD-68876B1FB2CA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CEA284-D1BD-2746-B6F7-CB0686F49F9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733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3379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BL21Setup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AD2C5-EFD3-C24D-95CA-DFB3FFBEEF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59483" y="1765712"/>
            <a:ext cx="4435434" cy="3326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F4AE3E-1B42-9240-8C7C-0CB80311BD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68532" y="1765712"/>
            <a:ext cx="4435434" cy="3326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48600-BD76-C045-A58F-C74C6D81C5B9}"/>
              </a:ext>
            </a:extLst>
          </p:cNvPr>
          <p:cNvSpPr txBox="1"/>
          <p:nvPr/>
        </p:nvSpPr>
        <p:spPr>
          <a:xfrm>
            <a:off x="3368524" y="2450289"/>
            <a:ext cx="170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Sample Changer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6CBCF5-76E0-8149-B383-803375986AB6}"/>
              </a:ext>
            </a:extLst>
          </p:cNvPr>
          <p:cNvCxnSpPr/>
          <p:nvPr/>
        </p:nvCxnSpPr>
        <p:spPr>
          <a:xfrm>
            <a:off x="4489598" y="2795061"/>
            <a:ext cx="317205" cy="1148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F5A32A-1716-5744-8F4C-328FDB50A2DB}"/>
              </a:ext>
            </a:extLst>
          </p:cNvPr>
          <p:cNvSpPr txBox="1"/>
          <p:nvPr/>
        </p:nvSpPr>
        <p:spPr>
          <a:xfrm>
            <a:off x="7269928" y="574329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Vanadium Cells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799BA8-72E0-C546-B49C-18B69D04CFBD}"/>
              </a:ext>
            </a:extLst>
          </p:cNvPr>
          <p:cNvSpPr txBox="1"/>
          <p:nvPr/>
        </p:nvSpPr>
        <p:spPr>
          <a:xfrm>
            <a:off x="6723721" y="6081126"/>
            <a:ext cx="270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wall diameter = 20mm</a:t>
            </a:r>
          </a:p>
          <a:p>
            <a:pPr algn="ctr"/>
            <a:r>
              <a:rPr lang="en-US" dirty="0"/>
              <a:t>thickness 0.1 mm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E7E856D1-36DF-E746-8FA9-F11B8189E6C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1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3379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Overview of run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F4E69-74A2-0341-9C0B-298B0C13E7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1286" y="2060994"/>
            <a:ext cx="4657949" cy="3493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10EF65-6EBF-1641-BFDE-B32856BCED2C}"/>
              </a:ext>
            </a:extLst>
          </p:cNvPr>
          <p:cNvSpPr txBox="1"/>
          <p:nvPr/>
        </p:nvSpPr>
        <p:spPr>
          <a:xfrm>
            <a:off x="2913696" y="971608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“Fill Station”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9D40F-E717-8A42-AAE1-CAAF4A184C39}"/>
              </a:ext>
            </a:extLst>
          </p:cNvPr>
          <p:cNvSpPr txBox="1"/>
          <p:nvPr/>
        </p:nvSpPr>
        <p:spPr>
          <a:xfrm>
            <a:off x="6466368" y="1268568"/>
            <a:ext cx="3882105" cy="517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run was of 5 samples with 1-2 </a:t>
            </a:r>
            <a:r>
              <a:rPr lang="en-US" dirty="0" err="1"/>
              <a:t>hrs</a:t>
            </a:r>
            <a:r>
              <a:rPr lang="en-US" dirty="0"/>
              <a:t> per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Quick data analysis of incoming runs suggested that background scattering from cells may vary more than 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Took 15 hours of one of the </a:t>
            </a:r>
            <a:r>
              <a:rPr lang="en-US" dirty="0" err="1"/>
              <a:t>vac</a:t>
            </a:r>
            <a:r>
              <a:rPr lang="en-US" dirty="0"/>
              <a:t> cells (cell #5)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Then, took same amount of data for Kr and Xe over the course of ~ 30 hours using the same cell.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took some He and Ne data using cells which we don’t have as much background data on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1FC1CE65-9852-9B46-B0B4-C0AB98975C9A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1171C52-BF2E-8D4D-B254-806D46FDB31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66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3379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Preliminary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3374E-47B5-AD41-B3D3-3A3CFF454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51326" y="-78475"/>
            <a:ext cx="5001728" cy="7347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E7E004-CFBD-C64B-A869-865E7CC5565D}"/>
              </a:ext>
            </a:extLst>
          </p:cNvPr>
          <p:cNvSpPr txBox="1"/>
          <p:nvPr/>
        </p:nvSpPr>
        <p:spPr>
          <a:xfrm>
            <a:off x="1736938" y="909544"/>
            <a:ext cx="298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All scattering banks combined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D6A8A25-81AF-3F49-898C-DE3AA9349513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32DCBFB-0B19-A443-BA11-F48406E96A7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97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B13E52-1FD9-2343-9F13-F3C7A451C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29077" y="-172307"/>
            <a:ext cx="5169664" cy="759378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A88F59C-B7EB-CD46-A8EF-F67A51421DBF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833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Preliminary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4A644B69-9204-BE4F-803F-7452ADFE8C3F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655E2A9-BE15-7940-A83B-28293EED2A2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33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E03568-3586-A541-8532-F298A1111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61619" y="0"/>
            <a:ext cx="4668762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471B4C5-3C70-2E46-A729-4A9DA9337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3379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Preliminary Analysis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D6F2E3E-6065-C74F-A8F3-D91D1C3347A7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B836D6-55C6-C647-BA53-FEE7F775E0B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56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69780-2078-0A40-ACF6-B570A4C54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61619" y="0"/>
            <a:ext cx="4668762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09AF5C-0163-3945-97CD-66FFDAD9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3379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Preliminary Analysis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A9E7F68-93FD-F146-B853-15CD88103B24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05AE5E4-9497-0943-AA06-E1BD99E498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0B9931-A3BB-0746-9335-4E1B65A1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3379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Preliminary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4D3E7E-7221-9449-8731-5835BABF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99053" y="-378062"/>
            <a:ext cx="5003209" cy="7946273"/>
          </a:xfrm>
          <a:prstGeom prst="rect">
            <a:avLst/>
          </a:prstGeom>
        </p:spPr>
      </p:pic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17A95B7-1955-194B-A5C2-F20AD4A510E4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E883A39-8AD6-5C43-8D07-AF3D38D190C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923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56" name="TextBox 5"/>
          <p:cNvSpPr txBox="1"/>
          <p:nvPr/>
        </p:nvSpPr>
        <p:spPr>
          <a:xfrm>
            <a:off x="980604" y="247288"/>
            <a:ext cx="670382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US" dirty="0"/>
              <a:t>A</a:t>
            </a:r>
            <a:r>
              <a:rPr dirty="0"/>
              <a:t>ll possible linearly independent scalar invariants depending on the spins and or momenta of the fermions have been identified for this interaction. </a:t>
            </a:r>
            <a:r>
              <a:rPr u="sng" dirty="0"/>
              <a:t>There are </a:t>
            </a:r>
            <a:r>
              <a:rPr b="1" u="sng" dirty="0"/>
              <a:t>16</a:t>
            </a:r>
            <a:r>
              <a:rPr u="sng" dirty="0"/>
              <a:t>  in total</a:t>
            </a:r>
          </a:p>
        </p:txBody>
      </p:sp>
      <p:sp>
        <p:nvSpPr>
          <p:cNvPr id="157" name="TextBox 6"/>
          <p:cNvSpPr txBox="1"/>
          <p:nvPr/>
        </p:nvSpPr>
        <p:spPr>
          <a:xfrm>
            <a:off x="2386127" y="1847358"/>
            <a:ext cx="4877703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1 is spin-independent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6 involve the spin of </a:t>
            </a:r>
            <a:r>
              <a:rPr b="1"/>
              <a:t>one</a:t>
            </a:r>
            <a:r>
              <a:t> fermion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The remaining 9 rely on </a:t>
            </a:r>
            <a:r>
              <a:rPr b="1"/>
              <a:t>both </a:t>
            </a:r>
            <a:r>
              <a:t>fermion spins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10 of these 16 depend on the relative momenta of the fermions.</a:t>
            </a:r>
          </a:p>
        </p:txBody>
      </p:sp>
      <p:sp>
        <p:nvSpPr>
          <p:cNvPr id="158" name="Straight Arrow Connector 2"/>
          <p:cNvSpPr/>
          <p:nvPr/>
        </p:nvSpPr>
        <p:spPr>
          <a:xfrm flipH="1">
            <a:off x="4824979" y="1509534"/>
            <a:ext cx="2201408" cy="427755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TextBox 8"/>
          <p:cNvSpPr/>
          <p:nvPr/>
        </p:nvSpPr>
        <p:spPr>
          <a:xfrm>
            <a:off x="6632832" y="1140202"/>
            <a:ext cx="184732" cy="369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TextBox 13"/>
          <p:cNvSpPr txBox="1"/>
          <p:nvPr/>
        </p:nvSpPr>
        <p:spPr>
          <a:xfrm>
            <a:off x="5700219" y="3907566"/>
            <a:ext cx="5648766" cy="358141"/>
          </a:xfrm>
          <a:prstGeom prst="rect">
            <a:avLst/>
          </a:prstGeom>
          <a:solidFill>
            <a:schemeClr val="accent4">
              <a:alpha val="43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Exotic “Spin-orbit” - type coupling to matter, e.g. :</a:t>
            </a:r>
          </a:p>
        </p:txBody>
      </p:sp>
      <p:sp>
        <p:nvSpPr>
          <p:cNvPr id="161" name="Straight Arrow Connector 14"/>
          <p:cNvSpPr/>
          <p:nvPr/>
        </p:nvSpPr>
        <p:spPr>
          <a:xfrm flipH="1" flipV="1">
            <a:off x="4824979" y="2401359"/>
            <a:ext cx="1314564" cy="1493509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4" name="Picture 18"/>
          <p:cNvGrpSpPr/>
          <p:nvPr/>
        </p:nvGrpSpPr>
        <p:grpSpPr>
          <a:xfrm>
            <a:off x="7026385" y="2003567"/>
            <a:ext cx="4544409" cy="555428"/>
            <a:chOff x="0" y="0"/>
            <a:chExt cx="4544407" cy="555426"/>
          </a:xfrm>
        </p:grpSpPr>
        <p:sp>
          <p:nvSpPr>
            <p:cNvPr id="162" name="Rectangle"/>
            <p:cNvSpPr/>
            <p:nvPr/>
          </p:nvSpPr>
          <p:spPr>
            <a:xfrm>
              <a:off x="0" y="0"/>
              <a:ext cx="4544408" cy="555427"/>
            </a:xfrm>
            <a:prstGeom prst="rect">
              <a:avLst/>
            </a:prstGeom>
            <a:solidFill>
              <a:schemeClr val="accent4">
                <a:alpha val="43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63" name="image2.tif" descr="image2.t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544408" cy="555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TextBox 21"/>
          <p:cNvSpPr txBox="1"/>
          <p:nvPr/>
        </p:nvSpPr>
        <p:spPr>
          <a:xfrm>
            <a:off x="8250677" y="641900"/>
            <a:ext cx="2373174" cy="358141"/>
          </a:xfrm>
          <a:prstGeom prst="rect">
            <a:avLst/>
          </a:prstGeom>
          <a:solidFill>
            <a:schemeClr val="accent4">
              <a:alpha val="43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My research interests!</a:t>
            </a:r>
          </a:p>
        </p:txBody>
      </p:sp>
      <p:sp>
        <p:nvSpPr>
          <p:cNvPr id="166" name="TextBox 22"/>
          <p:cNvSpPr txBox="1"/>
          <p:nvPr/>
        </p:nvSpPr>
        <p:spPr>
          <a:xfrm>
            <a:off x="7026385" y="1388129"/>
            <a:ext cx="4544409" cy="624841"/>
          </a:xfrm>
          <a:prstGeom prst="rect">
            <a:avLst/>
          </a:prstGeom>
          <a:solidFill>
            <a:schemeClr val="accent4">
              <a:alpha val="43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Deviation from Gravitational ISL, e. g. :</a:t>
            </a:r>
          </a:p>
        </p:txBody>
      </p:sp>
      <p:grpSp>
        <p:nvGrpSpPr>
          <p:cNvPr id="169" name="Picture 23"/>
          <p:cNvGrpSpPr/>
          <p:nvPr/>
        </p:nvGrpSpPr>
        <p:grpSpPr>
          <a:xfrm>
            <a:off x="5700219" y="4264199"/>
            <a:ext cx="5648766" cy="849650"/>
            <a:chOff x="0" y="0"/>
            <a:chExt cx="5648764" cy="849649"/>
          </a:xfrm>
        </p:grpSpPr>
        <p:sp>
          <p:nvSpPr>
            <p:cNvPr id="167" name="Rectangle"/>
            <p:cNvSpPr/>
            <p:nvPr/>
          </p:nvSpPr>
          <p:spPr>
            <a:xfrm>
              <a:off x="0" y="0"/>
              <a:ext cx="5648765" cy="849650"/>
            </a:xfrm>
            <a:prstGeom prst="rect">
              <a:avLst/>
            </a:prstGeom>
            <a:solidFill>
              <a:schemeClr val="accent4">
                <a:alpha val="43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68" name="image3.png" descr="image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648765" cy="849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6111F9D3-5DFB-5841-B336-196E3FBE0DA6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  <a:endParaRPr lang="en-US" sz="1200" dirty="0">
              <a:solidFill>
                <a:srgbClr val="8B8B8B"/>
              </a:solidFill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8B4355-C16E-7E4E-8C5A-BE7B50C5B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62474" y="-323054"/>
            <a:ext cx="2617887" cy="41578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20A04C-9DE5-254C-97C3-6F52E08132EE}"/>
              </a:ext>
            </a:extLst>
          </p:cNvPr>
          <p:cNvSpPr txBox="1"/>
          <p:nvPr/>
        </p:nvSpPr>
        <p:spPr>
          <a:xfrm>
            <a:off x="820328" y="637395"/>
            <a:ext cx="4560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Predicted</a:t>
            </a:r>
          </a:p>
          <a:p>
            <a:pPr algn="ctr"/>
            <a:r>
              <a:rPr lang="en-US" dirty="0"/>
              <a:t>For Xe/Kr NE contribution, expect at most~ 1%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66C59-0CCE-1742-B1EF-2DA02AD5A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8423" y="651577"/>
            <a:ext cx="3444673" cy="5099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8EF6CC-752C-C046-BA64-A7F40433F3F9}"/>
              </a:ext>
            </a:extLst>
          </p:cNvPr>
          <p:cNvSpPr txBox="1"/>
          <p:nvPr/>
        </p:nvSpPr>
        <p:spPr>
          <a:xfrm>
            <a:off x="8631091" y="60787"/>
            <a:ext cx="104451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Measured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CF9EC-18F1-FB4E-A0A2-A54F517EC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813841" y="2607666"/>
            <a:ext cx="2792535" cy="4435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9F968C-3AF4-7149-A02C-8421EF83CE98}"/>
              </a:ext>
            </a:extLst>
          </p:cNvPr>
          <p:cNvSpPr txBox="1"/>
          <p:nvPr/>
        </p:nvSpPr>
        <p:spPr>
          <a:xfrm>
            <a:off x="7439387" y="3081596"/>
            <a:ext cx="39523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Measured w TOF cut (include only &lt; 3eV)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6E8C1-DDEF-D34C-849A-84688D64EC67}"/>
              </a:ext>
            </a:extLst>
          </p:cNvPr>
          <p:cNvSpPr txBox="1"/>
          <p:nvPr/>
        </p:nvSpPr>
        <p:spPr>
          <a:xfrm>
            <a:off x="7439387" y="6226422"/>
            <a:ext cx="36814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-&gt;Rise is large, even after TOF cut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1DF39F5C-1D46-9443-B6CC-C2B280A3D7F0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A512932-C035-CA42-A05E-9A1FF806793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6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7503" y="713496"/>
            <a:ext cx="283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Gas Scattering Collaboration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79ECD-1EA1-4348-AA07-E17B15774B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758" y="1704049"/>
            <a:ext cx="8300484" cy="4031080"/>
          </a:xfrm>
          <a:prstGeom prst="rect">
            <a:avLst/>
          </a:prstGeom>
        </p:spPr>
      </p:pic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DCF8BEA-16AE-8946-A253-67D7D9CA9B04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 dirty="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F16E463-1974-0945-BBBC-56C2DD7B479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227812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6E169-1F5C-D748-9B39-1EE3E33CBA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343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73" name="Title 1"/>
          <p:cNvSpPr txBox="1"/>
          <p:nvPr/>
        </p:nvSpPr>
        <p:spPr>
          <a:xfrm>
            <a:off x="0" y="-1"/>
            <a:ext cx="12192000" cy="742362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4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Spin-orbit type coupling</a:t>
            </a:r>
          </a:p>
        </p:txBody>
      </p:sp>
      <p:pic>
        <p:nvPicPr>
          <p:cNvPr id="17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167" y="1533231"/>
            <a:ext cx="4894681" cy="400423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Box 7"/>
          <p:cNvSpPr txBox="1"/>
          <p:nvPr/>
        </p:nvSpPr>
        <p:spPr>
          <a:xfrm>
            <a:off x="7519641" y="1815102"/>
            <a:ext cx="254473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“Pseudomagnetic field”</a:t>
            </a:r>
          </a:p>
        </p:txBody>
      </p:sp>
      <p:sp>
        <p:nvSpPr>
          <p:cNvPr id="176" name="Right Arrow 8"/>
          <p:cNvSpPr/>
          <p:nvPr/>
        </p:nvSpPr>
        <p:spPr>
          <a:xfrm rot="19844500">
            <a:off x="4141013" y="5293650"/>
            <a:ext cx="1538942" cy="657413"/>
          </a:xfrm>
          <a:prstGeom prst="rightArrow">
            <a:avLst>
              <a:gd name="adj1" fmla="val 46315"/>
              <a:gd name="adj2" fmla="val 59599"/>
            </a:avLst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TextBox 9"/>
          <p:cNvSpPr txBox="1"/>
          <p:nvPr/>
        </p:nvSpPr>
        <p:spPr>
          <a:xfrm rot="19850032">
            <a:off x="3197029" y="4725265"/>
            <a:ext cx="261572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Polarized neutron beam</a:t>
            </a:r>
          </a:p>
          <a:p>
            <a:pPr algn="ctr">
              <a:defRPr b="1"/>
            </a:pPr>
            <a:r>
              <a:t>(probe)</a:t>
            </a:r>
          </a:p>
        </p:txBody>
      </p:sp>
      <p:sp>
        <p:nvSpPr>
          <p:cNvPr id="178" name="TextBox 10"/>
          <p:cNvSpPr txBox="1"/>
          <p:nvPr/>
        </p:nvSpPr>
        <p:spPr>
          <a:xfrm>
            <a:off x="2031026" y="3087690"/>
            <a:ext cx="3824941" cy="1167766"/>
          </a:xfrm>
          <a:prstGeom prst="rect">
            <a:avLst/>
          </a:prstGeom>
          <a:ln>
            <a:solidFill>
              <a:srgbClr val="008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Consider a beam of vertically polarized neutrons sent parallel to a flat slab of uniform, non-magnetic material:</a:t>
            </a:r>
          </a:p>
        </p:txBody>
      </p:sp>
      <p:sp>
        <p:nvSpPr>
          <p:cNvPr id="179" name="TextBox 11"/>
          <p:cNvSpPr txBox="1"/>
          <p:nvPr/>
        </p:nvSpPr>
        <p:spPr>
          <a:xfrm>
            <a:off x="6673258" y="5622356"/>
            <a:ext cx="4396121" cy="634366"/>
          </a:xfrm>
          <a:prstGeom prst="rect">
            <a:avLst/>
          </a:prstGeom>
          <a:ln>
            <a:solidFill>
              <a:srgbClr val="7C7C7C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Neutron experiences coherent</a:t>
            </a:r>
          </a:p>
          <a:p>
            <a:pPr algn="ctr"/>
            <a:r>
              <a:t>potential from the bulk </a:t>
            </a:r>
            <a:r>
              <a:rPr b="1"/>
              <a:t>(source)</a:t>
            </a:r>
            <a:r>
              <a:t> material</a:t>
            </a:r>
          </a:p>
        </p:txBody>
      </p:sp>
      <p:pic>
        <p:nvPicPr>
          <p:cNvPr id="180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55" y="830022"/>
            <a:ext cx="5648765" cy="84965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ight Brace 13"/>
          <p:cNvSpPr/>
          <p:nvPr/>
        </p:nvSpPr>
        <p:spPr>
          <a:xfrm rot="5400000">
            <a:off x="8248219" y="1186779"/>
            <a:ext cx="324281" cy="972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269"/>
                  <a:pt x="10800" y="600"/>
                </a:cubicBezTo>
                <a:lnTo>
                  <a:pt x="10800" y="10200"/>
                </a:lnTo>
                <a:cubicBezTo>
                  <a:pt x="10800" y="10531"/>
                  <a:pt x="15635" y="10800"/>
                  <a:pt x="21600" y="10800"/>
                </a:cubicBezTo>
                <a:cubicBezTo>
                  <a:pt x="15635" y="10800"/>
                  <a:pt x="10800" y="11069"/>
                  <a:pt x="10800" y="11400"/>
                </a:cubicBezTo>
                <a:lnTo>
                  <a:pt x="10800" y="21000"/>
                </a:lnTo>
                <a:cubicBezTo>
                  <a:pt x="10800" y="21331"/>
                  <a:pt x="5965" y="21600"/>
                  <a:pt x="0" y="21600"/>
                </a:cubicBezTo>
              </a:path>
            </a:pathLst>
          </a:custGeom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B66D3944-B7D6-F046-BC2A-CAFB5EF70A09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  <a:endParaRPr lang="en-US" sz="1200" dirty="0">
              <a:solidFill>
                <a:srgbClr val="8B8B8B"/>
              </a:solidFill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04" name="Title 1"/>
          <p:cNvSpPr txBox="1"/>
          <p:nvPr/>
        </p:nvSpPr>
        <p:spPr>
          <a:xfrm>
            <a:off x="0" y="0"/>
            <a:ext cx="12192000" cy="594859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768095">
              <a:lnSpc>
                <a:spcPct val="81000"/>
              </a:lnSpc>
              <a:defRPr sz="3275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Novel Target Design</a:t>
            </a:r>
          </a:p>
        </p:txBody>
      </p:sp>
      <p:grpSp>
        <p:nvGrpSpPr>
          <p:cNvPr id="209" name="Cube 9"/>
          <p:cNvGrpSpPr/>
          <p:nvPr/>
        </p:nvGrpSpPr>
        <p:grpSpPr>
          <a:xfrm>
            <a:off x="7131857" y="1152188"/>
            <a:ext cx="3553560" cy="135100"/>
            <a:chOff x="0" y="0"/>
            <a:chExt cx="3553559" cy="135098"/>
          </a:xfrm>
        </p:grpSpPr>
        <p:sp>
          <p:nvSpPr>
            <p:cNvPr id="205" name="Shape"/>
            <p:cNvSpPr/>
            <p:nvPr/>
          </p:nvSpPr>
          <p:spPr>
            <a:xfrm>
              <a:off x="-1" y="0"/>
              <a:ext cx="3553561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05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2139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6" name="Shape"/>
            <p:cNvSpPr/>
            <p:nvPr/>
          </p:nvSpPr>
          <p:spPr>
            <a:xfrm>
              <a:off x="3519783" y="0"/>
              <a:ext cx="33776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Shape"/>
            <p:cNvSpPr/>
            <p:nvPr/>
          </p:nvSpPr>
          <p:spPr>
            <a:xfrm>
              <a:off x="-1" y="-1"/>
              <a:ext cx="3553561" cy="3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" y="0"/>
                  </a:lnTo>
                  <a:lnTo>
                    <a:pt x="21600" y="0"/>
                  </a:lnTo>
                  <a:lnTo>
                    <a:pt x="2139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Shape"/>
            <p:cNvSpPr/>
            <p:nvPr/>
          </p:nvSpPr>
          <p:spPr>
            <a:xfrm>
              <a:off x="-1" y="0"/>
              <a:ext cx="3553561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05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21395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21395" y="5400"/>
                  </a:lnTo>
                  <a:lnTo>
                    <a:pt x="21600" y="0"/>
                  </a:lnTo>
                  <a:moveTo>
                    <a:pt x="21395" y="5400"/>
                  </a:moveTo>
                  <a:lnTo>
                    <a:pt x="21395" y="2160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14" name="Cube 10"/>
          <p:cNvGrpSpPr/>
          <p:nvPr/>
        </p:nvGrpSpPr>
        <p:grpSpPr>
          <a:xfrm>
            <a:off x="7139644" y="1537018"/>
            <a:ext cx="3553560" cy="135100"/>
            <a:chOff x="0" y="0"/>
            <a:chExt cx="3553559" cy="135098"/>
          </a:xfrm>
        </p:grpSpPr>
        <p:sp>
          <p:nvSpPr>
            <p:cNvPr id="210" name="Shape"/>
            <p:cNvSpPr/>
            <p:nvPr/>
          </p:nvSpPr>
          <p:spPr>
            <a:xfrm>
              <a:off x="-1" y="0"/>
              <a:ext cx="3553561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05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2139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FFFFFF"/>
                    </a:solidFill>
                  </a:ln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Shape"/>
            <p:cNvSpPr/>
            <p:nvPr/>
          </p:nvSpPr>
          <p:spPr>
            <a:xfrm>
              <a:off x="3519783" y="0"/>
              <a:ext cx="33776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FFFFFF"/>
                    </a:solidFill>
                  </a:ln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" name="Shape"/>
            <p:cNvSpPr/>
            <p:nvPr/>
          </p:nvSpPr>
          <p:spPr>
            <a:xfrm>
              <a:off x="-1" y="-1"/>
              <a:ext cx="3553561" cy="3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" y="0"/>
                  </a:lnTo>
                  <a:lnTo>
                    <a:pt x="21600" y="0"/>
                  </a:lnTo>
                  <a:lnTo>
                    <a:pt x="2139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FFFFFF"/>
                    </a:solidFill>
                  </a:ln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" name="Shape"/>
            <p:cNvSpPr/>
            <p:nvPr/>
          </p:nvSpPr>
          <p:spPr>
            <a:xfrm>
              <a:off x="-1" y="0"/>
              <a:ext cx="3553561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05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21395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21395" y="5400"/>
                  </a:lnTo>
                  <a:lnTo>
                    <a:pt x="21600" y="0"/>
                  </a:lnTo>
                  <a:moveTo>
                    <a:pt x="21395" y="5400"/>
                  </a:moveTo>
                  <a:lnTo>
                    <a:pt x="21395" y="2160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FFFFFF"/>
                    </a:solidFill>
                  </a:ln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5" name="TextBox 11"/>
          <p:cNvSpPr txBox="1"/>
          <p:nvPr/>
        </p:nvSpPr>
        <p:spPr>
          <a:xfrm>
            <a:off x="7942174" y="1879188"/>
            <a:ext cx="203976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Side view of plates</a:t>
            </a:r>
          </a:p>
        </p:txBody>
      </p:sp>
      <p:sp>
        <p:nvSpPr>
          <p:cNvPr id="216" name="TextBox 12"/>
          <p:cNvSpPr txBox="1"/>
          <p:nvPr/>
        </p:nvSpPr>
        <p:spPr>
          <a:xfrm>
            <a:off x="5871850" y="1958000"/>
            <a:ext cx="88303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Large N</a:t>
            </a:r>
          </a:p>
        </p:txBody>
      </p:sp>
      <p:sp>
        <p:nvSpPr>
          <p:cNvPr id="217" name="TextBox 13"/>
          <p:cNvSpPr txBox="1"/>
          <p:nvPr/>
        </p:nvSpPr>
        <p:spPr>
          <a:xfrm>
            <a:off x="5871850" y="1688384"/>
            <a:ext cx="87354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Small N</a:t>
            </a:r>
          </a:p>
        </p:txBody>
      </p:sp>
      <p:sp>
        <p:nvSpPr>
          <p:cNvPr id="218" name="Straight Arrow Connector 14"/>
          <p:cNvSpPr/>
          <p:nvPr/>
        </p:nvSpPr>
        <p:spPr>
          <a:xfrm flipV="1">
            <a:off x="6769302" y="1879188"/>
            <a:ext cx="440022" cy="263478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9" name="Straight Arrow Connector 15"/>
          <p:cNvSpPr/>
          <p:nvPr/>
        </p:nvSpPr>
        <p:spPr>
          <a:xfrm flipV="1">
            <a:off x="6764680" y="1604568"/>
            <a:ext cx="444644" cy="268483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0" name="Picture 16" descr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805" y="2361774"/>
            <a:ext cx="5328657" cy="39871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Cube 17"/>
          <p:cNvGrpSpPr/>
          <p:nvPr/>
        </p:nvGrpSpPr>
        <p:grpSpPr>
          <a:xfrm>
            <a:off x="7139644" y="1676949"/>
            <a:ext cx="3553560" cy="135100"/>
            <a:chOff x="0" y="0"/>
            <a:chExt cx="3553559" cy="135098"/>
          </a:xfrm>
        </p:grpSpPr>
        <p:sp>
          <p:nvSpPr>
            <p:cNvPr id="221" name="Shape"/>
            <p:cNvSpPr/>
            <p:nvPr/>
          </p:nvSpPr>
          <p:spPr>
            <a:xfrm>
              <a:off x="-1" y="0"/>
              <a:ext cx="3553561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05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2139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" name="Shape"/>
            <p:cNvSpPr/>
            <p:nvPr/>
          </p:nvSpPr>
          <p:spPr>
            <a:xfrm>
              <a:off x="3519783" y="0"/>
              <a:ext cx="33776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" name="Shape"/>
            <p:cNvSpPr/>
            <p:nvPr/>
          </p:nvSpPr>
          <p:spPr>
            <a:xfrm>
              <a:off x="-1" y="-1"/>
              <a:ext cx="3553561" cy="3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" y="0"/>
                  </a:lnTo>
                  <a:lnTo>
                    <a:pt x="21600" y="0"/>
                  </a:lnTo>
                  <a:lnTo>
                    <a:pt x="2139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4" name="Shape"/>
            <p:cNvSpPr/>
            <p:nvPr/>
          </p:nvSpPr>
          <p:spPr>
            <a:xfrm>
              <a:off x="-1" y="0"/>
              <a:ext cx="3553561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05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21395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21395" y="5400"/>
                  </a:lnTo>
                  <a:lnTo>
                    <a:pt x="21600" y="0"/>
                  </a:lnTo>
                  <a:moveTo>
                    <a:pt x="21395" y="5400"/>
                  </a:moveTo>
                  <a:lnTo>
                    <a:pt x="21395" y="2160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30" name="Cube 18"/>
          <p:cNvGrpSpPr/>
          <p:nvPr/>
        </p:nvGrpSpPr>
        <p:grpSpPr>
          <a:xfrm>
            <a:off x="7131857" y="1027860"/>
            <a:ext cx="3553560" cy="135100"/>
            <a:chOff x="0" y="0"/>
            <a:chExt cx="3553559" cy="135098"/>
          </a:xfrm>
        </p:grpSpPr>
        <p:sp>
          <p:nvSpPr>
            <p:cNvPr id="226" name="Shape"/>
            <p:cNvSpPr/>
            <p:nvPr/>
          </p:nvSpPr>
          <p:spPr>
            <a:xfrm>
              <a:off x="-1" y="0"/>
              <a:ext cx="3553561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05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2139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FFFFFF"/>
                    </a:solidFill>
                  </a:ln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7" name="Shape"/>
            <p:cNvSpPr/>
            <p:nvPr/>
          </p:nvSpPr>
          <p:spPr>
            <a:xfrm>
              <a:off x="3519783" y="0"/>
              <a:ext cx="33776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FFFFFF"/>
                    </a:solidFill>
                  </a:ln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8" name="Shape"/>
            <p:cNvSpPr/>
            <p:nvPr/>
          </p:nvSpPr>
          <p:spPr>
            <a:xfrm>
              <a:off x="-1" y="-1"/>
              <a:ext cx="3553561" cy="3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" y="0"/>
                  </a:lnTo>
                  <a:lnTo>
                    <a:pt x="21600" y="0"/>
                  </a:lnTo>
                  <a:lnTo>
                    <a:pt x="2139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FFFFFF"/>
                    </a:solidFill>
                  </a:ln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9" name="Shape"/>
            <p:cNvSpPr/>
            <p:nvPr/>
          </p:nvSpPr>
          <p:spPr>
            <a:xfrm>
              <a:off x="-1" y="0"/>
              <a:ext cx="3553561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05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21395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21395" y="5400"/>
                  </a:lnTo>
                  <a:lnTo>
                    <a:pt x="21600" y="0"/>
                  </a:lnTo>
                  <a:moveTo>
                    <a:pt x="21395" y="5400"/>
                  </a:moveTo>
                  <a:lnTo>
                    <a:pt x="21395" y="2160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FFFFFF"/>
                    </a:solidFill>
                  </a:ln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1" name="TextBox 19"/>
          <p:cNvSpPr txBox="1"/>
          <p:nvPr/>
        </p:nvSpPr>
        <p:spPr>
          <a:xfrm>
            <a:off x="4761943" y="1219737"/>
            <a:ext cx="155945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Neutron Beam</a:t>
            </a:r>
          </a:p>
        </p:txBody>
      </p:sp>
      <p:sp>
        <p:nvSpPr>
          <p:cNvPr id="232" name="Straight Arrow Connector 20"/>
          <p:cNvSpPr/>
          <p:nvPr/>
        </p:nvSpPr>
        <p:spPr>
          <a:xfrm>
            <a:off x="6318265" y="1404404"/>
            <a:ext cx="2464874" cy="1"/>
          </a:xfrm>
          <a:prstGeom prst="line">
            <a:avLst/>
          </a:prstGeom>
          <a:ln w="12700">
            <a:solidFill>
              <a:srgbClr val="00B05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33" name="Picture 24" descr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2" y="1738809"/>
            <a:ext cx="5457787" cy="4487669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Footer Placeholder 8">
            <a:extLst>
              <a:ext uri="{FF2B5EF4-FFF2-40B4-BE49-F238E27FC236}">
                <a16:creationId xmlns:a16="http://schemas.microsoft.com/office/drawing/2014/main" id="{E2A1BB08-A65C-AF41-AC57-073C29B028E9}"/>
              </a:ext>
            </a:extLst>
          </p:cNvPr>
          <p:cNvSpPr txBox="1">
            <a:spLocks/>
          </p:cNvSpPr>
          <p:nvPr/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  <a:endParaRPr lang="en-US" sz="1200" dirty="0">
              <a:solidFill>
                <a:srgbClr val="8B8B8B"/>
              </a:solidFill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Footer Placeholder 3"/>
          <p:cNvSpPr txBox="1"/>
          <p:nvPr/>
        </p:nvSpPr>
        <p:spPr>
          <a:xfrm>
            <a:off x="4038600" y="6404292"/>
            <a:ext cx="41148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J-PARC PN Seminar 2018 May 21</a:t>
            </a:r>
          </a:p>
        </p:txBody>
      </p:sp>
      <p:pic>
        <p:nvPicPr>
          <p:cNvPr id="25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42" y="933628"/>
            <a:ext cx="7702732" cy="5777049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54" name="Title 1"/>
          <p:cNvSpPr txBox="1"/>
          <p:nvPr/>
        </p:nvSpPr>
        <p:spPr>
          <a:xfrm>
            <a:off x="0" y="0"/>
            <a:ext cx="12192000" cy="594859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768095">
              <a:lnSpc>
                <a:spcPct val="81000"/>
              </a:lnSpc>
              <a:defRPr sz="3275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Our Neutron Polarimeter</a:t>
            </a:r>
          </a:p>
        </p:txBody>
      </p:sp>
      <p:sp>
        <p:nvSpPr>
          <p:cNvPr id="255" name="Top -view"/>
          <p:cNvSpPr txBox="1"/>
          <p:nvPr/>
        </p:nvSpPr>
        <p:spPr>
          <a:xfrm>
            <a:off x="997170" y="1200606"/>
            <a:ext cx="1089520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Top -view</a:t>
            </a:r>
          </a:p>
        </p:txBody>
      </p:sp>
      <p:sp>
        <p:nvSpPr>
          <p:cNvPr id="256" name="B-fields in green"/>
          <p:cNvSpPr txBox="1"/>
          <p:nvPr/>
        </p:nvSpPr>
        <p:spPr>
          <a:xfrm>
            <a:off x="692612" y="1718955"/>
            <a:ext cx="1791170" cy="36449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6350">
            <a:solidFill>
              <a:schemeClr val="accent1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B-fields in green</a:t>
            </a:r>
          </a:p>
        </p:txBody>
      </p:sp>
      <p:sp>
        <p:nvSpPr>
          <p:cNvPr id="257" name="Fifth force spin component"/>
          <p:cNvSpPr txBox="1"/>
          <p:nvPr/>
        </p:nvSpPr>
        <p:spPr>
          <a:xfrm>
            <a:off x="6232067" y="6356667"/>
            <a:ext cx="2886954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Fifth force spin component</a:t>
            </a:r>
          </a:p>
        </p:txBody>
      </p:sp>
      <p:sp>
        <p:nvSpPr>
          <p:cNvPr id="258" name="Line"/>
          <p:cNvSpPr/>
          <p:nvPr/>
        </p:nvSpPr>
        <p:spPr>
          <a:xfrm flipH="1" flipV="1">
            <a:off x="6045014" y="5781549"/>
            <a:ext cx="441885" cy="587687"/>
          </a:xfrm>
          <a:prstGeom prst="line">
            <a:avLst/>
          </a:prstGeom>
          <a:ln w="1270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AE7D1FA-AC4B-8844-8E72-790EEC694016}"/>
              </a:ext>
            </a:extLst>
          </p:cNvPr>
          <p:cNvSpPr/>
          <p:nvPr/>
        </p:nvSpPr>
        <p:spPr>
          <a:xfrm>
            <a:off x="2172882" y="3596326"/>
            <a:ext cx="179110" cy="169682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57F191-B6A5-FE4C-8F99-D317B213BA5D}"/>
              </a:ext>
            </a:extLst>
          </p:cNvPr>
          <p:cNvSpPr/>
          <p:nvPr/>
        </p:nvSpPr>
        <p:spPr>
          <a:xfrm>
            <a:off x="2147566" y="3783788"/>
            <a:ext cx="265302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70D0AD-2458-6447-8EDF-B51F5C8B706D}"/>
              </a:ext>
            </a:extLst>
          </p:cNvPr>
          <p:cNvSpPr/>
          <p:nvPr/>
        </p:nvSpPr>
        <p:spPr>
          <a:xfrm>
            <a:off x="2158242" y="2789048"/>
            <a:ext cx="265302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x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432A6E-FD59-3F4E-B9DA-65BA33CB748C}"/>
              </a:ext>
            </a:extLst>
          </p:cNvPr>
          <p:cNvSpPr/>
          <p:nvPr/>
        </p:nvSpPr>
        <p:spPr>
          <a:xfrm>
            <a:off x="2235763" y="3659205"/>
            <a:ext cx="45719" cy="45719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634662"/>
            <a:ext cx="9144001" cy="55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itle 1"/>
          <p:cNvSpPr txBox="1"/>
          <p:nvPr/>
        </p:nvSpPr>
        <p:spPr>
          <a:xfrm>
            <a:off x="0" y="0"/>
            <a:ext cx="12192000" cy="594859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768095">
              <a:lnSpc>
                <a:spcPct val="81000"/>
              </a:lnSpc>
              <a:defRPr sz="3275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Our Neutron Polarimeter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D843562-EA01-8541-B4C0-CCA87D2EE14D}"/>
              </a:ext>
            </a:extLst>
          </p:cNvPr>
          <p:cNvSpPr txBox="1">
            <a:spLocks/>
          </p:cNvSpPr>
          <p:nvPr/>
        </p:nvSpPr>
        <p:spPr>
          <a:xfrm>
            <a:off x="4261217" y="6404292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n-US" sz="1200">
                <a:solidFill>
                  <a:srgbClr val="8B8B8B"/>
                </a:solidFill>
                <a:latin typeface="Calibri"/>
              </a:rPr>
              <a:t>ORNL Neutron Physics Workshop July 26-27 , 2019</a:t>
            </a:r>
            <a:endParaRPr lang="en-US" sz="1200" dirty="0">
              <a:solidFill>
                <a:srgbClr val="8B8B8B"/>
              </a:solidFill>
              <a:latin typeface="Calibri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67" name="Title 1"/>
          <p:cNvSpPr txBox="1"/>
          <p:nvPr/>
        </p:nvSpPr>
        <p:spPr>
          <a:xfrm>
            <a:off x="0" y="0"/>
            <a:ext cx="12192000" cy="594859"/>
          </a:xfrm>
          <a:prstGeom prst="rect">
            <a:avLst/>
          </a:prstGeom>
          <a:solidFill>
            <a:srgbClr val="2E75B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768095">
              <a:lnSpc>
                <a:spcPct val="81000"/>
              </a:lnSpc>
              <a:defRPr sz="3275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Our Neutron Polarimeter</a:t>
            </a:r>
          </a:p>
        </p:txBody>
      </p:sp>
      <p:pic>
        <p:nvPicPr>
          <p:cNvPr id="26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206" y="1197465"/>
            <a:ext cx="7008721" cy="52565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69" y="1123808"/>
            <a:ext cx="3457788" cy="4610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0" name="Upstream view"/>
          <p:cNvSpPr txBox="1"/>
          <p:nvPr/>
        </p:nvSpPr>
        <p:spPr>
          <a:xfrm>
            <a:off x="1191551" y="5790154"/>
            <a:ext cx="16270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Upstream view</a:t>
            </a:r>
          </a:p>
        </p:txBody>
      </p:sp>
      <p:sp>
        <p:nvSpPr>
          <p:cNvPr id="271" name="FP 12 Cave (2016)"/>
          <p:cNvSpPr txBox="1"/>
          <p:nvPr/>
        </p:nvSpPr>
        <p:spPr>
          <a:xfrm>
            <a:off x="7070022" y="714710"/>
            <a:ext cx="193472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FP 12 Cave (2016)</a:t>
            </a:r>
          </a:p>
        </p:txBody>
      </p:sp>
      <p:sp>
        <p:nvSpPr>
          <p:cNvPr id="272" name="Line"/>
          <p:cNvSpPr/>
          <p:nvPr/>
        </p:nvSpPr>
        <p:spPr>
          <a:xfrm flipV="1">
            <a:off x="596163" y="2619528"/>
            <a:ext cx="1240430" cy="406919"/>
          </a:xfrm>
          <a:prstGeom prst="line">
            <a:avLst/>
          </a:prstGeom>
          <a:ln w="50800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" name="Neutrons"/>
          <p:cNvSpPr txBox="1"/>
          <p:nvPr/>
        </p:nvSpPr>
        <p:spPr>
          <a:xfrm>
            <a:off x="1407530" y="3010261"/>
            <a:ext cx="1464501" cy="369332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Neutron</a:t>
            </a:r>
            <a:r>
              <a:rPr lang="en-US" dirty="0"/>
              <a:t> beam</a:t>
            </a:r>
            <a:endParaRPr dirty="0"/>
          </a:p>
        </p:txBody>
      </p:sp>
      <p:sp>
        <p:nvSpPr>
          <p:cNvPr id="274" name="Line"/>
          <p:cNvSpPr/>
          <p:nvPr/>
        </p:nvSpPr>
        <p:spPr>
          <a:xfrm>
            <a:off x="8453437" y="3640343"/>
            <a:ext cx="1226797" cy="120493"/>
          </a:xfrm>
          <a:prstGeom prst="line">
            <a:avLst/>
          </a:prstGeom>
          <a:ln w="50800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1744</Words>
  <Application>Microsoft Macintosh PowerPoint</Application>
  <PresentationFormat>Widescreen</PresentationFormat>
  <Paragraphs>302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Helvetica</vt:lpstr>
      <vt:lpstr>Office Theme</vt:lpstr>
      <vt:lpstr>Looking for exotic short range forces with neutrons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J-PARC MLF BL21 (NOVA)</vt:lpstr>
      <vt:lpstr>BL21Setup</vt:lpstr>
      <vt:lpstr>Overview of run</vt:lpstr>
      <vt:lpstr>Preliminary Analysis</vt:lpstr>
      <vt:lpstr>PowerPoint Presentation</vt:lpstr>
      <vt:lpstr>Preliminary Analysis</vt:lpstr>
      <vt:lpstr>Preliminary Analysis</vt:lpstr>
      <vt:lpstr>Preliminary Analysis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Physics Beyond the Standard Model Using Low Energy Neutrons</dc:title>
  <cp:lastModifiedBy>Chris Haddock</cp:lastModifiedBy>
  <cp:revision>94</cp:revision>
  <dcterms:modified xsi:type="dcterms:W3CDTF">2019-07-23T14:19:51Z</dcterms:modified>
</cp:coreProperties>
</file>