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1"/>
  </p:notesMasterIdLst>
  <p:handoutMasterIdLst>
    <p:handoutMasterId r:id="rId12"/>
  </p:handoutMasterIdLst>
  <p:sldIdLst>
    <p:sldId id="280" r:id="rId5"/>
    <p:sldId id="302" r:id="rId6"/>
    <p:sldId id="303" r:id="rId7"/>
    <p:sldId id="304" r:id="rId8"/>
    <p:sldId id="290" r:id="rId9"/>
    <p:sldId id="301"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008000"/>
    <a:srgbClr val="106600"/>
    <a:srgbClr val="F0F8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8" autoAdjust="0"/>
    <p:restoredTop sz="77461" autoAdjust="0"/>
  </p:normalViewPr>
  <p:slideViewPr>
    <p:cSldViewPr snapToObjects="1">
      <p:cViewPr varScale="1">
        <p:scale>
          <a:sx n="65" d="100"/>
          <a:sy n="65" d="100"/>
        </p:scale>
        <p:origin x="18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2" d="100"/>
          <a:sy n="82" d="100"/>
        </p:scale>
        <p:origin x="-303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4" cy="465139"/>
          </a:xfrm>
          <a:prstGeom prst="rect">
            <a:avLst/>
          </a:prstGeom>
        </p:spPr>
        <p:txBody>
          <a:bodyPr vert="horz" lIns="92226" tIns="46113" rIns="92226" bIns="46113"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4" cy="465139"/>
          </a:xfrm>
          <a:prstGeom prst="rect">
            <a:avLst/>
          </a:prstGeom>
        </p:spPr>
        <p:txBody>
          <a:bodyPr vert="horz" lIns="92226" tIns="46113" rIns="92226" bIns="46113" rtlCol="0"/>
          <a:lstStyle>
            <a:lvl1pPr algn="r">
              <a:defRPr sz="1200"/>
            </a:lvl1pPr>
          </a:lstStyle>
          <a:p>
            <a:fld id="{C5E23E8C-FA44-4993-A678-63B7AC20CC23}" type="datetimeFigureOut">
              <a:rPr lang="en-US" smtClean="0"/>
              <a:pPr/>
              <a:t>6/3/2016</a:t>
            </a:fld>
            <a:endParaRPr lang="en-US" dirty="0"/>
          </a:p>
        </p:txBody>
      </p:sp>
      <p:sp>
        <p:nvSpPr>
          <p:cNvPr id="4" name="Footer Placeholder 3"/>
          <p:cNvSpPr>
            <a:spLocks noGrp="1"/>
          </p:cNvSpPr>
          <p:nvPr>
            <p:ph type="ftr" sz="quarter" idx="2"/>
          </p:nvPr>
        </p:nvSpPr>
        <p:spPr>
          <a:xfrm>
            <a:off x="3" y="8829674"/>
            <a:ext cx="3038474" cy="465139"/>
          </a:xfrm>
          <a:prstGeom prst="rect">
            <a:avLst/>
          </a:prstGeom>
        </p:spPr>
        <p:txBody>
          <a:bodyPr vert="horz" lIns="92226" tIns="46113" rIns="92226" bIns="461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4"/>
            <a:ext cx="3038474" cy="465139"/>
          </a:xfrm>
          <a:prstGeom prst="rect">
            <a:avLst/>
          </a:prstGeom>
        </p:spPr>
        <p:txBody>
          <a:bodyPr vert="horz" lIns="92226" tIns="46113" rIns="92226" bIns="46113" rtlCol="0" anchor="b"/>
          <a:lstStyle>
            <a:lvl1pPr algn="r">
              <a:defRPr sz="1200"/>
            </a:lvl1pPr>
          </a:lstStyle>
          <a:p>
            <a:fld id="{9D2747C0-E24C-47AA-B529-C34075BA0400}" type="slidenum">
              <a:rPr lang="en-US" smtClean="0"/>
              <a:pPr/>
              <a:t>‹#›</a:t>
            </a:fld>
            <a:endParaRPr lang="en-US" dirty="0"/>
          </a:p>
        </p:txBody>
      </p:sp>
    </p:spTree>
    <p:extLst>
      <p:ext uri="{BB962C8B-B14F-4D97-AF65-F5344CB8AC3E}">
        <p14:creationId xmlns:p14="http://schemas.microsoft.com/office/powerpoint/2010/main" val="716259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978" tIns="46990" rIns="93978" bIns="4699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978" tIns="46990" rIns="93978" bIns="46990" rtlCol="0"/>
          <a:lstStyle>
            <a:lvl1pPr algn="r">
              <a:defRPr sz="1200"/>
            </a:lvl1pPr>
          </a:lstStyle>
          <a:p>
            <a:fld id="{2F98BB69-19D5-425C-B33D-FC77D5A6EC32}" type="datetimeFigureOut">
              <a:rPr lang="en-US" smtClean="0"/>
              <a:pPr/>
              <a:t>6/3/2016</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3978" tIns="46990" rIns="93978" bIns="4699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978" tIns="46990" rIns="93978" bIns="469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978" tIns="46990" rIns="93978" bIns="4699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978" tIns="46990" rIns="93978" bIns="46990" rtlCol="0" anchor="b"/>
          <a:lstStyle>
            <a:lvl1pPr algn="r">
              <a:defRPr sz="1200"/>
            </a:lvl1pPr>
          </a:lstStyle>
          <a:p>
            <a:fld id="{16210A8A-16C0-4562-AD3A-B1BC2569C64A}" type="slidenum">
              <a:rPr lang="en-US" smtClean="0"/>
              <a:pPr/>
              <a:t>‹#›</a:t>
            </a:fld>
            <a:endParaRPr lang="en-US" dirty="0"/>
          </a:p>
        </p:txBody>
      </p:sp>
    </p:spTree>
    <p:extLst>
      <p:ext uri="{BB962C8B-B14F-4D97-AF65-F5344CB8AC3E}">
        <p14:creationId xmlns:p14="http://schemas.microsoft.com/office/powerpoint/2010/main" val="60449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x.doi.org/10.1038/NCOMMS9916"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latin typeface="+mn-lt"/>
                <a:ea typeface="+mn-ea"/>
                <a:cs typeface="+mn-cs"/>
              </a:rPr>
              <a:t>Calder S., Lee J.H., Stone M.B., </a:t>
            </a:r>
            <a:r>
              <a:rPr lang="en-US" sz="1200" kern="1200" dirty="0" err="1">
                <a:solidFill>
                  <a:schemeClr val="tx1"/>
                </a:solidFill>
                <a:latin typeface="+mn-lt"/>
                <a:ea typeface="+mn-ea"/>
                <a:cs typeface="+mn-cs"/>
              </a:rPr>
              <a:t>Lumsden</a:t>
            </a:r>
            <a:r>
              <a:rPr lang="en-US" sz="1200" kern="1200" dirty="0">
                <a:solidFill>
                  <a:schemeClr val="tx1"/>
                </a:solidFill>
                <a:latin typeface="+mn-lt"/>
                <a:ea typeface="+mn-ea"/>
                <a:cs typeface="+mn-cs"/>
              </a:rPr>
              <a:t> M.D., Lang J.C., </a:t>
            </a:r>
            <a:r>
              <a:rPr lang="en-US" sz="1200" kern="1200" dirty="0" err="1">
                <a:solidFill>
                  <a:schemeClr val="tx1"/>
                </a:solidFill>
                <a:latin typeface="+mn-lt"/>
                <a:ea typeface="+mn-ea"/>
                <a:cs typeface="+mn-cs"/>
              </a:rPr>
              <a:t>Feygenson</a:t>
            </a:r>
            <a:r>
              <a:rPr lang="en-US" sz="1200" kern="1200" dirty="0">
                <a:solidFill>
                  <a:schemeClr val="tx1"/>
                </a:solidFill>
                <a:latin typeface="+mn-lt"/>
                <a:ea typeface="+mn-ea"/>
                <a:cs typeface="+mn-cs"/>
              </a:rPr>
              <a:t> M., Zhao Z.Y., Yan J.Q., Shi Y.G., Sun Y.S., </a:t>
            </a:r>
            <a:r>
              <a:rPr lang="en-US" sz="1200" kern="1200" dirty="0" err="1">
                <a:solidFill>
                  <a:schemeClr val="tx1"/>
                </a:solidFill>
                <a:latin typeface="+mn-lt"/>
                <a:ea typeface="+mn-ea"/>
                <a:cs typeface="+mn-cs"/>
              </a:rPr>
              <a:t>Tsujimoto</a:t>
            </a:r>
            <a:r>
              <a:rPr lang="en-US" sz="1200" kern="1200" dirty="0">
                <a:solidFill>
                  <a:schemeClr val="tx1"/>
                </a:solidFill>
                <a:latin typeface="+mn-lt"/>
                <a:ea typeface="+mn-ea"/>
                <a:cs typeface="+mn-cs"/>
              </a:rPr>
              <a:t> Y., </a:t>
            </a:r>
            <a:r>
              <a:rPr lang="en-US" sz="1200" kern="1200" dirty="0" err="1">
                <a:solidFill>
                  <a:schemeClr val="tx1"/>
                </a:solidFill>
                <a:latin typeface="+mn-lt"/>
                <a:ea typeface="+mn-ea"/>
                <a:cs typeface="+mn-cs"/>
              </a:rPr>
              <a:t>Yamaura</a:t>
            </a:r>
            <a:r>
              <a:rPr lang="en-US" sz="1200" kern="1200" dirty="0">
                <a:solidFill>
                  <a:schemeClr val="tx1"/>
                </a:solidFill>
                <a:latin typeface="+mn-lt"/>
                <a:ea typeface="+mn-ea"/>
                <a:cs typeface="+mn-cs"/>
              </a:rPr>
              <a:t> K., Christianson A.D., "</a:t>
            </a:r>
            <a:r>
              <a:rPr lang="en-US" sz="1200" kern="1200" dirty="0">
                <a:solidFill>
                  <a:schemeClr val="tx1"/>
                </a:solidFill>
                <a:latin typeface="+mn-lt"/>
                <a:ea typeface="+mn-ea"/>
                <a:cs typeface="+mn-cs"/>
                <a:hlinkClick r:id="rId3"/>
              </a:rPr>
              <a:t>Enhanced spin-phonon-electronic coupling in a 5d oxide", </a:t>
            </a:r>
            <a:r>
              <a:rPr lang="en-US" sz="1200" i="1" kern="1200" dirty="0">
                <a:solidFill>
                  <a:schemeClr val="tx1"/>
                </a:solidFill>
                <a:latin typeface="+mn-lt"/>
                <a:ea typeface="+mn-ea"/>
                <a:cs typeface="+mn-cs"/>
                <a:hlinkClick r:id="rId3"/>
              </a:rPr>
              <a:t>Nature Communications,</a:t>
            </a:r>
            <a:r>
              <a:rPr lang="en-US" sz="1200" i="0" kern="1200" dirty="0">
                <a:solidFill>
                  <a:schemeClr val="tx1"/>
                </a:solidFill>
                <a:latin typeface="+mn-lt"/>
                <a:ea typeface="+mn-ea"/>
                <a:cs typeface="+mn-cs"/>
                <a:hlinkClick r:id="rId3"/>
              </a:rPr>
              <a:t> </a:t>
            </a:r>
            <a:r>
              <a:rPr lang="en-US" sz="1200" b="1" i="0" kern="1200" dirty="0">
                <a:solidFill>
                  <a:schemeClr val="tx1"/>
                </a:solidFill>
                <a:latin typeface="+mn-lt"/>
                <a:ea typeface="+mn-ea"/>
                <a:cs typeface="+mn-cs"/>
                <a:hlinkClick r:id="rId3"/>
              </a:rPr>
              <a:t>6,</a:t>
            </a:r>
            <a:r>
              <a:rPr lang="en-US" sz="1200" b="0" i="0" kern="1200" dirty="0">
                <a:solidFill>
                  <a:schemeClr val="tx1"/>
                </a:solidFill>
                <a:latin typeface="+mn-lt"/>
                <a:ea typeface="+mn-ea"/>
                <a:cs typeface="+mn-cs"/>
                <a:hlinkClick r:id="rId3"/>
              </a:rPr>
              <a:t> 8916 (2015).</a:t>
            </a:r>
            <a:endParaRPr lang="en-US" dirty="0"/>
          </a:p>
          <a:p>
            <a:endParaRPr lang="en-US" b="0" dirty="0"/>
          </a:p>
          <a:p>
            <a:pPr marL="0" lvl="1" algn="just"/>
            <a:r>
              <a:rPr lang="en-US" sz="1000" b="0" dirty="0">
                <a:solidFill>
                  <a:srgbClr val="106636"/>
                </a:solidFill>
              </a:rPr>
              <a:t>The research conducted at ORNL's Spallation Neutron Source was sponsored by the Scientific User Facilities Division, Office of Basic Energy Sciences, US Department of Energy. Part of the research at ORNL was sponsored by the Scientific User Facilities Division and Materials Sciences and Engineering Division. This work was performed at the ORNL Spallation Neutron Source’s NOMAD and ARCS instruments.</a:t>
            </a:r>
          </a:p>
          <a:p>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lvl="1" defTabSz="922264">
              <a:defRPr/>
            </a:pPr>
            <a:r>
              <a:rPr lang="en-US" dirty="0">
                <a:solidFill>
                  <a:srgbClr val="106636"/>
                </a:solidFill>
              </a:rPr>
              <a:t>J. D. Nickels, X. Cheng, B. </a:t>
            </a:r>
            <a:r>
              <a:rPr lang="en-US" dirty="0" err="1">
                <a:solidFill>
                  <a:srgbClr val="106636"/>
                </a:solidFill>
              </a:rPr>
              <a:t>Mostofian</a:t>
            </a:r>
            <a:r>
              <a:rPr lang="en-US" dirty="0">
                <a:solidFill>
                  <a:srgbClr val="106636"/>
                </a:solidFill>
              </a:rPr>
              <a:t>, C. Stanley, B. Lindner, F. A. </a:t>
            </a:r>
            <a:r>
              <a:rPr lang="en-US" dirty="0" err="1">
                <a:solidFill>
                  <a:srgbClr val="106636"/>
                </a:solidFill>
              </a:rPr>
              <a:t>Heberle</a:t>
            </a:r>
            <a:r>
              <a:rPr lang="en-US" dirty="0">
                <a:solidFill>
                  <a:srgbClr val="106636"/>
                </a:solidFill>
              </a:rPr>
              <a:t>, S. </a:t>
            </a:r>
            <a:r>
              <a:rPr lang="en-US" dirty="0" err="1">
                <a:solidFill>
                  <a:srgbClr val="106636"/>
                </a:solidFill>
              </a:rPr>
              <a:t>Perticaroli</a:t>
            </a:r>
            <a:r>
              <a:rPr lang="en-US" dirty="0">
                <a:solidFill>
                  <a:srgbClr val="106636"/>
                </a:solidFill>
              </a:rPr>
              <a:t>, M. </a:t>
            </a:r>
            <a:r>
              <a:rPr lang="en-US" dirty="0" err="1">
                <a:solidFill>
                  <a:srgbClr val="106636"/>
                </a:solidFill>
              </a:rPr>
              <a:t>Feygenson</a:t>
            </a:r>
            <a:r>
              <a:rPr lang="en-US" dirty="0">
                <a:solidFill>
                  <a:srgbClr val="106636"/>
                </a:solidFill>
              </a:rPr>
              <a:t>, T. </a:t>
            </a:r>
            <a:r>
              <a:rPr lang="en-US" dirty="0" err="1">
                <a:solidFill>
                  <a:srgbClr val="106636"/>
                </a:solidFill>
              </a:rPr>
              <a:t>Egami</a:t>
            </a:r>
            <a:r>
              <a:rPr lang="en-US" dirty="0">
                <a:solidFill>
                  <a:srgbClr val="106636"/>
                </a:solidFill>
              </a:rPr>
              <a:t>, R. </a:t>
            </a:r>
            <a:r>
              <a:rPr lang="en-US" dirty="0" err="1">
                <a:solidFill>
                  <a:srgbClr val="106636"/>
                </a:solidFill>
              </a:rPr>
              <a:t>Standaert</a:t>
            </a:r>
            <a:r>
              <a:rPr lang="en-US" dirty="0">
                <a:solidFill>
                  <a:srgbClr val="106636"/>
                </a:solidFill>
              </a:rPr>
              <a:t>, J. C. Smith, D. A. A. Myles, M. </a:t>
            </a:r>
            <a:r>
              <a:rPr lang="en-US" dirty="0" err="1">
                <a:solidFill>
                  <a:srgbClr val="106636"/>
                </a:solidFill>
              </a:rPr>
              <a:t>Ohl</a:t>
            </a:r>
            <a:r>
              <a:rPr lang="en-US" dirty="0">
                <a:solidFill>
                  <a:srgbClr val="106636"/>
                </a:solidFill>
              </a:rPr>
              <a:t>, J. </a:t>
            </a:r>
            <a:r>
              <a:rPr lang="en-US" dirty="0" err="1">
                <a:solidFill>
                  <a:srgbClr val="106636"/>
                </a:solidFill>
              </a:rPr>
              <a:t>Katsaras</a:t>
            </a:r>
            <a:r>
              <a:rPr lang="en-US" dirty="0">
                <a:solidFill>
                  <a:srgbClr val="106636"/>
                </a:solidFill>
              </a:rPr>
              <a:t>. “</a:t>
            </a:r>
            <a:r>
              <a:rPr lang="en-US" dirty="0"/>
              <a:t>Mechanical Properties of </a:t>
            </a:r>
            <a:r>
              <a:rPr lang="en-US" dirty="0" err="1"/>
              <a:t>Nanoscopic</a:t>
            </a:r>
            <a:r>
              <a:rPr lang="en-US" dirty="0"/>
              <a:t> Lipid Domains.” </a:t>
            </a:r>
            <a:r>
              <a:rPr lang="en-US" i="1" dirty="0">
                <a:solidFill>
                  <a:srgbClr val="106636"/>
                </a:solidFill>
              </a:rPr>
              <a:t>JACS. </a:t>
            </a:r>
            <a:r>
              <a:rPr lang="en-US" dirty="0">
                <a:solidFill>
                  <a:srgbClr val="106636"/>
                </a:solidFill>
              </a:rPr>
              <a:t>(2015).</a:t>
            </a:r>
          </a:p>
          <a:p>
            <a:endParaRPr lang="hu-HU" dirty="0"/>
          </a:p>
          <a:p>
            <a:r>
              <a:rPr lang="is-IS" sz="1200" i="1" kern="1200" dirty="0">
                <a:solidFill>
                  <a:schemeClr val="tx1"/>
                </a:solidFill>
                <a:latin typeface="+mn-lt"/>
                <a:ea typeface="+mn-ea"/>
                <a:cs typeface="+mn-cs"/>
              </a:rPr>
              <a:t>J. Am. Chem. Soc.</a:t>
            </a:r>
            <a:r>
              <a:rPr lang="is-IS" sz="1200" i="0" kern="1200" dirty="0">
                <a:solidFill>
                  <a:schemeClr val="tx1"/>
                </a:solidFill>
                <a:latin typeface="+mn-lt"/>
                <a:ea typeface="+mn-ea"/>
                <a:cs typeface="+mn-cs"/>
              </a:rPr>
              <a:t>, </a:t>
            </a:r>
            <a:r>
              <a:rPr lang="is-IS" sz="1200" b="1" i="0" kern="1200" dirty="0">
                <a:solidFill>
                  <a:schemeClr val="tx1"/>
                </a:solidFill>
                <a:latin typeface="+mn-lt"/>
                <a:ea typeface="+mn-ea"/>
                <a:cs typeface="+mn-cs"/>
              </a:rPr>
              <a:t>2015</a:t>
            </a:r>
            <a:r>
              <a:rPr lang="is-IS" sz="1200" b="0" i="0" kern="1200" dirty="0">
                <a:solidFill>
                  <a:schemeClr val="tx1"/>
                </a:solidFill>
                <a:latin typeface="+mn-lt"/>
                <a:ea typeface="+mn-ea"/>
                <a:cs typeface="+mn-cs"/>
              </a:rPr>
              <a:t>, </a:t>
            </a:r>
            <a:r>
              <a:rPr lang="is-IS" sz="1200" b="0" i="1" kern="1200" dirty="0">
                <a:solidFill>
                  <a:schemeClr val="tx1"/>
                </a:solidFill>
                <a:latin typeface="+mn-lt"/>
                <a:ea typeface="+mn-ea"/>
                <a:cs typeface="+mn-cs"/>
              </a:rPr>
              <a:t>137</a:t>
            </a:r>
            <a:r>
              <a:rPr lang="is-IS" sz="1200" b="0" i="0" kern="1200" dirty="0">
                <a:solidFill>
                  <a:schemeClr val="tx1"/>
                </a:solidFill>
                <a:latin typeface="+mn-lt"/>
                <a:ea typeface="+mn-ea"/>
                <a:cs typeface="+mn-cs"/>
              </a:rPr>
              <a:t> (50), pp 15772–15780</a:t>
            </a:r>
          </a:p>
          <a:p>
            <a:r>
              <a:rPr lang="hu-HU" sz="1200" b="1" i="0" kern="1200">
                <a:solidFill>
                  <a:schemeClr val="tx1"/>
                </a:solidFill>
                <a:latin typeface="+mn-lt"/>
                <a:ea typeface="+mn-ea"/>
                <a:cs typeface="+mn-cs"/>
              </a:rPr>
              <a:t>DOI: </a:t>
            </a:r>
            <a:r>
              <a:rPr lang="hu-HU" sz="1200" b="0" i="0" kern="1200">
                <a:solidFill>
                  <a:schemeClr val="tx1"/>
                </a:solidFill>
                <a:latin typeface="+mn-lt"/>
                <a:ea typeface="+mn-ea"/>
                <a:cs typeface="+mn-cs"/>
              </a:rPr>
              <a:t>10.1021/jacs.5b08894</a:t>
            </a:r>
            <a:endParaRPr lang="hu-HU" dirty="0"/>
          </a:p>
          <a:p>
            <a:endParaRPr lang="hu-HU" dirty="0"/>
          </a:p>
          <a:p>
            <a:r>
              <a:rPr lang="hu-HU" dirty="0"/>
              <a:t>http://pubs.acs.org/doi/10.1021/jacs.5b08894</a:t>
            </a:r>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106636"/>
                </a:solidFill>
                <a:latin typeface="Calibri" pitchFamily="34" charset="0"/>
                <a:ea typeface="MS PGothic" pitchFamily="34" charset="-128"/>
                <a:cs typeface="Arial" pitchFamily="34" charset="0"/>
              </a:rPr>
              <a:t>Rickert, K.; Huq, A.; Lapidus, S. H.; Wustrow, A.; Ellis, D. E.; Poeppelmeier, K. R. Site Dependency of the High Conductivity of Ga</a:t>
            </a:r>
            <a:r>
              <a:rPr lang="en-US" baseline="-25000" dirty="0">
                <a:solidFill>
                  <a:srgbClr val="106636"/>
                </a:solidFill>
                <a:latin typeface="Calibri" pitchFamily="34" charset="0"/>
                <a:ea typeface="MS PGothic" pitchFamily="34" charset="-128"/>
                <a:cs typeface="Arial" pitchFamily="34" charset="0"/>
              </a:rPr>
              <a:t>2</a:t>
            </a:r>
            <a:r>
              <a:rPr lang="en-US" dirty="0">
                <a:solidFill>
                  <a:srgbClr val="106636"/>
                </a:solidFill>
                <a:latin typeface="Calibri" pitchFamily="34" charset="0"/>
                <a:ea typeface="MS PGothic" pitchFamily="34" charset="-128"/>
                <a:cs typeface="Arial" pitchFamily="34" charset="0"/>
              </a:rPr>
              <a:t>In</a:t>
            </a:r>
            <a:r>
              <a:rPr lang="en-US" baseline="-25000" dirty="0">
                <a:solidFill>
                  <a:srgbClr val="106636"/>
                </a:solidFill>
                <a:latin typeface="Calibri" pitchFamily="34" charset="0"/>
                <a:ea typeface="MS PGothic" pitchFamily="34" charset="-128"/>
                <a:cs typeface="Arial" pitchFamily="34" charset="0"/>
              </a:rPr>
              <a:t>6</a:t>
            </a:r>
            <a:r>
              <a:rPr lang="en-US" dirty="0">
                <a:solidFill>
                  <a:srgbClr val="106636"/>
                </a:solidFill>
                <a:latin typeface="Calibri" pitchFamily="34" charset="0"/>
                <a:ea typeface="MS PGothic" pitchFamily="34" charset="-128"/>
                <a:cs typeface="Arial" pitchFamily="34" charset="0"/>
              </a:rPr>
              <a:t>Sn</a:t>
            </a:r>
            <a:r>
              <a:rPr lang="en-US" baseline="-25000" dirty="0">
                <a:solidFill>
                  <a:srgbClr val="106636"/>
                </a:solidFill>
                <a:latin typeface="Calibri" pitchFamily="34" charset="0"/>
                <a:ea typeface="MS PGothic" pitchFamily="34" charset="-128"/>
                <a:cs typeface="Arial" pitchFamily="34" charset="0"/>
              </a:rPr>
              <a:t>2</a:t>
            </a:r>
            <a:r>
              <a:rPr lang="en-US" dirty="0">
                <a:solidFill>
                  <a:srgbClr val="106636"/>
                </a:solidFill>
                <a:latin typeface="Calibri" pitchFamily="34" charset="0"/>
                <a:ea typeface="MS PGothic" pitchFamily="34" charset="-128"/>
                <a:cs typeface="Arial" pitchFamily="34" charset="0"/>
              </a:rPr>
              <a:t>O</a:t>
            </a:r>
            <a:r>
              <a:rPr lang="en-US" baseline="-25000" dirty="0">
                <a:solidFill>
                  <a:srgbClr val="106636"/>
                </a:solidFill>
                <a:latin typeface="Calibri" pitchFamily="34" charset="0"/>
                <a:ea typeface="MS PGothic" pitchFamily="34" charset="-128"/>
                <a:cs typeface="Arial" pitchFamily="34" charset="0"/>
              </a:rPr>
              <a:t>16</a:t>
            </a:r>
            <a:r>
              <a:rPr lang="en-US" dirty="0">
                <a:solidFill>
                  <a:srgbClr val="106636"/>
                </a:solidFill>
                <a:latin typeface="Calibri" pitchFamily="34" charset="0"/>
                <a:ea typeface="MS PGothic" pitchFamily="34" charset="-128"/>
                <a:cs typeface="Arial" pitchFamily="34" charset="0"/>
              </a:rPr>
              <a:t>: The Role of the 7-Coordinate Site. </a:t>
            </a:r>
            <a:r>
              <a:rPr lang="en-US" i="1" dirty="0">
                <a:solidFill>
                  <a:srgbClr val="106636"/>
                </a:solidFill>
                <a:latin typeface="Calibri" pitchFamily="34" charset="0"/>
                <a:ea typeface="MS PGothic" pitchFamily="34" charset="-128"/>
                <a:cs typeface="Arial" pitchFamily="34" charset="0"/>
              </a:rPr>
              <a:t>Chem. Mater.</a:t>
            </a:r>
            <a:r>
              <a:rPr lang="en-US" dirty="0">
                <a:solidFill>
                  <a:srgbClr val="106636"/>
                </a:solidFill>
                <a:latin typeface="Calibri" pitchFamily="34" charset="0"/>
                <a:ea typeface="MS PGothic" pitchFamily="34" charset="-128"/>
                <a:cs typeface="Arial" pitchFamily="34" charset="0"/>
              </a:rPr>
              <a:t> </a:t>
            </a:r>
            <a:r>
              <a:rPr lang="en-US" b="1" dirty="0">
                <a:solidFill>
                  <a:srgbClr val="106636"/>
                </a:solidFill>
                <a:latin typeface="Calibri" pitchFamily="34" charset="0"/>
                <a:ea typeface="MS PGothic" pitchFamily="34" charset="-128"/>
                <a:cs typeface="Arial" pitchFamily="34" charset="0"/>
              </a:rPr>
              <a:t>2015</a:t>
            </a:r>
            <a:r>
              <a:rPr lang="en-US" dirty="0">
                <a:solidFill>
                  <a:srgbClr val="106636"/>
                </a:solidFill>
                <a:latin typeface="Calibri" pitchFamily="34" charset="0"/>
                <a:ea typeface="MS PGothic" pitchFamily="34" charset="-128"/>
                <a:cs typeface="Arial" pitchFamily="34" charset="0"/>
              </a:rPr>
              <a:t>, </a:t>
            </a:r>
            <a:r>
              <a:rPr lang="en-US" i="1" dirty="0">
                <a:solidFill>
                  <a:srgbClr val="106636"/>
                </a:solidFill>
                <a:latin typeface="Calibri" pitchFamily="34" charset="0"/>
                <a:ea typeface="MS PGothic" pitchFamily="34" charset="-128"/>
                <a:cs typeface="Arial" pitchFamily="34" charset="0"/>
              </a:rPr>
              <a:t>27</a:t>
            </a:r>
            <a:r>
              <a:rPr lang="en-US" dirty="0">
                <a:solidFill>
                  <a:srgbClr val="106636"/>
                </a:solidFill>
                <a:latin typeface="Calibri" pitchFamily="34" charset="0"/>
                <a:ea typeface="MS PGothic" pitchFamily="34" charset="-128"/>
                <a:cs typeface="Arial" pitchFamily="34" charset="0"/>
              </a:rPr>
              <a:t>, 8084-8093, DOI: 10.1021/acs.chemmater.5b03790</a:t>
            </a:r>
          </a:p>
          <a:p>
            <a:endParaRPr lang="en-US" dirty="0">
              <a:solidFill>
                <a:srgbClr val="106636"/>
              </a:solidFill>
              <a:latin typeface="Calibri" pitchFamily="34" charset="0"/>
              <a:ea typeface="MS PGothic" pitchFamily="34" charset="-128"/>
              <a:cs typeface="Arial"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06636"/>
                </a:solidFill>
              </a:rPr>
              <a:t>Work was performed at the ORNL Spallation Neutron Source’s POWGEN, which is a DOE Office of Science User Facility. </a:t>
            </a:r>
          </a:p>
          <a:p>
            <a:endParaRPr lang="en-US" dirty="0">
              <a:solidFill>
                <a:srgbClr val="106636"/>
              </a:solidFill>
              <a:latin typeface="Calibri" pitchFamily="34" charset="0"/>
              <a:ea typeface="MS PGothic" pitchFamily="34" charset="-128"/>
              <a:cs typeface="Arial" pitchFamily="34" charset="0"/>
            </a:endParaRPr>
          </a:p>
        </p:txBody>
      </p:sp>
      <p:sp>
        <p:nvSpPr>
          <p:cNvPr id="4" name="Slide Number Placeholder 3"/>
          <p:cNvSpPr>
            <a:spLocks noGrp="1"/>
          </p:cNvSpPr>
          <p:nvPr>
            <p:ph type="sldNum" sz="quarter" idx="10"/>
          </p:nvPr>
        </p:nvSpPr>
        <p:spPr/>
        <p:txBody>
          <a:bodyPr/>
          <a:lstStyle/>
          <a:p>
            <a:fld id="{16210A8A-16C0-4562-AD3A-B1BC2569C64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6194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Vandavasi</a:t>
            </a:r>
            <a:r>
              <a:rPr lang="en-US" sz="1200" dirty="0"/>
              <a:t> V., Putnam D.K., Zhang Q., Petridis L., Heller W.T., Nixon B.T., </a:t>
            </a:r>
            <a:r>
              <a:rPr lang="en-US" sz="1200" dirty="0" err="1"/>
              <a:t>Haigler</a:t>
            </a:r>
            <a:r>
              <a:rPr lang="en-US" sz="1200" dirty="0"/>
              <a:t> C.H., </a:t>
            </a:r>
            <a:r>
              <a:rPr lang="en-US" sz="1200" dirty="0" err="1"/>
              <a:t>Kalluri</a:t>
            </a:r>
            <a:r>
              <a:rPr lang="en-US" sz="1200" dirty="0"/>
              <a:t> U., Coates L., </a:t>
            </a:r>
            <a:r>
              <a:rPr lang="en-US" sz="1200" dirty="0" err="1"/>
              <a:t>Langan</a:t>
            </a:r>
            <a:r>
              <a:rPr lang="en-US" sz="1200" dirty="0"/>
              <a:t> P., Smith J., </a:t>
            </a:r>
            <a:r>
              <a:rPr lang="en-US" sz="1200" dirty="0" err="1"/>
              <a:t>Meiler</a:t>
            </a:r>
            <a:r>
              <a:rPr lang="en-US" sz="1200" dirty="0"/>
              <a:t> J., O’Neill H.M., "A Structural Study of CESA1 Catalytic Domain of Arabidopsis Cellulose Synthesis Complex: Evidence for CESA </a:t>
            </a:r>
            <a:r>
              <a:rPr lang="en-US" sz="1200" dirty="0" err="1"/>
              <a:t>Trimers</a:t>
            </a:r>
            <a:r>
              <a:rPr lang="en-US" sz="1200" dirty="0"/>
              <a:t>", Plant Physiology, 170, 1, 123-135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http://</a:t>
            </a:r>
            <a:r>
              <a:rPr lang="en-US" sz="1200" dirty="0" err="1"/>
              <a:t>www.plantphysiol.org</a:t>
            </a:r>
            <a:r>
              <a:rPr lang="en-US" sz="1200" dirty="0"/>
              <a:t>/content/170/1/123.full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06636"/>
                </a:solidFill>
              </a:rPr>
              <a:t>This work was performed at the ORNL Spallation Neutron Source EQ-SANS and High Flux Isotope Reactor Bio-SANS instruments, and the Brookhaven National Lab NSLS X9 beam line, DOE User Facilities. Supported by the ORNL LDRD program and the Center for Lignocellulose Structure and Formation, a DOE BES EFRC.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Researchers at ORNL have solved the complex structure of cellulose, a great potential source of renewable energy, using neutron and X-ray scattering. This is the first experimental evidence showing how many proteins are in the cellulose complex, providing fundamental information needed to create better sources of biofuels.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Extended</a:t>
            </a:r>
            <a:r>
              <a:rPr lang="en-US" sz="1200" kern="1200" baseline="0" dirty="0">
                <a:solidFill>
                  <a:schemeClr val="tx1"/>
                </a:solidFill>
                <a:latin typeface="+mn-lt"/>
                <a:ea typeface="+mn-ea"/>
                <a:cs typeface="+mn-cs"/>
              </a:rPr>
              <a:t> image caption: </a:t>
            </a:r>
            <a:r>
              <a:rPr lang="en-US" sz="1200" kern="1200" dirty="0">
                <a:solidFill>
                  <a:schemeClr val="tx1"/>
                </a:solidFill>
                <a:latin typeface="+mn-lt"/>
                <a:ea typeface="+mn-ea"/>
                <a:cs typeface="+mn-cs"/>
              </a:rPr>
              <a:t>Cellulose is the major structural component of plant cell walls and has great potential as a renewable source of energy. The plant cellulose synthesis complex (CSC), also called a ‘rosette’ because of its </a:t>
            </a:r>
            <a:r>
              <a:rPr lang="en-US" sz="1200" kern="1200" dirty="0" err="1">
                <a:solidFill>
                  <a:schemeClr val="tx1"/>
                </a:solidFill>
                <a:latin typeface="+mn-lt"/>
                <a:ea typeface="+mn-ea"/>
                <a:cs typeface="+mn-cs"/>
              </a:rPr>
              <a:t>hexameric</a:t>
            </a:r>
            <a:r>
              <a:rPr lang="en-US" sz="1200" kern="1200" dirty="0">
                <a:solidFill>
                  <a:schemeClr val="tx1"/>
                </a:solidFill>
                <a:latin typeface="+mn-lt"/>
                <a:ea typeface="+mn-ea"/>
                <a:cs typeface="+mn-cs"/>
              </a:rPr>
              <a:t> appearance in transmission electron microscope (TEM) images, is a large multi-subunit </a:t>
            </a:r>
            <a:r>
              <a:rPr lang="en-US" sz="1200" kern="1200" dirty="0" err="1">
                <a:solidFill>
                  <a:schemeClr val="tx1"/>
                </a:solidFill>
                <a:latin typeface="+mn-lt"/>
                <a:ea typeface="+mn-ea"/>
                <a:cs typeface="+mn-cs"/>
              </a:rPr>
              <a:t>transmembrane</a:t>
            </a:r>
            <a:r>
              <a:rPr lang="en-US" sz="1200" kern="1200" dirty="0">
                <a:solidFill>
                  <a:schemeClr val="tx1"/>
                </a:solidFill>
                <a:latin typeface="+mn-lt"/>
                <a:ea typeface="+mn-ea"/>
                <a:cs typeface="+mn-cs"/>
              </a:rPr>
              <a:t> protein complex responsible for synthesis of cellulose chains and their assembly into </a:t>
            </a:r>
            <a:r>
              <a:rPr lang="en-US" sz="1200" kern="1200" dirty="0" err="1">
                <a:solidFill>
                  <a:schemeClr val="tx1"/>
                </a:solidFill>
                <a:latin typeface="+mn-lt"/>
                <a:ea typeface="+mn-ea"/>
                <a:cs typeface="+mn-cs"/>
              </a:rPr>
              <a:t>microfibrils</a:t>
            </a:r>
            <a:r>
              <a:rPr lang="en-US" sz="1200" kern="1200" dirty="0">
                <a:solidFill>
                  <a:schemeClr val="tx1"/>
                </a:solidFill>
                <a:latin typeface="+mn-lt"/>
                <a:ea typeface="+mn-ea"/>
                <a:cs typeface="+mn-cs"/>
              </a:rPr>
              <a:t>. Despite the importance of cellulose, fundamental properties of the CSC remain unclear. The number of cellulose synthase (CESA) proteins in the CSC and the number of cellulose chains in a </a:t>
            </a:r>
            <a:r>
              <a:rPr lang="en-US" sz="1200" kern="1200" dirty="0" err="1">
                <a:solidFill>
                  <a:schemeClr val="tx1"/>
                </a:solidFill>
                <a:latin typeface="+mn-lt"/>
                <a:ea typeface="+mn-ea"/>
                <a:cs typeface="+mn-cs"/>
              </a:rPr>
              <a:t>microfibril</a:t>
            </a:r>
            <a:r>
              <a:rPr lang="en-US" sz="1200" kern="1200" dirty="0">
                <a:solidFill>
                  <a:schemeClr val="tx1"/>
                </a:solidFill>
                <a:latin typeface="+mn-lt"/>
                <a:ea typeface="+mn-ea"/>
                <a:cs typeface="+mn-cs"/>
              </a:rPr>
              <a:t> have been debated for years. </a:t>
            </a:r>
            <a:r>
              <a:rPr lang="en-US" sz="1200" kern="1200" dirty="0" err="1">
                <a:solidFill>
                  <a:schemeClr val="tx1"/>
                </a:solidFill>
                <a:latin typeface="+mn-lt"/>
                <a:ea typeface="+mn-ea"/>
                <a:cs typeface="+mn-cs"/>
              </a:rPr>
              <a:t>Vandavasi</a:t>
            </a:r>
            <a:r>
              <a:rPr lang="en-US" sz="1200" kern="1200" dirty="0">
                <a:solidFill>
                  <a:schemeClr val="tx1"/>
                </a:solidFill>
                <a:latin typeface="+mn-lt"/>
                <a:ea typeface="+mn-ea"/>
                <a:cs typeface="+mn-cs"/>
              </a:rPr>
              <a:t> et al report a solution structure of the catalytic domain of CESA1 from Arabidopsis thaliana determined by small-angle scattering that provides experimental evidence for the self-assembly of CESA into a stable </a:t>
            </a:r>
            <a:r>
              <a:rPr lang="en-US" sz="1200" kern="1200" dirty="0" err="1">
                <a:solidFill>
                  <a:schemeClr val="tx1"/>
                </a:solidFill>
                <a:latin typeface="+mn-lt"/>
                <a:ea typeface="+mn-ea"/>
                <a:cs typeface="+mn-cs"/>
              </a:rPr>
              <a:t>trimer</a:t>
            </a:r>
            <a:r>
              <a:rPr lang="en-US" sz="1200" kern="1200" dirty="0">
                <a:solidFill>
                  <a:schemeClr val="tx1"/>
                </a:solidFill>
                <a:latin typeface="+mn-lt"/>
                <a:ea typeface="+mn-ea"/>
                <a:cs typeface="+mn-cs"/>
              </a:rPr>
              <a:t>. This study strongly supports the ‘</a:t>
            </a:r>
            <a:r>
              <a:rPr lang="en-US" sz="1200" kern="1200" dirty="0" err="1">
                <a:solidFill>
                  <a:schemeClr val="tx1"/>
                </a:solidFill>
                <a:latin typeface="+mn-lt"/>
                <a:ea typeface="+mn-ea"/>
                <a:cs typeface="+mn-cs"/>
              </a:rPr>
              <a:t>hexamer</a:t>
            </a:r>
            <a:r>
              <a:rPr lang="en-US" sz="1200" kern="1200" dirty="0">
                <a:solidFill>
                  <a:schemeClr val="tx1"/>
                </a:solidFill>
                <a:latin typeface="+mn-lt"/>
                <a:ea typeface="+mn-ea"/>
                <a:cs typeface="+mn-cs"/>
              </a:rPr>
              <a:t> of </a:t>
            </a:r>
            <a:r>
              <a:rPr lang="en-US" sz="1200" kern="1200" dirty="0" err="1">
                <a:solidFill>
                  <a:schemeClr val="tx1"/>
                </a:solidFill>
                <a:latin typeface="+mn-lt"/>
                <a:ea typeface="+mn-ea"/>
                <a:cs typeface="+mn-cs"/>
              </a:rPr>
              <a:t>trimers</a:t>
            </a:r>
            <a:r>
              <a:rPr lang="en-US" sz="1200" kern="1200" dirty="0">
                <a:solidFill>
                  <a:schemeClr val="tx1"/>
                </a:solidFill>
                <a:latin typeface="+mn-lt"/>
                <a:ea typeface="+mn-ea"/>
                <a:cs typeface="+mn-cs"/>
              </a:rPr>
              <a:t>’ model for the rosette CSC that synthesizes an 18-chain cellulose </a:t>
            </a:r>
            <a:r>
              <a:rPr lang="en-US" sz="1200" kern="1200" dirty="0" err="1">
                <a:solidFill>
                  <a:schemeClr val="tx1"/>
                </a:solidFill>
                <a:latin typeface="+mn-lt"/>
                <a:ea typeface="+mn-ea"/>
                <a:cs typeface="+mn-cs"/>
              </a:rPr>
              <a:t>microfibril</a:t>
            </a:r>
            <a:r>
              <a:rPr lang="en-US" sz="1200" kern="1200" dirty="0">
                <a:solidFill>
                  <a:schemeClr val="tx1"/>
                </a:solidFill>
                <a:latin typeface="+mn-lt"/>
                <a:ea typeface="+mn-ea"/>
                <a:cs typeface="+mn-cs"/>
              </a:rPr>
              <a:t> as its primary product. The cover shows </a:t>
            </a:r>
            <a:r>
              <a:rPr lang="en-US" sz="1200" kern="1200" dirty="0" err="1">
                <a:solidFill>
                  <a:schemeClr val="tx1"/>
                </a:solidFill>
                <a:latin typeface="+mn-lt"/>
                <a:ea typeface="+mn-ea"/>
                <a:cs typeface="+mn-cs"/>
              </a:rPr>
              <a:t>ab</a:t>
            </a:r>
            <a:r>
              <a:rPr lang="en-US" sz="1200" kern="1200" dirty="0">
                <a:solidFill>
                  <a:schemeClr val="tx1"/>
                </a:solidFill>
                <a:latin typeface="+mn-lt"/>
                <a:ea typeface="+mn-ea"/>
                <a:cs typeface="+mn-cs"/>
              </a:rPr>
              <a:t> initio structures of CESA </a:t>
            </a:r>
            <a:r>
              <a:rPr lang="en-US" sz="1200" kern="1200" dirty="0" err="1">
                <a:solidFill>
                  <a:schemeClr val="tx1"/>
                </a:solidFill>
                <a:latin typeface="+mn-lt"/>
                <a:ea typeface="+mn-ea"/>
                <a:cs typeface="+mn-cs"/>
              </a:rPr>
              <a:t>trimers</a:t>
            </a:r>
            <a:r>
              <a:rPr lang="en-US" sz="1200" kern="1200" dirty="0">
                <a:solidFill>
                  <a:schemeClr val="tx1"/>
                </a:solidFill>
                <a:latin typeface="+mn-lt"/>
                <a:ea typeface="+mn-ea"/>
                <a:cs typeface="+mn-cs"/>
              </a:rPr>
              <a:t> calculated from small-angle scattering data represented by semi-transparent grey surface envelopes, superposed with the computational atomic models in orange. The </a:t>
            </a:r>
            <a:r>
              <a:rPr lang="en-US" sz="1200" kern="1200" dirty="0" err="1">
                <a:solidFill>
                  <a:schemeClr val="tx1"/>
                </a:solidFill>
                <a:latin typeface="+mn-lt"/>
                <a:ea typeface="+mn-ea"/>
                <a:cs typeface="+mn-cs"/>
              </a:rPr>
              <a:t>trimer</a:t>
            </a:r>
            <a:r>
              <a:rPr lang="en-US" sz="1200" kern="1200" dirty="0">
                <a:solidFill>
                  <a:schemeClr val="tx1"/>
                </a:solidFill>
                <a:latin typeface="+mn-lt"/>
                <a:ea typeface="+mn-ea"/>
                <a:cs typeface="+mn-cs"/>
              </a:rPr>
              <a:t> models are arranged in a </a:t>
            </a:r>
            <a:r>
              <a:rPr lang="en-US" sz="1200" kern="1200" dirty="0" err="1">
                <a:solidFill>
                  <a:schemeClr val="tx1"/>
                </a:solidFill>
                <a:latin typeface="+mn-lt"/>
                <a:ea typeface="+mn-ea"/>
                <a:cs typeface="+mn-cs"/>
              </a:rPr>
              <a:t>hexameric</a:t>
            </a:r>
            <a:r>
              <a:rPr lang="en-US" sz="1200" kern="1200" dirty="0">
                <a:solidFill>
                  <a:schemeClr val="tx1"/>
                </a:solidFill>
                <a:latin typeface="+mn-lt"/>
                <a:ea typeface="+mn-ea"/>
                <a:cs typeface="+mn-cs"/>
              </a:rPr>
              <a:t> configuration consistent with the rosette shape observed in TEM images. The view is from the cytosolic side of the membrane. Cellulose </a:t>
            </a:r>
            <a:r>
              <a:rPr lang="en-US" sz="1200" kern="1200" dirty="0" err="1">
                <a:solidFill>
                  <a:schemeClr val="tx1"/>
                </a:solidFill>
                <a:latin typeface="+mn-lt"/>
                <a:ea typeface="+mn-ea"/>
                <a:cs typeface="+mn-cs"/>
              </a:rPr>
              <a:t>microfibrils</a:t>
            </a:r>
            <a:r>
              <a:rPr lang="en-US" sz="1200" kern="1200" dirty="0">
                <a:solidFill>
                  <a:schemeClr val="tx1"/>
                </a:solidFill>
                <a:latin typeface="+mn-lt"/>
                <a:ea typeface="+mn-ea"/>
                <a:cs typeface="+mn-cs"/>
              </a:rPr>
              <a:t> are visible in the </a:t>
            </a:r>
            <a:r>
              <a:rPr lang="en-US" sz="1200" kern="1200" dirty="0" err="1">
                <a:solidFill>
                  <a:schemeClr val="tx1"/>
                </a:solidFill>
                <a:latin typeface="+mn-lt"/>
                <a:ea typeface="+mn-ea"/>
                <a:cs typeface="+mn-cs"/>
              </a:rPr>
              <a:t>apoplastic</a:t>
            </a:r>
            <a:r>
              <a:rPr lang="en-US" sz="1200" kern="1200" dirty="0">
                <a:solidFill>
                  <a:schemeClr val="tx1"/>
                </a:solidFill>
                <a:latin typeface="+mn-lt"/>
                <a:ea typeface="+mn-ea"/>
                <a:cs typeface="+mn-cs"/>
              </a:rPr>
              <a:t> space.</a:t>
            </a:r>
            <a:endParaRPr lang="en-US" dirty="0"/>
          </a:p>
        </p:txBody>
      </p:sp>
      <p:sp>
        <p:nvSpPr>
          <p:cNvPr id="4" name="Slide Number Placeholder 3"/>
          <p:cNvSpPr>
            <a:spLocks noGrp="1"/>
          </p:cNvSpPr>
          <p:nvPr>
            <p:ph type="sldNum" sz="quarter" idx="10"/>
          </p:nvPr>
        </p:nvSpPr>
        <p:spPr/>
        <p:txBody>
          <a:bodyPr/>
          <a:lstStyle/>
          <a:p>
            <a:fld id="{16210A8A-16C0-4562-AD3A-B1BC2569C64A}" type="slidenum">
              <a:rPr lang="en-US" smtClean="0"/>
              <a:pPr/>
              <a:t>4</a:t>
            </a:fld>
            <a:endParaRPr lang="en-US" dirty="0"/>
          </a:p>
        </p:txBody>
      </p:sp>
    </p:spTree>
    <p:extLst>
      <p:ext uri="{BB962C8B-B14F-4D97-AF65-F5344CB8AC3E}">
        <p14:creationId xmlns:p14="http://schemas.microsoft.com/office/powerpoint/2010/main" val="70716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a:defRPr/>
            </a:pPr>
            <a:r>
              <a:rPr lang="en-US" dirty="0"/>
              <a:t>Zhang Z, </a:t>
            </a:r>
            <a:r>
              <a:rPr lang="en-US" dirty="0" err="1"/>
              <a:t>Ohl</a:t>
            </a:r>
            <a:r>
              <a:rPr lang="en-US" dirty="0"/>
              <a:t> M, </a:t>
            </a:r>
            <a:r>
              <a:rPr lang="en-US" dirty="0" err="1"/>
              <a:t>Diallo</a:t>
            </a:r>
            <a:r>
              <a:rPr lang="en-US" dirty="0"/>
              <a:t> S, </a:t>
            </a:r>
            <a:r>
              <a:rPr lang="en-US" dirty="0" err="1"/>
              <a:t>Jalarvo</a:t>
            </a:r>
            <a:r>
              <a:rPr lang="en-US" dirty="0"/>
              <a:t> N, Hong K, Han Y, Smith G, Do C, “Dynamics of Water Associated with Lithium Ions Distributed in Polyethylene Oxide” Phys. Rev. </a:t>
            </a:r>
            <a:r>
              <a:rPr lang="en-US" dirty="0" err="1"/>
              <a:t>Lett</a:t>
            </a:r>
            <a:r>
              <a:rPr lang="en-US" dirty="0"/>
              <a:t>. 115, 198301 (2015)</a:t>
            </a:r>
          </a:p>
          <a:p>
            <a:pPr defTabSz="922264">
              <a:defRPr/>
            </a:pPr>
            <a:endParaRPr lang="en-US" baseline="0" dirty="0"/>
          </a:p>
          <a:p>
            <a:r>
              <a:rPr lang="en-US" dirty="0"/>
              <a:t>http://</a:t>
            </a:r>
            <a:r>
              <a:rPr lang="en-US" dirty="0" err="1"/>
              <a:t>journals.aps.org</a:t>
            </a:r>
            <a:r>
              <a:rPr lang="en-US" dirty="0"/>
              <a:t>/</a:t>
            </a:r>
            <a:r>
              <a:rPr lang="en-US" dirty="0" err="1"/>
              <a:t>prl</a:t>
            </a:r>
            <a:r>
              <a:rPr lang="en-US" dirty="0"/>
              <a:t>/abstract/10.1103/PhysRevLett.115.198301</a:t>
            </a:r>
          </a:p>
          <a:p>
            <a:endParaRPr lang="en-US" dirty="0"/>
          </a:p>
          <a:p>
            <a:pPr marL="0" lvl="1" defTabSz="922264">
              <a:defRPr/>
            </a:pPr>
            <a:r>
              <a:rPr lang="en-US" dirty="0">
                <a:solidFill>
                  <a:srgbClr val="106636"/>
                </a:solidFill>
              </a:rPr>
              <a:t>Work was performed using the ORNL Spallation Neutron Source’s  BASIS instrument, which is a DOE Office of Science user facility. </a:t>
            </a:r>
          </a:p>
        </p:txBody>
      </p:sp>
      <p:sp>
        <p:nvSpPr>
          <p:cNvPr id="4" name="Slide Number Placeholder 3"/>
          <p:cNvSpPr>
            <a:spLocks noGrp="1"/>
          </p:cNvSpPr>
          <p:nvPr>
            <p:ph type="sldNum" sz="quarter" idx="10"/>
          </p:nvPr>
        </p:nvSpPr>
        <p:spPr/>
        <p:txBody>
          <a:bodyPr/>
          <a:lstStyle/>
          <a:p>
            <a:fld id="{16210A8A-16C0-4562-AD3A-B1BC2569C64A}" type="slidenum">
              <a:rPr lang="en-US" smtClean="0"/>
              <a:pPr/>
              <a:t>5</a:t>
            </a:fld>
            <a:endParaRPr lang="en-US"/>
          </a:p>
        </p:txBody>
      </p:sp>
    </p:spTree>
    <p:extLst>
      <p:ext uri="{BB962C8B-B14F-4D97-AF65-F5344CB8AC3E}">
        <p14:creationId xmlns:p14="http://schemas.microsoft.com/office/powerpoint/2010/main" val="2837301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K. </a:t>
            </a:r>
            <a:r>
              <a:rPr lang="en-US" sz="1200" b="0" dirty="0" err="1">
                <a:latin typeface="+mn-lt"/>
              </a:rPr>
              <a:t>Vogtt</a:t>
            </a:r>
            <a:r>
              <a:rPr lang="en-US" sz="1200" b="0" dirty="0">
                <a:latin typeface="+mn-lt"/>
              </a:rPr>
              <a:t>; G. </a:t>
            </a:r>
            <a:r>
              <a:rPr lang="en-US" sz="1200" b="0" dirty="0" err="1">
                <a:latin typeface="+mn-lt"/>
              </a:rPr>
              <a:t>Beaucage</a:t>
            </a:r>
            <a:r>
              <a:rPr lang="en-US" sz="1200" b="0" dirty="0">
                <a:latin typeface="+mn-lt"/>
              </a:rPr>
              <a:t>, M. Weaver, and H. Jiang. “Scattering function for branched worm-like chains.”  </a:t>
            </a:r>
            <a:r>
              <a:rPr lang="en-US" sz="1200" b="0" i="1" dirty="0">
                <a:latin typeface="+mn-lt"/>
              </a:rPr>
              <a:t>Langmuir,</a:t>
            </a:r>
            <a:r>
              <a:rPr lang="en-US" sz="1200" b="0" dirty="0">
                <a:latin typeface="+mn-lt"/>
              </a:rPr>
              <a:t> 31 (2015) 8228-8234. </a:t>
            </a:r>
            <a:endParaRPr lang="en-US" b="0" dirty="0">
              <a:latin typeface="+mn-lt"/>
              <a:cs typeface="Times New Roman" panose="02020603050405020304" pitchFamily="18" charset="0"/>
            </a:endParaRPr>
          </a:p>
          <a:p>
            <a:endParaRPr lang="en-US" dirty="0"/>
          </a:p>
          <a:p>
            <a:r>
              <a:rPr lang="en-US" dirty="0"/>
              <a:t>http://</a:t>
            </a:r>
            <a:r>
              <a:rPr lang="en-US" dirty="0" err="1"/>
              <a:t>pubs.acs.org</a:t>
            </a:r>
            <a:r>
              <a:rPr lang="en-US" dirty="0"/>
              <a:t>/</a:t>
            </a:r>
            <a:r>
              <a:rPr lang="en-US" dirty="0" err="1"/>
              <a:t>doi</a:t>
            </a:r>
            <a:r>
              <a:rPr lang="en-US" dirty="0"/>
              <a:t>/abs/10.1021/acs.langmuir.5b01630</a:t>
            </a:r>
          </a:p>
          <a:p>
            <a:endParaRPr lang="en-US" dirty="0"/>
          </a:p>
          <a:p>
            <a:pPr marL="0" lvl="1" algn="just"/>
            <a:r>
              <a:rPr lang="en-US" sz="1200" dirty="0">
                <a:solidFill>
                  <a:srgbClr val="106636"/>
                </a:solidFill>
              </a:rPr>
              <a:t>This work was performed using the ORNL High Flux Isotope Reactor’s Bio-SANS instrument and the Spallation Neutron Source’s EQ-SANS instrument, DOE User Facilities. </a:t>
            </a:r>
          </a:p>
        </p:txBody>
      </p:sp>
      <p:sp>
        <p:nvSpPr>
          <p:cNvPr id="4" name="Slide Number Placeholder 3"/>
          <p:cNvSpPr>
            <a:spLocks noGrp="1"/>
          </p:cNvSpPr>
          <p:nvPr>
            <p:ph type="sldNum" sz="quarter" idx="10"/>
          </p:nvPr>
        </p:nvSpPr>
        <p:spPr/>
        <p:txBody>
          <a:bodyPr/>
          <a:lstStyle/>
          <a:p>
            <a:fld id="{16210A8A-16C0-4562-AD3A-B1BC2569C64A}" type="slidenum">
              <a:rPr lang="en-US" smtClean="0"/>
              <a:pPr/>
              <a:t>6</a:t>
            </a:fld>
            <a:endParaRPr lang="en-US"/>
          </a:p>
        </p:txBody>
      </p:sp>
    </p:spTree>
    <p:extLst>
      <p:ext uri="{BB962C8B-B14F-4D97-AF65-F5344CB8AC3E}">
        <p14:creationId xmlns:p14="http://schemas.microsoft.com/office/powerpoint/2010/main" val="283730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1"/>
          </p:nvPr>
        </p:nvSpPr>
        <p:spPr>
          <a:xfrm>
            <a:off x="8413750" y="6351604"/>
            <a:ext cx="381000" cy="365125"/>
          </a:xfrm>
          <a:prstGeom prst="rect">
            <a:avLst/>
          </a:prstGeom>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58" tIns="45630" rIns="91258" bIns="4563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52442" y="866775"/>
            <a:ext cx="8410575" cy="5259388"/>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9" descr="horizontal-logo-green-text.jpg"/>
          <p:cNvPicPr>
            <a:picLocks noChangeAspect="1"/>
          </p:cNvPicPr>
          <p:nvPr userDrawn="1"/>
        </p:nvPicPr>
        <p:blipFill>
          <a:blip r:embed="rId4" cstate="print"/>
          <a:srcRect/>
          <a:stretch>
            <a:fillRect/>
          </a:stretch>
        </p:blipFill>
        <p:spPr bwMode="auto">
          <a:xfrm>
            <a:off x="152400" y="6354780"/>
            <a:ext cx="2438400" cy="407987"/>
          </a:xfrm>
          <a:prstGeom prst="rect">
            <a:avLst/>
          </a:prstGeom>
          <a:noFill/>
          <a:ln w="9525">
            <a:noFill/>
            <a:miter lim="800000"/>
            <a:headEnd/>
            <a:tailEnd/>
          </a:ln>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10400" y="6332854"/>
            <a:ext cx="1877575" cy="451838"/>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Lst>
  <p:hf hdr="0" dt="0"/>
  <p:txStyles>
    <p:titleStyle>
      <a:lvl1pPr algn="ctr" rtl="0" eaLnBrk="1" fontAlgn="base" hangingPunct="1">
        <a:spcBef>
          <a:spcPct val="0"/>
        </a:spcBef>
        <a:spcAft>
          <a:spcPct val="0"/>
        </a:spcAft>
        <a:defRPr sz="2400" kern="1200">
          <a:solidFill>
            <a:srgbClr val="106636"/>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6294" algn="ctr" rtl="0" eaLnBrk="1" fontAlgn="base" hangingPunct="1">
        <a:spcBef>
          <a:spcPct val="0"/>
        </a:spcBef>
        <a:spcAft>
          <a:spcPct val="0"/>
        </a:spcAft>
        <a:defRPr sz="2400">
          <a:solidFill>
            <a:srgbClr val="106636"/>
          </a:solidFill>
          <a:latin typeface="Arial" charset="0"/>
          <a:cs typeface="Arial" charset="0"/>
        </a:defRPr>
      </a:lvl6pPr>
      <a:lvl7pPr marL="912583" algn="ctr" rtl="0" eaLnBrk="1" fontAlgn="base" hangingPunct="1">
        <a:spcBef>
          <a:spcPct val="0"/>
        </a:spcBef>
        <a:spcAft>
          <a:spcPct val="0"/>
        </a:spcAft>
        <a:defRPr sz="2400">
          <a:solidFill>
            <a:srgbClr val="106636"/>
          </a:solidFill>
          <a:latin typeface="Arial" charset="0"/>
          <a:cs typeface="Arial" charset="0"/>
        </a:defRPr>
      </a:lvl7pPr>
      <a:lvl8pPr marL="1368877" algn="ctr" rtl="0" eaLnBrk="1" fontAlgn="base" hangingPunct="1">
        <a:spcBef>
          <a:spcPct val="0"/>
        </a:spcBef>
        <a:spcAft>
          <a:spcPct val="0"/>
        </a:spcAft>
        <a:defRPr sz="2400">
          <a:solidFill>
            <a:srgbClr val="106636"/>
          </a:solidFill>
          <a:latin typeface="Arial" charset="0"/>
          <a:cs typeface="Arial" charset="0"/>
        </a:defRPr>
      </a:lvl8pPr>
      <a:lvl9pPr marL="1825168" algn="ctr" rtl="0" eaLnBrk="1" fontAlgn="base" hangingPunct="1">
        <a:spcBef>
          <a:spcPct val="0"/>
        </a:spcBef>
        <a:spcAft>
          <a:spcPct val="0"/>
        </a:spcAft>
        <a:defRPr sz="2400">
          <a:solidFill>
            <a:srgbClr val="106636"/>
          </a:solidFill>
          <a:latin typeface="Arial" charset="0"/>
          <a:cs typeface="Arial" charset="0"/>
        </a:defRPr>
      </a:lvl9pPr>
    </p:titleStyle>
    <p:body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583" rtl="0" eaLnBrk="1" latinLnBrk="0" hangingPunct="1">
        <a:defRPr sz="1800" kern="1200">
          <a:solidFill>
            <a:schemeClr val="tx1"/>
          </a:solidFill>
          <a:latin typeface="+mn-lt"/>
          <a:ea typeface="+mn-ea"/>
          <a:cs typeface="+mn-cs"/>
        </a:defRPr>
      </a:lvl1pPr>
      <a:lvl2pPr marL="456294" algn="l" defTabSz="912583" rtl="0" eaLnBrk="1" latinLnBrk="0" hangingPunct="1">
        <a:defRPr sz="1800" kern="1200">
          <a:solidFill>
            <a:schemeClr val="tx1"/>
          </a:solidFill>
          <a:latin typeface="+mn-lt"/>
          <a:ea typeface="+mn-ea"/>
          <a:cs typeface="+mn-cs"/>
        </a:defRPr>
      </a:lvl2pPr>
      <a:lvl3pPr marL="912583" algn="l" defTabSz="912583" rtl="0" eaLnBrk="1" latinLnBrk="0" hangingPunct="1">
        <a:defRPr sz="1800" kern="1200">
          <a:solidFill>
            <a:schemeClr val="tx1"/>
          </a:solidFill>
          <a:latin typeface="+mn-lt"/>
          <a:ea typeface="+mn-ea"/>
          <a:cs typeface="+mn-cs"/>
        </a:defRPr>
      </a:lvl3pPr>
      <a:lvl4pPr marL="1368877" algn="l" defTabSz="912583" rtl="0" eaLnBrk="1" latinLnBrk="0" hangingPunct="1">
        <a:defRPr sz="1800" kern="1200">
          <a:solidFill>
            <a:schemeClr val="tx1"/>
          </a:solidFill>
          <a:latin typeface="+mn-lt"/>
          <a:ea typeface="+mn-ea"/>
          <a:cs typeface="+mn-cs"/>
        </a:defRPr>
      </a:lvl4pPr>
      <a:lvl5pPr marL="1825168" algn="l" defTabSz="912583" rtl="0" eaLnBrk="1" latinLnBrk="0" hangingPunct="1">
        <a:defRPr sz="1800" kern="1200">
          <a:solidFill>
            <a:schemeClr val="tx1"/>
          </a:solidFill>
          <a:latin typeface="+mn-lt"/>
          <a:ea typeface="+mn-ea"/>
          <a:cs typeface="+mn-cs"/>
        </a:defRPr>
      </a:lvl5pPr>
      <a:lvl6pPr marL="2281461" algn="l" defTabSz="912583" rtl="0" eaLnBrk="1" latinLnBrk="0" hangingPunct="1">
        <a:defRPr sz="1800" kern="1200">
          <a:solidFill>
            <a:schemeClr val="tx1"/>
          </a:solidFill>
          <a:latin typeface="+mn-lt"/>
          <a:ea typeface="+mn-ea"/>
          <a:cs typeface="+mn-cs"/>
        </a:defRPr>
      </a:lvl6pPr>
      <a:lvl7pPr marL="2737751" algn="l" defTabSz="912583" rtl="0" eaLnBrk="1" latinLnBrk="0" hangingPunct="1">
        <a:defRPr sz="1800" kern="1200">
          <a:solidFill>
            <a:schemeClr val="tx1"/>
          </a:solidFill>
          <a:latin typeface="+mn-lt"/>
          <a:ea typeface="+mn-ea"/>
          <a:cs typeface="+mn-cs"/>
        </a:defRPr>
      </a:lvl7pPr>
      <a:lvl8pPr marL="3194045" algn="l" defTabSz="912583" rtl="0" eaLnBrk="1" latinLnBrk="0" hangingPunct="1">
        <a:defRPr sz="1800" kern="1200">
          <a:solidFill>
            <a:schemeClr val="tx1"/>
          </a:solidFill>
          <a:latin typeface="+mn-lt"/>
          <a:ea typeface="+mn-ea"/>
          <a:cs typeface="+mn-cs"/>
        </a:defRPr>
      </a:lvl8pPr>
      <a:lvl9pPr marL="3650335" algn="l" defTabSz="91258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png"/><Relationship Id="rId7" Type="http://schemas.openxmlformats.org/officeDocument/2006/relationships/image" Target="../media/image21.tif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0" y="762000"/>
            <a:ext cx="4876800" cy="5410200"/>
          </a:xfrm>
        </p:spPr>
        <p:txBody>
          <a:bodyPr/>
          <a:lstStyle/>
          <a:p>
            <a:pPr marL="0">
              <a:spcBef>
                <a:spcPts val="0"/>
              </a:spcBef>
              <a:buNone/>
            </a:pPr>
            <a:r>
              <a:rPr lang="en-US" sz="1800" dirty="0">
                <a:solidFill>
                  <a:srgbClr val="106636"/>
                </a:solidFill>
              </a:rPr>
              <a:t>Scientific Achievement</a:t>
            </a:r>
          </a:p>
          <a:p>
            <a:pPr marL="227013" indent="1588">
              <a:buNone/>
            </a:pPr>
            <a:r>
              <a:rPr lang="en-US" sz="1400" dirty="0">
                <a:solidFill>
                  <a:schemeClr val="tx1"/>
                </a:solidFill>
                <a:latin typeface="+mn-lt"/>
              </a:rPr>
              <a:t>NaOsO</a:t>
            </a:r>
            <a:r>
              <a:rPr lang="en-US" sz="1400" baseline="-25000" dirty="0">
                <a:solidFill>
                  <a:schemeClr val="tx1"/>
                </a:solidFill>
                <a:latin typeface="+mn-lt"/>
              </a:rPr>
              <a:t>3</a:t>
            </a:r>
            <a:r>
              <a:rPr lang="en-US" sz="1400" dirty="0">
                <a:solidFill>
                  <a:schemeClr val="tx1"/>
                </a:solidFill>
                <a:latin typeface="+mn-lt"/>
              </a:rPr>
              <a:t> is found to host a spin-phonon transition with the largest ever measured phonon shift of 40cm</a:t>
            </a:r>
            <a:r>
              <a:rPr lang="en-US" sz="1400" baseline="30000" dirty="0">
                <a:solidFill>
                  <a:schemeClr val="tx1"/>
                </a:solidFill>
                <a:latin typeface="+mn-lt"/>
              </a:rPr>
              <a:t>-1</a:t>
            </a:r>
            <a:r>
              <a:rPr lang="en-US" sz="1400" dirty="0">
                <a:solidFill>
                  <a:schemeClr val="tx1"/>
                </a:solidFill>
                <a:latin typeface="+mn-lt"/>
              </a:rPr>
              <a:t>.</a:t>
            </a:r>
          </a:p>
          <a:p>
            <a:pPr marL="227013" indent="1588">
              <a:buNone/>
            </a:pPr>
            <a:endParaRPr lang="en-US" sz="600" dirty="0">
              <a:solidFill>
                <a:schemeClr val="tx1"/>
              </a:solidFill>
              <a:latin typeface="+mn-lt"/>
            </a:endParaRPr>
          </a:p>
          <a:p>
            <a:pPr marL="0" indent="1588">
              <a:buNone/>
            </a:pPr>
            <a:r>
              <a:rPr lang="en-US" sz="1800" dirty="0">
                <a:solidFill>
                  <a:srgbClr val="106636"/>
                </a:solidFill>
              </a:rPr>
              <a:t>Significance and Impact</a:t>
            </a:r>
          </a:p>
          <a:p>
            <a:pPr marL="228600" indent="0" algn="just">
              <a:spcBef>
                <a:spcPts val="0"/>
              </a:spcBef>
              <a:buNone/>
            </a:pPr>
            <a:r>
              <a:rPr lang="en-US" sz="1400" dirty="0">
                <a:solidFill>
                  <a:schemeClr val="tx1"/>
                </a:solidFill>
                <a:latin typeface="+mj-lt"/>
              </a:rPr>
              <a:t>Enhanced coupling of material properties offers new fundamental insights and routes to multifunctional devices. In this context, 5d oxides provide new paradigms of cooperative interactions that drive novel emergent behavior. Using inelastic neutron scattering to access the collective excitations, we uncovered the largest ever recorded phonon shift at a spin-phonon transition. In combination with detailed theory the extended </a:t>
            </a:r>
            <a:r>
              <a:rPr lang="en-US" sz="1400" dirty="0" err="1">
                <a:solidFill>
                  <a:schemeClr val="tx1"/>
                </a:solidFill>
                <a:latin typeface="+mj-lt"/>
              </a:rPr>
              <a:t>Os</a:t>
            </a:r>
            <a:r>
              <a:rPr lang="en-US" sz="1400" dirty="0">
                <a:solidFill>
                  <a:schemeClr val="tx1"/>
                </a:solidFill>
                <a:latin typeface="+mj-lt"/>
              </a:rPr>
              <a:t>-O orbital overlap is found to be the mechanism driving the giant coupling. The results offer new routes to design materials with enhanced coupling, with 5d ions a key ingredient.</a:t>
            </a:r>
          </a:p>
          <a:p>
            <a:pPr marL="228600" indent="0" algn="just">
              <a:spcBef>
                <a:spcPts val="0"/>
              </a:spcBef>
              <a:buNone/>
            </a:pPr>
            <a:endParaRPr lang="en-US" sz="600" dirty="0">
              <a:solidFill>
                <a:schemeClr val="tx1"/>
              </a:solidFill>
              <a:latin typeface="+mj-lt"/>
            </a:endParaRPr>
          </a:p>
          <a:p>
            <a:pPr marL="0" indent="0">
              <a:spcBef>
                <a:spcPts val="0"/>
              </a:spcBef>
              <a:buNone/>
            </a:pPr>
            <a:r>
              <a:rPr lang="en-US" sz="1800" dirty="0">
                <a:solidFill>
                  <a:srgbClr val="106636"/>
                </a:solidFill>
              </a:rPr>
              <a:t>Research Details</a:t>
            </a:r>
          </a:p>
          <a:p>
            <a:pPr marL="406400" lvl="1" indent="-180975">
              <a:spcBef>
                <a:spcPts val="0"/>
              </a:spcBef>
            </a:pPr>
            <a:r>
              <a:rPr lang="en-US" sz="1200" dirty="0">
                <a:latin typeface="+mn-lt"/>
              </a:rPr>
              <a:t>Record phonon shift measured with neutrons.</a:t>
            </a:r>
          </a:p>
          <a:p>
            <a:pPr marL="406400" lvl="1" indent="-180975">
              <a:spcBef>
                <a:spcPts val="0"/>
              </a:spcBef>
            </a:pPr>
            <a:r>
              <a:rPr lang="en-US" sz="1200" dirty="0">
                <a:latin typeface="+mn-lt"/>
              </a:rPr>
              <a:t>Neutrons used to rule out a structural change.</a:t>
            </a:r>
          </a:p>
          <a:p>
            <a:pPr marL="406400" lvl="1" indent="-180975">
              <a:spcBef>
                <a:spcPts val="0"/>
              </a:spcBef>
            </a:pPr>
            <a:r>
              <a:rPr lang="en-US" sz="1200" dirty="0">
                <a:latin typeface="+mn-lt"/>
              </a:rPr>
              <a:t>Theoretical calculations at ORNL uncovered the phonons and mechanism for enhanced magnitude.</a:t>
            </a:r>
            <a:endParaRPr lang="en-US" sz="1200" dirty="0">
              <a:solidFill>
                <a:srgbClr val="106636"/>
              </a:solidFill>
              <a:latin typeface="+mn-lt"/>
            </a:endParaRPr>
          </a:p>
          <a:p>
            <a:pPr marL="406400" lvl="1" indent="-180975">
              <a:spcBef>
                <a:spcPts val="0"/>
              </a:spcBef>
            </a:pPr>
            <a:endParaRPr lang="en-US" sz="1200" dirty="0">
              <a:solidFill>
                <a:srgbClr val="106636"/>
              </a:solidFill>
              <a:latin typeface="+mn-lt"/>
            </a:endParaRPr>
          </a:p>
          <a:p>
            <a:pPr marL="406400" lvl="1" indent="-180975">
              <a:spcBef>
                <a:spcPts val="0"/>
              </a:spcBef>
            </a:pPr>
            <a:endParaRPr lang="en-US" sz="1200" dirty="0">
              <a:solidFill>
                <a:srgbClr val="106636"/>
              </a:solidFill>
              <a:latin typeface="+mn-lt"/>
            </a:endParaRPr>
          </a:p>
          <a:p>
            <a:pPr marL="406400" lvl="1" indent="-180975">
              <a:spcBef>
                <a:spcPts val="0"/>
              </a:spcBef>
            </a:pPr>
            <a:endParaRPr lang="en-US" sz="1800" dirty="0"/>
          </a:p>
          <a:p>
            <a:pPr marL="225425" lvl="1" indent="0" algn="r">
              <a:spcBef>
                <a:spcPts val="400"/>
              </a:spcBef>
              <a:buNone/>
            </a:pPr>
            <a:endParaRPr lang="en-US" sz="1800" dirty="0">
              <a:solidFill>
                <a:schemeClr val="tx1"/>
              </a:solidFill>
              <a:latin typeface="+mn-lt"/>
            </a:endParaRPr>
          </a:p>
        </p:txBody>
      </p:sp>
      <p:sp>
        <p:nvSpPr>
          <p:cNvPr id="3" name="Title 2"/>
          <p:cNvSpPr>
            <a:spLocks noGrp="1"/>
          </p:cNvSpPr>
          <p:nvPr>
            <p:ph type="title"/>
          </p:nvPr>
        </p:nvSpPr>
        <p:spPr>
          <a:xfrm>
            <a:off x="0" y="0"/>
            <a:ext cx="9144000" cy="728133"/>
          </a:xfrm>
        </p:spPr>
        <p:txBody>
          <a:bodyPr/>
          <a:lstStyle/>
          <a:p>
            <a:r>
              <a:rPr lang="en-US" b="1" dirty="0"/>
              <a:t>5d ions Revealed as Key Ingredient in Creating Record </a:t>
            </a:r>
            <a:br>
              <a:rPr lang="en-US" b="1" dirty="0"/>
            </a:br>
            <a:r>
              <a:rPr lang="en-US" b="1" dirty="0"/>
              <a:t>Spin-phonon Coupling</a:t>
            </a:r>
            <a:endParaRPr lang="en-US" sz="2400" b="1" dirty="0">
              <a:solidFill>
                <a:schemeClr val="accent3"/>
              </a:solidFill>
            </a:endParaRPr>
          </a:p>
        </p:txBody>
      </p:sp>
      <p:sp>
        <p:nvSpPr>
          <p:cNvPr id="7" name="TextBox 133"/>
          <p:cNvSpPr txBox="1"/>
          <p:nvPr/>
        </p:nvSpPr>
        <p:spPr>
          <a:xfrm>
            <a:off x="4191000" y="5715000"/>
            <a:ext cx="4876800" cy="461665"/>
          </a:xfrm>
          <a:prstGeom prst="rect">
            <a:avLst/>
          </a:prstGeom>
          <a:noFill/>
        </p:spPr>
        <p:txBody>
          <a:bodyPr wrap="square" rtlCol="0">
            <a:spAutoFit/>
          </a:bodyPr>
          <a:lstStyle/>
          <a:p>
            <a:pPr marL="0" lvl="1" algn="just"/>
            <a:r>
              <a:rPr lang="en-US" sz="1200" dirty="0">
                <a:solidFill>
                  <a:srgbClr val="106636"/>
                </a:solidFill>
              </a:rPr>
              <a:t>This work was performed at the ORNL Spallation Neutron Source’s NOMAD and ARCS instruments, a DOE User Facility. </a:t>
            </a:r>
          </a:p>
        </p:txBody>
      </p:sp>
      <p:sp>
        <p:nvSpPr>
          <p:cNvPr id="13" name="TextBox 12"/>
          <p:cNvSpPr txBox="1"/>
          <p:nvPr/>
        </p:nvSpPr>
        <p:spPr>
          <a:xfrm>
            <a:off x="152402" y="3581400"/>
            <a:ext cx="3800852" cy="1569660"/>
          </a:xfrm>
          <a:prstGeom prst="rect">
            <a:avLst/>
          </a:prstGeom>
          <a:noFill/>
        </p:spPr>
        <p:txBody>
          <a:bodyPr wrap="square" rtlCol="0">
            <a:spAutoFit/>
          </a:bodyPr>
          <a:lstStyle/>
          <a:p>
            <a:pPr algn="just"/>
            <a:r>
              <a:rPr lang="en-US" sz="1200" b="1" i="1" dirty="0"/>
              <a:t>a-b </a:t>
            </a:r>
            <a:r>
              <a:rPr lang="en-US" sz="1200" i="1" dirty="0"/>
              <a:t>Inelastic neutron scattering reveals a record phonon shift of 40cm</a:t>
            </a:r>
            <a:r>
              <a:rPr lang="en-US" sz="1200" i="1" baseline="30000" dirty="0"/>
              <a:t>-1</a:t>
            </a:r>
            <a:r>
              <a:rPr lang="en-US" sz="1200" i="1" dirty="0"/>
              <a:t> coupled to the magnetic and metal-insulator transition in NaOsO</a:t>
            </a:r>
            <a:r>
              <a:rPr lang="en-US" sz="1200" i="1" baseline="-25000" dirty="0"/>
              <a:t>3</a:t>
            </a:r>
            <a:r>
              <a:rPr lang="en-US" sz="1200" i="1" dirty="0"/>
              <a:t>. </a:t>
            </a:r>
            <a:r>
              <a:rPr lang="en-US" sz="1200" b="1" i="1" dirty="0"/>
              <a:t>c</a:t>
            </a:r>
            <a:r>
              <a:rPr lang="en-US" sz="1200" i="1" dirty="0"/>
              <a:t> Density functional theory calculations reproduces the results and reveals the modes responsible as all involving </a:t>
            </a:r>
            <a:r>
              <a:rPr lang="en-US" sz="1200" i="1" dirty="0" err="1"/>
              <a:t>Os</a:t>
            </a:r>
            <a:r>
              <a:rPr lang="en-US" sz="1200" i="1" dirty="0"/>
              <a:t>-O distortions, shown in </a:t>
            </a:r>
            <a:r>
              <a:rPr lang="en-US" sz="1200" b="1" i="1" dirty="0"/>
              <a:t>d</a:t>
            </a:r>
            <a:r>
              <a:rPr lang="en-US" sz="1200" i="1" dirty="0"/>
              <a:t>. The intrinsically extended </a:t>
            </a:r>
            <a:r>
              <a:rPr lang="en-US" sz="1200" i="1" dirty="0" err="1"/>
              <a:t>Os</a:t>
            </a:r>
            <a:r>
              <a:rPr lang="en-US" sz="1200" i="1" dirty="0"/>
              <a:t>-O orbital overlap allows magnetism to couple to the modes on an unprecedented scale and results in the record phonon shift.</a:t>
            </a:r>
          </a:p>
        </p:txBody>
      </p:sp>
      <p:sp>
        <p:nvSpPr>
          <p:cNvPr id="4" name="Rectangle 3"/>
          <p:cNvSpPr/>
          <p:nvPr/>
        </p:nvSpPr>
        <p:spPr>
          <a:xfrm>
            <a:off x="152402" y="5334000"/>
            <a:ext cx="3800852" cy="830997"/>
          </a:xfrm>
          <a:prstGeom prst="rect">
            <a:avLst/>
          </a:prstGeom>
        </p:spPr>
        <p:txBody>
          <a:bodyPr wrap="square">
            <a:spAutoFit/>
          </a:bodyPr>
          <a:lstStyle/>
          <a:p>
            <a:r>
              <a:rPr lang="en-US" sz="1200" dirty="0">
                <a:solidFill>
                  <a:srgbClr val="106600"/>
                </a:solidFill>
              </a:rPr>
              <a:t>S. Calder, J. H. Lee, M. B. Stone, M. D. </a:t>
            </a:r>
            <a:r>
              <a:rPr lang="en-US" sz="1200" dirty="0" err="1">
                <a:solidFill>
                  <a:srgbClr val="106600"/>
                </a:solidFill>
              </a:rPr>
              <a:t>Lumsden</a:t>
            </a:r>
            <a:r>
              <a:rPr lang="en-US" sz="1200" dirty="0">
                <a:solidFill>
                  <a:srgbClr val="106600"/>
                </a:solidFill>
              </a:rPr>
              <a:t>, J. C. Lang, M. </a:t>
            </a:r>
            <a:r>
              <a:rPr lang="en-US" sz="1200" dirty="0" err="1">
                <a:solidFill>
                  <a:srgbClr val="106600"/>
                </a:solidFill>
              </a:rPr>
              <a:t>Feygenson</a:t>
            </a:r>
            <a:r>
              <a:rPr lang="en-US" sz="1200" dirty="0">
                <a:solidFill>
                  <a:srgbClr val="106600"/>
                </a:solidFill>
              </a:rPr>
              <a:t>, Z. Zhao, J.-Q. Yan, Y. G. Shi, Y. S. Sun, Y. </a:t>
            </a:r>
            <a:r>
              <a:rPr lang="en-US" sz="1200" dirty="0" err="1">
                <a:solidFill>
                  <a:srgbClr val="106600"/>
                </a:solidFill>
              </a:rPr>
              <a:t>Tsujimoto</a:t>
            </a:r>
            <a:r>
              <a:rPr lang="en-US" sz="1200" dirty="0">
                <a:solidFill>
                  <a:srgbClr val="106600"/>
                </a:solidFill>
              </a:rPr>
              <a:t>, K. </a:t>
            </a:r>
            <a:r>
              <a:rPr lang="en-US" sz="1200" dirty="0" err="1">
                <a:solidFill>
                  <a:srgbClr val="106600"/>
                </a:solidFill>
              </a:rPr>
              <a:t>Yamaura</a:t>
            </a:r>
            <a:r>
              <a:rPr lang="en-US" sz="1200" dirty="0">
                <a:solidFill>
                  <a:srgbClr val="106600"/>
                </a:solidFill>
              </a:rPr>
              <a:t>, A. D. Christianson, </a:t>
            </a:r>
            <a:r>
              <a:rPr lang="en-US" sz="1200" i="1" dirty="0">
                <a:solidFill>
                  <a:srgbClr val="106600"/>
                </a:solidFill>
              </a:rPr>
              <a:t>Nature Communications</a:t>
            </a:r>
            <a:r>
              <a:rPr lang="en-US" sz="1200" dirty="0">
                <a:solidFill>
                  <a:srgbClr val="106600"/>
                </a:solidFill>
              </a:rPr>
              <a:t>. 6 (2015): 8916. </a:t>
            </a:r>
          </a:p>
        </p:txBody>
      </p:sp>
      <p:pic>
        <p:nvPicPr>
          <p:cNvPr id="6" name="Picture 5"/>
          <p:cNvPicPr>
            <a:picLocks noChangeAspect="1"/>
          </p:cNvPicPr>
          <p:nvPr/>
        </p:nvPicPr>
        <p:blipFill>
          <a:blip r:embed="rId3"/>
          <a:stretch>
            <a:fillRect/>
          </a:stretch>
        </p:blipFill>
        <p:spPr>
          <a:xfrm>
            <a:off x="99986" y="783599"/>
            <a:ext cx="3862414" cy="2874001"/>
          </a:xfrm>
          <a:prstGeom prst="rect">
            <a:avLst/>
          </a:prstGeom>
        </p:spPr>
      </p:pic>
      <p:pic>
        <p:nvPicPr>
          <p:cNvPr id="10" name="Picture 5" descr="C:\Users\ikb\Desktop\argonne-national-laboratory-log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6362352"/>
            <a:ext cx="1104900" cy="41653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a:picLocks noChangeAspect="1"/>
          </p:cNvPicPr>
          <p:nvPr/>
        </p:nvPicPr>
        <p:blipFill>
          <a:blip r:embed="rId5"/>
          <a:stretch>
            <a:fillRect/>
          </a:stretch>
        </p:blipFill>
        <p:spPr>
          <a:xfrm>
            <a:off x="3276600" y="6288596"/>
            <a:ext cx="533400" cy="535964"/>
          </a:xfrm>
          <a:prstGeom prst="rect">
            <a:avLst/>
          </a:prstGeom>
        </p:spPr>
      </p:pic>
      <p:pic>
        <p:nvPicPr>
          <p:cNvPr id="14" name="Picture 13"/>
          <p:cNvPicPr>
            <a:picLocks noChangeAspect="1"/>
          </p:cNvPicPr>
          <p:nvPr/>
        </p:nvPicPr>
        <p:blipFill rotWithShape="1">
          <a:blip r:embed="rId6"/>
          <a:srcRect t="54573" r="54149" b="13681"/>
          <a:stretch/>
        </p:blipFill>
        <p:spPr>
          <a:xfrm>
            <a:off x="3733800" y="6271210"/>
            <a:ext cx="2089615" cy="539903"/>
          </a:xfrm>
          <a:prstGeom prst="rect">
            <a:avLst/>
          </a:prstGeom>
        </p:spPr>
      </p:pic>
    </p:spTree>
    <p:extLst>
      <p:ext uri="{BB962C8B-B14F-4D97-AF65-F5344CB8AC3E}">
        <p14:creationId xmlns:p14="http://schemas.microsoft.com/office/powerpoint/2010/main" val="18244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733800"/>
            <a:ext cx="2438400" cy="2203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323"/>
          <a:stretch/>
        </p:blipFill>
        <p:spPr bwMode="auto">
          <a:xfrm>
            <a:off x="5043477" y="1071133"/>
            <a:ext cx="2670766" cy="853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ontent Placeholder 1"/>
          <p:cNvSpPr>
            <a:spLocks noGrp="1"/>
          </p:cNvSpPr>
          <p:nvPr>
            <p:ph idx="1"/>
          </p:nvPr>
        </p:nvSpPr>
        <p:spPr>
          <a:xfrm>
            <a:off x="-1" y="807174"/>
            <a:ext cx="4967278" cy="4687340"/>
          </a:xfrm>
        </p:spPr>
        <p:txBody>
          <a:bodyPr/>
          <a:lstStyle/>
          <a:p>
            <a:pPr marL="0">
              <a:spcBef>
                <a:spcPts val="0"/>
              </a:spcBef>
              <a:buNone/>
            </a:pPr>
            <a:r>
              <a:rPr lang="en-US" sz="1800" dirty="0">
                <a:solidFill>
                  <a:srgbClr val="106636"/>
                </a:solidFill>
              </a:rPr>
              <a:t>Scientific Achievement</a:t>
            </a:r>
          </a:p>
          <a:p>
            <a:pPr marL="233363" lvl="1" indent="0">
              <a:spcBef>
                <a:spcPts val="0"/>
              </a:spcBef>
              <a:buNone/>
            </a:pPr>
            <a:r>
              <a:rPr lang="en-GB" sz="1400" b="1" dirty="0">
                <a:solidFill>
                  <a:schemeClr val="tx1"/>
                </a:solidFill>
                <a:latin typeface="+mn-lt"/>
              </a:rPr>
              <a:t>Lipid domains are thought to play a major role in organizing biological membranes. Using small angle neutron scattering, neutron spin echo, and all-atom molecular dynamics (MD) simulations, the research team determined, for the first time, the structure and mechanical properties of approximately 13 nm domains populating 60 nm diameter vesicles</a:t>
            </a:r>
            <a:r>
              <a:rPr lang="en-GB" sz="1400" b="1" i="1" dirty="0">
                <a:solidFill>
                  <a:schemeClr val="tx1"/>
                </a:solidFill>
                <a:latin typeface="+mn-lt"/>
              </a:rPr>
              <a:t>. </a:t>
            </a:r>
          </a:p>
          <a:p>
            <a:pPr marL="233363" lvl="1" indent="0">
              <a:spcBef>
                <a:spcPts val="0"/>
              </a:spcBef>
              <a:buNone/>
            </a:pPr>
            <a:endParaRPr lang="en-GB" sz="500" b="1" i="1" dirty="0">
              <a:solidFill>
                <a:schemeClr val="tx1"/>
              </a:solidFill>
              <a:latin typeface="+mn-lt"/>
            </a:endParaRPr>
          </a:p>
          <a:p>
            <a:pPr marL="0" lvl="0" indent="0">
              <a:spcBef>
                <a:spcPts val="0"/>
              </a:spcBef>
              <a:buNone/>
            </a:pPr>
            <a:r>
              <a:rPr lang="en-US" sz="1800" dirty="0">
                <a:solidFill>
                  <a:srgbClr val="106636"/>
                </a:solidFill>
              </a:rPr>
              <a:t>Significance and Impact</a:t>
            </a:r>
          </a:p>
          <a:p>
            <a:pPr marL="230188" lvl="1" indent="0">
              <a:spcBef>
                <a:spcPts val="0"/>
              </a:spcBef>
              <a:buNone/>
            </a:pPr>
            <a:r>
              <a:rPr lang="en-GB" sz="1400" b="1" dirty="0">
                <a:solidFill>
                  <a:schemeClr val="tx1"/>
                </a:solidFill>
                <a:latin typeface="+mn-lt"/>
              </a:rPr>
              <a:t>This work shows that the bending modulus of </a:t>
            </a:r>
            <a:r>
              <a:rPr lang="en-GB" sz="1400" b="1" dirty="0" err="1">
                <a:solidFill>
                  <a:schemeClr val="tx1"/>
                </a:solidFill>
                <a:latin typeface="+mn-lt"/>
              </a:rPr>
              <a:t>nanoscopic</a:t>
            </a:r>
            <a:r>
              <a:rPr lang="en-GB" sz="1400" b="1" dirty="0">
                <a:solidFill>
                  <a:schemeClr val="tx1"/>
                </a:solidFill>
                <a:latin typeface="+mn-lt"/>
              </a:rPr>
              <a:t> domains is not affected by the mechanical properties of the surrounding bilayer. This result informs new and existing models of lipid phase </a:t>
            </a:r>
            <a:r>
              <a:rPr lang="en-GB" sz="1400" b="1" dirty="0" err="1">
                <a:solidFill>
                  <a:schemeClr val="tx1"/>
                </a:solidFill>
                <a:latin typeface="+mn-lt"/>
              </a:rPr>
              <a:t>behavior</a:t>
            </a:r>
            <a:r>
              <a:rPr lang="en-GB" sz="1400" b="1" dirty="0">
                <a:solidFill>
                  <a:schemeClr val="tx1"/>
                </a:solidFill>
                <a:latin typeface="+mn-lt"/>
              </a:rPr>
              <a:t> and bilayer organization. Potential impacts of this research range from a better understanding of how cells regulate protein function to how viruses infiltrate healthy cells. </a:t>
            </a:r>
          </a:p>
          <a:p>
            <a:pPr marL="230188" lvl="1" indent="0">
              <a:spcBef>
                <a:spcPts val="0"/>
              </a:spcBef>
              <a:buNone/>
            </a:pPr>
            <a:endParaRPr lang="en-US" sz="500" strike="sngStrike" dirty="0">
              <a:latin typeface="+mn-lt"/>
            </a:endParaRPr>
          </a:p>
          <a:p>
            <a:pPr marL="0" indent="0">
              <a:spcBef>
                <a:spcPts val="0"/>
              </a:spcBef>
              <a:buNone/>
            </a:pPr>
            <a:r>
              <a:rPr lang="en-US" sz="1800" dirty="0">
                <a:solidFill>
                  <a:srgbClr val="106636"/>
                </a:solidFill>
              </a:rPr>
              <a:t>Research Details</a:t>
            </a:r>
            <a:endParaRPr lang="en-US" sz="1100" dirty="0">
              <a:solidFill>
                <a:srgbClr val="106636"/>
              </a:solidFill>
            </a:endParaRPr>
          </a:p>
          <a:p>
            <a:pPr marL="341313" indent="-227013">
              <a:spcBef>
                <a:spcPts val="0"/>
              </a:spcBef>
              <a:buFont typeface="Calibri" panose="020F0502020204030204" pitchFamily="34" charset="0"/>
              <a:buChar char="–"/>
            </a:pPr>
            <a:r>
              <a:rPr lang="en-US" sz="1200" b="0" dirty="0">
                <a:solidFill>
                  <a:schemeClr val="tx1"/>
                </a:solidFill>
                <a:latin typeface="+mn-lt"/>
              </a:rPr>
              <a:t>Structural studies made use of both the Extended Q-range Small Angle Neutron Scattering (EQ-SANS) and </a:t>
            </a:r>
            <a:r>
              <a:rPr lang="en-US" sz="1200" b="0" dirty="0" err="1">
                <a:solidFill>
                  <a:schemeClr val="tx1"/>
                </a:solidFill>
                <a:latin typeface="+mn-lt"/>
              </a:rPr>
              <a:t>Nanoscle</a:t>
            </a:r>
            <a:r>
              <a:rPr lang="en-US" sz="1200" b="0" dirty="0">
                <a:solidFill>
                  <a:schemeClr val="tx1"/>
                </a:solidFill>
                <a:latin typeface="+mn-lt"/>
              </a:rPr>
              <a:t>-Ordered Materials Diffractometer (NOMAD) instruments. </a:t>
            </a:r>
          </a:p>
          <a:p>
            <a:pPr marL="341313" indent="-227013">
              <a:spcBef>
                <a:spcPts val="0"/>
              </a:spcBef>
              <a:buFont typeface="Calibri" panose="020F0502020204030204" pitchFamily="34" charset="0"/>
              <a:buChar char="–"/>
            </a:pPr>
            <a:r>
              <a:rPr lang="en-US" sz="1200" b="0" dirty="0">
                <a:solidFill>
                  <a:schemeClr val="tx1"/>
                </a:solidFill>
                <a:latin typeface="+mn-lt"/>
              </a:rPr>
              <a:t>Measurements used to determine the bending modulus of </a:t>
            </a:r>
            <a:r>
              <a:rPr lang="en-US" sz="1200" b="0" dirty="0" err="1">
                <a:solidFill>
                  <a:schemeClr val="tx1"/>
                </a:solidFill>
                <a:latin typeface="+mn-lt"/>
              </a:rPr>
              <a:t>nanoscopic</a:t>
            </a:r>
            <a:r>
              <a:rPr lang="en-US" sz="1200" b="0" dirty="0">
                <a:solidFill>
                  <a:schemeClr val="tx1"/>
                </a:solidFill>
                <a:latin typeface="+mn-lt"/>
              </a:rPr>
              <a:t> domains were carried out on the Neutron Spin Echo (NSE) instrument. </a:t>
            </a:r>
          </a:p>
          <a:p>
            <a:pPr marL="341313" indent="-227013">
              <a:spcBef>
                <a:spcPts val="0"/>
              </a:spcBef>
              <a:buFont typeface="Calibri" panose="020F0502020204030204" pitchFamily="34" charset="0"/>
              <a:buChar char="–"/>
            </a:pPr>
            <a:r>
              <a:rPr lang="en-US" sz="1200" b="0" dirty="0">
                <a:solidFill>
                  <a:schemeClr val="tx1"/>
                </a:solidFill>
                <a:latin typeface="+mn-lt"/>
              </a:rPr>
              <a:t>Atomistic MD simulations were performed on the Titan supercomputer.</a:t>
            </a:r>
            <a:endParaRPr lang="en-US" sz="1000" dirty="0">
              <a:solidFill>
                <a:schemeClr val="accent1"/>
              </a:solidFill>
            </a:endParaRPr>
          </a:p>
        </p:txBody>
      </p:sp>
      <p:sp>
        <p:nvSpPr>
          <p:cNvPr id="3" name="Title 2"/>
          <p:cNvSpPr>
            <a:spLocks noGrp="1"/>
          </p:cNvSpPr>
          <p:nvPr>
            <p:ph type="title"/>
          </p:nvPr>
        </p:nvSpPr>
        <p:spPr>
          <a:xfrm>
            <a:off x="0" y="0"/>
            <a:ext cx="9144000" cy="728133"/>
          </a:xfrm>
        </p:spPr>
        <p:txBody>
          <a:bodyPr/>
          <a:lstStyle/>
          <a:p>
            <a:r>
              <a:rPr lang="en-US" b="1" dirty="0">
                <a:latin typeface="Arial"/>
                <a:cs typeface="Arial"/>
              </a:rPr>
              <a:t>Neutrons Show Mechanical </a:t>
            </a:r>
            <a:br>
              <a:rPr lang="en-US" b="1" dirty="0">
                <a:latin typeface="Arial"/>
                <a:cs typeface="Arial"/>
              </a:rPr>
            </a:br>
            <a:r>
              <a:rPr lang="en-US" b="1" dirty="0">
                <a:latin typeface="Arial"/>
                <a:cs typeface="Arial"/>
              </a:rPr>
              <a:t>Properties of Nanoscale Lipid Domains</a:t>
            </a:r>
            <a:endParaRPr lang="en-US" sz="2400" b="1" dirty="0">
              <a:latin typeface="Arial"/>
              <a:cs typeface="Arial"/>
            </a:endParaRPr>
          </a:p>
        </p:txBody>
      </p:sp>
      <p:sp>
        <p:nvSpPr>
          <p:cNvPr id="13" name="TextBox 12"/>
          <p:cNvSpPr txBox="1"/>
          <p:nvPr/>
        </p:nvSpPr>
        <p:spPr>
          <a:xfrm>
            <a:off x="7620000" y="888687"/>
            <a:ext cx="1524000" cy="4524314"/>
          </a:xfrm>
          <a:prstGeom prst="rect">
            <a:avLst/>
          </a:prstGeom>
          <a:noFill/>
        </p:spPr>
        <p:txBody>
          <a:bodyPr wrap="square" rtlCol="0">
            <a:spAutoFit/>
          </a:bodyPr>
          <a:lstStyle/>
          <a:p>
            <a:pPr lvl="0"/>
            <a:r>
              <a:rPr lang="en-US" sz="1200" i="1" dirty="0"/>
              <a:t>Schematic of a lipid bilayer containing a </a:t>
            </a:r>
            <a:r>
              <a:rPr lang="en-US" sz="1200" i="1" dirty="0" err="1"/>
              <a:t>nanoscopic</a:t>
            </a:r>
            <a:r>
              <a:rPr lang="en-US" sz="1200" i="1" dirty="0"/>
              <a:t> domain (lipid raft). </a:t>
            </a:r>
          </a:p>
          <a:p>
            <a:pPr lvl="0"/>
            <a:endParaRPr lang="en-US" sz="1200" i="1" dirty="0"/>
          </a:p>
          <a:p>
            <a:pPr lvl="0"/>
            <a:endParaRPr lang="en-US" sz="1200" i="1" dirty="0"/>
          </a:p>
          <a:p>
            <a:pPr lvl="0"/>
            <a:r>
              <a:rPr lang="en-US" sz="1200" i="1" dirty="0"/>
              <a:t>Schematic of neutron contrast achieved through specific </a:t>
            </a:r>
            <a:r>
              <a:rPr lang="en-US" sz="1200" i="1" dirty="0" err="1"/>
              <a:t>deuteration</a:t>
            </a:r>
            <a:r>
              <a:rPr lang="en-US" sz="1200" i="1" dirty="0"/>
              <a:t> of biomolecules. This scheme enables scattering only from </a:t>
            </a:r>
            <a:r>
              <a:rPr lang="en-US" sz="1200" i="1"/>
              <a:t>the “contrast </a:t>
            </a:r>
            <a:r>
              <a:rPr lang="en-US" sz="1200" i="1" dirty="0"/>
              <a:t>enhanced” bilayer regions. </a:t>
            </a:r>
          </a:p>
          <a:p>
            <a:pPr lvl="0"/>
            <a:endParaRPr lang="en-US" sz="1200" i="1" dirty="0"/>
          </a:p>
          <a:p>
            <a:pPr lvl="0"/>
            <a:endParaRPr lang="en-US" sz="1200" i="1" dirty="0"/>
          </a:p>
          <a:p>
            <a:pPr lvl="0"/>
            <a:r>
              <a:rPr lang="en-US" sz="1200" i="1" dirty="0"/>
              <a:t>The dynamics from the “contrast enhanced” bilayers reveal their local mechanical properties.</a:t>
            </a:r>
          </a:p>
        </p:txBody>
      </p:sp>
      <p:sp>
        <p:nvSpPr>
          <p:cNvPr id="4" name="Rectangle 3"/>
          <p:cNvSpPr/>
          <p:nvPr/>
        </p:nvSpPr>
        <p:spPr>
          <a:xfrm>
            <a:off x="5043477" y="5400301"/>
            <a:ext cx="4034956" cy="830997"/>
          </a:xfrm>
          <a:prstGeom prst="rect">
            <a:avLst/>
          </a:prstGeom>
        </p:spPr>
        <p:txBody>
          <a:bodyPr wrap="square">
            <a:spAutoFit/>
          </a:bodyPr>
          <a:lstStyle/>
          <a:p>
            <a:pPr marL="0" lvl="1"/>
            <a:r>
              <a:rPr lang="en-US" sz="1200" dirty="0">
                <a:solidFill>
                  <a:srgbClr val="106636"/>
                </a:solidFill>
              </a:rPr>
              <a:t>J. D. Nickels, X. Cheng, B. </a:t>
            </a:r>
            <a:r>
              <a:rPr lang="en-US" sz="1200" dirty="0" err="1">
                <a:solidFill>
                  <a:srgbClr val="106636"/>
                </a:solidFill>
              </a:rPr>
              <a:t>Mostofian</a:t>
            </a:r>
            <a:r>
              <a:rPr lang="en-US" sz="1200" dirty="0">
                <a:solidFill>
                  <a:srgbClr val="106636"/>
                </a:solidFill>
              </a:rPr>
              <a:t>, C. Stanley, B. Lindner, F. A. Heberle, S. </a:t>
            </a:r>
            <a:r>
              <a:rPr lang="en-US" sz="1200" dirty="0" err="1">
                <a:solidFill>
                  <a:srgbClr val="106636"/>
                </a:solidFill>
              </a:rPr>
              <a:t>Perticaroli</a:t>
            </a:r>
            <a:r>
              <a:rPr lang="en-US" sz="1200" dirty="0">
                <a:solidFill>
                  <a:srgbClr val="106636"/>
                </a:solidFill>
              </a:rPr>
              <a:t>, M. </a:t>
            </a:r>
            <a:r>
              <a:rPr lang="en-US" sz="1200" dirty="0" err="1">
                <a:solidFill>
                  <a:srgbClr val="106636"/>
                </a:solidFill>
              </a:rPr>
              <a:t>Feygenson</a:t>
            </a:r>
            <a:r>
              <a:rPr lang="en-US" sz="1200" dirty="0">
                <a:solidFill>
                  <a:srgbClr val="106636"/>
                </a:solidFill>
              </a:rPr>
              <a:t>, T. </a:t>
            </a:r>
            <a:r>
              <a:rPr lang="en-US" sz="1200" dirty="0" err="1">
                <a:solidFill>
                  <a:srgbClr val="106636"/>
                </a:solidFill>
              </a:rPr>
              <a:t>Egami</a:t>
            </a:r>
            <a:r>
              <a:rPr lang="en-US" sz="1200" dirty="0">
                <a:solidFill>
                  <a:srgbClr val="106636"/>
                </a:solidFill>
              </a:rPr>
              <a:t>, R. </a:t>
            </a:r>
            <a:r>
              <a:rPr lang="en-US" sz="1200" dirty="0" err="1">
                <a:solidFill>
                  <a:srgbClr val="106636"/>
                </a:solidFill>
              </a:rPr>
              <a:t>Standaert</a:t>
            </a:r>
            <a:r>
              <a:rPr lang="en-US" sz="1200" dirty="0">
                <a:solidFill>
                  <a:srgbClr val="106636"/>
                </a:solidFill>
              </a:rPr>
              <a:t>, J. C. Smith, D. A. A. Myles, M. </a:t>
            </a:r>
            <a:r>
              <a:rPr lang="en-US" sz="1200" dirty="0" err="1">
                <a:solidFill>
                  <a:srgbClr val="106636"/>
                </a:solidFill>
              </a:rPr>
              <a:t>Ohl</a:t>
            </a:r>
            <a:r>
              <a:rPr lang="en-US" sz="1200" dirty="0">
                <a:solidFill>
                  <a:srgbClr val="106636"/>
                </a:solidFill>
              </a:rPr>
              <a:t>, and J. Katsaras, </a:t>
            </a:r>
            <a:r>
              <a:rPr lang="en-US" sz="1200" i="1" dirty="0">
                <a:solidFill>
                  <a:srgbClr val="106636"/>
                </a:solidFill>
              </a:rPr>
              <a:t>JACS.</a:t>
            </a:r>
            <a:r>
              <a:rPr lang="en-US" sz="1200" dirty="0">
                <a:solidFill>
                  <a:srgbClr val="106636"/>
                </a:solidFill>
              </a:rPr>
              <a:t> 137 (2015): 15772–15780. </a:t>
            </a:r>
          </a:p>
        </p:txBody>
      </p:sp>
      <p:pic>
        <p:nvPicPr>
          <p:cNvPr id="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7884"/>
          <a:stretch/>
        </p:blipFill>
        <p:spPr bwMode="auto">
          <a:xfrm>
            <a:off x="4967277" y="2057400"/>
            <a:ext cx="2881323" cy="24119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1710" y="6353227"/>
            <a:ext cx="1221606" cy="392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76200" y="5715000"/>
            <a:ext cx="4572000" cy="461665"/>
          </a:xfrm>
          <a:prstGeom prst="rect">
            <a:avLst/>
          </a:prstGeom>
          <a:noFill/>
        </p:spPr>
        <p:txBody>
          <a:bodyPr wrap="square" rtlCol="0">
            <a:spAutoFit/>
          </a:bodyPr>
          <a:lstStyle/>
          <a:p>
            <a:r>
              <a:rPr lang="en-US" sz="1200" dirty="0">
                <a:solidFill>
                  <a:srgbClr val="106636"/>
                </a:solidFill>
              </a:rPr>
              <a:t>This work was performed at both ORNL’s Spallation Neutron Source and the Oak Ridge Leadership Computing Facility, DOE User Facilities. </a:t>
            </a:r>
          </a:p>
        </p:txBody>
      </p:sp>
      <p:sp>
        <p:nvSpPr>
          <p:cNvPr id="7" name="TextBox 6"/>
          <p:cNvSpPr txBox="1"/>
          <p:nvPr/>
        </p:nvSpPr>
        <p:spPr>
          <a:xfrm>
            <a:off x="4967277" y="838200"/>
            <a:ext cx="2805123" cy="215444"/>
          </a:xfrm>
          <a:prstGeom prst="rect">
            <a:avLst/>
          </a:prstGeom>
          <a:noFill/>
        </p:spPr>
        <p:txBody>
          <a:bodyPr wrap="square" rtlCol="0">
            <a:spAutoFit/>
          </a:bodyPr>
          <a:lstStyle/>
          <a:p>
            <a:r>
              <a:rPr lang="en-US" sz="800" b="1" dirty="0"/>
              <a:t>Normal Bilayer              </a:t>
            </a:r>
            <a:r>
              <a:rPr lang="en-US" sz="800" b="1" dirty="0" err="1"/>
              <a:t>Nanodomain</a:t>
            </a:r>
            <a:r>
              <a:rPr lang="en-US" sz="800" b="1" dirty="0"/>
              <a:t>  	   Normal Bilayer </a:t>
            </a:r>
          </a:p>
        </p:txBody>
      </p:sp>
      <p:pic>
        <p:nvPicPr>
          <p:cNvPr id="8" name="Picture 7"/>
          <p:cNvPicPr>
            <a:picLocks noChangeAspect="1"/>
          </p:cNvPicPr>
          <p:nvPr/>
        </p:nvPicPr>
        <p:blipFill rotWithShape="1">
          <a:blip r:embed="rId7"/>
          <a:srcRect t="54573" r="54149" b="13681"/>
          <a:stretch/>
        </p:blipFill>
        <p:spPr>
          <a:xfrm>
            <a:off x="3549185" y="6248400"/>
            <a:ext cx="2089615" cy="539903"/>
          </a:xfrm>
          <a:prstGeom prst="rect">
            <a:avLst/>
          </a:prstGeom>
        </p:spPr>
      </p:pic>
    </p:spTree>
    <p:extLst>
      <p:ext uri="{BB962C8B-B14F-4D97-AF65-F5344CB8AC3E}">
        <p14:creationId xmlns:p14="http://schemas.microsoft.com/office/powerpoint/2010/main" val="133708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762000"/>
            <a:ext cx="4571999" cy="5181600"/>
          </a:xfrm>
        </p:spPr>
        <p:txBody>
          <a:bodyPr/>
          <a:lstStyle/>
          <a:p>
            <a:pPr marL="0">
              <a:lnSpc>
                <a:spcPct val="100000"/>
              </a:lnSpc>
              <a:spcBef>
                <a:spcPts val="0"/>
              </a:spcBef>
              <a:buNone/>
            </a:pPr>
            <a:r>
              <a:rPr lang="en-US" sz="1800" dirty="0">
                <a:solidFill>
                  <a:srgbClr val="106636"/>
                </a:solidFill>
              </a:rPr>
              <a:t>Scientific Achievement</a:t>
            </a:r>
          </a:p>
          <a:p>
            <a:pPr marL="233363" indent="0">
              <a:spcBef>
                <a:spcPts val="0"/>
              </a:spcBef>
              <a:buNone/>
            </a:pPr>
            <a:r>
              <a:rPr lang="en-US" sz="1400" dirty="0">
                <a:solidFill>
                  <a:prstClr val="black"/>
                </a:solidFill>
                <a:latin typeface="Calibri"/>
              </a:rPr>
              <a:t>Neutron diffraction was used to determine the site-specific substitution in the Ga</a:t>
            </a:r>
            <a:r>
              <a:rPr lang="en-US" sz="1400" baseline="-25000" dirty="0">
                <a:solidFill>
                  <a:prstClr val="black"/>
                </a:solidFill>
                <a:latin typeface="Calibri"/>
              </a:rPr>
              <a:t>2</a:t>
            </a:r>
            <a:r>
              <a:rPr lang="en-US" sz="1400" dirty="0">
                <a:solidFill>
                  <a:prstClr val="black"/>
                </a:solidFill>
                <a:latin typeface="Calibri"/>
              </a:rPr>
              <a:t>In</a:t>
            </a:r>
            <a:r>
              <a:rPr lang="en-US" sz="1400" baseline="-25000" dirty="0">
                <a:solidFill>
                  <a:prstClr val="black"/>
                </a:solidFill>
                <a:latin typeface="Calibri"/>
              </a:rPr>
              <a:t>6</a:t>
            </a:r>
            <a:r>
              <a:rPr lang="en-US" sz="1400" dirty="0">
                <a:solidFill>
                  <a:prstClr val="black"/>
                </a:solidFill>
                <a:latin typeface="Calibri"/>
              </a:rPr>
              <a:t>Sn</a:t>
            </a:r>
            <a:r>
              <a:rPr lang="en-US" sz="1400" baseline="-25000" dirty="0">
                <a:solidFill>
                  <a:prstClr val="black"/>
                </a:solidFill>
                <a:latin typeface="Calibri"/>
              </a:rPr>
              <a:t>2-x</a:t>
            </a:r>
            <a:r>
              <a:rPr lang="en-US" sz="1400" dirty="0">
                <a:solidFill>
                  <a:prstClr val="black"/>
                </a:solidFill>
                <a:latin typeface="Calibri"/>
              </a:rPr>
              <a:t>M</a:t>
            </a:r>
            <a:r>
              <a:rPr lang="en-US" sz="1400" baseline="-25000" dirty="0">
                <a:solidFill>
                  <a:prstClr val="black"/>
                </a:solidFill>
                <a:latin typeface="Calibri"/>
              </a:rPr>
              <a:t>x</a:t>
            </a:r>
            <a:r>
              <a:rPr lang="en-US" sz="1400" dirty="0">
                <a:solidFill>
                  <a:prstClr val="black"/>
                </a:solidFill>
                <a:latin typeface="Calibri"/>
              </a:rPr>
              <a:t>O</a:t>
            </a:r>
            <a:r>
              <a:rPr lang="en-US" sz="1400" baseline="-25000" dirty="0">
                <a:solidFill>
                  <a:prstClr val="black"/>
                </a:solidFill>
                <a:latin typeface="Calibri"/>
              </a:rPr>
              <a:t>16</a:t>
            </a:r>
            <a:r>
              <a:rPr lang="en-US" sz="1400" dirty="0">
                <a:solidFill>
                  <a:prstClr val="black"/>
                </a:solidFill>
                <a:latin typeface="Calibri"/>
              </a:rPr>
              <a:t> (M = </a:t>
            </a:r>
            <a:r>
              <a:rPr lang="en-US" sz="1400" dirty="0" err="1">
                <a:solidFill>
                  <a:prstClr val="black"/>
                </a:solidFill>
                <a:latin typeface="Calibri"/>
              </a:rPr>
              <a:t>Ti</a:t>
            </a:r>
            <a:r>
              <a:rPr lang="en-US" sz="1400" dirty="0">
                <a:solidFill>
                  <a:prstClr val="black"/>
                </a:solidFill>
                <a:latin typeface="Calibri"/>
              </a:rPr>
              <a:t>, </a:t>
            </a:r>
            <a:r>
              <a:rPr lang="en-US" sz="1400" dirty="0" err="1">
                <a:solidFill>
                  <a:prstClr val="black"/>
                </a:solidFill>
                <a:latin typeface="Calibri"/>
              </a:rPr>
              <a:t>Zr</a:t>
            </a:r>
            <a:r>
              <a:rPr lang="en-US" sz="1400" dirty="0">
                <a:solidFill>
                  <a:prstClr val="black"/>
                </a:solidFill>
                <a:latin typeface="Calibri"/>
              </a:rPr>
              <a:t>, or </a:t>
            </a:r>
            <a:r>
              <a:rPr lang="en-US" sz="1400" dirty="0" err="1">
                <a:solidFill>
                  <a:prstClr val="black"/>
                </a:solidFill>
                <a:latin typeface="Calibri"/>
              </a:rPr>
              <a:t>Hf</a:t>
            </a:r>
            <a:r>
              <a:rPr lang="en-US" sz="1400" dirty="0">
                <a:solidFill>
                  <a:prstClr val="black"/>
                </a:solidFill>
                <a:latin typeface="Calibri"/>
              </a:rPr>
              <a:t>) solid solutions and correlate this site with trends in the desirable conductivity of the parent material.</a:t>
            </a:r>
            <a:endParaRPr lang="en-US" sz="1400" dirty="0">
              <a:solidFill>
                <a:schemeClr val="tx1"/>
              </a:solidFill>
              <a:latin typeface="+mn-lt"/>
            </a:endParaRPr>
          </a:p>
          <a:p>
            <a:pPr marL="0" indent="231775">
              <a:spcBef>
                <a:spcPts val="0"/>
              </a:spcBef>
              <a:buNone/>
            </a:pPr>
            <a:endParaRPr lang="en-US" sz="800" dirty="0">
              <a:solidFill>
                <a:srgbClr val="106636"/>
              </a:solidFill>
            </a:endParaRPr>
          </a:p>
          <a:p>
            <a:pPr marL="0">
              <a:lnSpc>
                <a:spcPct val="100000"/>
              </a:lnSpc>
              <a:spcBef>
                <a:spcPts val="0"/>
              </a:spcBef>
              <a:buNone/>
            </a:pPr>
            <a:r>
              <a:rPr lang="en-US" sz="1800" dirty="0">
                <a:solidFill>
                  <a:srgbClr val="106636"/>
                </a:solidFill>
              </a:rPr>
              <a:t>Significance and Impact</a:t>
            </a:r>
          </a:p>
          <a:p>
            <a:pPr marL="231775" indent="4763">
              <a:spcBef>
                <a:spcPts val="0"/>
              </a:spcBef>
              <a:buNone/>
            </a:pPr>
            <a:r>
              <a:rPr lang="en-US" sz="1400" dirty="0">
                <a:solidFill>
                  <a:prstClr val="black"/>
                </a:solidFill>
                <a:latin typeface="Calibri"/>
              </a:rPr>
              <a:t>The 7-coordinate site in Ga</a:t>
            </a:r>
            <a:r>
              <a:rPr lang="en-US" sz="1400" baseline="-25000" dirty="0">
                <a:solidFill>
                  <a:prstClr val="black"/>
                </a:solidFill>
                <a:latin typeface="Calibri"/>
              </a:rPr>
              <a:t>2</a:t>
            </a:r>
            <a:r>
              <a:rPr lang="en-US" sz="1400" dirty="0">
                <a:solidFill>
                  <a:prstClr val="black"/>
                </a:solidFill>
                <a:latin typeface="Calibri"/>
              </a:rPr>
              <a:t>In</a:t>
            </a:r>
            <a:r>
              <a:rPr lang="en-US" sz="1400" baseline="-25000" dirty="0">
                <a:solidFill>
                  <a:prstClr val="black"/>
                </a:solidFill>
                <a:latin typeface="Calibri"/>
              </a:rPr>
              <a:t>6</a:t>
            </a:r>
            <a:r>
              <a:rPr lang="en-US" sz="1400" dirty="0">
                <a:solidFill>
                  <a:prstClr val="black"/>
                </a:solidFill>
                <a:latin typeface="Calibri"/>
              </a:rPr>
              <a:t>Sn</a:t>
            </a:r>
            <a:r>
              <a:rPr lang="en-US" sz="1400" baseline="-25000" dirty="0">
                <a:solidFill>
                  <a:prstClr val="black"/>
                </a:solidFill>
                <a:latin typeface="Calibri"/>
              </a:rPr>
              <a:t>2</a:t>
            </a:r>
            <a:r>
              <a:rPr lang="en-US" sz="1400" dirty="0">
                <a:solidFill>
                  <a:prstClr val="black"/>
                </a:solidFill>
                <a:latin typeface="Calibri"/>
              </a:rPr>
              <a:t>O</a:t>
            </a:r>
            <a:r>
              <a:rPr lang="en-US" sz="1400" baseline="-25000" dirty="0">
                <a:solidFill>
                  <a:prstClr val="black"/>
                </a:solidFill>
                <a:latin typeface="Calibri"/>
              </a:rPr>
              <a:t>16</a:t>
            </a:r>
            <a:r>
              <a:rPr lang="en-US" sz="1400" dirty="0">
                <a:solidFill>
                  <a:prstClr val="black"/>
                </a:solidFill>
                <a:latin typeface="Calibri"/>
              </a:rPr>
              <a:t> is the origin of the majority of its conductivity, unlike most n-type transparent conducting oxides (TCOs), which rely exclusively on 6-coordinate sites. This structure-property relationship has suggested a new direction for engineering new  TCOs, which are used as transparent electrodes for renewable energy production, like in solar cells, and for advanced electronic devices, like flat panel displays and touch screens.</a:t>
            </a:r>
          </a:p>
          <a:p>
            <a:pPr marL="231775" lvl="0" indent="4763">
              <a:spcBef>
                <a:spcPts val="0"/>
              </a:spcBef>
              <a:buNone/>
            </a:pPr>
            <a:endParaRPr lang="en-US" sz="800" dirty="0">
              <a:solidFill>
                <a:srgbClr val="106636"/>
              </a:solidFill>
            </a:endParaRPr>
          </a:p>
          <a:p>
            <a:pPr marL="0" lvl="0">
              <a:spcBef>
                <a:spcPts val="0"/>
              </a:spcBef>
              <a:buNone/>
            </a:pPr>
            <a:r>
              <a:rPr lang="en-US" sz="1800" dirty="0">
                <a:solidFill>
                  <a:srgbClr val="106636"/>
                </a:solidFill>
              </a:rPr>
              <a:t>Research Details</a:t>
            </a:r>
          </a:p>
          <a:p>
            <a:pPr marL="231775" indent="-171450">
              <a:spcBef>
                <a:spcPts val="0"/>
              </a:spcBef>
              <a:buFont typeface="Calibri" panose="020F0502020204030204" pitchFamily="34" charset="0"/>
              <a:buChar char="─"/>
            </a:pPr>
            <a:r>
              <a:rPr lang="en-US" sz="1200" b="0" dirty="0">
                <a:solidFill>
                  <a:prstClr val="black"/>
                </a:solidFill>
                <a:latin typeface="+mn-lt"/>
              </a:rPr>
              <a:t>Ga</a:t>
            </a:r>
            <a:r>
              <a:rPr lang="en-US" sz="1200" b="0" baseline="-25000" dirty="0">
                <a:solidFill>
                  <a:prstClr val="black"/>
                </a:solidFill>
                <a:latin typeface="+mn-lt"/>
              </a:rPr>
              <a:t>2</a:t>
            </a:r>
            <a:r>
              <a:rPr lang="en-US" sz="1200" b="0" dirty="0">
                <a:solidFill>
                  <a:prstClr val="black"/>
                </a:solidFill>
                <a:latin typeface="+mn-lt"/>
              </a:rPr>
              <a:t>In</a:t>
            </a:r>
            <a:r>
              <a:rPr lang="en-US" sz="1200" b="0" baseline="-25000" dirty="0">
                <a:solidFill>
                  <a:prstClr val="black"/>
                </a:solidFill>
                <a:latin typeface="+mn-lt"/>
              </a:rPr>
              <a:t>6</a:t>
            </a:r>
            <a:r>
              <a:rPr lang="en-US" sz="1200" b="0" dirty="0">
                <a:solidFill>
                  <a:prstClr val="black"/>
                </a:solidFill>
                <a:latin typeface="+mn-lt"/>
              </a:rPr>
              <a:t>Sn</a:t>
            </a:r>
            <a:r>
              <a:rPr lang="en-US" sz="1200" b="0" baseline="-25000" dirty="0">
                <a:solidFill>
                  <a:prstClr val="black"/>
                </a:solidFill>
                <a:latin typeface="+mn-lt"/>
              </a:rPr>
              <a:t>2</a:t>
            </a:r>
            <a:r>
              <a:rPr lang="en-US" sz="1200" b="0" dirty="0">
                <a:solidFill>
                  <a:prstClr val="black"/>
                </a:solidFill>
                <a:latin typeface="+mn-lt"/>
              </a:rPr>
              <a:t>O</a:t>
            </a:r>
            <a:r>
              <a:rPr lang="en-US" sz="1200" b="0" baseline="-25000" dirty="0">
                <a:solidFill>
                  <a:prstClr val="black"/>
                </a:solidFill>
                <a:latin typeface="+mn-lt"/>
              </a:rPr>
              <a:t>16 </a:t>
            </a:r>
            <a:r>
              <a:rPr lang="en-US" sz="1200" b="0" dirty="0">
                <a:solidFill>
                  <a:prstClr val="black"/>
                </a:solidFill>
                <a:latin typeface="+mn-lt"/>
              </a:rPr>
              <a:t> has a complex crystal structure with 4 different coordination environments.</a:t>
            </a:r>
          </a:p>
          <a:p>
            <a:pPr marL="231775" indent="-171450">
              <a:spcBef>
                <a:spcPts val="0"/>
              </a:spcBef>
              <a:buFont typeface="Calibri" panose="020F0502020204030204" pitchFamily="34" charset="0"/>
              <a:buChar char="─"/>
            </a:pPr>
            <a:r>
              <a:rPr lang="en-US" sz="1200" b="0" dirty="0">
                <a:solidFill>
                  <a:schemeClr val="tx1"/>
                </a:solidFill>
                <a:latin typeface="+mn-lt"/>
              </a:rPr>
              <a:t>The majority of sites are partially occupied by In, Sn, and </a:t>
            </a:r>
            <a:r>
              <a:rPr lang="en-US" sz="1200" b="0" dirty="0" err="1">
                <a:solidFill>
                  <a:schemeClr val="tx1"/>
                </a:solidFill>
                <a:latin typeface="+mn-lt"/>
              </a:rPr>
              <a:t>Zr</a:t>
            </a:r>
            <a:r>
              <a:rPr lang="en-US" sz="1200" b="0" dirty="0">
                <a:solidFill>
                  <a:schemeClr val="tx1"/>
                </a:solidFill>
                <a:latin typeface="+mn-lt"/>
              </a:rPr>
              <a:t> or </a:t>
            </a:r>
            <a:r>
              <a:rPr lang="en-US" sz="1200" b="0" dirty="0" err="1">
                <a:solidFill>
                  <a:schemeClr val="tx1"/>
                </a:solidFill>
                <a:latin typeface="+mn-lt"/>
              </a:rPr>
              <a:t>Hf</a:t>
            </a:r>
            <a:r>
              <a:rPr lang="en-US" sz="1200" b="0" dirty="0">
                <a:solidFill>
                  <a:schemeClr val="tx1"/>
                </a:solidFill>
                <a:latin typeface="+mn-lt"/>
              </a:rPr>
              <a:t>, which have extremely similar X-ray scattering powers.</a:t>
            </a:r>
          </a:p>
          <a:p>
            <a:pPr marL="231775" indent="-171450">
              <a:spcBef>
                <a:spcPts val="0"/>
              </a:spcBef>
              <a:buFont typeface="Calibri" panose="020F0502020204030204" pitchFamily="34" charset="0"/>
              <a:buChar char="─"/>
            </a:pPr>
            <a:r>
              <a:rPr lang="en-US" sz="1200" b="0" dirty="0">
                <a:solidFill>
                  <a:schemeClr val="tx1"/>
                </a:solidFill>
                <a:latin typeface="+mn-lt"/>
              </a:rPr>
              <a:t>Joint refinements of neutron and X-ray diffraction patterns demonstrated substitution prefers the 7-coordinate site and this finding was confirmed with DFT calculations.</a:t>
            </a:r>
          </a:p>
        </p:txBody>
      </p:sp>
      <p:sp>
        <p:nvSpPr>
          <p:cNvPr id="7" name="TextBox 133"/>
          <p:cNvSpPr txBox="1"/>
          <p:nvPr/>
        </p:nvSpPr>
        <p:spPr>
          <a:xfrm>
            <a:off x="4661299" y="5241691"/>
            <a:ext cx="4406491" cy="461665"/>
          </a:xfrm>
          <a:prstGeom prst="rect">
            <a:avLst/>
          </a:prstGeom>
          <a:noFill/>
        </p:spPr>
        <p:txBody>
          <a:bodyPr wrap="square" rtlCol="0">
            <a:spAutoFit/>
          </a:bodyPr>
          <a:lstStyle/>
          <a:p>
            <a:pPr marL="0" lvl="1" algn="just"/>
            <a:r>
              <a:rPr lang="en-US" sz="1200" dirty="0">
                <a:solidFill>
                  <a:srgbClr val="106636"/>
                </a:solidFill>
              </a:rPr>
              <a:t>Work was performed at the ORNL Spallation Neutron Source’s POWGEN, which is a DOE Office of Science User Facility. </a:t>
            </a:r>
          </a:p>
        </p:txBody>
      </p:sp>
      <p:sp>
        <p:nvSpPr>
          <p:cNvPr id="6" name="Rectangle 5"/>
          <p:cNvSpPr/>
          <p:nvPr/>
        </p:nvSpPr>
        <p:spPr>
          <a:xfrm>
            <a:off x="4692706" y="3688140"/>
            <a:ext cx="4222694" cy="1569660"/>
          </a:xfrm>
          <a:prstGeom prst="rect">
            <a:avLst/>
          </a:prstGeom>
        </p:spPr>
        <p:txBody>
          <a:bodyPr wrap="square">
            <a:spAutoFit/>
          </a:bodyPr>
          <a:lstStyle/>
          <a:p>
            <a:pPr algn="just"/>
            <a:r>
              <a:rPr lang="en-US" sz="1200" i="1" dirty="0"/>
              <a:t>Rietveld refinements of </a:t>
            </a:r>
            <a:r>
              <a:rPr lang="en-US" sz="1200" i="1" dirty="0" err="1"/>
              <a:t>POWGEN</a:t>
            </a:r>
            <a:r>
              <a:rPr lang="en-US" sz="1200" i="1" dirty="0"/>
              <a:t> neutron diffraction data of </a:t>
            </a:r>
            <a:r>
              <a:rPr lang="en-US" sz="1200" i="1" dirty="0">
                <a:solidFill>
                  <a:prstClr val="black"/>
                </a:solidFill>
              </a:rPr>
              <a:t>Ga</a:t>
            </a:r>
            <a:r>
              <a:rPr lang="en-US" sz="1200" i="1" baseline="-25000" dirty="0">
                <a:solidFill>
                  <a:prstClr val="black"/>
                </a:solidFill>
              </a:rPr>
              <a:t>2</a:t>
            </a:r>
            <a:r>
              <a:rPr lang="en-US" sz="1200" i="1" dirty="0">
                <a:solidFill>
                  <a:prstClr val="black"/>
                </a:solidFill>
              </a:rPr>
              <a:t>In</a:t>
            </a:r>
            <a:r>
              <a:rPr lang="en-US" sz="1200" i="1" baseline="-25000" dirty="0">
                <a:solidFill>
                  <a:prstClr val="black"/>
                </a:solidFill>
              </a:rPr>
              <a:t>6</a:t>
            </a:r>
            <a:r>
              <a:rPr lang="en-US" sz="1200" i="1" dirty="0">
                <a:solidFill>
                  <a:prstClr val="black"/>
                </a:solidFill>
              </a:rPr>
              <a:t>Sn</a:t>
            </a:r>
            <a:r>
              <a:rPr lang="en-US" sz="1200" i="1" baseline="-25000" dirty="0">
                <a:solidFill>
                  <a:prstClr val="black"/>
                </a:solidFill>
              </a:rPr>
              <a:t>2-x</a:t>
            </a:r>
            <a:r>
              <a:rPr lang="en-US" sz="1200" i="1" dirty="0">
                <a:solidFill>
                  <a:prstClr val="black"/>
                </a:solidFill>
              </a:rPr>
              <a:t>M</a:t>
            </a:r>
            <a:r>
              <a:rPr lang="en-US" sz="1200" i="1" baseline="-25000" dirty="0">
                <a:solidFill>
                  <a:prstClr val="black"/>
                </a:solidFill>
              </a:rPr>
              <a:t>x</a:t>
            </a:r>
            <a:r>
              <a:rPr lang="en-US" sz="1200" i="1" dirty="0">
                <a:solidFill>
                  <a:prstClr val="black"/>
                </a:solidFill>
              </a:rPr>
              <a:t>O</a:t>
            </a:r>
            <a:r>
              <a:rPr lang="en-US" sz="1200" i="1" baseline="-25000" dirty="0">
                <a:solidFill>
                  <a:prstClr val="black"/>
                </a:solidFill>
              </a:rPr>
              <a:t>16</a:t>
            </a:r>
            <a:r>
              <a:rPr lang="en-US" sz="1200" i="1" dirty="0">
                <a:solidFill>
                  <a:prstClr val="black"/>
                </a:solidFill>
              </a:rPr>
              <a:t> show that the 7-coordinate site is the preferred substitution site. The d</a:t>
            </a:r>
            <a:r>
              <a:rPr lang="en-US" sz="1200" i="1" baseline="30000" dirty="0">
                <a:solidFill>
                  <a:prstClr val="black"/>
                </a:solidFill>
              </a:rPr>
              <a:t>0</a:t>
            </a:r>
            <a:r>
              <a:rPr lang="en-US" sz="1200" i="1" dirty="0">
                <a:solidFill>
                  <a:prstClr val="black"/>
                </a:solidFill>
              </a:rPr>
              <a:t> orbitals of </a:t>
            </a:r>
            <a:r>
              <a:rPr lang="en-US" sz="1200" i="1" dirty="0" err="1">
                <a:solidFill>
                  <a:prstClr val="black"/>
                </a:solidFill>
              </a:rPr>
              <a:t>Ti</a:t>
            </a:r>
            <a:r>
              <a:rPr lang="en-US" sz="1200" i="1" dirty="0">
                <a:solidFill>
                  <a:prstClr val="black"/>
                </a:solidFill>
              </a:rPr>
              <a:t>, </a:t>
            </a:r>
            <a:r>
              <a:rPr lang="en-US" sz="1200" i="1" dirty="0" err="1">
                <a:solidFill>
                  <a:prstClr val="black"/>
                </a:solidFill>
              </a:rPr>
              <a:t>Zr</a:t>
            </a:r>
            <a:r>
              <a:rPr lang="en-US" sz="1200" i="1" dirty="0">
                <a:solidFill>
                  <a:prstClr val="black"/>
                </a:solidFill>
              </a:rPr>
              <a:t>, and </a:t>
            </a:r>
            <a:r>
              <a:rPr lang="en-US" sz="1200" i="1" dirty="0" err="1">
                <a:solidFill>
                  <a:prstClr val="black"/>
                </a:solidFill>
              </a:rPr>
              <a:t>Hf</a:t>
            </a:r>
            <a:r>
              <a:rPr lang="en-US" sz="1200" i="1" dirty="0">
                <a:solidFill>
                  <a:prstClr val="black"/>
                </a:solidFill>
              </a:rPr>
              <a:t> are able to form covalent “necks” on this site that Sn’s d</a:t>
            </a:r>
            <a:r>
              <a:rPr lang="en-US" sz="1200" i="1" baseline="30000" dirty="0">
                <a:solidFill>
                  <a:prstClr val="black"/>
                </a:solidFill>
              </a:rPr>
              <a:t>10</a:t>
            </a:r>
            <a:r>
              <a:rPr lang="en-US" sz="1200" i="1" dirty="0">
                <a:solidFill>
                  <a:prstClr val="black"/>
                </a:solidFill>
              </a:rPr>
              <a:t> orbitals cannot, which decreases the conductivity. The 7-coordinate site is occupied by Sn, In, and M (for x &lt; 0.32), which means that neutron diffractions is the best choice for accurate site occupancy determination.</a:t>
            </a:r>
            <a:endParaRPr lang="en-US" sz="1200" i="1" dirty="0"/>
          </a:p>
        </p:txBody>
      </p:sp>
      <p:pic>
        <p:nvPicPr>
          <p:cNvPr id="1029" name="Picture 5" descr="C:\Users\ikb\Desktop\argonne-national-laboratory-logo[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6362352"/>
            <a:ext cx="1104900" cy="41653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661309" y="5712170"/>
            <a:ext cx="4482691" cy="461665"/>
          </a:xfrm>
          <a:prstGeom prst="rect">
            <a:avLst/>
          </a:prstGeom>
          <a:ln>
            <a:noFill/>
          </a:ln>
        </p:spPr>
        <p:txBody>
          <a:bodyPr wrap="square">
            <a:spAutoFit/>
          </a:bodyPr>
          <a:lstStyle/>
          <a:p>
            <a:r>
              <a:rPr lang="en-US" sz="1200" dirty="0">
                <a:solidFill>
                  <a:srgbClr val="106636"/>
                </a:solidFill>
                <a:latin typeface="Calibri" pitchFamily="34" charset="0"/>
                <a:ea typeface="MS PGothic" pitchFamily="34" charset="-128"/>
                <a:cs typeface="Arial" pitchFamily="34" charset="0"/>
              </a:rPr>
              <a:t>K. </a:t>
            </a:r>
            <a:r>
              <a:rPr lang="en-US" sz="1200" dirty="0" err="1">
                <a:solidFill>
                  <a:srgbClr val="106636"/>
                </a:solidFill>
                <a:latin typeface="Calibri" pitchFamily="34" charset="0"/>
                <a:ea typeface="MS PGothic" pitchFamily="34" charset="-128"/>
                <a:cs typeface="Arial" pitchFamily="34" charset="0"/>
              </a:rPr>
              <a:t>Rickert</a:t>
            </a:r>
            <a:r>
              <a:rPr lang="en-US" sz="1200" dirty="0">
                <a:solidFill>
                  <a:srgbClr val="106636"/>
                </a:solidFill>
                <a:latin typeface="Calibri" pitchFamily="34" charset="0"/>
                <a:ea typeface="MS PGothic" pitchFamily="34" charset="-128"/>
                <a:cs typeface="Arial" pitchFamily="34" charset="0"/>
              </a:rPr>
              <a:t>, A. </a:t>
            </a:r>
            <a:r>
              <a:rPr lang="en-US" sz="1200" dirty="0" err="1">
                <a:solidFill>
                  <a:srgbClr val="106636"/>
                </a:solidFill>
                <a:latin typeface="Calibri" pitchFamily="34" charset="0"/>
                <a:ea typeface="MS PGothic" pitchFamily="34" charset="-128"/>
                <a:cs typeface="Arial" pitchFamily="34" charset="0"/>
              </a:rPr>
              <a:t>Huq</a:t>
            </a:r>
            <a:r>
              <a:rPr lang="en-US" sz="1200" dirty="0">
                <a:solidFill>
                  <a:srgbClr val="106636"/>
                </a:solidFill>
                <a:latin typeface="Calibri" pitchFamily="34" charset="0"/>
                <a:ea typeface="MS PGothic" pitchFamily="34" charset="-128"/>
                <a:cs typeface="Arial" pitchFamily="34" charset="0"/>
              </a:rPr>
              <a:t>, S.H. Lapidus, A. Wustrow, D.E. Ellis, and K.R. </a:t>
            </a:r>
            <a:r>
              <a:rPr lang="en-US" sz="1200" dirty="0" err="1">
                <a:solidFill>
                  <a:srgbClr val="106636"/>
                </a:solidFill>
                <a:latin typeface="Calibri" pitchFamily="34" charset="0"/>
                <a:ea typeface="MS PGothic" pitchFamily="34" charset="-128"/>
                <a:cs typeface="Arial" pitchFamily="34" charset="0"/>
              </a:rPr>
              <a:t>Poeppelmeier</a:t>
            </a:r>
            <a:r>
              <a:rPr lang="en-US" sz="1200" dirty="0">
                <a:solidFill>
                  <a:srgbClr val="106636"/>
                </a:solidFill>
                <a:latin typeface="Calibri" pitchFamily="34" charset="0"/>
                <a:ea typeface="MS PGothic" pitchFamily="34" charset="-128"/>
                <a:cs typeface="Arial" pitchFamily="34" charset="0"/>
              </a:rPr>
              <a:t>. </a:t>
            </a:r>
            <a:r>
              <a:rPr lang="en-US" sz="1200" i="1" dirty="0">
                <a:solidFill>
                  <a:srgbClr val="106636"/>
                </a:solidFill>
                <a:latin typeface="Calibri" pitchFamily="34" charset="0"/>
                <a:ea typeface="MS PGothic" pitchFamily="34" charset="-128"/>
                <a:cs typeface="Arial" pitchFamily="34" charset="0"/>
              </a:rPr>
              <a:t>Chem. Mater.</a:t>
            </a:r>
            <a:r>
              <a:rPr lang="en-US" sz="1200" dirty="0">
                <a:solidFill>
                  <a:srgbClr val="106636"/>
                </a:solidFill>
                <a:latin typeface="Calibri" pitchFamily="34" charset="0"/>
                <a:ea typeface="MS PGothic" pitchFamily="34" charset="-128"/>
                <a:cs typeface="Arial" pitchFamily="34" charset="0"/>
              </a:rPr>
              <a:t> 27 (2015) 8084-8093.</a:t>
            </a:r>
          </a:p>
        </p:txBody>
      </p:sp>
      <p:sp>
        <p:nvSpPr>
          <p:cNvPr id="9" name="Rectangle 8"/>
          <p:cNvSpPr/>
          <p:nvPr/>
        </p:nvSpPr>
        <p:spPr>
          <a:xfrm>
            <a:off x="6096000" y="1124712"/>
            <a:ext cx="28194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 name="Title 4"/>
          <p:cNvSpPr>
            <a:spLocks noGrp="1"/>
          </p:cNvSpPr>
          <p:nvPr>
            <p:ph type="title"/>
          </p:nvPr>
        </p:nvSpPr>
        <p:spPr/>
        <p:txBody>
          <a:bodyPr/>
          <a:lstStyle/>
          <a:p>
            <a:r>
              <a:rPr lang="en-US" sz="2000" b="1" dirty="0"/>
              <a:t>Neutrons at SNS Reveal the Specific Site That is the </a:t>
            </a:r>
            <a:br>
              <a:rPr lang="en-US" sz="2000" b="1" dirty="0"/>
            </a:br>
            <a:r>
              <a:rPr lang="en-US" sz="2000" b="1" dirty="0"/>
              <a:t>Major Contributor to Conductivity in Ga</a:t>
            </a:r>
            <a:r>
              <a:rPr lang="en-US" sz="2000" b="1" baseline="-25000" dirty="0"/>
              <a:t>2</a:t>
            </a:r>
            <a:r>
              <a:rPr lang="en-US" sz="2000" b="1" dirty="0"/>
              <a:t>In</a:t>
            </a:r>
            <a:r>
              <a:rPr lang="en-US" sz="2000" b="1" baseline="-25000" dirty="0"/>
              <a:t>6</a:t>
            </a:r>
            <a:r>
              <a:rPr lang="en-US" sz="2000" b="1" dirty="0"/>
              <a:t>Sn</a:t>
            </a:r>
            <a:r>
              <a:rPr lang="en-US" sz="2000" b="1" baseline="-25000" dirty="0"/>
              <a:t>2</a:t>
            </a:r>
            <a:r>
              <a:rPr lang="en-US" sz="2000" b="1" dirty="0"/>
              <a:t>O</a:t>
            </a:r>
            <a:r>
              <a:rPr lang="en-US" sz="2000" b="1" baseline="-25000" dirty="0"/>
              <a:t>16</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1299" y="6295934"/>
            <a:ext cx="891607" cy="533398"/>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5320" y="923925"/>
            <a:ext cx="1639614" cy="118872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000" y="923925"/>
            <a:ext cx="1775863" cy="1188720"/>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4953000" y="2169239"/>
            <a:ext cx="3886200" cy="1485672"/>
            <a:chOff x="4953000" y="2169239"/>
            <a:chExt cx="3886200" cy="1485672"/>
          </a:xfrm>
        </p:grpSpPr>
        <p:pic>
          <p:nvPicPr>
            <p:cNvPr id="14" name="Picture 13"/>
            <p:cNvPicPr/>
            <p:nvPr/>
          </p:nvPicPr>
          <p:blipFill rotWithShape="1">
            <a:blip r:embed="rId7" cstate="screen">
              <a:extLst>
                <a:ext uri="{28A0092B-C50C-407E-A947-70E740481C1C}">
                  <a14:useLocalDpi xmlns:a14="http://schemas.microsoft.com/office/drawing/2010/main"/>
                </a:ext>
              </a:extLst>
            </a:blip>
            <a:srcRect b="4697"/>
            <a:stretch/>
          </p:blipFill>
          <p:spPr bwMode="auto">
            <a:xfrm>
              <a:off x="4953000" y="2169239"/>
              <a:ext cx="3641934" cy="1329612"/>
            </a:xfrm>
            <a:prstGeom prst="rect">
              <a:avLst/>
            </a:prstGeom>
            <a:ln>
              <a:noFill/>
            </a:ln>
            <a:extLst>
              <a:ext uri="{53640926-AAD7-44d8-BBD7-CCE9431645EC}">
                <a14:shadowObscured xmlns:a14="http://schemas.microsoft.com/office/drawing/2010/main" xmlns=""/>
              </a:ext>
            </a:extLst>
          </p:spPr>
        </p:pic>
        <p:sp>
          <p:nvSpPr>
            <p:cNvPr id="11" name="TextBox 10"/>
            <p:cNvSpPr txBox="1"/>
            <p:nvPr/>
          </p:nvSpPr>
          <p:spPr>
            <a:xfrm>
              <a:off x="5029200" y="3393301"/>
              <a:ext cx="3810000" cy="261610"/>
            </a:xfrm>
            <a:prstGeom prst="rect">
              <a:avLst/>
            </a:prstGeom>
            <a:noFill/>
          </p:spPr>
          <p:txBody>
            <a:bodyPr wrap="square" rtlCol="0">
              <a:spAutoFit/>
            </a:bodyPr>
            <a:lstStyle/>
            <a:p>
              <a:r>
                <a:rPr lang="en-US" sz="1100" dirty="0"/>
                <a:t>   </a:t>
              </a:r>
              <a:r>
                <a:rPr lang="en-US" sz="1000" dirty="0"/>
                <a:t>      </a:t>
              </a:r>
              <a:r>
                <a:rPr lang="en-US" sz="800" dirty="0"/>
                <a:t>1.0             1.5             2.0              2.5             3.0              3.5             4.0              4.5</a:t>
              </a:r>
              <a:endParaRPr lang="en-US" sz="1000" dirty="0"/>
            </a:p>
          </p:txBody>
        </p:sp>
      </p:grpSp>
    </p:spTree>
    <p:extLst>
      <p:ext uri="{BB962C8B-B14F-4D97-AF65-F5344CB8AC3E}">
        <p14:creationId xmlns:p14="http://schemas.microsoft.com/office/powerpoint/2010/main" val="12627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b="1" dirty="0"/>
              <a:t>Neutrons Provide Insight into the Structure of </a:t>
            </a:r>
            <a:br>
              <a:rPr lang="en-US" sz="2000" b="1" dirty="0"/>
            </a:br>
            <a:r>
              <a:rPr lang="en-US" sz="2000" b="1" dirty="0"/>
              <a:t>Cellulose Synthase Complex for Potential Biofuel Applications</a:t>
            </a:r>
          </a:p>
        </p:txBody>
      </p:sp>
      <p:pic>
        <p:nvPicPr>
          <p:cNvPr id="9" name="Picture 8"/>
          <p:cNvPicPr>
            <a:picLocks noChangeAspect="1"/>
          </p:cNvPicPr>
          <p:nvPr/>
        </p:nvPicPr>
        <p:blipFill>
          <a:blip r:embed="rId3"/>
          <a:stretch>
            <a:fillRect/>
          </a:stretch>
        </p:blipFill>
        <p:spPr>
          <a:xfrm>
            <a:off x="2831067" y="6303309"/>
            <a:ext cx="412350" cy="531796"/>
          </a:xfrm>
          <a:prstGeom prst="rect">
            <a:avLst/>
          </a:prstGeom>
        </p:spPr>
      </p:pic>
      <p:pic>
        <p:nvPicPr>
          <p:cNvPr id="11" name="Picture 10"/>
          <p:cNvPicPr>
            <a:picLocks noChangeAspect="1"/>
          </p:cNvPicPr>
          <p:nvPr/>
        </p:nvPicPr>
        <p:blipFill rotWithShape="1">
          <a:blip r:embed="rId4"/>
          <a:srcRect l="18466" t="23958" r="18153" b="25296"/>
          <a:stretch/>
        </p:blipFill>
        <p:spPr>
          <a:xfrm>
            <a:off x="3289301" y="6299200"/>
            <a:ext cx="838200" cy="504117"/>
          </a:xfrm>
          <a:prstGeom prst="rect">
            <a:avLst/>
          </a:prstGeom>
        </p:spPr>
      </p:pic>
      <p:sp>
        <p:nvSpPr>
          <p:cNvPr id="13" name="Content Placeholder 1"/>
          <p:cNvSpPr txBox="1">
            <a:spLocks/>
          </p:cNvSpPr>
          <p:nvPr/>
        </p:nvSpPr>
        <p:spPr bwMode="auto">
          <a:xfrm>
            <a:off x="3657600" y="762000"/>
            <a:ext cx="5486399" cy="4571063"/>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ts val="0"/>
              </a:spcBef>
              <a:buFont typeface="Arial" pitchFamily="34" charset="0"/>
              <a:buNone/>
            </a:pPr>
            <a:r>
              <a:rPr lang="en-US" sz="1800" dirty="0">
                <a:solidFill>
                  <a:srgbClr val="106636"/>
                </a:solidFill>
              </a:rPr>
              <a:t>Scientific Achievement</a:t>
            </a:r>
          </a:p>
          <a:p>
            <a:pPr marL="228600" indent="0">
              <a:buNone/>
            </a:pPr>
            <a:r>
              <a:rPr lang="en-US" sz="1400" dirty="0">
                <a:solidFill>
                  <a:schemeClr val="tx1"/>
                </a:solidFill>
                <a:latin typeface="+mn-lt"/>
              </a:rPr>
              <a:t>Researchers at ORNL have solved a low resolution structure of the CESA catalytic domain of the cellulose synthase complex (CSC), the enzyme responsible for synthesis of cellulose, a major structural component of plant cell walls. Neutron and X-ray scattering together with computational techniques provide the first experimental evidence to reveal self-assembly of CESA into a stable trimer in solution.</a:t>
            </a:r>
          </a:p>
          <a:p>
            <a:pPr marL="228600" indent="0">
              <a:buNone/>
            </a:pPr>
            <a:endParaRPr lang="en-US" sz="600" dirty="0">
              <a:solidFill>
                <a:schemeClr val="tx1"/>
              </a:solidFill>
              <a:latin typeface="+mn-lt"/>
            </a:endParaRPr>
          </a:p>
          <a:p>
            <a:pPr marL="0" indent="0">
              <a:spcBef>
                <a:spcPts val="0"/>
              </a:spcBef>
              <a:buFont typeface="Arial" pitchFamily="34" charset="0"/>
              <a:buNone/>
            </a:pPr>
            <a:r>
              <a:rPr lang="en-US" sz="1800" dirty="0">
                <a:solidFill>
                  <a:srgbClr val="106636"/>
                </a:solidFill>
              </a:rPr>
              <a:t>Significance and Impact</a:t>
            </a:r>
          </a:p>
          <a:p>
            <a:pPr marL="228600" indent="0">
              <a:buNone/>
            </a:pPr>
            <a:r>
              <a:rPr lang="en-US" sz="1400" dirty="0">
                <a:solidFill>
                  <a:schemeClr val="tx1"/>
                </a:solidFill>
                <a:latin typeface="+mn-lt"/>
              </a:rPr>
              <a:t>This study advances our knowledge of the structure and function of the plant CSC, and supports a ‘hexamer of trimers’ model of a CSC that synthesizes an 18-chain cellulose </a:t>
            </a:r>
            <a:r>
              <a:rPr lang="en-US" sz="1400" dirty="0" err="1">
                <a:solidFill>
                  <a:schemeClr val="tx1"/>
                </a:solidFill>
                <a:latin typeface="+mn-lt"/>
              </a:rPr>
              <a:t>microfibril</a:t>
            </a:r>
            <a:r>
              <a:rPr lang="en-US" sz="1400" dirty="0">
                <a:solidFill>
                  <a:schemeClr val="tx1"/>
                </a:solidFill>
                <a:latin typeface="+mn-lt"/>
              </a:rPr>
              <a:t> as its fundamental product</a:t>
            </a:r>
            <a:r>
              <a:rPr lang="en-US" sz="1400" dirty="0">
                <a:solidFill>
                  <a:srgbClr val="000000"/>
                </a:solidFill>
                <a:latin typeface="+mn-lt"/>
              </a:rPr>
              <a:t>, which could resolve long-standing debates over the definitive structure of cellulose in plant cell walls</a:t>
            </a:r>
            <a:r>
              <a:rPr lang="en-US" sz="1400" dirty="0">
                <a:solidFill>
                  <a:schemeClr val="tx1"/>
                </a:solidFill>
                <a:latin typeface="+mn-lt"/>
                <a:cs typeface="Arial"/>
              </a:rPr>
              <a:t>. </a:t>
            </a:r>
          </a:p>
          <a:p>
            <a:pPr marL="238125" lvl="1" indent="0">
              <a:spcBef>
                <a:spcPts val="0"/>
              </a:spcBef>
              <a:buFont typeface="Arial" pitchFamily="34" charset="0"/>
              <a:buNone/>
            </a:pPr>
            <a:r>
              <a:rPr lang="en-US" sz="600" dirty="0">
                <a:latin typeface="+mn-lt"/>
              </a:rPr>
              <a:t> </a:t>
            </a:r>
          </a:p>
          <a:p>
            <a:pPr marL="0" indent="0">
              <a:spcBef>
                <a:spcPts val="0"/>
              </a:spcBef>
              <a:buFont typeface="Arial" pitchFamily="34" charset="0"/>
              <a:buNone/>
            </a:pPr>
            <a:r>
              <a:rPr lang="en-US" sz="1800" dirty="0">
                <a:solidFill>
                  <a:srgbClr val="106636"/>
                </a:solidFill>
              </a:rPr>
              <a:t>Research Details</a:t>
            </a:r>
            <a:endParaRPr lang="en-US" sz="1100" dirty="0">
              <a:solidFill>
                <a:srgbClr val="106636"/>
              </a:solidFill>
            </a:endParaRPr>
          </a:p>
          <a:p>
            <a:pPr marL="398463" lvl="1" indent="-180975">
              <a:spcBef>
                <a:spcPts val="0"/>
              </a:spcBef>
            </a:pPr>
            <a:r>
              <a:rPr lang="en-US" sz="1200" dirty="0">
                <a:solidFill>
                  <a:schemeClr val="tx1"/>
                </a:solidFill>
                <a:latin typeface="+mn-lt"/>
                <a:cs typeface="Arial"/>
              </a:rPr>
              <a:t>The conformations of monomeric and trimeric recombinant proteins (from the catalytic domain of </a:t>
            </a:r>
            <a:r>
              <a:rPr lang="en-US" sz="1200" dirty="0">
                <a:solidFill>
                  <a:srgbClr val="000000"/>
                </a:solidFill>
                <a:latin typeface="+mn-lt"/>
                <a:cs typeface="Arial"/>
              </a:rPr>
              <a:t>Arabidopsis</a:t>
            </a:r>
            <a:r>
              <a:rPr lang="en-US" sz="1200" dirty="0">
                <a:solidFill>
                  <a:srgbClr val="FF0000"/>
                </a:solidFill>
                <a:latin typeface="+mn-lt"/>
                <a:cs typeface="Arial"/>
              </a:rPr>
              <a:t> </a:t>
            </a:r>
            <a:r>
              <a:rPr lang="en-US" sz="1200" dirty="0">
                <a:solidFill>
                  <a:schemeClr val="tx1"/>
                </a:solidFill>
                <a:latin typeface="+mn-lt"/>
                <a:cs typeface="Arial"/>
              </a:rPr>
              <a:t>CESA1, </a:t>
            </a:r>
            <a:r>
              <a:rPr lang="en-US" sz="1200" dirty="0" err="1">
                <a:solidFill>
                  <a:schemeClr val="tx1"/>
                </a:solidFill>
                <a:latin typeface="+mn-lt"/>
                <a:cs typeface="Arial"/>
              </a:rPr>
              <a:t>CatD</a:t>
            </a:r>
            <a:r>
              <a:rPr lang="en-US" sz="1200" dirty="0">
                <a:solidFill>
                  <a:schemeClr val="tx1"/>
                </a:solidFill>
                <a:latin typeface="+mn-lt"/>
                <a:cs typeface="Arial"/>
              </a:rPr>
              <a:t>) were studied using small-angle neutron scattering (SANS) and X-ray scattering (SAXS).</a:t>
            </a:r>
          </a:p>
          <a:p>
            <a:pPr marL="398463" lvl="1" indent="-180975">
              <a:spcBef>
                <a:spcPts val="0"/>
              </a:spcBef>
            </a:pPr>
            <a:r>
              <a:rPr lang="en-US" sz="1200" dirty="0">
                <a:solidFill>
                  <a:schemeClr val="tx1"/>
                </a:solidFill>
                <a:latin typeface="+mn-lt"/>
                <a:cs typeface="Arial"/>
              </a:rPr>
              <a:t>A series of </a:t>
            </a:r>
            <a:r>
              <a:rPr lang="en-US" sz="1200" dirty="0" err="1">
                <a:solidFill>
                  <a:schemeClr val="tx1"/>
                </a:solidFill>
                <a:latin typeface="+mn-lt"/>
                <a:cs typeface="Arial"/>
              </a:rPr>
              <a:t>CatD</a:t>
            </a:r>
            <a:r>
              <a:rPr lang="en-US" sz="1200" dirty="0">
                <a:solidFill>
                  <a:schemeClr val="tx1"/>
                </a:solidFill>
                <a:latin typeface="+mn-lt"/>
                <a:cs typeface="Arial"/>
              </a:rPr>
              <a:t> </a:t>
            </a:r>
            <a:r>
              <a:rPr lang="en-US" sz="1200" dirty="0" err="1">
                <a:solidFill>
                  <a:schemeClr val="tx1"/>
                </a:solidFill>
                <a:latin typeface="+mn-lt"/>
                <a:cs typeface="Arial"/>
              </a:rPr>
              <a:t>trimer</a:t>
            </a:r>
            <a:r>
              <a:rPr lang="en-US" sz="1200" dirty="0">
                <a:solidFill>
                  <a:schemeClr val="tx1"/>
                </a:solidFill>
                <a:latin typeface="+mn-lt"/>
                <a:cs typeface="Arial"/>
              </a:rPr>
              <a:t> computational models were compared with the SAXS </a:t>
            </a:r>
            <a:r>
              <a:rPr lang="en-US" sz="1200" dirty="0" err="1">
                <a:solidFill>
                  <a:schemeClr val="tx1"/>
                </a:solidFill>
                <a:latin typeface="+mn-lt"/>
                <a:cs typeface="Arial"/>
              </a:rPr>
              <a:t>trimer</a:t>
            </a:r>
            <a:r>
              <a:rPr lang="en-US" sz="1200" dirty="0">
                <a:solidFill>
                  <a:schemeClr val="tx1"/>
                </a:solidFill>
                <a:latin typeface="+mn-lt"/>
                <a:cs typeface="Arial"/>
              </a:rPr>
              <a:t> profile to explore possible arrangement of the monomers in the </a:t>
            </a:r>
            <a:r>
              <a:rPr lang="en-US" sz="1200" dirty="0" err="1">
                <a:solidFill>
                  <a:schemeClr val="tx1"/>
                </a:solidFill>
                <a:latin typeface="+mn-lt"/>
                <a:cs typeface="Arial"/>
              </a:rPr>
              <a:t>trimers</a:t>
            </a:r>
            <a:r>
              <a:rPr lang="en-US" sz="1200" dirty="0">
                <a:solidFill>
                  <a:schemeClr val="tx1"/>
                </a:solidFill>
                <a:latin typeface="+mn-lt"/>
                <a:cs typeface="Arial"/>
              </a:rPr>
              <a:t>. </a:t>
            </a:r>
          </a:p>
          <a:p>
            <a:pPr marL="398463" lvl="1" indent="-180975">
              <a:spcBef>
                <a:spcPts val="0"/>
              </a:spcBef>
            </a:pPr>
            <a:r>
              <a:rPr lang="en-US" sz="1200" dirty="0">
                <a:solidFill>
                  <a:schemeClr val="tx1"/>
                </a:solidFill>
                <a:latin typeface="+mn-lt"/>
                <a:cs typeface="Arial"/>
              </a:rPr>
              <a:t>Candidate </a:t>
            </a:r>
            <a:r>
              <a:rPr lang="en-US" sz="1200" dirty="0" err="1">
                <a:solidFill>
                  <a:schemeClr val="tx1"/>
                </a:solidFill>
                <a:latin typeface="+mn-lt"/>
                <a:cs typeface="Arial"/>
              </a:rPr>
              <a:t>trimers</a:t>
            </a:r>
            <a:r>
              <a:rPr lang="en-US" sz="1200" dirty="0">
                <a:solidFill>
                  <a:schemeClr val="tx1"/>
                </a:solidFill>
                <a:latin typeface="+mn-lt"/>
                <a:cs typeface="Arial"/>
              </a:rPr>
              <a:t> were identified with monomers oriented such that the newly synthesized cellulose chains project towards the cell membrane.</a:t>
            </a:r>
          </a:p>
        </p:txBody>
      </p:sp>
      <p:sp>
        <p:nvSpPr>
          <p:cNvPr id="14" name="Rectangle 13"/>
          <p:cNvSpPr/>
          <p:nvPr/>
        </p:nvSpPr>
        <p:spPr>
          <a:xfrm>
            <a:off x="-2" y="5813097"/>
            <a:ext cx="8991602" cy="461665"/>
          </a:xfrm>
          <a:prstGeom prst="rect">
            <a:avLst/>
          </a:prstGeom>
        </p:spPr>
        <p:txBody>
          <a:bodyPr wrap="square">
            <a:spAutoFit/>
          </a:bodyPr>
          <a:lstStyle/>
          <a:p>
            <a:pPr marL="0" lvl="1" algn="just"/>
            <a:r>
              <a:rPr lang="en-US" sz="1150" dirty="0">
                <a:solidFill>
                  <a:srgbClr val="106636"/>
                </a:solidFill>
              </a:rPr>
              <a:t>V.G. </a:t>
            </a:r>
            <a:r>
              <a:rPr lang="en-US" sz="1150" dirty="0" err="1">
                <a:solidFill>
                  <a:srgbClr val="106636"/>
                </a:solidFill>
              </a:rPr>
              <a:t>Vandavasi</a:t>
            </a:r>
            <a:r>
              <a:rPr lang="en-US" sz="1150" dirty="0">
                <a:solidFill>
                  <a:srgbClr val="106636"/>
                </a:solidFill>
              </a:rPr>
              <a:t>, D.K. Putnam, Q. Zhang, L. Petridis, W.T. Heller, B.T. Nixon, C.H. </a:t>
            </a:r>
            <a:r>
              <a:rPr lang="en-US" sz="1150" dirty="0" err="1">
                <a:solidFill>
                  <a:srgbClr val="106636"/>
                </a:solidFill>
              </a:rPr>
              <a:t>Haigler</a:t>
            </a:r>
            <a:r>
              <a:rPr lang="en-US" sz="1150" dirty="0">
                <a:solidFill>
                  <a:srgbClr val="106636"/>
                </a:solidFill>
              </a:rPr>
              <a:t>, U. </a:t>
            </a:r>
            <a:r>
              <a:rPr lang="en-US" sz="1150" dirty="0" err="1">
                <a:solidFill>
                  <a:srgbClr val="106636"/>
                </a:solidFill>
              </a:rPr>
              <a:t>Kalluri</a:t>
            </a:r>
            <a:r>
              <a:rPr lang="en-US" sz="1150" dirty="0">
                <a:solidFill>
                  <a:srgbClr val="106636"/>
                </a:solidFill>
              </a:rPr>
              <a:t>, L. Coates, P. </a:t>
            </a:r>
            <a:r>
              <a:rPr lang="en-US" sz="1150" dirty="0" err="1">
                <a:solidFill>
                  <a:srgbClr val="106636"/>
                </a:solidFill>
              </a:rPr>
              <a:t>Langan</a:t>
            </a:r>
            <a:r>
              <a:rPr lang="en-US" sz="1150" dirty="0">
                <a:solidFill>
                  <a:srgbClr val="106636"/>
                </a:solidFill>
              </a:rPr>
              <a:t>, J. Smith, J. </a:t>
            </a:r>
            <a:r>
              <a:rPr lang="en-US" sz="1150" dirty="0" err="1">
                <a:solidFill>
                  <a:srgbClr val="106636"/>
                </a:solidFill>
              </a:rPr>
              <a:t>Meiler</a:t>
            </a:r>
            <a:r>
              <a:rPr lang="en-US" sz="1150" dirty="0">
                <a:solidFill>
                  <a:srgbClr val="106636"/>
                </a:solidFill>
              </a:rPr>
              <a:t>, and H.M. O’Neill. </a:t>
            </a:r>
            <a:r>
              <a:rPr lang="en-US" sz="1150" i="1" dirty="0">
                <a:solidFill>
                  <a:srgbClr val="106636"/>
                </a:solidFill>
              </a:rPr>
              <a:t>Plant Physiology. </a:t>
            </a:r>
            <a:r>
              <a:rPr lang="en-US" sz="1150" dirty="0">
                <a:solidFill>
                  <a:srgbClr val="106636"/>
                </a:solidFill>
              </a:rPr>
              <a:t>170.1 (2016): 123–135. </a:t>
            </a:r>
          </a:p>
        </p:txBody>
      </p:sp>
      <p:sp>
        <p:nvSpPr>
          <p:cNvPr id="15" name="TextBox 14"/>
          <p:cNvSpPr txBox="1"/>
          <p:nvPr/>
        </p:nvSpPr>
        <p:spPr>
          <a:xfrm>
            <a:off x="-21712" y="4648200"/>
            <a:ext cx="3755512" cy="1331134"/>
          </a:xfrm>
          <a:prstGeom prst="rect">
            <a:avLst/>
          </a:prstGeom>
          <a:noFill/>
        </p:spPr>
        <p:txBody>
          <a:bodyPr wrap="square" rtlCol="0">
            <a:spAutoFit/>
          </a:bodyPr>
          <a:lstStyle/>
          <a:p>
            <a:pPr algn="just"/>
            <a:r>
              <a:rPr lang="en-US" sz="1150" dirty="0">
                <a:solidFill>
                  <a:srgbClr val="106636"/>
                </a:solidFill>
              </a:rPr>
              <a:t>This work was performed at the ORNL Spallation Neutron Source EQ-SANS and High Flux Isotope Reactor Bio-SANS instruments, and the Brookhaven National Lab NSLS X9 beam line, DOE User Facilities. Supported by the ORNL LDRD program and the Center for Lignocellulose Structure and Formation, a DOE BES EFRC.  </a:t>
            </a:r>
          </a:p>
          <a:p>
            <a:pPr algn="just"/>
            <a:endParaRPr lang="en-US" sz="1150" dirty="0">
              <a:solidFill>
                <a:srgbClr val="106636"/>
              </a:solidFill>
            </a:endParaRPr>
          </a:p>
        </p:txBody>
      </p:sp>
      <p:pic>
        <p:nvPicPr>
          <p:cNvPr id="18" name="Picture 17"/>
          <p:cNvPicPr>
            <a:picLocks noChangeAspect="1"/>
          </p:cNvPicPr>
          <p:nvPr/>
        </p:nvPicPr>
        <p:blipFill>
          <a:blip r:embed="rId5"/>
          <a:stretch>
            <a:fillRect/>
          </a:stretch>
        </p:blipFill>
        <p:spPr>
          <a:xfrm>
            <a:off x="4127501" y="6374784"/>
            <a:ext cx="974623" cy="356869"/>
          </a:xfrm>
          <a:prstGeom prst="rect">
            <a:avLst/>
          </a:prstGeom>
        </p:spPr>
      </p:pic>
      <p:pic>
        <p:nvPicPr>
          <p:cNvPr id="21" name="Picture 20" descr="front-matter.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4980" y="870720"/>
            <a:ext cx="1828800" cy="2447778"/>
          </a:xfrm>
          <a:prstGeom prst="rect">
            <a:avLst/>
          </a:prstGeom>
        </p:spPr>
      </p:pic>
      <p:sp>
        <p:nvSpPr>
          <p:cNvPr id="16" name="TextBox 15"/>
          <p:cNvSpPr txBox="1"/>
          <p:nvPr/>
        </p:nvSpPr>
        <p:spPr>
          <a:xfrm>
            <a:off x="0" y="3447871"/>
            <a:ext cx="3581400" cy="1200329"/>
          </a:xfrm>
          <a:prstGeom prst="rect">
            <a:avLst/>
          </a:prstGeom>
          <a:noFill/>
        </p:spPr>
        <p:txBody>
          <a:bodyPr wrap="square" rtlCol="0">
            <a:spAutoFit/>
          </a:bodyPr>
          <a:lstStyle/>
          <a:p>
            <a:pPr algn="just"/>
            <a:r>
              <a:rPr lang="en-US" sz="1200" i="1" dirty="0">
                <a:solidFill>
                  <a:srgbClr val="000000"/>
                </a:solidFill>
                <a:cs typeface="Arial" panose="020B0604020202020204" pitchFamily="34" charset="0"/>
              </a:rPr>
              <a:t>Left: SANS and SAXS profiles of </a:t>
            </a:r>
            <a:r>
              <a:rPr lang="en-US" sz="1200" i="1" dirty="0" err="1">
                <a:solidFill>
                  <a:srgbClr val="000000"/>
                </a:solidFill>
                <a:cs typeface="Arial" panose="020B0604020202020204" pitchFamily="34" charset="0"/>
              </a:rPr>
              <a:t>CatD</a:t>
            </a:r>
            <a:r>
              <a:rPr lang="en-US" sz="1200" i="1" dirty="0">
                <a:solidFill>
                  <a:srgbClr val="000000"/>
                </a:solidFill>
                <a:cs typeface="Arial" panose="020B0604020202020204" pitchFamily="34" charset="0"/>
              </a:rPr>
              <a:t> monomers and </a:t>
            </a:r>
            <a:r>
              <a:rPr lang="en-US" sz="1200" i="1" dirty="0" err="1">
                <a:solidFill>
                  <a:srgbClr val="000000"/>
                </a:solidFill>
                <a:cs typeface="Arial" panose="020B0604020202020204" pitchFamily="34" charset="0"/>
              </a:rPr>
              <a:t>trimers</a:t>
            </a:r>
            <a:r>
              <a:rPr lang="en-US" sz="1200" i="1" dirty="0">
                <a:solidFill>
                  <a:srgbClr val="000000"/>
                </a:solidFill>
                <a:cs typeface="Arial" panose="020B0604020202020204" pitchFamily="34" charset="0"/>
              </a:rPr>
              <a:t>. </a:t>
            </a:r>
            <a:r>
              <a:rPr lang="en-US" sz="1200" i="1" dirty="0">
                <a:solidFill>
                  <a:srgbClr val="000000"/>
                </a:solidFill>
              </a:rPr>
              <a:t>Right: </a:t>
            </a:r>
            <a:r>
              <a:rPr lang="en-US" sz="1200" dirty="0">
                <a:solidFill>
                  <a:srgbClr val="000000"/>
                </a:solidFill>
              </a:rPr>
              <a:t>Plant Physiology </a:t>
            </a:r>
            <a:r>
              <a:rPr lang="en-US" sz="1200" i="1" dirty="0">
                <a:solidFill>
                  <a:srgbClr val="000000"/>
                </a:solidFill>
              </a:rPr>
              <a:t>cover art showing CSC.  Ab initio models of catalytic domain of CESA calculated from scattering data are represented by semi-transparent grey surface envelopes, superimposed with the computational atomic models in orange.</a:t>
            </a:r>
          </a:p>
        </p:txBody>
      </p:sp>
      <p:grpSp>
        <p:nvGrpSpPr>
          <p:cNvPr id="5" name="Group 4"/>
          <p:cNvGrpSpPr/>
          <p:nvPr/>
        </p:nvGrpSpPr>
        <p:grpSpPr>
          <a:xfrm>
            <a:off x="84391" y="834106"/>
            <a:ext cx="1550241" cy="2671094"/>
            <a:chOff x="66347" y="798052"/>
            <a:chExt cx="1550241" cy="2671094"/>
          </a:xfrm>
        </p:grpSpPr>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9944" t="7142" r="51130" b="66667"/>
            <a:stretch/>
          </p:blipFill>
          <p:spPr>
            <a:xfrm>
              <a:off x="66347" y="798052"/>
              <a:ext cx="1533853" cy="1335547"/>
            </a:xfrm>
            <a:prstGeom prst="rect">
              <a:avLst/>
            </a:prstGeom>
          </p:spPr>
        </p:pic>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48870" t="7142" r="12203" b="66667"/>
            <a:stretch/>
          </p:blipFill>
          <p:spPr>
            <a:xfrm>
              <a:off x="82735" y="2133599"/>
              <a:ext cx="1533853" cy="1335547"/>
            </a:xfrm>
            <a:prstGeom prst="rect">
              <a:avLst/>
            </a:prstGeom>
          </p:spPr>
        </p:pic>
      </p:grpSp>
      <p:pic>
        <p:nvPicPr>
          <p:cNvPr id="20" name="Picture 19"/>
          <p:cNvPicPr>
            <a:picLocks noChangeAspect="1"/>
          </p:cNvPicPr>
          <p:nvPr/>
        </p:nvPicPr>
        <p:blipFill rotWithShape="1">
          <a:blip r:embed="rId9" cstate="print"/>
          <a:srcRect l="64357"/>
          <a:stretch/>
        </p:blipFill>
        <p:spPr>
          <a:xfrm>
            <a:off x="5138352" y="6324600"/>
            <a:ext cx="1822420" cy="499720"/>
          </a:xfrm>
          <a:prstGeom prst="rect">
            <a:avLst/>
          </a:prstGeom>
        </p:spPr>
      </p:pic>
    </p:spTree>
    <p:extLst>
      <p:ext uri="{BB962C8B-B14F-4D97-AF65-F5344CB8AC3E}">
        <p14:creationId xmlns:p14="http://schemas.microsoft.com/office/powerpoint/2010/main" val="1067915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408" y="5753100"/>
            <a:ext cx="4267200" cy="457200"/>
          </a:xfrm>
        </p:spPr>
        <p:txBody>
          <a:bodyPr/>
          <a:lstStyle/>
          <a:p>
            <a:pPr marL="0" indent="0" algn="just">
              <a:buNone/>
            </a:pPr>
            <a:r>
              <a:rPr lang="en-US" sz="1200" b="0" dirty="0">
                <a:latin typeface="+mn-lt"/>
              </a:rPr>
              <a:t>Z. Zhang, M. </a:t>
            </a:r>
            <a:r>
              <a:rPr lang="en-US" sz="1200" b="0" dirty="0" err="1">
                <a:latin typeface="+mn-lt"/>
              </a:rPr>
              <a:t>Ohl</a:t>
            </a:r>
            <a:r>
              <a:rPr lang="en-US" sz="1200" b="0" dirty="0">
                <a:latin typeface="+mn-lt"/>
              </a:rPr>
              <a:t>, S. </a:t>
            </a:r>
            <a:r>
              <a:rPr lang="en-US" sz="1200" b="0" dirty="0" err="1">
                <a:latin typeface="+mn-lt"/>
              </a:rPr>
              <a:t>Diallo</a:t>
            </a:r>
            <a:r>
              <a:rPr lang="en-US" sz="1200" b="0" dirty="0">
                <a:latin typeface="+mn-lt"/>
              </a:rPr>
              <a:t>, N. </a:t>
            </a:r>
            <a:r>
              <a:rPr lang="en-US" sz="1200" b="0" dirty="0" err="1">
                <a:latin typeface="+mn-lt"/>
              </a:rPr>
              <a:t>Jalarvo</a:t>
            </a:r>
            <a:r>
              <a:rPr lang="en-US" sz="1200" b="0" dirty="0">
                <a:latin typeface="+mn-lt"/>
              </a:rPr>
              <a:t>, K. Hong, Y. Han, G. Smith, and C. Do, </a:t>
            </a:r>
            <a:r>
              <a:rPr lang="en-US" sz="1200" b="0" i="1" dirty="0">
                <a:latin typeface="+mn-lt"/>
              </a:rPr>
              <a:t>Physical Review Letters.</a:t>
            </a:r>
            <a:r>
              <a:rPr lang="en-US" sz="1200" b="0" dirty="0">
                <a:latin typeface="+mn-lt"/>
              </a:rPr>
              <a:t> 115 (2015): 198301</a:t>
            </a:r>
            <a:r>
              <a:rPr lang="en-US" sz="1200" b="0" i="1" dirty="0">
                <a:latin typeface="+mn-lt"/>
              </a:rPr>
              <a:t>.</a:t>
            </a:r>
            <a:endParaRPr lang="en-US" b="0" dirty="0">
              <a:latin typeface="+mn-lt"/>
              <a:cs typeface="Times New Roman" panose="02020603050405020304" pitchFamily="18" charset="0"/>
            </a:endParaRPr>
          </a:p>
        </p:txBody>
      </p:sp>
      <p:sp>
        <p:nvSpPr>
          <p:cNvPr id="3" name="Title 2"/>
          <p:cNvSpPr>
            <a:spLocks noGrp="1"/>
          </p:cNvSpPr>
          <p:nvPr>
            <p:ph type="title"/>
          </p:nvPr>
        </p:nvSpPr>
        <p:spPr>
          <a:xfrm>
            <a:off x="0" y="85725"/>
            <a:ext cx="9144000" cy="600075"/>
          </a:xfrm>
        </p:spPr>
        <p:txBody>
          <a:bodyPr/>
          <a:lstStyle/>
          <a:p>
            <a:r>
              <a:rPr lang="en-US" b="1" dirty="0"/>
              <a:t>New Insight Into the Dynamics of Water: </a:t>
            </a:r>
            <a:br>
              <a:rPr lang="en-US" b="1" dirty="0"/>
            </a:br>
            <a:r>
              <a:rPr lang="en-US" b="1" dirty="0"/>
              <a:t>in Association with PEO Cages for Ions</a:t>
            </a:r>
          </a:p>
        </p:txBody>
      </p:sp>
      <p:sp>
        <p:nvSpPr>
          <p:cNvPr id="4" name="TextBox 133"/>
          <p:cNvSpPr txBox="1"/>
          <p:nvPr/>
        </p:nvSpPr>
        <p:spPr>
          <a:xfrm>
            <a:off x="76200" y="5329535"/>
            <a:ext cx="4267200" cy="461665"/>
          </a:xfrm>
          <a:prstGeom prst="rect">
            <a:avLst/>
          </a:prstGeom>
          <a:noFill/>
        </p:spPr>
        <p:txBody>
          <a:bodyPr wrap="square" rtlCol="0">
            <a:spAutoFit/>
          </a:bodyPr>
          <a:lstStyle/>
          <a:p>
            <a:pPr marL="0" lvl="1" algn="just"/>
            <a:r>
              <a:rPr lang="en-US" sz="1200" dirty="0">
                <a:solidFill>
                  <a:srgbClr val="106636"/>
                </a:solidFill>
              </a:rPr>
              <a:t>Work was performed using the ORNL Spallation Neutron Source’s  BASIS instrument, which is a DOE Office of Science User Facility. </a:t>
            </a:r>
          </a:p>
        </p:txBody>
      </p:sp>
      <p:sp>
        <p:nvSpPr>
          <p:cNvPr id="6" name="Content Placeholder 1"/>
          <p:cNvSpPr txBox="1">
            <a:spLocks/>
          </p:cNvSpPr>
          <p:nvPr/>
        </p:nvSpPr>
        <p:spPr bwMode="auto">
          <a:xfrm>
            <a:off x="4343400" y="914400"/>
            <a:ext cx="4724400" cy="5257800"/>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ts val="0"/>
              </a:spcBef>
              <a:buFont typeface="Arial" pitchFamily="34" charset="0"/>
              <a:buNone/>
            </a:pPr>
            <a:r>
              <a:rPr lang="en-US" sz="2000" dirty="0">
                <a:solidFill>
                  <a:srgbClr val="106636"/>
                </a:solidFill>
              </a:rPr>
              <a:t>Scientific Achievement</a:t>
            </a:r>
          </a:p>
          <a:p>
            <a:pPr marL="120650" indent="0">
              <a:spcBef>
                <a:spcPts val="0"/>
              </a:spcBef>
              <a:buNone/>
            </a:pPr>
            <a:r>
              <a:rPr lang="en-US" sz="1400" dirty="0">
                <a:solidFill>
                  <a:srgbClr val="000000"/>
                </a:solidFill>
                <a:latin typeface="+mn-lt"/>
              </a:rPr>
              <a:t>Two different dynamic scales of water diffusion representing interfacial water and bulk water dynamics have been experimentally identified. In addition, molecular dynamic </a:t>
            </a:r>
            <a:r>
              <a:rPr lang="en-US" sz="1400" dirty="0">
                <a:solidFill>
                  <a:srgbClr val="000000"/>
                </a:solidFill>
              </a:rPr>
              <a:t>(MD) </a:t>
            </a:r>
            <a:r>
              <a:rPr lang="en-US" sz="1400" dirty="0">
                <a:solidFill>
                  <a:srgbClr val="000000"/>
                </a:solidFill>
                <a:latin typeface="+mn-lt"/>
              </a:rPr>
              <a:t>simulations revealed that larger ions stay in the cages longer due to the limited space in the cage, preventing water to come in and break the interaction between the ion and polyethylene oxide (PEO).</a:t>
            </a:r>
            <a:endParaRPr lang="en-US" sz="600" dirty="0">
              <a:solidFill>
                <a:srgbClr val="000000"/>
              </a:solidFill>
              <a:latin typeface="+mn-lt"/>
            </a:endParaRPr>
          </a:p>
          <a:p>
            <a:pPr marL="120650" indent="0">
              <a:spcBef>
                <a:spcPts val="0"/>
              </a:spcBef>
              <a:buNone/>
            </a:pPr>
            <a:endParaRPr lang="en-US" sz="600" dirty="0">
              <a:solidFill>
                <a:srgbClr val="000000"/>
              </a:solidFill>
              <a:latin typeface="+mn-lt"/>
            </a:endParaRPr>
          </a:p>
          <a:p>
            <a:pPr marL="0" lvl="0" indent="0">
              <a:spcBef>
                <a:spcPts val="0"/>
              </a:spcBef>
              <a:buNone/>
            </a:pPr>
            <a:r>
              <a:rPr lang="en-US" sz="2000" dirty="0">
                <a:solidFill>
                  <a:srgbClr val="106636"/>
                </a:solidFill>
                <a:latin typeface="Arial"/>
                <a:cs typeface="Arial"/>
              </a:rPr>
              <a:t>Significance and Impact</a:t>
            </a:r>
            <a:endParaRPr lang="en-US" sz="2000" dirty="0">
              <a:solidFill>
                <a:schemeClr val="tx1"/>
              </a:solidFill>
              <a:latin typeface="Arial"/>
              <a:cs typeface="Arial"/>
            </a:endParaRPr>
          </a:p>
          <a:p>
            <a:pPr marL="120650" indent="0">
              <a:spcBef>
                <a:spcPts val="0"/>
              </a:spcBef>
              <a:buFont typeface="Arial" pitchFamily="34" charset="0"/>
              <a:buNone/>
            </a:pPr>
            <a:r>
              <a:rPr lang="en-US" sz="1400" dirty="0">
                <a:solidFill>
                  <a:schemeClr val="tx1"/>
                </a:solidFill>
                <a:latin typeface="+mn-lt"/>
              </a:rPr>
              <a:t>The caging process is playing an important role in solid polymer electrolyte batteries. Therefore, understanding the correlation between the structure and dynamics of cages and the transportation of ions will provide transformative insights into designing next generation ion batteries.</a:t>
            </a:r>
          </a:p>
          <a:p>
            <a:pPr marL="120650" indent="0">
              <a:spcBef>
                <a:spcPts val="0"/>
              </a:spcBef>
              <a:buFont typeface="Arial" pitchFamily="34" charset="0"/>
              <a:buNone/>
            </a:pPr>
            <a:endParaRPr lang="en-US" sz="600" dirty="0">
              <a:solidFill>
                <a:schemeClr val="tx1"/>
              </a:solidFill>
            </a:endParaRPr>
          </a:p>
          <a:p>
            <a:pPr marL="0">
              <a:spcBef>
                <a:spcPts val="0"/>
              </a:spcBef>
              <a:buFont typeface="Arial" pitchFamily="34" charset="0"/>
              <a:buNone/>
            </a:pPr>
            <a:r>
              <a:rPr lang="en-US" sz="2000" dirty="0">
                <a:solidFill>
                  <a:srgbClr val="106636"/>
                </a:solidFill>
              </a:rPr>
              <a:t>Research Details</a:t>
            </a:r>
          </a:p>
          <a:p>
            <a:pPr marL="342900" lvl="1" indent="-166688">
              <a:spcBef>
                <a:spcPts val="0"/>
              </a:spcBef>
              <a:buFont typeface="Calibri" panose="020F0502020204030204" pitchFamily="34" charset="0"/>
              <a:buChar char="−"/>
              <a:defRPr/>
            </a:pPr>
            <a:r>
              <a:rPr lang="en-US" sz="1200" dirty="0">
                <a:solidFill>
                  <a:schemeClr val="tx1"/>
                </a:solidFill>
                <a:latin typeface="+mn-lt"/>
                <a:cs typeface="Calibri"/>
              </a:rPr>
              <a:t>The quasi-elastic neutron scattering (QENS) experiments were performed at T=300K. The instrument resolution was measured at T=28K. The energy transfer range was selected as ±115μeV. And the selected </a:t>
            </a:r>
            <a:r>
              <a:rPr lang="en-US" sz="1200" i="1" dirty="0">
                <a:solidFill>
                  <a:schemeClr val="tx1"/>
                </a:solidFill>
                <a:latin typeface="+mn-lt"/>
                <a:cs typeface="Calibri"/>
              </a:rPr>
              <a:t>q</a:t>
            </a:r>
            <a:r>
              <a:rPr lang="en-US" sz="1200" dirty="0">
                <a:solidFill>
                  <a:schemeClr val="tx1"/>
                </a:solidFill>
                <a:latin typeface="+mn-lt"/>
                <a:cs typeface="Calibri"/>
              </a:rPr>
              <a:t> range is from 0.3 to 1.1 Å</a:t>
            </a:r>
            <a:r>
              <a:rPr lang="en-US" sz="1200" baseline="30000" dirty="0">
                <a:solidFill>
                  <a:schemeClr val="tx1"/>
                </a:solidFill>
                <a:latin typeface="+mn-lt"/>
                <a:cs typeface="Calibri"/>
              </a:rPr>
              <a:t>-1</a:t>
            </a:r>
            <a:r>
              <a:rPr lang="en-US" sz="1200" dirty="0">
                <a:solidFill>
                  <a:schemeClr val="tx1"/>
                </a:solidFill>
                <a:latin typeface="+mn-lt"/>
                <a:cs typeface="Calibri"/>
              </a:rPr>
              <a:t> with the interval of  0.2Å</a:t>
            </a:r>
            <a:r>
              <a:rPr lang="en-US" sz="1200" baseline="30000" dirty="0">
                <a:solidFill>
                  <a:schemeClr val="tx1"/>
                </a:solidFill>
                <a:latin typeface="+mn-lt"/>
                <a:cs typeface="Calibri"/>
              </a:rPr>
              <a:t>-1</a:t>
            </a:r>
            <a:r>
              <a:rPr lang="en-US" sz="1200" dirty="0">
                <a:solidFill>
                  <a:schemeClr val="tx1"/>
                </a:solidFill>
                <a:latin typeface="+mn-lt"/>
                <a:cs typeface="Calibri"/>
              </a:rPr>
              <a:t>.</a:t>
            </a:r>
          </a:p>
          <a:p>
            <a:pPr marL="342900" lvl="1" indent="-166688">
              <a:spcBef>
                <a:spcPts val="0"/>
              </a:spcBef>
              <a:buFont typeface="Calibri" panose="020F0502020204030204" pitchFamily="34" charset="0"/>
              <a:buChar char="−"/>
              <a:defRPr/>
            </a:pPr>
            <a:r>
              <a:rPr lang="en-US" sz="1200" dirty="0">
                <a:solidFill>
                  <a:schemeClr val="tx1"/>
                </a:solidFill>
                <a:latin typeface="+mn-lt"/>
                <a:cs typeface="Calibri"/>
              </a:rPr>
              <a:t>The molecular dynamics simulation was run at T = 300K for 5 ns. The dynamic factor was calculated with the same </a:t>
            </a:r>
            <a:r>
              <a:rPr lang="en-US" sz="1200" i="1" dirty="0">
                <a:solidFill>
                  <a:schemeClr val="tx1"/>
                </a:solidFill>
                <a:latin typeface="+mn-lt"/>
                <a:cs typeface="Calibri"/>
              </a:rPr>
              <a:t>q</a:t>
            </a:r>
            <a:r>
              <a:rPr lang="en-US" sz="1200" dirty="0">
                <a:solidFill>
                  <a:schemeClr val="tx1"/>
                </a:solidFill>
                <a:latin typeface="+mn-lt"/>
                <a:cs typeface="Calibri"/>
              </a:rPr>
              <a:t> range as in the experiments.</a:t>
            </a:r>
          </a:p>
        </p:txBody>
      </p:sp>
      <p:sp>
        <p:nvSpPr>
          <p:cNvPr id="15" name="Rectangle 14"/>
          <p:cNvSpPr/>
          <p:nvPr/>
        </p:nvSpPr>
        <p:spPr>
          <a:xfrm>
            <a:off x="152400" y="4550341"/>
            <a:ext cx="4191000" cy="646331"/>
          </a:xfrm>
          <a:prstGeom prst="rect">
            <a:avLst/>
          </a:prstGeom>
        </p:spPr>
        <p:txBody>
          <a:bodyPr wrap="square">
            <a:spAutoFit/>
          </a:bodyPr>
          <a:lstStyle/>
          <a:p>
            <a:pPr algn="just"/>
            <a:r>
              <a:rPr lang="en-US" sz="1200" i="1" dirty="0"/>
              <a:t>A representative snapshot of PEO with various salts in aqueous solution, measuring dynamics of water molecules. MD simulation snapshots show cage formations around various ions. </a:t>
            </a:r>
          </a:p>
        </p:txBody>
      </p:sp>
      <p:pic>
        <p:nvPicPr>
          <p:cNvPr id="2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1702" y="6342248"/>
            <a:ext cx="1307698" cy="420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5" name="Picture 2" descr="E:\ccd\MyDocuments\Research_ORNL\Topic_2013_WatPEO\PRL\Proof\Cover_LB14952_Zha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117" y="838200"/>
            <a:ext cx="3581399" cy="358727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6" name="Group 25"/>
          <p:cNvGrpSpPr/>
          <p:nvPr/>
        </p:nvGrpSpPr>
        <p:grpSpPr>
          <a:xfrm>
            <a:off x="2885610" y="2114667"/>
            <a:ext cx="1255392" cy="1255392"/>
            <a:chOff x="2795775" y="1401328"/>
            <a:chExt cx="1255392" cy="1255392"/>
          </a:xfrm>
        </p:grpSpPr>
        <p:pic>
          <p:nvPicPr>
            <p:cNvPr id="27" name="Picture 26" descr="Li.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888940">
              <a:off x="2795775" y="1401328"/>
              <a:ext cx="1255392" cy="1255392"/>
            </a:xfrm>
            <a:prstGeom prst="ellipse">
              <a:avLst/>
            </a:prstGeom>
            <a:solidFill>
              <a:schemeClr val="bg1">
                <a:alpha val="85000"/>
              </a:schemeClr>
            </a:solidFill>
            <a:ln>
              <a:noFill/>
            </a:ln>
          </p:spPr>
        </p:pic>
        <p:sp>
          <p:nvSpPr>
            <p:cNvPr id="28" name="TextBox 27"/>
            <p:cNvSpPr txBox="1"/>
            <p:nvPr/>
          </p:nvSpPr>
          <p:spPr>
            <a:xfrm>
              <a:off x="3165023" y="1901927"/>
              <a:ext cx="457200" cy="369332"/>
            </a:xfrm>
            <a:prstGeom prst="rect">
              <a:avLst/>
            </a:prstGeom>
            <a:noFill/>
          </p:spPr>
          <p:txBody>
            <a:bodyPr wrap="square" rtlCol="0">
              <a:spAutoFit/>
            </a:bodyPr>
            <a:lstStyle/>
            <a:p>
              <a:r>
                <a:rPr lang="en-US" b="1" dirty="0"/>
                <a:t>Li</a:t>
              </a:r>
              <a:r>
                <a:rPr lang="en-US" b="1" baseline="30000" dirty="0"/>
                <a:t>+</a:t>
              </a:r>
            </a:p>
          </p:txBody>
        </p:sp>
      </p:grpSp>
      <p:grpSp>
        <p:nvGrpSpPr>
          <p:cNvPr id="29" name="Group 28"/>
          <p:cNvGrpSpPr/>
          <p:nvPr/>
        </p:nvGrpSpPr>
        <p:grpSpPr>
          <a:xfrm>
            <a:off x="1828800" y="3124200"/>
            <a:ext cx="1375808" cy="1375808"/>
            <a:chOff x="2538762" y="3072162"/>
            <a:chExt cx="1375808" cy="1375808"/>
          </a:xfrm>
        </p:grpSpPr>
        <p:pic>
          <p:nvPicPr>
            <p:cNvPr id="31" name="Picture 30" descr="N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644959">
              <a:off x="2538762" y="3072162"/>
              <a:ext cx="1375808" cy="1375808"/>
            </a:xfrm>
            <a:prstGeom prst="ellipse">
              <a:avLst/>
            </a:prstGeom>
            <a:solidFill>
              <a:schemeClr val="bg1">
                <a:alpha val="86000"/>
              </a:schemeClr>
            </a:solidFill>
            <a:ln>
              <a:noFill/>
            </a:ln>
          </p:spPr>
        </p:pic>
        <p:sp>
          <p:nvSpPr>
            <p:cNvPr id="36" name="TextBox 35"/>
            <p:cNvSpPr txBox="1"/>
            <p:nvPr/>
          </p:nvSpPr>
          <p:spPr>
            <a:xfrm>
              <a:off x="2865320" y="3329132"/>
              <a:ext cx="584046" cy="369332"/>
            </a:xfrm>
            <a:prstGeom prst="rect">
              <a:avLst/>
            </a:prstGeom>
            <a:noFill/>
          </p:spPr>
          <p:txBody>
            <a:bodyPr wrap="square" rtlCol="0">
              <a:spAutoFit/>
            </a:bodyPr>
            <a:lstStyle/>
            <a:p>
              <a:r>
                <a:rPr lang="en-US" b="1" dirty="0"/>
                <a:t>Na</a:t>
              </a:r>
              <a:r>
                <a:rPr lang="en-US" b="1" baseline="30000" dirty="0"/>
                <a:t>+</a:t>
              </a:r>
            </a:p>
          </p:txBody>
        </p:sp>
      </p:grpSp>
      <p:pic>
        <p:nvPicPr>
          <p:cNvPr id="37" name="Picture 36" descr="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487075">
            <a:off x="278724" y="3098124"/>
            <a:ext cx="1422799" cy="1422799"/>
          </a:xfrm>
          <a:prstGeom prst="ellipse">
            <a:avLst/>
          </a:prstGeom>
          <a:solidFill>
            <a:schemeClr val="bg1">
              <a:alpha val="85000"/>
            </a:schemeClr>
          </a:solidFill>
          <a:ln>
            <a:noFill/>
          </a:ln>
        </p:spPr>
      </p:pic>
      <p:sp>
        <p:nvSpPr>
          <p:cNvPr id="38" name="TextBox 37"/>
          <p:cNvSpPr txBox="1"/>
          <p:nvPr/>
        </p:nvSpPr>
        <p:spPr>
          <a:xfrm>
            <a:off x="892106" y="3581399"/>
            <a:ext cx="528385" cy="369332"/>
          </a:xfrm>
          <a:prstGeom prst="rect">
            <a:avLst/>
          </a:prstGeom>
          <a:noFill/>
        </p:spPr>
        <p:txBody>
          <a:bodyPr wrap="square" rtlCol="0">
            <a:spAutoFit/>
          </a:bodyPr>
          <a:lstStyle/>
          <a:p>
            <a:r>
              <a:rPr lang="en-US" b="1" dirty="0"/>
              <a:t>K</a:t>
            </a:r>
            <a:r>
              <a:rPr lang="en-US" b="1" baseline="30000" dirty="0"/>
              <a:t>+</a:t>
            </a:r>
          </a:p>
        </p:txBody>
      </p:sp>
    </p:spTree>
    <p:extLst>
      <p:ext uri="{BB962C8B-B14F-4D97-AF65-F5344CB8AC3E}">
        <p14:creationId xmlns:p14="http://schemas.microsoft.com/office/powerpoint/2010/main" val="326810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5725"/>
            <a:ext cx="9144000" cy="600075"/>
          </a:xfrm>
        </p:spPr>
        <p:txBody>
          <a:bodyPr/>
          <a:lstStyle/>
          <a:p>
            <a:r>
              <a:rPr lang="en-US" b="1" dirty="0"/>
              <a:t>Understanding Branched Worm-like </a:t>
            </a:r>
            <a:br>
              <a:rPr lang="en-US" b="1" dirty="0"/>
            </a:br>
            <a:r>
              <a:rPr lang="en-US" b="1" dirty="0"/>
              <a:t>Micelles Using Neutron Scattering</a:t>
            </a:r>
          </a:p>
        </p:txBody>
      </p:sp>
      <p:sp>
        <p:nvSpPr>
          <p:cNvPr id="4" name="TextBox 133"/>
          <p:cNvSpPr txBox="1"/>
          <p:nvPr/>
        </p:nvSpPr>
        <p:spPr>
          <a:xfrm>
            <a:off x="4724400" y="5435507"/>
            <a:ext cx="4267200" cy="646331"/>
          </a:xfrm>
          <a:prstGeom prst="rect">
            <a:avLst/>
          </a:prstGeom>
          <a:noFill/>
        </p:spPr>
        <p:txBody>
          <a:bodyPr wrap="square" rtlCol="0">
            <a:spAutoFit/>
          </a:bodyPr>
          <a:lstStyle/>
          <a:p>
            <a:pPr marL="0" lvl="1" algn="just"/>
            <a:r>
              <a:rPr lang="en-US" sz="1200" dirty="0">
                <a:solidFill>
                  <a:srgbClr val="106636"/>
                </a:solidFill>
              </a:rPr>
              <a:t>This work was performed using the ORNL High Flux Isotope Reactor’s Bio-SANS instrument and the Spallation Neutron Source’s EQ-SANS instrument, DOE User Facilities. </a:t>
            </a:r>
          </a:p>
        </p:txBody>
      </p:sp>
      <p:sp>
        <p:nvSpPr>
          <p:cNvPr id="6" name="Content Placeholder 1"/>
          <p:cNvSpPr txBox="1">
            <a:spLocks/>
          </p:cNvSpPr>
          <p:nvPr/>
        </p:nvSpPr>
        <p:spPr bwMode="auto">
          <a:xfrm>
            <a:off x="76200" y="824038"/>
            <a:ext cx="4495800" cy="5257800"/>
          </a:xfrm>
          <a:prstGeom prst="rect">
            <a:avLst/>
          </a:prstGeom>
          <a:noFill/>
          <a:ln w="9525">
            <a:noFill/>
            <a:miter lim="800000"/>
            <a:headEnd/>
            <a:tailEnd/>
          </a:ln>
        </p:spPr>
        <p:txBody>
          <a:bodyPr vert="horz" wrap="square" lIns="91258" tIns="45630" rIns="91258" bIns="45630" numCol="1" anchor="t" anchorCtr="0" compatLnSpc="1">
            <a:prstTxWarp prst="textNoShape">
              <a:avLst/>
            </a:prstTxWarp>
          </a:bodyPr>
          <a:lstStyle>
            <a:lvl1pPr marL="342219" indent="-342219" algn="l" rtl="0" eaLnBrk="1" fontAlgn="base" hangingPunct="1">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473" indent="-285180" algn="l" rtl="0" eaLnBrk="1" fontAlgn="base" hangingPunct="1">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40731"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3313" indent="-2281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9607"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90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191"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8480" indent="-228150" algn="l" defTabSz="91258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spcBef>
                <a:spcPts val="0"/>
              </a:spcBef>
              <a:buFont typeface="Arial" pitchFamily="34" charset="0"/>
              <a:buNone/>
            </a:pPr>
            <a:r>
              <a:rPr lang="en-US" sz="1800" dirty="0">
                <a:solidFill>
                  <a:srgbClr val="106636"/>
                </a:solidFill>
              </a:rPr>
              <a:t>Scientific Achievement</a:t>
            </a:r>
          </a:p>
          <a:p>
            <a:pPr marL="120650" indent="0">
              <a:spcBef>
                <a:spcPts val="0"/>
              </a:spcBef>
              <a:buNone/>
            </a:pPr>
            <a:r>
              <a:rPr lang="en-US" sz="1400" dirty="0">
                <a:solidFill>
                  <a:schemeClr val="tx1"/>
                </a:solidFill>
                <a:latin typeface="+mn-lt"/>
              </a:rPr>
              <a:t>A model to understand the structure of branched worm-like micelles has been developed.</a:t>
            </a:r>
          </a:p>
          <a:p>
            <a:pPr marL="120650" indent="0">
              <a:spcBef>
                <a:spcPts val="0"/>
              </a:spcBef>
              <a:buNone/>
            </a:pPr>
            <a:endParaRPr lang="en-US" sz="600" b="0" dirty="0"/>
          </a:p>
          <a:p>
            <a:pPr marL="1588" indent="0">
              <a:spcBef>
                <a:spcPts val="0"/>
              </a:spcBef>
              <a:buNone/>
            </a:pPr>
            <a:r>
              <a:rPr lang="en-US" sz="1800" dirty="0">
                <a:solidFill>
                  <a:srgbClr val="106636"/>
                </a:solidFill>
                <a:latin typeface="Arial"/>
                <a:cs typeface="Arial"/>
              </a:rPr>
              <a:t>Significance and Impact</a:t>
            </a:r>
            <a:endParaRPr lang="en-US" sz="1800" dirty="0">
              <a:solidFill>
                <a:schemeClr val="tx1"/>
              </a:solidFill>
              <a:latin typeface="Arial"/>
              <a:cs typeface="Arial"/>
            </a:endParaRPr>
          </a:p>
          <a:p>
            <a:pPr marL="119063" indent="0">
              <a:buNone/>
            </a:pPr>
            <a:r>
              <a:rPr lang="en-US" sz="1400" dirty="0">
                <a:solidFill>
                  <a:srgbClr val="333333"/>
                </a:solidFill>
                <a:latin typeface="+mn-lt"/>
              </a:rPr>
              <a:t>Surfactant molecules, which are the major components for liquid soaps and shampoos, form branched worm-like micelles. The structure of this branched worm-like micelles determines the viscoelastic behavior of the product (how they feel, how they pour out of the bottle, how long they can be stored and etc.) and, therefore, are of tremendous commercial interest. The developed model will provide quantitative structural information that can be connected to these physical properties in future research.</a:t>
            </a:r>
          </a:p>
          <a:p>
            <a:pPr marL="119063" indent="0">
              <a:buNone/>
            </a:pPr>
            <a:endParaRPr lang="en-US" sz="600" dirty="0">
              <a:solidFill>
                <a:srgbClr val="333333"/>
              </a:solidFill>
              <a:latin typeface="Helvetica Neue"/>
            </a:endParaRPr>
          </a:p>
          <a:p>
            <a:pPr marL="119063" indent="0">
              <a:buNone/>
            </a:pPr>
            <a:r>
              <a:rPr lang="en-US" sz="1800" dirty="0">
                <a:solidFill>
                  <a:srgbClr val="106636"/>
                </a:solidFill>
              </a:rPr>
              <a:t>Research Details</a:t>
            </a:r>
          </a:p>
          <a:p>
            <a:pPr marL="342900" lvl="1" indent="-166688">
              <a:spcBef>
                <a:spcPts val="0"/>
              </a:spcBef>
              <a:buFont typeface="Calibri" panose="020F0502020204030204" pitchFamily="34" charset="0"/>
              <a:buChar char="−"/>
              <a:defRPr/>
            </a:pPr>
            <a:r>
              <a:rPr lang="en-US" sz="1200" dirty="0">
                <a:latin typeface="+mn-lt"/>
              </a:rPr>
              <a:t>Extracted quantified parameters are consistent with independent measures of viscosity on same system.</a:t>
            </a:r>
          </a:p>
          <a:p>
            <a:pPr marL="342900" lvl="1" indent="-166688">
              <a:spcBef>
                <a:spcPts val="0"/>
              </a:spcBef>
              <a:buFont typeface="Calibri" panose="020F0502020204030204" pitchFamily="34" charset="0"/>
              <a:buChar char="−"/>
              <a:defRPr/>
            </a:pPr>
            <a:r>
              <a:rPr lang="en-US" sz="1200" dirty="0">
                <a:latin typeface="+mn-lt"/>
              </a:rPr>
              <a:t>A more detailed approach to account for more complex morphology of micelles is underway</a:t>
            </a:r>
            <a:r>
              <a:rPr lang="en-US" sz="1200" dirty="0">
                <a:solidFill>
                  <a:schemeClr val="tx1"/>
                </a:solidFill>
                <a:latin typeface="+mn-lt"/>
                <a:cs typeface="Calibri"/>
              </a:rPr>
              <a:t>.</a:t>
            </a:r>
          </a:p>
        </p:txBody>
      </p:sp>
      <p:sp>
        <p:nvSpPr>
          <p:cNvPr id="15" name="Rectangle 14"/>
          <p:cNvSpPr/>
          <p:nvPr/>
        </p:nvSpPr>
        <p:spPr>
          <a:xfrm>
            <a:off x="4724400" y="3886200"/>
            <a:ext cx="4267200" cy="1015663"/>
          </a:xfrm>
          <a:prstGeom prst="rect">
            <a:avLst/>
          </a:prstGeom>
        </p:spPr>
        <p:txBody>
          <a:bodyPr wrap="square">
            <a:spAutoFit/>
          </a:bodyPr>
          <a:lstStyle/>
          <a:p>
            <a:pPr algn="just"/>
            <a:r>
              <a:rPr lang="en-US" sz="1200" i="1" dirty="0"/>
              <a:t>Complex micellar systems make up the chassis of many consumer products and affect many performance properties including consumer delight. A new SANS analysis model allows fitting SANS data to understand both branching structure (large length scale) and worm-like micelle structure (small length scale).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321274"/>
            <a:ext cx="457200" cy="457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8540" y="6321274"/>
            <a:ext cx="1029883" cy="459172"/>
          </a:xfrm>
          <a:prstGeom prst="rect">
            <a:avLst/>
          </a:prstGeom>
        </p:spPr>
      </p:pic>
      <p:pic>
        <p:nvPicPr>
          <p:cNvPr id="1030" name="Picture 6" descr="Image result for pantene shampoo images"/>
          <p:cNvPicPr>
            <a:picLocks noChangeAspect="1" noChangeArrowheads="1"/>
          </p:cNvPicPr>
          <p:nvPr/>
        </p:nvPicPr>
        <p:blipFill rotWithShape="1">
          <a:blip r:embed="rId5">
            <a:extLst>
              <a:ext uri="{28A0092B-C50C-407E-A947-70E740481C1C}">
                <a14:useLocalDpi xmlns:a14="http://schemas.microsoft.com/office/drawing/2010/main" val="0"/>
              </a:ext>
            </a:extLst>
          </a:blip>
          <a:srcRect l="16610" r="15244"/>
          <a:stretch/>
        </p:blipFill>
        <p:spPr bwMode="auto">
          <a:xfrm>
            <a:off x="4686300" y="2286000"/>
            <a:ext cx="800100" cy="1174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AutoShape 8" descr="Image result for tide detergent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data:image/jpeg;base64,/9j/4AAQSkZJRgABAQAAAQABAAD/2wCEAAkGBxQTEhUUERQUFBUXFhUVGBgWFxUXFBgXFBgWGBQXFRcZHCggGBolGxcVIjEmJSkrLi4uFyAzODMsNygtLiwBCgoKDg0OGxAQGzQkICQsLC8sLDQsLDQsLCwsNCwsLCwsLCw1LCwsLCwsLCw0LCwsLCwsLCwsLCwsLCwsLCwsLP/AABEIAOEA4QMBEQACEQEDEQH/xAAcAAEAAQUBAQAAAAAAAAAAAAAABwIDBAUGAQj/xABJEAABAwICBQgGBwQIBwEAAAABAAIDBBESIQUGMUFRBxMiYXGBkaEyUoKSscEjQmJyorLRFCTh8BUzNENjg8LSJVNUc6Oz8Rf/xAAbAQEAAgMBAQAAAAAAAAAAAAAAAgUBAwQGB//EADkRAAIBAwEFBQcEAQMFAQAAAAABAgMEESEFEjFBURNhcYGxFCIykaHR8AYzQsEjUuHxFTRDU2Ik/9oADAMBAAIRAxEAPwCcUAQBAEAQBAEAQBAEBgz6XhY4tdI3ENoFyR2gbFujb1ZLKWhrlVhF4bLDtYIRvcexrlsVnVf/ACR7eBaOs0I9f3VL2Gr3fMx7TAuN1hhPrj2SsOyqrp8zPtEC6zTcB+vbta4eZFlB2tVcvQyq8HzM9jwQCCCDmCNhWhpp4ZsTyVLBkIAgCAIAgCAIAgCAIAgCAIAgCAIAgCAIAgCA1WtFW6Kmke3IgAX4XIB+K3W8VKokzVWbUHghup0viPT6X3gH/mBsvVQgktF/XoU0pSYGmYRm4EbrNFvykLO7Ll6hSaLZ0zETcOmt9+YDycpJPHL5Ib5ch0tCb3fMeAL5vjjWGpdF8l9hvHn9IR+ri+/d3jiJR73XBnJIvJ5ph0uOM+i1oLQBYDO1h1Zqg2jSjFqS5lhaTck0ztVWHaEAQBAEAQBAEAQBAEAQBAEAQBAEAQBAEAQBAaLXUXo5fZ8nBbrf9xEKnwshjSej3x5uGR32IF8iQMQFznu4HgvT0qsZaIppRa1NJWHYuiPEgex+iP53pweDB7QwOfJhYC42JsBc5C58gkpKMcsyk28Iz6aMu9EE2BOWewXK0VpuMfz88idNJy1JK5LY7PlP2R+b+Cor6bkln8/PpwLK3iovC/Pz6kiKuOoIAgCAIAgCAIAgCAIAgCAIAgCAIAgCAIAgCA0muJ/dJMgfRyJtfMb1vtv3Eaq3wMhjSpcRdzXN6ZP2ekBv49FekpJZ0ZUz1NDXNyB4k+Vv1XTF8iHIrjb0B4+aN6jGhstByOhLnNaxz3AWLnkBrQbnY4G5cG79gPFaK3v4Tei7icW4m+GkDfoNc0Ho4Gy9AXx5sAblm65J4da5uzWNX541Nm909TseTi+OS9vRvkHDa6429p3KrvYRgkonbbylJtyZ3irzqCAIAgCAIAgCAIAgCAIAgCAIAgCAIAgCAIAgOP1/0uxsToM8ZDTkL7728FutqtONT3pJeJOdnXq0t6nBtd2v0IhqHnZmRfZmfJekpVactYtPwa+5T1LWrD4oteKa9TArGucxoDHZFxyB+tbd3LfHjk07vVopppXsbkHg7D0Ts4bOKy1l6oJY5oux1MrndLnLdYJHesbiS0QeepmtqpN7pPxqG7Fcgk3zO55O9KxwvdzjjdwDRtO07cvnZUu0pw0zJad6LWyta0uEW+/Dx8yUwVVm49QBAEAQBAEAQBAEAQBAEAQBAEAQBAEAQBAEBEevVRjqZOo4fdy+SprqeajPc7Fp7tvE5N5XC3FcUXiMadxWxVJrg2ZVKD4xT8kWwStirVf9b+bMO1ovjBfJFxhUe3q/6n82QdtR5QXyRlNNlrlUeeLCpwXBL5Gbo9/SCnHqaq8cxZN+iZscMbuLG37QM1f03mCZ84uIblWUe9mWpmkIAgCAIAgCAIAgCAIAgCAIAgCAIAgCAIDT6z6W5iI2PTdk3q4u7lor1ezj3ndYWvb1cPguJEVc8OcSRmd+wntIVNJ5ep7mjDdWEYPMt6/G/wAVDvN+9JcyiSmZvLvw/wC1ZaWNUFUn1LBiZxd5fosS3ehPfn1LsUDOLvw/7UwsEXUqdTJEDeLj7vyCdyRHtJmRBhbu8bolhkJqUlxOi0Tp58ZGE26t3gumnXcXxKq5sIVF7yO50PrGyWzXWa78J/RWNK5jPRnm7rZ06OsdUbxdJXBAEAQBAEAQBAEAQBAEAQBAEAQBAEB451hc5AZoEs6EUa26X56VxHojJo6h+u3vVRcVN+WT2mzLVUaaXPmcs965N4uVwKS5Yzh56mDGmkTOScUYznKKZIrY9ZMMy45Vnka2i8JFFtMxkuxzWRPXDDWTPpqwjetilg550kzttWtarWjmNxsDt47eIVjQuuUjzt/svjOlx6HbNN8xmFYHnuB6gCAIAgCAIAgCAIAgCAIAgCAIAgOe1z0lzUOEHpSXHsj0vkO8rnuam7HHUstmW/a1svgiJa2a5VPLGcM9pSjhGJdaljgbih7lnwCMWQrLWuTYi0SnEyAU7jBdjeo8OJFl9siaMgy416w9dSOS8yRSxzbMNmRFUEKW8Qayd5qXrPYiGU9E5NJ+qeB6vgrG1uMe7I89tTZ2U6tNa811O+ViebCAIAgCAIAgCAIAgCAIAgCAIAgIs120nzkzrHJvQHdtPjdVVzPek+h6zZVDcpLPF6nGSvzXC+hfRLd1hZSRktyOWGSRjvKloyZaJWcBtItmUKW6zVKquRWGP9UjtBWZKODW5SZSWu4lYyskGpANd6xUk03qa3krE7mrO6uBHLMiDSI3qO5h6ElPqbKnqLZhR54NjwyWdR9Pc/Hzbz9Iwd7m7j2jZ4K3ta2/HdfFHkNqWXY1N+Pwv6M6hdRVBAEAQBAEAQBAEAQBAEAQBAYOm6zmoJH7wLDtOQ+K11J7sWzdb0+0qKJC2k5rlUtTU9xQjhGqcVpecYR2Hl1h5yC1IVkmjFkksppEZVMcC5FROIxSHA3r2lTWMGvWRdZUMZlEy54nae5Ry1xJqCXEvGaXaWgjhhb/APVr3ocDPApBDh8v0TDzkPUtvjsprLNLRhvJJwtFydy2RRqniKyy1VUT2ek0hbWmmaFWhLgyqirS02Oxa5x5pG6MsHXau6WMMjJGHMHZxG8HtCUpOEsrka7qhGvTcHzJupKhsjGvYbtcA4d6u4yUllHh5wcJOMuKLyyQCAIAgCAIAgCAIAgCAIAgOQ5Q6zDGyMbyXHsGQ+J8FyXUsRwW2yaeZufQiusfclVMmesp6IwyVBLOhvQTqZMSeS5sMypxjniRcuSLrWtizdZ0nDc3tUs72iEYnjWGQgyOtnv22323BapSxwNyi8aIzYXNbazbbTlY5DitMt58dSW4+ReZUjqORPA9QWN1mHBlirj+u0EHInhnwPFbIS5GtxZjy3Iu0X4jh/BbVjJFtPVkw8m2rkUFLHMWAzStEjnkXcA7NrG32AC17bTdXVvTUYJ82eK2rdzq15Qz7qeEv7N9p7QUNXGWTN3ZOGT2ni0/LYt04KSwzgo1p0pZiz561t0BJRVDopMx6THjY9h2OHA7iNx7ia6cHF4Z6y0uY1oby8+4t6Kq7GxXLUWHk7oy5E0cmulMcToSc2dJv3XbR3HP2lYWc8xcXyPNbZobtRVFz4+J2i7SlCAIAgCAIAgCAIAgCAIAgIw1+q8VQ4bmAN+Z8yVW3TzI9Lsqnu0k+pwkxzXBJ5ZfxLKjqkbMlmplsLBZhDXLIt4KGHAL/XPkFIlGODI0dQvlfhYwyPIuANo6ydg71prVYwWrwjZKUKUd+o8I7jRWoJcAaiQ/dZbLiC9wz7h3rg9rqVNKMPNlLcbexlUo+b+x0dNqRStH9SD1uL3HzK2xtb6erljwRVVNs3EnrP0RVUak0zh/UgdbS5p8ijs7yHCWfExDbFxF6T/v1Oc0rqG9gLqaQnfgktn1B4sPEd6h7Q4PdrRx3rgWtvtxS0rR819vscU4PikIc0sc05tIsQezgu6E01lFtJwqR3oPKZNOoml2z0zQMnRgMI6h6JHVb4K8taqnDwPE7TtnRrPo9UdGukrjkeU3V0VdG4tF5oQZI+JsOmz2gPENWqtDeidthcdjVWeD0Z8/QPsQVWyPXJkh8nmlObqYyTkTgPY/L42PcsW8lCojk2lS7W3fVa/ImxXB48IAgCAIAgCAIAgCAIAgCAhTT9Tjkkd6zifE3VRWkm2z2NpDdhFdxzkhXK8lmi251hdR0zhEsmMw3Jcd3mVPuYjrqzL0To59RKGM2nedgA2uPUP0C1VqsaUHKQqVoUYOpPguXVkt6M0fBRQFziGNGb3u2uPXbaeDR3LgoWs7pqrW0S4LoeTr3Ne8rKMdW+C6fnNnJab5QpXktpBzLPXIDpXdeeTPM9atVOMPdgvMvLTYFKK3rh7z6cl/b+hy0mkJ5ScUs0h++93lfJQlVlzZcxoUKSwoxj5JFdPpSohcMMs0Z4Y3jxaTY94WIVJLWLMStresvehFrwXqdpq7yguuI60BzTlzrRZw++0ZEdYt2Fbd+FRYqLzKG+2CknO24/6fs/6fzN5rdq2yqiD48POBt43gizgcw0kbWnjuvdVtSlKznlfA/wAyiqsL6dCe7LhzX5zOG1N0y6kqRju1pJZI07RnY3HEH4Kzt66hNPk/Qur+3jc0Pd48V+d5ODXXFwr08UeoD5p140V+y188QFm48bOGCQY2gdQuR7Kra0cSaPX2NXtKMZeXyGg6izgbrlllSTR2tZTR9HaOqOcijf6zGu94Aq6i8pM8NVhuTcejMhSIBAEAQBAEAQBAEAQBAYuk5cMMjuDHHwBUZPCbJ0lvTS7yENIOVNNHtKKNQ9acnYjHqXbkitWZZbduH83RZ4k10RKnJ7oURwh5HTlAcfu/UHhn39SrXTldXCh/GPqea2vdb1TcT0jp58zU66QVNRJ0w2npoyQwzyRwtNsjIQ44rnO2WQ7Sr+NlXqNQpx0OnZ95Y2NLenPM3xws47unjrxNDRnR0BxVVSKhw2R0zJHsPbIQ1ruy4HauuP6du6iSzu+v1+xovf1OpLdt013vGfLkjOqOU+Jgw0lGTuHOPDM9wEcQN/eXXQ/RtrF5rycn1z/x6HnKu0Ks3lndVAY9r/2pseCOMGTo3YCxmKYgG+w4gM9wXkq9nGttFULb3VnGn18/E7KNxUow7RNpkc0mlI5qesdDRxRMY2NrXEvlmDppLXL3GzbRtkyaMiRmvW7R2dQsqCxrJnds7ad1d3cY1Kjx04J/LGTpuTPT9yaOR1wQXRXOYIzezsIuR2HivPwj2sHSl5Fpt6x3UrmC7pf0zXco+i+bnbM0WEtw7hjYNve23ulV9q3FSpS/j6GNlV9+m4Plw8DueTfTPP0oY43fFZh4lv1D8R3L0dnU36eHyKXa1t2VfeXCWvnzOsXWVZDPLpQ4Z6eYD043MPbG4EeTz4LjuVqmeg2NP3ZR6PJwWjnZqvqdxfI+hdR58dFCeALfBxt5WVrbPNNHjtow3bmSN8t5xBAEAQBAEAQBAEAQBAarWl9qWY/Zt4kD5rXV+BnRaLNaPiQvXFVEtT19I1jlpecaHWmYkhu7z8FldcmVxLtBBzkrGes5rfeIHzUJy3Y5Jb+7Fz6JslrW18sdBKKVkjpX4IWCIOLwHkBxGHMWYHZ7l3fpehHf7SpjHHU+f3k22Q/PqjVhks0zGs5thkfzksfOkAgegHF97kDMDMhe9je0HNU4vLfQ4ZUaijvNaFjVfRTKiYtme6OGOKWaV7RdzY4m3JaCNty0d623FSVOGYrLbSXmQjHPE7bUWnoZOelpoHsfT4Hc/VyNe1rXE9OwwxxyNti2HZkqbazvVSUaclmWmEvx/nA3U9zOXyL+t2t1KKOaCnm56WQBhLWPwWc5pkPOOADrtBGV9qqdh/p24trr2m4efz85I2168ZR3Ymo0NpdtBoxrixsk1VNK9jHj6MRxARYpAM3C+OwuL4jwV5d2ML6vu1Phhj58TTTqSpLejoyl2smlIamKKR3MueYi2ERwNYWyOwtBa1uQOYsc+xbo2lm6TcI8M668hKtUnLM22zu+UOPFSPeP7uQOb2YsB/C8r51dQVO+wv5J/c9Bsepiqvkc1yd6U5ita2/Ql+jPteh+Kw7yuuzqOFTD5lzti236D6x1+5NKujxpGXLrH+7U7uExHvMcf9K5rn4UXGxn/lku7+yJaI5qtqLKPTJaE9cmEl6EdT3DyafmrGz/AGjym11i5fgjrV1FYEAQBAEAQBAEAQBAEBo9dDajl9j8zVpr/Azrsv34kOVqqpHrKRrZFqeTpTMK+Z7E5JEkbLVogVMJP/Nj+IWm5/bljoxXX/56ngSHyiYv2IFrnD6VgOEkXBDhY23Xss2M5K1wmed2RThO8xJcmR1UgQ6NkLRY1E8cPD6OBpleRx6ZjC9T+naTlUdR8iP6nqRUoUo8ll+f/BVqpXOpKKrqmBhe98VJGHtDm53knu05OGDDkvQ3MVVrQpvgst+iPLxeE2W9MaWk/o2CJ2FonmmnLWMjiYI4iI424I2gWLxI6/2QpUaUfaJSXJJcW9Xx49wbeCzrboiKlho2hp5+SDn5yXOJ+ktzbQ29mgWeMhc2zWbatKrKbb91PCMSSSMrS2jHy18FDGQHRRwUwJ9EOaznJXG323yX7FGlUUKEqslnLb/oy1l4NzR0NMyoklkrpa2qp2STZMdzYfAOgHyyEl4EhYBh3kLhu7irC2bUFGLXXX5I6LWiqlaMG85Z22u7cOj5AduBg7y5nzXgryW9ewx+aFzs1f5ljqRc1xbgc02LbG42g7QpRk0z2NaKlHXwPoPRFaJoIpR9djXdhIzHcbhegpz34qXU+eVqfZ1JQfJ4I95dJf3enbvMzndzWEH8wWi6fupFpsWP+WT7v7Iipdqrqh6hcCeOSk/uX+a/4NVhZftnk9sf9z5I7JdZVBAEAQBAEAQBAEAQBAaLXb+xyex+dq01/gZ12P78SHqxVUup6qkayVQaytDqRgDaUwsEkZVJNhLXDa14eO1tiPgtU/e0N8Y79OS66Et6apv2uhkbHmXRiSPrc2z2eNrd60bOl7sqb5Hj6FR211GXDXD7s6ESa4vwNpKffHAJH/8AcqjzhBHUzmgvoew6PZ2+epW7Xrutdzec40+Wg1hPN0dDTj0nRvrHji6odhh7wxlu9d1H3qk6j64+XErpcEj3X+kMFTFA8ZRU1NEAcsYDbvI7ZHSDLfdLOe/TlNc2/IzLR4NxFR1eka+OqqKZ8MAdFiJa5sbYobHC0vtivY7N7lzVa1C0t3FTWcPnzZlRcpcC/rPqmx0s1U6qEUcjzIWuhkdI0yG5YMJwuzJAzCqLX9T23ZxppPK5fiOunYVq09yC1Zb1Zoo3zR01I1+B72PqJZQBI+OE48DWNJEUdwN5JOG5ysuO82o7ySjwSLyGy3YUZV5tZxheemnedZyrVf7uIhtlkA9lnSPmGjvXm4z37yU+UV6kdmUHOXkcDQaPe8PDc7NdISdwaLbvu2A611KPay93kejlONrS/wAr+JpLx08NCXOS2tx0IaT/AFb3s7jZ4/N5KzspZpY6HldsUty5b6pP+iPOVvTAqahrYzeOIFoO4uJu8jqyaPZWmvUU5aci12Rayp03KXFnFU7c1yyZc4wideSYfuP+bJ/pVlZ/tnkNsPNy/BHZrqKsIAgCAIAgCAIAgCAIDSa5NvSSex+Zq1VvgZ1Wf70SHq0KsktD1VI1Uy08DpRgbyj1JmRTOyI7Frl1OiiSHyeaXxD9ncekw9DrYTu+6T4ELlVOUbmE4/yaT8Tzu2rXcfarg/UjfTBfX6Rl5rN00xay2dmA4GuPUGNBJ3AL6pTxQoLPBI8e8ylodLpHS1G6s50UzpQwsYx75jgDYAGxlkTA0FvRDrOcdp7F5KrtmtCDp08c/PJ6ij+m51Ib7lr0x+eh1lFrFA5t/wBqwG5JxEsILjd1sQyzO4ryU7i/hJqOcPo9DE9jXEdHDPhr6Fms1go2Zl5mfuw3eT7RyHiubsbus/8AJp3tm6hsa4m/h3V3/bicfpvTUlU4XGFgNmRtzsTlf7Tjs+C77e3jSjiOr9T0tpZU7WDxx5v84IkLUrQH7JEZJRaaQC49Rm0N7TtPYBuXXXqK2pPPxP8AMHltq33tdVQp/BH6vr9jUaVmgmnEs1ubZ0WOOI32F5a1oOLO2djlZXWy9jL2db0czlq+7PBdCjqbUqW7ahPdXr/ZuXU0AY19MGBj3MacIAxA3BxG+ew5HMdS7Y20aWYOOGa6l7Vr7s5TcscNSNotIyU4khDnYS4tc25AJbduYGR715zelDMUe+hQhcKNRrXBizNMh2LXnLydCioA0eFZZDeyTDyUj/h7TxfIfO3yVvarFNHj9rf91LyOwXSVoQBAEAQBAEAQBAEAQGt1jixU0o+wT7ufyUKi91m63eKsX3kNaQaquXE9XRZpJ1pfE7EYEuRWUiZepn2d/PctU45RspvU2mjq10EolY1jnMD7Yr2u5pbcgEHIHclGr2ct5Gbu3VxSdKTxk63U+ugkBjDIYHkWfFHGyMPG+zgMT222gkqd1ti7i96b3o+h5G62TK3eVw6l/S2oUUnSpXiE+o65j9k7WeY7FGnVo11mLwywtNt1aKUK0d5dVx+z+hzs+o1a05Rtf1tkZb8RB8lLsJctfMt4bcs5cZNeKf8AWS/R6g1bj0+biG8ueHHuDL38QsKi1rJ4NdTb9rFe7mT8Pv8AY7LQOrFPSWeTzso+u4ABvHA36vaST1rXUvKNDSLzIorzadxee78Mei5+L5+hoNZtYX1TnUtDd17iSUeg0Ha1ruvO7u4X3a7W0q16va1PJdO9maFKnbxVSs8Lkub8vzvNhUMiYKeOWLFG0CzsgAbw42jpi/oSkixNntI3r3NDtFBuE8Pp+fQ8pcKnOp70crXHd+czJpo8MbATHi5xjiI/RzDGgk2Ac44LkgAdIC2ShUlvSzrw5koR3Vj0I51ijw1Mw/xC73ul815W5WKkj6Nsue9bwfd6aFVG8LVz1OiomXK/Jjj1fFZfcao8SV+S5ltGw9ZkP/kd+iuLb9tHkNpvNzI6tbzgCAIAgCAIAgCAIAgCAt1EWJrm+s0jxFlhrKMxeHkhPSkdrjgquccHq6Dyc9UBc/PLRYRMGcZLCJopYclnxMpnZUur8c8TZIHluIdJjukA4ek2+0Z9q6nZwqxUoPDKiW26tvVdKvHOOa0eOuOHoYFTq5O36pOd7sINrbxsIXPK0rxfDKO6G2LKssSePFf8ozqHWCugyex0zfttcHjqxgfEErgqbNTeVFxfcv6Oara2dXWnUS80biDXpx9KlqL/AGQHDxNlH2C7WkZ/RnBUsYR/8kfmjIOtNQ/KOkeOuV7WAdoFyt0dkXVT456HLL2anxmn4Jv/AGNfWNkmyralrWOv9FEcDDYXcHOvidltzAVtabFp0nnGWaJbQjD9mOvV6v5cPU2NFNFGzDBE8tGzA2ze9zreKto0FHRYRX1Ksqkt6TyzMrqmMDozNaSBcB4B7wCumnSqP+L+RyTrU4/yXzNJBpAMdckuAIOWZNiCutWtSXI0O7pRWd44/TUhdK9ztpwk+AXltrU1C7nFLTT0PoP6cqOdjTk+/wBWWqWRVqLyaL2k5vo7cT8FlYyjQljLJs5P48OjqUf4Qd7xLvmruj8CPEXzzcT8ToVtOQIAgCAIAgCAIAgCAIAgIl1vpcE8o+0SOx2Y+Krq0cSeD0djPepo4qqGa5HxLiJhOUFo8mwxxkVLDxqH1N1oLTL4CWg2Y43NxcA8f17uC79mVqcKm7W+F8+j6lLtuyqV6PaUPjj9V0+x0zdOyncw9xv5FeuezaPVpeKPna2hXzjC+T+5Q6okdiOB/S22MgA2ZjhsWl21tFfuL6G+Fzcz+GlnyZZu6xDs729OUZYSCBm4cPMrU3ZLjV+n+x0xp7Rl8NB/JlGVrWpwNtjI0jeNheRvKx7TYJ61H+eRP2Par/8AD9GXmzv+q+IfdfCNwHG+wDwC2Rudm9V9TTOx2v8A+uXki7Gxzr86HyZZWdiseOTl0q5t9OynFHFOzul+/CTK5J42kfu5GZPTc7MEOsMxuuPdC3RjKfCpnwwc8nGD/b+eT3+l7ehFCzbsbxFuKz7Nn4pN+ZH2l/xil5HI6aN5HE77FeM23FK8fgj6f+lnnZ8H3y9THpgqnVHo5Mp0o/MDgFKGhplpE+h9WoMFJTs9WCId4Y26vKaxFI8DXlvVZPq2bJTNQQBAEAQBAEAQBAEAQBAcDyi0lnsf6zcJ7W/wI8FyXC5lvs2po4kZ1rM1XyXQ9HTehrXqGDaWpG3RZMroUsduO1SepjgZsekpQA3nHhoyADnAW7lJ1ajWMv5mKVvbxk26ay+eEUPcT6Rv2m/xWhvOpYxSivd0KLgcFhJvgZdRLi/qU1DyBccVOnFSlhmm4qShHMS02R3aOzNbHCOMLQ54Vq3HivAuMJvmPKyhuxxobqdStnVPHhgzIq+ZvoOe32yB4LKqOL0myNSjGrpKkn44+xmQ6Yk+uI39rbH3m2K7KW17qljE2/Eqq36ZsK+XOmov/wCWYekJw9xcBhFgLXvs67LTdXTuanazWGdFhYQsKaoU3lJvj3ntK2wJO5czTO2T5GGWl7wN7nAeJstkNdGaa0sQb7j6ciZYADcAPBXaPAN5ZUsmAgCAIAgCAIAgCAIAgCA0OulJjpid7CHd2w/G/ctVZZiddlU3aq7yHtJw2KrJJnqqMtDSytWg6kWSpLUyUObdZ4Mzx0KQ7cdqyYTxxKw7duUGuZsjNpY5FMkTXC1gPL4KUZyi85MTpUqkd1JL6ehdkkLRsuoRipZ1N9SrKnBNLP55ngldw38DsUnCK5kO3qP+PPoxifw/m/X1KOIJ6mHOu+C/PMqs6/V3I9xIz/mzlvTyLhfwUFHPE2Sq9CljSSGjMlTS44NGcamVVEAYRsG08SsJMiurLmq9PzlbTN4zR+AcCfIFbqKTmkcl9PdoTfcfRqujxAQBAEAQBAEAQBAEAQBAEBbqIg9rmnY4Fp7CLLDWUZi8PJCenYC1zmna0kHtBsVW1FhnrbWe9FPqc1OFy4a0RYRMVyLvJFF0aRhiwOR/iOxOHAllPieFpHWOI3dvBSWJa8DGqDSFh5GSsKPHiSUmuDKg4rDiifay6lWIrGMZMdpLqD1ou4jkRtLjZov1nYFLGmSLkZLCGAhpu47XfJqPXRDjxLL0SXMydFyY0uPSMR3MEjz3Mc0ebgum1WaiKva8922a64RO6tTyQQBAEAQBAEAQBAEAQBAEAQEX8pOjTHLzoHQk37g8DMHt2+PBcNxDD3i/2XWUo7nNehHdQVwy6ovomK4qOpMtFSwAE1Wpgra6yxoE8FRwnaO8ZH9CsJtPUaMCAbn27R+ilnqhhlQp3eu3x/goproY1KhT8ZB3XKZXEZkVNjjHF568h+qb2uhjXqVPmJFsgOAyCxq9CS04FATuRkqw3WePEi5ElckGhHNMlU4WBHNM68wXkdVw0ePBWFnT/kzzu2LhSapLlq/6JNXcUYQBAEAQBAEAQBAEAQBAEAQGPX0TJo3RytDmOFiD8Qdx6wsSipLDJ06koSUovDREmtfJ5PCS+mBni24R/XNHW36/s59Sr61q1rHVHo7TatOa3anuv6P7fmpwEhIJBBBGRBFiDwIOwrlcWuOhcqSayi2XIjOT0OTmRKwVHgCoLGvIweoxk9us45DIxJgZPS9YwMl2kgfKbRMfIeEbXPP4QVJU5PgiM6kYfE8eOh0WjtQ6+X+55ocZXBn4Rdw8FuVrUfccVTaltD+WfBfi+p2WhOS9jSHVUpk+xGC1nYXekR2YV1U7RLWTyVdfbE5LFNY73+fckGCFrGhrAGtaAAALAAbAAutLGiKZtyeWVrJgIAgCAIAgCAIAgCAIAgCAIAgCA12ldBU1T/aIY5OBc0Fw7HbR4qMoRlxRtp16lL4JNHP1HJlo52yJ7PuyyfBxIWt29Podkdq3K/lnyRrpOSOk+rNUj2oiP/Xda/ZIG5bar84r6/csO5IYd1TMO1sZ+QWHaRfMn/1upzgvqUf/AJDH/wBVJ7jP1WPZI9TP/W5/6F9S4zkjh31M57BGPi0rKtIEXtqryivqZMXJNSD0pal3ViiA8o7+akrWBrltiu+CS8v9zYU/Jro9u2Jz/vyynyDgFNUKfQ0y2ncv+X0Rt6PVaiizjpYAePNtLveIJU1TiuCOeV1Wl8U38zbsaALAADgNimaD1AEAQBAEAQBAEAQBAEAQBAEAQBAEAQBAEAQBAEAQBAEAQBAEAQBAEAQBAEAQBAEAQ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3773" y="2286000"/>
            <a:ext cx="1165627" cy="1165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3486" y="1066800"/>
            <a:ext cx="1206314" cy="1206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sp>
        <p:nvSpPr>
          <p:cNvPr id="2" name="Content Placeholder 1"/>
          <p:cNvSpPr>
            <a:spLocks noGrp="1"/>
          </p:cNvSpPr>
          <p:nvPr>
            <p:ph idx="1"/>
          </p:nvPr>
        </p:nvSpPr>
        <p:spPr>
          <a:xfrm>
            <a:off x="177398" y="5562600"/>
            <a:ext cx="3785002" cy="609600"/>
          </a:xfrm>
        </p:spPr>
        <p:txBody>
          <a:bodyPr/>
          <a:lstStyle/>
          <a:p>
            <a:pPr marL="0" indent="0" algn="just">
              <a:buNone/>
            </a:pPr>
            <a:r>
              <a:rPr lang="en-US" sz="1200" b="0" dirty="0">
                <a:latin typeface="+mn-lt"/>
              </a:rPr>
              <a:t>K. </a:t>
            </a:r>
            <a:r>
              <a:rPr lang="en-US" sz="1200" b="0" dirty="0" err="1">
                <a:latin typeface="+mn-lt"/>
              </a:rPr>
              <a:t>Vogtt</a:t>
            </a:r>
            <a:r>
              <a:rPr lang="en-US" sz="1200" b="0" dirty="0">
                <a:latin typeface="+mn-lt"/>
              </a:rPr>
              <a:t>; G. </a:t>
            </a:r>
            <a:r>
              <a:rPr lang="en-US" sz="1200" b="0" dirty="0" err="1">
                <a:latin typeface="+mn-lt"/>
              </a:rPr>
              <a:t>Beaucage</a:t>
            </a:r>
            <a:r>
              <a:rPr lang="en-US" sz="1200" b="0" dirty="0">
                <a:latin typeface="+mn-lt"/>
              </a:rPr>
              <a:t>, M. Weaver, and H. Jiang. </a:t>
            </a:r>
            <a:r>
              <a:rPr lang="en-US" sz="1200" b="0" i="1" dirty="0">
                <a:latin typeface="+mn-lt"/>
              </a:rPr>
              <a:t>Langmuir,</a:t>
            </a:r>
            <a:r>
              <a:rPr lang="en-US" sz="1200" b="0" dirty="0">
                <a:latin typeface="+mn-lt"/>
              </a:rPr>
              <a:t> 31 (2015) 8228-8234. </a:t>
            </a:r>
            <a:endParaRPr lang="en-US" b="0" dirty="0">
              <a:latin typeface="+mn-lt"/>
              <a:cs typeface="Times New Roman" panose="02020603050405020304" pitchFamily="18" charset="0"/>
            </a:endParaRPr>
          </a:p>
        </p:txBody>
      </p:sp>
      <p:pic>
        <p:nvPicPr>
          <p:cNvPr id="1028" name="Picture 4" descr="Abstract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1143000"/>
            <a:ext cx="2683262" cy="19748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61960774"/>
      </p:ext>
    </p:extLst>
  </p:cSld>
  <p:clrMapOvr>
    <a:masterClrMapping/>
  </p:clrMapOvr>
</p:sld>
</file>

<file path=ppt/theme/theme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xSourceListID xmlns="c96c4d93-1fcb-4164-b227-f2eaafe24910" xsi:nil="true"/>
    <AxSourceItemID xmlns="c96c4d93-1fcb-4164-b227-f2eaafe249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69388CB53FFC4184981736474216EF" ma:contentTypeVersion="3" ma:contentTypeDescription="Create a new document." ma:contentTypeScope="" ma:versionID="4343808aa81022cf8e03f4761f993840">
  <xsd:schema xmlns:xsd="http://www.w3.org/2001/XMLSchema" xmlns:xs="http://www.w3.org/2001/XMLSchema" xmlns:p="http://schemas.microsoft.com/office/2006/metadata/properties" xmlns:ns2="c96c4d93-1fcb-4164-b227-f2eaafe24910" targetNamespace="http://schemas.microsoft.com/office/2006/metadata/properties" ma:root="true" ma:fieldsID="a13d4898036a06767115a4b6fcb096f7" ns2:_="">
    <xsd:import namespace="c96c4d93-1fcb-4164-b227-f2eaafe24910"/>
    <xsd:element name="properties">
      <xsd:complexType>
        <xsd:sequence>
          <xsd:element name="documentManagement">
            <xsd:complexType>
              <xsd:all>
                <xsd:element ref="ns2:AxSourceListID" minOccurs="0"/>
                <xsd:element ref="ns2:AxSourceIt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6c4d93-1fcb-4164-b227-f2eaafe24910" elementFormDefault="qualified">
    <xsd:import namespace="http://schemas.microsoft.com/office/2006/documentManagement/types"/>
    <xsd:import namespace="http://schemas.microsoft.com/office/infopath/2007/PartnerControls"/>
    <xsd:element name="AxSourceListID" ma:index="8" nillable="true" ma:displayName="AxSourceListID" ma:hidden="true" ma:internalName="AxSourceListID">
      <xsd:simpleType>
        <xsd:restriction base="dms:Unknown"/>
      </xsd:simpleType>
    </xsd:element>
    <xsd:element name="AxSourceItemID" ma:index="9" nillable="true" ma:displayName="AxSourceItemID" ma:hidden="true" ma:internalName="AxSourceItem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43AB39-C967-4D1D-AC19-15D4A7EA17CA}">
  <ds:schemaRefs>
    <ds:schemaRef ds:uri="http://schemas.microsoft.com/sharepoint/v3/contenttype/forms"/>
  </ds:schemaRefs>
</ds:datastoreItem>
</file>

<file path=customXml/itemProps2.xml><?xml version="1.0" encoding="utf-8"?>
<ds:datastoreItem xmlns:ds="http://schemas.openxmlformats.org/officeDocument/2006/customXml" ds:itemID="{8963F4A4-3CC0-4444-9C54-E9562A9BE8A9}">
  <ds:schemaRefs>
    <ds:schemaRef ds:uri="http://purl.org/dc/elements/1.1/"/>
    <ds:schemaRef ds:uri="c96c4d93-1fcb-4164-b227-f2eaafe24910"/>
    <ds:schemaRef ds:uri="http://schemas.microsoft.com/office/2006/metadata/properties"/>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AE6A3507-7314-4D9A-BC1D-FB0246BBA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6c4d93-1fcb-4164-b227-f2eaafe249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Theme3</Template>
  <TotalTime>11960</TotalTime>
  <Words>2771</Words>
  <Application>Microsoft Office PowerPoint</Application>
  <PresentationFormat>On-screen Show (4:3)</PresentationFormat>
  <Paragraphs>132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MS PGothic</vt:lpstr>
      <vt:lpstr>Arial</vt:lpstr>
      <vt:lpstr>Calibri</vt:lpstr>
      <vt:lpstr>Helvetica Neue</vt:lpstr>
      <vt:lpstr>Times New Roman</vt:lpstr>
      <vt:lpstr>14_Office Theme</vt:lpstr>
      <vt:lpstr>5d ions Revealed as Key Ingredient in Creating Record  Spin-phonon Coupling</vt:lpstr>
      <vt:lpstr>Neutrons Show Mechanical  Properties of Nanoscale Lipid Domains</vt:lpstr>
      <vt:lpstr>Neutrons at SNS Reveal the Specific Site That is the  Major Contributor to Conductivity in Ga2In6Sn2O16</vt:lpstr>
      <vt:lpstr>Neutrons Provide Insight into the Structure of  Cellulose Synthase Complex for Potential Biofuel Applications</vt:lpstr>
      <vt:lpstr>New Insight Into the Dynamics of Water:  in Association with PEO Cages for Ions</vt:lpstr>
      <vt:lpstr>Understanding Branched Worm-like  Micelles Using Neutron Scattering</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helpdesk</dc:creator>
  <cp:lastModifiedBy>Evans, A. Jeanine</cp:lastModifiedBy>
  <cp:revision>549</cp:revision>
  <cp:lastPrinted>2016-01-27T17:45:01Z</cp:lastPrinted>
  <dcterms:created xsi:type="dcterms:W3CDTF">2010-12-15T20:48:04Z</dcterms:created>
  <dcterms:modified xsi:type="dcterms:W3CDTF">2016-06-03T19:38:44Z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0x0101003A69388CB53FFC4184981736474216EF</vt:lpwstr>
  </property>
</Properties>
</file>