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1"/>
  </p:notesMasterIdLst>
  <p:handoutMasterIdLst>
    <p:handoutMasterId r:id="rId12"/>
  </p:handoutMasterIdLst>
  <p:sldIdLst>
    <p:sldId id="318" r:id="rId5"/>
    <p:sldId id="304" r:id="rId6"/>
    <p:sldId id="312" r:id="rId7"/>
    <p:sldId id="310" r:id="rId8"/>
    <p:sldId id="315" r:id="rId9"/>
    <p:sldId id="317"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106636"/>
    <a:srgbClr val="0080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8" autoAdjust="0"/>
    <p:restoredTop sz="86751" autoAdjust="0"/>
  </p:normalViewPr>
  <p:slideViewPr>
    <p:cSldViewPr snapToObjects="1">
      <p:cViewPr varScale="1">
        <p:scale>
          <a:sx n="73" d="100"/>
          <a:sy n="73" d="100"/>
        </p:scale>
        <p:origin x="15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03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9"/>
          </a:xfrm>
          <a:prstGeom prst="rect">
            <a:avLst/>
          </a:prstGeom>
        </p:spPr>
        <p:txBody>
          <a:bodyPr vert="horz" lIns="92226" tIns="46113" rIns="92226" bIns="46113"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4" cy="465139"/>
          </a:xfrm>
          <a:prstGeom prst="rect">
            <a:avLst/>
          </a:prstGeom>
        </p:spPr>
        <p:txBody>
          <a:bodyPr vert="horz" lIns="92226" tIns="46113" rIns="92226" bIns="46113" rtlCol="0"/>
          <a:lstStyle>
            <a:lvl1pPr algn="r">
              <a:defRPr sz="1200"/>
            </a:lvl1pPr>
          </a:lstStyle>
          <a:p>
            <a:fld id="{C5E23E8C-FA44-4993-A678-63B7AC20CC23}" type="datetimeFigureOut">
              <a:rPr lang="en-US" smtClean="0"/>
              <a:pPr/>
              <a:t>6/3/2016</a:t>
            </a:fld>
            <a:endParaRPr lang="en-US" dirty="0"/>
          </a:p>
        </p:txBody>
      </p:sp>
      <p:sp>
        <p:nvSpPr>
          <p:cNvPr id="4" name="Footer Placeholder 3"/>
          <p:cNvSpPr>
            <a:spLocks noGrp="1"/>
          </p:cNvSpPr>
          <p:nvPr>
            <p:ph type="ftr" sz="quarter" idx="2"/>
          </p:nvPr>
        </p:nvSpPr>
        <p:spPr>
          <a:xfrm>
            <a:off x="3" y="8829674"/>
            <a:ext cx="3038474" cy="465139"/>
          </a:xfrm>
          <a:prstGeom prst="rect">
            <a:avLst/>
          </a:prstGeom>
        </p:spPr>
        <p:txBody>
          <a:bodyPr vert="horz" lIns="92226" tIns="46113" rIns="92226"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4"/>
            <a:ext cx="3038474" cy="465139"/>
          </a:xfrm>
          <a:prstGeom prst="rect">
            <a:avLst/>
          </a:prstGeom>
        </p:spPr>
        <p:txBody>
          <a:bodyPr vert="horz" lIns="92226" tIns="46113" rIns="92226" bIns="46113" rtlCol="0" anchor="b"/>
          <a:lstStyle>
            <a:lvl1pPr algn="r">
              <a:defRPr sz="1200"/>
            </a:lvl1pPr>
          </a:lstStyle>
          <a:p>
            <a:fld id="{9D2747C0-E24C-47AA-B529-C34075BA0400}" type="slidenum">
              <a:rPr lang="en-US" smtClean="0"/>
              <a:pPr/>
              <a:t>‹#›</a:t>
            </a:fld>
            <a:endParaRPr lang="en-US" dirty="0"/>
          </a:p>
        </p:txBody>
      </p:sp>
    </p:spTree>
    <p:extLst>
      <p:ext uri="{BB962C8B-B14F-4D97-AF65-F5344CB8AC3E}">
        <p14:creationId xmlns:p14="http://schemas.microsoft.com/office/powerpoint/2010/main" val="71625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978" tIns="46990" rIns="93978" bIns="4699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978" tIns="46990" rIns="93978" bIns="46990" rtlCol="0"/>
          <a:lstStyle>
            <a:lvl1pPr algn="r">
              <a:defRPr sz="1200"/>
            </a:lvl1pPr>
          </a:lstStyle>
          <a:p>
            <a:fld id="{2F98BB69-19D5-425C-B33D-FC77D5A6EC32}" type="datetimeFigureOut">
              <a:rPr lang="en-US" smtClean="0"/>
              <a:pPr/>
              <a:t>6/3/2016</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978" tIns="46990" rIns="93978" bIns="4699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978" tIns="46990" rIns="93978" bIns="469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978" tIns="46990" rIns="93978" bIns="469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978" tIns="46990" rIns="93978" bIns="46990" rtlCol="0" anchor="b"/>
          <a:lstStyle>
            <a:lvl1pPr algn="r">
              <a:defRPr sz="1200"/>
            </a:lvl1pPr>
          </a:lstStyle>
          <a:p>
            <a:fld id="{16210A8A-16C0-4562-AD3A-B1BC2569C64A}" type="slidenum">
              <a:rPr lang="en-US" smtClean="0"/>
              <a:pPr/>
              <a:t>‹#›</a:t>
            </a:fld>
            <a:endParaRPr lang="en-US" dirty="0"/>
          </a:p>
        </p:txBody>
      </p:sp>
    </p:spTree>
    <p:extLst>
      <p:ext uri="{BB962C8B-B14F-4D97-AF65-F5344CB8AC3E}">
        <p14:creationId xmlns:p14="http://schemas.microsoft.com/office/powerpoint/2010/main" val="60449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1038/nmat454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x.doi.org/10.1038/NMAT458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039/C5CC10222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x.doi.org/10.1038/srep1962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ature.com/articles/srep1962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x.doi.org/10.1021/jacs.5b1265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Bousige</a:t>
            </a:r>
            <a:r>
              <a:rPr lang="en-US" sz="1200" b="0" i="0" kern="1200" dirty="0">
                <a:solidFill>
                  <a:schemeClr val="tx1"/>
                </a:solidFill>
                <a:effectLst/>
                <a:latin typeface="+mn-lt"/>
                <a:ea typeface="+mn-ea"/>
                <a:cs typeface="+mn-cs"/>
              </a:rPr>
              <a:t> C., </a:t>
            </a:r>
            <a:r>
              <a:rPr lang="en-US" sz="1200" b="0" i="0" kern="1200" dirty="0" err="1">
                <a:solidFill>
                  <a:schemeClr val="tx1"/>
                </a:solidFill>
                <a:effectLst/>
                <a:latin typeface="+mn-lt"/>
                <a:ea typeface="+mn-ea"/>
                <a:cs typeface="+mn-cs"/>
              </a:rPr>
              <a:t>Ghimbeu</a:t>
            </a:r>
            <a:r>
              <a:rPr lang="en-US" sz="1200" b="0" i="0" kern="1200" dirty="0">
                <a:solidFill>
                  <a:schemeClr val="tx1"/>
                </a:solidFill>
                <a:effectLst/>
                <a:latin typeface="+mn-lt"/>
                <a:ea typeface="+mn-ea"/>
                <a:cs typeface="+mn-cs"/>
              </a:rPr>
              <a:t> C.M., </a:t>
            </a:r>
            <a:r>
              <a:rPr lang="en-US" sz="1200" b="0" i="0" kern="1200" dirty="0" err="1">
                <a:solidFill>
                  <a:schemeClr val="tx1"/>
                </a:solidFill>
                <a:effectLst/>
                <a:latin typeface="+mn-lt"/>
                <a:ea typeface="+mn-ea"/>
                <a:cs typeface="+mn-cs"/>
              </a:rPr>
              <a:t>Vix-Guterl</a:t>
            </a:r>
            <a:r>
              <a:rPr lang="en-US" sz="1200" b="0" i="0" kern="1200" dirty="0">
                <a:solidFill>
                  <a:schemeClr val="tx1"/>
                </a:solidFill>
                <a:effectLst/>
                <a:latin typeface="+mn-lt"/>
                <a:ea typeface="+mn-ea"/>
                <a:cs typeface="+mn-cs"/>
              </a:rPr>
              <a:t> C., </a:t>
            </a:r>
            <a:r>
              <a:rPr lang="en-US" sz="1200" b="0" i="0" kern="1200" dirty="0" err="1">
                <a:solidFill>
                  <a:schemeClr val="tx1"/>
                </a:solidFill>
                <a:effectLst/>
                <a:latin typeface="+mn-lt"/>
                <a:ea typeface="+mn-ea"/>
                <a:cs typeface="+mn-cs"/>
              </a:rPr>
              <a:t>Pomerantz</a:t>
            </a:r>
            <a:r>
              <a:rPr lang="en-US" sz="1200" b="0" i="0" kern="1200" dirty="0">
                <a:solidFill>
                  <a:schemeClr val="tx1"/>
                </a:solidFill>
                <a:effectLst/>
                <a:latin typeface="+mn-lt"/>
                <a:ea typeface="+mn-ea"/>
                <a:cs typeface="+mn-cs"/>
              </a:rPr>
              <a:t> A.E., </a:t>
            </a:r>
            <a:r>
              <a:rPr lang="en-US" sz="1200" b="0" i="0" kern="1200" dirty="0" err="1">
                <a:solidFill>
                  <a:schemeClr val="tx1"/>
                </a:solidFill>
                <a:effectLst/>
                <a:latin typeface="+mn-lt"/>
                <a:ea typeface="+mn-ea"/>
                <a:cs typeface="+mn-cs"/>
              </a:rPr>
              <a:t>Suleimenova</a:t>
            </a:r>
            <a:r>
              <a:rPr lang="en-US" sz="1200" b="0" i="0" kern="1200" dirty="0">
                <a:solidFill>
                  <a:schemeClr val="tx1"/>
                </a:solidFill>
                <a:effectLst/>
                <a:latin typeface="+mn-lt"/>
                <a:ea typeface="+mn-ea"/>
                <a:cs typeface="+mn-cs"/>
              </a:rPr>
              <a:t> A., Vaughan G., </a:t>
            </a:r>
            <a:r>
              <a:rPr lang="en-US" sz="1200" b="0" i="0" kern="1200" dirty="0" err="1">
                <a:solidFill>
                  <a:schemeClr val="tx1"/>
                </a:solidFill>
                <a:effectLst/>
                <a:latin typeface="+mn-lt"/>
                <a:ea typeface="+mn-ea"/>
                <a:cs typeface="+mn-cs"/>
              </a:rPr>
              <a:t>Garbarino</a:t>
            </a:r>
            <a:r>
              <a:rPr lang="en-US" sz="1200" b="0" i="0" kern="1200" dirty="0">
                <a:solidFill>
                  <a:schemeClr val="tx1"/>
                </a:solidFill>
                <a:effectLst/>
                <a:latin typeface="+mn-lt"/>
                <a:ea typeface="+mn-ea"/>
                <a:cs typeface="+mn-cs"/>
              </a:rPr>
              <a:t> G., Feygenson M., Wildgruber C., Ulm F.J., </a:t>
            </a:r>
            <a:r>
              <a:rPr lang="en-US" sz="1200" b="0" i="0" kern="1200" dirty="0" err="1">
                <a:solidFill>
                  <a:schemeClr val="tx1"/>
                </a:solidFill>
                <a:effectLst/>
                <a:latin typeface="+mn-lt"/>
                <a:ea typeface="+mn-ea"/>
                <a:cs typeface="+mn-cs"/>
              </a:rPr>
              <a:t>Pellenq</a:t>
            </a:r>
            <a:r>
              <a:rPr lang="en-US" sz="1200" b="0" i="0" kern="1200" dirty="0">
                <a:solidFill>
                  <a:schemeClr val="tx1"/>
                </a:solidFill>
                <a:effectLst/>
                <a:latin typeface="+mn-lt"/>
                <a:ea typeface="+mn-ea"/>
                <a:cs typeface="+mn-cs"/>
              </a:rPr>
              <a:t> R.J., </a:t>
            </a:r>
            <a:r>
              <a:rPr lang="en-US" sz="1200" b="0" i="0" kern="1200" dirty="0" err="1">
                <a:solidFill>
                  <a:schemeClr val="tx1"/>
                </a:solidFill>
                <a:effectLst/>
                <a:latin typeface="+mn-lt"/>
                <a:ea typeface="+mn-ea"/>
                <a:cs typeface="+mn-cs"/>
              </a:rPr>
              <a:t>Coasne</a:t>
            </a:r>
            <a:r>
              <a:rPr lang="en-US" sz="1200" b="0" i="0" kern="1200" dirty="0">
                <a:solidFill>
                  <a:schemeClr val="tx1"/>
                </a:solidFill>
                <a:effectLst/>
                <a:latin typeface="+mn-lt"/>
                <a:ea typeface="+mn-ea"/>
                <a:cs typeface="+mn-cs"/>
              </a:rPr>
              <a:t> B., "</a:t>
            </a:r>
            <a:r>
              <a:rPr lang="en-US" sz="1200" b="0" i="0" u="none" strike="noStrike" kern="1200" dirty="0">
                <a:solidFill>
                  <a:schemeClr val="tx1"/>
                </a:solidFill>
                <a:effectLst/>
                <a:latin typeface="+mn-lt"/>
                <a:ea typeface="+mn-ea"/>
                <a:cs typeface="+mn-cs"/>
                <a:hlinkClick r:id="rId3"/>
              </a:rPr>
              <a:t>Realistic molecular model of kerogen’s nanostructure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Nature Materials,</a:t>
            </a:r>
            <a:r>
              <a:rPr lang="en-US" sz="1200" b="0" i="0" kern="1200" dirty="0">
                <a:solidFill>
                  <a:schemeClr val="tx1"/>
                </a:solidFill>
                <a:effectLst/>
                <a:latin typeface="+mn-lt"/>
                <a:ea typeface="+mn-ea"/>
                <a:cs typeface="+mn-cs"/>
              </a:rPr>
              <a:t> (2016). </a:t>
            </a:r>
            <a:r>
              <a:rPr lang="en-US" sz="1200" dirty="0">
                <a:solidFill>
                  <a:srgbClr val="106636"/>
                </a:solidFill>
                <a:latin typeface="Arial" panose="020B0604020202020204" pitchFamily="34" charset="0"/>
                <a:cs typeface="Arial" panose="020B0604020202020204" pitchFamily="34" charset="0"/>
              </a:rPr>
              <a:t>doi:10.1038/NMAT4541.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06636"/>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06636"/>
                </a:solidFill>
                <a:latin typeface="Arial" panose="020B0604020202020204" pitchFamily="34" charset="0"/>
                <a:cs typeface="Arial" panose="020B0604020202020204" pitchFamily="34" charset="0"/>
              </a:rPr>
              <a:t>http://www.nature.com/nmat/journal/vaop/ncurrent/full/nmat4541.html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106636"/>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1</a:t>
            </a:fld>
            <a:endParaRPr lang="en-US" dirty="0"/>
          </a:p>
        </p:txBody>
      </p:sp>
    </p:spTree>
    <p:extLst>
      <p:ext uri="{BB962C8B-B14F-4D97-AF65-F5344CB8AC3E}">
        <p14:creationId xmlns:p14="http://schemas.microsoft.com/office/powerpoint/2010/main" val="38916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Shamblin J., Feygenson M., Neuefeind J., Tracy C.L., Zhang F., </a:t>
            </a:r>
            <a:r>
              <a:rPr lang="en-US" sz="1200" b="0" i="0" kern="1200" dirty="0" err="1">
                <a:solidFill>
                  <a:schemeClr val="tx1"/>
                </a:solidFill>
                <a:effectLst/>
                <a:latin typeface="+mn-lt"/>
                <a:ea typeface="+mn-ea"/>
                <a:cs typeface="+mn-cs"/>
              </a:rPr>
              <a:t>Finkeldei</a:t>
            </a:r>
            <a:r>
              <a:rPr lang="en-US" sz="1200" b="0" i="0" kern="1200" dirty="0">
                <a:solidFill>
                  <a:schemeClr val="tx1"/>
                </a:solidFill>
                <a:effectLst/>
                <a:latin typeface="+mn-lt"/>
                <a:ea typeface="+mn-ea"/>
                <a:cs typeface="+mn-cs"/>
              </a:rPr>
              <a:t> S., </a:t>
            </a:r>
            <a:r>
              <a:rPr lang="en-US" sz="1200" b="0" i="0" kern="1200" dirty="0" err="1">
                <a:solidFill>
                  <a:schemeClr val="tx1"/>
                </a:solidFill>
                <a:effectLst/>
                <a:latin typeface="+mn-lt"/>
                <a:ea typeface="+mn-ea"/>
                <a:cs typeface="+mn-cs"/>
              </a:rPr>
              <a:t>Bosbach</a:t>
            </a:r>
            <a:r>
              <a:rPr lang="en-US" sz="1200" b="0" i="0" kern="1200" dirty="0">
                <a:solidFill>
                  <a:schemeClr val="tx1"/>
                </a:solidFill>
                <a:effectLst/>
                <a:latin typeface="+mn-lt"/>
                <a:ea typeface="+mn-ea"/>
                <a:cs typeface="+mn-cs"/>
              </a:rPr>
              <a:t> D., Zhou H.D., Ewing R.C., Lang M., "</a:t>
            </a:r>
            <a:r>
              <a:rPr lang="en-US" sz="1200" b="0" i="0" u="none" strike="noStrike" kern="1200" dirty="0">
                <a:solidFill>
                  <a:schemeClr val="tx1"/>
                </a:solidFill>
                <a:effectLst/>
                <a:latin typeface="+mn-lt"/>
                <a:ea typeface="+mn-ea"/>
                <a:cs typeface="+mn-cs"/>
                <a:hlinkClick r:id="rId3"/>
              </a:rPr>
              <a:t>Probing disorder in isometric </a:t>
            </a:r>
            <a:r>
              <a:rPr lang="en-US" sz="1200" b="0" i="0" u="none" strike="noStrike" kern="1200" dirty="0" err="1">
                <a:solidFill>
                  <a:schemeClr val="tx1"/>
                </a:solidFill>
                <a:effectLst/>
                <a:latin typeface="+mn-lt"/>
                <a:ea typeface="+mn-ea"/>
                <a:cs typeface="+mn-cs"/>
                <a:hlinkClick r:id="rId3"/>
              </a:rPr>
              <a:t>pyrochlore</a:t>
            </a:r>
            <a:r>
              <a:rPr lang="en-US" sz="1200" b="0" i="0" u="none" strike="noStrike" kern="1200" dirty="0">
                <a:solidFill>
                  <a:schemeClr val="tx1"/>
                </a:solidFill>
                <a:effectLst/>
                <a:latin typeface="+mn-lt"/>
                <a:ea typeface="+mn-ea"/>
                <a:cs typeface="+mn-cs"/>
                <a:hlinkClick r:id="rId3"/>
              </a:rPr>
              <a:t> and related complex oxides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Nature Materials,</a:t>
            </a:r>
            <a:r>
              <a:rPr lang="en-US" sz="1200" b="0" i="0" kern="1200" dirty="0">
                <a:solidFill>
                  <a:schemeClr val="tx1"/>
                </a:solidFill>
                <a:effectLst/>
                <a:latin typeface="+mn-lt"/>
                <a:ea typeface="+mn-ea"/>
                <a:cs typeface="+mn-cs"/>
              </a:rPr>
              <a:t> (2016). </a:t>
            </a:r>
            <a:r>
              <a:rPr lang="en-US" sz="1200" dirty="0">
                <a:solidFill>
                  <a:srgbClr val="106636"/>
                </a:solidFill>
                <a:cs typeface="Arial" panose="020B0604020202020204" pitchFamily="34" charset="0"/>
              </a:rPr>
              <a:t>doi:10.1038/nmat4581.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06636"/>
              </a:solidFill>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06636"/>
                </a:solidFill>
                <a:cs typeface="Arial" panose="020B0604020202020204" pitchFamily="34" charset="0"/>
              </a:rPr>
              <a:t>http://www.nature.com/nmat/journal/vaop/ncurrent/full/nmat4581.html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06636"/>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2</a:t>
            </a:fld>
            <a:endParaRPr lang="en-US" dirty="0"/>
          </a:p>
        </p:txBody>
      </p:sp>
    </p:spTree>
    <p:extLst>
      <p:ext uri="{BB962C8B-B14F-4D97-AF65-F5344CB8AC3E}">
        <p14:creationId xmlns:p14="http://schemas.microsoft.com/office/powerpoint/2010/main" val="221439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Casco M.E., Cheng Y.Q., </a:t>
            </a:r>
            <a:r>
              <a:rPr lang="en-US" sz="1200" b="0" i="0" kern="1200" dirty="0" err="1">
                <a:solidFill>
                  <a:schemeClr val="tx1"/>
                </a:solidFill>
                <a:effectLst/>
                <a:latin typeface="+mn-lt"/>
                <a:ea typeface="+mn-ea"/>
                <a:cs typeface="+mn-cs"/>
              </a:rPr>
              <a:t>Daemen</a:t>
            </a:r>
            <a:r>
              <a:rPr lang="en-US" sz="1200" b="0" i="0" kern="1200" dirty="0">
                <a:solidFill>
                  <a:schemeClr val="tx1"/>
                </a:solidFill>
                <a:effectLst/>
                <a:latin typeface="+mn-lt"/>
                <a:ea typeface="+mn-ea"/>
                <a:cs typeface="+mn-cs"/>
              </a:rPr>
              <a:t> L.L., </a:t>
            </a:r>
            <a:r>
              <a:rPr lang="en-US" sz="1200" b="0" i="0" kern="1200" dirty="0" err="1">
                <a:solidFill>
                  <a:schemeClr val="tx1"/>
                </a:solidFill>
                <a:effectLst/>
                <a:latin typeface="+mn-lt"/>
                <a:ea typeface="+mn-ea"/>
                <a:cs typeface="+mn-cs"/>
              </a:rPr>
              <a:t>Fairen</a:t>
            </a:r>
            <a:r>
              <a:rPr lang="en-US" sz="1200" b="0" i="0" kern="1200" dirty="0">
                <a:solidFill>
                  <a:schemeClr val="tx1"/>
                </a:solidFill>
                <a:effectLst/>
                <a:latin typeface="+mn-lt"/>
                <a:ea typeface="+mn-ea"/>
                <a:cs typeface="+mn-cs"/>
              </a:rPr>
              <a:t>-Jimenez D., Ramos Fernandez E.V., Ramirez-Cuesta A.J., Silvestre-</a:t>
            </a:r>
            <a:r>
              <a:rPr lang="en-US" sz="1200" b="0" i="0" kern="1200" dirty="0" err="1">
                <a:solidFill>
                  <a:schemeClr val="tx1"/>
                </a:solidFill>
                <a:effectLst/>
                <a:latin typeface="+mn-lt"/>
                <a:ea typeface="+mn-ea"/>
                <a:cs typeface="+mn-cs"/>
              </a:rPr>
              <a:t>Albero</a:t>
            </a:r>
            <a:r>
              <a:rPr lang="en-US" sz="1200" b="0" i="0" kern="1200" dirty="0">
                <a:solidFill>
                  <a:schemeClr val="tx1"/>
                </a:solidFill>
                <a:effectLst/>
                <a:latin typeface="+mn-lt"/>
                <a:ea typeface="+mn-ea"/>
                <a:cs typeface="+mn-cs"/>
              </a:rPr>
              <a:t> J., "</a:t>
            </a:r>
            <a:r>
              <a:rPr lang="en-US" sz="1200" b="0" i="0" u="none" strike="noStrike" kern="1200" dirty="0">
                <a:solidFill>
                  <a:schemeClr val="tx1"/>
                </a:solidFill>
                <a:effectLst/>
                <a:latin typeface="+mn-lt"/>
                <a:ea typeface="+mn-ea"/>
                <a:cs typeface="+mn-cs"/>
                <a:hlinkClick r:id="rId3"/>
              </a:rPr>
              <a:t>Gate-opening effect in ZIF-8: First experimental proof using inelastic neutron scattering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Chemical Communications,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3639-3642 (2016).</a:t>
            </a:r>
            <a:r>
              <a:rPr lang="en-US" dirty="0"/>
              <a:t> </a:t>
            </a:r>
            <a:r>
              <a:rPr lang="en-US" sz="1200" b="1" i="0" kern="1200" dirty="0">
                <a:solidFill>
                  <a:schemeClr val="tx1"/>
                </a:solidFill>
                <a:effectLst/>
                <a:latin typeface="+mn-lt"/>
                <a:ea typeface="+mn-ea"/>
                <a:cs typeface="+mn-cs"/>
              </a:rPr>
              <a:t>DOI: </a:t>
            </a:r>
            <a:r>
              <a:rPr lang="en-US" sz="1200" b="0" i="0" kern="1200" dirty="0">
                <a:solidFill>
                  <a:schemeClr val="tx1"/>
                </a:solidFill>
                <a:effectLst/>
                <a:latin typeface="+mn-lt"/>
                <a:ea typeface="+mn-ea"/>
                <a:cs typeface="+mn-cs"/>
              </a:rPr>
              <a:t>10.1039/C5CC10222G. </a:t>
            </a:r>
          </a:p>
          <a:p>
            <a:endParaRPr lang="en-US" sz="1200" b="0" i="0" kern="1200" dirty="0">
              <a:solidFill>
                <a:schemeClr val="tx1"/>
              </a:solidFill>
              <a:effectLst/>
              <a:latin typeface="+mn-lt"/>
              <a:ea typeface="+mn-ea"/>
              <a:cs typeface="+mn-cs"/>
            </a:endParaRPr>
          </a:p>
          <a:p>
            <a:r>
              <a:rPr lang="en-US" dirty="0"/>
              <a:t>http://pubs.rsc.org/en/Content/ArticleLanding/2016/CC/C5CC10222G#!divAbstract</a:t>
            </a:r>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66" rtl="0" eaLnBrk="0" fontAlgn="base" latinLnBrk="0" hangingPunct="0">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Stingaciu</a:t>
            </a:r>
            <a:r>
              <a:rPr lang="en-US" sz="1200" b="0" i="0" kern="1200" dirty="0">
                <a:solidFill>
                  <a:schemeClr val="tx1"/>
                </a:solidFill>
                <a:effectLst/>
                <a:latin typeface="+mn-lt"/>
                <a:ea typeface="+mn-ea"/>
                <a:cs typeface="+mn-cs"/>
              </a:rPr>
              <a:t> L., O’Neill H.M., </a:t>
            </a:r>
            <a:r>
              <a:rPr lang="en-US" sz="1200" b="0" i="0" kern="1200" dirty="0" err="1">
                <a:solidFill>
                  <a:schemeClr val="tx1"/>
                </a:solidFill>
                <a:effectLst/>
                <a:latin typeface="+mn-lt"/>
                <a:ea typeface="+mn-ea"/>
                <a:cs typeface="+mn-cs"/>
              </a:rPr>
              <a:t>Liberton</a:t>
            </a:r>
            <a:r>
              <a:rPr lang="en-US" sz="1200" b="0" i="0" kern="1200" dirty="0">
                <a:solidFill>
                  <a:schemeClr val="tx1"/>
                </a:solidFill>
                <a:effectLst/>
                <a:latin typeface="+mn-lt"/>
                <a:ea typeface="+mn-ea"/>
                <a:cs typeface="+mn-cs"/>
              </a:rPr>
              <a:t> M., Urban V.S., </a:t>
            </a:r>
            <a:r>
              <a:rPr lang="en-US" sz="1200" b="0" i="0" kern="1200" dirty="0" err="1">
                <a:solidFill>
                  <a:schemeClr val="tx1"/>
                </a:solidFill>
                <a:effectLst/>
                <a:latin typeface="+mn-lt"/>
                <a:ea typeface="+mn-ea"/>
                <a:cs typeface="+mn-cs"/>
              </a:rPr>
              <a:t>Pakrasi</a:t>
            </a:r>
            <a:r>
              <a:rPr lang="en-US" sz="1200" b="0" i="0" kern="1200" dirty="0">
                <a:solidFill>
                  <a:schemeClr val="tx1"/>
                </a:solidFill>
                <a:effectLst/>
                <a:latin typeface="+mn-lt"/>
                <a:ea typeface="+mn-ea"/>
                <a:cs typeface="+mn-cs"/>
              </a:rPr>
              <a:t> H.B., </a:t>
            </a:r>
            <a:r>
              <a:rPr lang="en-US" sz="1200" b="0" i="0" kern="1200" dirty="0" err="1">
                <a:solidFill>
                  <a:schemeClr val="tx1"/>
                </a:solidFill>
                <a:effectLst/>
                <a:latin typeface="+mn-lt"/>
                <a:ea typeface="+mn-ea"/>
                <a:cs typeface="+mn-cs"/>
              </a:rPr>
              <a:t>Ohl</a:t>
            </a:r>
            <a:r>
              <a:rPr lang="en-US" sz="1200" b="0" i="0" kern="1200" dirty="0">
                <a:solidFill>
                  <a:schemeClr val="tx1"/>
                </a:solidFill>
                <a:effectLst/>
                <a:latin typeface="+mn-lt"/>
                <a:ea typeface="+mn-ea"/>
                <a:cs typeface="+mn-cs"/>
              </a:rPr>
              <a:t> M., "</a:t>
            </a:r>
            <a:r>
              <a:rPr lang="en-US" sz="1200" b="0" i="0" u="none" strike="noStrike" kern="1200" dirty="0">
                <a:solidFill>
                  <a:schemeClr val="tx1"/>
                </a:solidFill>
                <a:effectLst/>
                <a:latin typeface="+mn-lt"/>
                <a:ea typeface="+mn-ea"/>
                <a:cs typeface="+mn-cs"/>
                <a:hlinkClick r:id="rId3"/>
              </a:rPr>
              <a:t>Revealing the Dynamics of Thylakoid Membranes in Living Cyanobacterial Cells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Scientific Reports,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6,</a:t>
            </a:r>
            <a:r>
              <a:rPr lang="en-US" sz="1200" b="0" i="0" kern="1200" dirty="0">
                <a:solidFill>
                  <a:schemeClr val="tx1"/>
                </a:solidFill>
                <a:effectLst/>
                <a:latin typeface="+mn-lt"/>
                <a:ea typeface="+mn-ea"/>
                <a:cs typeface="+mn-cs"/>
              </a:rPr>
              <a:t> 19627 (2016). </a:t>
            </a:r>
            <a:r>
              <a:rPr lang="en-US" dirty="0"/>
              <a:t>DOI: 10.1038/srep19627. </a:t>
            </a:r>
          </a:p>
          <a:p>
            <a:pPr marL="0" marR="0" indent="0" algn="l" defTabSz="914266" rtl="0" eaLnBrk="0" fontAlgn="base" latinLnBrk="0" hangingPunct="0">
              <a:lnSpc>
                <a:spcPct val="100000"/>
              </a:lnSpc>
              <a:spcBef>
                <a:spcPct val="30000"/>
              </a:spcBef>
              <a:spcAft>
                <a:spcPct val="0"/>
              </a:spcAft>
              <a:buClrTx/>
              <a:buSzTx/>
              <a:buFontTx/>
              <a:buNone/>
              <a:tabLst/>
              <a:defRPr/>
            </a:pPr>
            <a:endParaRPr lang="en-US" u="sng" dirty="0">
              <a:hlinkClick r:id="rId4"/>
            </a:endParaRPr>
          </a:p>
          <a:p>
            <a:pPr marL="0" marR="0" indent="0" algn="l" defTabSz="914266" rtl="0" eaLnBrk="0" fontAlgn="base" latinLnBrk="0" hangingPunct="0">
              <a:lnSpc>
                <a:spcPct val="100000"/>
              </a:lnSpc>
              <a:spcBef>
                <a:spcPct val="30000"/>
              </a:spcBef>
              <a:spcAft>
                <a:spcPct val="0"/>
              </a:spcAft>
              <a:buClrTx/>
              <a:buSzTx/>
              <a:buFontTx/>
              <a:buNone/>
              <a:tabLst/>
              <a:defRPr/>
            </a:pPr>
            <a:r>
              <a:rPr lang="en-US" u="sng" dirty="0">
                <a:hlinkClick r:id="rId4"/>
              </a:rPr>
              <a:t>http://www.nature.com/articles/srep19627</a:t>
            </a:r>
            <a:endParaRPr lang="en-US" dirty="0"/>
          </a:p>
          <a:p>
            <a:pPr defTabSz="914266" eaLnBrk="0" fontAlgn="base" hangingPunct="0">
              <a:spcBef>
                <a:spcPct val="30000"/>
              </a:spcBef>
              <a:spcAft>
                <a:spcPct val="0"/>
              </a:spcAft>
              <a:defRPr/>
            </a:pPr>
            <a:endParaRPr lang="en-US" dirty="0"/>
          </a:p>
          <a:p>
            <a:pPr defTabSz="914266" eaLnBrk="0" fontAlgn="base" hangingPunct="0">
              <a:spcBef>
                <a:spcPct val="30000"/>
              </a:spcBef>
              <a:spcAft>
                <a:spcPct val="0"/>
              </a:spcAft>
              <a:defRPr/>
            </a:pPr>
            <a:r>
              <a:rPr lang="en-US" dirty="0"/>
              <a:t>ABSTRACT</a:t>
            </a:r>
          </a:p>
          <a:p>
            <a:pPr defTabSz="914266" eaLnBrk="0" fontAlgn="base" hangingPunct="0">
              <a:spcBef>
                <a:spcPct val="30000"/>
              </a:spcBef>
              <a:spcAft>
                <a:spcPct val="0"/>
              </a:spcAft>
              <a:defRPr/>
            </a:pPr>
            <a:r>
              <a:rPr lang="en-US" dirty="0"/>
              <a:t>Cyanobacteria are photosynthetic prokaryotes that make major contributions to the production of the oxygen in the Earth atmosphere. The photosynthetic machinery in cyanobacterial cells is housed in flattened membrane structures called thylakoids. The structural organization of cyanobacterial cells and the arrangement of the thylakoid membranes in response to environmental conditions have been widely investigated. However, there is limited knowledge about the internal dynamics of these membranes in terms of their flexibility and motion during the photosynthetic process. We present a direct observation of thylakoid membrane </a:t>
            </a:r>
            <a:r>
              <a:rPr lang="en-US" dirty="0" err="1"/>
              <a:t>undulatory</a:t>
            </a:r>
            <a:r>
              <a:rPr lang="en-US" dirty="0"/>
              <a:t> motion in vivo and show a connection between membrane mobility and photosynthetic activity. High-resolution inelastic neutron scattering experiments on the cyanobacterium </a:t>
            </a:r>
            <a:r>
              <a:rPr lang="en-US" dirty="0" err="1"/>
              <a:t>Synechocystis</a:t>
            </a:r>
            <a:r>
              <a:rPr lang="en-US" dirty="0"/>
              <a:t> sp. PCC 6803 assessed the flexibility of cyanobacterial thylakoid membrane sheets and the dependence of the membranes on illumination conditions. We observed softer thylakoid membranes in the dark that have three-to four fold excess mobility compared to membranes under high light conditions. Our analysis indicates that electron transfer between photosynthetic reaction centers and the associated electrochemical proton gradient across the thylakoid membrane result in a significant driving force for excess membrane dynamics. These observations provide a deeper understanding of the relationship between photosynthesis and cellular architecture.</a:t>
            </a:r>
          </a:p>
        </p:txBody>
      </p:sp>
    </p:spTree>
    <p:extLst>
      <p:ext uri="{BB962C8B-B14F-4D97-AF65-F5344CB8AC3E}">
        <p14:creationId xmlns:p14="http://schemas.microsoft.com/office/powerpoint/2010/main" val="218353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Tan X., </a:t>
            </a:r>
            <a:r>
              <a:rPr lang="en-US" sz="1200" b="0" i="0" kern="1200" dirty="0" err="1">
                <a:solidFill>
                  <a:schemeClr val="tx1"/>
                </a:solidFill>
                <a:effectLst/>
                <a:latin typeface="+mn-lt"/>
                <a:ea typeface="+mn-ea"/>
                <a:cs typeface="+mn-cs"/>
              </a:rPr>
              <a:t>Fabbris</a:t>
            </a:r>
            <a:r>
              <a:rPr lang="en-US" sz="1200" b="0" i="0" kern="1200" dirty="0">
                <a:solidFill>
                  <a:schemeClr val="tx1"/>
                </a:solidFill>
                <a:effectLst/>
                <a:latin typeface="+mn-lt"/>
                <a:ea typeface="+mn-ea"/>
                <a:cs typeface="+mn-cs"/>
              </a:rPr>
              <a:t> G., </a:t>
            </a:r>
            <a:r>
              <a:rPr lang="en-US" sz="1200" b="0" i="0" kern="1200" dirty="0" err="1">
                <a:solidFill>
                  <a:schemeClr val="tx1"/>
                </a:solidFill>
                <a:effectLst/>
                <a:latin typeface="+mn-lt"/>
                <a:ea typeface="+mn-ea"/>
                <a:cs typeface="+mn-cs"/>
              </a:rPr>
              <a:t>Haskel</a:t>
            </a:r>
            <a:r>
              <a:rPr lang="en-US" sz="1200" b="0" i="0" kern="1200" dirty="0">
                <a:solidFill>
                  <a:schemeClr val="tx1"/>
                </a:solidFill>
                <a:effectLst/>
                <a:latin typeface="+mn-lt"/>
                <a:ea typeface="+mn-ea"/>
                <a:cs typeface="+mn-cs"/>
              </a:rPr>
              <a:t> D., </a:t>
            </a:r>
            <a:r>
              <a:rPr lang="en-US" sz="1200" b="0" i="0" kern="1200" dirty="0" err="1">
                <a:solidFill>
                  <a:schemeClr val="tx1"/>
                </a:solidFill>
                <a:effectLst/>
                <a:latin typeface="+mn-lt"/>
                <a:ea typeface="+mn-ea"/>
                <a:cs typeface="+mn-cs"/>
              </a:rPr>
              <a:t>Yaroslavtsev</a:t>
            </a:r>
            <a:r>
              <a:rPr lang="en-US" sz="1200" b="0" i="0" kern="1200" dirty="0">
                <a:solidFill>
                  <a:schemeClr val="tx1"/>
                </a:solidFill>
                <a:effectLst/>
                <a:latin typeface="+mn-lt"/>
                <a:ea typeface="+mn-ea"/>
                <a:cs typeface="+mn-cs"/>
              </a:rPr>
              <a:t> A.A., Cao H.B., Thompson C.M., </a:t>
            </a:r>
            <a:r>
              <a:rPr lang="en-US" sz="1200" b="0" i="0" kern="1200" dirty="0" err="1">
                <a:solidFill>
                  <a:schemeClr val="tx1"/>
                </a:solidFill>
                <a:effectLst/>
                <a:latin typeface="+mn-lt"/>
                <a:ea typeface="+mn-ea"/>
                <a:cs typeface="+mn-cs"/>
              </a:rPr>
              <a:t>Kovnir</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Menushenkov</a:t>
            </a:r>
            <a:r>
              <a:rPr lang="en-US" sz="1200" b="0" i="0" kern="1200" dirty="0">
                <a:solidFill>
                  <a:schemeClr val="tx1"/>
                </a:solidFill>
                <a:effectLst/>
                <a:latin typeface="+mn-lt"/>
                <a:ea typeface="+mn-ea"/>
                <a:cs typeface="+mn-cs"/>
              </a:rPr>
              <a:t> A.P., </a:t>
            </a:r>
            <a:r>
              <a:rPr lang="en-US" sz="1200" b="0" i="0" kern="1200" dirty="0" err="1">
                <a:solidFill>
                  <a:schemeClr val="tx1"/>
                </a:solidFill>
                <a:effectLst/>
                <a:latin typeface="+mn-lt"/>
                <a:ea typeface="+mn-ea"/>
                <a:cs typeface="+mn-cs"/>
              </a:rPr>
              <a:t>Chernikov</a:t>
            </a:r>
            <a:r>
              <a:rPr lang="en-US" sz="1200" b="0" i="0" kern="1200" dirty="0">
                <a:solidFill>
                  <a:schemeClr val="tx1"/>
                </a:solidFill>
                <a:effectLst/>
                <a:latin typeface="+mn-lt"/>
                <a:ea typeface="+mn-ea"/>
                <a:cs typeface="+mn-cs"/>
              </a:rPr>
              <a:t> R.V., Garlea V.O., </a:t>
            </a:r>
            <a:r>
              <a:rPr lang="en-US" sz="1200" b="0" i="0" kern="1200" dirty="0" err="1">
                <a:solidFill>
                  <a:schemeClr val="tx1"/>
                </a:solidFill>
                <a:effectLst/>
                <a:latin typeface="+mn-lt"/>
                <a:ea typeface="+mn-ea"/>
                <a:cs typeface="+mn-cs"/>
              </a:rPr>
              <a:t>Shatruk</a:t>
            </a:r>
            <a:r>
              <a:rPr lang="en-US" sz="1200" b="0" i="0" kern="1200" dirty="0">
                <a:solidFill>
                  <a:schemeClr val="tx1"/>
                </a:solidFill>
                <a:effectLst/>
                <a:latin typeface="+mn-lt"/>
                <a:ea typeface="+mn-ea"/>
                <a:cs typeface="+mn-cs"/>
              </a:rPr>
              <a:t> M., "</a:t>
            </a:r>
            <a:r>
              <a:rPr lang="en-US" sz="1200" b="0" i="0" u="none" strike="noStrike" kern="1200" dirty="0">
                <a:solidFill>
                  <a:schemeClr val="tx1"/>
                </a:solidFill>
                <a:effectLst/>
                <a:latin typeface="+mn-lt"/>
                <a:ea typeface="+mn-ea"/>
                <a:cs typeface="+mn-cs"/>
                <a:hlinkClick r:id="rId3"/>
              </a:rPr>
              <a:t>A Transition from Localized to Strongly Correlated Electron Behavior and Mixed Valence Driven by Physical or Chemical Pressure in ACo2As2 (A = </a:t>
            </a:r>
            <a:r>
              <a:rPr lang="en-US" sz="1200" b="0" i="0" u="none" strike="noStrike" kern="1200" dirty="0" err="1">
                <a:solidFill>
                  <a:schemeClr val="tx1"/>
                </a:solidFill>
                <a:effectLst/>
                <a:latin typeface="+mn-lt"/>
                <a:ea typeface="+mn-ea"/>
                <a:cs typeface="+mn-cs"/>
                <a:hlinkClick r:id="rId3"/>
              </a:rPr>
              <a:t>Eu</a:t>
            </a:r>
            <a:r>
              <a:rPr lang="en-US" sz="1200" b="0" i="0" u="none" strike="noStrike" kern="1200" dirty="0">
                <a:solidFill>
                  <a:schemeClr val="tx1"/>
                </a:solidFill>
                <a:effectLst/>
                <a:latin typeface="+mn-lt"/>
                <a:ea typeface="+mn-ea"/>
                <a:cs typeface="+mn-cs"/>
                <a:hlinkClick r:id="rId3"/>
              </a:rPr>
              <a:t>, Ca)</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Journal of the American Chemical Society,</a:t>
            </a:r>
            <a:r>
              <a:rPr lang="en-US" sz="1200" b="0" i="0" kern="1200">
                <a:solidFill>
                  <a:schemeClr val="tx1"/>
                </a:solidFill>
                <a:effectLst/>
                <a:latin typeface="+mn-lt"/>
                <a:ea typeface="+mn-ea"/>
                <a:cs typeface="+mn-cs"/>
              </a:rPr>
              <a:t> (2016)</a:t>
            </a:r>
            <a:r>
              <a:rPr lang="en-US" sz="120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 138 (8), pp 2724–2731</a:t>
            </a:r>
            <a:r>
              <a:rPr lang="en-US" sz="1200" b="0" i="0" kern="1200" dirty="0">
                <a:solidFill>
                  <a:schemeClr val="tx1"/>
                </a:solidFill>
                <a:effectLst/>
                <a:latin typeface="+mn-lt"/>
                <a:ea typeface="+mn-ea"/>
                <a:cs typeface="+mn-cs"/>
              </a:rPr>
              <a:t>. </a:t>
            </a:r>
            <a:r>
              <a:rPr lang="en-US" sz="1200" dirty="0">
                <a:solidFill>
                  <a:srgbClr val="106636"/>
                </a:solidFill>
                <a:cs typeface="Arial Narrow"/>
              </a:rPr>
              <a:t>DOI: 10.1021/jacs.5b12659. http://pubs.acs.org/doi/abs/10.1021/jacs.5b12659. </a:t>
            </a:r>
          </a:p>
          <a:p>
            <a:endParaRPr lang="en-US" sz="1200" dirty="0">
              <a:solidFill>
                <a:srgbClr val="106636"/>
              </a:solidFill>
              <a:cs typeface="Arial Narrow"/>
            </a:endParaRPr>
          </a:p>
          <a:p>
            <a:r>
              <a:rPr lang="en-US" sz="1200" dirty="0">
                <a:solidFill>
                  <a:srgbClr val="106636"/>
                </a:solidFill>
                <a:cs typeface="Arial Narrow"/>
              </a:rPr>
              <a:t>http://pubs.acs.org/doi/abs/10.1021/jacs.5b12659</a:t>
            </a:r>
          </a:p>
          <a:p>
            <a:endParaRPr lang="en-US" sz="1200" dirty="0">
              <a:solidFill>
                <a:srgbClr val="106636"/>
              </a:solidFill>
              <a:cs typeface="Arial Narrow"/>
            </a:endParaRPr>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5</a:t>
            </a:fld>
            <a:endParaRPr lang="en-US" dirty="0"/>
          </a:p>
        </p:txBody>
      </p:sp>
    </p:spTree>
    <p:extLst>
      <p:ext uri="{BB962C8B-B14F-4D97-AF65-F5344CB8AC3E}">
        <p14:creationId xmlns:p14="http://schemas.microsoft.com/office/powerpoint/2010/main" val="284715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r>
              <a:rPr lang="en-US" sz="1200">
                <a:solidFill>
                  <a:srgbClr val="106636"/>
                </a:solidFill>
              </a:rPr>
              <a:t>This work was performed using the ORNL Spallation Neutron Source’s VISION instrument, which is a DOE User Facility. </a:t>
            </a:r>
          </a:p>
          <a:p>
            <a:endParaRPr lang="en-US" sz="1200" dirty="0">
              <a:solidFill>
                <a:srgbClr val="106636"/>
              </a:solidFill>
            </a:endParaRPr>
          </a:p>
        </p:txBody>
      </p:sp>
      <p:sp>
        <p:nvSpPr>
          <p:cNvPr id="4" name="Slide Number Placeholder 3"/>
          <p:cNvSpPr>
            <a:spLocks noGrp="1"/>
          </p:cNvSpPr>
          <p:nvPr>
            <p:ph type="sldNum" sz="quarter" idx="10"/>
          </p:nvPr>
        </p:nvSpPr>
        <p:spPr/>
        <p:txBody>
          <a:bodyPr/>
          <a:lstStyle/>
          <a:p>
            <a:fld id="{16210A8A-16C0-4562-AD3A-B1BC2569C64A}" type="slidenum">
              <a:rPr lang="en-US" smtClean="0"/>
              <a:pPr/>
              <a:t>6</a:t>
            </a:fld>
            <a:endParaRPr lang="en-US"/>
          </a:p>
        </p:txBody>
      </p:sp>
    </p:spTree>
    <p:extLst>
      <p:ext uri="{BB962C8B-B14F-4D97-AF65-F5344CB8AC3E}">
        <p14:creationId xmlns:p14="http://schemas.microsoft.com/office/powerpoint/2010/main" val="283730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413750" y="6351604"/>
            <a:ext cx="381000" cy="365125"/>
          </a:xfrm>
          <a:prstGeom prst="rect">
            <a:avLst/>
          </a:prstGeom>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413750" y="6351588"/>
            <a:ext cx="381000" cy="365125"/>
          </a:xfrm>
          <a:prstGeom prst="rect">
            <a:avLst/>
          </a:prstGeom>
        </p:spPr>
        <p:txBody>
          <a:bodyPr/>
          <a:lstStyle>
            <a:lvl1pPr>
              <a:defRPr/>
            </a:lvl1pPr>
          </a:lstStyle>
          <a:p>
            <a:pPr>
              <a:defRPr/>
            </a:pPr>
            <a:fld id="{894C652A-1437-4DEE-BE20-1D8E4CBD3D73}" type="slidenum">
              <a:rPr lang="en-US"/>
              <a:pPr>
                <a:defRPr/>
              </a:pPr>
              <a:t>‹#›</a:t>
            </a:fld>
            <a:endParaRPr lang="en-US"/>
          </a:p>
        </p:txBody>
      </p:sp>
    </p:spTree>
    <p:extLst>
      <p:ext uri="{BB962C8B-B14F-4D97-AF65-F5344CB8AC3E}">
        <p14:creationId xmlns:p14="http://schemas.microsoft.com/office/powerpoint/2010/main" val="133384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060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9" descr="horizontal-logo-green-text.jpg"/>
          <p:cNvPicPr>
            <a:picLocks noChangeAspect="1"/>
          </p:cNvPicPr>
          <p:nvPr userDrawn="1"/>
        </p:nvPicPr>
        <p:blipFill>
          <a:blip r:embed="rId6" cstate="print"/>
          <a:srcRect/>
          <a:stretch>
            <a:fillRect/>
          </a:stretch>
        </p:blipFill>
        <p:spPr bwMode="auto">
          <a:xfrm>
            <a:off x="152400" y="6354780"/>
            <a:ext cx="2438400" cy="407987"/>
          </a:xfrm>
          <a:prstGeom prst="rect">
            <a:avLst/>
          </a:prstGeom>
          <a:noFill/>
          <a:ln w="9525">
            <a:noFill/>
            <a:miter lim="800000"/>
            <a:headEnd/>
            <a:tailEnd/>
          </a:ln>
        </p:spPr>
      </p:pic>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10400" y="6332854"/>
            <a:ext cx="1877575" cy="451838"/>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3315403" y="814392"/>
            <a:ext cx="5828598" cy="5259388"/>
          </a:xfrm>
          <a:prstGeom prst="rect">
            <a:avLst/>
          </a:prstGeom>
        </p:spPr>
        <p:txBody>
          <a:bodyPr/>
          <a:lst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buFont typeface="Arial" pitchFamily="34" charset="0"/>
              <a:buNone/>
            </a:pPr>
            <a:r>
              <a:rPr lang="en-US" sz="1600" dirty="0">
                <a:solidFill>
                  <a:srgbClr val="106636"/>
                </a:solidFill>
              </a:rPr>
              <a:t>Scientific Achievement</a:t>
            </a:r>
          </a:p>
          <a:p>
            <a:pPr marL="238125" lvl="1" indent="0">
              <a:spcBef>
                <a:spcPts val="0"/>
              </a:spcBef>
              <a:buFont typeface="Arial" pitchFamily="34" charset="0"/>
              <a:buNone/>
            </a:pPr>
            <a:r>
              <a:rPr lang="en-US" sz="1400" b="1" dirty="0">
                <a:solidFill>
                  <a:prstClr val="black"/>
                </a:solidFill>
                <a:latin typeface="+mn-lt"/>
              </a:rPr>
              <a:t>Neutrons provided diffraction measurements over a large Q-range, enabling pair distribution functions (PDFs) to be used in a Hybrid Reverse Monte Carlo (HRMC) method to reconstruct realistic molecular models of mature and immature kerogen nanostructures. Research reveals kerogens’ maturation entails a crossover from plastic-to-brittle rupture mechanisms.  </a:t>
            </a:r>
            <a:endParaRPr lang="en-US" sz="1400" b="1" dirty="0">
              <a:latin typeface="+mn-lt"/>
            </a:endParaRPr>
          </a:p>
          <a:p>
            <a:pPr marL="238125" lvl="1" indent="0">
              <a:spcBef>
                <a:spcPts val="0"/>
              </a:spcBef>
              <a:buFont typeface="Arial" pitchFamily="34" charset="0"/>
              <a:buNone/>
            </a:pPr>
            <a:endParaRPr lang="en-US" sz="500" b="1" i="1" dirty="0">
              <a:solidFill>
                <a:srgbClr val="106636"/>
              </a:solidFill>
            </a:endParaRPr>
          </a:p>
          <a:p>
            <a:pPr marL="0" indent="0">
              <a:spcBef>
                <a:spcPts val="0"/>
              </a:spcBef>
              <a:buFont typeface="Arial" pitchFamily="34" charset="0"/>
              <a:buNone/>
            </a:pPr>
            <a:r>
              <a:rPr lang="en-US" sz="1600" dirty="0">
                <a:solidFill>
                  <a:srgbClr val="106636"/>
                </a:solidFill>
              </a:rPr>
              <a:t>Significance and Impact</a:t>
            </a:r>
          </a:p>
          <a:p>
            <a:pPr marL="238125" lvl="1" indent="0">
              <a:spcBef>
                <a:spcPts val="0"/>
              </a:spcBef>
              <a:buFont typeface="Arial" pitchFamily="34" charset="0"/>
              <a:buNone/>
            </a:pPr>
            <a:r>
              <a:rPr lang="en-US" sz="1400" b="1" dirty="0">
                <a:solidFill>
                  <a:schemeClr val="tx1"/>
                </a:solidFill>
                <a:latin typeface="+mn-lt"/>
              </a:rPr>
              <a:t>Despite kerogen’s importance as the organic backbone for hydrocarbon production from source rocks like gas shale, the interplay between kerogens’ chemistry, morphology, and mechanics has gone largely unexplored until now. Validated models will offer a better understanding of kerogens’ microscopic behavior, providing a </a:t>
            </a:r>
            <a:r>
              <a:rPr lang="en-GB" sz="1400" b="1" dirty="0">
                <a:solidFill>
                  <a:schemeClr val="tx1"/>
                </a:solidFill>
                <a:latin typeface="+mn-lt"/>
              </a:rPr>
              <a:t>fundamental building block, unravelling the adsorption, mechanical, and transport properties of this complex organic matter</a:t>
            </a:r>
            <a:r>
              <a:rPr lang="en-US" sz="1400" b="1" dirty="0">
                <a:solidFill>
                  <a:schemeClr val="tx1"/>
                </a:solidFill>
                <a:latin typeface="+mn-lt"/>
              </a:rPr>
              <a:t>.</a:t>
            </a:r>
          </a:p>
          <a:p>
            <a:pPr marL="238125" lvl="1" indent="0">
              <a:spcBef>
                <a:spcPts val="0"/>
              </a:spcBef>
              <a:buFont typeface="Arial" pitchFamily="34" charset="0"/>
              <a:buNone/>
            </a:pPr>
            <a:r>
              <a:rPr lang="en-US" sz="500" dirty="0">
                <a:solidFill>
                  <a:srgbClr val="106636"/>
                </a:solidFill>
              </a:rPr>
              <a:t> </a:t>
            </a:r>
          </a:p>
          <a:p>
            <a:pPr marL="0" indent="0">
              <a:spcBef>
                <a:spcPts val="0"/>
              </a:spcBef>
              <a:buFont typeface="Arial" pitchFamily="34" charset="0"/>
              <a:buNone/>
            </a:pPr>
            <a:r>
              <a:rPr lang="en-US" sz="1600" dirty="0">
                <a:solidFill>
                  <a:srgbClr val="106636"/>
                </a:solidFill>
              </a:rPr>
              <a:t>Research Details</a:t>
            </a:r>
          </a:p>
          <a:p>
            <a:pPr marL="228600" lvl="1" indent="-171450">
              <a:spcBef>
                <a:spcPts val="400"/>
              </a:spcBef>
            </a:pPr>
            <a:r>
              <a:rPr lang="en-US" sz="1200" dirty="0">
                <a:solidFill>
                  <a:schemeClr val="tx1"/>
                </a:solidFill>
                <a:latin typeface="+mn-lt"/>
              </a:rPr>
              <a:t>Partial PDFs are used to constrain the reconstruction process, while vibrational densities of states, together with other non constraining parameters, are used to validate the chemistry of the produced models.</a:t>
            </a:r>
            <a:endParaRPr lang="en-US" sz="1200" i="1" dirty="0">
              <a:solidFill>
                <a:schemeClr val="tx1"/>
              </a:solidFill>
              <a:latin typeface="+mn-lt"/>
            </a:endParaRPr>
          </a:p>
          <a:p>
            <a:pPr marL="228600" lvl="1" indent="-171450">
              <a:spcBef>
                <a:spcPts val="400"/>
              </a:spcBef>
            </a:pPr>
            <a:r>
              <a:rPr lang="en-US" sz="1200" dirty="0">
                <a:solidFill>
                  <a:schemeClr val="tx1"/>
                </a:solidFill>
                <a:latin typeface="+mn-lt"/>
              </a:rPr>
              <a:t>These models are then used to draw a link between maturity, structure, mechanical properties and vibrational properties.</a:t>
            </a:r>
          </a:p>
        </p:txBody>
      </p:sp>
      <p:sp>
        <p:nvSpPr>
          <p:cNvPr id="21" name="Title 2"/>
          <p:cNvSpPr>
            <a:spLocks noGrp="1"/>
          </p:cNvSpPr>
          <p:nvPr>
            <p:ph type="title"/>
          </p:nvPr>
        </p:nvSpPr>
        <p:spPr>
          <a:xfrm>
            <a:off x="0" y="0"/>
            <a:ext cx="9144000" cy="728133"/>
          </a:xfrm>
        </p:spPr>
        <p:txBody>
          <a:bodyPr/>
          <a:lstStyle/>
          <a:p>
            <a:r>
              <a:rPr lang="en-US" sz="2400" b="1" dirty="0"/>
              <a:t>Neutrons, X-rays and Simulations Used in Combination </a:t>
            </a:r>
            <a:r>
              <a:rPr lang="en-US" b="1" dirty="0"/>
              <a:t>for</a:t>
            </a:r>
            <a:r>
              <a:rPr lang="en-US" sz="2400" b="1" dirty="0"/>
              <a:t> a </a:t>
            </a:r>
            <a:r>
              <a:rPr lang="en-US" b="1" dirty="0"/>
              <a:t>Better Understanding of Shale Gas </a:t>
            </a:r>
            <a:endParaRPr lang="en-US" dirty="0"/>
          </a:p>
        </p:txBody>
      </p:sp>
      <p:sp>
        <p:nvSpPr>
          <p:cNvPr id="22" name="TextBox 21"/>
          <p:cNvSpPr txBox="1"/>
          <p:nvPr/>
        </p:nvSpPr>
        <p:spPr>
          <a:xfrm>
            <a:off x="66208" y="3720405"/>
            <a:ext cx="3249194" cy="1384995"/>
          </a:xfrm>
          <a:prstGeom prst="rect">
            <a:avLst/>
          </a:prstGeom>
          <a:noFill/>
        </p:spPr>
        <p:txBody>
          <a:bodyPr wrap="square" rtlCol="0">
            <a:spAutoFit/>
          </a:bodyPr>
          <a:lstStyle/>
          <a:p>
            <a:pPr algn="just"/>
            <a:r>
              <a:rPr lang="en-US" sz="1200" i="1" dirty="0">
                <a:solidFill>
                  <a:prstClr val="black"/>
                </a:solidFill>
                <a:cs typeface="Arial" panose="020B0604020202020204" pitchFamily="34" charset="0"/>
              </a:rPr>
              <a:t>Illustration showing (a) partial PDFs for the four studied kerogens; (b) the organic matrix found in shale gas; and (c) the comparison between simulated and experimental vibrational densities of state, pore size distributions, and mechanical properties used to validate (d) the models obtained using the HRMC technique. </a:t>
            </a:r>
          </a:p>
        </p:txBody>
      </p:sp>
      <p:sp>
        <p:nvSpPr>
          <p:cNvPr id="23" name="TextBox 133"/>
          <p:cNvSpPr txBox="1"/>
          <p:nvPr/>
        </p:nvSpPr>
        <p:spPr>
          <a:xfrm>
            <a:off x="66208" y="5355372"/>
            <a:ext cx="3224214" cy="830997"/>
          </a:xfrm>
          <a:prstGeom prst="rect">
            <a:avLst/>
          </a:prstGeom>
          <a:noFill/>
        </p:spPr>
        <p:txBody>
          <a:bodyPr wrap="square" rtlCol="0">
            <a:spAutoFit/>
          </a:bodyPr>
          <a:lstStyle/>
          <a:p>
            <a:pPr marL="0" lvl="1" algn="just"/>
            <a:r>
              <a:rPr lang="en-US" sz="1200" dirty="0">
                <a:solidFill>
                  <a:srgbClr val="106636"/>
                </a:solidFill>
                <a:cs typeface="Arial" panose="020B0604020202020204" pitchFamily="34" charset="0"/>
              </a:rPr>
              <a:t>Work was performed at SNS’s NOMAD and VISION instruments at ORNL, and at Argonne’s Advanced Photon Source, all of which are DOE Office of Science User Facilities. </a:t>
            </a:r>
          </a:p>
        </p:txBody>
      </p:sp>
      <p:pic>
        <p:nvPicPr>
          <p:cNvPr id="24" name="Picture 23"/>
          <p:cNvPicPr>
            <a:picLocks noChangeAspect="1"/>
          </p:cNvPicPr>
          <p:nvPr/>
        </p:nvPicPr>
        <p:blipFill>
          <a:blip r:embed="rId3"/>
          <a:stretch>
            <a:fillRect/>
          </a:stretch>
        </p:blipFill>
        <p:spPr>
          <a:xfrm>
            <a:off x="104226" y="2284930"/>
            <a:ext cx="1963480" cy="1417120"/>
          </a:xfrm>
          <a:prstGeom prst="rect">
            <a:avLst/>
          </a:prstGeom>
        </p:spPr>
      </p:pic>
      <p:sp>
        <p:nvSpPr>
          <p:cNvPr id="25" name="TextBox 24"/>
          <p:cNvSpPr txBox="1"/>
          <p:nvPr/>
        </p:nvSpPr>
        <p:spPr>
          <a:xfrm>
            <a:off x="3480608" y="5602069"/>
            <a:ext cx="5587192" cy="646331"/>
          </a:xfrm>
          <a:prstGeom prst="rect">
            <a:avLst/>
          </a:prstGeom>
          <a:noFill/>
        </p:spPr>
        <p:txBody>
          <a:bodyPr wrap="square" rtlCol="0">
            <a:spAutoFit/>
          </a:bodyPr>
          <a:lstStyle/>
          <a:p>
            <a:r>
              <a:rPr lang="en-US" sz="1200" dirty="0">
                <a:solidFill>
                  <a:srgbClr val="106636"/>
                </a:solidFill>
                <a:cs typeface="Arial" panose="020B0604020202020204" pitchFamily="34" charset="0"/>
              </a:rPr>
              <a:t>C. Bousige, C. </a:t>
            </a:r>
            <a:r>
              <a:rPr lang="en-US" sz="1200" dirty="0" err="1">
                <a:solidFill>
                  <a:srgbClr val="106636"/>
                </a:solidFill>
                <a:cs typeface="Arial" panose="020B0604020202020204" pitchFamily="34" charset="0"/>
              </a:rPr>
              <a:t>Matei</a:t>
            </a:r>
            <a:r>
              <a:rPr lang="en-US" sz="1200" dirty="0">
                <a:solidFill>
                  <a:srgbClr val="106636"/>
                </a:solidFill>
                <a:cs typeface="Arial" panose="020B0604020202020204" pitchFamily="34" charset="0"/>
              </a:rPr>
              <a:t> </a:t>
            </a:r>
            <a:r>
              <a:rPr lang="en-US" sz="1200" dirty="0" err="1">
                <a:solidFill>
                  <a:srgbClr val="106636"/>
                </a:solidFill>
                <a:cs typeface="Arial" panose="020B0604020202020204" pitchFamily="34" charset="0"/>
              </a:rPr>
              <a:t>Ghimbeu</a:t>
            </a:r>
            <a:r>
              <a:rPr lang="en-US" sz="1200" dirty="0">
                <a:solidFill>
                  <a:srgbClr val="106636"/>
                </a:solidFill>
                <a:cs typeface="Arial" panose="020B0604020202020204" pitchFamily="34" charset="0"/>
              </a:rPr>
              <a:t>, C. </a:t>
            </a:r>
            <a:r>
              <a:rPr lang="en-US" sz="1200" dirty="0" err="1">
                <a:solidFill>
                  <a:srgbClr val="106636"/>
                </a:solidFill>
                <a:cs typeface="Arial" panose="020B0604020202020204" pitchFamily="34" charset="0"/>
              </a:rPr>
              <a:t>Vix-Guterl</a:t>
            </a:r>
            <a:r>
              <a:rPr lang="en-US" sz="1200" dirty="0">
                <a:solidFill>
                  <a:srgbClr val="106636"/>
                </a:solidFill>
                <a:cs typeface="Arial" panose="020B0604020202020204" pitchFamily="34" charset="0"/>
              </a:rPr>
              <a:t>, A.E. </a:t>
            </a:r>
            <a:r>
              <a:rPr lang="en-US" sz="1200" dirty="0" err="1">
                <a:solidFill>
                  <a:srgbClr val="106636"/>
                </a:solidFill>
                <a:cs typeface="Arial" panose="020B0604020202020204" pitchFamily="34" charset="0"/>
              </a:rPr>
              <a:t>Pomerantz</a:t>
            </a:r>
            <a:r>
              <a:rPr lang="en-US" sz="1200" dirty="0">
                <a:solidFill>
                  <a:srgbClr val="106636"/>
                </a:solidFill>
                <a:cs typeface="Arial" panose="020B0604020202020204" pitchFamily="34" charset="0"/>
              </a:rPr>
              <a:t>, A. </a:t>
            </a:r>
            <a:r>
              <a:rPr lang="en-US" sz="1200" dirty="0" err="1">
                <a:solidFill>
                  <a:srgbClr val="106636"/>
                </a:solidFill>
                <a:cs typeface="Arial" panose="020B0604020202020204" pitchFamily="34" charset="0"/>
              </a:rPr>
              <a:t>Suleimenova</a:t>
            </a:r>
            <a:r>
              <a:rPr lang="en-US" sz="1200" dirty="0">
                <a:solidFill>
                  <a:srgbClr val="106636"/>
                </a:solidFill>
                <a:cs typeface="Arial" panose="020B0604020202020204" pitchFamily="34" charset="0"/>
              </a:rPr>
              <a:t>, G. Vaughan, G. </a:t>
            </a:r>
            <a:r>
              <a:rPr lang="en-US" sz="1200" dirty="0" err="1">
                <a:solidFill>
                  <a:srgbClr val="106636"/>
                </a:solidFill>
                <a:cs typeface="Arial" panose="020B0604020202020204" pitchFamily="34" charset="0"/>
              </a:rPr>
              <a:t>Garbarino</a:t>
            </a:r>
            <a:r>
              <a:rPr lang="en-US" sz="1200" dirty="0">
                <a:solidFill>
                  <a:srgbClr val="106636"/>
                </a:solidFill>
                <a:cs typeface="Arial" panose="020B0604020202020204" pitchFamily="34" charset="0"/>
              </a:rPr>
              <a:t>, M. </a:t>
            </a:r>
            <a:r>
              <a:rPr lang="en-US" sz="1200" dirty="0" err="1">
                <a:solidFill>
                  <a:srgbClr val="106636"/>
                </a:solidFill>
                <a:cs typeface="Arial" panose="020B0604020202020204" pitchFamily="34" charset="0"/>
              </a:rPr>
              <a:t>Feygenson</a:t>
            </a:r>
            <a:r>
              <a:rPr lang="en-US" sz="1200" dirty="0">
                <a:solidFill>
                  <a:srgbClr val="106636"/>
                </a:solidFill>
                <a:cs typeface="Arial" panose="020B0604020202020204" pitchFamily="34" charset="0"/>
              </a:rPr>
              <a:t>, C. </a:t>
            </a:r>
            <a:r>
              <a:rPr lang="en-US" sz="1200" dirty="0" err="1">
                <a:solidFill>
                  <a:srgbClr val="106636"/>
                </a:solidFill>
                <a:cs typeface="Arial" panose="020B0604020202020204" pitchFamily="34" charset="0"/>
              </a:rPr>
              <a:t>Wildgruber</a:t>
            </a:r>
            <a:r>
              <a:rPr lang="en-US" sz="1200" dirty="0">
                <a:solidFill>
                  <a:srgbClr val="106636"/>
                </a:solidFill>
                <a:cs typeface="Arial" panose="020B0604020202020204" pitchFamily="34" charset="0"/>
              </a:rPr>
              <a:t>, F.-J. Ulm, R.J.-M. </a:t>
            </a:r>
            <a:r>
              <a:rPr lang="en-US" sz="1200" dirty="0" err="1">
                <a:solidFill>
                  <a:srgbClr val="106636"/>
                </a:solidFill>
                <a:cs typeface="Arial" panose="020B0604020202020204" pitchFamily="34" charset="0"/>
              </a:rPr>
              <a:t>Pellenq</a:t>
            </a:r>
            <a:r>
              <a:rPr lang="en-US" sz="1200" dirty="0">
                <a:solidFill>
                  <a:srgbClr val="106636"/>
                </a:solidFill>
                <a:cs typeface="Arial" panose="020B0604020202020204" pitchFamily="34" charset="0"/>
              </a:rPr>
              <a:t>, and B.  </a:t>
            </a:r>
            <a:r>
              <a:rPr lang="en-US" sz="1200" dirty="0" err="1">
                <a:solidFill>
                  <a:srgbClr val="106636"/>
                </a:solidFill>
                <a:cs typeface="Arial" panose="020B0604020202020204" pitchFamily="34" charset="0"/>
              </a:rPr>
              <a:t>Coasne</a:t>
            </a:r>
            <a:r>
              <a:rPr lang="en-US" sz="1200" dirty="0">
                <a:solidFill>
                  <a:srgbClr val="106636"/>
                </a:solidFill>
                <a:cs typeface="Arial" panose="020B0604020202020204" pitchFamily="34" charset="0"/>
              </a:rPr>
              <a:t>. </a:t>
            </a:r>
            <a:r>
              <a:rPr lang="en-US" sz="1200" i="1" dirty="0">
                <a:solidFill>
                  <a:srgbClr val="106636"/>
                </a:solidFill>
                <a:cs typeface="Arial" panose="020B0604020202020204" pitchFamily="34" charset="0"/>
              </a:rPr>
              <a:t>Nature Materials</a:t>
            </a:r>
            <a:r>
              <a:rPr lang="en-US" sz="1200" dirty="0">
                <a:solidFill>
                  <a:srgbClr val="106636"/>
                </a:solidFill>
                <a:cs typeface="Arial" panose="020B0604020202020204" pitchFamily="34" charset="0"/>
              </a:rPr>
              <a:t>, </a:t>
            </a:r>
            <a:r>
              <a:rPr lang="en-US" sz="1200" b="1" dirty="0">
                <a:solidFill>
                  <a:srgbClr val="106636"/>
                </a:solidFill>
                <a:cs typeface="Arial" panose="020B0604020202020204" pitchFamily="34" charset="0"/>
              </a:rPr>
              <a:t>2016</a:t>
            </a:r>
            <a:r>
              <a:rPr lang="en-US" sz="1200" dirty="0">
                <a:solidFill>
                  <a:srgbClr val="106636"/>
                </a:solidFill>
                <a:cs typeface="Arial" panose="020B0604020202020204" pitchFamily="34" charset="0"/>
              </a:rPr>
              <a:t>.</a:t>
            </a:r>
            <a:endParaRPr lang="en-US" sz="1200" b="1" dirty="0">
              <a:solidFill>
                <a:srgbClr val="106636"/>
              </a:solidFill>
              <a:cs typeface="Arial" panose="020B0604020202020204" pitchFamily="34" charset="0"/>
            </a:endParaRPr>
          </a:p>
        </p:txBody>
      </p:sp>
      <p:pic>
        <p:nvPicPr>
          <p:cNvPr id="26" name="Image 15" descr="CNRSfilaire-Bichro-Pg-4b86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521" y="6279514"/>
            <a:ext cx="538670" cy="527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7" descr="D:\SHALE_GAS\s6_r_g.jpg"/>
          <p:cNvPicPr>
            <a:picLocks noChangeAspect="1" noChangeArrowheads="1"/>
          </p:cNvPicPr>
          <p:nvPr/>
        </p:nvPicPr>
        <p:blipFill>
          <a:blip r:embed="rId5" cstate="print">
            <a:extLst>
              <a:ext uri="{28A0092B-C50C-407E-A947-70E740481C1C}">
                <a14:useLocalDpi xmlns:a14="http://schemas.microsoft.com/office/drawing/2010/main" val="0"/>
              </a:ext>
            </a:extLst>
          </a:blip>
          <a:srcRect r="54240"/>
          <a:stretch>
            <a:fillRect/>
          </a:stretch>
        </p:blipFill>
        <p:spPr bwMode="auto">
          <a:xfrm>
            <a:off x="3962400" y="6269501"/>
            <a:ext cx="861473" cy="579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p:cNvPicPr>
            <a:picLocks noChangeAspect="1"/>
          </p:cNvPicPr>
          <p:nvPr/>
        </p:nvPicPr>
        <p:blipFill>
          <a:blip r:embed="rId6"/>
          <a:stretch>
            <a:fillRect/>
          </a:stretch>
        </p:blipFill>
        <p:spPr>
          <a:xfrm>
            <a:off x="5622436" y="6223476"/>
            <a:ext cx="1302120" cy="678188"/>
          </a:xfrm>
          <a:prstGeom prst="rect">
            <a:avLst/>
          </a:prstGeom>
        </p:spPr>
      </p:pic>
      <p:pic>
        <p:nvPicPr>
          <p:cNvPr id="29" name="Picture 28"/>
          <p:cNvPicPr>
            <a:picLocks noChangeAspect="1"/>
          </p:cNvPicPr>
          <p:nvPr/>
        </p:nvPicPr>
        <p:blipFill>
          <a:blip r:embed="rId7"/>
          <a:stretch>
            <a:fillRect/>
          </a:stretch>
        </p:blipFill>
        <p:spPr>
          <a:xfrm>
            <a:off x="159151" y="872618"/>
            <a:ext cx="1963480" cy="1417120"/>
          </a:xfrm>
          <a:prstGeom prst="rect">
            <a:avLst/>
          </a:prstGeom>
        </p:spPr>
      </p:pic>
      <p:pic>
        <p:nvPicPr>
          <p:cNvPr id="30" name="Picture 29" descr="MarK_204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4801" y="2213170"/>
            <a:ext cx="1395807" cy="1395807"/>
          </a:xfrm>
          <a:prstGeom prst="rect">
            <a:avLst/>
          </a:prstGeom>
        </p:spPr>
      </p:pic>
      <p:grpSp>
        <p:nvGrpSpPr>
          <p:cNvPr id="31" name="Group 30"/>
          <p:cNvGrpSpPr/>
          <p:nvPr/>
        </p:nvGrpSpPr>
        <p:grpSpPr>
          <a:xfrm>
            <a:off x="2107663" y="868673"/>
            <a:ext cx="1271313" cy="1411273"/>
            <a:chOff x="2201239" y="868673"/>
            <a:chExt cx="1271313" cy="1411273"/>
          </a:xfrm>
        </p:grpSpPr>
        <p:pic>
          <p:nvPicPr>
            <p:cNvPr id="32" name="Picture 31"/>
            <p:cNvPicPr>
              <a:picLocks noChangeAspect="1"/>
            </p:cNvPicPr>
            <p:nvPr/>
          </p:nvPicPr>
          <p:blipFill>
            <a:blip r:embed="rId9"/>
            <a:stretch>
              <a:fillRect/>
            </a:stretch>
          </p:blipFill>
          <p:spPr>
            <a:xfrm>
              <a:off x="2201239" y="868673"/>
              <a:ext cx="1271313" cy="1411273"/>
            </a:xfrm>
            <a:prstGeom prst="rect">
              <a:avLst/>
            </a:prstGeom>
          </p:spPr>
        </p:pic>
        <p:sp>
          <p:nvSpPr>
            <p:cNvPr id="33" name="Rectangle 32"/>
            <p:cNvSpPr/>
            <p:nvPr/>
          </p:nvSpPr>
          <p:spPr>
            <a:xfrm>
              <a:off x="2219325" y="885825"/>
              <a:ext cx="98425" cy="1301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34" name="TextBox 33"/>
          <p:cNvSpPr txBox="1"/>
          <p:nvPr/>
        </p:nvSpPr>
        <p:spPr>
          <a:xfrm>
            <a:off x="-50292" y="704189"/>
            <a:ext cx="308535" cy="1754327"/>
          </a:xfrm>
          <a:prstGeom prst="rect">
            <a:avLst/>
          </a:prstGeom>
          <a:noFill/>
        </p:spPr>
        <p:txBody>
          <a:bodyPr wrap="none" rtlCol="0">
            <a:spAutoFit/>
          </a:bodyPr>
          <a:lstStyle/>
          <a:p>
            <a:r>
              <a:rPr lang="en-US" b="1" dirty="0">
                <a:solidFill>
                  <a:prstClr val="black"/>
                </a:solidFill>
              </a:rPr>
              <a:t>a</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r>
              <a:rPr lang="en-US" b="1" dirty="0">
                <a:solidFill>
                  <a:prstClr val="black"/>
                </a:solidFill>
              </a:rPr>
              <a:t>c</a:t>
            </a:r>
          </a:p>
        </p:txBody>
      </p:sp>
      <p:sp>
        <p:nvSpPr>
          <p:cNvPr id="35" name="TextBox 34"/>
          <p:cNvSpPr txBox="1"/>
          <p:nvPr/>
        </p:nvSpPr>
        <p:spPr>
          <a:xfrm>
            <a:off x="2013264" y="881743"/>
            <a:ext cx="306845" cy="1754327"/>
          </a:xfrm>
          <a:prstGeom prst="rect">
            <a:avLst/>
          </a:prstGeom>
          <a:noFill/>
        </p:spPr>
        <p:txBody>
          <a:bodyPr wrap="none" rtlCol="0">
            <a:spAutoFit/>
          </a:bodyPr>
          <a:lstStyle/>
          <a:p>
            <a:r>
              <a:rPr lang="en-US" b="1" dirty="0">
                <a:solidFill>
                  <a:prstClr val="black"/>
                </a:solidFill>
              </a:rPr>
              <a:t>b</a:t>
            </a:r>
          </a:p>
          <a:p>
            <a:endParaRPr lang="en-US" b="1" dirty="0">
              <a:solidFill>
                <a:prstClr val="black"/>
              </a:solidFill>
            </a:endParaRPr>
          </a:p>
          <a:p>
            <a:endParaRPr lang="en-US" b="1" dirty="0">
              <a:solidFill>
                <a:prstClr val="black"/>
              </a:solidFill>
            </a:endParaRPr>
          </a:p>
          <a:p>
            <a:endParaRPr lang="en-US" b="1" dirty="0">
              <a:solidFill>
                <a:prstClr val="black"/>
              </a:solidFill>
            </a:endParaRPr>
          </a:p>
          <a:p>
            <a:endParaRPr lang="en-US" b="1" dirty="0">
              <a:solidFill>
                <a:prstClr val="black"/>
              </a:solidFill>
            </a:endParaRPr>
          </a:p>
          <a:p>
            <a:r>
              <a:rPr lang="en-US" b="1" dirty="0">
                <a:solidFill>
                  <a:prstClr val="black"/>
                </a:solidFill>
              </a:rPr>
              <a:t>d</a:t>
            </a:r>
          </a:p>
        </p:txBody>
      </p:sp>
    </p:spTree>
    <p:extLst>
      <p:ext uri="{BB962C8B-B14F-4D97-AF65-F5344CB8AC3E}">
        <p14:creationId xmlns:p14="http://schemas.microsoft.com/office/powerpoint/2010/main" val="304077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p:cNvSpPr txBox="1">
            <a:spLocks/>
          </p:cNvSpPr>
          <p:nvPr/>
        </p:nvSpPr>
        <p:spPr bwMode="auto">
          <a:xfrm>
            <a:off x="0" y="-231776"/>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a:lstStyle>
          <a:p>
            <a:r>
              <a:rPr lang="en-US" sz="2300" b="1" dirty="0"/>
              <a:t>UT, ORNL Scientists Gain New Insights Into Atomic Disordering of Complex Metal Oxides</a:t>
            </a:r>
          </a:p>
        </p:txBody>
      </p:sp>
      <p:sp>
        <p:nvSpPr>
          <p:cNvPr id="29" name="Rectangle 28"/>
          <p:cNvSpPr/>
          <p:nvPr/>
        </p:nvSpPr>
        <p:spPr>
          <a:xfrm>
            <a:off x="4343400" y="885825"/>
            <a:ext cx="4675188" cy="5386090"/>
          </a:xfrm>
          <a:prstGeom prst="rect">
            <a:avLst/>
          </a:prstGeom>
        </p:spPr>
        <p:txBody>
          <a:bodyPr wrap="square">
            <a:spAutoFit/>
          </a:bodyPr>
          <a:lstStyle/>
          <a:p>
            <a:pPr indent="-342219" fontAlgn="base">
              <a:spcAft>
                <a:spcPct val="0"/>
              </a:spcAft>
            </a:pPr>
            <a:r>
              <a:rPr lang="en-US" b="1" dirty="0">
                <a:solidFill>
                  <a:srgbClr val="106636"/>
                </a:solidFill>
                <a:latin typeface="Arial" panose="020B0604020202020204" pitchFamily="34" charset="0"/>
                <a:cs typeface="Arial" panose="020B0604020202020204" pitchFamily="34" charset="0"/>
              </a:rPr>
              <a:t>Scientific Achievement</a:t>
            </a:r>
          </a:p>
          <a:p>
            <a:pPr marL="228600" fontAlgn="base">
              <a:spcAft>
                <a:spcPct val="0"/>
              </a:spcAft>
            </a:pPr>
            <a:r>
              <a:rPr lang="en-US" sz="1600" b="1" dirty="0">
                <a:solidFill>
                  <a:prstClr val="black"/>
                </a:solidFill>
              </a:rPr>
              <a:t>Researchers have discovered a novel atomic disordering mechanism in complex metal oxides exposed to radiation. Neutron total scattering techniques revealed the cations and oxygens in the materials are not randomly arranged at the atomic level but only appear so when sampling over longer scales. </a:t>
            </a:r>
          </a:p>
          <a:p>
            <a:pPr marL="228600" fontAlgn="base">
              <a:spcAft>
                <a:spcPct val="0"/>
              </a:spcAft>
            </a:pPr>
            <a:endParaRPr lang="en-US" sz="600" b="1" dirty="0">
              <a:solidFill>
                <a:prstClr val="black"/>
              </a:solidFill>
            </a:endParaRPr>
          </a:p>
          <a:p>
            <a:pPr indent="-342219" fontAlgn="base">
              <a:spcAft>
                <a:spcPct val="0"/>
              </a:spcAft>
            </a:pPr>
            <a:r>
              <a:rPr lang="en-US" b="1" dirty="0">
                <a:solidFill>
                  <a:srgbClr val="106636"/>
                </a:solidFill>
                <a:latin typeface="Arial" panose="020B0604020202020204" pitchFamily="34" charset="0"/>
                <a:cs typeface="Arial" panose="020B0604020202020204" pitchFamily="34" charset="0"/>
              </a:rPr>
              <a:t>Significance and Impact</a:t>
            </a:r>
          </a:p>
          <a:p>
            <a:pPr marL="228600" fontAlgn="base">
              <a:spcAft>
                <a:spcPct val="0"/>
              </a:spcAft>
            </a:pPr>
            <a:r>
              <a:rPr lang="en-US" sz="1600" b="1" dirty="0">
                <a:solidFill>
                  <a:prstClr val="black"/>
                </a:solidFill>
                <a:cs typeface="Arial" panose="020B0604020202020204" pitchFamily="34" charset="0"/>
              </a:rPr>
              <a:t>A better understanding of these and similar materials can help in the improvement and controllability of performance in important technologies such as fast ion conduction, thermal barrier coatings, and plutonium immobilization.</a:t>
            </a:r>
            <a:endParaRPr lang="en-US" sz="600" b="1" dirty="0">
              <a:solidFill>
                <a:prstClr val="black"/>
              </a:solidFill>
              <a:cs typeface="Arial" panose="020B0604020202020204" pitchFamily="34" charset="0"/>
            </a:endParaRPr>
          </a:p>
          <a:p>
            <a:pPr marL="228600" fontAlgn="base">
              <a:spcAft>
                <a:spcPct val="0"/>
              </a:spcAft>
            </a:pPr>
            <a:r>
              <a:rPr lang="en-US" sz="600" b="1" dirty="0">
                <a:solidFill>
                  <a:prstClr val="black"/>
                </a:solidFill>
                <a:cs typeface="Arial" panose="020B0604020202020204" pitchFamily="34" charset="0"/>
              </a:rPr>
              <a:t> </a:t>
            </a:r>
          </a:p>
          <a:p>
            <a:pPr fontAlgn="base">
              <a:spcAft>
                <a:spcPct val="0"/>
              </a:spcAft>
            </a:pPr>
            <a:r>
              <a:rPr lang="en-US" b="1" dirty="0">
                <a:solidFill>
                  <a:srgbClr val="106636"/>
                </a:solidFill>
                <a:latin typeface="Arial" panose="020B0604020202020204" pitchFamily="34" charset="0"/>
                <a:cs typeface="Arial" panose="020B0604020202020204" pitchFamily="34" charset="0"/>
              </a:rPr>
              <a:t>Research Details</a:t>
            </a:r>
          </a:p>
          <a:p>
            <a:pPr marL="228600" indent="-171450" fontAlgn="base">
              <a:spcAft>
                <a:spcPct val="0"/>
              </a:spcAft>
              <a:buSzPct val="75000"/>
              <a:buFont typeface="Arial"/>
              <a:buChar char="─"/>
            </a:pPr>
            <a:r>
              <a:rPr lang="en-US" sz="1400" dirty="0">
                <a:solidFill>
                  <a:prstClr val="black"/>
                </a:solidFill>
                <a:cs typeface="Arial" panose="020B0604020202020204" pitchFamily="34" charset="0"/>
              </a:rPr>
              <a:t>Complex oxides with the pyrochlore composition (A</a:t>
            </a:r>
            <a:r>
              <a:rPr lang="en-US" sz="1400" baseline="-25000" dirty="0">
                <a:solidFill>
                  <a:prstClr val="black"/>
                </a:solidFill>
                <a:cs typeface="Arial" panose="020B0604020202020204" pitchFamily="34" charset="0"/>
              </a:rPr>
              <a:t>2</a:t>
            </a:r>
            <a:r>
              <a:rPr lang="en-US" sz="1400" dirty="0">
                <a:solidFill>
                  <a:prstClr val="black"/>
                </a:solidFill>
                <a:cs typeface="Arial" panose="020B0604020202020204" pitchFamily="34" charset="0"/>
              </a:rPr>
              <a:t>B</a:t>
            </a:r>
            <a:r>
              <a:rPr lang="en-US" sz="1400" baseline="-25000" dirty="0">
                <a:solidFill>
                  <a:prstClr val="black"/>
                </a:solidFill>
                <a:cs typeface="Arial" panose="020B0604020202020204" pitchFamily="34" charset="0"/>
              </a:rPr>
              <a:t>2</a:t>
            </a:r>
            <a:r>
              <a:rPr lang="en-US" sz="1400" dirty="0">
                <a:solidFill>
                  <a:prstClr val="black"/>
                </a:solidFill>
                <a:cs typeface="Arial" panose="020B0604020202020204" pitchFamily="34" charset="0"/>
              </a:rPr>
              <a:t>O</a:t>
            </a:r>
            <a:r>
              <a:rPr lang="en-US" sz="1400" baseline="-25000" dirty="0">
                <a:solidFill>
                  <a:prstClr val="black"/>
                </a:solidFill>
                <a:cs typeface="Arial" panose="020B0604020202020204" pitchFamily="34" charset="0"/>
              </a:rPr>
              <a:t>7</a:t>
            </a:r>
            <a:r>
              <a:rPr lang="en-US" sz="1400" dirty="0">
                <a:solidFill>
                  <a:prstClr val="black"/>
                </a:solidFill>
                <a:cs typeface="Arial" panose="020B0604020202020204" pitchFamily="34" charset="0"/>
              </a:rPr>
              <a:t>) were disordered through 2.2 GeV Au irradiation, varying composition or altering stoichiometry.</a:t>
            </a:r>
          </a:p>
          <a:p>
            <a:pPr marL="228600" indent="-171450" fontAlgn="base">
              <a:spcAft>
                <a:spcPct val="0"/>
              </a:spcAft>
              <a:buSzPct val="75000"/>
              <a:buFont typeface="Arial"/>
              <a:buChar char="─"/>
            </a:pPr>
            <a:r>
              <a:rPr lang="en-US" sz="1400" dirty="0">
                <a:solidFill>
                  <a:prstClr val="black"/>
                </a:solidFill>
                <a:cs typeface="Arial" panose="020B0604020202020204" pitchFamily="34" charset="0"/>
              </a:rPr>
              <a:t>The neutron pair distribution function analysis leads to the conclusion of a universal disordering mechanism.</a:t>
            </a:r>
          </a:p>
          <a:p>
            <a:pPr marL="228600" fontAlgn="base">
              <a:spcAft>
                <a:spcPct val="0"/>
              </a:spcAft>
            </a:pPr>
            <a:endParaRPr lang="en-US" sz="1600" b="1" dirty="0">
              <a:solidFill>
                <a:prstClr val="black"/>
              </a:solidFill>
              <a:cs typeface="Arial" panose="020B0604020202020204" pitchFamily="34" charset="0"/>
            </a:endParaRPr>
          </a:p>
        </p:txBody>
      </p:sp>
      <p:sp>
        <p:nvSpPr>
          <p:cNvPr id="30" name="Rectangle 29"/>
          <p:cNvSpPr/>
          <p:nvPr/>
        </p:nvSpPr>
        <p:spPr>
          <a:xfrm>
            <a:off x="107951" y="4162127"/>
            <a:ext cx="4083050" cy="646331"/>
          </a:xfrm>
          <a:prstGeom prst="rect">
            <a:avLst/>
          </a:prstGeom>
        </p:spPr>
        <p:txBody>
          <a:bodyPr wrap="square">
            <a:spAutoFit/>
          </a:bodyPr>
          <a:lstStyle/>
          <a:p>
            <a:pPr algn="just"/>
            <a:r>
              <a:rPr lang="en-US" sz="1200" dirty="0">
                <a:solidFill>
                  <a:srgbClr val="106636"/>
                </a:solidFill>
              </a:rPr>
              <a:t>Work was performed on the NOMAD instrument, beam line 1-B, at ORNL’s Spallation Neutron Source, a DOE Office of Science User Facility.</a:t>
            </a:r>
          </a:p>
        </p:txBody>
      </p:sp>
      <p:sp>
        <p:nvSpPr>
          <p:cNvPr id="32" name="Rectangle 31"/>
          <p:cNvSpPr/>
          <p:nvPr/>
        </p:nvSpPr>
        <p:spPr>
          <a:xfrm>
            <a:off x="107951" y="5410200"/>
            <a:ext cx="4306134" cy="646331"/>
          </a:xfrm>
          <a:prstGeom prst="rect">
            <a:avLst/>
          </a:prstGeom>
        </p:spPr>
        <p:txBody>
          <a:bodyPr wrap="square">
            <a:spAutoFit/>
          </a:bodyPr>
          <a:lstStyle/>
          <a:p>
            <a:r>
              <a:rPr lang="en-US" sz="1200" dirty="0">
                <a:solidFill>
                  <a:srgbClr val="106636"/>
                </a:solidFill>
                <a:cs typeface="Arial" panose="020B0604020202020204" pitchFamily="34" charset="0"/>
              </a:rPr>
              <a:t>J. </a:t>
            </a:r>
            <a:r>
              <a:rPr lang="en-US" sz="1200" dirty="0" err="1">
                <a:solidFill>
                  <a:srgbClr val="106636"/>
                </a:solidFill>
                <a:cs typeface="Arial" panose="020B0604020202020204" pitchFamily="34" charset="0"/>
              </a:rPr>
              <a:t>Shamblin</a:t>
            </a:r>
            <a:r>
              <a:rPr lang="en-US" sz="1200" dirty="0">
                <a:solidFill>
                  <a:srgbClr val="106636"/>
                </a:solidFill>
                <a:cs typeface="Arial" panose="020B0604020202020204" pitchFamily="34" charset="0"/>
              </a:rPr>
              <a:t>, M. Feygenson, J. Neuefeind, C. Tracy, F. Zhang, S. </a:t>
            </a:r>
            <a:r>
              <a:rPr lang="en-US" sz="1200" dirty="0" err="1">
                <a:solidFill>
                  <a:srgbClr val="106636"/>
                </a:solidFill>
                <a:cs typeface="Arial" panose="020B0604020202020204" pitchFamily="34" charset="0"/>
              </a:rPr>
              <a:t>Finkeldei</a:t>
            </a:r>
            <a:r>
              <a:rPr lang="en-US" sz="1200" dirty="0">
                <a:solidFill>
                  <a:srgbClr val="106636"/>
                </a:solidFill>
                <a:cs typeface="Arial" panose="020B0604020202020204" pitchFamily="34" charset="0"/>
              </a:rPr>
              <a:t>, D. </a:t>
            </a:r>
            <a:r>
              <a:rPr lang="en-US" sz="1200" dirty="0" err="1">
                <a:solidFill>
                  <a:srgbClr val="106636"/>
                </a:solidFill>
                <a:cs typeface="Arial" panose="020B0604020202020204" pitchFamily="34" charset="0"/>
              </a:rPr>
              <a:t>Bosabach</a:t>
            </a:r>
            <a:r>
              <a:rPr lang="en-US" sz="1200" dirty="0">
                <a:solidFill>
                  <a:srgbClr val="106636"/>
                </a:solidFill>
                <a:cs typeface="Arial" panose="020B0604020202020204" pitchFamily="34" charset="0"/>
              </a:rPr>
              <a:t>, H. Zhou, R. Ewing, and M. Lang. </a:t>
            </a:r>
            <a:r>
              <a:rPr lang="en-US" sz="1200" i="1" dirty="0">
                <a:solidFill>
                  <a:srgbClr val="106636"/>
                </a:solidFill>
                <a:cs typeface="Arial" panose="020B0604020202020204" pitchFamily="34" charset="0"/>
              </a:rPr>
              <a:t>Nature Materials</a:t>
            </a:r>
            <a:r>
              <a:rPr lang="en-US" sz="1200" dirty="0">
                <a:solidFill>
                  <a:srgbClr val="106636"/>
                </a:solidFill>
                <a:cs typeface="Arial" panose="020B0604020202020204" pitchFamily="34" charset="0"/>
              </a:rPr>
              <a:t>, </a:t>
            </a:r>
            <a:r>
              <a:rPr lang="en-US" sz="1200" b="1" dirty="0">
                <a:solidFill>
                  <a:srgbClr val="106636"/>
                </a:solidFill>
                <a:cs typeface="Arial" panose="020B0604020202020204" pitchFamily="34" charset="0"/>
              </a:rPr>
              <a:t>2016</a:t>
            </a:r>
            <a:r>
              <a:rPr lang="en-US" sz="1200" dirty="0">
                <a:solidFill>
                  <a:srgbClr val="106636"/>
                </a:solidFill>
                <a:cs typeface="Arial" panose="020B0604020202020204" pitchFamily="34" charset="0"/>
              </a:rPr>
              <a:t>.</a:t>
            </a:r>
          </a:p>
        </p:txBody>
      </p:sp>
      <p:sp>
        <p:nvSpPr>
          <p:cNvPr id="33" name="AutoShape 2" descr="Image result for university of tenness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332" y="6271638"/>
            <a:ext cx="553468" cy="5534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1" y="966401"/>
            <a:ext cx="4172890" cy="2386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07950" y="3503056"/>
            <a:ext cx="4306135" cy="461665"/>
          </a:xfrm>
          <a:prstGeom prst="rect">
            <a:avLst/>
          </a:prstGeom>
        </p:spPr>
        <p:txBody>
          <a:bodyPr wrap="square">
            <a:spAutoFit/>
          </a:bodyPr>
          <a:lstStyle/>
          <a:p>
            <a:pPr algn="just"/>
            <a:r>
              <a:rPr lang="en-US" sz="1200" i="1" dirty="0"/>
              <a:t>Neutron PDFs and structural models for ordered (Ho</a:t>
            </a:r>
            <a:r>
              <a:rPr lang="en-US" sz="1200" i="1" baseline="-25000" dirty="0"/>
              <a:t>2</a:t>
            </a:r>
            <a:r>
              <a:rPr lang="en-US" sz="1200" i="1" dirty="0"/>
              <a:t>Ti</a:t>
            </a:r>
            <a:r>
              <a:rPr lang="en-US" sz="1200" i="1" baseline="-25000" dirty="0"/>
              <a:t>2</a:t>
            </a:r>
            <a:r>
              <a:rPr lang="en-US" sz="1200" i="1" dirty="0"/>
              <a:t>O</a:t>
            </a:r>
            <a:r>
              <a:rPr lang="en-US" sz="1200" i="1" baseline="-25000" dirty="0"/>
              <a:t>7</a:t>
            </a:r>
            <a:r>
              <a:rPr lang="en-US" sz="1200" i="1" dirty="0"/>
              <a:t>) and disordered (Ho</a:t>
            </a:r>
            <a:r>
              <a:rPr lang="en-US" sz="1200" i="1" baseline="-25000" dirty="0"/>
              <a:t>2</a:t>
            </a:r>
            <a:r>
              <a:rPr lang="en-US" sz="1200" i="1" dirty="0"/>
              <a:t>Zr</a:t>
            </a:r>
            <a:r>
              <a:rPr lang="en-US" sz="1200" i="1" baseline="-25000" dirty="0"/>
              <a:t>2</a:t>
            </a:r>
            <a:r>
              <a:rPr lang="en-US" sz="1200" i="1" dirty="0"/>
              <a:t>O</a:t>
            </a:r>
            <a:r>
              <a:rPr lang="en-US" sz="1200" i="1" baseline="-25000" dirty="0"/>
              <a:t>7</a:t>
            </a:r>
            <a:r>
              <a:rPr lang="en-US" sz="1200" i="1" dirty="0"/>
              <a:t>) </a:t>
            </a:r>
            <a:r>
              <a:rPr lang="en-US" sz="1200" i="1" dirty="0" err="1"/>
              <a:t>pyrochlore</a:t>
            </a:r>
            <a:r>
              <a:rPr lang="en-US" sz="1200" i="1" dirty="0"/>
              <a:t>.</a:t>
            </a:r>
          </a:p>
        </p:txBody>
      </p:sp>
      <p:pic>
        <p:nvPicPr>
          <p:cNvPr id="6" name="Picture 5"/>
          <p:cNvPicPr>
            <a:picLocks noChangeAspect="1"/>
          </p:cNvPicPr>
          <p:nvPr/>
        </p:nvPicPr>
        <p:blipFill>
          <a:blip r:embed="rId5"/>
          <a:stretch>
            <a:fillRect/>
          </a:stretch>
        </p:blipFill>
        <p:spPr>
          <a:xfrm>
            <a:off x="4680719" y="6297379"/>
            <a:ext cx="500881" cy="528871"/>
          </a:xfrm>
          <a:prstGeom prst="rect">
            <a:avLst/>
          </a:prstGeom>
        </p:spPr>
      </p:pic>
      <p:pic>
        <p:nvPicPr>
          <p:cNvPr id="7" name="Picture 6"/>
          <p:cNvPicPr>
            <a:picLocks noChangeAspect="1"/>
          </p:cNvPicPr>
          <p:nvPr/>
        </p:nvPicPr>
        <p:blipFill>
          <a:blip r:embed="rId6"/>
          <a:stretch>
            <a:fillRect/>
          </a:stretch>
        </p:blipFill>
        <p:spPr>
          <a:xfrm>
            <a:off x="5486400" y="6292850"/>
            <a:ext cx="533400" cy="533400"/>
          </a:xfrm>
          <a:prstGeom prst="rect">
            <a:avLst/>
          </a:prstGeom>
        </p:spPr>
      </p:pic>
      <p:pic>
        <p:nvPicPr>
          <p:cNvPr id="8" name="Picture 7"/>
          <p:cNvPicPr>
            <a:picLocks noChangeAspect="1"/>
          </p:cNvPicPr>
          <p:nvPr/>
        </p:nvPicPr>
        <p:blipFill>
          <a:blip r:embed="rId7"/>
          <a:stretch>
            <a:fillRect/>
          </a:stretch>
        </p:blipFill>
        <p:spPr>
          <a:xfrm>
            <a:off x="3949099" y="6316429"/>
            <a:ext cx="508677" cy="508677"/>
          </a:xfrm>
          <a:prstGeom prst="rect">
            <a:avLst/>
          </a:prstGeom>
        </p:spPr>
      </p:pic>
    </p:spTree>
    <p:extLst>
      <p:ext uri="{BB962C8B-B14F-4D97-AF65-F5344CB8AC3E}">
        <p14:creationId xmlns:p14="http://schemas.microsoft.com/office/powerpoint/2010/main" val="286530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3733800" cy="157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idx="1"/>
          </p:nvPr>
        </p:nvSpPr>
        <p:spPr>
          <a:xfrm>
            <a:off x="3733800" y="838200"/>
            <a:ext cx="5410200" cy="5105400"/>
          </a:xfrm>
        </p:spPr>
        <p:txBody>
          <a:bodyPr/>
          <a:lstStyle/>
          <a:p>
            <a:pPr marL="0">
              <a:spcBef>
                <a:spcPts val="0"/>
              </a:spcBef>
              <a:buNone/>
            </a:pPr>
            <a:r>
              <a:rPr lang="en-US" sz="1800" dirty="0">
                <a:solidFill>
                  <a:srgbClr val="106636"/>
                </a:solidFill>
              </a:rPr>
              <a:t>Scientific Achievement</a:t>
            </a:r>
          </a:p>
          <a:p>
            <a:pPr marL="238125" lvl="1" indent="0" algn="just">
              <a:spcBef>
                <a:spcPts val="0"/>
              </a:spcBef>
              <a:buNone/>
            </a:pPr>
            <a:r>
              <a:rPr lang="en-US" sz="1400" b="1" dirty="0">
                <a:solidFill>
                  <a:schemeClr val="tx1"/>
                </a:solidFill>
                <a:latin typeface="+mn-lt"/>
              </a:rPr>
              <a:t>Inelastic neutron scattering (INS) experiments provided unambiguous evidence for the gate-opening effect in ZIF-8, a </a:t>
            </a:r>
            <a:r>
              <a:rPr lang="en-US" sz="1400" b="1" dirty="0" err="1">
                <a:solidFill>
                  <a:schemeClr val="tx1"/>
                </a:solidFill>
                <a:latin typeface="+mn-lt"/>
              </a:rPr>
              <a:t>Zeolitic</a:t>
            </a:r>
            <a:r>
              <a:rPr lang="en-US" sz="1400" b="1" dirty="0">
                <a:solidFill>
                  <a:schemeClr val="tx1"/>
                </a:solidFill>
                <a:latin typeface="+mn-lt"/>
              </a:rPr>
              <a:t> </a:t>
            </a:r>
            <a:r>
              <a:rPr lang="en-US" sz="1400" b="1" dirty="0" err="1">
                <a:solidFill>
                  <a:schemeClr val="tx1"/>
                </a:solidFill>
                <a:latin typeface="+mn-lt"/>
              </a:rPr>
              <a:t>Imidazolate</a:t>
            </a:r>
            <a:r>
              <a:rPr lang="en-US" sz="1400" b="1" dirty="0">
                <a:solidFill>
                  <a:schemeClr val="tx1"/>
                </a:solidFill>
                <a:latin typeface="+mn-lt"/>
              </a:rPr>
              <a:t> Framework with potential applications in gas sequestration and separation. The atomistic processes associated with the gate-opening effect were described by integrating INS and computer simulation, revealing, in this case, gates open when exposed to pure nitrogen under a pressure of 0.8 bar.</a:t>
            </a:r>
          </a:p>
          <a:p>
            <a:pPr marL="238125" lvl="1" indent="0" algn="just">
              <a:spcBef>
                <a:spcPts val="0"/>
              </a:spcBef>
              <a:buNone/>
            </a:pPr>
            <a:endParaRPr lang="en-US" sz="600" b="1" dirty="0">
              <a:solidFill>
                <a:schemeClr val="tx1"/>
              </a:solidFill>
              <a:latin typeface="+mn-lt"/>
            </a:endParaRPr>
          </a:p>
          <a:p>
            <a:pPr marL="0" lvl="1" indent="0" algn="just">
              <a:spcBef>
                <a:spcPts val="0"/>
              </a:spcBef>
              <a:buNone/>
            </a:pPr>
            <a:r>
              <a:rPr lang="en-US" sz="1800" b="1" dirty="0">
                <a:solidFill>
                  <a:srgbClr val="106636"/>
                </a:solidFill>
              </a:rPr>
              <a:t>Significance and Impact</a:t>
            </a:r>
          </a:p>
          <a:p>
            <a:pPr marL="225425" lvl="1" indent="0" algn="just">
              <a:spcBef>
                <a:spcPts val="0"/>
              </a:spcBef>
              <a:buNone/>
            </a:pPr>
            <a:r>
              <a:rPr lang="en-US" sz="1400" b="1" dirty="0">
                <a:solidFill>
                  <a:schemeClr val="tx1"/>
                </a:solidFill>
                <a:latin typeface="+mn-lt"/>
              </a:rPr>
              <a:t>Gate-opening is characteristic of inorganic solids with certain structural flexibility upon interaction with an external stimuli, e.g., pressure, temperature, light, electric or magnetic field. It provides unusual properties to the materials such as molecular selectivity and sensing ability. </a:t>
            </a:r>
          </a:p>
          <a:p>
            <a:pPr marL="225425" lvl="1" indent="0" algn="just">
              <a:spcBef>
                <a:spcPts val="0"/>
              </a:spcBef>
              <a:buNone/>
            </a:pPr>
            <a:endParaRPr lang="en-US" sz="700" b="1" i="1" dirty="0">
              <a:solidFill>
                <a:srgbClr val="106636"/>
              </a:solidFill>
              <a:latin typeface="+mn-lt"/>
            </a:endParaRPr>
          </a:p>
          <a:p>
            <a:pPr marL="0">
              <a:spcBef>
                <a:spcPts val="0"/>
              </a:spcBef>
              <a:buNone/>
            </a:pPr>
            <a:r>
              <a:rPr lang="en-US" sz="1800" dirty="0">
                <a:solidFill>
                  <a:srgbClr val="106636"/>
                </a:solidFill>
                <a:latin typeface="Arial"/>
                <a:cs typeface="Arial"/>
              </a:rPr>
              <a:t>Research Details</a:t>
            </a:r>
            <a:endParaRPr lang="en-US" sz="1800" dirty="0">
              <a:latin typeface="Arial"/>
              <a:cs typeface="Arial"/>
            </a:endParaRPr>
          </a:p>
          <a:p>
            <a:pPr marL="346075" lvl="1" indent="-115888">
              <a:spcBef>
                <a:spcPts val="0"/>
              </a:spcBef>
            </a:pPr>
            <a:r>
              <a:rPr lang="en-US" sz="1200" dirty="0">
                <a:latin typeface="+mn-lt"/>
              </a:rPr>
              <a:t>Pure ZIF-8 and ZIF-8 on AC samples were prepared. The AC serves as a </a:t>
            </a:r>
            <a:r>
              <a:rPr lang="en-US" sz="1200" dirty="0" err="1">
                <a:latin typeface="+mn-lt"/>
              </a:rPr>
              <a:t>nanoconfinement</a:t>
            </a:r>
            <a:r>
              <a:rPr lang="en-US" sz="1200" dirty="0">
                <a:latin typeface="+mn-lt"/>
              </a:rPr>
              <a:t> to prohibit large framework expansion.</a:t>
            </a:r>
          </a:p>
          <a:p>
            <a:pPr marL="346075" lvl="1" indent="-115888">
              <a:spcBef>
                <a:spcPts val="0"/>
              </a:spcBef>
            </a:pPr>
            <a:r>
              <a:rPr lang="en-US" sz="1200" dirty="0">
                <a:latin typeface="+mn-lt"/>
              </a:rPr>
              <a:t>Samples were measured before and after N2 dosing. Gas-induced structural deformation, as indicated by the changes in the INS spectra, was observed in all samples. </a:t>
            </a:r>
          </a:p>
          <a:p>
            <a:pPr marL="346075" lvl="1" indent="-115888">
              <a:spcBef>
                <a:spcPts val="0"/>
              </a:spcBef>
            </a:pPr>
            <a:r>
              <a:rPr lang="en-US" sz="1200" dirty="0">
                <a:latin typeface="+mn-lt"/>
              </a:rPr>
              <a:t>By comparing with simulation, it is confirmed that the deformation involves the rotation of the methyl groups and the swinging of the </a:t>
            </a:r>
            <a:r>
              <a:rPr lang="en-US" sz="1200" dirty="0" err="1">
                <a:latin typeface="+mn-lt"/>
              </a:rPr>
              <a:t>imidazolate</a:t>
            </a:r>
            <a:r>
              <a:rPr lang="en-US" sz="1200" dirty="0">
                <a:latin typeface="+mn-lt"/>
              </a:rPr>
              <a:t> rings. </a:t>
            </a:r>
          </a:p>
          <a:p>
            <a:pPr marL="346075" lvl="1" indent="-115888">
              <a:spcBef>
                <a:spcPts val="0"/>
              </a:spcBef>
            </a:pPr>
            <a:r>
              <a:rPr lang="en-US" sz="1200" dirty="0">
                <a:solidFill>
                  <a:schemeClr val="tx1"/>
                </a:solidFill>
                <a:latin typeface="+mn-lt"/>
              </a:rPr>
              <a:t>The experiment also excluded the possibility of large framework expansion by comparing with samples under the confinement of amorphous carbon (AC).</a:t>
            </a:r>
          </a:p>
          <a:p>
            <a:pPr marL="225425" lvl="1" indent="0">
              <a:spcBef>
                <a:spcPts val="0"/>
              </a:spcBef>
              <a:buNone/>
            </a:pPr>
            <a:br>
              <a:rPr lang="en-US" sz="1200" dirty="0">
                <a:latin typeface="+mn-lt"/>
              </a:rPr>
            </a:br>
            <a:endParaRPr lang="en-US" sz="1200" dirty="0">
              <a:solidFill>
                <a:srgbClr val="106636"/>
              </a:solidFill>
              <a:latin typeface="+mn-lt"/>
            </a:endParaRPr>
          </a:p>
          <a:p>
            <a:pPr marL="406400" lvl="1" indent="-180975">
              <a:spcBef>
                <a:spcPts val="0"/>
              </a:spcBef>
            </a:pPr>
            <a:endParaRPr lang="en-US" sz="1200" dirty="0">
              <a:solidFill>
                <a:srgbClr val="106636"/>
              </a:solidFill>
              <a:latin typeface="+mn-lt"/>
            </a:endParaRPr>
          </a:p>
          <a:p>
            <a:pPr marL="406400" lvl="1" indent="-180975">
              <a:spcBef>
                <a:spcPts val="0"/>
              </a:spcBef>
            </a:pPr>
            <a:endParaRPr lang="en-US" sz="1200" dirty="0">
              <a:solidFill>
                <a:srgbClr val="106636"/>
              </a:solidFill>
              <a:latin typeface="+mn-lt"/>
            </a:endParaRPr>
          </a:p>
          <a:p>
            <a:pPr marL="225425" lvl="1" indent="0" algn="r">
              <a:spcBef>
                <a:spcPts val="400"/>
              </a:spcBef>
              <a:buNone/>
            </a:pPr>
            <a:endParaRPr lang="en-US" sz="1800" dirty="0">
              <a:solidFill>
                <a:schemeClr val="tx1"/>
              </a:solidFill>
              <a:latin typeface="+mn-lt"/>
            </a:endParaRPr>
          </a:p>
        </p:txBody>
      </p:sp>
      <p:sp>
        <p:nvSpPr>
          <p:cNvPr id="3" name="Title 2"/>
          <p:cNvSpPr>
            <a:spLocks noGrp="1"/>
          </p:cNvSpPr>
          <p:nvPr>
            <p:ph type="title"/>
          </p:nvPr>
        </p:nvSpPr>
        <p:spPr>
          <a:xfrm>
            <a:off x="990599" y="0"/>
            <a:ext cx="6858001" cy="728133"/>
          </a:xfrm>
        </p:spPr>
        <p:txBody>
          <a:bodyPr/>
          <a:lstStyle/>
          <a:p>
            <a:r>
              <a:rPr lang="en-US" b="1" dirty="0"/>
              <a:t>Watch the Gate Opening in a Metal-Organic Framework with Neutrons</a:t>
            </a:r>
          </a:p>
        </p:txBody>
      </p:sp>
      <p:sp>
        <p:nvSpPr>
          <p:cNvPr id="7" name="TextBox 133"/>
          <p:cNvSpPr txBox="1"/>
          <p:nvPr/>
        </p:nvSpPr>
        <p:spPr>
          <a:xfrm>
            <a:off x="0" y="5134264"/>
            <a:ext cx="3791782" cy="461665"/>
          </a:xfrm>
          <a:prstGeom prst="rect">
            <a:avLst/>
          </a:prstGeom>
          <a:noFill/>
        </p:spPr>
        <p:txBody>
          <a:bodyPr wrap="square" rtlCol="0">
            <a:spAutoFit/>
          </a:bodyPr>
          <a:lstStyle/>
          <a:p>
            <a:pPr algn="just"/>
            <a:r>
              <a:rPr lang="en-US" sz="1200" dirty="0">
                <a:solidFill>
                  <a:srgbClr val="106636"/>
                </a:solidFill>
              </a:rPr>
              <a:t>Work was performed at ORNL’s SNS VISION spectrometer, a DOE Office of Science User Facility.</a:t>
            </a:r>
          </a:p>
        </p:txBody>
      </p:sp>
      <p:sp>
        <p:nvSpPr>
          <p:cNvPr id="13" name="TextBox 12"/>
          <p:cNvSpPr txBox="1"/>
          <p:nvPr/>
        </p:nvSpPr>
        <p:spPr>
          <a:xfrm>
            <a:off x="0" y="4089737"/>
            <a:ext cx="3733800" cy="1015663"/>
          </a:xfrm>
          <a:prstGeom prst="rect">
            <a:avLst/>
          </a:prstGeom>
          <a:noFill/>
        </p:spPr>
        <p:txBody>
          <a:bodyPr wrap="square" rtlCol="0">
            <a:spAutoFit/>
          </a:bodyPr>
          <a:lstStyle/>
          <a:p>
            <a:pPr algn="just"/>
            <a:r>
              <a:rPr lang="en-US" sz="1200" i="1" dirty="0"/>
              <a:t>The gate-opening effect revealed by inelastic neutron scattering and computer simulation. The rotation of the methyl groups and the swinging of the </a:t>
            </a:r>
            <a:r>
              <a:rPr lang="en-US" sz="1200" i="1" dirty="0" err="1"/>
              <a:t>imidazolate</a:t>
            </a:r>
            <a:r>
              <a:rPr lang="en-US" sz="1200" i="1" dirty="0"/>
              <a:t> rings associated with the gate opening can be seen by comparing the marked areas in (a) and (b). </a:t>
            </a:r>
          </a:p>
        </p:txBody>
      </p:sp>
      <p:sp>
        <p:nvSpPr>
          <p:cNvPr id="4" name="Rectangle 3"/>
          <p:cNvSpPr/>
          <p:nvPr/>
        </p:nvSpPr>
        <p:spPr>
          <a:xfrm>
            <a:off x="-1" y="5602069"/>
            <a:ext cx="3791783" cy="646331"/>
          </a:xfrm>
          <a:prstGeom prst="rect">
            <a:avLst/>
          </a:prstGeom>
        </p:spPr>
        <p:txBody>
          <a:bodyPr wrap="square">
            <a:spAutoFit/>
          </a:bodyPr>
          <a:lstStyle/>
          <a:p>
            <a:pPr marL="0" lvl="1" algn="just"/>
            <a:r>
              <a:rPr lang="en-US" sz="1200" dirty="0">
                <a:solidFill>
                  <a:srgbClr val="106636"/>
                </a:solidFill>
              </a:rPr>
              <a:t>M.E. Casco, Y.Q. Cheng, L.L. Daemen, D. </a:t>
            </a:r>
            <a:r>
              <a:rPr lang="en-US" sz="1200" dirty="0" err="1">
                <a:solidFill>
                  <a:srgbClr val="106636"/>
                </a:solidFill>
              </a:rPr>
              <a:t>Fairén</a:t>
            </a:r>
            <a:r>
              <a:rPr lang="en-US" sz="1200" dirty="0">
                <a:solidFill>
                  <a:srgbClr val="106636"/>
                </a:solidFill>
              </a:rPr>
              <a:t>-Jiménez, E.V. Ramos-</a:t>
            </a:r>
            <a:r>
              <a:rPr lang="en-US" sz="1200" dirty="0" err="1">
                <a:solidFill>
                  <a:srgbClr val="106636"/>
                </a:solidFill>
              </a:rPr>
              <a:t>Fernández</a:t>
            </a:r>
            <a:r>
              <a:rPr lang="en-US" sz="1200" dirty="0">
                <a:solidFill>
                  <a:srgbClr val="106636"/>
                </a:solidFill>
              </a:rPr>
              <a:t>, A.J. Ramirez-Cuesta, and J. Silvestre-</a:t>
            </a:r>
            <a:r>
              <a:rPr lang="en-US" sz="1200" dirty="0" err="1">
                <a:solidFill>
                  <a:srgbClr val="106636"/>
                </a:solidFill>
              </a:rPr>
              <a:t>Albero</a:t>
            </a:r>
            <a:r>
              <a:rPr lang="en-US" sz="1200" dirty="0">
                <a:solidFill>
                  <a:srgbClr val="106636"/>
                </a:solidFill>
              </a:rPr>
              <a:t>. </a:t>
            </a:r>
            <a:r>
              <a:rPr lang="en-US" sz="1200" i="1" dirty="0" err="1">
                <a:solidFill>
                  <a:srgbClr val="106636"/>
                </a:solidFill>
              </a:rPr>
              <a:t>ChemComm</a:t>
            </a:r>
            <a:r>
              <a:rPr lang="en-US" sz="1200" dirty="0">
                <a:solidFill>
                  <a:srgbClr val="106636"/>
                </a:solidFill>
              </a:rPr>
              <a:t>, </a:t>
            </a:r>
            <a:r>
              <a:rPr lang="en-US" sz="1200" b="1" dirty="0">
                <a:solidFill>
                  <a:srgbClr val="106636"/>
                </a:solidFill>
              </a:rPr>
              <a:t>2016</a:t>
            </a:r>
            <a:r>
              <a:rPr lang="en-US" sz="1200" dirty="0">
                <a:solidFill>
                  <a:srgbClr val="106636"/>
                </a:solidFill>
              </a:rPr>
              <a:t>.</a:t>
            </a:r>
          </a:p>
        </p:txBody>
      </p:sp>
      <p:pic>
        <p:nvPicPr>
          <p:cNvPr id="11" name="Imagen 6"/>
          <p:cNvPicPr>
            <a:picLocks noChangeAspect="1"/>
          </p:cNvPicPr>
          <p:nvPr/>
        </p:nvPicPr>
        <p:blipFill rotWithShape="1">
          <a:blip r:embed="rId4" cstate="print">
            <a:extLst>
              <a:ext uri="{28A0092B-C50C-407E-A947-70E740481C1C}">
                <a14:useLocalDpi xmlns:a14="http://schemas.microsoft.com/office/drawing/2010/main" val="0"/>
              </a:ext>
            </a:extLst>
          </a:blip>
          <a:srcRect b="50000"/>
          <a:stretch/>
        </p:blipFill>
        <p:spPr>
          <a:xfrm>
            <a:off x="304800" y="805686"/>
            <a:ext cx="3318535" cy="1782138"/>
          </a:xfrm>
          <a:prstGeom prst="rect">
            <a:avLst/>
          </a:prstGeom>
        </p:spPr>
      </p:pic>
      <p:sp>
        <p:nvSpPr>
          <p:cNvPr id="5" name="TextBox 4"/>
          <p:cNvSpPr txBox="1"/>
          <p:nvPr/>
        </p:nvSpPr>
        <p:spPr>
          <a:xfrm>
            <a:off x="685800" y="2514600"/>
            <a:ext cx="1219200" cy="276999"/>
          </a:xfrm>
          <a:prstGeom prst="rect">
            <a:avLst/>
          </a:prstGeom>
          <a:noFill/>
        </p:spPr>
        <p:txBody>
          <a:bodyPr wrap="square" rtlCol="0">
            <a:spAutoFit/>
          </a:bodyPr>
          <a:lstStyle/>
          <a:p>
            <a:r>
              <a:rPr lang="en-US" sz="1200" dirty="0"/>
              <a:t>Gate closed</a:t>
            </a:r>
          </a:p>
        </p:txBody>
      </p:sp>
      <p:sp>
        <p:nvSpPr>
          <p:cNvPr id="14" name="TextBox 13"/>
          <p:cNvSpPr txBox="1"/>
          <p:nvPr/>
        </p:nvSpPr>
        <p:spPr>
          <a:xfrm>
            <a:off x="2362200" y="2517577"/>
            <a:ext cx="1219200" cy="276999"/>
          </a:xfrm>
          <a:prstGeom prst="rect">
            <a:avLst/>
          </a:prstGeom>
          <a:noFill/>
        </p:spPr>
        <p:txBody>
          <a:bodyPr wrap="square" rtlCol="0">
            <a:spAutoFit/>
          </a:bodyPr>
          <a:lstStyle/>
          <a:p>
            <a:r>
              <a:rPr lang="en-US" sz="1200" dirty="0">
                <a:solidFill>
                  <a:srgbClr val="FF0000"/>
                </a:solidFill>
              </a:rPr>
              <a:t>Gate open</a:t>
            </a:r>
          </a:p>
        </p:txBody>
      </p:sp>
      <p:sp>
        <p:nvSpPr>
          <p:cNvPr id="15" name="TextBox 14"/>
          <p:cNvSpPr txBox="1"/>
          <p:nvPr/>
        </p:nvSpPr>
        <p:spPr>
          <a:xfrm>
            <a:off x="1600199" y="2895600"/>
            <a:ext cx="2191583" cy="276999"/>
          </a:xfrm>
          <a:prstGeom prst="rect">
            <a:avLst/>
          </a:prstGeom>
          <a:noFill/>
        </p:spPr>
        <p:txBody>
          <a:bodyPr wrap="square" rtlCol="0">
            <a:spAutoFit/>
          </a:bodyPr>
          <a:lstStyle/>
          <a:p>
            <a:r>
              <a:rPr lang="en-US" sz="1200" dirty="0"/>
              <a:t>Gate closed w/o nitrogen</a:t>
            </a:r>
          </a:p>
        </p:txBody>
      </p:sp>
      <p:sp>
        <p:nvSpPr>
          <p:cNvPr id="16" name="TextBox 15"/>
          <p:cNvSpPr txBox="1"/>
          <p:nvPr/>
        </p:nvSpPr>
        <p:spPr>
          <a:xfrm>
            <a:off x="1600200" y="3121223"/>
            <a:ext cx="1981200" cy="276999"/>
          </a:xfrm>
          <a:prstGeom prst="rect">
            <a:avLst/>
          </a:prstGeom>
          <a:noFill/>
        </p:spPr>
        <p:txBody>
          <a:bodyPr wrap="square" rtlCol="0">
            <a:spAutoFit/>
          </a:bodyPr>
          <a:lstStyle/>
          <a:p>
            <a:r>
              <a:rPr lang="en-US" sz="1200" dirty="0">
                <a:solidFill>
                  <a:srgbClr val="FF0000"/>
                </a:solidFill>
              </a:rPr>
              <a:t>Gate open w/ nitrogen</a:t>
            </a:r>
          </a:p>
        </p:txBody>
      </p:sp>
      <p:pic>
        <p:nvPicPr>
          <p:cNvPr id="18" name="Picture 17"/>
          <p:cNvPicPr>
            <a:picLocks noChangeAspect="1"/>
          </p:cNvPicPr>
          <p:nvPr/>
        </p:nvPicPr>
        <p:blipFill>
          <a:blip r:embed="rId5"/>
          <a:stretch>
            <a:fillRect/>
          </a:stretch>
        </p:blipFill>
        <p:spPr>
          <a:xfrm>
            <a:off x="3048000" y="6277264"/>
            <a:ext cx="1981200" cy="520065"/>
          </a:xfrm>
          <a:prstGeom prst="rect">
            <a:avLst/>
          </a:prstGeom>
        </p:spPr>
      </p:pic>
      <p:pic>
        <p:nvPicPr>
          <p:cNvPr id="8" name="Picture 7"/>
          <p:cNvPicPr>
            <a:picLocks noChangeAspect="1"/>
          </p:cNvPicPr>
          <p:nvPr/>
        </p:nvPicPr>
        <p:blipFill>
          <a:blip r:embed="rId6"/>
          <a:stretch>
            <a:fillRect/>
          </a:stretch>
        </p:blipFill>
        <p:spPr>
          <a:xfrm>
            <a:off x="5105400" y="6277033"/>
            <a:ext cx="1828799" cy="480059"/>
          </a:xfrm>
          <a:prstGeom prst="rect">
            <a:avLst/>
          </a:prstGeom>
        </p:spPr>
      </p:pic>
    </p:spTree>
    <p:extLst>
      <p:ext uri="{BB962C8B-B14F-4D97-AF65-F5344CB8AC3E}">
        <p14:creationId xmlns:p14="http://schemas.microsoft.com/office/powerpoint/2010/main" val="273228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p:cNvSpPr txBox="1">
            <a:spLocks/>
          </p:cNvSpPr>
          <p:nvPr/>
        </p:nvSpPr>
        <p:spPr>
          <a:xfrm>
            <a:off x="0" y="762000"/>
            <a:ext cx="4724399" cy="5507368"/>
          </a:xfrm>
          <a:prstGeom prst="rect">
            <a:avLst/>
          </a:prstGeom>
          <a:noFill/>
        </p:spPr>
        <p:txBody>
          <a:bodyPr/>
          <a:lstStyle>
            <a:lvl1pPr marL="340795" indent="-340795" algn="l" rtl="0" eaLnBrk="1" fontAlgn="base" hangingPunct="1">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0234" indent="-283732" algn="l" rtl="0" eaLnBrk="1" fontAlgn="base" hangingPunct="1">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spcAft>
                <a:spcPts val="0"/>
              </a:spcAft>
              <a:buFont typeface="Arial" charset="0"/>
              <a:buNone/>
            </a:pPr>
            <a:r>
              <a:rPr lang="en-US" sz="1800" dirty="0">
                <a:solidFill>
                  <a:srgbClr val="106636"/>
                </a:solidFill>
              </a:rPr>
              <a:t>Scientific Achievement</a:t>
            </a:r>
          </a:p>
          <a:p>
            <a:pPr marL="238125" lvl="1" indent="0">
              <a:spcBef>
                <a:spcPts val="0"/>
              </a:spcBef>
              <a:spcAft>
                <a:spcPts val="0"/>
              </a:spcAft>
              <a:buFont typeface="Arial" charset="0"/>
              <a:buNone/>
            </a:pPr>
            <a:r>
              <a:rPr lang="en-US" sz="1400" b="1" dirty="0">
                <a:latin typeface="+mn-lt"/>
              </a:rPr>
              <a:t>Using neutron scattering, the mobility of intracellular photosynthetic membranes in living organisms was directly measured for the first time, revealing membrane motion is influenced by light intensity.</a:t>
            </a:r>
            <a:r>
              <a:rPr lang="en-US" sz="1400" dirty="0">
                <a:latin typeface="+mn-lt"/>
              </a:rPr>
              <a:t>  </a:t>
            </a:r>
          </a:p>
          <a:p>
            <a:pPr marL="238125" lvl="1" indent="0">
              <a:spcBef>
                <a:spcPts val="0"/>
              </a:spcBef>
              <a:spcAft>
                <a:spcPts val="0"/>
              </a:spcAft>
              <a:buFont typeface="Arial" charset="0"/>
              <a:buNone/>
            </a:pPr>
            <a:endParaRPr lang="en-US" sz="400" b="1" i="1" dirty="0">
              <a:solidFill>
                <a:srgbClr val="106636"/>
              </a:solidFill>
            </a:endParaRPr>
          </a:p>
          <a:p>
            <a:pPr marL="0" indent="0">
              <a:spcBef>
                <a:spcPts val="0"/>
              </a:spcBef>
              <a:spcAft>
                <a:spcPts val="0"/>
              </a:spcAft>
              <a:buFont typeface="Arial" charset="0"/>
              <a:buNone/>
            </a:pPr>
            <a:r>
              <a:rPr lang="en-US" sz="1800" dirty="0">
                <a:solidFill>
                  <a:srgbClr val="106636"/>
                </a:solidFill>
              </a:rPr>
              <a:t>Significance and Impact</a:t>
            </a:r>
          </a:p>
          <a:p>
            <a:pPr marL="238125" lvl="1" indent="0">
              <a:spcBef>
                <a:spcPts val="0"/>
              </a:spcBef>
              <a:spcAft>
                <a:spcPts val="0"/>
              </a:spcAft>
              <a:buFont typeface="Arial" charset="0"/>
              <a:buNone/>
            </a:pPr>
            <a:r>
              <a:rPr lang="en-US" sz="1400" b="1" dirty="0">
                <a:latin typeface="+mn-lt"/>
              </a:rPr>
              <a:t>The study sheds new light onto the potential role of lipid bilayer membrane dynamics in life-sustaining processes such as photosynthesis, opening up a new field of research for unique applications of the neutron-spin echo technique.</a:t>
            </a:r>
            <a:r>
              <a:rPr lang="en-US" sz="1400" dirty="0">
                <a:latin typeface="+mn-lt"/>
              </a:rPr>
              <a:t> </a:t>
            </a:r>
          </a:p>
          <a:p>
            <a:pPr marL="238125" lvl="1" indent="0">
              <a:spcBef>
                <a:spcPts val="0"/>
              </a:spcBef>
              <a:spcAft>
                <a:spcPts val="0"/>
              </a:spcAft>
              <a:buFont typeface="Arial" charset="0"/>
              <a:buNone/>
            </a:pPr>
            <a:endParaRPr lang="en-US" sz="400" dirty="0"/>
          </a:p>
          <a:p>
            <a:pPr marL="0" indent="0">
              <a:spcBef>
                <a:spcPts val="0"/>
              </a:spcBef>
              <a:spcAft>
                <a:spcPts val="0"/>
              </a:spcAft>
              <a:buFont typeface="Arial" charset="0"/>
              <a:buNone/>
            </a:pPr>
            <a:r>
              <a:rPr lang="en-US" sz="1800" dirty="0">
                <a:solidFill>
                  <a:srgbClr val="106636"/>
                </a:solidFill>
              </a:rPr>
              <a:t>Research Details</a:t>
            </a:r>
          </a:p>
          <a:p>
            <a:pPr marL="455613" lvl="1" indent="-227013">
              <a:spcBef>
                <a:spcPts val="0"/>
              </a:spcBef>
              <a:spcAft>
                <a:spcPts val="0"/>
              </a:spcAft>
              <a:buSzPct val="100000"/>
              <a:buFont typeface="Arial" panose="020B0604020202020204" pitchFamily="34" charset="0"/>
              <a:buChar char="–"/>
            </a:pPr>
            <a:r>
              <a:rPr lang="en-US" sz="1200" dirty="0">
                <a:latin typeface="+mn-lt"/>
              </a:rPr>
              <a:t>Thylakoid membranes </a:t>
            </a:r>
            <a:r>
              <a:rPr lang="en-US" sz="1200" i="1" dirty="0">
                <a:latin typeface="+mn-lt"/>
              </a:rPr>
              <a:t>in vivo</a:t>
            </a:r>
            <a:r>
              <a:rPr lang="en-US" sz="1200" dirty="0">
                <a:latin typeface="+mn-lt"/>
              </a:rPr>
              <a:t> show typical q</a:t>
            </a:r>
            <a:r>
              <a:rPr lang="en-US" sz="1200" baseline="30000" dirty="0">
                <a:latin typeface="+mn-lt"/>
              </a:rPr>
              <a:t>3</a:t>
            </a:r>
            <a:r>
              <a:rPr lang="en-US" sz="1200" dirty="0">
                <a:latin typeface="+mn-lt"/>
              </a:rPr>
              <a:t>-dependent membrane undulation motion with 5% higher bending modulus in light relative to dark.</a:t>
            </a:r>
          </a:p>
          <a:p>
            <a:pPr marL="455613" lvl="1" indent="-227013">
              <a:spcBef>
                <a:spcPts val="0"/>
              </a:spcBef>
              <a:spcAft>
                <a:spcPts val="0"/>
              </a:spcAft>
              <a:buSzPct val="100000"/>
              <a:buFont typeface="Arial" panose="020B0604020202020204" pitchFamily="34" charset="0"/>
              <a:buChar char="–"/>
            </a:pPr>
            <a:r>
              <a:rPr lang="en-US" sz="1200" dirty="0">
                <a:latin typeface="+mn-lt"/>
              </a:rPr>
              <a:t>Significant additional motion is observed on length scales of inter-membrane spacing, and this component of membrane dynamics is approximately 4 times faster in the dark than in light.</a:t>
            </a:r>
          </a:p>
          <a:p>
            <a:pPr marL="455613" lvl="1" indent="-227013">
              <a:spcBef>
                <a:spcPts val="0"/>
              </a:spcBef>
              <a:spcAft>
                <a:spcPts val="0"/>
              </a:spcAft>
              <a:buSzPct val="100000"/>
              <a:buFont typeface="Arial" panose="020B0604020202020204" pitchFamily="34" charset="0"/>
              <a:buChar char="–"/>
            </a:pPr>
            <a:r>
              <a:rPr lang="en-US" sz="1200" dirty="0">
                <a:latin typeface="+mn-lt"/>
              </a:rPr>
              <a:t>Slower dynamics in light may arise from charge gradients across membranes related to photosynthetic activity.</a:t>
            </a:r>
          </a:p>
        </p:txBody>
      </p:sp>
      <p:sp>
        <p:nvSpPr>
          <p:cNvPr id="18434" name="Title 1"/>
          <p:cNvSpPr>
            <a:spLocks noGrp="1"/>
          </p:cNvSpPr>
          <p:nvPr>
            <p:ph type="title"/>
          </p:nvPr>
        </p:nvSpPr>
        <p:spPr>
          <a:xfrm>
            <a:off x="202910" y="114300"/>
            <a:ext cx="8229600" cy="461665"/>
          </a:xfrm>
        </p:spPr>
        <p:txBody>
          <a:bodyPr/>
          <a:lstStyle/>
          <a:p>
            <a:r>
              <a:rPr lang="en-US" altLang="en-US" b="1" dirty="0"/>
              <a:t>Neutron Spin-Echo Reveals the Dynamics of Thylakoid Membranes in Living Cyanobacterial Cells</a:t>
            </a:r>
          </a:p>
        </p:txBody>
      </p:sp>
      <p:sp>
        <p:nvSpPr>
          <p:cNvPr id="5" name="TextBox 4"/>
          <p:cNvSpPr txBox="1"/>
          <p:nvPr/>
        </p:nvSpPr>
        <p:spPr>
          <a:xfrm>
            <a:off x="4744019" y="5707038"/>
            <a:ext cx="4319341" cy="461665"/>
          </a:xfrm>
          <a:prstGeom prst="rect">
            <a:avLst/>
          </a:prstGeom>
          <a:noFill/>
        </p:spPr>
        <p:txBody>
          <a:bodyPr wrap="square" rtlCol="0">
            <a:spAutoFit/>
          </a:bodyPr>
          <a:lstStyle>
            <a:defPPr>
              <a:defRPr lang="en-US"/>
            </a:defPPr>
            <a:lvl1pPr>
              <a:defRPr sz="1100">
                <a:solidFill>
                  <a:srgbClr val="106636"/>
                </a:solidFill>
                <a:cs typeface="Arial" charset="0"/>
              </a:defRPr>
            </a:lvl1pPr>
          </a:lstStyle>
          <a:p>
            <a:r>
              <a:rPr lang="en-US" sz="1200" dirty="0"/>
              <a:t>L.R. Stingaciu, H. O’Neill, M. Liberton, V.S. Urban, H.B. </a:t>
            </a:r>
            <a:r>
              <a:rPr lang="en-US" sz="1200" dirty="0" err="1"/>
              <a:t>Pakrasi</a:t>
            </a:r>
            <a:r>
              <a:rPr lang="en-US" sz="1200" dirty="0"/>
              <a:t>, and M. </a:t>
            </a:r>
            <a:r>
              <a:rPr lang="en-US" sz="1200" dirty="0" err="1"/>
              <a:t>Ohl</a:t>
            </a:r>
            <a:r>
              <a:rPr lang="en-US" sz="1200" dirty="0"/>
              <a:t>. </a:t>
            </a:r>
            <a:r>
              <a:rPr lang="en-US" sz="1200" i="1" dirty="0"/>
              <a:t>Scientific Reports</a:t>
            </a:r>
            <a:r>
              <a:rPr lang="en-US" sz="1200" dirty="0"/>
              <a:t>, </a:t>
            </a:r>
            <a:r>
              <a:rPr lang="en-US" sz="1200" b="1" dirty="0"/>
              <a:t>2016</a:t>
            </a:r>
            <a:r>
              <a:rPr lang="en-US" sz="1200" dirty="0"/>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832" y="2754236"/>
            <a:ext cx="4036568" cy="18177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9" y="914400"/>
            <a:ext cx="4338961" cy="1752600"/>
          </a:xfrm>
          <a:prstGeom prst="rect">
            <a:avLst/>
          </a:prstGeom>
        </p:spPr>
      </p:pic>
      <p:sp>
        <p:nvSpPr>
          <p:cNvPr id="10" name="TextBox 9"/>
          <p:cNvSpPr txBox="1"/>
          <p:nvPr/>
        </p:nvSpPr>
        <p:spPr>
          <a:xfrm>
            <a:off x="4648200" y="4623137"/>
            <a:ext cx="4458330" cy="1015663"/>
          </a:xfrm>
          <a:prstGeom prst="rect">
            <a:avLst/>
          </a:prstGeom>
          <a:noFill/>
        </p:spPr>
        <p:txBody>
          <a:bodyPr wrap="square" rtlCol="0">
            <a:spAutoFit/>
          </a:bodyPr>
          <a:lstStyle/>
          <a:p>
            <a:pPr algn="just"/>
            <a:r>
              <a:rPr lang="en-US" sz="1200" i="1" dirty="0">
                <a:solidFill>
                  <a:prstClr val="black"/>
                </a:solidFill>
                <a:cs typeface="Arial" charset="0"/>
              </a:rPr>
              <a:t>Top: Thylakoid membranes show additional dynamics at length scales that correspond to distances between membrane pairs; this excess dynamics strongly depends  on light intensity. </a:t>
            </a:r>
          </a:p>
          <a:p>
            <a:pPr algn="just"/>
            <a:r>
              <a:rPr lang="en-US" sz="1200" i="1" dirty="0">
                <a:solidFill>
                  <a:prstClr val="black"/>
                </a:solidFill>
                <a:cs typeface="Arial" charset="0"/>
              </a:rPr>
              <a:t>Bottom: Schematic thylakoid membrane morphology; indicated distances  correspond to vertical dashed lines (q1-q4) in top figure.</a:t>
            </a:r>
          </a:p>
        </p:txBody>
      </p:sp>
      <p:pic>
        <p:nvPicPr>
          <p:cNvPr id="13" name="f1bbccdd-39ad-424f-8298-6a69ad6b5be6" descr="EA6CEF20-8DBA-41AE-82D0-8031F7946982"/>
          <p:cNvPicPr>
            <a:picLocks noChangeAspect="1" noChangeArrowheads="1"/>
          </p:cNvPicPr>
          <p:nvPr/>
        </p:nvPicPr>
        <p:blipFill>
          <a:blip r:embed="rId5" cstate="print"/>
          <a:srcRect/>
          <a:stretch>
            <a:fillRect/>
          </a:stretch>
        </p:blipFill>
        <p:spPr bwMode="auto">
          <a:xfrm>
            <a:off x="4664713" y="6385560"/>
            <a:ext cx="1321817" cy="418126"/>
          </a:xfrm>
          <a:prstGeom prst="rect">
            <a:avLst/>
          </a:prstGeom>
          <a:noFill/>
          <a:ln w="9525">
            <a:noFill/>
            <a:miter lim="800000"/>
            <a:headEnd/>
            <a:tailEnd/>
          </a:ln>
        </p:spPr>
      </p:pic>
      <p:pic>
        <p:nvPicPr>
          <p:cNvPr id="14"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5575"/>
          <a:stretch/>
        </p:blipFill>
        <p:spPr bwMode="auto">
          <a:xfrm>
            <a:off x="3429000" y="6343155"/>
            <a:ext cx="1119187" cy="4200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p:cNvPicPr>
            <a:picLocks noChangeAspect="1" noChangeArrowheads="1"/>
          </p:cNvPicPr>
          <p:nvPr/>
        </p:nvPicPr>
        <p:blipFill>
          <a:blip r:embed="rId7" cstate="print"/>
          <a:srcRect b="10580"/>
          <a:stretch>
            <a:fillRect/>
          </a:stretch>
        </p:blipFill>
        <p:spPr bwMode="auto">
          <a:xfrm>
            <a:off x="6096000" y="6284564"/>
            <a:ext cx="847410" cy="519122"/>
          </a:xfrm>
          <a:prstGeom prst="rect">
            <a:avLst/>
          </a:prstGeom>
          <a:noFill/>
          <a:ln w="9525">
            <a:noFill/>
            <a:miter lim="800000"/>
            <a:headEnd/>
            <a:tailEnd/>
          </a:ln>
        </p:spPr>
      </p:pic>
      <p:sp>
        <p:nvSpPr>
          <p:cNvPr id="17" name="TextBox 16"/>
          <p:cNvSpPr txBox="1"/>
          <p:nvPr/>
        </p:nvSpPr>
        <p:spPr>
          <a:xfrm>
            <a:off x="111501" y="5525088"/>
            <a:ext cx="4458331" cy="646331"/>
          </a:xfrm>
          <a:prstGeom prst="rect">
            <a:avLst/>
          </a:prstGeom>
          <a:noFill/>
        </p:spPr>
        <p:txBody>
          <a:bodyPr wrap="square" rtlCol="0">
            <a:spAutoFit/>
          </a:bodyPr>
          <a:lstStyle/>
          <a:p>
            <a:pPr algn="just"/>
            <a:r>
              <a:rPr lang="en-US" sz="1200" dirty="0">
                <a:solidFill>
                  <a:srgbClr val="106636"/>
                </a:solidFill>
                <a:cs typeface="Arial" charset="0"/>
              </a:rPr>
              <a:t>Work was performed at ORNL’s SNS Neutron Spin Echo Spectrometer, beam line 15, and HFIR BIO-SANS instrument, CG-3, which are both DOE Office of Science User Facilities. </a:t>
            </a:r>
          </a:p>
        </p:txBody>
      </p:sp>
    </p:spTree>
    <p:extLst>
      <p:ext uri="{BB962C8B-B14F-4D97-AF65-F5344CB8AC3E}">
        <p14:creationId xmlns:p14="http://schemas.microsoft.com/office/powerpoint/2010/main" val="205456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D:\My Documents\Science\Papers\Writing\EuCo2As2\Figures\New Figures\Fig 1_EuCo2As2_magnetic_neutroncombine_new1-updat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 y="809655"/>
            <a:ext cx="3381345" cy="3381345"/>
          </a:xfrm>
          <a:prstGeom prst="rect">
            <a:avLst/>
          </a:prstGeom>
          <a:noFill/>
          <a:ln>
            <a:noFill/>
          </a:ln>
        </p:spPr>
      </p:pic>
      <p:sp>
        <p:nvSpPr>
          <p:cNvPr id="34" name="TextBox 33"/>
          <p:cNvSpPr txBox="1"/>
          <p:nvPr/>
        </p:nvSpPr>
        <p:spPr>
          <a:xfrm>
            <a:off x="4419600" y="809655"/>
            <a:ext cx="2703309" cy="369332"/>
          </a:xfrm>
          <a:prstGeom prst="rect">
            <a:avLst/>
          </a:prstGeom>
          <a:noFill/>
        </p:spPr>
        <p:txBody>
          <a:bodyPr wrap="none" rtlCol="0">
            <a:spAutoFit/>
          </a:bodyPr>
          <a:lstStyle/>
          <a:p>
            <a:r>
              <a:rPr lang="en-US" b="1" dirty="0">
                <a:solidFill>
                  <a:srgbClr val="106600"/>
                </a:solidFill>
                <a:latin typeface="Arial" panose="020B0604020202020204" pitchFamily="34" charset="0"/>
                <a:cs typeface="Arial" panose="020B0604020202020204" pitchFamily="34" charset="0"/>
              </a:rPr>
              <a:t>Scientific Achievement</a:t>
            </a:r>
          </a:p>
        </p:txBody>
      </p:sp>
      <p:sp>
        <p:nvSpPr>
          <p:cNvPr id="35" name="TextBox 34"/>
          <p:cNvSpPr txBox="1"/>
          <p:nvPr/>
        </p:nvSpPr>
        <p:spPr>
          <a:xfrm>
            <a:off x="4419600" y="2638185"/>
            <a:ext cx="4114800" cy="369332"/>
          </a:xfrm>
          <a:prstGeom prst="rect">
            <a:avLst/>
          </a:prstGeom>
          <a:noFill/>
        </p:spPr>
        <p:txBody>
          <a:bodyPr wrap="square" rtlCol="0">
            <a:spAutoFit/>
          </a:bodyPr>
          <a:lstStyle/>
          <a:p>
            <a:r>
              <a:rPr lang="en-US" b="1" dirty="0">
                <a:solidFill>
                  <a:srgbClr val="106600"/>
                </a:solidFill>
                <a:latin typeface="Arial" panose="020B0604020202020204" pitchFamily="34" charset="0"/>
                <a:cs typeface="Arial" panose="020B0604020202020204" pitchFamily="34" charset="0"/>
              </a:rPr>
              <a:t>Significance and Impact</a:t>
            </a:r>
          </a:p>
        </p:txBody>
      </p:sp>
      <p:sp>
        <p:nvSpPr>
          <p:cNvPr id="36" name="TextBox 35"/>
          <p:cNvSpPr txBox="1"/>
          <p:nvPr/>
        </p:nvSpPr>
        <p:spPr>
          <a:xfrm>
            <a:off x="4419600" y="3810000"/>
            <a:ext cx="2045189" cy="369332"/>
          </a:xfrm>
          <a:prstGeom prst="rect">
            <a:avLst/>
          </a:prstGeom>
          <a:noFill/>
        </p:spPr>
        <p:txBody>
          <a:bodyPr wrap="none" rtlCol="0">
            <a:spAutoFit/>
          </a:bodyPr>
          <a:lstStyle/>
          <a:p>
            <a:r>
              <a:rPr lang="en-US" b="1" dirty="0">
                <a:solidFill>
                  <a:srgbClr val="106600"/>
                </a:solidFill>
                <a:latin typeface="Arial" panose="020B0604020202020204" pitchFamily="34" charset="0"/>
                <a:cs typeface="Arial" panose="020B0604020202020204" pitchFamily="34" charset="0"/>
              </a:rPr>
              <a:t>Research Details</a:t>
            </a:r>
          </a:p>
        </p:txBody>
      </p:sp>
      <p:sp>
        <p:nvSpPr>
          <p:cNvPr id="37" name="Rectangle 36"/>
          <p:cNvSpPr/>
          <p:nvPr/>
        </p:nvSpPr>
        <p:spPr>
          <a:xfrm>
            <a:off x="152400" y="5334000"/>
            <a:ext cx="4191000" cy="830997"/>
          </a:xfrm>
          <a:prstGeom prst="rect">
            <a:avLst/>
          </a:prstGeom>
        </p:spPr>
        <p:txBody>
          <a:bodyPr wrap="square">
            <a:spAutoFit/>
          </a:bodyPr>
          <a:lstStyle/>
          <a:p>
            <a:pPr algn="just"/>
            <a:r>
              <a:rPr lang="en-US" sz="1200" dirty="0">
                <a:solidFill>
                  <a:srgbClr val="106636"/>
                </a:solidFill>
                <a:ea typeface="Tahoma" panose="020B0604030504040204" pitchFamily="34" charset="0"/>
                <a:cs typeface="Arial Narrow"/>
              </a:rPr>
              <a:t>Work was performed at DOE Office of Science User Facilities: HB-2A and HB-3A, Neutron Powder Diffractometer and Four-Circle Diffractometer instruments, respectively, at ORNL’s HFIR; and beam line 4ID-D at Argonne’s Advanced Photon Source. </a:t>
            </a:r>
          </a:p>
        </p:txBody>
      </p:sp>
      <p:sp>
        <p:nvSpPr>
          <p:cNvPr id="38" name="AutoShape 2" descr="Image result for US. department of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a:cs typeface="Arial Narrow"/>
            </a:endParaRPr>
          </a:p>
        </p:txBody>
      </p:sp>
      <p:sp>
        <p:nvSpPr>
          <p:cNvPr id="39" name="AutoShape 4" descr="Image result for US. department of ener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Narrow"/>
              <a:cs typeface="Arial Narrow"/>
            </a:endParaRPr>
          </a:p>
        </p:txBody>
      </p:sp>
      <p:sp>
        <p:nvSpPr>
          <p:cNvPr id="44" name="TextBox 43"/>
          <p:cNvSpPr txBox="1"/>
          <p:nvPr/>
        </p:nvSpPr>
        <p:spPr>
          <a:xfrm>
            <a:off x="3111629" y="4191000"/>
            <a:ext cx="774571" cy="276999"/>
          </a:xfrm>
          <a:prstGeom prst="rect">
            <a:avLst/>
          </a:prstGeom>
          <a:noFill/>
        </p:spPr>
        <p:txBody>
          <a:bodyPr wrap="none" rtlCol="0">
            <a:spAutoFit/>
          </a:bodyPr>
          <a:lstStyle/>
          <a:p>
            <a:r>
              <a:rPr lang="en-US" sz="1200" b="1" dirty="0">
                <a:solidFill>
                  <a:srgbClr val="189855"/>
                </a:solidFill>
                <a:latin typeface="Arial Narrow"/>
                <a:cs typeface="Arial Narrow"/>
              </a:rPr>
              <a:t>Eu</a:t>
            </a:r>
            <a:r>
              <a:rPr lang="en-US" sz="1200" b="1" dirty="0">
                <a:solidFill>
                  <a:srgbClr val="FF33CC"/>
                </a:solidFill>
                <a:latin typeface="Arial Narrow"/>
                <a:cs typeface="Arial Narrow"/>
              </a:rPr>
              <a:t>Co</a:t>
            </a:r>
            <a:r>
              <a:rPr lang="en-US" sz="1200" b="1" baseline="-25000" dirty="0">
                <a:solidFill>
                  <a:srgbClr val="FF33CC"/>
                </a:solidFill>
                <a:latin typeface="Arial Narrow"/>
                <a:cs typeface="Arial Narrow"/>
              </a:rPr>
              <a:t>2</a:t>
            </a:r>
            <a:r>
              <a:rPr lang="en-US" sz="1200" b="1" dirty="0">
                <a:solidFill>
                  <a:srgbClr val="FFC000"/>
                </a:solidFill>
                <a:latin typeface="Arial Narrow"/>
                <a:cs typeface="Arial Narrow"/>
              </a:rPr>
              <a:t>As</a:t>
            </a:r>
            <a:r>
              <a:rPr lang="en-US" sz="1200" b="1" baseline="-25000" dirty="0">
                <a:solidFill>
                  <a:srgbClr val="FFC000"/>
                </a:solidFill>
                <a:latin typeface="Arial Narrow"/>
                <a:cs typeface="Arial Narrow"/>
              </a:rPr>
              <a:t>2</a:t>
            </a:r>
          </a:p>
        </p:txBody>
      </p:sp>
      <p:sp>
        <p:nvSpPr>
          <p:cNvPr id="45" name="TextBox 44"/>
          <p:cNvSpPr txBox="1"/>
          <p:nvPr/>
        </p:nvSpPr>
        <p:spPr>
          <a:xfrm>
            <a:off x="-1" y="179327"/>
            <a:ext cx="9143999" cy="415498"/>
          </a:xfrm>
          <a:prstGeom prst="rect">
            <a:avLst/>
          </a:prstGeom>
          <a:noFill/>
        </p:spPr>
        <p:txBody>
          <a:bodyPr wrap="square" rtlCol="0">
            <a:spAutoFit/>
          </a:bodyPr>
          <a:lstStyle/>
          <a:p>
            <a:pPr algn="ctr"/>
            <a:r>
              <a:rPr lang="en-US" sz="2100" b="1" dirty="0">
                <a:solidFill>
                  <a:srgbClr val="106600"/>
                </a:solidFill>
                <a:latin typeface="Arial" panose="020B0604020202020204" pitchFamily="34" charset="0"/>
                <a:cs typeface="Arial" panose="020B0604020202020204" pitchFamily="34" charset="0"/>
              </a:rPr>
              <a:t>Localized to Strongly Correlated Electron Transition in EuCo</a:t>
            </a:r>
            <a:r>
              <a:rPr lang="en-US" sz="2100" b="1" baseline="-25000" dirty="0">
                <a:solidFill>
                  <a:srgbClr val="106600"/>
                </a:solidFill>
                <a:latin typeface="Arial" panose="020B0604020202020204" pitchFamily="34" charset="0"/>
                <a:cs typeface="Arial" panose="020B0604020202020204" pitchFamily="34" charset="0"/>
              </a:rPr>
              <a:t>2</a:t>
            </a:r>
            <a:r>
              <a:rPr lang="en-US" sz="2100" b="1" dirty="0">
                <a:solidFill>
                  <a:srgbClr val="106600"/>
                </a:solidFill>
                <a:latin typeface="Arial" panose="020B0604020202020204" pitchFamily="34" charset="0"/>
                <a:cs typeface="Arial" panose="020B0604020202020204" pitchFamily="34" charset="0"/>
              </a:rPr>
              <a:t>As</a:t>
            </a:r>
            <a:r>
              <a:rPr lang="en-US" sz="2100" b="1" baseline="-25000" dirty="0">
                <a:solidFill>
                  <a:srgbClr val="106600"/>
                </a:solidFill>
                <a:latin typeface="Arial" panose="020B0604020202020204" pitchFamily="34" charset="0"/>
                <a:cs typeface="Arial" panose="020B0604020202020204" pitchFamily="34" charset="0"/>
              </a:rPr>
              <a:t>2</a:t>
            </a:r>
            <a:endParaRPr lang="en-US" sz="2100" b="1" dirty="0">
              <a:solidFill>
                <a:srgbClr val="106600"/>
              </a:solidFill>
              <a:latin typeface="Arial" panose="020B0604020202020204" pitchFamily="34" charset="0"/>
              <a:cs typeface="Arial" panose="020B0604020202020204" pitchFamily="34" charset="0"/>
            </a:endParaRPr>
          </a:p>
        </p:txBody>
      </p:sp>
      <p:sp>
        <p:nvSpPr>
          <p:cNvPr id="46" name="TextBox 45"/>
          <p:cNvSpPr txBox="1"/>
          <p:nvPr/>
        </p:nvSpPr>
        <p:spPr>
          <a:xfrm>
            <a:off x="4589886" y="1125735"/>
            <a:ext cx="4419600" cy="1384995"/>
          </a:xfrm>
          <a:prstGeom prst="rect">
            <a:avLst/>
          </a:prstGeom>
          <a:noFill/>
        </p:spPr>
        <p:txBody>
          <a:bodyPr wrap="square" rtlCol="0">
            <a:spAutoFit/>
          </a:bodyPr>
          <a:lstStyle/>
          <a:p>
            <a:pPr algn="just"/>
            <a:r>
              <a:rPr lang="en-US" sz="1400" b="1" dirty="0">
                <a:cs typeface="Arial Narrow"/>
              </a:rPr>
              <a:t>The mixed valence state of Eu has been induced by  high-pressure in EuCo</a:t>
            </a:r>
            <a:r>
              <a:rPr lang="en-US" sz="1400" b="1" baseline="-25000" dirty="0">
                <a:cs typeface="Arial Narrow"/>
              </a:rPr>
              <a:t>2</a:t>
            </a:r>
            <a:r>
              <a:rPr lang="en-US" sz="1400" b="1" dirty="0">
                <a:cs typeface="Arial Narrow"/>
              </a:rPr>
              <a:t>As</a:t>
            </a:r>
            <a:r>
              <a:rPr lang="en-US" sz="1400" b="1" baseline="-25000" dirty="0">
                <a:cs typeface="Arial Narrow"/>
              </a:rPr>
              <a:t>2</a:t>
            </a:r>
            <a:r>
              <a:rPr lang="en-US" sz="1400" b="1" dirty="0">
                <a:cs typeface="Arial Narrow"/>
              </a:rPr>
              <a:t> accompanied with a change of magnetic ordering. Neutron diffraction revealed an incommensurate magnetic order for the </a:t>
            </a:r>
            <a:r>
              <a:rPr lang="en-US" sz="1400" b="1" dirty="0" err="1">
                <a:cs typeface="Arial Narrow"/>
              </a:rPr>
              <a:t>Eu</a:t>
            </a:r>
            <a:r>
              <a:rPr lang="en-US" sz="1400" b="1" dirty="0">
                <a:cs typeface="Arial Narrow"/>
              </a:rPr>
              <a:t> sub-lattice and no magnetic order for Co sub-lattice at ambient pressure.</a:t>
            </a:r>
          </a:p>
        </p:txBody>
      </p:sp>
      <p:sp>
        <p:nvSpPr>
          <p:cNvPr id="47" name="TextBox 46"/>
          <p:cNvSpPr txBox="1"/>
          <p:nvPr/>
        </p:nvSpPr>
        <p:spPr>
          <a:xfrm>
            <a:off x="4589886" y="2953463"/>
            <a:ext cx="4383828" cy="738664"/>
          </a:xfrm>
          <a:prstGeom prst="rect">
            <a:avLst/>
          </a:prstGeom>
          <a:noFill/>
        </p:spPr>
        <p:txBody>
          <a:bodyPr wrap="square" rtlCol="0">
            <a:spAutoFit/>
          </a:bodyPr>
          <a:lstStyle/>
          <a:p>
            <a:pPr algn="just"/>
            <a:r>
              <a:rPr lang="en-US" sz="1400" b="1" dirty="0">
                <a:ea typeface="Times New Roman"/>
                <a:cs typeface="Arial Narrow"/>
              </a:rPr>
              <a:t>This work demonstrates the highly sensitive nature of itinerant magnetism in ACo</a:t>
            </a:r>
            <a:r>
              <a:rPr lang="en-US" sz="1400" b="1" baseline="-25000" dirty="0">
                <a:ea typeface="Times New Roman"/>
                <a:cs typeface="Arial Narrow"/>
              </a:rPr>
              <a:t>2</a:t>
            </a:r>
            <a:r>
              <a:rPr lang="en-US" sz="1400" b="1" dirty="0">
                <a:ea typeface="Times New Roman"/>
                <a:cs typeface="Arial Narrow"/>
              </a:rPr>
              <a:t>As</a:t>
            </a:r>
            <a:r>
              <a:rPr lang="en-US" sz="1400" b="1" baseline="-25000" dirty="0">
                <a:ea typeface="Times New Roman"/>
                <a:cs typeface="Arial Narrow"/>
              </a:rPr>
              <a:t>2 </a:t>
            </a:r>
            <a:r>
              <a:rPr lang="en-US" sz="1400" b="1" dirty="0">
                <a:ea typeface="Times New Roman"/>
                <a:cs typeface="Arial Narrow"/>
              </a:rPr>
              <a:t>(A = Eu, Ca) to electronic doping and physical/chemical pressure.</a:t>
            </a:r>
            <a:endParaRPr lang="en-US" sz="1400" b="1" dirty="0">
              <a:cs typeface="Arial Narrow"/>
            </a:endParaRPr>
          </a:p>
        </p:txBody>
      </p:sp>
      <p:sp>
        <p:nvSpPr>
          <p:cNvPr id="48" name="TextBox 47"/>
          <p:cNvSpPr txBox="1"/>
          <p:nvPr/>
        </p:nvSpPr>
        <p:spPr>
          <a:xfrm>
            <a:off x="4495800" y="4148971"/>
            <a:ext cx="4330909" cy="1292662"/>
          </a:xfrm>
          <a:prstGeom prst="rect">
            <a:avLst/>
          </a:prstGeom>
          <a:noFill/>
        </p:spPr>
        <p:txBody>
          <a:bodyPr wrap="square" rtlCol="0">
            <a:spAutoFit/>
          </a:bodyPr>
          <a:lstStyle/>
          <a:p>
            <a:pPr marL="228600" indent="-228600" algn="just">
              <a:buFont typeface="Arial" panose="020B0604020202020204" pitchFamily="34" charset="0"/>
              <a:buChar char="–"/>
            </a:pPr>
            <a:r>
              <a:rPr lang="en-US" sz="1300" dirty="0">
                <a:cs typeface="Arial Narrow"/>
              </a:rPr>
              <a:t>The magnetic order was found for </a:t>
            </a:r>
            <a:r>
              <a:rPr lang="en-US" sz="1300" dirty="0" err="1">
                <a:cs typeface="Arial Narrow"/>
              </a:rPr>
              <a:t>Eu</a:t>
            </a:r>
            <a:r>
              <a:rPr lang="en-US" sz="1300" dirty="0">
                <a:cs typeface="Arial Narrow"/>
              </a:rPr>
              <a:t> sub-lattice but no magnetic order for Co sub-lattice. The </a:t>
            </a:r>
            <a:r>
              <a:rPr lang="en-US" sz="1300" dirty="0" err="1">
                <a:cs typeface="Arial Narrow"/>
              </a:rPr>
              <a:t>Eu</a:t>
            </a:r>
            <a:r>
              <a:rPr lang="en-US" sz="1300" dirty="0">
                <a:cs typeface="Arial Narrow"/>
              </a:rPr>
              <a:t> has a fully ordered moment at 7 </a:t>
            </a:r>
            <a:r>
              <a:rPr lang="el-GR" sz="1300" dirty="0">
                <a:cs typeface="Arial Narrow"/>
              </a:rPr>
              <a:t>μ</a:t>
            </a:r>
            <a:r>
              <a:rPr lang="en-US" sz="1300" baseline="-25000" dirty="0">
                <a:cs typeface="Arial Narrow"/>
              </a:rPr>
              <a:t>B</a:t>
            </a:r>
            <a:r>
              <a:rPr lang="en-US" sz="1300" dirty="0">
                <a:cs typeface="Arial Narrow"/>
              </a:rPr>
              <a:t>.  </a:t>
            </a:r>
          </a:p>
          <a:p>
            <a:pPr marL="228600" indent="-228600" algn="just">
              <a:buFont typeface="Arial" panose="020B0604020202020204" pitchFamily="34" charset="0"/>
              <a:buChar char="–"/>
            </a:pPr>
            <a:r>
              <a:rPr lang="en-US" sz="1300" dirty="0">
                <a:cs typeface="Arial Narrow"/>
              </a:rPr>
              <a:t>Neutron diffraction was successful on a heavy neutron absorbing element (natural </a:t>
            </a:r>
            <a:r>
              <a:rPr lang="en-US" sz="1300" dirty="0" err="1">
                <a:cs typeface="Arial Narrow"/>
              </a:rPr>
              <a:t>Eu</a:t>
            </a:r>
            <a:r>
              <a:rPr lang="en-US" sz="1300" dirty="0">
                <a:cs typeface="Arial Narrow"/>
              </a:rPr>
              <a:t>) containing crystal with a size of 0.4 mm</a:t>
            </a:r>
            <a:r>
              <a:rPr lang="en-US" sz="1300" baseline="30000" dirty="0">
                <a:cs typeface="Arial Narrow"/>
              </a:rPr>
              <a:t>3</a:t>
            </a:r>
            <a:r>
              <a:rPr lang="en-US" sz="1300" dirty="0">
                <a:cs typeface="Arial Narrow"/>
              </a:rPr>
              <a:t>.  </a:t>
            </a:r>
          </a:p>
        </p:txBody>
      </p:sp>
      <p:pic>
        <p:nvPicPr>
          <p:cNvPr id="49" name="Picture 13" descr="https://transportation.fsu.edu/sites/default/files/media/img/FSU_Seal_NewColors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7245" y="6342364"/>
            <a:ext cx="445491" cy="445491"/>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15" descr="http://science.energy.gov/~/media/_/images/laboratories/argonne/argonne-national-laboratory-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357" y="6361417"/>
            <a:ext cx="1200150" cy="452438"/>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TextBox 50"/>
          <p:cNvSpPr txBox="1"/>
          <p:nvPr/>
        </p:nvSpPr>
        <p:spPr>
          <a:xfrm>
            <a:off x="4463962" y="5562600"/>
            <a:ext cx="4680036" cy="646331"/>
          </a:xfrm>
          <a:prstGeom prst="rect">
            <a:avLst/>
          </a:prstGeom>
          <a:noFill/>
        </p:spPr>
        <p:txBody>
          <a:bodyPr wrap="square" rtlCol="0">
            <a:spAutoFit/>
          </a:bodyPr>
          <a:lstStyle/>
          <a:p>
            <a:pPr lvl="0"/>
            <a:r>
              <a:rPr lang="en-US" sz="1200" dirty="0">
                <a:solidFill>
                  <a:srgbClr val="106636"/>
                </a:solidFill>
                <a:cs typeface="Arial Narrow"/>
              </a:rPr>
              <a:t>X. Tan, G. </a:t>
            </a:r>
            <a:r>
              <a:rPr lang="en-US" sz="1200" dirty="0" err="1">
                <a:solidFill>
                  <a:srgbClr val="106636"/>
                </a:solidFill>
                <a:cs typeface="Arial Narrow"/>
              </a:rPr>
              <a:t>Fabbris</a:t>
            </a:r>
            <a:r>
              <a:rPr lang="en-US" sz="1200" dirty="0">
                <a:solidFill>
                  <a:srgbClr val="106636"/>
                </a:solidFill>
                <a:cs typeface="Arial Narrow"/>
              </a:rPr>
              <a:t>, D. </a:t>
            </a:r>
            <a:r>
              <a:rPr lang="en-US" sz="1200" dirty="0" err="1">
                <a:solidFill>
                  <a:srgbClr val="106636"/>
                </a:solidFill>
                <a:cs typeface="Arial Narrow"/>
              </a:rPr>
              <a:t>Haskel</a:t>
            </a:r>
            <a:r>
              <a:rPr lang="en-US" sz="1200" dirty="0">
                <a:solidFill>
                  <a:srgbClr val="106636"/>
                </a:solidFill>
                <a:cs typeface="Arial Narrow"/>
              </a:rPr>
              <a:t>, A. A. </a:t>
            </a:r>
            <a:r>
              <a:rPr lang="en-US" sz="1200" dirty="0" err="1">
                <a:solidFill>
                  <a:srgbClr val="106636"/>
                </a:solidFill>
                <a:cs typeface="Arial Narrow"/>
              </a:rPr>
              <a:t>Yaroslavtsev</a:t>
            </a:r>
            <a:r>
              <a:rPr lang="en-US" sz="1200" dirty="0">
                <a:solidFill>
                  <a:srgbClr val="106636"/>
                </a:solidFill>
                <a:cs typeface="Arial Narrow"/>
              </a:rPr>
              <a:t>, H. Cao, C. M. Thompson, K. </a:t>
            </a:r>
            <a:r>
              <a:rPr lang="en-US" sz="1200" dirty="0" err="1">
                <a:solidFill>
                  <a:srgbClr val="106636"/>
                </a:solidFill>
                <a:cs typeface="Arial Narrow"/>
              </a:rPr>
              <a:t>Kovnir</a:t>
            </a:r>
            <a:r>
              <a:rPr lang="en-US" sz="1200" dirty="0">
                <a:solidFill>
                  <a:srgbClr val="106636"/>
                </a:solidFill>
                <a:cs typeface="Arial Narrow"/>
              </a:rPr>
              <a:t>, A. P. </a:t>
            </a:r>
            <a:r>
              <a:rPr lang="en-US" sz="1200" dirty="0" err="1">
                <a:solidFill>
                  <a:srgbClr val="106636"/>
                </a:solidFill>
                <a:cs typeface="Arial Narrow"/>
              </a:rPr>
              <a:t>Menushenkov</a:t>
            </a:r>
            <a:r>
              <a:rPr lang="en-US" sz="1200" dirty="0">
                <a:solidFill>
                  <a:srgbClr val="106636"/>
                </a:solidFill>
                <a:cs typeface="Arial Narrow"/>
              </a:rPr>
              <a:t>, R. V. </a:t>
            </a:r>
            <a:r>
              <a:rPr lang="en-US" sz="1200" dirty="0" err="1">
                <a:solidFill>
                  <a:srgbClr val="106636"/>
                </a:solidFill>
                <a:cs typeface="Arial Narrow"/>
              </a:rPr>
              <a:t>Chernikov</a:t>
            </a:r>
            <a:r>
              <a:rPr lang="en-US" sz="1200" dirty="0">
                <a:solidFill>
                  <a:srgbClr val="106636"/>
                </a:solidFill>
                <a:cs typeface="Arial Narrow"/>
              </a:rPr>
              <a:t>, V. O. Garlea, and M. </a:t>
            </a:r>
            <a:r>
              <a:rPr lang="en-US" sz="1200" dirty="0" err="1">
                <a:solidFill>
                  <a:srgbClr val="106636"/>
                </a:solidFill>
                <a:cs typeface="Arial Narrow"/>
              </a:rPr>
              <a:t>Shatruk</a:t>
            </a:r>
            <a:r>
              <a:rPr lang="en-US" sz="1200" dirty="0">
                <a:solidFill>
                  <a:srgbClr val="106636"/>
                </a:solidFill>
                <a:cs typeface="Arial Narrow"/>
              </a:rPr>
              <a:t>. </a:t>
            </a:r>
            <a:r>
              <a:rPr lang="en-US" sz="1200" i="1" dirty="0">
                <a:solidFill>
                  <a:srgbClr val="106636"/>
                </a:solidFill>
                <a:cs typeface="Arial Narrow"/>
              </a:rPr>
              <a:t>Journal of the American Chemical Society</a:t>
            </a:r>
            <a:r>
              <a:rPr lang="en-US" sz="1200" dirty="0">
                <a:solidFill>
                  <a:srgbClr val="106636"/>
                </a:solidFill>
                <a:cs typeface="Arial Narrow"/>
              </a:rPr>
              <a:t>, </a:t>
            </a:r>
            <a:r>
              <a:rPr lang="en-US" sz="1200" b="1" dirty="0">
                <a:solidFill>
                  <a:srgbClr val="106636"/>
                </a:solidFill>
                <a:cs typeface="Arial Narrow"/>
              </a:rPr>
              <a:t>2016</a:t>
            </a:r>
            <a:r>
              <a:rPr lang="en-US" sz="1200" dirty="0">
                <a:solidFill>
                  <a:srgbClr val="106636"/>
                </a:solidFill>
                <a:cs typeface="Arial Narrow"/>
              </a:rPr>
              <a:t>.</a:t>
            </a:r>
          </a:p>
        </p:txBody>
      </p:sp>
      <p:sp>
        <p:nvSpPr>
          <p:cNvPr id="52" name="TextBox 51"/>
          <p:cNvSpPr txBox="1"/>
          <p:nvPr/>
        </p:nvSpPr>
        <p:spPr>
          <a:xfrm>
            <a:off x="152400" y="4394537"/>
            <a:ext cx="4191000" cy="1015663"/>
          </a:xfrm>
          <a:prstGeom prst="rect">
            <a:avLst/>
          </a:prstGeom>
          <a:noFill/>
        </p:spPr>
        <p:txBody>
          <a:bodyPr wrap="square" rtlCol="0">
            <a:spAutoFit/>
          </a:bodyPr>
          <a:lstStyle/>
          <a:p>
            <a:pPr algn="just"/>
            <a:r>
              <a:rPr lang="en-US" sz="1200" i="1" dirty="0"/>
              <a:t>EuCo</a:t>
            </a:r>
            <a:r>
              <a:rPr lang="en-US" sz="1200" i="1" baseline="-25000" dirty="0"/>
              <a:t>2</a:t>
            </a:r>
            <a:r>
              <a:rPr lang="en-US" sz="1200" i="1" dirty="0"/>
              <a:t>As</a:t>
            </a:r>
            <a:r>
              <a:rPr lang="en-US" sz="1200" i="1" baseline="-25000" dirty="0"/>
              <a:t>2</a:t>
            </a:r>
            <a:r>
              <a:rPr lang="en-US" sz="1200" i="1" dirty="0"/>
              <a:t>: (a) magnetic susceptibility vs. temperature under  magnetic fields along the c-axis and ab-plane; (b) nuclear and magnetic structure determined by neutron diffraction; (c) temperature dependence of the magnetic peak intensity at (0, 0,2.79).</a:t>
            </a: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474" t="13542" r="19298" b="16667"/>
          <a:stretch/>
        </p:blipFill>
        <p:spPr bwMode="auto">
          <a:xfrm>
            <a:off x="3884696" y="6361417"/>
            <a:ext cx="1019674" cy="452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4177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0" y="85725"/>
            <a:ext cx="9144000" cy="600075"/>
          </a:xfrm>
        </p:spPr>
        <p:txBody>
          <a:bodyPr/>
          <a:lstStyle/>
          <a:p>
            <a:r>
              <a:rPr lang="en-US" sz="2000" b="1" dirty="0"/>
              <a:t>Neutron Vibrational Spectroscopy to Investigate Density </a:t>
            </a:r>
            <a:br>
              <a:rPr lang="en-US" sz="2000" b="1" dirty="0"/>
            </a:br>
            <a:r>
              <a:rPr lang="en-US" sz="2000" b="1" dirty="0"/>
              <a:t>of States in Thermal Expansion of Glass</a:t>
            </a:r>
          </a:p>
        </p:txBody>
      </p:sp>
      <p:sp>
        <p:nvSpPr>
          <p:cNvPr id="13" name="TextBox 133"/>
          <p:cNvSpPr txBox="1"/>
          <p:nvPr/>
        </p:nvSpPr>
        <p:spPr>
          <a:xfrm>
            <a:off x="155576" y="5867400"/>
            <a:ext cx="8836024" cy="276999"/>
          </a:xfrm>
          <a:prstGeom prst="rect">
            <a:avLst/>
          </a:prstGeom>
          <a:noFill/>
        </p:spPr>
        <p:txBody>
          <a:bodyPr wrap="square" rtlCol="0">
            <a:spAutoFit/>
          </a:bodyPr>
          <a:lstStyle/>
          <a:p>
            <a:pPr marL="0" lvl="1" algn="just"/>
            <a:r>
              <a:rPr lang="en-US" sz="1200" dirty="0">
                <a:solidFill>
                  <a:srgbClr val="106636"/>
                </a:solidFill>
              </a:rPr>
              <a:t>This work was performed using the ORNL Spallation Neutron Source’s VISION instrument, which is a DOE User Facility. </a:t>
            </a:r>
          </a:p>
        </p:txBody>
      </p:sp>
      <p:sp>
        <p:nvSpPr>
          <p:cNvPr id="14" name="Content Placeholder 1"/>
          <p:cNvSpPr txBox="1">
            <a:spLocks/>
          </p:cNvSpPr>
          <p:nvPr/>
        </p:nvSpPr>
        <p:spPr bwMode="auto">
          <a:xfrm>
            <a:off x="76200" y="824038"/>
            <a:ext cx="5410200" cy="5257800"/>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just">
              <a:spcBef>
                <a:spcPts val="0"/>
              </a:spcBef>
              <a:buFont typeface="Arial" pitchFamily="34" charset="0"/>
              <a:buNone/>
            </a:pPr>
            <a:r>
              <a:rPr lang="en-US" sz="2000" dirty="0">
                <a:solidFill>
                  <a:srgbClr val="106636"/>
                </a:solidFill>
              </a:rPr>
              <a:t>Scientific Achievement</a:t>
            </a:r>
          </a:p>
          <a:p>
            <a:pPr marL="120650" indent="0" algn="just">
              <a:spcBef>
                <a:spcPts val="0"/>
              </a:spcBef>
              <a:buNone/>
            </a:pPr>
            <a:r>
              <a:rPr lang="en-US" sz="1500" dirty="0">
                <a:solidFill>
                  <a:schemeClr val="tx1"/>
                </a:solidFill>
                <a:latin typeface="+mn-lt"/>
              </a:rPr>
              <a:t>A 2012 National School on Neutron and X-Ray Scattering (NXS) graduate and current Corning Incorporated employee has returned to SNS to make fundamental measurements relating thermal and vibrational properties of silica glass. Details on his work as part of the collaboration with Corning is detailed below.</a:t>
            </a:r>
            <a:endParaRPr lang="en-US" sz="1500" dirty="0"/>
          </a:p>
          <a:p>
            <a:pPr marL="120650" indent="0" algn="just">
              <a:spcBef>
                <a:spcPts val="0"/>
              </a:spcBef>
              <a:buNone/>
            </a:pPr>
            <a:endParaRPr lang="en-US" sz="600" b="0" dirty="0"/>
          </a:p>
          <a:p>
            <a:pPr marL="1588" indent="0" algn="just">
              <a:spcBef>
                <a:spcPts val="0"/>
              </a:spcBef>
              <a:buNone/>
            </a:pPr>
            <a:r>
              <a:rPr lang="en-US" sz="2000" dirty="0">
                <a:solidFill>
                  <a:srgbClr val="106636"/>
                </a:solidFill>
                <a:latin typeface="Arial"/>
                <a:cs typeface="Arial"/>
              </a:rPr>
              <a:t>Significance and Impact</a:t>
            </a:r>
            <a:endParaRPr lang="en-US" sz="2000" dirty="0">
              <a:solidFill>
                <a:schemeClr val="tx1"/>
              </a:solidFill>
              <a:latin typeface="Arial"/>
              <a:cs typeface="Arial"/>
            </a:endParaRPr>
          </a:p>
          <a:p>
            <a:pPr marL="119063" indent="0" algn="just">
              <a:buNone/>
            </a:pPr>
            <a:r>
              <a:rPr lang="en-US" sz="1500" dirty="0">
                <a:solidFill>
                  <a:schemeClr val="tx1"/>
                </a:solidFill>
                <a:latin typeface="+mn-lt"/>
              </a:rPr>
              <a:t>Using the VISION instrument, the user made broad frequency range observations, gleaning information on energy spectrum to better understand the vibrational dynamics of the silica glass sample at the molecular level. Understanding the fundamental thermal expansion behavior of this material will benefit the development of new products with better properties. </a:t>
            </a:r>
          </a:p>
          <a:p>
            <a:pPr marL="119063" indent="0" algn="just">
              <a:buNone/>
            </a:pPr>
            <a:endParaRPr lang="en-US" sz="600" dirty="0">
              <a:solidFill>
                <a:srgbClr val="333333"/>
              </a:solidFill>
              <a:latin typeface="+mn-lt"/>
            </a:endParaRPr>
          </a:p>
          <a:p>
            <a:pPr marL="1588" indent="0" algn="just">
              <a:buNone/>
            </a:pPr>
            <a:r>
              <a:rPr lang="en-US" sz="2000" dirty="0">
                <a:solidFill>
                  <a:srgbClr val="106636"/>
                </a:solidFill>
              </a:rPr>
              <a:t>Research Details</a:t>
            </a:r>
          </a:p>
          <a:p>
            <a:pPr marL="342900" lvl="1" indent="-166688" algn="just">
              <a:spcBef>
                <a:spcPts val="0"/>
              </a:spcBef>
              <a:buFont typeface="Calibri" panose="020F0502020204030204" pitchFamily="34" charset="0"/>
              <a:buChar char="−"/>
              <a:defRPr/>
            </a:pPr>
            <a:r>
              <a:rPr lang="en-US" sz="1400" dirty="0">
                <a:solidFill>
                  <a:schemeClr val="tx1"/>
                </a:solidFill>
                <a:latin typeface="+mn-lt"/>
              </a:rPr>
              <a:t>In addition to the good resolution for data analysis, the user noted that VISION also provides powerful data analysis software. </a:t>
            </a:r>
          </a:p>
          <a:p>
            <a:pPr marL="342900" lvl="1" indent="-166688" algn="just">
              <a:spcBef>
                <a:spcPts val="0"/>
              </a:spcBef>
              <a:buFont typeface="Calibri" panose="020F0502020204030204" pitchFamily="34" charset="0"/>
              <a:buChar char="−"/>
              <a:defRPr/>
            </a:pPr>
            <a:r>
              <a:rPr lang="en-US" sz="1400" dirty="0">
                <a:solidFill>
                  <a:schemeClr val="tx1"/>
                </a:solidFill>
                <a:latin typeface="+mn-lt"/>
              </a:rPr>
              <a:t>The sample environment temperature ranged from 5K to 700K, which allowed the user to investigate vibrational changes as a function of temperature. </a:t>
            </a:r>
          </a:p>
        </p:txBody>
      </p:sp>
      <p:sp>
        <p:nvSpPr>
          <p:cNvPr id="16" name="Rectangle 15"/>
          <p:cNvSpPr/>
          <p:nvPr/>
        </p:nvSpPr>
        <p:spPr>
          <a:xfrm>
            <a:off x="5791201" y="4655403"/>
            <a:ext cx="2895600" cy="1384995"/>
          </a:xfrm>
          <a:prstGeom prst="rect">
            <a:avLst/>
          </a:prstGeom>
        </p:spPr>
        <p:txBody>
          <a:bodyPr wrap="square">
            <a:spAutoFit/>
          </a:bodyPr>
          <a:lstStyle/>
          <a:p>
            <a:pPr marL="0" lvl="1" algn="just"/>
            <a:r>
              <a:rPr lang="en-US" sz="1200" i="1" dirty="0"/>
              <a:t>Ling </a:t>
            </a:r>
            <a:r>
              <a:rPr lang="en-US" sz="1200" i="1" dirty="0" err="1"/>
              <a:t>Cai</a:t>
            </a:r>
            <a:r>
              <a:rPr lang="en-US" sz="1200" i="1" dirty="0"/>
              <a:t> is a 2012 graduate of the NXS and has returned as a user at SNS for experiments in 2014 and 2015. Here he prepares a sample for experiments conducted at VISION, SNS beam line 16B, in February 2016. </a:t>
            </a:r>
          </a:p>
          <a:p>
            <a:pPr algn="just"/>
            <a:endParaRPr lang="en-US" sz="1200" i="1" dirty="0"/>
          </a:p>
        </p:txBody>
      </p:sp>
      <p:sp>
        <p:nvSpPr>
          <p:cNvPr id="18" name="AutoShape 8" descr="Image result for tide detergent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0" descr="data:image/jpeg;base64,/9j/4AAQSkZJRgABAQAAAQABAAD/2wCEAAkGBxQTEhUUERQUFBUXFhUVGBgWFxUXFBgXFBgWGBQXFRcZHCggGBolGxcVIjEmJSkrLi4uFyAzODMsNygtLiwBCgoKDg0OGxAQGzQkICQsLC8sLDQsLDQsLCwsNCwsLCwsLCw1LCwsLCwsLCw0LCwsLCwsLCwsLCwsLCwsLCwsLP/AABEIAOEA4QMBEQACEQEDEQH/xAAcAAEAAQUBAQAAAAAAAAAAAAAABwIDBAUGAQj/xABJEAABAwICBQgGBwQIBwEAAAABAAIDBBESIQUGMUFRBxMiYXGBkaEyUoKSscEjQmJyorLRFCTh8BUzNENjg8LSJVNUc6Oz8Rf/xAAbAQEAAgMBAQAAAAAAAAAAAAAAAgUBAwQGB//EADkRAAIBAwEFBQcEAQMFAQAAAAABAgMEESEFEjFBURNhcYGxFCIykaHR8AYzQsEjUuHxFTRDU2Ik/9oADAMBAAIRAxEAPwCcUAQBAEAQBAEAQBAEBgz6XhY4tdI3ENoFyR2gbFujb1ZLKWhrlVhF4bLDtYIRvcexrlsVnVf/ACR7eBaOs0I9f3VL2Gr3fMx7TAuN1hhPrj2SsOyqrp8zPtEC6zTcB+vbta4eZFlB2tVcvQyq8HzM9jwQCCCDmCNhWhpp4ZsTyVLBkIAgCAIAgCAIAgCAIAgCAIAgCAIAgCAIAgCA1WtFW6Kmke3IgAX4XIB+K3W8VKokzVWbUHghup0viPT6X3gH/mBsvVQgktF/XoU0pSYGmYRm4EbrNFvykLO7Ll6hSaLZ0zETcOmt9+YDycpJPHL5Ib5ch0tCb3fMeAL5vjjWGpdF8l9hvHn9IR+ri+/d3jiJR73XBnJIvJ5ph0uOM+i1oLQBYDO1h1Zqg2jSjFqS5lhaTck0ztVWHaEAQBAEAQBAEAQBAEAQBAEAQBAEAQBAEAQBAaLXUXo5fZ8nBbrf9xEKnwshjSej3x5uGR32IF8iQMQFznu4HgvT0qsZaIppRa1NJWHYuiPEgex+iP53pweDB7QwOfJhYC42JsBc5C58gkpKMcsyk28Iz6aMu9EE2BOWewXK0VpuMfz88idNJy1JK5LY7PlP2R+b+Cor6bkln8/PpwLK3iovC/Pz6kiKuOoIAgCAIAgCAIAgCAIAgCAIAgCAIAgCAIAgCA0muJ/dJMgfRyJtfMb1vtv3Eaq3wMhjSpcRdzXN6ZP2ekBv49FekpJZ0ZUz1NDXNyB4k+Vv1XTF8iHIrjb0B4+aN6jGhstByOhLnNaxz3AWLnkBrQbnY4G5cG79gPFaK3v4Tei7icW4m+GkDfoNc0Ho4Gy9AXx5sAblm65J4da5uzWNX541Nm909TseTi+OS9vRvkHDa6429p3KrvYRgkonbbylJtyZ3irzqCAIAgCAIAgCAIAgCAIAgCAIAgCAIAgCAIAgOP1/0uxsToM8ZDTkL7728FutqtONT3pJeJOdnXq0t6nBtd2v0IhqHnZmRfZmfJekpVactYtPwa+5T1LWrD4oteKa9TArGucxoDHZFxyB+tbd3LfHjk07vVopppXsbkHg7D0Ts4bOKy1l6oJY5oux1MrndLnLdYJHesbiS0QeepmtqpN7pPxqG7Fcgk3zO55O9KxwvdzjjdwDRtO07cvnZUu0pw0zJad6LWyta0uEW+/Dx8yUwVVm49QBAEAQBAEAQBAEAQBAEAQBAEAQBAEAQBAEBEevVRjqZOo4fdy+SprqeajPc7Fp7tvE5N5XC3FcUXiMadxWxVJrg2ZVKD4xT8kWwStirVf9b+bMO1ovjBfJFxhUe3q/6n82QdtR5QXyRlNNlrlUeeLCpwXBL5Gbo9/SCnHqaq8cxZN+iZscMbuLG37QM1f03mCZ84uIblWUe9mWpmkIAgCAIAgCAIAgCAIAgCAIAgCAIAgCAIDT6z6W5iI2PTdk3q4u7lor1ezj3ndYWvb1cPguJEVc8OcSRmd+wntIVNJ5ep7mjDdWEYPMt6/G/wAVDvN+9JcyiSmZvLvw/wC1ZaWNUFUn1LBiZxd5fosS3ehPfn1LsUDOLvw/7UwsEXUqdTJEDeLj7vyCdyRHtJmRBhbu8bolhkJqUlxOi0Tp58ZGE26t3gumnXcXxKq5sIVF7yO50PrGyWzXWa78J/RWNK5jPRnm7rZ06OsdUbxdJXBAEAQBAEAQBAEAQBAEAQBAEAQBAEB451hc5AZoEs6EUa26X56VxHojJo6h+u3vVRcVN+WT2mzLVUaaXPmcs965N4uVwKS5Yzh56mDGmkTOScUYznKKZIrY9ZMMy45Vnka2i8JFFtMxkuxzWRPXDDWTPpqwjetilg550kzttWtarWjmNxsDt47eIVjQuuUjzt/svjOlx6HbNN8xmFYHnuB6gCAIAgCAIAgCAIAgCAIAgCAIAgOe1z0lzUOEHpSXHsj0vkO8rnuam7HHUstmW/a1svgiJa2a5VPLGcM9pSjhGJdaljgbih7lnwCMWQrLWuTYi0SnEyAU7jBdjeo8OJFl9siaMgy416w9dSOS8yRSxzbMNmRFUEKW8Qayd5qXrPYiGU9E5NJ+qeB6vgrG1uMe7I89tTZ2U6tNa811O+ViebCAIAgCAIAgCAIAgCAIAgCAIAgIs120nzkzrHJvQHdtPjdVVzPek+h6zZVDcpLPF6nGSvzXC+hfRLd1hZSRktyOWGSRjvKloyZaJWcBtItmUKW6zVKquRWGP9UjtBWZKODW5SZSWu4lYyskGpANd6xUk03qa3krE7mrO6uBHLMiDSI3qO5h6ElPqbKnqLZhR54NjwyWdR9Pc/Hzbz9Iwd7m7j2jZ4K3ta2/HdfFHkNqWXY1N+Pwv6M6hdRVBAEAQBAEAQBAEAQBAEAQBAYOm6zmoJH7wLDtOQ+K11J7sWzdb0+0qKJC2k5rlUtTU9xQjhGqcVpecYR2Hl1h5yC1IVkmjFkksppEZVMcC5FROIxSHA3r2lTWMGvWRdZUMZlEy54nae5Ry1xJqCXEvGaXaWgjhhb/APVr3ocDPApBDh8v0TDzkPUtvjsprLNLRhvJJwtFydy2RRqniKyy1VUT2ek0hbWmmaFWhLgyqirS02Oxa5x5pG6MsHXau6WMMjJGHMHZxG8HtCUpOEsrka7qhGvTcHzJupKhsjGvYbtcA4d6u4yUllHh5wcJOMuKLyyQCAIAgCAIAgCAIAgCAIAgOQ5Q6zDGyMbyXHsGQ+J8FyXUsRwW2yaeZufQiusfclVMmesp6IwyVBLOhvQTqZMSeS5sMypxjniRcuSLrWtizdZ0nDc3tUs72iEYnjWGQgyOtnv22323BapSxwNyi8aIzYXNbazbbTlY5DitMt58dSW4+ReZUjqORPA9QWN1mHBlirj+u0EHInhnwPFbIS5GtxZjy3Iu0X4jh/BbVjJFtPVkw8m2rkUFLHMWAzStEjnkXcA7NrG32AC17bTdXVvTUYJ82eK2rdzq15Qz7qeEv7N9p7QUNXGWTN3ZOGT2ni0/LYt04KSwzgo1p0pZiz561t0BJRVDopMx6THjY9h2OHA7iNx7ia6cHF4Z6y0uY1oby8+4t6Kq7GxXLUWHk7oy5E0cmulMcToSc2dJv3XbR3HP2lYWc8xcXyPNbZobtRVFz4+J2i7SlCAIAgCAIAgCAIAgCAIAgIw1+q8VQ4bmAN+Z8yVW3TzI9Lsqnu0k+pwkxzXBJ5ZfxLKjqkbMlmplsLBZhDXLIt4KGHAL/XPkFIlGODI0dQvlfhYwyPIuANo6ydg71prVYwWrwjZKUKUd+o8I7jRWoJcAaiQ/dZbLiC9wz7h3rg9rqVNKMPNlLcbexlUo+b+x0dNqRStH9SD1uL3HzK2xtb6erljwRVVNs3EnrP0RVUak0zh/UgdbS5p8ijs7yHCWfExDbFxF6T/v1Oc0rqG9gLqaQnfgktn1B4sPEd6h7Q4PdrRx3rgWtvtxS0rR819vscU4PikIc0sc05tIsQezgu6E01lFtJwqR3oPKZNOoml2z0zQMnRgMI6h6JHVb4K8taqnDwPE7TtnRrPo9UdGukrjkeU3V0VdG4tF5oQZI+JsOmz2gPENWqtDeidthcdjVWeD0Z8/QPsQVWyPXJkh8nmlObqYyTkTgPY/L42PcsW8lCojk2lS7W3fVa/ImxXB48IAgCAIAgCAIAgCAIAgCAhTT9Tjkkd6zifE3VRWkm2z2NpDdhFdxzkhXK8lmi251hdR0zhEsmMw3Jcd3mVPuYjrqzL0To59RKGM2nedgA2uPUP0C1VqsaUHKQqVoUYOpPguXVkt6M0fBRQFziGNGb3u2uPXbaeDR3LgoWs7pqrW0S4LoeTr3Ne8rKMdW+C6fnNnJab5QpXktpBzLPXIDpXdeeTPM9atVOMPdgvMvLTYFKK3rh7z6cl/b+hy0mkJ5ScUs0h++93lfJQlVlzZcxoUKSwoxj5JFdPpSohcMMs0Z4Y3jxaTY94WIVJLWLMStresvehFrwXqdpq7yguuI60BzTlzrRZw++0ZEdYt2Fbd+FRYqLzKG+2CknO24/6fs/6fzN5rdq2yqiD48POBt43gizgcw0kbWnjuvdVtSlKznlfA/wAyiqsL6dCe7LhzX5zOG1N0y6kqRju1pJZI07RnY3HEH4Kzt66hNPk/Qur+3jc0Pd48V+d5ODXXFwr08UeoD5p140V+y188QFm48bOGCQY2gdQuR7Kra0cSaPX2NXtKMZeXyGg6izgbrlllSTR2tZTR9HaOqOcijf6zGu94Aq6i8pM8NVhuTcejMhSIBAEAQBAEAQBAEAQBAYuk5cMMjuDHHwBUZPCbJ0lvTS7yENIOVNNHtKKNQ9acnYjHqXbkitWZZbduH83RZ4k10RKnJ7oURwh5HTlAcfu/UHhn39SrXTldXCh/GPqea2vdb1TcT0jp58zU66QVNRJ0w2npoyQwzyRwtNsjIQ44rnO2WQ7Sr+NlXqNQpx0OnZ95Y2NLenPM3xws47unjrxNDRnR0BxVVSKhw2R0zJHsPbIQ1ruy4HauuP6du6iSzu+v1+xovf1OpLdt013vGfLkjOqOU+Jgw0lGTuHOPDM9wEcQN/eXXQ/RtrF5rycn1z/x6HnKu0Ks3lndVAY9r/2pseCOMGTo3YCxmKYgG+w4gM9wXkq9nGttFULb3VnGn18/E7KNxUow7RNpkc0mlI5qesdDRxRMY2NrXEvlmDppLXL3GzbRtkyaMiRmvW7R2dQsqCxrJnds7ad1d3cY1Kjx04J/LGTpuTPT9yaOR1wQXRXOYIzezsIuR2HivPwj2sHSl5Fpt6x3UrmC7pf0zXco+i+bnbM0WEtw7hjYNve23ulV9q3FSpS/j6GNlV9+m4Plw8DueTfTPP0oY43fFZh4lv1D8R3L0dnU36eHyKXa1t2VfeXCWvnzOsXWVZDPLpQ4Z6eYD043MPbG4EeTz4LjuVqmeg2NP3ZR6PJwWjnZqvqdxfI+hdR58dFCeALfBxt5WVrbPNNHjtow3bmSN8t5xBAEAQBAEAQBAEAQBAarWl9qWY/Zt4kD5rXV+BnRaLNaPiQvXFVEtT19I1jlpecaHWmYkhu7z8FldcmVxLtBBzkrGes5rfeIHzUJy3Y5Jb+7Fz6JslrW18sdBKKVkjpX4IWCIOLwHkBxGHMWYHZ7l3fpehHf7SpjHHU+f3k22Q/PqjVhks0zGs5thkfzksfOkAgegHF97kDMDMhe9je0HNU4vLfQ4ZUaijvNaFjVfRTKiYtme6OGOKWaV7RdzY4m3JaCNty0d623FSVOGYrLbSXmQjHPE7bUWnoZOelpoHsfT4Hc/VyNe1rXE9OwwxxyNti2HZkqbazvVSUaclmWmEvx/nA3U9zOXyL+t2t1KKOaCnm56WQBhLWPwWc5pkPOOADrtBGV9qqdh/p24trr2m4efz85I2168ZR3Ymo0NpdtBoxrixsk1VNK9jHj6MRxARYpAM3C+OwuL4jwV5d2ML6vu1Phhj58TTTqSpLejoyl2smlIamKKR3MueYi2ERwNYWyOwtBa1uQOYsc+xbo2lm6TcI8M668hKtUnLM22zu+UOPFSPeP7uQOb2YsB/C8r51dQVO+wv5J/c9Bsepiqvkc1yd6U5ita2/Ql+jPteh+Kw7yuuzqOFTD5lzti236D6x1+5NKujxpGXLrH+7U7uExHvMcf9K5rn4UXGxn/lku7+yJaI5qtqLKPTJaE9cmEl6EdT3DyafmrGz/AGjym11i5fgjrV1FYEAQBAEAQBAEAQBAEBo9dDajl9j8zVpr/Azrsv34kOVqqpHrKRrZFqeTpTMK+Z7E5JEkbLVogVMJP/Nj+IWm5/bljoxXX/56ngSHyiYv2IFrnD6VgOEkXBDhY23Xss2M5K1wmed2RThO8xJcmR1UgQ6NkLRY1E8cPD6OBpleRx6ZjC9T+naTlUdR8iP6nqRUoUo8ll+f/BVqpXOpKKrqmBhe98VJGHtDm53knu05OGDDkvQ3MVVrQpvgst+iPLxeE2W9MaWk/o2CJ2FonmmnLWMjiYI4iI424I2gWLxI6/2QpUaUfaJSXJJcW9Xx49wbeCzrboiKlho2hp5+SDn5yXOJ+ktzbQ29mgWeMhc2zWbatKrKbb91PCMSSSMrS2jHy18FDGQHRRwUwJ9EOaznJXG323yX7FGlUUKEqslnLb/oy1l4NzR0NMyoklkrpa2qp2STZMdzYfAOgHyyEl4EhYBh3kLhu7irC2bUFGLXXX5I6LWiqlaMG85Z22u7cOj5AduBg7y5nzXgryW9ewx+aFzs1f5ljqRc1xbgc02LbG42g7QpRk0z2NaKlHXwPoPRFaJoIpR9djXdhIzHcbhegpz34qXU+eVqfZ1JQfJ4I95dJf3enbvMzndzWEH8wWi6fupFpsWP+WT7v7Iipdqrqh6hcCeOSk/uX+a/4NVhZftnk9sf9z5I7JdZVBAEAQBAEAQBAEAQBAaLXb+xyex+dq01/gZ12P78SHqxVUup6qkayVQaytDqRgDaUwsEkZVJNhLXDa14eO1tiPgtU/e0N8Y79OS66Et6apv2uhkbHmXRiSPrc2z2eNrd60bOl7sqb5Hj6FR211GXDXD7s6ESa4vwNpKffHAJH/8AcqjzhBHUzmgvoew6PZ2+epW7Xrutdzec40+Wg1hPN0dDTj0nRvrHji6odhh7wxlu9d1H3qk6j64+XErpcEj3X+kMFTFA8ZRU1NEAcsYDbvI7ZHSDLfdLOe/TlNc2/IzLR4NxFR1eka+OqqKZ8MAdFiJa5sbYobHC0vtivY7N7lzVa1C0t3FTWcPnzZlRcpcC/rPqmx0s1U6qEUcjzIWuhkdI0yG5YMJwuzJAzCqLX9T23ZxppPK5fiOunYVq09yC1Zb1Zoo3zR01I1+B72PqJZQBI+OE48DWNJEUdwN5JOG5ysuO82o7ySjwSLyGy3YUZV5tZxheemnedZyrVf7uIhtlkA9lnSPmGjvXm4z37yU+UV6kdmUHOXkcDQaPe8PDc7NdISdwaLbvu2A611KPay93kejlONrS/wAr+JpLx08NCXOS2tx0IaT/AFb3s7jZ4/N5KzspZpY6HldsUty5b6pP+iPOVvTAqahrYzeOIFoO4uJu8jqyaPZWmvUU5aci12Rayp03KXFnFU7c1yyZc4wideSYfuP+bJ/pVlZ/tnkNsPNy/BHZrqKsIAgCAIAgCAIAgCAIDSa5NvSSex+Zq1VvgZ1Wf70SHq0KsktD1VI1Uy08DpRgbyj1JmRTOyI7Frl1OiiSHyeaXxD9ncekw9DrYTu+6T4ELlVOUbmE4/yaT8Tzu2rXcfarg/UjfTBfX6Rl5rN00xay2dmA4GuPUGNBJ3AL6pTxQoLPBI8e8ylodLpHS1G6s50UzpQwsYx75jgDYAGxlkTA0FvRDrOcdp7F5KrtmtCDp08c/PJ6ij+m51Ib7lr0x+eh1lFrFA5t/wBqwG5JxEsILjd1sQyzO4ryU7i/hJqOcPo9DE9jXEdHDPhr6Fms1go2Zl5mfuw3eT7RyHiubsbus/8AJp3tm6hsa4m/h3V3/bicfpvTUlU4XGFgNmRtzsTlf7Tjs+C77e3jSjiOr9T0tpZU7WDxx5v84IkLUrQH7JEZJRaaQC49Rm0N7TtPYBuXXXqK2pPPxP8AMHltq33tdVQp/BH6vr9jUaVmgmnEs1ubZ0WOOI32F5a1oOLO2djlZXWy9jL2db0czlq+7PBdCjqbUqW7ahPdXr/ZuXU0AY19MGBj3MacIAxA3BxG+ew5HMdS7Y20aWYOOGa6l7Vr7s5TcscNSNotIyU4khDnYS4tc25AJbduYGR715zelDMUe+hQhcKNRrXBizNMh2LXnLydCioA0eFZZDeyTDyUj/h7TxfIfO3yVvarFNHj9rf91LyOwXSVoQBAEAQBAEAQBAEAQGt1jixU0o+wT7ufyUKi91m63eKsX3kNaQaquXE9XRZpJ1pfE7EYEuRWUiZepn2d/PctU45RspvU2mjq10EolY1jnMD7Yr2u5pbcgEHIHclGr2ct5Gbu3VxSdKTxk63U+ugkBjDIYHkWfFHGyMPG+zgMT222gkqd1ti7i96b3o+h5G62TK3eVw6l/S2oUUnSpXiE+o65j9k7WeY7FGnVo11mLwywtNt1aKUK0d5dVx+z+hzs+o1a05Rtf1tkZb8RB8lLsJctfMt4bcs5cZNeKf8AWS/R6g1bj0+biG8ueHHuDL38QsKi1rJ4NdTb9rFe7mT8Pv8AY7LQOrFPSWeTzso+u4ABvHA36vaST1rXUvKNDSLzIorzadxee78Mei5+L5+hoNZtYX1TnUtDd17iSUeg0Ha1ruvO7u4X3a7W0q16va1PJdO9maFKnbxVSs8Lkub8vzvNhUMiYKeOWLFG0CzsgAbw42jpi/oSkixNntI3r3NDtFBuE8Pp+fQ8pcKnOp70crXHd+czJpo8MbATHi5xjiI/RzDGgk2Ac44LkgAdIC2ShUlvSzrw5koR3Vj0I51ijw1Mw/xC73ul815W5WKkj6Nsue9bwfd6aFVG8LVz1OiomXK/Jjj1fFZfcao8SV+S5ltGw9ZkP/kd+iuLb9tHkNpvNzI6tbzgCAIAgCAIAgCAIAgCAt1EWJrm+s0jxFlhrKMxeHkhPSkdrjgquccHq6Dyc9UBc/PLRYRMGcZLCJopYclnxMpnZUur8c8TZIHluIdJjukA4ek2+0Z9q6nZwqxUoPDKiW26tvVdKvHOOa0eOuOHoYFTq5O36pOd7sINrbxsIXPK0rxfDKO6G2LKssSePFf8ozqHWCugyex0zfttcHjqxgfEErgqbNTeVFxfcv6Oara2dXWnUS80biDXpx9KlqL/AGQHDxNlH2C7WkZ/RnBUsYR/8kfmjIOtNQ/KOkeOuV7WAdoFyt0dkXVT456HLL2anxmn4Jv/AGNfWNkmyralrWOv9FEcDDYXcHOvidltzAVtabFp0nnGWaJbQjD9mOvV6v5cPU2NFNFGzDBE8tGzA2ze9zreKto0FHRYRX1Ksqkt6TyzMrqmMDozNaSBcB4B7wCumnSqP+L+RyTrU4/yXzNJBpAMdckuAIOWZNiCutWtSXI0O7pRWd44/TUhdK9ztpwk+AXltrU1C7nFLTT0PoP6cqOdjTk+/wBWWqWRVqLyaL2k5vo7cT8FlYyjQljLJs5P48OjqUf4Qd7xLvmruj8CPEXzzcT8ToVtOQIAgCAIAgCAIAgCAIAgIl1vpcE8o+0SOx2Y+Krq0cSeD0djPepo4qqGa5HxLiJhOUFo8mwxxkVLDxqH1N1oLTL4CWg2Y43NxcA8f17uC79mVqcKm7W+F8+j6lLtuyqV6PaUPjj9V0+x0zdOyncw9xv5FeuezaPVpeKPna2hXzjC+T+5Q6okdiOB/S22MgA2ZjhsWl21tFfuL6G+Fzcz+GlnyZZu6xDs729OUZYSCBm4cPMrU3ZLjV+n+x0xp7Rl8NB/JlGVrWpwNtjI0jeNheRvKx7TYJ61H+eRP2Par/8AD9GXmzv+q+IfdfCNwHG+wDwC2Rudm9V9TTOx2v8A+uXki7Gxzr86HyZZWdiseOTl0q5t9OynFHFOzul+/CTK5J42kfu5GZPTc7MEOsMxuuPdC3RjKfCpnwwc8nGD/b+eT3+l7ehFCzbsbxFuKz7Nn4pN+ZH2l/xil5HI6aN5HE77FeM23FK8fgj6f+lnnZ8H3y9THpgqnVHo5Mp0o/MDgFKGhplpE+h9WoMFJTs9WCId4Y26vKaxFI8DXlvVZPq2bJTNQQBAEAQBAEAQBAEAQBAcDyi0lnsf6zcJ7W/wI8FyXC5lvs2po4kZ1rM1XyXQ9HTehrXqGDaWpG3RZMroUsduO1SepjgZsekpQA3nHhoyADnAW7lJ1ajWMv5mKVvbxk26ay+eEUPcT6Rv2m/xWhvOpYxSivd0KLgcFhJvgZdRLi/qU1DyBccVOnFSlhmm4qShHMS02R3aOzNbHCOMLQ54Vq3HivAuMJvmPKyhuxxobqdStnVPHhgzIq+ZvoOe32yB4LKqOL0myNSjGrpKkn44+xmQ6Yk+uI39rbH3m2K7KW17qljE2/Eqq36ZsK+XOmov/wCWYekJw9xcBhFgLXvs67LTdXTuanazWGdFhYQsKaoU3lJvj3ntK2wJO5czTO2T5GGWl7wN7nAeJstkNdGaa0sQb7j6ciZYADcAPBXaPAN5ZUsmAgCAIAgCAIAgCAIAgCA0OulJjpid7CHd2w/G/ctVZZiddlU3aq7yHtJw2KrJJnqqMtDSytWg6kWSpLUyUObdZ4Mzx0KQ7cdqyYTxxKw7duUGuZsjNpY5FMkTXC1gPL4KUZyi85MTpUqkd1JL6ehdkkLRsuoRipZ1N9SrKnBNLP55ngldw38DsUnCK5kO3qP+PPoxifw/m/X1KOIJ6mHOu+C/PMqs6/V3I9xIz/mzlvTyLhfwUFHPE2Sq9CljSSGjMlTS44NGcamVVEAYRsG08SsJMiurLmq9PzlbTN4zR+AcCfIFbqKTmkcl9PdoTfcfRqujxAQBAEAQBAEAQBAEAQBAEBbqIg9rmnY4Fp7CLLDWUZi8PJCenYC1zmna0kHtBsVW1FhnrbWe9FPqc1OFy4a0RYRMVyLvJFF0aRhiwOR/iOxOHAllPieFpHWOI3dvBSWJa8DGqDSFh5GSsKPHiSUmuDKg4rDiifay6lWIrGMZMdpLqD1ou4jkRtLjZov1nYFLGmSLkZLCGAhpu47XfJqPXRDjxLL0SXMydFyY0uPSMR3MEjz3Mc0ebgum1WaiKva8922a64RO6tTyQQBAEAQBAEAQBAEAQBAEAQEX8pOjTHLzoHQk37g8DMHt2+PBcNxDD3i/2XWUo7nNehHdQVwy6ovomK4qOpMtFSwAE1Wpgra6yxoE8FRwnaO8ZH9CsJtPUaMCAbn27R+ilnqhhlQp3eu3x/goproY1KhT8ZB3XKZXEZkVNjjHF568h+qb2uhjXqVPmJFsgOAyCxq9CS04FATuRkqw3WePEi5ElckGhHNMlU4WBHNM68wXkdVw0ePBWFnT/kzzu2LhSapLlq/6JNXcUYQBAEAQBAEAQBAEAQBAEAQGPX0TJo3RytDmOFiD8Qdx6wsSipLDJ06koSUovDREmtfJ5PCS+mBni24R/XNHW36/s59Sr61q1rHVHo7TatOa3anuv6P7fmpwEhIJBBBGRBFiDwIOwrlcWuOhcqSayi2XIjOT0OTmRKwVHgCoLGvIweoxk9us45DIxJgZPS9YwMl2kgfKbRMfIeEbXPP4QVJU5PgiM6kYfE8eOh0WjtQ6+X+55ocZXBn4Rdw8FuVrUfccVTaltD+WfBfi+p2WhOS9jSHVUpk+xGC1nYXekR2YV1U7RLWTyVdfbE5LFNY73+fckGCFrGhrAGtaAAALAAbAAutLGiKZtyeWVrJgIAgCAIAgCAIAgCAIAgCAIAgCA12ldBU1T/aIY5OBc0Fw7HbR4qMoRlxRtp16lL4JNHP1HJlo52yJ7PuyyfBxIWt29Podkdq3K/lnyRrpOSOk+rNUj2oiP/Xda/ZIG5bar84r6/csO5IYd1TMO1sZ+QWHaRfMn/1upzgvqUf/AJDH/wBVJ7jP1WPZI9TP/W5/6F9S4zkjh31M57BGPi0rKtIEXtqryivqZMXJNSD0pal3ViiA8o7+akrWBrltiu+CS8v9zYU/Jro9u2Jz/vyynyDgFNUKfQ0y2ncv+X0Rt6PVaiizjpYAePNtLveIJU1TiuCOeV1Wl8U38zbsaALAADgNimaD1AEAQBAEAQBAEAQBAEAQBAEAQBAEAQBAEAQBAEAQBAEAQBAEAQBAEAQBAEAQBAEA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descr="BL-16B user - Corning-Ling Cal-2373_s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914400"/>
            <a:ext cx="2387600" cy="358140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4"/>
          <a:stretch>
            <a:fillRect/>
          </a:stretch>
        </p:blipFill>
        <p:spPr>
          <a:xfrm>
            <a:off x="3479800" y="6266788"/>
            <a:ext cx="762000" cy="590939"/>
          </a:xfrm>
          <a:prstGeom prst="rect">
            <a:avLst/>
          </a:prstGeom>
        </p:spPr>
      </p:pic>
      <p:pic>
        <p:nvPicPr>
          <p:cNvPr id="22" name="Picture 21"/>
          <p:cNvPicPr>
            <a:picLocks noChangeAspect="1"/>
          </p:cNvPicPr>
          <p:nvPr/>
        </p:nvPicPr>
        <p:blipFill rotWithShape="1">
          <a:blip r:embed="rId5"/>
          <a:srcRect t="41663" b="43529"/>
          <a:stretch/>
        </p:blipFill>
        <p:spPr>
          <a:xfrm>
            <a:off x="4185120" y="6324600"/>
            <a:ext cx="2444280" cy="361950"/>
          </a:xfrm>
          <a:prstGeom prst="rect">
            <a:avLst/>
          </a:prstGeom>
        </p:spPr>
      </p:pic>
      <p:sp>
        <p:nvSpPr>
          <p:cNvPr id="23" name="fr" descr=".&#10;© 2016 Corning Incorporated               .&#10;          ."/>
          <p:cNvSpPr txBox="1"/>
          <p:nvPr/>
        </p:nvSpPr>
        <p:spPr>
          <a:xfrm>
            <a:off x="0" y="6623050"/>
            <a:ext cx="7010400" cy="261610"/>
          </a:xfrm>
          <a:prstGeom prst="rect">
            <a:avLst/>
          </a:prstGeom>
          <a:noFill/>
        </p:spPr>
        <p:txBody>
          <a:bodyPr vert="horz" wrap="square" rtlCol="0">
            <a:spAutoFit/>
          </a:bodyPr>
          <a:lstStyle/>
          <a:p>
            <a:pPr algn="r"/>
            <a:r>
              <a:rPr lang="en-US" sz="1100" b="0" i="0" u="none" baseline="0" dirty="0">
                <a:solidFill>
                  <a:srgbClr val="000000"/>
                </a:solidFill>
                <a:latin typeface="arial"/>
              </a:rPr>
              <a:t>© 2016 Corning Incorporated</a:t>
            </a:r>
            <a:endParaRPr lang="en-US" sz="600" b="0" i="0" u="none" baseline="0" dirty="0">
              <a:solidFill>
                <a:srgbClr val="FFFFFF"/>
              </a:solidFill>
              <a:latin typeface="arial"/>
            </a:endParaRPr>
          </a:p>
        </p:txBody>
      </p:sp>
    </p:spTree>
    <p:extLst>
      <p:ext uri="{BB962C8B-B14F-4D97-AF65-F5344CB8AC3E}">
        <p14:creationId xmlns:p14="http://schemas.microsoft.com/office/powerpoint/2010/main" val="2553301368"/>
      </p:ext>
    </p:extLst>
  </p:cSld>
  <p:clrMapOvr>
    <a:masterClrMapping/>
  </p:clrMapOvr>
</p:sld>
</file>

<file path=ppt/theme/theme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xSourceListID xmlns="c96c4d93-1fcb-4164-b227-f2eaafe24910" xsi:nil="true"/>
    <AxSourceItemID xmlns="c96c4d93-1fcb-4164-b227-f2eaafe249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69388CB53FFC4184981736474216EF" ma:contentTypeVersion="3" ma:contentTypeDescription="Create a new document." ma:contentTypeScope="" ma:versionID="4343808aa81022cf8e03f4761f993840">
  <xsd:schema xmlns:xsd="http://www.w3.org/2001/XMLSchema" xmlns:xs="http://www.w3.org/2001/XMLSchema" xmlns:p="http://schemas.microsoft.com/office/2006/metadata/properties" xmlns:ns2="c96c4d93-1fcb-4164-b227-f2eaafe24910" targetNamespace="http://schemas.microsoft.com/office/2006/metadata/properties" ma:root="true" ma:fieldsID="a13d4898036a06767115a4b6fcb096f7" ns2:_="">
    <xsd:import namespace="c96c4d93-1fcb-4164-b227-f2eaafe24910"/>
    <xsd:element name="properties">
      <xsd:complexType>
        <xsd:sequence>
          <xsd:element name="documentManagement">
            <xsd:complexType>
              <xsd:all>
                <xsd:element ref="ns2:AxSourceListID" minOccurs="0"/>
                <xsd:element ref="ns2:AxSource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c4d93-1fcb-4164-b227-f2eaafe24910" elementFormDefault="qualified">
    <xsd:import namespace="http://schemas.microsoft.com/office/2006/documentManagement/types"/>
    <xsd:import namespace="http://schemas.microsoft.com/office/infopath/2007/PartnerControls"/>
    <xsd:element name="AxSourceListID" ma:index="8" nillable="true" ma:displayName="AxSourceListID" ma:hidden="true" ma:internalName="AxSourceListID">
      <xsd:simpleType>
        <xsd:restriction base="dms:Unknown"/>
      </xsd:simpleType>
    </xsd:element>
    <xsd:element name="AxSourceItemID" ma:index="9" nillable="true" ma:displayName="AxSourceItemID" ma:hidden="true" ma:internalName="AxSourceItem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D9F20-39AB-49FA-8F0E-02742E86AD57}">
  <ds:schemaRefs>
    <ds:schemaRef ds:uri="http://schemas.microsoft.com/sharepoint/v3/contenttype/forms"/>
  </ds:schemaRefs>
</ds:datastoreItem>
</file>

<file path=customXml/itemProps2.xml><?xml version="1.0" encoding="utf-8"?>
<ds:datastoreItem xmlns:ds="http://schemas.openxmlformats.org/officeDocument/2006/customXml" ds:itemID="{A825A489-CE42-41A8-8B71-CB73F58F4B36}">
  <ds:schemaRefs>
    <ds:schemaRef ds:uri="http://schemas.microsoft.com/office/2006/documentManagement/types"/>
    <ds:schemaRef ds:uri="http://www.w3.org/XML/1998/namespace"/>
    <ds:schemaRef ds:uri="http://purl.org/dc/terms/"/>
    <ds:schemaRef ds:uri="http://purl.org/dc/elements/1.1/"/>
    <ds:schemaRef ds:uri="c96c4d93-1fcb-4164-b227-f2eaafe24910"/>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69C1F20-E723-4AF0-8488-AD22AF458F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6c4d93-1fcb-4164-b227-f2eaafe24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Theme3</Template>
  <TotalTime>20958</TotalTime>
  <Words>1939</Words>
  <Application>Microsoft Office PowerPoint</Application>
  <PresentationFormat>On-screen Show (4:3)</PresentationFormat>
  <Paragraphs>124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vt:lpstr>
      <vt:lpstr>Arial Narrow</vt:lpstr>
      <vt:lpstr>Calibri</vt:lpstr>
      <vt:lpstr>Tahoma</vt:lpstr>
      <vt:lpstr>Times New Roman</vt:lpstr>
      <vt:lpstr>14_Office Theme</vt:lpstr>
      <vt:lpstr>Neutrons, X-rays and Simulations Used in Combination for a Better Understanding of Shale Gas </vt:lpstr>
      <vt:lpstr>PowerPoint Presentation</vt:lpstr>
      <vt:lpstr>Watch the Gate Opening in a Metal-Organic Framework with Neutrons</vt:lpstr>
      <vt:lpstr>Neutron Spin-Echo Reveals the Dynamics of Thylakoid Membranes in Living Cyanobacterial Cells</vt:lpstr>
      <vt:lpstr>PowerPoint Presentation</vt:lpstr>
      <vt:lpstr>Neutron Vibrational Spectroscopy to Investigate Density  of States in Thermal Expansion of Glass</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Evans, A. Jeanine</cp:lastModifiedBy>
  <cp:revision>628</cp:revision>
  <cp:lastPrinted>2016-01-27T17:45:01Z</cp:lastPrinted>
  <dcterms:created xsi:type="dcterms:W3CDTF">2010-12-15T20:48:04Z</dcterms:created>
  <dcterms:modified xsi:type="dcterms:W3CDTF">2016-06-03T19:40:06Z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0x0101003A69388CB53FFC4184981736474216EF</vt:lpwstr>
  </property>
</Properties>
</file>