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10"/>
  </p:notesMasterIdLst>
  <p:sldIdLst>
    <p:sldId id="259" r:id="rId4"/>
    <p:sldId id="258" r:id="rId5"/>
    <p:sldId id="262" r:id="rId6"/>
    <p:sldId id="267" r:id="rId7"/>
    <p:sldId id="269" r:id="rId8"/>
    <p:sldId id="260"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extLst/>
  </p:cmAuthor>
  <p:cmAuthor id="1" name="Microsoft Office User" initials="Office" lastIdx="1" clrIdx="0">
    <p:extLst/>
  </p:cmAuthor>
  <p:cmAuthor id="8" name="Microsoft Office User" initials="Office [8]" lastIdx="1" clrIdx="7">
    <p:extLst/>
  </p:cmAuthor>
  <p:cmAuthor id="2" name="Microsoft Office User" initials="Office [2]" lastIdx="1" clrIdx="1">
    <p:extLst/>
  </p:cmAuthor>
  <p:cmAuthor id="9" name="Microsoft Office User" initials="Office [9]" lastIdx="1" clrIdx="8">
    <p:extLst/>
  </p:cmAuthor>
  <p:cmAuthor id="3" name="Microsoft Office User" initials="Office [3]" lastIdx="1" clrIdx="2">
    <p:extLst/>
  </p:cmAuthor>
  <p:cmAuthor id="10" name="Microsoft Office User" initials="Office [10]" lastIdx="1" clrIdx="9">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7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3"/>
    <p:restoredTop sz="91393" autoAdjust="0"/>
  </p:normalViewPr>
  <p:slideViewPr>
    <p:cSldViewPr>
      <p:cViewPr varScale="1">
        <p:scale>
          <a:sx n="99" d="100"/>
          <a:sy n="99" d="100"/>
        </p:scale>
        <p:origin x="-20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5-18T16:02:00.017" idx="1">
    <p:pos x="6219" y="6237"/>
    <p:text>In caption changed Fermions to lc.</p:text>
    <p:extLst>
      <p:ext uri="{C676402C-5697-4E1C-873F-D02D1690AC5C}">
        <p15:threadingInfo xmlns:p15="http://schemas.microsoft.com/office/powerpoint/2012/main" timeZoneBias="240"/>
      </p:ext>
    </p:extLst>
  </p:cm>
  <p:cm authorId="4" dt="2016-05-18T16:02:42.027" idx="1">
    <p:pos x="10728" y="5886"/>
    <p:text>Delated the second bullet under Research Details because it is already mentioned.; fixed instrument credit and publication reference.  Doesn't feel like we have made it clear why neutrons.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1709A1-1112-426F-AFBB-7F2D9C54D55B}" type="datetimeFigureOut">
              <a:rPr lang="en-US" smtClean="0"/>
              <a:t>5/31/2016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5C84CA-8565-44D6-BCF7-31A8C122B252}" type="slidenum">
              <a:rPr lang="en-US" smtClean="0"/>
              <a:t>‹#›</a:t>
            </a:fld>
            <a:endParaRPr lang="en-US"/>
          </a:p>
        </p:txBody>
      </p:sp>
    </p:spTree>
    <p:extLst>
      <p:ext uri="{BB962C8B-B14F-4D97-AF65-F5344CB8AC3E}">
        <p14:creationId xmlns:p14="http://schemas.microsoft.com/office/powerpoint/2010/main" val="256979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e.com/nature/journal/vaop/ncurrent/full/nature17635.html#auth-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6636"/>
                </a:solidFill>
                <a:cs typeface="Arial" panose="020B0604020202020204" pitchFamily="34" charset="0"/>
              </a:rPr>
              <a:t>A. Banerjee, C. A. Bridges, J.-Q. Yan, A. A. Aczel, L. Li, M. B. Stone, G. E. Granroth, M. D. Lumsden, Y. </a:t>
            </a:r>
            <a:r>
              <a:rPr lang="en-US" sz="1200" dirty="0" err="1" smtClean="0">
                <a:solidFill>
                  <a:srgbClr val="106636"/>
                </a:solidFill>
                <a:cs typeface="Arial" panose="020B0604020202020204" pitchFamily="34" charset="0"/>
              </a:rPr>
              <a:t>Yiu</a:t>
            </a:r>
            <a:r>
              <a:rPr lang="en-US" sz="1200" dirty="0" smtClean="0">
                <a:solidFill>
                  <a:srgbClr val="106636"/>
                </a:solidFill>
                <a:cs typeface="Arial" panose="020B0604020202020204" pitchFamily="34" charset="0"/>
              </a:rPr>
              <a:t>, J. </a:t>
            </a:r>
            <a:r>
              <a:rPr lang="en-US" sz="1200" dirty="0" err="1" smtClean="0">
                <a:solidFill>
                  <a:srgbClr val="106636"/>
                </a:solidFill>
                <a:cs typeface="Arial" panose="020B0604020202020204" pitchFamily="34" charset="0"/>
              </a:rPr>
              <a:t>Knolle</a:t>
            </a:r>
            <a:r>
              <a:rPr lang="en-US" sz="1200" dirty="0" smtClean="0">
                <a:solidFill>
                  <a:srgbClr val="106636"/>
                </a:solidFill>
                <a:cs typeface="Arial" panose="020B0604020202020204" pitchFamily="34" charset="0"/>
              </a:rPr>
              <a:t>, S. </a:t>
            </a:r>
            <a:r>
              <a:rPr lang="en-US" sz="1200" dirty="0" err="1" smtClean="0">
                <a:solidFill>
                  <a:srgbClr val="106636"/>
                </a:solidFill>
                <a:cs typeface="Arial" panose="020B0604020202020204" pitchFamily="34" charset="0"/>
              </a:rPr>
              <a:t>Bhattacharjee</a:t>
            </a:r>
            <a:r>
              <a:rPr lang="en-US" sz="1200" dirty="0" smtClean="0">
                <a:solidFill>
                  <a:srgbClr val="106636"/>
                </a:solidFill>
                <a:cs typeface="Arial" panose="020B0604020202020204" pitchFamily="34" charset="0"/>
              </a:rPr>
              <a:t>, D. L. </a:t>
            </a:r>
            <a:r>
              <a:rPr lang="en-US" sz="1200" dirty="0" err="1" smtClean="0">
                <a:solidFill>
                  <a:srgbClr val="106636"/>
                </a:solidFill>
                <a:cs typeface="Arial" panose="020B0604020202020204" pitchFamily="34" charset="0"/>
              </a:rPr>
              <a:t>Kovrizhin</a:t>
            </a:r>
            <a:r>
              <a:rPr lang="en-US" sz="1200" dirty="0" smtClean="0">
                <a:solidFill>
                  <a:srgbClr val="106636"/>
                </a:solidFill>
                <a:cs typeface="Arial" panose="020B0604020202020204" pitchFamily="34" charset="0"/>
              </a:rPr>
              <a:t>, R. </a:t>
            </a:r>
            <a:r>
              <a:rPr lang="en-US" sz="1200" dirty="0" err="1" smtClean="0">
                <a:solidFill>
                  <a:srgbClr val="106636"/>
                </a:solidFill>
                <a:cs typeface="Arial" panose="020B0604020202020204" pitchFamily="34" charset="0"/>
              </a:rPr>
              <a:t>Moessner</a:t>
            </a:r>
            <a:r>
              <a:rPr lang="en-US" sz="1200" dirty="0" smtClean="0">
                <a:solidFill>
                  <a:srgbClr val="106636"/>
                </a:solidFill>
                <a:cs typeface="Arial" panose="020B0604020202020204" pitchFamily="34" charset="0"/>
              </a:rPr>
              <a:t>, D. A. Tennant, D. G. </a:t>
            </a:r>
            <a:r>
              <a:rPr lang="en-US" sz="1200" dirty="0" err="1" smtClean="0">
                <a:solidFill>
                  <a:srgbClr val="106636"/>
                </a:solidFill>
                <a:cs typeface="Arial" panose="020B0604020202020204" pitchFamily="34" charset="0"/>
              </a:rPr>
              <a:t>Mandrus</a:t>
            </a:r>
            <a:r>
              <a:rPr lang="en-US" sz="1200" dirty="0" smtClean="0">
                <a:solidFill>
                  <a:srgbClr val="106636"/>
                </a:solidFill>
                <a:cs typeface="Arial" panose="020B0604020202020204" pitchFamily="34" charset="0"/>
              </a:rPr>
              <a:t>, and S. E. Nagler, “</a:t>
            </a:r>
            <a:r>
              <a:rPr lang="en-US" sz="1200" b="0" i="0" kern="1200" dirty="0" smtClean="0">
                <a:solidFill>
                  <a:schemeClr val="tx1"/>
                </a:solidFill>
                <a:effectLst/>
                <a:latin typeface="+mn-lt"/>
                <a:ea typeface="+mn-ea"/>
                <a:cs typeface="+mn-cs"/>
              </a:rPr>
              <a:t>Proximate </a:t>
            </a:r>
            <a:r>
              <a:rPr lang="en-US" sz="1200" b="0" i="0" kern="1200" dirty="0" err="1" smtClean="0">
                <a:solidFill>
                  <a:schemeClr val="tx1"/>
                </a:solidFill>
                <a:effectLst/>
                <a:latin typeface="+mn-lt"/>
                <a:ea typeface="+mn-ea"/>
                <a:cs typeface="+mn-cs"/>
              </a:rPr>
              <a:t>Kitaev</a:t>
            </a:r>
            <a:r>
              <a:rPr lang="en-US" sz="1200" b="0" i="0" kern="1200" dirty="0" smtClean="0">
                <a:solidFill>
                  <a:schemeClr val="tx1"/>
                </a:solidFill>
                <a:effectLst/>
                <a:latin typeface="+mn-lt"/>
                <a:ea typeface="+mn-ea"/>
                <a:cs typeface="+mn-cs"/>
              </a:rPr>
              <a:t> Quantum Spin Liquid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in a Honeycomb Magnet,” </a:t>
            </a:r>
            <a:r>
              <a:rPr lang="en-US" sz="1200" i="1" dirty="0" smtClean="0">
                <a:solidFill>
                  <a:srgbClr val="106636"/>
                </a:solidFill>
                <a:cs typeface="Arial" panose="020B0604020202020204" pitchFamily="34" charset="0"/>
              </a:rPr>
              <a:t>Nature Materials</a:t>
            </a:r>
            <a:r>
              <a:rPr lang="en-US" sz="1200" i="0" dirty="0" smtClean="0">
                <a:solidFill>
                  <a:srgbClr val="106636"/>
                </a:solidFill>
                <a:cs typeface="Arial" panose="020B0604020202020204" pitchFamily="34" charset="0"/>
              </a:rPr>
              <a:t> (</a:t>
            </a:r>
            <a:r>
              <a:rPr lang="en-US" sz="1200" b="0" i="0" dirty="0" smtClean="0">
                <a:solidFill>
                  <a:srgbClr val="106636"/>
                </a:solidFill>
                <a:cs typeface="Arial" panose="020B0604020202020204" pitchFamily="34" charset="0"/>
              </a:rPr>
              <a:t>2016)</a:t>
            </a:r>
            <a:r>
              <a:rPr lang="en-US" sz="1200" dirty="0" smtClean="0">
                <a:solidFill>
                  <a:srgbClr val="106636"/>
                </a:solidFill>
                <a:cs typeface="Arial" panose="020B0604020202020204" pitchFamily="34" charset="0"/>
              </a:rPr>
              <a:t>. DOI: </a:t>
            </a:r>
            <a:r>
              <a:rPr lang="en-US" sz="1200" b="0" i="0" kern="1200" dirty="0" smtClean="0">
                <a:solidFill>
                  <a:schemeClr val="tx1"/>
                </a:solidFill>
                <a:effectLst/>
                <a:latin typeface="+mn-lt"/>
                <a:ea typeface="+mn-ea"/>
                <a:cs typeface="+mn-cs"/>
              </a:rPr>
              <a:t>10.1038/nmat4604.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106636"/>
              </a:solidFill>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6636"/>
                </a:solidFill>
                <a:cs typeface="Arial" panose="020B0604020202020204" pitchFamily="34" charset="0"/>
              </a:rPr>
              <a:t>http://www.nature.com/nmat/journal/vaop/ncurrent/abs/nmat4604.html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106636"/>
              </a:solidFill>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06636"/>
                </a:solidFill>
                <a:cs typeface="Arial" panose="020B0604020202020204" pitchFamily="34" charset="0"/>
              </a:rPr>
              <a:t>ABSTRACT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Quantum spin liquids (QSLs) are topological states of matter exhibiting remarkable properties such as the capacity to protect quantum information from </a:t>
            </a:r>
            <a:r>
              <a:rPr lang="en-US" sz="1200" b="0" i="0" kern="1200" dirty="0" err="1" smtClean="0">
                <a:solidFill>
                  <a:schemeClr val="tx1"/>
                </a:solidFill>
                <a:effectLst/>
                <a:latin typeface="+mn-lt"/>
                <a:ea typeface="+mn-ea"/>
                <a:cs typeface="+mn-cs"/>
              </a:rPr>
              <a:t>decoherence</a:t>
            </a:r>
            <a:r>
              <a:rPr lang="en-US" sz="1200" b="0" i="0" kern="1200" dirty="0" smtClean="0">
                <a:solidFill>
                  <a:schemeClr val="tx1"/>
                </a:solidFill>
                <a:effectLst/>
                <a:latin typeface="+mn-lt"/>
                <a:ea typeface="+mn-ea"/>
                <a:cs typeface="+mn-cs"/>
              </a:rPr>
              <a:t>. Whereas their featureless ground states have precluded their straightforward experimental identification, excited states are more revealing and particularly interesting owing to the emergence of fundamentally new excitations such as </a:t>
            </a:r>
            <a:r>
              <a:rPr lang="en-US" sz="1200" b="0" i="0" kern="1200" dirty="0" err="1" smtClean="0">
                <a:solidFill>
                  <a:schemeClr val="tx1"/>
                </a:solidFill>
                <a:effectLst/>
                <a:latin typeface="+mn-lt"/>
                <a:ea typeface="+mn-ea"/>
                <a:cs typeface="+mn-cs"/>
              </a:rPr>
              <a:t>Majorana</a:t>
            </a:r>
            <a:r>
              <a:rPr lang="en-US" sz="1200" b="0" i="0" kern="1200" dirty="0" smtClean="0">
                <a:solidFill>
                  <a:schemeClr val="tx1"/>
                </a:solidFill>
                <a:effectLst/>
                <a:latin typeface="+mn-lt"/>
                <a:ea typeface="+mn-ea"/>
                <a:cs typeface="+mn-cs"/>
              </a:rPr>
              <a:t> fermions. Ideal probes of these excitations are inelastic neutron scattering experiments. These we report here for a ruthenium-based material, α-RuCl</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continuing a major search (so far concentrated on iridium materials) for realizations of the celebrated </a:t>
            </a:r>
            <a:r>
              <a:rPr lang="en-US" sz="1200" b="0" i="0" kern="1200" dirty="0" err="1" smtClean="0">
                <a:solidFill>
                  <a:schemeClr val="tx1"/>
                </a:solidFill>
                <a:effectLst/>
                <a:latin typeface="+mn-lt"/>
                <a:ea typeface="+mn-ea"/>
                <a:cs typeface="+mn-cs"/>
              </a:rPr>
              <a:t>Kitaev</a:t>
            </a:r>
            <a:r>
              <a:rPr lang="en-US" sz="1200" b="0" i="0" kern="1200" dirty="0" smtClean="0">
                <a:solidFill>
                  <a:schemeClr val="tx1"/>
                </a:solidFill>
                <a:effectLst/>
                <a:latin typeface="+mn-lt"/>
                <a:ea typeface="+mn-ea"/>
                <a:cs typeface="+mn-cs"/>
              </a:rPr>
              <a:t> honeycomb topological QSL. Our measurements confirm the requisite strong spin–orbit coupling and low-temperature magnetic order matching predictions proximate to the QSL. We find stacking faults, inherent to the highly two-dimensional nature of the material, resolve an outstanding puzzle. Crucially, dynamical response measurements above interlayer energy scales are naturally accounted for in terms of </a:t>
            </a:r>
            <a:r>
              <a:rPr lang="en-US" sz="1200" b="0" i="0" kern="1200" dirty="0" err="1" smtClean="0">
                <a:solidFill>
                  <a:schemeClr val="tx1"/>
                </a:solidFill>
                <a:effectLst/>
                <a:latin typeface="+mn-lt"/>
                <a:ea typeface="+mn-ea"/>
                <a:cs typeface="+mn-cs"/>
              </a:rPr>
              <a:t>deconfinement</a:t>
            </a:r>
            <a:r>
              <a:rPr lang="en-US" sz="1200" b="0" i="0" kern="1200" dirty="0" smtClean="0">
                <a:solidFill>
                  <a:schemeClr val="tx1"/>
                </a:solidFill>
                <a:effectLst/>
                <a:latin typeface="+mn-lt"/>
                <a:ea typeface="+mn-ea"/>
                <a:cs typeface="+mn-cs"/>
              </a:rPr>
              <a:t> physics expected for QSLs. Comparing these with recent dynamical calculations involving gauge flux excitations and </a:t>
            </a:r>
            <a:r>
              <a:rPr lang="en-US" sz="1200" b="0" i="0" kern="1200" dirty="0" err="1" smtClean="0">
                <a:solidFill>
                  <a:schemeClr val="tx1"/>
                </a:solidFill>
                <a:effectLst/>
                <a:latin typeface="+mn-lt"/>
                <a:ea typeface="+mn-ea"/>
                <a:cs typeface="+mn-cs"/>
              </a:rPr>
              <a:t>Majorana</a:t>
            </a:r>
            <a:r>
              <a:rPr lang="en-US" sz="1200" b="0" i="0" kern="1200" dirty="0" smtClean="0">
                <a:solidFill>
                  <a:schemeClr val="tx1"/>
                </a:solidFill>
                <a:effectLst/>
                <a:latin typeface="+mn-lt"/>
                <a:ea typeface="+mn-ea"/>
                <a:cs typeface="+mn-cs"/>
              </a:rPr>
              <a:t> fermions of the pure </a:t>
            </a:r>
            <a:r>
              <a:rPr lang="en-US" sz="1200" b="0" i="0" kern="1200" dirty="0" err="1" smtClean="0">
                <a:solidFill>
                  <a:schemeClr val="tx1"/>
                </a:solidFill>
                <a:effectLst/>
                <a:latin typeface="+mn-lt"/>
                <a:ea typeface="+mn-ea"/>
                <a:cs typeface="+mn-cs"/>
              </a:rPr>
              <a:t>Kitaev</a:t>
            </a:r>
            <a:r>
              <a:rPr lang="en-US" sz="1200" b="0" i="0" kern="1200" dirty="0" smtClean="0">
                <a:solidFill>
                  <a:schemeClr val="tx1"/>
                </a:solidFill>
                <a:effectLst/>
                <a:latin typeface="+mn-lt"/>
                <a:ea typeface="+mn-ea"/>
                <a:cs typeface="+mn-cs"/>
              </a:rPr>
              <a:t> model, we propose the excitation spectrum of α-RuCl</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as a prime candidate for fractionalized </a:t>
            </a:r>
            <a:r>
              <a:rPr lang="en-US" sz="1200" b="0" i="0" kern="1200" dirty="0" err="1" smtClean="0">
                <a:solidFill>
                  <a:schemeClr val="tx1"/>
                </a:solidFill>
                <a:effectLst/>
                <a:latin typeface="+mn-lt"/>
                <a:ea typeface="+mn-ea"/>
                <a:cs typeface="+mn-cs"/>
              </a:rPr>
              <a:t>Kitaev</a:t>
            </a:r>
            <a:r>
              <a:rPr lang="en-US" sz="1200" b="0" i="0" kern="1200" dirty="0" smtClean="0">
                <a:solidFill>
                  <a:schemeClr val="tx1"/>
                </a:solidFill>
                <a:effectLst/>
                <a:latin typeface="+mn-lt"/>
                <a:ea typeface="+mn-ea"/>
                <a:cs typeface="+mn-cs"/>
              </a:rPr>
              <a:t> physics.</a:t>
            </a:r>
            <a:endParaRPr lang="en-US" sz="1200" dirty="0" smtClean="0">
              <a:solidFill>
                <a:srgbClr val="106636"/>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05C84CA-8565-44D6-BCF7-31A8C122B252}" type="slidenum">
              <a:rPr lang="en-US" smtClean="0"/>
              <a:t>1</a:t>
            </a:fld>
            <a:endParaRPr lang="en-US"/>
          </a:p>
        </p:txBody>
      </p:sp>
    </p:spTree>
    <p:extLst>
      <p:ext uri="{BB962C8B-B14F-4D97-AF65-F5344CB8AC3E}">
        <p14:creationId xmlns:p14="http://schemas.microsoft.com/office/powerpoint/2010/main" val="154834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18783D"/>
                </a:solidFill>
              </a:rPr>
              <a:t>Ferhat</a:t>
            </a:r>
            <a:r>
              <a:rPr lang="en-US" sz="1200" dirty="0" smtClean="0">
                <a:solidFill>
                  <a:srgbClr val="18783D"/>
                </a:solidFill>
              </a:rPr>
              <a:t> </a:t>
            </a:r>
            <a:r>
              <a:rPr lang="en-US" sz="1200" dirty="0" err="1" smtClean="0">
                <a:solidFill>
                  <a:srgbClr val="18783D"/>
                </a:solidFill>
              </a:rPr>
              <a:t>Katmis</a:t>
            </a:r>
            <a:r>
              <a:rPr lang="en-US" sz="1200" dirty="0" smtClean="0">
                <a:solidFill>
                  <a:srgbClr val="18783D"/>
                </a:solidFill>
              </a:rPr>
              <a:t>, Valeria Lauter, Flavio S. </a:t>
            </a:r>
            <a:r>
              <a:rPr lang="en-US" sz="1200" dirty="0" err="1" smtClean="0">
                <a:solidFill>
                  <a:srgbClr val="18783D"/>
                </a:solidFill>
              </a:rPr>
              <a:t>Nogueira</a:t>
            </a:r>
            <a:r>
              <a:rPr lang="en-US" sz="1200" dirty="0" smtClean="0">
                <a:solidFill>
                  <a:srgbClr val="18783D"/>
                </a:solidFill>
              </a:rPr>
              <a:t>, </a:t>
            </a:r>
            <a:r>
              <a:rPr lang="en-US" sz="1200" dirty="0" err="1" smtClean="0">
                <a:solidFill>
                  <a:srgbClr val="18783D"/>
                </a:solidFill>
              </a:rPr>
              <a:t>Badih</a:t>
            </a:r>
            <a:r>
              <a:rPr lang="en-US" sz="1200" dirty="0" smtClean="0">
                <a:solidFill>
                  <a:srgbClr val="18783D"/>
                </a:solidFill>
              </a:rPr>
              <a:t> A. </a:t>
            </a:r>
            <a:r>
              <a:rPr lang="en-US" sz="1200" dirty="0" err="1" smtClean="0">
                <a:solidFill>
                  <a:srgbClr val="18783D"/>
                </a:solidFill>
              </a:rPr>
              <a:t>Assaf</a:t>
            </a:r>
            <a:r>
              <a:rPr lang="en-US" sz="1200" dirty="0" smtClean="0">
                <a:solidFill>
                  <a:srgbClr val="18783D"/>
                </a:solidFill>
              </a:rPr>
              <a:t>, Michelle E. </a:t>
            </a:r>
            <a:r>
              <a:rPr lang="en-US" sz="1200" dirty="0" err="1" smtClean="0">
                <a:solidFill>
                  <a:srgbClr val="18783D"/>
                </a:solidFill>
              </a:rPr>
              <a:t>Jamer</a:t>
            </a:r>
            <a:r>
              <a:rPr lang="en-US" sz="1200" dirty="0" smtClean="0">
                <a:solidFill>
                  <a:srgbClr val="18783D"/>
                </a:solidFill>
              </a:rPr>
              <a:t>, Peng Wei, </a:t>
            </a:r>
            <a:r>
              <a:rPr lang="en-US" sz="1200" dirty="0" err="1" smtClean="0">
                <a:solidFill>
                  <a:srgbClr val="18783D"/>
                </a:solidFill>
              </a:rPr>
              <a:t>Biswarup</a:t>
            </a:r>
            <a:r>
              <a:rPr lang="en-US" sz="1200" dirty="0" smtClean="0">
                <a:solidFill>
                  <a:srgbClr val="18783D"/>
                </a:solidFill>
              </a:rPr>
              <a:t> </a:t>
            </a:r>
            <a:r>
              <a:rPr lang="en-US" sz="1200" dirty="0" err="1" smtClean="0">
                <a:solidFill>
                  <a:srgbClr val="18783D"/>
                </a:solidFill>
              </a:rPr>
              <a:t>Satpati</a:t>
            </a:r>
            <a:r>
              <a:rPr lang="en-US" sz="1200" dirty="0" smtClean="0">
                <a:solidFill>
                  <a:srgbClr val="18783D"/>
                </a:solidFill>
              </a:rPr>
              <a:t>, John W. Freeland, Ilya </a:t>
            </a:r>
            <a:r>
              <a:rPr lang="en-US" sz="1200" dirty="0" err="1" smtClean="0">
                <a:solidFill>
                  <a:srgbClr val="18783D"/>
                </a:solidFill>
              </a:rPr>
              <a:t>Eremin</a:t>
            </a:r>
            <a:r>
              <a:rPr lang="en-US" sz="1200" dirty="0" smtClean="0">
                <a:solidFill>
                  <a:srgbClr val="18783D"/>
                </a:solidFill>
              </a:rPr>
              <a:t>, Don Heiman, Pablo </a:t>
            </a:r>
            <a:r>
              <a:rPr lang="en-US" sz="1200" dirty="0" err="1" smtClean="0">
                <a:solidFill>
                  <a:srgbClr val="18783D"/>
                </a:solidFill>
              </a:rPr>
              <a:t>Jarillo</a:t>
            </a:r>
            <a:r>
              <a:rPr lang="en-US" sz="1200" dirty="0" smtClean="0">
                <a:solidFill>
                  <a:srgbClr val="18783D"/>
                </a:solidFill>
              </a:rPr>
              <a:t>-Herrero, and </a:t>
            </a:r>
            <a:r>
              <a:rPr lang="en-US" sz="1200" dirty="0" err="1" smtClean="0">
                <a:solidFill>
                  <a:srgbClr val="18783D"/>
                </a:solidFill>
              </a:rPr>
              <a:t>Jagadeesh</a:t>
            </a:r>
            <a:r>
              <a:rPr lang="en-US" sz="1200" dirty="0" smtClean="0">
                <a:solidFill>
                  <a:srgbClr val="18783D"/>
                </a:solidFill>
              </a:rPr>
              <a:t> S. </a:t>
            </a:r>
            <a:r>
              <a:rPr lang="en-US" sz="1200" dirty="0" err="1" smtClean="0">
                <a:solidFill>
                  <a:srgbClr val="18783D"/>
                </a:solidFill>
              </a:rPr>
              <a:t>Moodera</a:t>
            </a:r>
            <a:r>
              <a:rPr lang="en-US" sz="1200" dirty="0" smtClean="0">
                <a:solidFill>
                  <a:srgbClr val="18783D"/>
                </a:solidFill>
              </a:rPr>
              <a:t>, “A High-temperature Ferromagnetic Topological Insulating Phase by Proximity Coupling,” </a:t>
            </a:r>
            <a:r>
              <a:rPr lang="en-US" sz="1200" i="1" dirty="0" smtClean="0">
                <a:solidFill>
                  <a:srgbClr val="18783D"/>
                </a:solidFill>
              </a:rPr>
              <a:t>Nature</a:t>
            </a:r>
            <a:r>
              <a:rPr lang="en-US" sz="1200" dirty="0" smtClean="0">
                <a:solidFill>
                  <a:srgbClr val="18783D"/>
                </a:solidFill>
              </a:rPr>
              <a:t>, (</a:t>
            </a:r>
            <a:r>
              <a:rPr lang="en-US" sz="1200" b="0" dirty="0" smtClean="0">
                <a:solidFill>
                  <a:srgbClr val="18783D"/>
                </a:solidFill>
              </a:rPr>
              <a:t>2016). DOI: </a:t>
            </a:r>
            <a:r>
              <a:rPr lang="en-US" sz="1200" b="0" i="0" kern="1200" dirty="0" smtClean="0">
                <a:solidFill>
                  <a:schemeClr val="tx1"/>
                </a:solidFill>
                <a:effectLst/>
                <a:latin typeface="+mn-lt"/>
                <a:ea typeface="+mn-ea"/>
                <a:cs typeface="+mn-cs"/>
              </a:rPr>
              <a:t>10.1038/nature17635</a:t>
            </a:r>
            <a:r>
              <a:rPr lang="en-US" sz="1200" b="0" i="0" kern="1200" dirty="0" smtClean="0">
                <a:solidFill>
                  <a:srgbClr val="18783D"/>
                </a:solidFill>
                <a:effectLst/>
                <a:latin typeface="+mn-lt"/>
                <a:ea typeface="+mn-ea"/>
                <a:cs typeface="+mn-cs"/>
              </a:rPr>
              <a:t>.</a:t>
            </a:r>
            <a:endParaRPr lang="en-GB" sz="1200" u="sng" dirty="0" smtClean="0">
              <a:solidFill>
                <a:srgbClr val="18783D"/>
              </a:solidFill>
            </a:endParaRPr>
          </a:p>
          <a:p>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hlinkClick r:id="rId3"/>
            </a:endParaRPr>
          </a:p>
          <a:p>
            <a:r>
              <a:rPr lang="en-US" dirty="0" smtClean="0"/>
              <a:t>http://www.nature.com/nature/journal/vaop/ncurrent/full/nature17635.html</a:t>
            </a:r>
          </a:p>
          <a:p>
            <a:endParaRPr lang="en-US" dirty="0" smtClean="0"/>
          </a:p>
          <a:p>
            <a:r>
              <a:rPr lang="en-US" b="1" dirty="0" smtClean="0"/>
              <a:t>ABSTRACT</a:t>
            </a:r>
          </a:p>
          <a:p>
            <a:r>
              <a:rPr lang="en-US" sz="1200" b="0" i="0" kern="1200" dirty="0" smtClean="0">
                <a:solidFill>
                  <a:schemeClr val="tx1"/>
                </a:solidFill>
                <a:effectLst/>
                <a:latin typeface="+mn-lt"/>
                <a:ea typeface="+mn-ea"/>
                <a:cs typeface="+mn-cs"/>
              </a:rPr>
              <a:t>Topological insulators are insulating materials that display conducting surface states protected by time-reversal symmetry, wherein electron spins are locked to their momentum. This unique property opens up new opportunities for creating next-generation electronic, spintronic and quantum computation devices. Introducing ferromagnetic order into a topological insulator system without compromising its distinctive quantum coherent features could lead to the realization of several predicted physical phenomena. In particular, achieving robust long-range magnetic order at the surface of the topological insulator at specific locations without introducing spin-scattering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could open up new possibilities for devices. Here we use spin-polarized neutron reflectivity experiments to demonstrate topologically enhanced interface magnetism by coupling a ferromagnetic insulator (</a:t>
            </a:r>
            <a:r>
              <a:rPr lang="en-US" sz="1200" b="0" i="0" kern="1200" dirty="0" err="1" smtClean="0">
                <a:solidFill>
                  <a:schemeClr val="tx1"/>
                </a:solidFill>
                <a:effectLst/>
                <a:latin typeface="+mn-lt"/>
                <a:ea typeface="+mn-ea"/>
                <a:cs typeface="+mn-cs"/>
              </a:rPr>
              <a:t>EuS</a:t>
            </a:r>
            <a:r>
              <a:rPr lang="en-US" sz="1200" b="0" i="0" kern="1200" dirty="0" smtClean="0">
                <a:solidFill>
                  <a:schemeClr val="tx1"/>
                </a:solidFill>
                <a:effectLst/>
                <a:latin typeface="+mn-lt"/>
                <a:ea typeface="+mn-ea"/>
                <a:cs typeface="+mn-cs"/>
              </a:rPr>
              <a:t>) to a topological insulator (Bi</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Se</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in a bilayer system. This interfacial ferromagnetism persists up to room temperature, even though the ferromagnetic insulator is known to order </a:t>
            </a:r>
            <a:r>
              <a:rPr lang="en-US" sz="1200" b="0" i="0" kern="1200" dirty="0" err="1" smtClean="0">
                <a:solidFill>
                  <a:schemeClr val="tx1"/>
                </a:solidFill>
                <a:effectLst/>
                <a:latin typeface="+mn-lt"/>
                <a:ea typeface="+mn-ea"/>
                <a:cs typeface="+mn-cs"/>
              </a:rPr>
              <a:t>ferromagnetically</a:t>
            </a:r>
            <a:r>
              <a:rPr lang="en-US" sz="1200" b="0" i="0" kern="1200" dirty="0" smtClean="0">
                <a:solidFill>
                  <a:schemeClr val="tx1"/>
                </a:solidFill>
                <a:effectLst/>
                <a:latin typeface="+mn-lt"/>
                <a:ea typeface="+mn-ea"/>
                <a:cs typeface="+mn-cs"/>
              </a:rPr>
              <a:t> only at low temperatures (&lt;17 K). The magnetism induced at the interface resulting from the large spin–orbit interaction and the spin–momentum locking of the topological insulator surface greatly enhances the magnetic ordering (Curie) temperature of this bilayer system. The ferromagnetism extends ~2 nm into the Bi</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Se</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from the interface. Owing to the short-range nature of the ferromagnetic exchange interaction, the time-reversal symmetry is broken only near the surface of a topological insulator, while leaving its bulk states unaffected. The topological magneto-electric response originating in such an engineered topological insulator</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could allow efficient manipulation of the magnetization dynamics by an electric field, providing an energy-efficient topological control mechanism for future spin-based technologies.</a:t>
            </a:r>
            <a:endParaRPr lang="en-US" b="0" dirty="0"/>
          </a:p>
        </p:txBody>
      </p:sp>
      <p:sp>
        <p:nvSpPr>
          <p:cNvPr id="4" name="Slide Number Placeholder 3"/>
          <p:cNvSpPr>
            <a:spLocks noGrp="1"/>
          </p:cNvSpPr>
          <p:nvPr>
            <p:ph type="sldNum" sz="quarter" idx="10"/>
          </p:nvPr>
        </p:nvSpPr>
        <p:spPr/>
        <p:txBody>
          <a:bodyPr/>
          <a:lstStyle/>
          <a:p>
            <a:fld id="{205C84CA-8565-44D6-BCF7-31A8C122B252}" type="slidenum">
              <a:rPr lang="en-US" smtClean="0"/>
              <a:t>2</a:t>
            </a:fld>
            <a:endParaRPr lang="en-US"/>
          </a:p>
        </p:txBody>
      </p:sp>
    </p:spTree>
    <p:extLst>
      <p:ext uri="{BB962C8B-B14F-4D97-AF65-F5344CB8AC3E}">
        <p14:creationId xmlns:p14="http://schemas.microsoft.com/office/powerpoint/2010/main" val="82206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100" dirty="0" smtClean="0">
                <a:solidFill>
                  <a:srgbClr val="106636"/>
                </a:solidFill>
              </a:rPr>
              <a:t>H. D. Liu, Y. Chen, S. Hy, K. An, S. Venkatachalam, </a:t>
            </a:r>
            <a:r>
              <a:rPr lang="de-DE" sz="1100" b="0" dirty="0" smtClean="0">
                <a:solidFill>
                  <a:srgbClr val="106636"/>
                </a:solidFill>
              </a:rPr>
              <a:t>D. Qian, M. Zhang, and Y. S. Meng</a:t>
            </a:r>
            <a:r>
              <a:rPr lang="en-US" sz="1100" b="0" dirty="0" smtClean="0">
                <a:solidFill>
                  <a:srgbClr val="106636"/>
                </a:solidFill>
              </a:rPr>
              <a:t>, “</a:t>
            </a:r>
            <a:r>
              <a:rPr lang="en-US" sz="1200" b="0" i="0" kern="1200" dirty="0" smtClean="0">
                <a:solidFill>
                  <a:schemeClr val="tx1"/>
                </a:solidFill>
                <a:effectLst/>
                <a:latin typeface="+mn-lt"/>
                <a:ea typeface="+mn-ea"/>
                <a:cs typeface="+mn-cs"/>
              </a:rPr>
              <a:t>Operando Lithium Dynamics in the Li-Rich Layered Oxide Cathode Material via Neutron Diffraction,” </a:t>
            </a:r>
            <a:r>
              <a:rPr lang="en-US" sz="1100" b="0" i="1" dirty="0" smtClean="0">
                <a:solidFill>
                  <a:srgbClr val="106636"/>
                </a:solidFill>
              </a:rPr>
              <a:t>Advanced Energy Material</a:t>
            </a:r>
            <a:r>
              <a:rPr lang="en-US" sz="1100" i="0" dirty="0" smtClean="0">
                <a:solidFill>
                  <a:srgbClr val="106636"/>
                </a:solidFill>
              </a:rPr>
              <a:t>, </a:t>
            </a:r>
            <a:r>
              <a:rPr lang="en-US" sz="1100" b="1" i="0" dirty="0" smtClean="0">
                <a:solidFill>
                  <a:srgbClr val="106636"/>
                </a:solidFill>
              </a:rPr>
              <a:t>6</a:t>
            </a:r>
            <a:r>
              <a:rPr lang="en-US" sz="1100" i="0" dirty="0" smtClean="0">
                <a:solidFill>
                  <a:srgbClr val="106636"/>
                </a:solidFill>
              </a:rPr>
              <a:t> </a:t>
            </a:r>
            <a:r>
              <a:rPr lang="en-US" sz="1100" b="0" i="0" dirty="0" smtClean="0">
                <a:solidFill>
                  <a:srgbClr val="106636"/>
                </a:solidFill>
              </a:rPr>
              <a:t>(2016)</a:t>
            </a:r>
            <a:r>
              <a:rPr lang="en-US" sz="1100" b="0" dirty="0" smtClean="0">
                <a:solidFill>
                  <a:srgbClr val="106636"/>
                </a:solidFill>
              </a:rPr>
              <a:t>.</a:t>
            </a:r>
            <a:r>
              <a:rPr lang="en-US" sz="1100" dirty="0" smtClean="0">
                <a:solidFill>
                  <a:srgbClr val="106636"/>
                </a:solidFill>
              </a:rPr>
              <a:t> DOI: </a:t>
            </a:r>
            <a:r>
              <a:rPr lang="en-US" sz="1200" b="0" i="0" kern="1200" dirty="0" smtClean="0">
                <a:solidFill>
                  <a:schemeClr val="tx1"/>
                </a:solidFill>
                <a:effectLst/>
                <a:latin typeface="+mn-lt"/>
                <a:ea typeface="+mn-ea"/>
                <a:cs typeface="+mn-cs"/>
              </a:rPr>
              <a:t>10.1002/aenm.201502143.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106636"/>
                </a:solidFill>
              </a:rPr>
              <a:t>http://onlinelibrary.wiley.com/doi/10.1002/aenm.201502143/full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10663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106636"/>
                </a:solidFill>
              </a:rPr>
              <a:t>ABSTRACT</a:t>
            </a:r>
          </a:p>
          <a:p>
            <a:pPr fontAlgn="base"/>
            <a:r>
              <a:rPr lang="en-US" dirty="0" smtClean="0">
                <a:effectLst/>
              </a:rPr>
              <a:t>Neutron diffraction under operando battery cycling is used to study the lithium and oxygen dynamics of high Li-rich Li(</a:t>
            </a:r>
            <a:r>
              <a:rPr lang="en-US" dirty="0" err="1" smtClean="0">
                <a:effectLst/>
              </a:rPr>
              <a:t>Li</a:t>
            </a:r>
            <a:r>
              <a:rPr lang="en-US" i="1" baseline="-25000" dirty="0" err="1" smtClean="0">
                <a:effectLst/>
              </a:rPr>
              <a:t>x</a:t>
            </a:r>
            <a:r>
              <a:rPr lang="en-US" baseline="-25000" dirty="0" smtClean="0">
                <a:effectLst/>
              </a:rPr>
              <a:t>/3</a:t>
            </a:r>
            <a:r>
              <a:rPr lang="en-US" dirty="0" smtClean="0">
                <a:effectLst/>
              </a:rPr>
              <a:t>Ni</a:t>
            </a:r>
            <a:r>
              <a:rPr lang="en-US" baseline="-25000" dirty="0" smtClean="0">
                <a:effectLst/>
              </a:rPr>
              <a:t>(3/8-3</a:t>
            </a:r>
            <a:r>
              <a:rPr lang="en-US" i="1" baseline="-25000" dirty="0" smtClean="0">
                <a:effectLst/>
              </a:rPr>
              <a:t>x</a:t>
            </a:r>
            <a:r>
              <a:rPr lang="en-US" baseline="-25000" dirty="0" smtClean="0">
                <a:effectLst/>
              </a:rPr>
              <a:t>/8)</a:t>
            </a:r>
            <a:r>
              <a:rPr lang="en-US" dirty="0" smtClean="0">
                <a:effectLst/>
              </a:rPr>
              <a:t>Co</a:t>
            </a:r>
            <a:r>
              <a:rPr lang="en-US" baseline="-25000" dirty="0" smtClean="0">
                <a:effectLst/>
              </a:rPr>
              <a:t>(1/4-</a:t>
            </a:r>
            <a:r>
              <a:rPr lang="en-US" i="1" baseline="-25000" dirty="0" smtClean="0">
                <a:effectLst/>
              </a:rPr>
              <a:t>x</a:t>
            </a:r>
            <a:r>
              <a:rPr lang="en-US" baseline="-25000" dirty="0" smtClean="0">
                <a:effectLst/>
              </a:rPr>
              <a:t>/4)</a:t>
            </a:r>
            <a:r>
              <a:rPr lang="en-US" dirty="0" err="1" smtClean="0">
                <a:effectLst/>
              </a:rPr>
              <a:t>Mn</a:t>
            </a:r>
            <a:r>
              <a:rPr lang="en-US" baseline="-25000" dirty="0" smtClean="0">
                <a:effectLst/>
              </a:rPr>
              <a:t>(3/8+7</a:t>
            </a:r>
            <a:r>
              <a:rPr lang="en-US" i="1" baseline="-25000" dirty="0" smtClean="0">
                <a:effectLst/>
              </a:rPr>
              <a:t>x</a:t>
            </a:r>
            <a:r>
              <a:rPr lang="en-US" baseline="-25000" dirty="0" smtClean="0">
                <a:effectLst/>
              </a:rPr>
              <a:t>/24)</a:t>
            </a:r>
            <a:r>
              <a:rPr lang="en-US" dirty="0" smtClean="0">
                <a:effectLst/>
              </a:rPr>
              <a:t>O</a:t>
            </a:r>
            <a:r>
              <a:rPr lang="en-US" baseline="-25000" dirty="0" smtClean="0">
                <a:effectLst/>
              </a:rPr>
              <a:t>2</a:t>
            </a:r>
            <a:r>
              <a:rPr lang="en-US" dirty="0" smtClean="0">
                <a:effectLst/>
              </a:rPr>
              <a:t> (</a:t>
            </a:r>
            <a:r>
              <a:rPr lang="en-US" i="1" dirty="0" smtClean="0">
                <a:effectLst/>
              </a:rPr>
              <a:t>x</a:t>
            </a:r>
            <a:r>
              <a:rPr lang="en-US" dirty="0" smtClean="0">
                <a:effectLst/>
              </a:rPr>
              <a:t> = 0.6, HLR) and low Li-rich Li(</a:t>
            </a:r>
            <a:r>
              <a:rPr lang="en-US" dirty="0" err="1" smtClean="0">
                <a:effectLst/>
              </a:rPr>
              <a:t>Li</a:t>
            </a:r>
            <a:r>
              <a:rPr lang="en-US" i="1" baseline="-25000" dirty="0" err="1" smtClean="0">
                <a:effectLst/>
              </a:rPr>
              <a:t>x</a:t>
            </a:r>
            <a:r>
              <a:rPr lang="en-US" baseline="-25000" dirty="0" smtClean="0">
                <a:effectLst/>
              </a:rPr>
              <a:t>/3</a:t>
            </a:r>
            <a:r>
              <a:rPr lang="en-US" dirty="0" smtClean="0">
                <a:effectLst/>
              </a:rPr>
              <a:t>Ni</a:t>
            </a:r>
            <a:r>
              <a:rPr lang="en-US" baseline="-25000" dirty="0" smtClean="0">
                <a:effectLst/>
              </a:rPr>
              <a:t>(1/3-</a:t>
            </a:r>
            <a:r>
              <a:rPr lang="en-US" i="1" baseline="-25000" dirty="0" smtClean="0">
                <a:effectLst/>
              </a:rPr>
              <a:t>x</a:t>
            </a:r>
            <a:r>
              <a:rPr lang="en-US" baseline="-25000" dirty="0" smtClean="0">
                <a:effectLst/>
              </a:rPr>
              <a:t>/3)</a:t>
            </a:r>
            <a:r>
              <a:rPr lang="en-US" dirty="0" smtClean="0">
                <a:effectLst/>
              </a:rPr>
              <a:t>Co</a:t>
            </a:r>
            <a:r>
              <a:rPr lang="en-US" baseline="-25000" dirty="0" smtClean="0">
                <a:effectLst/>
              </a:rPr>
              <a:t>(1/3-</a:t>
            </a:r>
            <a:r>
              <a:rPr lang="en-US" i="1" baseline="-25000" dirty="0" smtClean="0">
                <a:effectLst/>
              </a:rPr>
              <a:t>x</a:t>
            </a:r>
            <a:r>
              <a:rPr lang="en-US" baseline="-25000" dirty="0" smtClean="0">
                <a:effectLst/>
              </a:rPr>
              <a:t>/3)</a:t>
            </a:r>
            <a:r>
              <a:rPr lang="en-US" dirty="0" err="1" smtClean="0">
                <a:effectLst/>
              </a:rPr>
              <a:t>Mn</a:t>
            </a:r>
            <a:r>
              <a:rPr lang="en-US" baseline="-25000" dirty="0" smtClean="0">
                <a:effectLst/>
              </a:rPr>
              <a:t>(1/3+</a:t>
            </a:r>
            <a:r>
              <a:rPr lang="en-US" i="1" baseline="-25000" dirty="0" smtClean="0">
                <a:effectLst/>
              </a:rPr>
              <a:t>x</a:t>
            </a:r>
            <a:r>
              <a:rPr lang="en-US" baseline="-25000" dirty="0" smtClean="0">
                <a:effectLst/>
              </a:rPr>
              <a:t>/3)</a:t>
            </a:r>
            <a:r>
              <a:rPr lang="en-US" dirty="0" smtClean="0">
                <a:effectLst/>
              </a:rPr>
              <a:t>O</a:t>
            </a:r>
            <a:r>
              <a:rPr lang="en-US" baseline="-25000" dirty="0" smtClean="0">
                <a:effectLst/>
              </a:rPr>
              <a:t>2</a:t>
            </a:r>
            <a:r>
              <a:rPr lang="en-US" dirty="0" smtClean="0">
                <a:effectLst/>
              </a:rPr>
              <a:t> (</a:t>
            </a:r>
            <a:r>
              <a:rPr lang="en-US" i="1" dirty="0" smtClean="0">
                <a:effectLst/>
              </a:rPr>
              <a:t>x</a:t>
            </a:r>
            <a:r>
              <a:rPr lang="en-US" dirty="0" smtClean="0">
                <a:effectLst/>
              </a:rPr>
              <a:t> = 0.24, LLR) compounds that exhibit different degrees of oxygen activation at high voltage. The measured lattice parameter changes and oxygen position show largely contrasting changes for the two cathodes where the LLR exhibits larger movement of oxygen and lattice contractions in comparison to the HLR that maintains relatively constant lattice parameters and oxygen position during the high voltage plateau until the end of charge. Density functional theory calculations show the presence of oxygen vacancy during the high voltage plateau; changes in the lattice parameters and oxygen position are consistent with experimental observations. Lithium migration kinetics for the Li-rich material is observed under operando conditions for the first time to reveal the rate of lithium extraction from the lithium layer, and transition metal layer is related to the different charge and discharge characteristics. At the beginning of charging, the lithium extraction predominately occurs within the lithium layer. Once the high voltage plateau is reached, the lithium extraction from the lithium layer slows down and extraction from the transition metal layer evolves at a faster rate.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100" dirty="0" smtClean="0">
                <a:solidFill>
                  <a:srgbClr val="106636"/>
                </a:solidFill>
              </a:rPr>
              <a:t>Research is sponsored by </a:t>
            </a:r>
            <a:r>
              <a:rPr lang="de-DE" sz="1100" dirty="0" smtClean="0">
                <a:solidFill>
                  <a:srgbClr val="106636"/>
                </a:solidFill>
              </a:rPr>
              <a:t>the</a:t>
            </a:r>
            <a:r>
              <a:rPr lang="de-DE" sz="1100" dirty="0" smtClean="0">
                <a:solidFill>
                  <a:srgbClr val="18783D"/>
                </a:solidFill>
              </a:rPr>
              <a:t> Battery Materials Research</a:t>
            </a:r>
            <a:r>
              <a:rPr lang="de-DE" sz="1100" dirty="0" smtClean="0">
                <a:solidFill>
                  <a:srgbClr val="106636"/>
                </a:solidFill>
              </a:rPr>
              <a:t> Program</a:t>
            </a:r>
            <a:r>
              <a:rPr lang="en-US" sz="1100" dirty="0" smtClean="0">
                <a:solidFill>
                  <a:srgbClr val="106636"/>
                </a:solidFill>
              </a:rPr>
              <a:t>.</a:t>
            </a:r>
            <a:endParaRPr lang="en-US" sz="1100" b="0" dirty="0" smtClean="0">
              <a:solidFill>
                <a:srgbClr val="106636"/>
              </a:solidFill>
            </a:endParaRPr>
          </a:p>
          <a:p>
            <a:endParaRPr lang="en-US" dirty="0"/>
          </a:p>
        </p:txBody>
      </p:sp>
      <p:sp>
        <p:nvSpPr>
          <p:cNvPr id="4" name="Slide Number Placeholder 3"/>
          <p:cNvSpPr>
            <a:spLocks noGrp="1"/>
          </p:cNvSpPr>
          <p:nvPr>
            <p:ph type="sldNum" sz="quarter" idx="10"/>
          </p:nvPr>
        </p:nvSpPr>
        <p:spPr/>
        <p:txBody>
          <a:bodyPr/>
          <a:lstStyle/>
          <a:p>
            <a:fld id="{205C84CA-8565-44D6-BCF7-31A8C122B252}" type="slidenum">
              <a:rPr lang="en-US" smtClean="0"/>
              <a:t>3</a:t>
            </a:fld>
            <a:endParaRPr lang="en-US"/>
          </a:p>
        </p:txBody>
      </p:sp>
    </p:spTree>
    <p:extLst>
      <p:ext uri="{BB962C8B-B14F-4D97-AF65-F5344CB8AC3E}">
        <p14:creationId xmlns:p14="http://schemas.microsoft.com/office/powerpoint/2010/main" val="38900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a:t>O. Gerlits, T. Wymore, A. Das, C.-H. Shen, J</a:t>
            </a:r>
            <a:r>
              <a:rPr lang="en-US" dirty="0" smtClean="0"/>
              <a:t>. M</a:t>
            </a:r>
            <a:r>
              <a:rPr lang="en-US" dirty="0"/>
              <a:t>. Parks, J</a:t>
            </a:r>
            <a:r>
              <a:rPr lang="en-US" dirty="0" smtClean="0"/>
              <a:t>. C</a:t>
            </a:r>
            <a:r>
              <a:rPr lang="en-US" dirty="0"/>
              <a:t>. Smith, K. Weiss, D</a:t>
            </a:r>
            <a:r>
              <a:rPr lang="en-US" dirty="0" smtClean="0"/>
              <a:t>. A</a:t>
            </a:r>
            <a:r>
              <a:rPr lang="en-US" dirty="0"/>
              <a:t>. Keen, M</a:t>
            </a:r>
            <a:r>
              <a:rPr lang="en-US" dirty="0" smtClean="0"/>
              <a:t>. P</a:t>
            </a:r>
            <a:r>
              <a:rPr lang="en-US" dirty="0"/>
              <a:t>. Blakeley, J</a:t>
            </a:r>
            <a:r>
              <a:rPr lang="en-US" dirty="0" smtClean="0"/>
              <a:t>. M</a:t>
            </a:r>
            <a:r>
              <a:rPr lang="en-US" dirty="0"/>
              <a:t>. Louis, P. Langan, I. Weber, A. </a:t>
            </a:r>
            <a:r>
              <a:rPr lang="en-US" dirty="0" smtClean="0"/>
              <a:t>Kovalevsky, “Long-range Electrostatics-induced Two-proton Transfer Captured </a:t>
            </a:r>
            <a:r>
              <a:rPr lang="en-US" dirty="0"/>
              <a:t>by </a:t>
            </a:r>
            <a:r>
              <a:rPr lang="en-US" dirty="0" smtClean="0"/>
              <a:t>Neutron Crystallography </a:t>
            </a:r>
            <a:r>
              <a:rPr lang="en-US" dirty="0"/>
              <a:t>in an </a:t>
            </a:r>
            <a:r>
              <a:rPr lang="en-US" dirty="0" smtClean="0"/>
              <a:t>Enzyme Catalytic Site,” </a:t>
            </a:r>
            <a:r>
              <a:rPr lang="en-US" i="1" dirty="0" err="1" smtClean="0"/>
              <a:t>Angewandte</a:t>
            </a:r>
            <a:r>
              <a:rPr lang="en-US" i="1" dirty="0" smtClean="0"/>
              <a:t> Chemie,</a:t>
            </a:r>
            <a:r>
              <a:rPr lang="en-US" i="0" dirty="0" smtClean="0"/>
              <a:t> (2016). DOI: </a:t>
            </a:r>
            <a:r>
              <a:rPr lang="en-US" sz="1200" b="0" i="0" kern="1200" dirty="0" smtClean="0">
                <a:solidFill>
                  <a:schemeClr val="tx1"/>
                </a:solidFill>
                <a:effectLst/>
                <a:latin typeface="+mn-lt"/>
                <a:ea typeface="+mn-ea"/>
                <a:cs typeface="+mn-cs"/>
              </a:rPr>
              <a:t>10.1002/anie.201509989.</a:t>
            </a:r>
          </a:p>
          <a:p>
            <a:pPr defTabSz="922264">
              <a:defRPr/>
            </a:pPr>
            <a:endParaRPr lang="en-US" baseline="0" dirty="0" smtClean="0"/>
          </a:p>
          <a:p>
            <a:r>
              <a:rPr lang="en-US" dirty="0" smtClean="0"/>
              <a:t>http://onlinelibrary.wiley.com/doi/10.1002/anie.201509989/full</a:t>
            </a:r>
          </a:p>
          <a:p>
            <a:endParaRPr lang="en-US" dirty="0" smtClean="0"/>
          </a:p>
          <a:p>
            <a:r>
              <a:rPr lang="en-US" b="1" dirty="0" smtClean="0"/>
              <a:t>ABSTRACT</a:t>
            </a:r>
          </a:p>
          <a:p>
            <a:r>
              <a:rPr lang="en-US" sz="1200" b="0" i="0" kern="1200" dirty="0" smtClean="0">
                <a:solidFill>
                  <a:schemeClr val="tx1"/>
                </a:solidFill>
                <a:effectLst/>
                <a:latin typeface="+mn-lt"/>
                <a:ea typeface="+mn-ea"/>
                <a:cs typeface="+mn-cs"/>
              </a:rPr>
              <a:t>Neutron crystallography was used to directly locate two protons before and after a pH-induced two-proton transfer between catalytic aspartic acid residues and the </a:t>
            </a:r>
            <a:r>
              <a:rPr lang="en-US" sz="1200" b="0" i="0" kern="1200" dirty="0" err="1" smtClean="0">
                <a:solidFill>
                  <a:schemeClr val="tx1"/>
                </a:solidFill>
                <a:effectLst/>
                <a:latin typeface="+mn-lt"/>
                <a:ea typeface="+mn-ea"/>
                <a:cs typeface="+mn-cs"/>
              </a:rPr>
              <a:t>hydroxy</a:t>
            </a:r>
            <a:r>
              <a:rPr lang="en-US" sz="1200" b="0" i="0" kern="1200" dirty="0" smtClean="0">
                <a:solidFill>
                  <a:schemeClr val="tx1"/>
                </a:solidFill>
                <a:effectLst/>
                <a:latin typeface="+mn-lt"/>
                <a:ea typeface="+mn-ea"/>
                <a:cs typeface="+mn-cs"/>
              </a:rPr>
              <a:t> group of the bound clinical drug darunavir, located in the catalytic site of enzyme HIV-1 protease. The two-proton transfer is triggered by electrostatic effects arising from protonation state changes of surface residues far from the active site. The mechanism and pH effect are supported by quantum mechanics/molecular mechanics (QM/MM) calculations. The low-pH proton configuration in the catalytic site is deemed critical for the catalytic action of this enzyme and may apply more generally to other aspartic proteases. Neutrons therefore represent a superb probe to obtain structural details for proton transfer reactions in biological systems at a truly atomic level.</a:t>
            </a:r>
            <a:endParaRPr lang="en-US" b="0" dirty="0" smtClean="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3730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Boris </a:t>
            </a:r>
            <a:r>
              <a:rPr lang="en-US" dirty="0" err="1" smtClean="0"/>
              <a:t>Dyatkin</a:t>
            </a:r>
            <a:r>
              <a:rPr lang="en-US" dirty="0" smtClean="0"/>
              <a:t>, Yu Zhang, Eugene Mamontov, Alexander I.</a:t>
            </a:r>
            <a:r>
              <a:rPr lang="en-US" baseline="0" dirty="0" smtClean="0"/>
              <a:t> Kolesnikov, Yongqiang Cheng, Harry M. Meyer III, Peter T. Cummings, &amp; Yuri </a:t>
            </a:r>
            <a:r>
              <a:rPr lang="en-US" baseline="0" dirty="0" err="1" smtClean="0"/>
              <a:t>Gogotsi</a:t>
            </a:r>
            <a:r>
              <a:rPr lang="en-US" baseline="0" dirty="0" smtClean="0"/>
              <a:t>, </a:t>
            </a:r>
            <a:r>
              <a:rPr lang="en-US" dirty="0" smtClean="0"/>
              <a:t>"Influence of Surface Oxidation on Ion Dynamics and Capacitance in Porous and Non-Porous Carbon Electrodes," </a:t>
            </a:r>
            <a:r>
              <a:rPr lang="en-US" i="1" dirty="0" smtClean="0"/>
              <a:t>The Journal of Physical Chemistry C,</a:t>
            </a:r>
            <a:r>
              <a:rPr lang="en-US" i="1" baseline="0" dirty="0" smtClean="0"/>
              <a:t> </a:t>
            </a:r>
            <a:r>
              <a:rPr lang="en-US" dirty="0" smtClean="0"/>
              <a:t>(2016).</a:t>
            </a:r>
            <a:r>
              <a:rPr lang="en-US" baseline="0" dirty="0" smtClean="0"/>
              <a:t> DOI: </a:t>
            </a:r>
            <a:r>
              <a:rPr lang="en-US" sz="1200" dirty="0" smtClean="0"/>
              <a:t>10.1021/acs.jpcc.6b01204.</a:t>
            </a:r>
          </a:p>
          <a:p>
            <a:endParaRPr lang="en-US" sz="1200" dirty="0" smtClean="0"/>
          </a:p>
          <a:p>
            <a:r>
              <a:rPr lang="en-US" dirty="0" smtClean="0"/>
              <a:t>http://pubs.acs.org/doi/abs/10.1021/acs.jpcc.6b01204</a:t>
            </a:r>
          </a:p>
          <a:p>
            <a:endParaRPr lang="en-US" dirty="0" smtClean="0"/>
          </a:p>
          <a:p>
            <a:r>
              <a:rPr lang="en-US" b="1" dirty="0" smtClean="0"/>
              <a:t>ABSTRACT</a:t>
            </a:r>
          </a:p>
          <a:p>
            <a:r>
              <a:rPr lang="en-US" sz="1200" b="0" i="0" kern="1200" dirty="0" smtClean="0">
                <a:solidFill>
                  <a:schemeClr val="tx1"/>
                </a:solidFill>
                <a:effectLst/>
                <a:latin typeface="+mn-lt"/>
                <a:ea typeface="+mn-ea"/>
                <a:cs typeface="+mn-cs"/>
              </a:rPr>
              <a:t>We investigate the influence of surface chemistry and ion confinement on capacitance and </a:t>
            </a:r>
            <a:r>
              <a:rPr lang="en-US" sz="1200" b="0" i="0" kern="1200" dirty="0" err="1" smtClean="0">
                <a:solidFill>
                  <a:schemeClr val="tx1"/>
                </a:solidFill>
                <a:effectLst/>
                <a:latin typeface="+mn-lt"/>
                <a:ea typeface="+mn-ea"/>
                <a:cs typeface="+mn-cs"/>
              </a:rPr>
              <a:t>electrosorption</a:t>
            </a:r>
            <a:r>
              <a:rPr lang="en-US" sz="1200" b="0" i="0" kern="1200" dirty="0" smtClean="0">
                <a:solidFill>
                  <a:schemeClr val="tx1"/>
                </a:solidFill>
                <a:effectLst/>
                <a:latin typeface="+mn-lt"/>
                <a:ea typeface="+mn-ea"/>
                <a:cs typeface="+mn-cs"/>
              </a:rPr>
              <a:t> dynamics of room-temperature ionic liquids (RTILs) in supercapacitors. Using air oxidation and vacuum annealing, we produced </a:t>
            </a:r>
            <a:r>
              <a:rPr lang="en-US" sz="1200" b="0" i="0" kern="1200" dirty="0" err="1" smtClean="0">
                <a:solidFill>
                  <a:schemeClr val="tx1"/>
                </a:solidFill>
                <a:effectLst/>
                <a:latin typeface="+mn-lt"/>
                <a:ea typeface="+mn-ea"/>
                <a:cs typeface="+mn-cs"/>
              </a:rPr>
              <a:t>defunctionalized</a:t>
            </a:r>
            <a:r>
              <a:rPr lang="en-US" sz="1200" b="0" i="0" kern="1200" dirty="0" smtClean="0">
                <a:solidFill>
                  <a:schemeClr val="tx1"/>
                </a:solidFill>
                <a:effectLst/>
                <a:latin typeface="+mn-lt"/>
                <a:ea typeface="+mn-ea"/>
                <a:cs typeface="+mn-cs"/>
              </a:rPr>
              <a:t> and oxygen-rich surfaces of carbide-derived carbons (CDCs) and graphene </a:t>
            </a:r>
            <a:r>
              <a:rPr lang="en-US" sz="1200" b="0" i="0" kern="1200" dirty="0" err="1" smtClean="0">
                <a:solidFill>
                  <a:schemeClr val="tx1"/>
                </a:solidFill>
                <a:effectLst/>
                <a:latin typeface="+mn-lt"/>
                <a:ea typeface="+mn-ea"/>
                <a:cs typeface="+mn-cs"/>
              </a:rPr>
              <a:t>nanoplatelets</a:t>
            </a:r>
            <a:r>
              <a:rPr lang="en-US" sz="1200" b="0" i="0" kern="1200" dirty="0" smtClean="0">
                <a:solidFill>
                  <a:schemeClr val="tx1"/>
                </a:solidFill>
                <a:effectLst/>
                <a:latin typeface="+mn-lt"/>
                <a:ea typeface="+mn-ea"/>
                <a:cs typeface="+mn-cs"/>
              </a:rPr>
              <a:t> (GNPs). While oxidized surfaces of porous CDCs improve capacitance and rate handling abilities of ions, </a:t>
            </a:r>
            <a:r>
              <a:rPr lang="en-US" sz="1200" b="0" i="0" kern="1200" dirty="0" err="1" smtClean="0">
                <a:solidFill>
                  <a:schemeClr val="tx1"/>
                </a:solidFill>
                <a:effectLst/>
                <a:latin typeface="+mn-lt"/>
                <a:ea typeface="+mn-ea"/>
                <a:cs typeface="+mn-cs"/>
              </a:rPr>
              <a:t>defunctionalized</a:t>
            </a:r>
            <a:r>
              <a:rPr lang="en-US" sz="1200" b="0" i="0" kern="1200" dirty="0" smtClean="0">
                <a:solidFill>
                  <a:schemeClr val="tx1"/>
                </a:solidFill>
                <a:effectLst/>
                <a:latin typeface="+mn-lt"/>
                <a:ea typeface="+mn-ea"/>
                <a:cs typeface="+mn-cs"/>
              </a:rPr>
              <a:t> nonporous GNPs improve charge storage densities on planar electrodes. Quasi-elastic neutron scattering (QENS) and inelastic neutron scattering (INS) probed the structure, dynamics, and orientation of RTIL ions confined in divergently functionalized pores. Oxidized, </a:t>
            </a:r>
            <a:r>
              <a:rPr lang="en-US" sz="1200" b="0" i="0" kern="1200" dirty="0" err="1" smtClean="0">
                <a:solidFill>
                  <a:schemeClr val="tx1"/>
                </a:solidFill>
                <a:effectLst/>
                <a:latin typeface="+mn-lt"/>
                <a:ea typeface="+mn-ea"/>
                <a:cs typeface="+mn-cs"/>
              </a:rPr>
              <a:t>ionophilic</a:t>
            </a:r>
            <a:r>
              <a:rPr lang="en-US" sz="1200" b="0" i="0" kern="1200" dirty="0" smtClean="0">
                <a:solidFill>
                  <a:schemeClr val="tx1"/>
                </a:solidFill>
                <a:effectLst/>
                <a:latin typeface="+mn-lt"/>
                <a:ea typeface="+mn-ea"/>
                <a:cs typeface="+mn-cs"/>
              </a:rPr>
              <a:t> surfaces draw ions closer to pore surfaces and enhance potential-driven ion transport during </a:t>
            </a:r>
            <a:r>
              <a:rPr lang="en-US" sz="1200" b="0" i="0" kern="1200" dirty="0" err="1" smtClean="0">
                <a:solidFill>
                  <a:schemeClr val="tx1"/>
                </a:solidFill>
                <a:effectLst/>
                <a:latin typeface="+mn-lt"/>
                <a:ea typeface="+mn-ea"/>
                <a:cs typeface="+mn-cs"/>
              </a:rPr>
              <a:t>electrosorption</a:t>
            </a:r>
            <a:r>
              <a:rPr lang="en-US" sz="1200" b="0" i="0" kern="1200" dirty="0" smtClean="0">
                <a:solidFill>
                  <a:schemeClr val="tx1"/>
                </a:solidFill>
                <a:effectLst/>
                <a:latin typeface="+mn-lt"/>
                <a:ea typeface="+mn-ea"/>
                <a:cs typeface="+mn-cs"/>
              </a:rPr>
              <a:t>. Molecular dynamics (MD) simulations corroborated experimental data and demonstrated the significance of surface functional groups on ion orientations, accumulation densities, and capacitance.</a:t>
            </a:r>
          </a:p>
          <a:p>
            <a:endParaRPr lang="en-US" sz="1200" b="0" i="0" kern="1200" dirty="0" smtClean="0">
              <a:solidFill>
                <a:schemeClr val="tx1"/>
              </a:solidFill>
              <a:effectLst/>
              <a:latin typeface="+mn-lt"/>
              <a:ea typeface="+mn-ea"/>
              <a:cs typeface="+mn-cs"/>
            </a:endParaRPr>
          </a:p>
          <a:p>
            <a:r>
              <a:rPr lang="en-US" sz="1200" dirty="0" smtClean="0">
                <a:solidFill>
                  <a:srgbClr val="18783D"/>
                </a:solidFill>
                <a:latin typeface="+mn-lt"/>
              </a:rPr>
              <a:t>Research funded by FIRST Energy Frontier Research Center at ORNL. </a:t>
            </a:r>
            <a:endParaRPr lang="en-US" b="0" dirty="0" smtClean="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163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 </a:t>
            </a:r>
            <a:r>
              <a:rPr lang="en-US" sz="1200" b="0" i="0" kern="1200" dirty="0" err="1" smtClean="0">
                <a:solidFill>
                  <a:schemeClr val="tx1"/>
                </a:solidFill>
                <a:effectLst/>
                <a:latin typeface="+mn-lt"/>
                <a:ea typeface="+mn-ea"/>
                <a:cs typeface="+mn-cs"/>
              </a:rPr>
              <a:t>Eisazadeh</a:t>
            </a:r>
            <a:r>
              <a:rPr lang="en-US" sz="1200" b="0" i="0" kern="1200" dirty="0" smtClean="0">
                <a:solidFill>
                  <a:schemeClr val="tx1"/>
                </a:solidFill>
                <a:effectLst/>
                <a:latin typeface="+mn-lt"/>
                <a:ea typeface="+mn-ea"/>
                <a:cs typeface="+mn-cs"/>
              </a:rPr>
              <a:t>, J. Bunn, H.E. </a:t>
            </a:r>
            <a:r>
              <a:rPr lang="en-US" sz="1200" b="0" i="0" kern="1200" dirty="0" err="1" smtClean="0">
                <a:solidFill>
                  <a:schemeClr val="tx1"/>
                </a:solidFill>
                <a:effectLst/>
                <a:latin typeface="+mn-lt"/>
                <a:ea typeface="+mn-ea"/>
                <a:cs typeface="+mn-cs"/>
              </a:rPr>
              <a:t>Coules</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Achuthan</a:t>
            </a:r>
            <a:r>
              <a:rPr lang="en-US" sz="1200" b="0" i="0" kern="1200" dirty="0" smtClean="0">
                <a:solidFill>
                  <a:schemeClr val="tx1"/>
                </a:solidFill>
                <a:effectLst/>
                <a:latin typeface="+mn-lt"/>
                <a:ea typeface="+mn-ea"/>
                <a:cs typeface="+mn-cs"/>
              </a:rPr>
              <a:t>, J. </a:t>
            </a:r>
            <a:r>
              <a:rPr lang="en-US" sz="1200" b="0" i="0" kern="1200" dirty="0" err="1" smtClean="0">
                <a:solidFill>
                  <a:schemeClr val="tx1"/>
                </a:solidFill>
                <a:effectLst/>
                <a:latin typeface="+mn-lt"/>
                <a:ea typeface="+mn-ea"/>
                <a:cs typeface="+mn-cs"/>
              </a:rPr>
              <a:t>Goldak</a:t>
            </a:r>
            <a:r>
              <a:rPr lang="en-US" sz="1200" b="0" i="0" kern="1200" dirty="0" smtClean="0">
                <a:solidFill>
                  <a:schemeClr val="tx1"/>
                </a:solidFill>
                <a:effectLst/>
                <a:latin typeface="+mn-lt"/>
                <a:ea typeface="+mn-ea"/>
                <a:cs typeface="+mn-cs"/>
              </a:rPr>
              <a:t>, and D.K. </a:t>
            </a:r>
            <a:r>
              <a:rPr lang="en-US" sz="1200" b="0" i="0" kern="1200" dirty="0" err="1" smtClean="0">
                <a:solidFill>
                  <a:schemeClr val="tx1"/>
                </a:solidFill>
                <a:effectLst/>
                <a:latin typeface="+mn-lt"/>
                <a:ea typeface="+mn-ea"/>
                <a:cs typeface="+mn-cs"/>
              </a:rPr>
              <a:t>Aidun</a:t>
            </a:r>
            <a:r>
              <a:rPr lang="en-US" sz="1200" b="0" i="0" u="none" kern="1200" dirty="0" smtClean="0">
                <a:solidFill>
                  <a:schemeClr val="tx1"/>
                </a:solidFill>
                <a:effectLst/>
                <a:latin typeface="+mn-lt"/>
                <a:ea typeface="+mn-ea"/>
                <a:cs typeface="+mn-cs"/>
              </a:rPr>
              <a:t>, “A Residual Stress Study in Similar and Dissimilar</a:t>
            </a:r>
            <a:r>
              <a:rPr lang="en-US" sz="1200" b="0" i="0" u="none" kern="1200" baseline="0" dirty="0" smtClean="0">
                <a:solidFill>
                  <a:schemeClr val="tx1"/>
                </a:solidFill>
                <a:effectLst/>
                <a:latin typeface="+mn-lt"/>
                <a:ea typeface="+mn-ea"/>
                <a:cs typeface="+mn-cs"/>
              </a:rPr>
              <a:t> Welds,” </a:t>
            </a:r>
            <a:r>
              <a:rPr lang="en-US" sz="1200" b="0" i="1" u="none" kern="1200" baseline="0" dirty="0" smtClean="0">
                <a:solidFill>
                  <a:schemeClr val="tx1"/>
                </a:solidFill>
                <a:effectLst/>
                <a:latin typeface="+mn-lt"/>
                <a:ea typeface="+mn-ea"/>
                <a:cs typeface="+mn-cs"/>
              </a:rPr>
              <a:t>T</a:t>
            </a:r>
            <a:r>
              <a:rPr lang="en-US" sz="1200" b="0" i="1" kern="1200" dirty="0" smtClean="0">
                <a:solidFill>
                  <a:schemeClr val="tx1"/>
                </a:solidFill>
                <a:effectLst/>
                <a:latin typeface="+mn-lt"/>
                <a:ea typeface="+mn-ea"/>
                <a:cs typeface="+mn-cs"/>
              </a:rPr>
              <a:t>he Welding Journal,</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95,</a:t>
            </a:r>
            <a:r>
              <a:rPr lang="en-US" sz="1200" b="0" i="0" kern="1200" dirty="0" smtClean="0">
                <a:solidFill>
                  <a:schemeClr val="tx1"/>
                </a:solidFill>
                <a:effectLst/>
                <a:latin typeface="+mn-lt"/>
                <a:ea typeface="+mn-ea"/>
                <a:cs typeface="+mn-cs"/>
              </a:rPr>
              <a:t> 4, 111-s (2016).</a:t>
            </a:r>
          </a:p>
          <a:p>
            <a:endParaRPr lang="en-US" sz="1200" b="0" i="0" kern="1200" dirty="0" smtClean="0">
              <a:solidFill>
                <a:schemeClr val="tx1"/>
              </a:solidFill>
              <a:effectLst/>
              <a:latin typeface="+mn-lt"/>
              <a:ea typeface="+mn-ea"/>
              <a:cs typeface="+mn-cs"/>
            </a:endParaRPr>
          </a:p>
          <a:p>
            <a:r>
              <a:rPr lang="en-US" dirty="0" smtClean="0"/>
              <a:t>https://s3.amazonaws.com/WJ-www.aws.org/supplement/WJ_2016_04_s111.pdf</a:t>
            </a:r>
          </a:p>
          <a:p>
            <a:endParaRPr lang="en-US" dirty="0" smtClean="0"/>
          </a:p>
          <a:p>
            <a:r>
              <a:rPr lang="en-US" b="1" dirty="0" smtClean="0"/>
              <a:t>ABSTRACT </a:t>
            </a:r>
          </a:p>
          <a:p>
            <a:r>
              <a:rPr lang="en-US" dirty="0" smtClean="0"/>
              <a:t>Residual strain distributions in similar and dissimilar welds were measured using the neutron diffraction (ND) method. Then, using three strain components, three­-dimensional stress states were calculated. The results were used to determine the effect of the martensitic phase transformation and material properties on residual stress (RS) distribution. It was observed that smaller longitudinal RS was induced in the </a:t>
            </a:r>
            <a:r>
              <a:rPr lang="en-US" dirty="0" err="1" smtClean="0"/>
              <a:t>low­carbon</a:t>
            </a:r>
            <a:r>
              <a:rPr lang="en-US" dirty="0" smtClean="0"/>
              <a:t> steel side of the dissimilar weld when compared to its similar weld. Also, it was found that the transverse RS near and within the weld zone (WZ) in the dissimilar weld exhibited a distinctive trend, with tensile mode reaching the yield strength of the base metal (BM). In order to characterize the WZ in the dissimilar weld, optical microscopy, hardness tests, and energy dispersive X-­ray spectroscopy (EDAX) were employed. This study not only provides further insight into the RS state in similar and dissimilar welds, it also delivers important consequences of phase transformation in the latter case.</a:t>
            </a:r>
            <a:endParaRPr lang="en-US" dirty="0"/>
          </a:p>
        </p:txBody>
      </p:sp>
      <p:sp>
        <p:nvSpPr>
          <p:cNvPr id="4" name="Slide Number Placeholder 3"/>
          <p:cNvSpPr>
            <a:spLocks noGrp="1"/>
          </p:cNvSpPr>
          <p:nvPr>
            <p:ph type="sldNum" sz="quarter" idx="10"/>
          </p:nvPr>
        </p:nvSpPr>
        <p:spPr/>
        <p:txBody>
          <a:bodyPr/>
          <a:lstStyle/>
          <a:p>
            <a:fld id="{205C84CA-8565-44D6-BCF7-31A8C122B252}" type="slidenum">
              <a:rPr lang="en-US" smtClean="0"/>
              <a:t>6</a:t>
            </a:fld>
            <a:endParaRPr lang="en-US"/>
          </a:p>
        </p:txBody>
      </p:sp>
    </p:spTree>
    <p:extLst>
      <p:ext uri="{BB962C8B-B14F-4D97-AF65-F5344CB8AC3E}">
        <p14:creationId xmlns:p14="http://schemas.microsoft.com/office/powerpoint/2010/main" val="734034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2496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a:defRPr/>
            </a:pPr>
            <a:fld id="{21722FF3-B2FF-4B9D-A1FC-2641F0BD8CF1}" type="slidenum">
              <a:rPr lang="en-US"/>
              <a:pPr>
                <a:defRPr/>
              </a:pPr>
              <a:t>‹#›</a:t>
            </a:fld>
            <a:endParaRPr lang="en-US" dirty="0"/>
          </a:p>
        </p:txBody>
      </p:sp>
    </p:spTree>
    <p:extLst>
      <p:ext uri="{BB962C8B-B14F-4D97-AF65-F5344CB8AC3E}">
        <p14:creationId xmlns:p14="http://schemas.microsoft.com/office/powerpoint/2010/main" val="53820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xfrm>
            <a:off x="8413750" y="6351588"/>
            <a:ext cx="381000" cy="365125"/>
          </a:xfrm>
          <a:prstGeom prst="rect">
            <a:avLst/>
          </a:prstGeom>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26473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a:prstGeom prst="rect">
            <a:avLst/>
          </a:prstGeo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39249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13750" y="6351588"/>
            <a:ext cx="381000" cy="365125"/>
          </a:xfrm>
          <a:prstGeom prst="rect">
            <a:avLst/>
          </a:prstGeom>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338613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a:defRPr/>
            </a:pPr>
            <a:fld id="{21722FF3-B2FF-4B9D-A1FC-2641F0BD8CF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6082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a:defRPr/>
            </a:pPr>
            <a:fld id="{21722FF3-B2FF-4B9D-A1FC-2641F0BD8CF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61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9" descr="horizontal-logo-green-text.jpg"/>
          <p:cNvPicPr>
            <a:picLocks noChangeAspect="1"/>
          </p:cNvPicPr>
          <p:nvPr/>
        </p:nvPicPr>
        <p:blipFill>
          <a:blip r:embed="rId8" cstate="print"/>
          <a:srcRect/>
          <a:stretch>
            <a:fillRect/>
          </a:stretch>
        </p:blipFill>
        <p:spPr bwMode="auto">
          <a:xfrm>
            <a:off x="152400" y="6346045"/>
            <a:ext cx="2438400" cy="407987"/>
          </a:xfrm>
          <a:prstGeom prst="rect">
            <a:avLst/>
          </a:prstGeom>
          <a:noFill/>
          <a:ln w="9525">
            <a:noFill/>
            <a:miter lim="800000"/>
            <a:headEnd/>
            <a:tailEnd/>
          </a:ln>
        </p:spPr>
      </p:pic>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86600" y="6332850"/>
            <a:ext cx="1877575" cy="451838"/>
          </a:xfrm>
          <a:prstGeom prst="rect">
            <a:avLst/>
          </a:prstGeom>
        </p:spPr>
      </p:pic>
    </p:spTree>
    <p:extLst>
      <p:ext uri="{BB962C8B-B14F-4D97-AF65-F5344CB8AC3E}">
        <p14:creationId xmlns:p14="http://schemas.microsoft.com/office/powerpoint/2010/main" val="163612995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 descr="horizontal-logo-green-text.jpg"/>
          <p:cNvPicPr>
            <a:picLocks noChangeAspect="1"/>
          </p:cNvPicPr>
          <p:nvPr userDrawn="1"/>
        </p:nvPicPr>
        <p:blipFill>
          <a:blip r:embed="rId4" cstate="print"/>
          <a:srcRect/>
          <a:stretch>
            <a:fillRect/>
          </a:stretch>
        </p:blipFill>
        <p:spPr bwMode="auto">
          <a:xfrm>
            <a:off x="152400" y="6354780"/>
            <a:ext cx="2438400" cy="407987"/>
          </a:xfrm>
          <a:prstGeom prst="rect">
            <a:avLst/>
          </a:prstGeom>
          <a:noFill/>
          <a:ln w="9525">
            <a:noFill/>
            <a:miter lim="800000"/>
            <a:headEnd/>
            <a:tailEnd/>
          </a:ln>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0400" y="6332854"/>
            <a:ext cx="1877575" cy="451838"/>
          </a:xfrm>
          <a:prstGeom prst="rect">
            <a:avLst/>
          </a:prstGeom>
        </p:spPr>
      </p:pic>
    </p:spTree>
    <p:extLst>
      <p:ext uri="{BB962C8B-B14F-4D97-AF65-F5344CB8AC3E}">
        <p14:creationId xmlns:p14="http://schemas.microsoft.com/office/powerpoint/2010/main" val="1782404497"/>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 descr="horizontal-logo-green-text.jpg"/>
          <p:cNvPicPr>
            <a:picLocks noChangeAspect="1"/>
          </p:cNvPicPr>
          <p:nvPr userDrawn="1"/>
        </p:nvPicPr>
        <p:blipFill>
          <a:blip r:embed="rId4" cstate="print"/>
          <a:srcRect/>
          <a:stretch>
            <a:fillRect/>
          </a:stretch>
        </p:blipFill>
        <p:spPr bwMode="auto">
          <a:xfrm>
            <a:off x="152400" y="6354780"/>
            <a:ext cx="2438400" cy="407987"/>
          </a:xfrm>
          <a:prstGeom prst="rect">
            <a:avLst/>
          </a:prstGeom>
          <a:noFill/>
          <a:ln w="9525">
            <a:noFill/>
            <a:miter lim="800000"/>
            <a:headEnd/>
            <a:tailEnd/>
          </a:ln>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0400" y="6332854"/>
            <a:ext cx="1877575" cy="451838"/>
          </a:xfrm>
          <a:prstGeom prst="rect">
            <a:avLst/>
          </a:prstGeom>
        </p:spPr>
      </p:pic>
    </p:spTree>
    <p:extLst>
      <p:ext uri="{BB962C8B-B14F-4D97-AF65-F5344CB8AC3E}">
        <p14:creationId xmlns:p14="http://schemas.microsoft.com/office/powerpoint/2010/main" val="3600498538"/>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comments" Target="../comments/comment1.xml"/><Relationship Id="rId4" Type="http://schemas.openxmlformats.org/officeDocument/2006/relationships/image" Target="../media/image7.tiff"/><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6740" y="842325"/>
            <a:ext cx="2813687" cy="3573003"/>
            <a:chOff x="-3314381" y="492648"/>
            <a:chExt cx="3195576" cy="405795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28" t="1366" r="14425" b="68130"/>
            <a:stretch/>
          </p:blipFill>
          <p:spPr>
            <a:xfrm>
              <a:off x="-3314381" y="492648"/>
              <a:ext cx="3195576" cy="2082302"/>
            </a:xfrm>
            <a:prstGeom prst="rect">
              <a:avLst/>
            </a:prstGeom>
          </p:spPr>
        </p:pic>
        <p:sp>
          <p:nvSpPr>
            <p:cNvPr id="8" name="TextBox 7"/>
            <p:cNvSpPr txBox="1"/>
            <p:nvPr/>
          </p:nvSpPr>
          <p:spPr>
            <a:xfrm>
              <a:off x="-3230019" y="634961"/>
              <a:ext cx="68627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&lt; T</a:t>
              </a:r>
              <a:r>
                <a:rPr lang="en-US" sz="1400" baseline="-25000" dirty="0" smtClean="0">
                  <a:latin typeface="Arial" panose="020B0604020202020204" pitchFamily="34" charset="0"/>
                  <a:cs typeface="Arial" panose="020B0604020202020204" pitchFamily="34" charset="0"/>
                </a:rPr>
                <a:t>N</a:t>
              </a:r>
              <a:endParaRPr lang="en-US" sz="1400" baseline="-25000" dirty="0">
                <a:latin typeface="Arial" panose="020B0604020202020204" pitchFamily="34" charset="0"/>
                <a:cs typeface="Arial" panose="020B0604020202020204" pitchFamily="34" charset="0"/>
              </a:endParaRPr>
            </a:p>
          </p:txBody>
        </p:sp>
        <p:sp>
          <p:nvSpPr>
            <p:cNvPr id="9" name="TextBox 8"/>
            <p:cNvSpPr txBox="1"/>
            <p:nvPr/>
          </p:nvSpPr>
          <p:spPr>
            <a:xfrm>
              <a:off x="-1716593" y="1070885"/>
              <a:ext cx="433132" cy="307777"/>
            </a:xfrm>
            <a:prstGeom prst="rect">
              <a:avLst/>
            </a:prstGeom>
            <a:noFill/>
          </p:spPr>
          <p:txBody>
            <a:bodyPr wrap="none" rtlCol="0">
              <a:spAutoFit/>
            </a:bodyPr>
            <a:lstStyle/>
            <a:p>
              <a:r>
                <a:rPr lang="en-US" sz="1400" i="1" dirty="0" smtClean="0">
                  <a:solidFill>
                    <a:schemeClr val="bg2"/>
                  </a:solidFill>
                  <a:latin typeface="Arial" panose="020B0604020202020204" pitchFamily="34" charset="0"/>
                  <a:cs typeface="Arial" panose="020B0604020202020204" pitchFamily="34" charset="0"/>
                </a:rPr>
                <a:t>M2</a:t>
              </a:r>
              <a:endParaRPr lang="en-US" sz="1400" i="1" dirty="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1716593" y="1597221"/>
              <a:ext cx="433132" cy="307777"/>
            </a:xfrm>
            <a:prstGeom prst="rect">
              <a:avLst/>
            </a:prstGeom>
            <a:noFill/>
          </p:spPr>
          <p:txBody>
            <a:bodyPr wrap="none" rtlCol="0">
              <a:spAutoFit/>
            </a:bodyPr>
            <a:lstStyle/>
            <a:p>
              <a:r>
                <a:rPr lang="en-US" sz="1400" i="1" dirty="0" smtClean="0">
                  <a:solidFill>
                    <a:schemeClr val="bg2"/>
                  </a:solidFill>
                  <a:latin typeface="Arial" panose="020B0604020202020204" pitchFamily="34" charset="0"/>
                  <a:cs typeface="Arial" panose="020B0604020202020204" pitchFamily="34" charset="0"/>
                </a:rPr>
                <a:t>M1</a:t>
              </a:r>
              <a:endParaRPr lang="en-US" sz="1400" i="1" dirty="0">
                <a:solidFill>
                  <a:schemeClr val="bg2"/>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428" t="34160" r="14425" b="36272"/>
            <a:stretch/>
          </p:blipFill>
          <p:spPr>
            <a:xfrm>
              <a:off x="-3314381" y="2565424"/>
              <a:ext cx="3195576" cy="1985174"/>
            </a:xfrm>
            <a:prstGeom prst="rect">
              <a:avLst/>
            </a:prstGeom>
          </p:spPr>
        </p:pic>
        <p:sp>
          <p:nvSpPr>
            <p:cNvPr id="12" name="TextBox 11"/>
            <p:cNvSpPr txBox="1"/>
            <p:nvPr/>
          </p:nvSpPr>
          <p:spPr>
            <a:xfrm>
              <a:off x="-3230019" y="2663040"/>
              <a:ext cx="68627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&gt; T</a:t>
              </a:r>
              <a:r>
                <a:rPr lang="en-US" sz="1400" baseline="-25000" dirty="0" smtClean="0">
                  <a:latin typeface="Arial" panose="020B0604020202020204" pitchFamily="34" charset="0"/>
                  <a:cs typeface="Arial" panose="020B0604020202020204" pitchFamily="34" charset="0"/>
                </a:rPr>
                <a:t>N</a:t>
              </a:r>
              <a:endParaRPr lang="en-US" sz="1400" baseline="-25000" dirty="0">
                <a:latin typeface="Arial" panose="020B0604020202020204" pitchFamily="34" charset="0"/>
                <a:cs typeface="Arial" panose="020B0604020202020204" pitchFamily="34" charset="0"/>
              </a:endParaRPr>
            </a:p>
          </p:txBody>
        </p:sp>
        <p:sp>
          <p:nvSpPr>
            <p:cNvPr id="13" name="TextBox 12"/>
            <p:cNvSpPr txBox="1"/>
            <p:nvPr/>
          </p:nvSpPr>
          <p:spPr>
            <a:xfrm>
              <a:off x="-1716593" y="3112388"/>
              <a:ext cx="433132" cy="307777"/>
            </a:xfrm>
            <a:prstGeom prst="rect">
              <a:avLst/>
            </a:prstGeom>
            <a:noFill/>
          </p:spPr>
          <p:txBody>
            <a:bodyPr wrap="none" rtlCol="0">
              <a:spAutoFit/>
            </a:bodyPr>
            <a:lstStyle/>
            <a:p>
              <a:r>
                <a:rPr lang="en-US" sz="1400" i="1" dirty="0" smtClean="0">
                  <a:solidFill>
                    <a:schemeClr val="bg2"/>
                  </a:solidFill>
                  <a:latin typeface="Arial" panose="020B0604020202020204" pitchFamily="34" charset="0"/>
                  <a:cs typeface="Arial" panose="020B0604020202020204" pitchFamily="34" charset="0"/>
                </a:rPr>
                <a:t>M2</a:t>
              </a:r>
              <a:endParaRPr lang="en-US" sz="1400" i="1" dirty="0">
                <a:solidFill>
                  <a:schemeClr val="bg2"/>
                </a:solidFill>
                <a:latin typeface="Arial" panose="020B0604020202020204" pitchFamily="34" charset="0"/>
                <a:cs typeface="Arial" panose="020B0604020202020204" pitchFamily="34" charset="0"/>
              </a:endParaRPr>
            </a:p>
          </p:txBody>
        </p:sp>
      </p:grpSp>
      <p:sp>
        <p:nvSpPr>
          <p:cNvPr id="14" name="Content Placeholder 1"/>
          <p:cNvSpPr>
            <a:spLocks noGrp="1"/>
          </p:cNvSpPr>
          <p:nvPr>
            <p:ph idx="1"/>
          </p:nvPr>
        </p:nvSpPr>
        <p:spPr>
          <a:xfrm>
            <a:off x="3438164" y="752812"/>
            <a:ext cx="5584115" cy="4429081"/>
          </a:xfrm>
        </p:spPr>
        <p:txBody>
          <a:bodyPr/>
          <a:lstStyle/>
          <a:p>
            <a:pPr marL="0">
              <a:spcBef>
                <a:spcPts val="0"/>
              </a:spcBef>
              <a:buNone/>
            </a:pPr>
            <a:r>
              <a:rPr lang="en-US" sz="1600" dirty="0" smtClean="0">
                <a:solidFill>
                  <a:srgbClr val="106636"/>
                </a:solidFill>
              </a:rPr>
              <a:t>Scientific </a:t>
            </a:r>
            <a:r>
              <a:rPr lang="en-US" sz="1600" dirty="0">
                <a:solidFill>
                  <a:srgbClr val="106636"/>
                </a:solidFill>
              </a:rPr>
              <a:t>Achievement</a:t>
            </a:r>
          </a:p>
          <a:p>
            <a:pPr marL="168275" lvl="1" indent="0">
              <a:spcBef>
                <a:spcPts val="0"/>
              </a:spcBef>
              <a:buNone/>
            </a:pPr>
            <a:r>
              <a:rPr lang="en-US" sz="1300" b="1" dirty="0" smtClean="0">
                <a:solidFill>
                  <a:schemeClr val="tx1"/>
                </a:solidFill>
              </a:rPr>
              <a:t>Inelastic </a:t>
            </a:r>
            <a:r>
              <a:rPr lang="en-US" sz="1300" b="1" dirty="0">
                <a:solidFill>
                  <a:schemeClr val="tx1"/>
                </a:solidFill>
              </a:rPr>
              <a:t>neutron </a:t>
            </a:r>
            <a:r>
              <a:rPr lang="en-US" sz="1300" b="1" dirty="0" smtClean="0">
                <a:solidFill>
                  <a:schemeClr val="tx1"/>
                </a:solidFill>
              </a:rPr>
              <a:t>scattering (INS) </a:t>
            </a:r>
            <a:r>
              <a:rPr lang="en-US" sz="1300" b="1" dirty="0">
                <a:solidFill>
                  <a:schemeClr val="tx1"/>
                </a:solidFill>
              </a:rPr>
              <a:t>experiments </a:t>
            </a:r>
            <a:r>
              <a:rPr lang="en-US" sz="1300" b="1" dirty="0" smtClean="0">
                <a:solidFill>
                  <a:schemeClr val="tx1"/>
                </a:solidFill>
              </a:rPr>
              <a:t>on </a:t>
            </a:r>
            <a:r>
              <a:rPr lang="en-US" sz="1300" b="1" dirty="0">
                <a:solidFill>
                  <a:schemeClr val="tx1"/>
                </a:solidFill>
              </a:rPr>
              <a:t>the layered honeycomb magnet </a:t>
            </a:r>
            <a:r>
              <a:rPr lang="en-US" sz="1300" b="1" dirty="0">
                <a:latin typeface="Symbol" panose="05050102010706020507" pitchFamily="18" charset="2"/>
              </a:rPr>
              <a:t>a</a:t>
            </a:r>
            <a:r>
              <a:rPr lang="en-US" sz="1300" b="1" dirty="0" smtClean="0">
                <a:solidFill>
                  <a:schemeClr val="tx1"/>
                </a:solidFill>
              </a:rPr>
              <a:t>-RuCl</a:t>
            </a:r>
            <a:r>
              <a:rPr lang="en-US" sz="1300" b="1" baseline="-25000" dirty="0" smtClean="0">
                <a:solidFill>
                  <a:schemeClr val="tx1"/>
                </a:solidFill>
              </a:rPr>
              <a:t>3 </a:t>
            </a:r>
            <a:r>
              <a:rPr lang="en-US" sz="1300" b="1" dirty="0" smtClean="0">
                <a:solidFill>
                  <a:schemeClr val="tx1"/>
                </a:solidFill>
              </a:rPr>
              <a:t>provide clear evidence for excitations related to a Kitaev quantum spin liquid (QSL). The measured response function cannot be explained by conventional spin waves but is consistent with scattering from itinerant Majorana fermions. Majorana fermions are their </a:t>
            </a:r>
            <a:r>
              <a:rPr lang="en-US" sz="1300" b="1" dirty="0">
                <a:solidFill>
                  <a:schemeClr val="tx1"/>
                </a:solidFill>
              </a:rPr>
              <a:t>own </a:t>
            </a:r>
            <a:r>
              <a:rPr lang="en-US" sz="1300" b="1" dirty="0" smtClean="0">
                <a:solidFill>
                  <a:schemeClr val="tx1"/>
                </a:solidFill>
              </a:rPr>
              <a:t>antiparticles and are potential </a:t>
            </a:r>
            <a:r>
              <a:rPr lang="en-US" sz="1300" b="1" dirty="0">
                <a:solidFill>
                  <a:schemeClr val="tx1"/>
                </a:solidFill>
              </a:rPr>
              <a:t>building </a:t>
            </a:r>
            <a:r>
              <a:rPr lang="en-US" sz="1300" b="1" dirty="0" smtClean="0">
                <a:solidFill>
                  <a:schemeClr val="tx1"/>
                </a:solidFill>
              </a:rPr>
              <a:t>blocks </a:t>
            </a:r>
            <a:r>
              <a:rPr lang="en-US" sz="1300" b="1" dirty="0">
                <a:solidFill>
                  <a:schemeClr val="tx1"/>
                </a:solidFill>
              </a:rPr>
              <a:t>of future quantum computers.</a:t>
            </a:r>
          </a:p>
          <a:p>
            <a:pPr marL="0" lvl="1" indent="0" algn="just">
              <a:spcBef>
                <a:spcPts val="0"/>
              </a:spcBef>
              <a:buNone/>
            </a:pPr>
            <a:r>
              <a:rPr lang="en-US" sz="1600" b="1" dirty="0" smtClean="0">
                <a:solidFill>
                  <a:srgbClr val="106636"/>
                </a:solidFill>
              </a:rPr>
              <a:t>Significance and Impact</a:t>
            </a:r>
          </a:p>
          <a:p>
            <a:pPr marL="168275" lvl="1" indent="0">
              <a:spcBef>
                <a:spcPts val="0"/>
              </a:spcBef>
              <a:buNone/>
            </a:pPr>
            <a:r>
              <a:rPr lang="en-US" sz="1300" b="1" dirty="0" smtClean="0">
                <a:solidFill>
                  <a:prstClr val="black"/>
                </a:solidFill>
              </a:rPr>
              <a:t>Under appropriate circumstances, including strong spin-orbit coupling, S=1/2 spins on a honeycomb lattice can form a Kitaev QSL. </a:t>
            </a:r>
            <a:r>
              <a:rPr lang="en-US" sz="1300" b="1" dirty="0" smtClean="0">
                <a:solidFill>
                  <a:schemeClr val="tx1"/>
                </a:solidFill>
              </a:rPr>
              <a:t>INS measurements on graphene-like </a:t>
            </a:r>
            <a:r>
              <a:rPr lang="en-US" sz="1300" b="1" dirty="0">
                <a:latin typeface="Symbol" panose="05050102010706020507" pitchFamily="18" charset="2"/>
              </a:rPr>
              <a:t>a</a:t>
            </a:r>
            <a:r>
              <a:rPr lang="en-US" sz="1300" b="1" dirty="0" smtClean="0">
                <a:solidFill>
                  <a:prstClr val="black"/>
                </a:solidFill>
              </a:rPr>
              <a:t>-RuCl</a:t>
            </a:r>
            <a:r>
              <a:rPr lang="en-US" sz="1300" b="1" baseline="-25000" dirty="0" smtClean="0">
                <a:solidFill>
                  <a:prstClr val="black"/>
                </a:solidFill>
              </a:rPr>
              <a:t>3 </a:t>
            </a:r>
            <a:r>
              <a:rPr lang="en-US" sz="1300" b="1" dirty="0" smtClean="0">
                <a:solidFill>
                  <a:schemeClr val="tx1"/>
                </a:solidFill>
              </a:rPr>
              <a:t>yielded </a:t>
            </a:r>
            <a:r>
              <a:rPr lang="en-US" sz="1300" b="1" dirty="0" smtClean="0">
                <a:solidFill>
                  <a:prstClr val="black"/>
                </a:solidFill>
              </a:rPr>
              <a:t>estimates of the magnetic interactions placing this material in proximity to the Kitaev QSL limit, and found evidence for an excitation continuum arising from Majorana fermions associated with the QSL state</a:t>
            </a:r>
            <a:r>
              <a:rPr lang="en-US" sz="1300" b="1" dirty="0">
                <a:solidFill>
                  <a:prstClr val="black"/>
                </a:solidFill>
              </a:rPr>
              <a:t>. This </a:t>
            </a:r>
            <a:r>
              <a:rPr lang="en-US" sz="1300" b="1" dirty="0" smtClean="0">
                <a:solidFill>
                  <a:prstClr val="black"/>
                </a:solidFill>
              </a:rPr>
              <a:t>is a major step forward in identifying fractionalized excitations that someday could be useful for quantum information technology. </a:t>
            </a:r>
            <a:endParaRPr lang="en-US" sz="1300" b="1" dirty="0">
              <a:solidFill>
                <a:prstClr val="black"/>
              </a:solidFill>
            </a:endParaRPr>
          </a:p>
          <a:p>
            <a:pPr marL="0" lvl="1" indent="0" algn="just">
              <a:spcBef>
                <a:spcPts val="0"/>
              </a:spcBef>
              <a:buNone/>
            </a:pPr>
            <a:r>
              <a:rPr lang="en-US" sz="1600" b="1" dirty="0" smtClean="0">
                <a:solidFill>
                  <a:srgbClr val="106636"/>
                </a:solidFill>
                <a:latin typeface="Arial"/>
                <a:cs typeface="Arial"/>
              </a:rPr>
              <a:t>Research Details</a:t>
            </a:r>
            <a:endParaRPr lang="en-US" sz="1600" b="1" dirty="0">
              <a:latin typeface="Arial"/>
              <a:cs typeface="Arial"/>
            </a:endParaRPr>
          </a:p>
          <a:p>
            <a:pPr marL="342900" lvl="1" indent="-171450">
              <a:spcBef>
                <a:spcPts val="0"/>
              </a:spcBef>
              <a:buFont typeface="Arial" panose="020B0604020202020204" pitchFamily="34" charset="0"/>
              <a:buChar char="–"/>
            </a:pPr>
            <a:r>
              <a:rPr lang="en-US" sz="1300" dirty="0">
                <a:latin typeface="Symbol" panose="05050102010706020507" pitchFamily="18" charset="2"/>
              </a:rPr>
              <a:t>a</a:t>
            </a:r>
            <a:r>
              <a:rPr lang="en-US" sz="1300" dirty="0" smtClean="0">
                <a:solidFill>
                  <a:schemeClr val="tx1"/>
                </a:solidFill>
              </a:rPr>
              <a:t>-RuCl</a:t>
            </a:r>
            <a:r>
              <a:rPr lang="en-US" sz="1300" baseline="-25000" dirty="0" smtClean="0">
                <a:solidFill>
                  <a:schemeClr val="tx1"/>
                </a:solidFill>
              </a:rPr>
              <a:t>3</a:t>
            </a:r>
            <a:r>
              <a:rPr lang="en-US" sz="1300" dirty="0" smtClean="0">
                <a:solidFill>
                  <a:schemeClr val="tx1"/>
                </a:solidFill>
              </a:rPr>
              <a:t> </a:t>
            </a:r>
            <a:r>
              <a:rPr lang="en-US" sz="1300" dirty="0">
                <a:solidFill>
                  <a:schemeClr val="tx1"/>
                </a:solidFill>
              </a:rPr>
              <a:t>samples </a:t>
            </a:r>
            <a:r>
              <a:rPr lang="en-US" sz="1300" dirty="0" smtClean="0">
                <a:solidFill>
                  <a:schemeClr val="tx1"/>
                </a:solidFill>
              </a:rPr>
              <a:t>were purified to 99.9% purity at ORNL.</a:t>
            </a:r>
            <a:endParaRPr lang="en-US" sz="1300" dirty="0">
              <a:solidFill>
                <a:schemeClr val="tx1"/>
              </a:solidFill>
            </a:endParaRPr>
          </a:p>
        </p:txBody>
      </p:sp>
      <p:sp>
        <p:nvSpPr>
          <p:cNvPr id="15" name="Title 2"/>
          <p:cNvSpPr>
            <a:spLocks noGrp="1"/>
          </p:cNvSpPr>
          <p:nvPr>
            <p:ph type="title"/>
          </p:nvPr>
        </p:nvSpPr>
        <p:spPr>
          <a:xfrm>
            <a:off x="0" y="106875"/>
            <a:ext cx="9116438" cy="448235"/>
          </a:xfrm>
        </p:spPr>
        <p:txBody>
          <a:bodyPr/>
          <a:lstStyle/>
          <a:p>
            <a:r>
              <a:rPr lang="en-US" sz="2200" b="1" dirty="0" smtClean="0"/>
              <a:t>Neutrons expose Kitaev quantum spin liquid excitations in </a:t>
            </a:r>
            <a:r>
              <a:rPr lang="en-US" sz="2200" b="1" dirty="0" smtClean="0">
                <a:latin typeface="Symbol" panose="05050102010706020507" pitchFamily="18" charset="2"/>
              </a:rPr>
              <a:t>a</a:t>
            </a:r>
            <a:r>
              <a:rPr lang="en-US" sz="2200" b="1" dirty="0" smtClean="0"/>
              <a:t>-RuCl</a:t>
            </a:r>
            <a:r>
              <a:rPr lang="en-US" sz="2200" b="1" baseline="-25000" dirty="0" smtClean="0"/>
              <a:t>3</a:t>
            </a:r>
            <a:endParaRPr lang="en-US" sz="2200" b="1" baseline="-25000" dirty="0"/>
          </a:p>
        </p:txBody>
      </p:sp>
      <p:sp>
        <p:nvSpPr>
          <p:cNvPr id="16" name="TextBox 133"/>
          <p:cNvSpPr txBox="1"/>
          <p:nvPr/>
        </p:nvSpPr>
        <p:spPr>
          <a:xfrm>
            <a:off x="3438166" y="5651252"/>
            <a:ext cx="5584114" cy="400110"/>
          </a:xfrm>
          <a:prstGeom prst="rect">
            <a:avLst/>
          </a:prstGeom>
          <a:noFill/>
        </p:spPr>
        <p:txBody>
          <a:bodyPr wrap="square" rtlCol="0">
            <a:spAutoFit/>
          </a:bodyPr>
          <a:lstStyle/>
          <a:p>
            <a:r>
              <a:rPr lang="en-US" sz="1000" dirty="0" smtClean="0">
                <a:solidFill>
                  <a:srgbClr val="106636"/>
                </a:solidFill>
                <a:latin typeface="Arial" panose="020B0604020202020204" pitchFamily="34" charset="0"/>
                <a:cs typeface="Arial" panose="020B0604020202020204" pitchFamily="34" charset="0"/>
              </a:rPr>
              <a:t>Work performed </a:t>
            </a:r>
            <a:r>
              <a:rPr lang="en-US" sz="1000" dirty="0">
                <a:solidFill>
                  <a:srgbClr val="106636"/>
                </a:solidFill>
                <a:latin typeface="Arial" panose="020B0604020202020204" pitchFamily="34" charset="0"/>
                <a:cs typeface="Arial" panose="020B0604020202020204" pitchFamily="34" charset="0"/>
              </a:rPr>
              <a:t>at </a:t>
            </a:r>
            <a:r>
              <a:rPr lang="en-US" sz="1000" dirty="0" smtClean="0">
                <a:solidFill>
                  <a:srgbClr val="106636"/>
                </a:solidFill>
                <a:latin typeface="Arial" panose="020B0604020202020204" pitchFamily="34" charset="0"/>
                <a:cs typeface="Arial" panose="020B0604020202020204" pitchFamily="34" charset="0"/>
              </a:rPr>
              <a:t>ORNL’s SNS SEQUOIA instrument, BL-17 and HFIR instrument HB-1A, DOE Office of Science </a:t>
            </a:r>
            <a:r>
              <a:rPr lang="en-US" sz="1000" dirty="0">
                <a:solidFill>
                  <a:srgbClr val="106636"/>
                </a:solidFill>
                <a:latin typeface="Arial" panose="020B0604020202020204" pitchFamily="34" charset="0"/>
                <a:cs typeface="Arial" panose="020B0604020202020204" pitchFamily="34" charset="0"/>
              </a:rPr>
              <a:t>U</a:t>
            </a:r>
            <a:r>
              <a:rPr lang="en-US" sz="1000" dirty="0" smtClean="0">
                <a:solidFill>
                  <a:srgbClr val="106636"/>
                </a:solidFill>
                <a:latin typeface="Arial" panose="020B0604020202020204" pitchFamily="34" charset="0"/>
                <a:cs typeface="Arial" panose="020B0604020202020204" pitchFamily="34" charset="0"/>
              </a:rPr>
              <a:t>ser Facilities.</a:t>
            </a:r>
            <a:endParaRPr lang="en-US" sz="1000" dirty="0">
              <a:solidFill>
                <a:srgbClr val="106636"/>
              </a:solidFill>
              <a:latin typeface="Arial" panose="020B0604020202020204" pitchFamily="34" charset="0"/>
              <a:cs typeface="Arial" panose="020B0604020202020204" pitchFamily="34" charset="0"/>
            </a:endParaRPr>
          </a:p>
        </p:txBody>
      </p:sp>
      <p:sp>
        <p:nvSpPr>
          <p:cNvPr id="17" name="TextBox 16"/>
          <p:cNvSpPr txBox="1"/>
          <p:nvPr/>
        </p:nvSpPr>
        <p:spPr>
          <a:xfrm>
            <a:off x="68194" y="4939553"/>
            <a:ext cx="3369970" cy="1107996"/>
          </a:xfrm>
          <a:prstGeom prst="rect">
            <a:avLst/>
          </a:prstGeom>
          <a:noFill/>
        </p:spPr>
        <p:txBody>
          <a:bodyPr wrap="square" rtlCol="0">
            <a:spAutoFit/>
          </a:bodyPr>
          <a:lstStyle/>
          <a:p>
            <a:r>
              <a:rPr lang="en-US" sz="1100" b="1" i="1" dirty="0" smtClean="0">
                <a:latin typeface="Arial" panose="020B0604020202020204" pitchFamily="34" charset="0"/>
                <a:cs typeface="Arial" panose="020B0604020202020204" pitchFamily="34" charset="0"/>
              </a:rPr>
              <a:t>Magnetic excitations in </a:t>
            </a:r>
            <a:r>
              <a:rPr lang="en-US" sz="1100" b="1" i="1" dirty="0" smtClean="0">
                <a:latin typeface="Symbol" panose="05050102010706020507" pitchFamily="18" charset="2"/>
                <a:cs typeface="Arial" panose="020B0604020202020204" pitchFamily="34" charset="0"/>
              </a:rPr>
              <a:t>a</a:t>
            </a:r>
            <a:r>
              <a:rPr lang="en-US" sz="1100" b="1" i="1" dirty="0" smtClean="0">
                <a:latin typeface="Arial" panose="020B0604020202020204" pitchFamily="34" charset="0"/>
                <a:cs typeface="Arial" panose="020B0604020202020204" pitchFamily="34" charset="0"/>
              </a:rPr>
              <a:t>-RuCl</a:t>
            </a:r>
            <a:r>
              <a:rPr lang="en-US" sz="1100" b="1" i="1" baseline="-25000" dirty="0" smtClean="0">
                <a:latin typeface="Arial" panose="020B0604020202020204" pitchFamily="34" charset="0"/>
                <a:cs typeface="Arial" panose="020B0604020202020204" pitchFamily="34" charset="0"/>
              </a:rPr>
              <a:t>3</a:t>
            </a:r>
            <a:r>
              <a:rPr lang="en-US" sz="1100" b="1" i="1" dirty="0" smtClean="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showing</a:t>
            </a:r>
            <a:r>
              <a:rPr lang="en-US" sz="1100" b="1" i="1" dirty="0" smtClean="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M1, the spin-wave mode from the ordered ground state, and thermally resilient M2 mode from itinerant </a:t>
            </a:r>
            <a:r>
              <a:rPr lang="en-US" sz="1100" i="1" dirty="0" err="1" smtClean="0">
                <a:latin typeface="Arial" panose="020B0604020202020204" pitchFamily="34" charset="0"/>
                <a:cs typeface="Arial" panose="020B0604020202020204" pitchFamily="34" charset="0"/>
              </a:rPr>
              <a:t>Majorana</a:t>
            </a:r>
            <a:r>
              <a:rPr lang="en-US" sz="1100" i="1" dirty="0" smtClean="0">
                <a:latin typeface="Arial" panose="020B0604020202020204" pitchFamily="34" charset="0"/>
                <a:cs typeface="Arial" panose="020B0604020202020204" pitchFamily="34" charset="0"/>
              </a:rPr>
              <a:t> fermions. The crystal structure of </a:t>
            </a:r>
            <a:r>
              <a:rPr lang="en-US" sz="1100" i="1" dirty="0">
                <a:latin typeface="Symbol" panose="05050102010706020507" pitchFamily="18" charset="2"/>
                <a:cs typeface="Arial" panose="020B0604020202020204" pitchFamily="34" charset="0"/>
              </a:rPr>
              <a:t>a</a:t>
            </a:r>
            <a:r>
              <a:rPr lang="en-US" sz="1100" i="1" dirty="0" smtClean="0">
                <a:latin typeface="Arial" panose="020B0604020202020204" pitchFamily="34" charset="0"/>
                <a:cs typeface="Arial" panose="020B0604020202020204" pitchFamily="34" charset="0"/>
              </a:rPr>
              <a:t>-RuCl</a:t>
            </a:r>
            <a:r>
              <a:rPr lang="en-US" sz="1100" i="1" baseline="-25000" dirty="0" smtClean="0">
                <a:latin typeface="Arial" panose="020B0604020202020204" pitchFamily="34" charset="0"/>
                <a:cs typeface="Arial" panose="020B0604020202020204" pitchFamily="34" charset="0"/>
              </a:rPr>
              <a:t>3</a:t>
            </a:r>
            <a:r>
              <a:rPr lang="en-US" sz="1100" i="1" dirty="0" smtClean="0">
                <a:latin typeface="Arial" panose="020B0604020202020204" pitchFamily="34" charset="0"/>
                <a:cs typeface="Arial" panose="020B0604020202020204" pitchFamily="34" charset="0"/>
              </a:rPr>
              <a:t>, bottom right, exhibits a layered honeycomb arrangement of S=1/2 magnetic moments.  </a:t>
            </a:r>
            <a:endParaRPr lang="en-US" sz="1100" i="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2245100" y="1224775"/>
            <a:ext cx="271228" cy="307777"/>
          </a:xfrm>
          <a:prstGeom prst="rect">
            <a:avLst/>
          </a:prstGeom>
          <a:noFill/>
        </p:spPr>
        <p:txBody>
          <a:bodyPr wrap="none" rtlCol="0">
            <a:spAutoFit/>
          </a:bodyPr>
          <a:lstStyle/>
          <a:p>
            <a:r>
              <a:rPr lang="en-US" sz="1400" dirty="0" smtClean="0"/>
              <a:t>a</a:t>
            </a:r>
            <a:endParaRPr lang="en-US" sz="1400" dirty="0"/>
          </a:p>
        </p:txBody>
      </p:sp>
      <p:sp>
        <p:nvSpPr>
          <p:cNvPr id="19" name="TextBox 101"/>
          <p:cNvSpPr txBox="1"/>
          <p:nvPr/>
        </p:nvSpPr>
        <p:spPr>
          <a:xfrm>
            <a:off x="477471" y="4419087"/>
            <a:ext cx="2862956" cy="276999"/>
          </a:xfrm>
          <a:prstGeom prst="rect">
            <a:avLst/>
          </a:prstGeom>
          <a:noFill/>
        </p:spPr>
        <p:txBody>
          <a:bodyPr wrap="square" rtlCol="0">
            <a:spAutoFit/>
          </a:bodyPr>
          <a:lst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a:lstStyle>
          <a:p>
            <a:r>
              <a:rPr lang="en-US" sz="1200" dirty="0" smtClean="0">
                <a:latin typeface="Arial" panose="020B0604020202020204" pitchFamily="34" charset="0"/>
                <a:cs typeface="Arial" panose="020B0604020202020204" pitchFamily="34" charset="0"/>
              </a:rPr>
              <a:t>0         0.5          1          1.5           2 </a:t>
            </a:r>
            <a:endParaRPr lang="en-US" sz="1200" dirty="0">
              <a:latin typeface="Arial" panose="020B0604020202020204" pitchFamily="34" charset="0"/>
              <a:cs typeface="Arial" panose="020B0604020202020204" pitchFamily="34" charset="0"/>
            </a:endParaRPr>
          </a:p>
        </p:txBody>
      </p:sp>
      <p:sp>
        <p:nvSpPr>
          <p:cNvPr id="20" name="TextBox 150"/>
          <p:cNvSpPr txBox="1"/>
          <p:nvPr/>
        </p:nvSpPr>
        <p:spPr>
          <a:xfrm>
            <a:off x="1586585" y="4662553"/>
            <a:ext cx="644728" cy="276999"/>
          </a:xfrm>
          <a:prstGeom prst="rect">
            <a:avLst/>
          </a:prstGeom>
          <a:noFill/>
        </p:spPr>
        <p:txBody>
          <a:bodyPr wrap="none" rtlCol="0">
            <a:spAutoFit/>
          </a:bodyPr>
          <a:lst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a:lstStyle>
          <a:p>
            <a:r>
              <a:rPr lang="en-US" sz="1200" dirty="0" smtClean="0">
                <a:latin typeface="Arial" panose="020B0604020202020204" pitchFamily="34" charset="0"/>
                <a:cs typeface="Arial" panose="020B0604020202020204" pitchFamily="34" charset="0"/>
              </a:rPr>
              <a:t>Q (Å</a:t>
            </a:r>
            <a:r>
              <a:rPr lang="en-US" sz="1200" baseline="300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21" name="TextBox 20"/>
          <p:cNvSpPr txBox="1"/>
          <p:nvPr/>
        </p:nvSpPr>
        <p:spPr>
          <a:xfrm>
            <a:off x="190978" y="806466"/>
            <a:ext cx="383503" cy="1846659"/>
          </a:xfrm>
          <a:prstGeom prst="rect">
            <a:avLst/>
          </a:prstGeom>
          <a:noFill/>
        </p:spPr>
        <p:txBody>
          <a:bodyPr wrap="none" rtlCol="0">
            <a:spAutoFit/>
          </a:bodyPr>
          <a:lstStyle/>
          <a:p>
            <a:pPr algn="r"/>
            <a:r>
              <a:rPr lang="en-US" sz="1400" dirty="0" smtClean="0">
                <a:latin typeface="Arial" panose="020B0604020202020204" pitchFamily="34" charset="0"/>
                <a:cs typeface="Arial" panose="020B0604020202020204" pitchFamily="34" charset="0"/>
              </a:rPr>
              <a:t>10</a:t>
            </a:r>
          </a:p>
          <a:p>
            <a:pPr algn="r"/>
            <a:endParaRPr lang="en-US" sz="1400" dirty="0" smtClean="0">
              <a:latin typeface="Arial" panose="020B0604020202020204" pitchFamily="34" charset="0"/>
              <a:cs typeface="Arial" panose="020B0604020202020204" pitchFamily="34" charset="0"/>
            </a:endParaRPr>
          </a:p>
          <a:p>
            <a:pPr algn="r"/>
            <a:endParaRPr lang="en-US" sz="2400" dirty="0" smtClean="0">
              <a:latin typeface="Arial" panose="020B0604020202020204" pitchFamily="34" charset="0"/>
              <a:cs typeface="Arial" panose="020B0604020202020204" pitchFamily="34" charset="0"/>
            </a:endParaRPr>
          </a:p>
          <a:p>
            <a:pPr algn="r"/>
            <a:r>
              <a:rPr lang="en-US" sz="1400" dirty="0" smtClean="0">
                <a:latin typeface="Arial" panose="020B0604020202020204" pitchFamily="34" charset="0"/>
                <a:cs typeface="Arial" panose="020B0604020202020204" pitchFamily="34" charset="0"/>
              </a:rPr>
              <a:t>5</a:t>
            </a:r>
          </a:p>
          <a:p>
            <a:pPr algn="r"/>
            <a:endParaRPr lang="en-US" sz="1600" dirty="0">
              <a:latin typeface="Arial" panose="020B0604020202020204" pitchFamily="34" charset="0"/>
              <a:cs typeface="Arial" panose="020B0604020202020204" pitchFamily="34" charset="0"/>
            </a:endParaRPr>
          </a:p>
          <a:p>
            <a:pPr algn="r"/>
            <a:endParaRPr lang="en-US" dirty="0">
              <a:latin typeface="Arial" panose="020B0604020202020204" pitchFamily="34" charset="0"/>
              <a:cs typeface="Arial" panose="020B0604020202020204" pitchFamily="34" charset="0"/>
            </a:endParaRPr>
          </a:p>
          <a:p>
            <a:pPr algn="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22" name="TextBox 21"/>
          <p:cNvSpPr txBox="1"/>
          <p:nvPr/>
        </p:nvSpPr>
        <p:spPr>
          <a:xfrm rot="16200000">
            <a:off x="-843179" y="2533302"/>
            <a:ext cx="199413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Energy Transfer (meV)</a:t>
            </a: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192408" y="2693019"/>
            <a:ext cx="383503" cy="1769715"/>
          </a:xfrm>
          <a:prstGeom prst="rect">
            <a:avLst/>
          </a:prstGeom>
          <a:noFill/>
        </p:spPr>
        <p:txBody>
          <a:bodyPr wrap="none" rtlCol="0">
            <a:spAutoFit/>
          </a:bodyPr>
          <a:lstStyle/>
          <a:p>
            <a:pPr algn="r"/>
            <a:r>
              <a:rPr lang="en-US" sz="1400" dirty="0" smtClean="0">
                <a:latin typeface="Arial" panose="020B0604020202020204" pitchFamily="34" charset="0"/>
                <a:cs typeface="Arial" panose="020B0604020202020204" pitchFamily="34" charset="0"/>
              </a:rPr>
              <a:t>10</a:t>
            </a:r>
          </a:p>
          <a:p>
            <a:pPr algn="r">
              <a:spcBef>
                <a:spcPts val="600"/>
              </a:spcBef>
            </a:pPr>
            <a:endParaRPr lang="en-US" sz="1400" dirty="0" smtClean="0">
              <a:latin typeface="Arial" panose="020B0604020202020204" pitchFamily="34" charset="0"/>
              <a:cs typeface="Arial" panose="020B0604020202020204" pitchFamily="34" charset="0"/>
            </a:endParaRPr>
          </a:p>
          <a:p>
            <a:pPr algn="r"/>
            <a:endParaRPr lang="en-US" sz="1400" dirty="0" smtClean="0">
              <a:latin typeface="Arial" panose="020B0604020202020204" pitchFamily="34" charset="0"/>
              <a:cs typeface="Arial" panose="020B0604020202020204" pitchFamily="34" charset="0"/>
            </a:endParaRPr>
          </a:p>
          <a:p>
            <a:pPr algn="r"/>
            <a:r>
              <a:rPr lang="en-US" sz="1400" dirty="0" smtClean="0">
                <a:latin typeface="Arial" panose="020B0604020202020204" pitchFamily="34" charset="0"/>
                <a:cs typeface="Arial" panose="020B0604020202020204" pitchFamily="34" charset="0"/>
              </a:rPr>
              <a:t>5</a:t>
            </a:r>
          </a:p>
          <a:p>
            <a:pPr algn="r"/>
            <a:endParaRPr lang="en-US" sz="2000" dirty="0" smtClean="0">
              <a:latin typeface="Arial" panose="020B0604020202020204" pitchFamily="34" charset="0"/>
              <a:cs typeface="Arial" panose="020B0604020202020204" pitchFamily="34" charset="0"/>
            </a:endParaRPr>
          </a:p>
          <a:p>
            <a:pPr algn="r"/>
            <a:endParaRPr lang="en-US" sz="1400" dirty="0" smtClean="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0</a:t>
            </a:r>
          </a:p>
        </p:txBody>
      </p:sp>
      <p:sp>
        <p:nvSpPr>
          <p:cNvPr id="24" name="TextBox 23"/>
          <p:cNvSpPr txBox="1"/>
          <p:nvPr/>
        </p:nvSpPr>
        <p:spPr>
          <a:xfrm>
            <a:off x="2017239" y="935148"/>
            <a:ext cx="824265" cy="307777"/>
          </a:xfrm>
          <a:prstGeom prst="rect">
            <a:avLst/>
          </a:prstGeom>
          <a:noFill/>
        </p:spPr>
        <p:txBody>
          <a:bodyPr wrap="none" rtlCol="0">
            <a:spAutoFit/>
          </a:bodyPr>
          <a:lstStyle/>
          <a:p>
            <a:r>
              <a:rPr lang="en-US" sz="1400" dirty="0" smtClean="0">
                <a:solidFill>
                  <a:schemeClr val="bg2"/>
                </a:solidFill>
                <a:latin typeface="Symbol" panose="05050102010706020507" pitchFamily="18" charset="2"/>
                <a:cs typeface="Arial" panose="020B0604020202020204" pitchFamily="34" charset="0"/>
              </a:rPr>
              <a:t>a</a:t>
            </a:r>
            <a:r>
              <a:rPr lang="en-US" sz="1400" dirty="0" smtClean="0">
                <a:solidFill>
                  <a:schemeClr val="bg2"/>
                </a:solidFill>
                <a:latin typeface="Arial" panose="020B0604020202020204" pitchFamily="34" charset="0"/>
                <a:cs typeface="Arial" panose="020B0604020202020204" pitchFamily="34" charset="0"/>
              </a:rPr>
              <a:t>-RuCl</a:t>
            </a:r>
            <a:r>
              <a:rPr lang="en-US" sz="1400" baseline="-25000" dirty="0" smtClean="0">
                <a:solidFill>
                  <a:schemeClr val="bg2"/>
                </a:solidFill>
                <a:latin typeface="Arial" panose="020B0604020202020204" pitchFamily="34" charset="0"/>
                <a:cs typeface="Arial" panose="020B0604020202020204" pitchFamily="34" charset="0"/>
              </a:rPr>
              <a:t>3</a:t>
            </a:r>
            <a:endParaRPr lang="en-US" sz="1400" baseline="-25000" dirty="0">
              <a:solidFill>
                <a:schemeClr val="bg2"/>
              </a:solidFill>
              <a:latin typeface="Arial" panose="020B0604020202020204" pitchFamily="34" charset="0"/>
              <a:cs typeface="Arial" panose="020B0604020202020204" pitchFamily="34" charset="0"/>
            </a:endParaRPr>
          </a:p>
        </p:txBody>
      </p:sp>
      <p:pic>
        <p:nvPicPr>
          <p:cNvPr id="25" name="Picture 2" descr="https://upload.wikimedia.org/wikipedia/en/thumb/c/c9/Max-Planck-Gesellschaft.svg/1261px-Max-Planck-Gesellschaft.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164" y="6285016"/>
            <a:ext cx="650760" cy="5284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uploads.webflow.com/55435b9ca4edb1ee0ecacc28/556d866a34bf1d8d79346f65_cambridge%20trans%20logo%2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5756" y="6385655"/>
            <a:ext cx="1566991" cy="36279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8165" y="4980642"/>
            <a:ext cx="5567786" cy="646331"/>
          </a:xfrm>
          <a:prstGeom prst="rect">
            <a:avLst/>
          </a:prstGeom>
          <a:noFill/>
        </p:spPr>
        <p:txBody>
          <a:bodyPr wrap="square" rtlCol="0">
            <a:spAutoFit/>
          </a:bodyPr>
          <a:lstStyle/>
          <a:p>
            <a:r>
              <a:rPr lang="en-US" sz="1200" dirty="0">
                <a:solidFill>
                  <a:srgbClr val="106636"/>
                </a:solidFill>
                <a:cs typeface="Arial" panose="020B0604020202020204" pitchFamily="34" charset="0"/>
              </a:rPr>
              <a:t>A. </a:t>
            </a:r>
            <a:r>
              <a:rPr lang="en-US" sz="1200" dirty="0" smtClean="0">
                <a:solidFill>
                  <a:srgbClr val="106636"/>
                </a:solidFill>
                <a:cs typeface="Arial" panose="020B0604020202020204" pitchFamily="34" charset="0"/>
              </a:rPr>
              <a:t>Banerjee, C.  Bridges, </a:t>
            </a:r>
            <a:r>
              <a:rPr lang="en-US" sz="1200" dirty="0">
                <a:solidFill>
                  <a:srgbClr val="106636"/>
                </a:solidFill>
                <a:cs typeface="Arial" panose="020B0604020202020204" pitchFamily="34" charset="0"/>
              </a:rPr>
              <a:t>J</a:t>
            </a:r>
            <a:r>
              <a:rPr lang="en-US" sz="1200" dirty="0" smtClean="0">
                <a:solidFill>
                  <a:srgbClr val="106636"/>
                </a:solidFill>
                <a:cs typeface="Arial" panose="020B0604020202020204" pitchFamily="34" charset="0"/>
              </a:rPr>
              <a:t>. Yan, A. Aczel, </a:t>
            </a:r>
            <a:r>
              <a:rPr lang="en-US" sz="1200" dirty="0">
                <a:solidFill>
                  <a:srgbClr val="106636"/>
                </a:solidFill>
                <a:cs typeface="Arial" panose="020B0604020202020204" pitchFamily="34" charset="0"/>
              </a:rPr>
              <a:t>L. </a:t>
            </a:r>
            <a:r>
              <a:rPr lang="en-US" sz="1200" dirty="0" smtClean="0">
                <a:solidFill>
                  <a:srgbClr val="106636"/>
                </a:solidFill>
                <a:cs typeface="Arial" panose="020B0604020202020204" pitchFamily="34" charset="0"/>
              </a:rPr>
              <a:t>Li, M.  Stone, G. </a:t>
            </a:r>
            <a:r>
              <a:rPr lang="en-US" sz="1200" dirty="0" err="1" smtClean="0">
                <a:solidFill>
                  <a:srgbClr val="106636"/>
                </a:solidFill>
                <a:cs typeface="Arial" panose="020B0604020202020204" pitchFamily="34" charset="0"/>
              </a:rPr>
              <a:t>Granroth</a:t>
            </a:r>
            <a:r>
              <a:rPr lang="en-US" sz="1200" dirty="0" smtClean="0">
                <a:solidFill>
                  <a:srgbClr val="106636"/>
                </a:solidFill>
                <a:cs typeface="Arial" panose="020B0604020202020204" pitchFamily="34" charset="0"/>
              </a:rPr>
              <a:t>, M. Lumsden, </a:t>
            </a:r>
            <a:r>
              <a:rPr lang="en-US" sz="1200" dirty="0">
                <a:solidFill>
                  <a:srgbClr val="106636"/>
                </a:solidFill>
                <a:cs typeface="Arial" panose="020B0604020202020204" pitchFamily="34" charset="0"/>
              </a:rPr>
              <a:t>Y. </a:t>
            </a:r>
            <a:r>
              <a:rPr lang="en-US" sz="1200" dirty="0" err="1" smtClean="0">
                <a:solidFill>
                  <a:srgbClr val="106636"/>
                </a:solidFill>
                <a:cs typeface="Arial" panose="020B0604020202020204" pitchFamily="34" charset="0"/>
              </a:rPr>
              <a:t>Yiu</a:t>
            </a:r>
            <a:r>
              <a:rPr lang="en-US" sz="1200" dirty="0" smtClean="0">
                <a:solidFill>
                  <a:srgbClr val="106636"/>
                </a:solidFill>
                <a:cs typeface="Arial" panose="020B0604020202020204" pitchFamily="34" charset="0"/>
              </a:rPr>
              <a:t>, </a:t>
            </a:r>
            <a:r>
              <a:rPr lang="en-US" sz="1200" dirty="0">
                <a:solidFill>
                  <a:srgbClr val="106636"/>
                </a:solidFill>
                <a:cs typeface="Arial" panose="020B0604020202020204" pitchFamily="34" charset="0"/>
              </a:rPr>
              <a:t>J. </a:t>
            </a:r>
            <a:r>
              <a:rPr lang="en-US" sz="1200" dirty="0" err="1" smtClean="0">
                <a:solidFill>
                  <a:srgbClr val="106636"/>
                </a:solidFill>
                <a:cs typeface="Arial" panose="020B0604020202020204" pitchFamily="34" charset="0"/>
              </a:rPr>
              <a:t>Knolle</a:t>
            </a:r>
            <a:r>
              <a:rPr lang="en-US" sz="1200" dirty="0" smtClean="0">
                <a:solidFill>
                  <a:srgbClr val="106636"/>
                </a:solidFill>
                <a:cs typeface="Arial" panose="020B0604020202020204" pitchFamily="34" charset="0"/>
              </a:rPr>
              <a:t>, </a:t>
            </a:r>
            <a:r>
              <a:rPr lang="en-US" sz="1200" dirty="0">
                <a:solidFill>
                  <a:srgbClr val="106636"/>
                </a:solidFill>
                <a:cs typeface="Arial" panose="020B0604020202020204" pitchFamily="34" charset="0"/>
              </a:rPr>
              <a:t>S. </a:t>
            </a:r>
            <a:r>
              <a:rPr lang="en-US" sz="1200" dirty="0" smtClean="0">
                <a:solidFill>
                  <a:srgbClr val="106636"/>
                </a:solidFill>
                <a:cs typeface="Arial" panose="020B0604020202020204" pitchFamily="34" charset="0"/>
              </a:rPr>
              <a:t>Bhattacharjee, D.. </a:t>
            </a:r>
            <a:r>
              <a:rPr lang="en-US" sz="1200" dirty="0" err="1" smtClean="0">
                <a:solidFill>
                  <a:srgbClr val="106636"/>
                </a:solidFill>
                <a:cs typeface="Arial" panose="020B0604020202020204" pitchFamily="34" charset="0"/>
              </a:rPr>
              <a:t>Kovrizhin</a:t>
            </a:r>
            <a:r>
              <a:rPr lang="en-US" sz="1200" dirty="0" smtClean="0">
                <a:solidFill>
                  <a:srgbClr val="106636"/>
                </a:solidFill>
                <a:cs typeface="Arial" panose="020B0604020202020204" pitchFamily="34" charset="0"/>
              </a:rPr>
              <a:t>, </a:t>
            </a:r>
            <a:r>
              <a:rPr lang="en-US" sz="1200" dirty="0">
                <a:solidFill>
                  <a:srgbClr val="106636"/>
                </a:solidFill>
                <a:cs typeface="Arial" panose="020B0604020202020204" pitchFamily="34" charset="0"/>
              </a:rPr>
              <a:t>R. </a:t>
            </a:r>
            <a:r>
              <a:rPr lang="en-US" sz="1200" dirty="0" err="1" smtClean="0">
                <a:solidFill>
                  <a:srgbClr val="106636"/>
                </a:solidFill>
                <a:cs typeface="Arial" panose="020B0604020202020204" pitchFamily="34" charset="0"/>
              </a:rPr>
              <a:t>Moessner</a:t>
            </a:r>
            <a:r>
              <a:rPr lang="en-US" sz="1200" dirty="0" smtClean="0">
                <a:solidFill>
                  <a:srgbClr val="106636"/>
                </a:solidFill>
                <a:cs typeface="Arial" panose="020B0604020202020204" pitchFamily="34" charset="0"/>
              </a:rPr>
              <a:t>, D. Tennant, D. </a:t>
            </a:r>
            <a:r>
              <a:rPr lang="en-US" sz="1200" dirty="0" err="1" smtClean="0">
                <a:solidFill>
                  <a:srgbClr val="106636"/>
                </a:solidFill>
                <a:cs typeface="Arial" panose="020B0604020202020204" pitchFamily="34" charset="0"/>
              </a:rPr>
              <a:t>Mandrus</a:t>
            </a:r>
            <a:r>
              <a:rPr lang="en-US" sz="1200" dirty="0" smtClean="0">
                <a:solidFill>
                  <a:srgbClr val="106636"/>
                </a:solidFill>
                <a:cs typeface="Arial" panose="020B0604020202020204" pitchFamily="34" charset="0"/>
              </a:rPr>
              <a:t>, and S. Nagler, </a:t>
            </a:r>
            <a:r>
              <a:rPr lang="en-US" sz="1200" i="1" dirty="0">
                <a:solidFill>
                  <a:srgbClr val="106636"/>
                </a:solidFill>
                <a:cs typeface="Arial" panose="020B0604020202020204" pitchFamily="34" charset="0"/>
              </a:rPr>
              <a:t>Nature </a:t>
            </a:r>
            <a:r>
              <a:rPr lang="en-US" sz="1200" i="1" dirty="0" smtClean="0">
                <a:solidFill>
                  <a:srgbClr val="106636"/>
                </a:solidFill>
                <a:cs typeface="Arial" panose="020B0604020202020204" pitchFamily="34" charset="0"/>
              </a:rPr>
              <a:t>Materials, </a:t>
            </a:r>
            <a:r>
              <a:rPr lang="en-US" sz="1200" b="1" dirty="0" smtClean="0">
                <a:solidFill>
                  <a:srgbClr val="106636"/>
                </a:solidFill>
                <a:cs typeface="Arial" panose="020B0604020202020204" pitchFamily="34" charset="0"/>
              </a:rPr>
              <a:t>2016</a:t>
            </a:r>
            <a:r>
              <a:rPr lang="en-US" sz="1200" dirty="0" smtClean="0">
                <a:solidFill>
                  <a:srgbClr val="106636"/>
                </a:solidFill>
                <a:cs typeface="Arial" panose="020B0604020202020204" pitchFamily="34" charset="0"/>
              </a:rPr>
              <a:t>.</a:t>
            </a:r>
            <a:endParaRPr lang="en-US" sz="1200" dirty="0">
              <a:solidFill>
                <a:srgbClr val="106636"/>
              </a:solidFill>
              <a:cs typeface="Arial" panose="020B0604020202020204" pitchFamily="34" charset="0"/>
            </a:endParaRPr>
          </a:p>
        </p:txBody>
      </p:sp>
      <p:grpSp>
        <p:nvGrpSpPr>
          <p:cNvPr id="28" name="Group 27"/>
          <p:cNvGrpSpPr/>
          <p:nvPr/>
        </p:nvGrpSpPr>
        <p:grpSpPr>
          <a:xfrm>
            <a:off x="2137655" y="3550857"/>
            <a:ext cx="1266533" cy="916661"/>
            <a:chOff x="1456068" y="3829973"/>
            <a:chExt cx="1448369" cy="1048266"/>
          </a:xfrm>
        </p:grpSpPr>
        <p:grpSp>
          <p:nvGrpSpPr>
            <p:cNvPr id="29" name="Group 28"/>
            <p:cNvGrpSpPr/>
            <p:nvPr/>
          </p:nvGrpSpPr>
          <p:grpSpPr>
            <a:xfrm>
              <a:off x="1456068" y="3829973"/>
              <a:ext cx="1448369" cy="1048266"/>
              <a:chOff x="2507954" y="3891786"/>
              <a:chExt cx="1448369" cy="1048266"/>
            </a:xfrm>
          </p:grpSpPr>
          <p:pic>
            <p:nvPicPr>
              <p:cNvPr id="3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954" y="3928525"/>
                <a:ext cx="1349036" cy="935705"/>
              </a:xfrm>
              <a:prstGeom prst="rect">
                <a:avLst/>
              </a:prstGeom>
              <a:noFill/>
              <a:ln w="127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33" name="Straight Arrow Connector 32"/>
              <p:cNvCxnSpPr/>
              <p:nvPr/>
            </p:nvCxnSpPr>
            <p:spPr>
              <a:xfrm>
                <a:off x="2673020" y="4816942"/>
                <a:ext cx="306387" cy="0"/>
              </a:xfrm>
              <a:prstGeom prst="straightConnector1">
                <a:avLst/>
              </a:prstGeom>
              <a:ln w="1270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543016" y="4516529"/>
                <a:ext cx="130005" cy="300413"/>
              </a:xfrm>
              <a:prstGeom prst="straightConnector1">
                <a:avLst/>
              </a:prstGeom>
              <a:ln w="1270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85744" y="4693831"/>
                <a:ext cx="251992" cy="246221"/>
              </a:xfrm>
              <a:prstGeom prst="rect">
                <a:avLst/>
              </a:prstGeom>
              <a:noFill/>
            </p:spPr>
            <p:txBody>
              <a:bodyPr wrap="none" rtlCol="0">
                <a:spAutoFit/>
              </a:bodyPr>
              <a:lstStyle/>
              <a:p>
                <a:r>
                  <a:rPr lang="en-US" sz="1000" dirty="0"/>
                  <a:t>b</a:t>
                </a:r>
              </a:p>
            </p:txBody>
          </p:sp>
          <p:sp>
            <p:nvSpPr>
              <p:cNvPr id="36" name="TextBox 35"/>
              <p:cNvSpPr txBox="1"/>
              <p:nvPr/>
            </p:nvSpPr>
            <p:spPr>
              <a:xfrm>
                <a:off x="3548997" y="3891786"/>
                <a:ext cx="407326" cy="28157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Ru</a:t>
                </a:r>
                <a:endParaRPr lang="en-US" sz="1000" b="1" dirty="0">
                  <a:latin typeface="Arial" panose="020B0604020202020204" pitchFamily="34" charset="0"/>
                  <a:cs typeface="Arial" panose="020B0604020202020204" pitchFamily="34" charset="0"/>
                </a:endParaRPr>
              </a:p>
            </p:txBody>
          </p:sp>
          <p:sp>
            <p:nvSpPr>
              <p:cNvPr id="37" name="TextBox 36"/>
              <p:cNvSpPr txBox="1"/>
              <p:nvPr/>
            </p:nvSpPr>
            <p:spPr>
              <a:xfrm>
                <a:off x="3548997" y="4023391"/>
                <a:ext cx="357830" cy="28157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Cl</a:t>
                </a:r>
                <a:endParaRPr lang="en-US" sz="1000" b="1" dirty="0">
                  <a:latin typeface="Arial" panose="020B0604020202020204" pitchFamily="34" charset="0"/>
                  <a:cs typeface="Arial" panose="020B0604020202020204" pitchFamily="34" charset="0"/>
                </a:endParaRPr>
              </a:p>
            </p:txBody>
          </p:sp>
          <p:sp>
            <p:nvSpPr>
              <p:cNvPr id="38" name="TextBox 37"/>
              <p:cNvSpPr txBox="1"/>
              <p:nvPr/>
            </p:nvSpPr>
            <p:spPr>
              <a:xfrm>
                <a:off x="2507954" y="4354106"/>
                <a:ext cx="251992" cy="246221"/>
              </a:xfrm>
              <a:prstGeom prst="rect">
                <a:avLst/>
              </a:prstGeom>
              <a:noFill/>
            </p:spPr>
            <p:txBody>
              <a:bodyPr wrap="none" rtlCol="0">
                <a:spAutoFit/>
              </a:bodyPr>
              <a:lstStyle/>
              <a:p>
                <a:r>
                  <a:rPr lang="en-US" sz="1000" dirty="0" smtClean="0"/>
                  <a:t>a</a:t>
                </a:r>
                <a:endParaRPr lang="en-US" sz="1000" dirty="0"/>
              </a:p>
            </p:txBody>
          </p:sp>
        </p:grpSp>
        <p:pic>
          <p:nvPicPr>
            <p:cNvPr id="30" name="Picture 13"/>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59669"/>
            <a:stretch/>
          </p:blipFill>
          <p:spPr bwMode="auto">
            <a:xfrm>
              <a:off x="2489447" y="3878367"/>
              <a:ext cx="131908" cy="15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4"/>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64640"/>
            <a:stretch/>
          </p:blipFill>
          <p:spPr bwMode="auto">
            <a:xfrm>
              <a:off x="2516328" y="4029097"/>
              <a:ext cx="111622" cy="12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9831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a:spLocks noGrp="1"/>
          </p:cNvSpPr>
          <p:nvPr>
            <p:ph idx="1"/>
          </p:nvPr>
        </p:nvSpPr>
        <p:spPr>
          <a:xfrm>
            <a:off x="-98842" y="824705"/>
            <a:ext cx="4705958" cy="1025714"/>
          </a:xfrm>
        </p:spPr>
        <p:txBody>
          <a:bodyPr/>
          <a:lstStyle/>
          <a:p>
            <a:pPr marL="0">
              <a:lnSpc>
                <a:spcPct val="100000"/>
              </a:lnSpc>
              <a:spcBef>
                <a:spcPts val="0"/>
              </a:spcBef>
              <a:buNone/>
            </a:pPr>
            <a:r>
              <a:rPr lang="en-US" sz="2000" dirty="0" smtClean="0">
                <a:solidFill>
                  <a:srgbClr val="106636"/>
                </a:solidFill>
              </a:rPr>
              <a:t>  Scientific Achievement</a:t>
            </a:r>
          </a:p>
          <a:p>
            <a:pPr marL="233363" indent="0">
              <a:spcBef>
                <a:spcPts val="0"/>
              </a:spcBef>
              <a:buNone/>
            </a:pPr>
            <a:r>
              <a:rPr lang="en-US" sz="1300" dirty="0" smtClean="0">
                <a:solidFill>
                  <a:schemeClr val="tx1"/>
                </a:solidFill>
                <a:latin typeface="+mn-lt"/>
              </a:rPr>
              <a:t>Using polarized neutron reflectometry (PNR), researchers have discovered </a:t>
            </a:r>
            <a:r>
              <a:rPr lang="en-US" sz="1300" dirty="0">
                <a:solidFill>
                  <a:schemeClr val="tx1"/>
                </a:solidFill>
                <a:latin typeface="+mn-lt"/>
              </a:rPr>
              <a:t>magnetic moments in hybrid topological insulator (TI) materials at room temperature, hundreds of degrees </a:t>
            </a:r>
            <a:r>
              <a:rPr lang="en-US" sz="1300" dirty="0" smtClean="0">
                <a:solidFill>
                  <a:schemeClr val="tx1"/>
                </a:solidFill>
                <a:latin typeface="+mn-lt"/>
              </a:rPr>
              <a:t>warmer </a:t>
            </a:r>
            <a:r>
              <a:rPr lang="en-US" sz="1300" dirty="0">
                <a:solidFill>
                  <a:schemeClr val="tx1"/>
                </a:solidFill>
                <a:latin typeface="+mn-lt"/>
              </a:rPr>
              <a:t>than the </a:t>
            </a:r>
            <a:r>
              <a:rPr lang="en-US" sz="1300" dirty="0" smtClean="0">
                <a:solidFill>
                  <a:schemeClr val="tx1"/>
                </a:solidFill>
                <a:latin typeface="+mn-lt"/>
              </a:rPr>
              <a:t>sub-zero temperature where </a:t>
            </a:r>
            <a:r>
              <a:rPr lang="en-US" sz="1300" dirty="0">
                <a:solidFill>
                  <a:schemeClr val="tx1"/>
                </a:solidFill>
                <a:latin typeface="+mn-lt"/>
              </a:rPr>
              <a:t>the properties are expected to occur.</a:t>
            </a:r>
            <a:r>
              <a:rPr lang="en-US" sz="1300" dirty="0" smtClean="0">
                <a:solidFill>
                  <a:schemeClr val="tx1"/>
                </a:solidFill>
                <a:latin typeface="+mn-lt"/>
              </a:rPr>
              <a:t> </a:t>
            </a:r>
          </a:p>
          <a:p>
            <a:pPr marL="233363" indent="0" algn="just">
              <a:spcBef>
                <a:spcPts val="0"/>
              </a:spcBef>
              <a:buNone/>
            </a:pPr>
            <a:endParaRPr lang="en-US" sz="1000" dirty="0">
              <a:solidFill>
                <a:schemeClr val="tx1"/>
              </a:solidFill>
              <a:latin typeface="+mn-lt"/>
            </a:endParaRPr>
          </a:p>
        </p:txBody>
      </p:sp>
      <p:sp>
        <p:nvSpPr>
          <p:cNvPr id="18" name="TextBox 133"/>
          <p:cNvSpPr txBox="1"/>
          <p:nvPr/>
        </p:nvSpPr>
        <p:spPr>
          <a:xfrm>
            <a:off x="4692207" y="5400105"/>
            <a:ext cx="4219699" cy="692497"/>
          </a:xfrm>
          <a:prstGeom prst="rect">
            <a:avLst/>
          </a:prstGeom>
          <a:noFill/>
        </p:spPr>
        <p:txBody>
          <a:bodyPr wrap="square" rtlCol="0">
            <a:spAutoFit/>
          </a:bodyPr>
          <a:lstStyle/>
          <a:p>
            <a:pPr marL="0" lvl="1" defTabSz="914400"/>
            <a:r>
              <a:rPr lang="en-US" sz="1300" dirty="0">
                <a:solidFill>
                  <a:srgbClr val="18783D"/>
                </a:solidFill>
              </a:rPr>
              <a:t>Work </a:t>
            </a:r>
            <a:r>
              <a:rPr lang="en-US" sz="1300" dirty="0" smtClean="0">
                <a:solidFill>
                  <a:srgbClr val="18783D"/>
                </a:solidFill>
              </a:rPr>
              <a:t>was performed at ORNL’s SNS Magnetism Reflectometer instrument, BL-4A, a DOE Office of Science User Facility. </a:t>
            </a:r>
            <a:endParaRPr lang="en-US" sz="1300" dirty="0">
              <a:solidFill>
                <a:srgbClr val="18783D"/>
              </a:solidFill>
            </a:endParaRPr>
          </a:p>
        </p:txBody>
      </p:sp>
      <p:sp>
        <p:nvSpPr>
          <p:cNvPr id="19" name="Rectangle 18"/>
          <p:cNvSpPr/>
          <p:nvPr/>
        </p:nvSpPr>
        <p:spPr>
          <a:xfrm>
            <a:off x="4658016" y="2935232"/>
            <a:ext cx="4289190" cy="1477328"/>
          </a:xfrm>
          <a:prstGeom prst="rect">
            <a:avLst/>
          </a:prstGeom>
        </p:spPr>
        <p:txBody>
          <a:bodyPr wrap="square">
            <a:spAutoFit/>
          </a:bodyPr>
          <a:lstStyle/>
          <a:p>
            <a:pPr defTabSz="914400"/>
            <a:r>
              <a:rPr lang="en-US" sz="1300" i="1" dirty="0"/>
              <a:t>Schematic of the PNR experimental set up for Bi</a:t>
            </a:r>
            <a:r>
              <a:rPr lang="en-US" sz="1300" i="1" baseline="-25000" dirty="0"/>
              <a:t>2</a:t>
            </a:r>
            <a:r>
              <a:rPr lang="en-US" sz="1300" i="1" dirty="0"/>
              <a:t>Se</a:t>
            </a:r>
            <a:r>
              <a:rPr lang="en-US" sz="1300" i="1" baseline="-25000" dirty="0"/>
              <a:t>3</a:t>
            </a:r>
            <a:r>
              <a:rPr lang="en-US" sz="1300" i="1" dirty="0"/>
              <a:t>-EuS</a:t>
            </a:r>
            <a:r>
              <a:rPr lang="en-US" sz="1300" i="1" baseline="-25000" dirty="0"/>
              <a:t> </a:t>
            </a:r>
            <a:r>
              <a:rPr lang="en-US" sz="1300" i="1" dirty="0"/>
              <a:t>bilayer </a:t>
            </a:r>
            <a:r>
              <a:rPr lang="en-US" sz="1300" i="1" dirty="0" smtClean="0"/>
              <a:t>films and measured </a:t>
            </a:r>
            <a:r>
              <a:rPr lang="en-US" sz="1300" i="1" dirty="0"/>
              <a:t>and fitted (solid </a:t>
            </a:r>
            <a:r>
              <a:rPr lang="en-US" sz="1300" i="1" dirty="0" smtClean="0"/>
              <a:t>lines) </a:t>
            </a:r>
            <a:r>
              <a:rPr lang="en-US" sz="1300" i="1" dirty="0"/>
              <a:t>reflectivity curves for </a:t>
            </a:r>
            <a:r>
              <a:rPr lang="en-US" sz="1300" i="1" dirty="0" smtClean="0"/>
              <a:t>two neutron spin-polarization</a:t>
            </a:r>
            <a:r>
              <a:rPr lang="en-US" sz="1300" i="1" dirty="0"/>
              <a:t>. The inset is an expanded view of the reflectivity below its critical edge that is sensitive to the distribution of the </a:t>
            </a:r>
            <a:r>
              <a:rPr lang="en-US" sz="1300" i="1" dirty="0" err="1"/>
              <a:t>Eu</a:t>
            </a:r>
            <a:r>
              <a:rPr lang="en-US" sz="1300" i="1" dirty="0"/>
              <a:t> ions due to the absorption cross section and the magnetic </a:t>
            </a:r>
            <a:r>
              <a:rPr lang="en-US" sz="1300" i="1" dirty="0" smtClean="0"/>
              <a:t>moment.</a:t>
            </a:r>
          </a:p>
          <a:p>
            <a:pPr algn="just" defTabSz="914400"/>
            <a:endParaRPr lang="en-US" sz="1200" i="1" dirty="0"/>
          </a:p>
        </p:txBody>
      </p:sp>
      <p:sp>
        <p:nvSpPr>
          <p:cNvPr id="20" name="Rectangle 19"/>
          <p:cNvSpPr/>
          <p:nvPr/>
        </p:nvSpPr>
        <p:spPr>
          <a:xfrm>
            <a:off x="4692207" y="4528066"/>
            <a:ext cx="4501556" cy="692497"/>
          </a:xfrm>
          <a:prstGeom prst="rect">
            <a:avLst/>
          </a:prstGeom>
          <a:ln>
            <a:noFill/>
          </a:ln>
        </p:spPr>
        <p:txBody>
          <a:bodyPr wrap="square">
            <a:spAutoFit/>
          </a:bodyPr>
          <a:lstStyle/>
          <a:p>
            <a:pPr defTabSz="914400"/>
            <a:r>
              <a:rPr lang="en-US" sz="1300" dirty="0" smtClean="0">
                <a:solidFill>
                  <a:srgbClr val="18783D"/>
                </a:solidFill>
              </a:rPr>
              <a:t>F. </a:t>
            </a:r>
            <a:r>
              <a:rPr lang="en-US" sz="1300" dirty="0" err="1" smtClean="0">
                <a:solidFill>
                  <a:srgbClr val="18783D"/>
                </a:solidFill>
              </a:rPr>
              <a:t>Katmis</a:t>
            </a:r>
            <a:r>
              <a:rPr lang="en-US" sz="1300" dirty="0" smtClean="0">
                <a:solidFill>
                  <a:srgbClr val="18783D"/>
                </a:solidFill>
              </a:rPr>
              <a:t>, V. Lauter, F. </a:t>
            </a:r>
            <a:r>
              <a:rPr lang="en-US" sz="1300" dirty="0" err="1" smtClean="0">
                <a:solidFill>
                  <a:srgbClr val="18783D"/>
                </a:solidFill>
              </a:rPr>
              <a:t>Nogueira</a:t>
            </a:r>
            <a:r>
              <a:rPr lang="en-US" sz="1300" dirty="0" smtClean="0">
                <a:solidFill>
                  <a:srgbClr val="18783D"/>
                </a:solidFill>
              </a:rPr>
              <a:t>, B. </a:t>
            </a:r>
            <a:r>
              <a:rPr lang="en-US" sz="1300" dirty="0" err="1" smtClean="0">
                <a:solidFill>
                  <a:srgbClr val="18783D"/>
                </a:solidFill>
              </a:rPr>
              <a:t>Assaf</a:t>
            </a:r>
            <a:r>
              <a:rPr lang="en-US" sz="1300" dirty="0" smtClean="0">
                <a:solidFill>
                  <a:srgbClr val="18783D"/>
                </a:solidFill>
              </a:rPr>
              <a:t>, M. </a:t>
            </a:r>
            <a:r>
              <a:rPr lang="en-US" sz="1300" dirty="0" err="1" smtClean="0">
                <a:solidFill>
                  <a:srgbClr val="18783D"/>
                </a:solidFill>
              </a:rPr>
              <a:t>Jamer</a:t>
            </a:r>
            <a:r>
              <a:rPr lang="en-US" sz="1300" dirty="0" smtClean="0">
                <a:solidFill>
                  <a:srgbClr val="18783D"/>
                </a:solidFill>
              </a:rPr>
              <a:t>, P. Wei, B. </a:t>
            </a:r>
            <a:r>
              <a:rPr lang="en-US" sz="1300" dirty="0" err="1" smtClean="0">
                <a:solidFill>
                  <a:srgbClr val="18783D"/>
                </a:solidFill>
              </a:rPr>
              <a:t>Satpati</a:t>
            </a:r>
            <a:r>
              <a:rPr lang="en-US" sz="1300" dirty="0" smtClean="0">
                <a:solidFill>
                  <a:srgbClr val="18783D"/>
                </a:solidFill>
              </a:rPr>
              <a:t>, J. Freeland, I. </a:t>
            </a:r>
            <a:r>
              <a:rPr lang="en-US" sz="1300" dirty="0" err="1" smtClean="0">
                <a:solidFill>
                  <a:srgbClr val="18783D"/>
                </a:solidFill>
              </a:rPr>
              <a:t>Eremin</a:t>
            </a:r>
            <a:r>
              <a:rPr lang="en-US" sz="1300" dirty="0" smtClean="0">
                <a:solidFill>
                  <a:srgbClr val="18783D"/>
                </a:solidFill>
              </a:rPr>
              <a:t>, D. Heiman, P. </a:t>
            </a:r>
            <a:r>
              <a:rPr lang="en-US" sz="1300" dirty="0" err="1" smtClean="0">
                <a:solidFill>
                  <a:srgbClr val="18783D"/>
                </a:solidFill>
              </a:rPr>
              <a:t>Jarillo</a:t>
            </a:r>
            <a:r>
              <a:rPr lang="en-US" sz="1300" dirty="0" smtClean="0">
                <a:solidFill>
                  <a:srgbClr val="18783D"/>
                </a:solidFill>
              </a:rPr>
              <a:t>-Herrero, and J. </a:t>
            </a:r>
            <a:r>
              <a:rPr lang="en-US" sz="1300" dirty="0" err="1" smtClean="0">
                <a:solidFill>
                  <a:srgbClr val="18783D"/>
                </a:solidFill>
              </a:rPr>
              <a:t>Moodera</a:t>
            </a:r>
            <a:r>
              <a:rPr lang="en-US" sz="1300" dirty="0" smtClean="0">
                <a:solidFill>
                  <a:srgbClr val="18783D"/>
                </a:solidFill>
              </a:rPr>
              <a:t>, </a:t>
            </a:r>
            <a:r>
              <a:rPr lang="en-US" sz="1300" i="1" dirty="0" smtClean="0">
                <a:solidFill>
                  <a:srgbClr val="18783D"/>
                </a:solidFill>
              </a:rPr>
              <a:t>Nature</a:t>
            </a:r>
            <a:r>
              <a:rPr lang="en-US" sz="1300" dirty="0" smtClean="0">
                <a:solidFill>
                  <a:srgbClr val="18783D"/>
                </a:solidFill>
              </a:rPr>
              <a:t>, </a:t>
            </a:r>
            <a:r>
              <a:rPr lang="en-US" sz="1300" b="1" dirty="0" smtClean="0">
                <a:solidFill>
                  <a:srgbClr val="18783D"/>
                </a:solidFill>
              </a:rPr>
              <a:t>2016. </a:t>
            </a:r>
            <a:endParaRPr lang="en-GB" sz="1300" u="sng" dirty="0" smtClean="0">
              <a:solidFill>
                <a:srgbClr val="18783D"/>
              </a:solidFill>
            </a:endParaRPr>
          </a:p>
        </p:txBody>
      </p:sp>
      <p:sp>
        <p:nvSpPr>
          <p:cNvPr id="21" name="Rectangle 20"/>
          <p:cNvSpPr/>
          <p:nvPr/>
        </p:nvSpPr>
        <p:spPr>
          <a:xfrm>
            <a:off x="0" y="2171343"/>
            <a:ext cx="4514416" cy="2200602"/>
          </a:xfrm>
          <a:prstGeom prst="rect">
            <a:avLst/>
          </a:prstGeom>
        </p:spPr>
        <p:txBody>
          <a:bodyPr wrap="square">
            <a:spAutoFit/>
          </a:bodyPr>
          <a:lstStyle/>
          <a:p>
            <a:pPr lvl="0" indent="-342219" defTabSz="914400" fontAlgn="base"/>
            <a:r>
              <a:rPr lang="en-US" sz="2000" b="1" dirty="0" smtClean="0">
                <a:solidFill>
                  <a:srgbClr val="106636"/>
                </a:solidFill>
                <a:latin typeface="Arial" panose="020B0604020202020204" pitchFamily="34" charset="0"/>
                <a:cs typeface="Arial" panose="020B0604020202020204" pitchFamily="34" charset="0"/>
              </a:rPr>
              <a:t>Significance and Impact</a:t>
            </a:r>
          </a:p>
          <a:p>
            <a:pPr marL="111125"/>
            <a:r>
              <a:rPr lang="en-US" sz="1300" b="1" dirty="0" smtClean="0"/>
              <a:t>TIs are </a:t>
            </a:r>
            <a:r>
              <a:rPr lang="en-US" sz="1300" b="1" dirty="0"/>
              <a:t>insulating </a:t>
            </a:r>
            <a:r>
              <a:rPr lang="en-US" sz="1300" b="1" dirty="0" smtClean="0"/>
              <a:t>materials </a:t>
            </a:r>
            <a:r>
              <a:rPr lang="en-US" sz="1300" b="1" i="1" dirty="0" smtClean="0"/>
              <a:t>in </a:t>
            </a:r>
            <a:r>
              <a:rPr lang="en-US" sz="1300" b="1" i="1" dirty="0"/>
              <a:t>bulk </a:t>
            </a:r>
            <a:r>
              <a:rPr lang="en-US" sz="1300" b="1" dirty="0"/>
              <a:t>and display conducting </a:t>
            </a:r>
            <a:r>
              <a:rPr lang="en-US" sz="1300" b="1" i="1" dirty="0"/>
              <a:t>surface states </a:t>
            </a:r>
            <a:r>
              <a:rPr lang="en-US" sz="1300" b="1" dirty="0"/>
              <a:t>protected by time-reversal symmetry, wherein electron spins are locked to their momentum. </a:t>
            </a:r>
            <a:r>
              <a:rPr lang="en-US" sz="1300" b="1" dirty="0" smtClean="0"/>
              <a:t>Inducing f</a:t>
            </a:r>
            <a:r>
              <a:rPr lang="en-US" sz="1300" b="1" dirty="0" smtClean="0">
                <a:cs typeface="Arial" panose="020B0604020202020204" pitchFamily="34" charset="0"/>
              </a:rPr>
              <a:t>erromagnetic </a:t>
            </a:r>
            <a:r>
              <a:rPr lang="en-US" sz="1300" b="1" dirty="0">
                <a:cs typeface="Arial" panose="020B0604020202020204" pitchFamily="34" charset="0"/>
              </a:rPr>
              <a:t>surface </a:t>
            </a:r>
            <a:r>
              <a:rPr lang="en-US" sz="1300" b="1" dirty="0" smtClean="0">
                <a:cs typeface="Arial" panose="020B0604020202020204" pitchFamily="34" charset="0"/>
              </a:rPr>
              <a:t>states </a:t>
            </a:r>
            <a:r>
              <a:rPr lang="en-US" sz="1300" b="1" dirty="0">
                <a:cs typeface="Arial" panose="020B0604020202020204" pitchFamily="34" charset="0"/>
              </a:rPr>
              <a:t>in </a:t>
            </a:r>
            <a:r>
              <a:rPr lang="en-US" sz="1300" b="1" dirty="0" smtClean="0">
                <a:cs typeface="Arial" panose="020B0604020202020204" pitchFamily="34" charset="0"/>
              </a:rPr>
              <a:t>TIs are </a:t>
            </a:r>
            <a:r>
              <a:rPr lang="en-US" sz="1300" b="1" dirty="0">
                <a:cs typeface="Arial" panose="020B0604020202020204" pitchFamily="34" charset="0"/>
              </a:rPr>
              <a:t>thought to enable </a:t>
            </a:r>
            <a:r>
              <a:rPr lang="en-US" sz="1300" b="1" dirty="0" smtClean="0">
                <a:cs typeface="Arial" panose="020B0604020202020204" pitchFamily="34" charset="0"/>
              </a:rPr>
              <a:t>the emergence </a:t>
            </a:r>
            <a:r>
              <a:rPr lang="en-US" sz="1300" b="1" dirty="0">
                <a:cs typeface="Arial" panose="020B0604020202020204" pitchFamily="34" charset="0"/>
              </a:rPr>
              <a:t>of </a:t>
            </a:r>
            <a:r>
              <a:rPr lang="en-US" sz="1300" b="1" dirty="0" smtClean="0">
                <a:cs typeface="Arial" panose="020B0604020202020204" pitchFamily="34" charset="0"/>
              </a:rPr>
              <a:t>exotic phenomena </a:t>
            </a:r>
            <a:r>
              <a:rPr lang="en-US" sz="1300" b="1" dirty="0">
                <a:cs typeface="Arial" panose="020B0604020202020204" pitchFamily="34" charset="0"/>
              </a:rPr>
              <a:t>such as </a:t>
            </a:r>
            <a:r>
              <a:rPr lang="en-US" sz="1300" b="1" dirty="0" smtClean="0">
                <a:cs typeface="Arial" panose="020B0604020202020204" pitchFamily="34" charset="0"/>
              </a:rPr>
              <a:t>interfacial </a:t>
            </a:r>
            <a:r>
              <a:rPr lang="en-US" sz="1300" b="1" dirty="0">
                <a:cs typeface="Arial" panose="020B0604020202020204" pitchFamily="34" charset="0"/>
              </a:rPr>
              <a:t>magneto-electric </a:t>
            </a:r>
            <a:r>
              <a:rPr lang="en-US" sz="1300" b="1" dirty="0" smtClean="0">
                <a:cs typeface="Arial" panose="020B0604020202020204" pitchFamily="34" charset="0"/>
              </a:rPr>
              <a:t>coupling, </a:t>
            </a:r>
            <a:r>
              <a:rPr lang="en-US" sz="1300" b="1" dirty="0">
                <a:cs typeface="Arial" panose="020B0604020202020204" pitchFamily="34" charset="0"/>
              </a:rPr>
              <a:t>and </a:t>
            </a:r>
            <a:r>
              <a:rPr lang="en-US" sz="1300" b="1" dirty="0" err="1">
                <a:cs typeface="Arial" panose="020B0604020202020204" pitchFamily="34" charset="0"/>
              </a:rPr>
              <a:t>Majorana</a:t>
            </a:r>
            <a:r>
              <a:rPr lang="en-US" sz="1300" b="1" dirty="0">
                <a:cs typeface="Arial" panose="020B0604020202020204" pitchFamily="34" charset="0"/>
              </a:rPr>
              <a:t> fermions. This </a:t>
            </a:r>
            <a:r>
              <a:rPr lang="en-US" sz="1300" b="1" dirty="0" smtClean="0">
                <a:cs typeface="Arial" panose="020B0604020202020204" pitchFamily="34" charset="0"/>
              </a:rPr>
              <a:t>discovery promises new opportunities for next-generation electronic and spintronic devices such as improved transistors and quantum computing technologies. </a:t>
            </a:r>
            <a:endParaRPr lang="en-US" sz="1300" b="1" dirty="0">
              <a:cs typeface="Arial" panose="020B0604020202020204" pitchFamily="34" charset="0"/>
            </a:endParaRPr>
          </a:p>
        </p:txBody>
      </p:sp>
      <p:sp>
        <p:nvSpPr>
          <p:cNvPr id="22" name="Title 2"/>
          <p:cNvSpPr>
            <a:spLocks noGrp="1"/>
          </p:cNvSpPr>
          <p:nvPr>
            <p:ph type="title"/>
          </p:nvPr>
        </p:nvSpPr>
        <p:spPr>
          <a:xfrm>
            <a:off x="8467" y="0"/>
            <a:ext cx="9144000" cy="722762"/>
          </a:xfrm>
        </p:spPr>
        <p:txBody>
          <a:bodyPr/>
          <a:lstStyle/>
          <a:p>
            <a:r>
              <a:rPr lang="en-US" b="1" dirty="0"/>
              <a:t>Achieving High-Temperature Ferromagnetic Topological </a:t>
            </a:r>
            <a:r>
              <a:rPr lang="en-US" b="1" dirty="0" smtClean="0"/>
              <a:t>Insulators </a:t>
            </a:r>
            <a:r>
              <a:rPr lang="en-US" b="1" dirty="0"/>
              <a:t>by </a:t>
            </a:r>
            <a:r>
              <a:rPr lang="en-US" b="1" dirty="0" smtClean="0"/>
              <a:t>Proximity Coupling</a:t>
            </a:r>
            <a:endParaRPr lang="en-US" dirty="0"/>
          </a:p>
        </p:txBody>
      </p:sp>
      <p:sp>
        <p:nvSpPr>
          <p:cNvPr id="23" name="Rectangle 22"/>
          <p:cNvSpPr/>
          <p:nvPr/>
        </p:nvSpPr>
        <p:spPr>
          <a:xfrm>
            <a:off x="-138696" y="4648200"/>
            <a:ext cx="4822379" cy="600164"/>
          </a:xfrm>
          <a:prstGeom prst="rect">
            <a:avLst/>
          </a:prstGeom>
        </p:spPr>
        <p:txBody>
          <a:bodyPr wrap="square">
            <a:spAutoFit/>
          </a:bodyPr>
          <a:lstStyle/>
          <a:p>
            <a:pPr marL="404813" lvl="0" indent="-171450" defTabSz="914400" fontAlgn="base">
              <a:spcAft>
                <a:spcPct val="0"/>
              </a:spcAft>
              <a:buFont typeface="Calibri" panose="020F0502020204030204" pitchFamily="34" charset="0"/>
              <a:buChar char="–"/>
            </a:pPr>
            <a:r>
              <a:rPr lang="en-US" sz="1100" dirty="0" smtClean="0"/>
              <a:t>The ferromagnetic </a:t>
            </a:r>
            <a:r>
              <a:rPr lang="en-US" sz="1100" dirty="0"/>
              <a:t>state </a:t>
            </a:r>
            <a:r>
              <a:rPr lang="en-US" sz="1100" dirty="0" smtClean="0"/>
              <a:t>was </a:t>
            </a:r>
            <a:r>
              <a:rPr lang="en-US" sz="1100" dirty="0"/>
              <a:t>directly </a:t>
            </a:r>
            <a:r>
              <a:rPr lang="en-US" sz="1100" dirty="0" smtClean="0"/>
              <a:t>observed</a:t>
            </a:r>
            <a:r>
              <a:rPr lang="en-US" sz="1100" dirty="0"/>
              <a:t> in the top two quintuple layers (QL, where 1 QL ≈ 0.96 nm) of Bi</a:t>
            </a:r>
            <a:r>
              <a:rPr lang="en-US" sz="1100" baseline="-25000" dirty="0"/>
              <a:t>2</a:t>
            </a:r>
            <a:r>
              <a:rPr lang="en-US" sz="1100" dirty="0"/>
              <a:t>Se</a:t>
            </a:r>
            <a:r>
              <a:rPr lang="en-US" sz="1100" baseline="-25000" dirty="0"/>
              <a:t>3</a:t>
            </a:r>
            <a:r>
              <a:rPr lang="en-US" sz="1100" dirty="0"/>
              <a:t> near the TI-FMI </a:t>
            </a:r>
            <a:r>
              <a:rPr lang="en-US" sz="1100" dirty="0" smtClean="0"/>
              <a:t>interface up </a:t>
            </a:r>
            <a:r>
              <a:rPr lang="en-US" sz="1100" dirty="0"/>
              <a:t>to temperatures </a:t>
            </a:r>
            <a:r>
              <a:rPr lang="en-US" sz="1100" dirty="0" smtClean="0"/>
              <a:t>higher than </a:t>
            </a:r>
            <a:r>
              <a:rPr lang="en-US" sz="1100" dirty="0"/>
              <a:t>300 </a:t>
            </a:r>
            <a:r>
              <a:rPr lang="en-US" sz="1100" dirty="0" smtClean="0"/>
              <a:t>kelvins. </a:t>
            </a:r>
            <a:endParaRPr lang="en-US" sz="1100" dirty="0">
              <a:solidFill>
                <a:prstClr val="black"/>
              </a:solidFill>
              <a:cs typeface="Arial" pitchFamily="34" charset="0"/>
            </a:endParaRPr>
          </a:p>
        </p:txBody>
      </p:sp>
      <p:sp>
        <p:nvSpPr>
          <p:cNvPr id="24" name="Rectangle 23"/>
          <p:cNvSpPr/>
          <p:nvPr/>
        </p:nvSpPr>
        <p:spPr>
          <a:xfrm>
            <a:off x="-232237" y="4343400"/>
            <a:ext cx="2280111" cy="369332"/>
          </a:xfrm>
          <a:prstGeom prst="rect">
            <a:avLst/>
          </a:prstGeom>
        </p:spPr>
        <p:txBody>
          <a:bodyPr wrap="none">
            <a:spAutoFit/>
          </a:bodyPr>
          <a:lstStyle/>
          <a:p>
            <a:pPr marL="233363" lvl="0" defTabSz="914400" fontAlgn="base">
              <a:spcAft>
                <a:spcPct val="0"/>
              </a:spcAft>
            </a:pPr>
            <a:r>
              <a:rPr lang="en-US" b="1" dirty="0">
                <a:solidFill>
                  <a:srgbClr val="106636"/>
                </a:solidFill>
                <a:latin typeface="Arial" panose="020B0604020202020204" pitchFamily="34" charset="0"/>
                <a:cs typeface="Arial" panose="020B0604020202020204" pitchFamily="34" charset="0"/>
              </a:rPr>
              <a:t>Research Details</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734" y="824705"/>
            <a:ext cx="4264472" cy="213566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452" b="25003"/>
          <a:stretch/>
        </p:blipFill>
        <p:spPr bwMode="auto">
          <a:xfrm>
            <a:off x="6248400" y="6355976"/>
            <a:ext cx="845347" cy="418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ifw-dresden.de/fileadmin/templates/images/logo_ifw_quer_en_310x100.png"/>
          <p:cNvPicPr>
            <a:picLocks noChangeAspect="1" noChangeArrowheads="1"/>
          </p:cNvPicPr>
          <p:nvPr/>
        </p:nvPicPr>
        <p:blipFill rotWithShape="1">
          <a:blip r:embed="rId5">
            <a:extLst>
              <a:ext uri="{28A0092B-C50C-407E-A947-70E740481C1C}">
                <a14:useLocalDpi xmlns:a14="http://schemas.microsoft.com/office/drawing/2010/main" val="0"/>
              </a:ext>
            </a:extLst>
          </a:blip>
          <a:srcRect r="67221"/>
          <a:stretch/>
        </p:blipFill>
        <p:spPr bwMode="auto">
          <a:xfrm>
            <a:off x="3833644" y="6285151"/>
            <a:ext cx="575589" cy="5757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9qONojb1JaI/AAAAAAAAAAI/AAAAAAAAAOk/RVv5q8Y4ySI/s0-c-k-no-ns/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1993" y="6282183"/>
            <a:ext cx="566407" cy="5664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6.googleusercontent.com/-b0NcC8lO224/AAAAAAAAAAI/AAAAAAAAAos/P2jM6xkQVF0/s0-c-k-no-ns/pho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2313" y="6309610"/>
            <a:ext cx="491240" cy="4912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ugcnetcoaching.com/ugc/wp-content/uploads/snip-calctt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280" y="6285995"/>
            <a:ext cx="514970" cy="5020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northeastern.edu/images/nu-se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7767" y="6295199"/>
            <a:ext cx="553147" cy="5531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en vers la page d'accueil de l'E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8239" y="6279753"/>
            <a:ext cx="527641" cy="527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5558" y="5163488"/>
            <a:ext cx="4243944" cy="1308050"/>
          </a:xfrm>
          <a:prstGeom prst="rect">
            <a:avLst/>
          </a:prstGeom>
          <a:noFill/>
        </p:spPr>
        <p:txBody>
          <a:bodyPr wrap="square" rtlCol="0">
            <a:spAutoFit/>
          </a:bodyPr>
          <a:lstStyle/>
          <a:p>
            <a:pPr marL="171450" indent="-171450">
              <a:buFont typeface="Calibri" panose="020F0502020204030204" pitchFamily="34" charset="0"/>
              <a:buChar char="–"/>
            </a:pPr>
            <a:r>
              <a:rPr lang="en-US" sz="1100" dirty="0" smtClean="0"/>
              <a:t>PNR provides </a:t>
            </a:r>
            <a:r>
              <a:rPr lang="en-US" sz="1100" dirty="0"/>
              <a:t>characterization of the depth </a:t>
            </a:r>
            <a:r>
              <a:rPr lang="en-US" sz="1100" dirty="0" smtClean="0"/>
              <a:t>profiles </a:t>
            </a:r>
            <a:r>
              <a:rPr lang="en-US" sz="1100" dirty="0"/>
              <a:t>of the elemental nuclear density, the magnetization density, and is also particularly element-sensitive to </a:t>
            </a:r>
            <a:r>
              <a:rPr lang="en-US" sz="1100" dirty="0" err="1"/>
              <a:t>Eu</a:t>
            </a:r>
            <a:r>
              <a:rPr lang="en-US" sz="1100" dirty="0"/>
              <a:t> via the absorption density profile. This affords a very precise disentanglement of the intrinsic ferromagnetism of </a:t>
            </a:r>
            <a:r>
              <a:rPr lang="en-US" sz="1100" dirty="0" err="1"/>
              <a:t>EuS</a:t>
            </a:r>
            <a:r>
              <a:rPr lang="en-US" sz="1100" dirty="0"/>
              <a:t>, from </a:t>
            </a:r>
            <a:r>
              <a:rPr lang="en-US" sz="1100" dirty="0" smtClean="0"/>
              <a:t>its interfacial magnetism  </a:t>
            </a:r>
            <a:r>
              <a:rPr lang="en-US" sz="1100" dirty="0"/>
              <a:t>and </a:t>
            </a:r>
            <a:r>
              <a:rPr lang="en-US" sz="1100" dirty="0" smtClean="0"/>
              <a:t>the induced magnetization </a:t>
            </a:r>
            <a:r>
              <a:rPr lang="en-US" sz="1100" dirty="0"/>
              <a:t>in </a:t>
            </a:r>
            <a:r>
              <a:rPr lang="en-US" sz="1100" dirty="0" smtClean="0"/>
              <a:t>Bi</a:t>
            </a:r>
            <a:r>
              <a:rPr lang="en-US" sz="1100" baseline="-25000" dirty="0" smtClean="0"/>
              <a:t>2</a:t>
            </a:r>
            <a:r>
              <a:rPr lang="en-US" sz="1100" dirty="0" smtClean="0"/>
              <a:t>Se</a:t>
            </a:r>
            <a:r>
              <a:rPr lang="en-US" sz="1100" baseline="-25000" dirty="0" smtClean="0"/>
              <a:t>3</a:t>
            </a:r>
            <a:r>
              <a:rPr lang="en-US" sz="1100" dirty="0" smtClean="0"/>
              <a:t>. </a:t>
            </a:r>
            <a:endParaRPr lang="en-US" sz="1100" dirty="0"/>
          </a:p>
          <a:p>
            <a:endParaRPr lang="en-US" sz="1300" dirty="0"/>
          </a:p>
        </p:txBody>
      </p:sp>
    </p:spTree>
    <p:extLst>
      <p:ext uri="{BB962C8B-B14F-4D97-AF65-F5344CB8AC3E}">
        <p14:creationId xmlns:p14="http://schemas.microsoft.com/office/powerpoint/2010/main" val="348666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06" y="818078"/>
            <a:ext cx="3647177" cy="3677722"/>
          </a:xfrm>
          <a:prstGeom prst="rect">
            <a:avLst/>
          </a:prstGeom>
        </p:spPr>
      </p:pic>
      <p:sp>
        <p:nvSpPr>
          <p:cNvPr id="7" name="Content Placeholder 1"/>
          <p:cNvSpPr>
            <a:spLocks noGrp="1"/>
          </p:cNvSpPr>
          <p:nvPr>
            <p:ph idx="1"/>
          </p:nvPr>
        </p:nvSpPr>
        <p:spPr>
          <a:xfrm>
            <a:off x="3810000" y="838199"/>
            <a:ext cx="5257800" cy="8077201"/>
          </a:xfrm>
        </p:spPr>
        <p:txBody>
          <a:bodyPr>
            <a:normAutofit/>
          </a:bodyPr>
          <a:lstStyle/>
          <a:p>
            <a:pPr marL="0">
              <a:spcBef>
                <a:spcPts val="0"/>
              </a:spcBef>
              <a:buNone/>
            </a:pPr>
            <a:r>
              <a:rPr lang="en-US" sz="2000" dirty="0" smtClean="0">
                <a:solidFill>
                  <a:srgbClr val="106636"/>
                </a:solidFill>
              </a:rPr>
              <a:t>Scientific Achievement</a:t>
            </a:r>
          </a:p>
          <a:p>
            <a:pPr marL="238125" lvl="1" indent="0">
              <a:spcBef>
                <a:spcPts val="0"/>
              </a:spcBef>
              <a:buNone/>
            </a:pPr>
            <a:r>
              <a:rPr lang="de-DE" sz="1600" b="1" dirty="0">
                <a:latin typeface="+mn-lt"/>
              </a:rPr>
              <a:t>The lithium and oxygen dynamics of </a:t>
            </a:r>
            <a:r>
              <a:rPr lang="de-DE" sz="1600" b="1" dirty="0" smtClean="0">
                <a:latin typeface="+mn-lt"/>
              </a:rPr>
              <a:t>Li-rich </a:t>
            </a:r>
            <a:r>
              <a:rPr lang="en-US" altLang="zh-CN" sz="1600" b="1" dirty="0" smtClean="0">
                <a:latin typeface="+mn-lt"/>
              </a:rPr>
              <a:t>cathodes</a:t>
            </a:r>
            <a:r>
              <a:rPr lang="de-DE" sz="1600" b="1" dirty="0" smtClean="0">
                <a:latin typeface="+mn-lt"/>
              </a:rPr>
              <a:t> </a:t>
            </a:r>
            <a:r>
              <a:rPr lang="de-DE" sz="1600" b="1" dirty="0">
                <a:latin typeface="+mn-lt"/>
              </a:rPr>
              <a:t>are </a:t>
            </a:r>
            <a:r>
              <a:rPr lang="de-DE" sz="1600" b="1" dirty="0" smtClean="0">
                <a:latin typeface="+mn-lt"/>
              </a:rPr>
              <a:t>investigated via </a:t>
            </a:r>
            <a:r>
              <a:rPr lang="de-DE" sz="1600" b="1" dirty="0">
                <a:latin typeface="+mn-lt"/>
              </a:rPr>
              <a:t>neutron diffraction </a:t>
            </a:r>
            <a:r>
              <a:rPr lang="de-DE" sz="1600" b="1" dirty="0" smtClean="0">
                <a:latin typeface="+mn-lt"/>
              </a:rPr>
              <a:t>(ND) under </a:t>
            </a:r>
            <a:r>
              <a:rPr lang="de-DE" sz="1600" b="1" i="1" dirty="0">
                <a:latin typeface="+mn-lt"/>
              </a:rPr>
              <a:t>operando</a:t>
            </a:r>
            <a:r>
              <a:rPr lang="de-DE" sz="1600" b="1" dirty="0">
                <a:latin typeface="+mn-lt"/>
              </a:rPr>
              <a:t> battery </a:t>
            </a:r>
            <a:r>
              <a:rPr lang="de-DE" sz="1600" b="1" dirty="0" smtClean="0">
                <a:latin typeface="+mn-lt"/>
              </a:rPr>
              <a:t>cycling.</a:t>
            </a:r>
            <a:endParaRPr lang="en-US" sz="1600" b="1" dirty="0">
              <a:latin typeface="+mn-lt"/>
            </a:endParaRPr>
          </a:p>
          <a:p>
            <a:pPr marL="0" lvl="0" indent="0">
              <a:spcBef>
                <a:spcPts val="0"/>
              </a:spcBef>
              <a:buNone/>
            </a:pPr>
            <a:r>
              <a:rPr lang="en-US" sz="2000" dirty="0" smtClean="0">
                <a:solidFill>
                  <a:srgbClr val="106636"/>
                </a:solidFill>
              </a:rPr>
              <a:t>Significance and Impact</a:t>
            </a:r>
          </a:p>
          <a:p>
            <a:pPr marL="238125" lvl="1" indent="0">
              <a:spcBef>
                <a:spcPts val="0"/>
              </a:spcBef>
              <a:buNone/>
            </a:pPr>
            <a:r>
              <a:rPr lang="de-DE" sz="1600" b="1" dirty="0" smtClean="0">
                <a:latin typeface="+mn-lt"/>
              </a:rPr>
              <a:t>This work provides </a:t>
            </a:r>
            <a:r>
              <a:rPr lang="de-DE" sz="1600" b="1" dirty="0">
                <a:latin typeface="+mn-lt"/>
              </a:rPr>
              <a:t>new insights into the lithium migration behavior in lithium rich layered oxides and </a:t>
            </a:r>
            <a:r>
              <a:rPr lang="de-DE" sz="1600" b="1" dirty="0" smtClean="0">
                <a:latin typeface="+mn-lt"/>
              </a:rPr>
              <a:t>demonstrates </a:t>
            </a:r>
            <a:r>
              <a:rPr lang="de-DE" sz="1600" b="1" dirty="0">
                <a:latin typeface="+mn-lt"/>
              </a:rPr>
              <a:t>the unique capabilities to observe light elements in the bulk under </a:t>
            </a:r>
            <a:r>
              <a:rPr lang="de-DE" sz="1600" b="1" i="1" dirty="0" smtClean="0">
                <a:latin typeface="+mn-lt"/>
              </a:rPr>
              <a:t>operando</a:t>
            </a:r>
            <a:r>
              <a:rPr lang="de-DE" sz="1600" b="1" dirty="0">
                <a:latin typeface="+mn-lt"/>
              </a:rPr>
              <a:t>. </a:t>
            </a:r>
            <a:r>
              <a:rPr lang="de-DE" sz="1600" b="1" dirty="0" smtClean="0">
                <a:latin typeface="+mn-lt"/>
              </a:rPr>
              <a:t>Research revealed the </a:t>
            </a:r>
            <a:r>
              <a:rPr lang="de-DE" sz="1600" b="1" dirty="0">
                <a:latin typeface="+mn-lt"/>
              </a:rPr>
              <a:t>path-dependent rate of lithium migration in the lithium layer and transition </a:t>
            </a:r>
            <a:r>
              <a:rPr lang="de-DE" sz="1600" b="1" dirty="0">
                <a:solidFill>
                  <a:schemeClr val="tx1"/>
                </a:solidFill>
                <a:latin typeface="+mn-lt"/>
              </a:rPr>
              <a:t>metal (</a:t>
            </a:r>
            <a:r>
              <a:rPr lang="de-DE" sz="1600" b="1" dirty="0" smtClean="0">
                <a:solidFill>
                  <a:schemeClr val="tx1"/>
                </a:solidFill>
                <a:latin typeface="+mn-lt"/>
              </a:rPr>
              <a:t>TM) </a:t>
            </a:r>
            <a:r>
              <a:rPr lang="de-DE" sz="1600" b="1" dirty="0">
                <a:latin typeface="+mn-lt"/>
              </a:rPr>
              <a:t>layer are asymmetric for charging and discharging which </a:t>
            </a:r>
            <a:r>
              <a:rPr lang="de-DE" sz="1600" b="1" dirty="0" smtClean="0">
                <a:latin typeface="+mn-lt"/>
              </a:rPr>
              <a:t>explains </a:t>
            </a:r>
            <a:r>
              <a:rPr lang="de-DE" sz="1600" b="1" dirty="0">
                <a:latin typeface="+mn-lt"/>
              </a:rPr>
              <a:t>the origin of irreversible lithium loss.</a:t>
            </a:r>
            <a:endParaRPr lang="en-US" sz="1600" b="1" dirty="0">
              <a:latin typeface="+mn-lt"/>
            </a:endParaRPr>
          </a:p>
          <a:p>
            <a:pPr marL="0" indent="0">
              <a:spcBef>
                <a:spcPts val="0"/>
              </a:spcBef>
              <a:buNone/>
            </a:pPr>
            <a:r>
              <a:rPr lang="en-US" sz="2000" dirty="0" smtClean="0">
                <a:solidFill>
                  <a:srgbClr val="106636"/>
                </a:solidFill>
              </a:rPr>
              <a:t>Research Details</a:t>
            </a:r>
          </a:p>
          <a:p>
            <a:pPr marL="461963" lvl="1" indent="-236538">
              <a:spcBef>
                <a:spcPts val="0"/>
              </a:spcBef>
              <a:buFont typeface="Calibri" panose="020F0502020204030204" pitchFamily="34" charset="0"/>
              <a:buChar char="–"/>
            </a:pPr>
            <a:r>
              <a:rPr lang="de-DE" sz="1400" dirty="0" smtClean="0">
                <a:latin typeface="+mn-lt"/>
              </a:rPr>
              <a:t>Researchers designed </a:t>
            </a:r>
            <a:r>
              <a:rPr lang="de-DE" sz="1400" dirty="0">
                <a:latin typeface="+mn-lt"/>
              </a:rPr>
              <a:t>the multi-layered pouch cell </a:t>
            </a:r>
            <a:r>
              <a:rPr lang="de-DE" sz="1400" dirty="0" smtClean="0">
                <a:latin typeface="+mn-lt"/>
              </a:rPr>
              <a:t>with </a:t>
            </a:r>
            <a:r>
              <a:rPr lang="de-DE" sz="1400" dirty="0">
                <a:latin typeface="+mn-lt"/>
              </a:rPr>
              <a:t>amorphous silicon </a:t>
            </a:r>
            <a:r>
              <a:rPr lang="de-DE" sz="1400" dirty="0" smtClean="0">
                <a:latin typeface="+mn-lt"/>
              </a:rPr>
              <a:t>anode, which improved </a:t>
            </a:r>
            <a:r>
              <a:rPr lang="de-DE" sz="1400" dirty="0">
                <a:latin typeface="+mn-lt"/>
              </a:rPr>
              <a:t>the </a:t>
            </a:r>
            <a:r>
              <a:rPr lang="de-DE" sz="1400" dirty="0" smtClean="0">
                <a:latin typeface="+mn-lt"/>
              </a:rPr>
              <a:t>quality of </a:t>
            </a:r>
            <a:r>
              <a:rPr lang="de-DE" sz="1400" i="1" dirty="0" smtClean="0">
                <a:latin typeface="+mn-lt"/>
              </a:rPr>
              <a:t>operando</a:t>
            </a:r>
            <a:r>
              <a:rPr lang="de-DE" sz="1400" dirty="0" smtClean="0">
                <a:latin typeface="+mn-lt"/>
              </a:rPr>
              <a:t> ND data.</a:t>
            </a:r>
          </a:p>
          <a:p>
            <a:pPr marL="461963" lvl="1" indent="-236538">
              <a:spcBef>
                <a:spcPts val="0"/>
              </a:spcBef>
              <a:buFont typeface="Calibri" panose="020F0502020204030204" pitchFamily="34" charset="0"/>
              <a:buChar char="–"/>
            </a:pPr>
            <a:r>
              <a:rPr lang="de-DE" sz="1400" dirty="0" smtClean="0">
                <a:latin typeface="+mn-lt"/>
              </a:rPr>
              <a:t>Evolution </a:t>
            </a:r>
            <a:r>
              <a:rPr lang="de-DE" sz="1400" dirty="0">
                <a:latin typeface="+mn-lt"/>
              </a:rPr>
              <a:t>of the lattice parameters and oxygen position </a:t>
            </a:r>
            <a:r>
              <a:rPr lang="de-DE" sz="1400" dirty="0" smtClean="0">
                <a:latin typeface="+mn-lt"/>
              </a:rPr>
              <a:t>showed </a:t>
            </a:r>
            <a:r>
              <a:rPr lang="de-DE" sz="1400" dirty="0">
                <a:latin typeface="+mn-lt"/>
              </a:rPr>
              <a:t>lattice contractions occuring for </a:t>
            </a:r>
            <a:r>
              <a:rPr lang="de-DE" sz="1400" dirty="0" smtClean="0">
                <a:latin typeface="+mn-lt"/>
              </a:rPr>
              <a:t>the </a:t>
            </a:r>
            <a:r>
              <a:rPr lang="de-DE" sz="1400" dirty="0">
                <a:latin typeface="+mn-lt"/>
              </a:rPr>
              <a:t>Li-rich cathode </a:t>
            </a:r>
            <a:r>
              <a:rPr lang="de-DE" sz="1400" dirty="0" smtClean="0">
                <a:latin typeface="+mn-lt"/>
              </a:rPr>
              <a:t>at </a:t>
            </a:r>
            <a:r>
              <a:rPr lang="de-DE" sz="1400" dirty="0">
                <a:latin typeface="+mn-lt"/>
              </a:rPr>
              <a:t>higher voltages. </a:t>
            </a:r>
          </a:p>
        </p:txBody>
      </p:sp>
      <p:sp>
        <p:nvSpPr>
          <p:cNvPr id="8" name="Title 2"/>
          <p:cNvSpPr>
            <a:spLocks noGrp="1"/>
          </p:cNvSpPr>
          <p:nvPr>
            <p:ph type="title"/>
          </p:nvPr>
        </p:nvSpPr>
        <p:spPr>
          <a:xfrm>
            <a:off x="95573" y="-30980"/>
            <a:ext cx="8814381" cy="775340"/>
          </a:xfrm>
        </p:spPr>
        <p:txBody>
          <a:bodyPr>
            <a:normAutofit/>
          </a:bodyPr>
          <a:lstStyle/>
          <a:p>
            <a:pPr algn="ctr"/>
            <a:r>
              <a:rPr lang="en-US" sz="1800" b="1" i="1" dirty="0" smtClean="0"/>
              <a:t>Operando</a:t>
            </a:r>
            <a:r>
              <a:rPr lang="en-US" sz="1800" b="1" dirty="0" smtClean="0"/>
              <a:t> Lithium </a:t>
            </a:r>
            <a:r>
              <a:rPr lang="en-US" sz="1800" b="1" dirty="0"/>
              <a:t>Dynamics in </a:t>
            </a:r>
            <a:r>
              <a:rPr lang="en-US" sz="1800" b="1" dirty="0" smtClean="0"/>
              <a:t>the Li-rich </a:t>
            </a:r>
            <a:r>
              <a:rPr lang="en-US" sz="1800" b="1" dirty="0"/>
              <a:t>Layered Oxide Cathode </a:t>
            </a:r>
            <a:r>
              <a:rPr lang="en-US" sz="1800" b="1" dirty="0" smtClean="0"/>
              <a:t>Material</a:t>
            </a:r>
            <a:endParaRPr lang="en-US" sz="1800" b="1" dirty="0"/>
          </a:p>
        </p:txBody>
      </p:sp>
      <p:sp>
        <p:nvSpPr>
          <p:cNvPr id="9" name="TextBox 133"/>
          <p:cNvSpPr txBox="1"/>
          <p:nvPr/>
        </p:nvSpPr>
        <p:spPr>
          <a:xfrm>
            <a:off x="101016" y="5343611"/>
            <a:ext cx="3763567" cy="430887"/>
          </a:xfrm>
          <a:prstGeom prst="rect">
            <a:avLst/>
          </a:prstGeom>
          <a:noFill/>
        </p:spPr>
        <p:txBody>
          <a:bodyPr wrap="square" rtlCol="0">
            <a:spAutoFit/>
          </a:bodyPr>
          <a:lstStyle/>
          <a:p>
            <a:pPr marL="0" lvl="1"/>
            <a:r>
              <a:rPr lang="en-US" sz="1100" dirty="0" smtClean="0">
                <a:solidFill>
                  <a:srgbClr val="106636"/>
                </a:solidFill>
              </a:rPr>
              <a:t>Work was performed at ORNL’s SNS VULCAN instrument, BL-7, a DOE Office of Science User Facility. </a:t>
            </a:r>
            <a:endParaRPr lang="en-US" sz="1100" dirty="0">
              <a:solidFill>
                <a:srgbClr val="106636"/>
              </a:solidFill>
            </a:endParaRPr>
          </a:p>
        </p:txBody>
      </p:sp>
      <p:sp>
        <p:nvSpPr>
          <p:cNvPr id="10" name="TextBox 9"/>
          <p:cNvSpPr txBox="1"/>
          <p:nvPr/>
        </p:nvSpPr>
        <p:spPr>
          <a:xfrm>
            <a:off x="101018" y="4495800"/>
            <a:ext cx="3559630" cy="830997"/>
          </a:xfrm>
          <a:prstGeom prst="rect">
            <a:avLst/>
          </a:prstGeom>
          <a:noFill/>
        </p:spPr>
        <p:txBody>
          <a:bodyPr wrap="square" rtlCol="0">
            <a:spAutoFit/>
          </a:bodyPr>
          <a:lstStyle/>
          <a:p>
            <a:r>
              <a:rPr lang="en-US" sz="1200" i="1" dirty="0" smtClean="0"/>
              <a:t>Schematic plot of the </a:t>
            </a:r>
            <a:r>
              <a:rPr lang="de-DE" sz="1200" i="1" dirty="0"/>
              <a:t>path-specific </a:t>
            </a:r>
            <a:r>
              <a:rPr lang="de-DE" sz="1200" i="1" dirty="0" smtClean="0"/>
              <a:t>lithium dynamics of </a:t>
            </a:r>
            <a:r>
              <a:rPr lang="de-DE" sz="1200" i="1" dirty="0"/>
              <a:t>Li-rich </a:t>
            </a:r>
            <a:r>
              <a:rPr lang="de-DE" sz="1200" i="1" dirty="0" smtClean="0"/>
              <a:t>layered oxide cathode</a:t>
            </a:r>
            <a:r>
              <a:rPr lang="de-DE" sz="1200" b="1" i="1" dirty="0" smtClean="0"/>
              <a:t> </a:t>
            </a:r>
            <a:r>
              <a:rPr lang="en-US" sz="1200" i="1" dirty="0" smtClean="0"/>
              <a:t>(a). </a:t>
            </a:r>
            <a:r>
              <a:rPr lang="de-DE" sz="1200" i="1" dirty="0" smtClean="0"/>
              <a:t>Lithium </a:t>
            </a:r>
            <a:r>
              <a:rPr lang="de-DE" sz="1200" i="1" dirty="0"/>
              <a:t>occupancy at different states of delithiation/lithiation</a:t>
            </a:r>
            <a:r>
              <a:rPr lang="en-US" sz="1200" i="1" dirty="0" smtClean="0"/>
              <a:t> in high Li-rich cathode (b). </a:t>
            </a:r>
            <a:endParaRPr lang="en-US" sz="1200" i="1" dirty="0"/>
          </a:p>
        </p:txBody>
      </p:sp>
      <p:sp>
        <p:nvSpPr>
          <p:cNvPr id="11" name="Rectangle 10"/>
          <p:cNvSpPr/>
          <p:nvPr/>
        </p:nvSpPr>
        <p:spPr>
          <a:xfrm>
            <a:off x="101019" y="5774498"/>
            <a:ext cx="3559630" cy="430887"/>
          </a:xfrm>
          <a:prstGeom prst="rect">
            <a:avLst/>
          </a:prstGeom>
        </p:spPr>
        <p:txBody>
          <a:bodyPr wrap="square">
            <a:spAutoFit/>
          </a:bodyPr>
          <a:lstStyle/>
          <a:p>
            <a:pPr marL="0" lvl="1"/>
            <a:r>
              <a:rPr lang="de-DE" sz="1100" dirty="0" smtClean="0">
                <a:solidFill>
                  <a:srgbClr val="106636"/>
                </a:solidFill>
              </a:rPr>
              <a:t>H. </a:t>
            </a:r>
            <a:r>
              <a:rPr lang="de-DE" sz="1100" dirty="0">
                <a:solidFill>
                  <a:srgbClr val="106636"/>
                </a:solidFill>
              </a:rPr>
              <a:t>Liu, </a:t>
            </a:r>
            <a:r>
              <a:rPr lang="de-DE" sz="1100" dirty="0" smtClean="0">
                <a:solidFill>
                  <a:srgbClr val="106636"/>
                </a:solidFill>
              </a:rPr>
              <a:t>Y. Chen</a:t>
            </a:r>
            <a:r>
              <a:rPr lang="de-DE" sz="1100" dirty="0">
                <a:solidFill>
                  <a:srgbClr val="106636"/>
                </a:solidFill>
              </a:rPr>
              <a:t>, </a:t>
            </a:r>
            <a:r>
              <a:rPr lang="de-DE" sz="1100" dirty="0" smtClean="0">
                <a:solidFill>
                  <a:srgbClr val="106636"/>
                </a:solidFill>
              </a:rPr>
              <a:t>S. </a:t>
            </a:r>
            <a:r>
              <a:rPr lang="de-DE" sz="1100" dirty="0">
                <a:solidFill>
                  <a:srgbClr val="106636"/>
                </a:solidFill>
              </a:rPr>
              <a:t>Hy, </a:t>
            </a:r>
            <a:r>
              <a:rPr lang="de-DE" sz="1100" dirty="0" smtClean="0">
                <a:solidFill>
                  <a:srgbClr val="106636"/>
                </a:solidFill>
              </a:rPr>
              <a:t>K. </a:t>
            </a:r>
            <a:r>
              <a:rPr lang="de-DE" sz="1100" dirty="0">
                <a:solidFill>
                  <a:srgbClr val="106636"/>
                </a:solidFill>
              </a:rPr>
              <a:t>An, </a:t>
            </a:r>
            <a:r>
              <a:rPr lang="de-DE" sz="1100" dirty="0" smtClean="0">
                <a:solidFill>
                  <a:srgbClr val="106636"/>
                </a:solidFill>
              </a:rPr>
              <a:t>S. </a:t>
            </a:r>
            <a:r>
              <a:rPr lang="de-DE" sz="1100" dirty="0">
                <a:solidFill>
                  <a:srgbClr val="106636"/>
                </a:solidFill>
              </a:rPr>
              <a:t>Venkatachalam, </a:t>
            </a:r>
            <a:r>
              <a:rPr lang="de-DE" sz="1100" dirty="0" smtClean="0">
                <a:solidFill>
                  <a:srgbClr val="106636"/>
                </a:solidFill>
              </a:rPr>
              <a:t>D. </a:t>
            </a:r>
            <a:r>
              <a:rPr lang="de-DE" sz="1100" dirty="0">
                <a:solidFill>
                  <a:srgbClr val="106636"/>
                </a:solidFill>
              </a:rPr>
              <a:t>Qian, </a:t>
            </a:r>
            <a:r>
              <a:rPr lang="de-DE" sz="1100" dirty="0" smtClean="0">
                <a:solidFill>
                  <a:srgbClr val="106636"/>
                </a:solidFill>
              </a:rPr>
              <a:t>M. </a:t>
            </a:r>
            <a:r>
              <a:rPr lang="de-DE" sz="1100" dirty="0">
                <a:solidFill>
                  <a:srgbClr val="106636"/>
                </a:solidFill>
              </a:rPr>
              <a:t>Zhang, </a:t>
            </a:r>
            <a:r>
              <a:rPr lang="de-DE" sz="1100" dirty="0" err="1" smtClean="0">
                <a:solidFill>
                  <a:srgbClr val="106636"/>
                </a:solidFill>
              </a:rPr>
              <a:t>and</a:t>
            </a:r>
            <a:r>
              <a:rPr lang="de-DE" sz="1100" dirty="0" smtClean="0">
                <a:solidFill>
                  <a:srgbClr val="106636"/>
                </a:solidFill>
              </a:rPr>
              <a:t> Y. </a:t>
            </a:r>
            <a:r>
              <a:rPr lang="de-DE" sz="1100" dirty="0">
                <a:solidFill>
                  <a:srgbClr val="106636"/>
                </a:solidFill>
              </a:rPr>
              <a:t>Meng</a:t>
            </a:r>
            <a:r>
              <a:rPr lang="en-US" sz="1100" dirty="0">
                <a:solidFill>
                  <a:srgbClr val="106636"/>
                </a:solidFill>
              </a:rPr>
              <a:t>,</a:t>
            </a:r>
            <a:r>
              <a:rPr lang="en-US" sz="1100" dirty="0" smtClean="0">
                <a:solidFill>
                  <a:srgbClr val="106636"/>
                </a:solidFill>
              </a:rPr>
              <a:t> </a:t>
            </a:r>
            <a:r>
              <a:rPr lang="en-US" sz="1100" i="1" dirty="0" smtClean="0">
                <a:solidFill>
                  <a:srgbClr val="106636"/>
                </a:solidFill>
              </a:rPr>
              <a:t>Advanced </a:t>
            </a:r>
            <a:r>
              <a:rPr lang="en-US" sz="1100" i="1" dirty="0">
                <a:solidFill>
                  <a:srgbClr val="106636"/>
                </a:solidFill>
              </a:rPr>
              <a:t>Energy </a:t>
            </a:r>
            <a:r>
              <a:rPr lang="en-US" sz="1100" i="1" dirty="0" smtClean="0">
                <a:solidFill>
                  <a:srgbClr val="106636"/>
                </a:solidFill>
              </a:rPr>
              <a:t>Material</a:t>
            </a:r>
            <a:r>
              <a:rPr lang="en-US" sz="1100" dirty="0" smtClean="0">
                <a:solidFill>
                  <a:srgbClr val="106636"/>
                </a:solidFill>
              </a:rPr>
              <a:t>, </a:t>
            </a:r>
            <a:r>
              <a:rPr lang="en-US" sz="1100" b="1" dirty="0" smtClean="0">
                <a:solidFill>
                  <a:srgbClr val="106636"/>
                </a:solidFill>
              </a:rPr>
              <a:t>2016</a:t>
            </a:r>
            <a:r>
              <a:rPr lang="en-US" sz="1100" dirty="0" smtClean="0">
                <a:solidFill>
                  <a:srgbClr val="106636"/>
                </a:solidFill>
              </a:rPr>
              <a:t>. </a:t>
            </a:r>
            <a:endParaRPr lang="en-US" sz="1100" dirty="0">
              <a:solidFill>
                <a:srgbClr val="106636"/>
              </a:solidFill>
            </a:endParaRPr>
          </a:p>
        </p:txBody>
      </p:sp>
      <p:sp useBgFill="1">
        <p:nvSpPr>
          <p:cNvPr id="12" name="TextBox 11"/>
          <p:cNvSpPr txBox="1"/>
          <p:nvPr/>
        </p:nvSpPr>
        <p:spPr>
          <a:xfrm>
            <a:off x="209038" y="2414680"/>
            <a:ext cx="165110" cy="145424"/>
          </a:xfrm>
          <a:prstGeom prst="rect">
            <a:avLst/>
          </a:prstGeom>
        </p:spPr>
        <p:txBody>
          <a:bodyPr wrap="none" lIns="0" tIns="0" rIns="0" bIns="0" rtlCol="0">
            <a:spAutoFit/>
          </a:bodyPr>
          <a:lstStyle/>
          <a:p>
            <a:pPr algn="ctr">
              <a:lnSpc>
                <a:spcPct val="90000"/>
              </a:lnSpc>
            </a:pPr>
            <a:r>
              <a:rPr lang="en-US" sz="1050" dirty="0" smtClean="0"/>
              <a:t>(b)</a:t>
            </a:r>
          </a:p>
        </p:txBody>
      </p:sp>
      <p:sp useBgFill="1">
        <p:nvSpPr>
          <p:cNvPr id="13" name="TextBox 12"/>
          <p:cNvSpPr txBox="1"/>
          <p:nvPr/>
        </p:nvSpPr>
        <p:spPr>
          <a:xfrm>
            <a:off x="209038" y="914400"/>
            <a:ext cx="165110" cy="145424"/>
          </a:xfrm>
          <a:prstGeom prst="rect">
            <a:avLst/>
          </a:prstGeom>
        </p:spPr>
        <p:txBody>
          <a:bodyPr wrap="none" lIns="0" tIns="0" rIns="0" bIns="0" rtlCol="0">
            <a:spAutoFit/>
          </a:bodyPr>
          <a:lstStyle/>
          <a:p>
            <a:pPr algn="ctr">
              <a:lnSpc>
                <a:spcPct val="90000"/>
              </a:lnSpc>
            </a:pPr>
            <a:r>
              <a:rPr lang="en-US" sz="1050" dirty="0" smtClean="0"/>
              <a:t>(a)</a:t>
            </a:r>
          </a:p>
        </p:txBody>
      </p:sp>
      <p:sp>
        <p:nvSpPr>
          <p:cNvPr id="14" name="TextBox 13"/>
          <p:cNvSpPr txBox="1"/>
          <p:nvPr/>
        </p:nvSpPr>
        <p:spPr>
          <a:xfrm>
            <a:off x="9786152" y="-764498"/>
            <a:ext cx="184731" cy="341632"/>
          </a:xfrm>
          <a:prstGeom prst="rect">
            <a:avLst/>
          </a:prstGeom>
          <a:noFill/>
        </p:spPr>
        <p:txBody>
          <a:bodyPr wrap="none" rtlCol="0">
            <a:spAutoFit/>
          </a:bodyPr>
          <a:lstStyle/>
          <a:p>
            <a:pPr algn="ctr">
              <a:lnSpc>
                <a:spcPct val="90000"/>
              </a:lnSpc>
            </a:pPr>
            <a:endParaRPr lang="en-US" dirty="0" smtClean="0"/>
          </a:p>
        </p:txBody>
      </p:sp>
      <p:pic>
        <p:nvPicPr>
          <p:cNvPr id="2050" name="Picture 2" descr="C:\Users\j85\Desktop\Temporary\image_galle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6277790"/>
            <a:ext cx="1532350" cy="5802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4831" r="7622" b="14335"/>
          <a:stretch/>
        </p:blipFill>
        <p:spPr>
          <a:xfrm>
            <a:off x="3520414" y="6277790"/>
            <a:ext cx="1889786" cy="580210"/>
          </a:xfrm>
          <a:prstGeom prst="rect">
            <a:avLst/>
          </a:prstGeom>
        </p:spPr>
      </p:pic>
    </p:spTree>
    <p:extLst>
      <p:ext uri="{BB962C8B-B14F-4D97-AF65-F5344CB8AC3E}">
        <p14:creationId xmlns:p14="http://schemas.microsoft.com/office/powerpoint/2010/main" val="183859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20" y="5562600"/>
            <a:ext cx="4793180" cy="685800"/>
          </a:xfrm>
        </p:spPr>
        <p:txBody>
          <a:bodyPr/>
          <a:lstStyle/>
          <a:p>
            <a:pPr marL="0" indent="0" fontAlgn="auto">
              <a:spcBef>
                <a:spcPts val="0"/>
              </a:spcBef>
              <a:spcAft>
                <a:spcPts val="0"/>
              </a:spcAft>
              <a:buNone/>
              <a:defRPr/>
            </a:pPr>
            <a:r>
              <a:rPr lang="en-US" sz="1200" b="0" dirty="0">
                <a:solidFill>
                  <a:srgbClr val="106636"/>
                </a:solidFill>
                <a:latin typeface="+mj-lt"/>
              </a:rPr>
              <a:t>O. Gerlits, T. Wymore, A. Das, C</a:t>
            </a:r>
            <a:r>
              <a:rPr lang="en-US" sz="1200" b="0" dirty="0" smtClean="0">
                <a:solidFill>
                  <a:srgbClr val="106636"/>
                </a:solidFill>
                <a:latin typeface="+mj-lt"/>
              </a:rPr>
              <a:t>. </a:t>
            </a:r>
            <a:r>
              <a:rPr lang="en-US" sz="1200" b="0" dirty="0">
                <a:solidFill>
                  <a:srgbClr val="106636"/>
                </a:solidFill>
                <a:latin typeface="+mj-lt"/>
              </a:rPr>
              <a:t>Shen, J</a:t>
            </a:r>
            <a:r>
              <a:rPr lang="en-US" sz="1200" b="0" dirty="0" smtClean="0">
                <a:solidFill>
                  <a:srgbClr val="106636"/>
                </a:solidFill>
                <a:latin typeface="+mj-lt"/>
              </a:rPr>
              <a:t>. </a:t>
            </a:r>
            <a:r>
              <a:rPr lang="en-US" sz="1200" b="0" dirty="0">
                <a:solidFill>
                  <a:srgbClr val="106636"/>
                </a:solidFill>
                <a:latin typeface="+mj-lt"/>
              </a:rPr>
              <a:t>Parks, J</a:t>
            </a:r>
            <a:r>
              <a:rPr lang="en-US" sz="1200" b="0" dirty="0" smtClean="0">
                <a:solidFill>
                  <a:srgbClr val="106636"/>
                </a:solidFill>
                <a:latin typeface="+mj-lt"/>
              </a:rPr>
              <a:t>. </a:t>
            </a:r>
            <a:r>
              <a:rPr lang="en-US" sz="1200" b="0" dirty="0">
                <a:solidFill>
                  <a:srgbClr val="106636"/>
                </a:solidFill>
                <a:latin typeface="+mj-lt"/>
              </a:rPr>
              <a:t>Smith, K. Weiss, D</a:t>
            </a:r>
            <a:r>
              <a:rPr lang="en-US" sz="1200" b="0" dirty="0" smtClean="0">
                <a:solidFill>
                  <a:srgbClr val="106636"/>
                </a:solidFill>
                <a:latin typeface="+mj-lt"/>
              </a:rPr>
              <a:t>. </a:t>
            </a:r>
            <a:r>
              <a:rPr lang="en-US" sz="1200" b="0" dirty="0">
                <a:solidFill>
                  <a:srgbClr val="106636"/>
                </a:solidFill>
                <a:latin typeface="+mj-lt"/>
              </a:rPr>
              <a:t>Keen, M</a:t>
            </a:r>
            <a:r>
              <a:rPr lang="en-US" sz="1200" b="0" dirty="0" smtClean="0">
                <a:solidFill>
                  <a:srgbClr val="106636"/>
                </a:solidFill>
                <a:latin typeface="+mj-lt"/>
              </a:rPr>
              <a:t>. </a:t>
            </a:r>
            <a:r>
              <a:rPr lang="en-US" sz="1200" b="0" dirty="0">
                <a:solidFill>
                  <a:srgbClr val="106636"/>
                </a:solidFill>
                <a:latin typeface="+mj-lt"/>
              </a:rPr>
              <a:t>Blakeley, J</a:t>
            </a:r>
            <a:r>
              <a:rPr lang="en-US" sz="1200" b="0" dirty="0" smtClean="0">
                <a:solidFill>
                  <a:srgbClr val="106636"/>
                </a:solidFill>
                <a:latin typeface="+mj-lt"/>
              </a:rPr>
              <a:t>. Louis</a:t>
            </a:r>
            <a:r>
              <a:rPr lang="en-US" sz="1200" b="0" dirty="0">
                <a:solidFill>
                  <a:srgbClr val="106636"/>
                </a:solidFill>
                <a:latin typeface="+mj-lt"/>
              </a:rPr>
              <a:t>, P. Langan, I. Weber, </a:t>
            </a:r>
            <a:r>
              <a:rPr lang="en-US" sz="1200" b="0" dirty="0" smtClean="0">
                <a:solidFill>
                  <a:srgbClr val="106636"/>
                </a:solidFill>
                <a:latin typeface="+mj-lt"/>
              </a:rPr>
              <a:t>and A</a:t>
            </a:r>
            <a:r>
              <a:rPr lang="en-US" sz="1200" b="0" dirty="0">
                <a:solidFill>
                  <a:srgbClr val="106636"/>
                </a:solidFill>
                <a:latin typeface="+mj-lt"/>
              </a:rPr>
              <a:t>. </a:t>
            </a:r>
            <a:r>
              <a:rPr lang="en-US" sz="1200" b="0" dirty="0" smtClean="0">
                <a:solidFill>
                  <a:srgbClr val="106636"/>
                </a:solidFill>
                <a:latin typeface="+mj-lt"/>
              </a:rPr>
              <a:t>Kovalevsky, </a:t>
            </a:r>
            <a:r>
              <a:rPr lang="en-US" sz="1200" b="0" i="1" dirty="0" err="1" smtClean="0">
                <a:solidFill>
                  <a:srgbClr val="106636"/>
                </a:solidFill>
                <a:latin typeface="+mj-lt"/>
              </a:rPr>
              <a:t>Angewandte</a:t>
            </a:r>
            <a:r>
              <a:rPr lang="en-US" sz="1200" b="0" i="1" dirty="0" smtClean="0">
                <a:solidFill>
                  <a:srgbClr val="106636"/>
                </a:solidFill>
                <a:latin typeface="+mj-lt"/>
              </a:rPr>
              <a:t> Chemie, </a:t>
            </a:r>
            <a:r>
              <a:rPr lang="en-US" sz="1200" dirty="0" smtClean="0">
                <a:solidFill>
                  <a:srgbClr val="106636"/>
                </a:solidFill>
                <a:latin typeface="+mj-lt"/>
              </a:rPr>
              <a:t>2016</a:t>
            </a:r>
            <a:r>
              <a:rPr lang="en-US" sz="1200" b="0" dirty="0" smtClean="0">
                <a:solidFill>
                  <a:srgbClr val="106636"/>
                </a:solidFill>
                <a:latin typeface="+mj-lt"/>
              </a:rPr>
              <a:t>.</a:t>
            </a:r>
            <a:endParaRPr lang="en-US" sz="1200" b="0" dirty="0">
              <a:solidFill>
                <a:srgbClr val="106636"/>
              </a:solidFill>
              <a:latin typeface="+mj-lt"/>
            </a:endParaRPr>
          </a:p>
        </p:txBody>
      </p:sp>
      <p:sp>
        <p:nvSpPr>
          <p:cNvPr id="3" name="Title 2"/>
          <p:cNvSpPr>
            <a:spLocks noGrp="1"/>
          </p:cNvSpPr>
          <p:nvPr>
            <p:ph type="title"/>
          </p:nvPr>
        </p:nvSpPr>
        <p:spPr>
          <a:xfrm>
            <a:off x="0" y="85725"/>
            <a:ext cx="9144000" cy="600075"/>
          </a:xfrm>
        </p:spPr>
        <p:txBody>
          <a:bodyPr/>
          <a:lstStyle/>
          <a:p>
            <a:r>
              <a:rPr lang="en-US" sz="2200" b="1" dirty="0" smtClean="0"/>
              <a:t>Neutron Crystallography Captures a Two-Proton Transfer in an Enzyme for the First Time</a:t>
            </a:r>
            <a:endParaRPr lang="en-US" sz="2200" b="1" dirty="0"/>
          </a:p>
        </p:txBody>
      </p:sp>
      <p:sp>
        <p:nvSpPr>
          <p:cNvPr id="4" name="TextBox 133"/>
          <p:cNvSpPr txBox="1"/>
          <p:nvPr/>
        </p:nvSpPr>
        <p:spPr>
          <a:xfrm>
            <a:off x="83620" y="5024735"/>
            <a:ext cx="4640780" cy="461665"/>
          </a:xfrm>
          <a:prstGeom prst="rect">
            <a:avLst/>
          </a:prstGeom>
          <a:noFill/>
        </p:spPr>
        <p:txBody>
          <a:bodyPr wrap="square" rtlCol="0">
            <a:spAutoFit/>
          </a:bodyPr>
          <a:lstStyle/>
          <a:p>
            <a:pPr marL="0" lvl="1" algn="just"/>
            <a:r>
              <a:rPr lang="en-US" sz="1200" dirty="0" smtClean="0">
                <a:solidFill>
                  <a:srgbClr val="106636"/>
                </a:solidFill>
              </a:rPr>
              <a:t>Work was performed using ORNL’s HFIR instrument CG-4D, IMAGINE,  DOE Office of Science User Facilities. </a:t>
            </a:r>
            <a:endParaRPr lang="en-US" sz="1200" dirty="0">
              <a:solidFill>
                <a:srgbClr val="106636"/>
              </a:solidFill>
            </a:endParaRPr>
          </a:p>
        </p:txBody>
      </p:sp>
      <p:sp>
        <p:nvSpPr>
          <p:cNvPr id="6" name="Content Placeholder 1"/>
          <p:cNvSpPr txBox="1">
            <a:spLocks/>
          </p:cNvSpPr>
          <p:nvPr/>
        </p:nvSpPr>
        <p:spPr bwMode="auto">
          <a:xfrm>
            <a:off x="4648200" y="762000"/>
            <a:ext cx="4495800" cy="5509261"/>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buFont typeface="Arial" pitchFamily="34" charset="0"/>
              <a:buNone/>
            </a:pPr>
            <a:r>
              <a:rPr lang="en-US" sz="1800" dirty="0" smtClean="0">
                <a:solidFill>
                  <a:srgbClr val="106636"/>
                </a:solidFill>
              </a:rPr>
              <a:t>Scientific Achievement</a:t>
            </a:r>
          </a:p>
          <a:p>
            <a:pPr marL="120650" indent="0">
              <a:spcBef>
                <a:spcPts val="0"/>
              </a:spcBef>
              <a:buFont typeface="Arial" pitchFamily="34" charset="0"/>
              <a:buNone/>
            </a:pPr>
            <a:r>
              <a:rPr lang="en-US" sz="1400" dirty="0" smtClean="0">
                <a:solidFill>
                  <a:prstClr val="black"/>
                </a:solidFill>
                <a:latin typeface="Calibri"/>
              </a:rPr>
              <a:t>Proton transfer is a fundamental chemical reaction that is integral to many biochemical processes.</a:t>
            </a:r>
            <a:r>
              <a:rPr lang="en-US" sz="1400" dirty="0" smtClean="0">
                <a:solidFill>
                  <a:prstClr val="black"/>
                </a:solidFill>
                <a:latin typeface="Calibri"/>
                <a:cs typeface="Calibri"/>
              </a:rPr>
              <a:t> Neutron crystallography was used to capture the locations of protons in HIV-1 protease catalytic site before and after a pH-induced two-proton transfer between aspartic acid residues and a hydroxyl group of bound clinical drug.</a:t>
            </a:r>
          </a:p>
          <a:p>
            <a:pPr marL="120650" indent="0">
              <a:spcBef>
                <a:spcPts val="0"/>
              </a:spcBef>
              <a:buFont typeface="Arial" pitchFamily="34" charset="0"/>
              <a:buNone/>
            </a:pPr>
            <a:endParaRPr lang="en-US" sz="600" dirty="0" smtClean="0">
              <a:solidFill>
                <a:prstClr val="black"/>
              </a:solidFill>
              <a:latin typeface="Calibri"/>
            </a:endParaRPr>
          </a:p>
          <a:p>
            <a:pPr marL="0">
              <a:spcBef>
                <a:spcPts val="0"/>
              </a:spcBef>
              <a:buFont typeface="Arial" pitchFamily="34" charset="0"/>
              <a:buNone/>
            </a:pPr>
            <a:r>
              <a:rPr lang="en-US" sz="1800" dirty="0" smtClean="0">
                <a:solidFill>
                  <a:srgbClr val="106636"/>
                </a:solidFill>
              </a:rPr>
              <a:t>Significance and Impact</a:t>
            </a:r>
          </a:p>
          <a:p>
            <a:pPr marL="120650" indent="0">
              <a:spcBef>
                <a:spcPts val="0"/>
              </a:spcBef>
              <a:buFont typeface="Arial" pitchFamily="34" charset="0"/>
              <a:buNone/>
            </a:pPr>
            <a:r>
              <a:rPr lang="en-US" sz="1400" dirty="0" smtClean="0">
                <a:solidFill>
                  <a:prstClr val="black"/>
                </a:solidFill>
                <a:latin typeface="Calibri"/>
              </a:rPr>
              <a:t>Direct observation of proton transfer in biological systems is of paramount importance to the understanding of enzymatic reactions and ion transfer through membranes. It has now been demonstrated that unequivocal description of proton transfer mechanisms is possible with macromolecular neutron crystallographic experiments.</a:t>
            </a:r>
          </a:p>
          <a:p>
            <a:pPr marL="120650" indent="0">
              <a:spcBef>
                <a:spcPts val="0"/>
              </a:spcBef>
              <a:buFont typeface="Arial" pitchFamily="34" charset="0"/>
              <a:buNone/>
            </a:pPr>
            <a:endParaRPr lang="en-US" sz="600" dirty="0" smtClean="0">
              <a:solidFill>
                <a:prstClr val="black"/>
              </a:solidFill>
            </a:endParaRPr>
          </a:p>
          <a:p>
            <a:pPr marL="0">
              <a:spcBef>
                <a:spcPts val="0"/>
              </a:spcBef>
              <a:buFont typeface="Arial" pitchFamily="34" charset="0"/>
              <a:buNone/>
            </a:pPr>
            <a:r>
              <a:rPr lang="en-US" sz="1800" dirty="0" smtClean="0">
                <a:solidFill>
                  <a:srgbClr val="106636"/>
                </a:solidFill>
              </a:rPr>
              <a:t>Research Details</a:t>
            </a:r>
          </a:p>
          <a:p>
            <a:pPr marL="342900" lvl="1" indent="-166688">
              <a:spcBef>
                <a:spcPts val="0"/>
              </a:spcBef>
              <a:buFont typeface="Calibri" panose="020F0502020204030204" pitchFamily="34" charset="0"/>
              <a:buChar char="−"/>
              <a:defRPr/>
            </a:pPr>
            <a:r>
              <a:rPr lang="en-US" sz="1100" dirty="0" smtClean="0">
                <a:solidFill>
                  <a:prstClr val="black"/>
                </a:solidFill>
                <a:latin typeface="Calibri"/>
                <a:cs typeface="Calibri"/>
              </a:rPr>
              <a:t>This </a:t>
            </a:r>
            <a:r>
              <a:rPr lang="en-US" sz="1100" dirty="0">
                <a:solidFill>
                  <a:prstClr val="black"/>
                </a:solidFill>
                <a:latin typeface="Calibri"/>
                <a:cs typeface="Calibri"/>
              </a:rPr>
              <a:t>study focused on </a:t>
            </a:r>
            <a:r>
              <a:rPr lang="en-US" sz="1100" dirty="0" smtClean="0">
                <a:solidFill>
                  <a:prstClr val="black"/>
                </a:solidFill>
                <a:latin typeface="Calibri"/>
                <a:cs typeface="Calibri"/>
              </a:rPr>
              <a:t>the HIV-1 protease, a key drug target in HIV/AIDS therapy.</a:t>
            </a:r>
            <a:endParaRPr lang="en-US" sz="1100" dirty="0">
              <a:solidFill>
                <a:prstClr val="black"/>
              </a:solidFill>
              <a:latin typeface="Calibri"/>
              <a:cs typeface="Calibri"/>
            </a:endParaRPr>
          </a:p>
          <a:p>
            <a:pPr marL="342900" lvl="1" indent="-166688">
              <a:spcBef>
                <a:spcPts val="0"/>
              </a:spcBef>
              <a:buFont typeface="Calibri" panose="020F0502020204030204" pitchFamily="34" charset="0"/>
              <a:buChar char="−"/>
              <a:defRPr/>
            </a:pPr>
            <a:r>
              <a:rPr lang="en-US" sz="1100" dirty="0" smtClean="0">
                <a:solidFill>
                  <a:prstClr val="black"/>
                </a:solidFill>
                <a:latin typeface="Calibri"/>
                <a:cs typeface="Calibri"/>
              </a:rPr>
              <a:t>Two neutron structures were determined at different pH values in complex with a clinical drug Darunavir.</a:t>
            </a:r>
          </a:p>
          <a:p>
            <a:pPr marL="342900" lvl="1" indent="-166688">
              <a:spcBef>
                <a:spcPts val="0"/>
              </a:spcBef>
              <a:buFont typeface="Calibri" panose="020F0502020204030204" pitchFamily="34" charset="0"/>
              <a:buChar char="−"/>
              <a:defRPr/>
            </a:pPr>
            <a:r>
              <a:rPr lang="en-US" sz="1100" dirty="0" smtClean="0">
                <a:solidFill>
                  <a:prstClr val="black"/>
                </a:solidFill>
                <a:latin typeface="Calibri"/>
                <a:cs typeface="Calibri"/>
              </a:rPr>
              <a:t>The low-pH structure was obtained by lowering the pH </a:t>
            </a:r>
            <a:r>
              <a:rPr lang="en-US" sz="1100" i="1" dirty="0" smtClean="0">
                <a:solidFill>
                  <a:prstClr val="black"/>
                </a:solidFill>
                <a:latin typeface="Calibri"/>
                <a:cs typeface="Calibri"/>
              </a:rPr>
              <a:t>in </a:t>
            </a:r>
            <a:r>
              <a:rPr lang="en-US" sz="1100" i="1" dirty="0" err="1" smtClean="0">
                <a:solidFill>
                  <a:prstClr val="black"/>
                </a:solidFill>
                <a:latin typeface="Calibri"/>
                <a:cs typeface="Calibri"/>
              </a:rPr>
              <a:t>crystallo</a:t>
            </a:r>
            <a:r>
              <a:rPr lang="en-US" sz="1100" dirty="0" smtClean="0">
                <a:solidFill>
                  <a:prstClr val="black"/>
                </a:solidFill>
                <a:latin typeface="Calibri"/>
                <a:cs typeface="Calibri"/>
              </a:rPr>
              <a:t> using acetic acid vapor, a new technique for pH studies in crystals.</a:t>
            </a:r>
          </a:p>
          <a:p>
            <a:pPr marL="342900" lvl="1" indent="-166688">
              <a:spcBef>
                <a:spcPts val="0"/>
              </a:spcBef>
              <a:buFont typeface="Calibri" panose="020F0502020204030204" pitchFamily="34" charset="0"/>
              <a:buChar char="−"/>
              <a:defRPr/>
            </a:pPr>
            <a:r>
              <a:rPr lang="en-US" sz="1100" dirty="0" smtClean="0">
                <a:solidFill>
                  <a:prstClr val="black"/>
                </a:solidFill>
                <a:latin typeface="Calibri"/>
                <a:cs typeface="Calibri"/>
              </a:rPr>
              <a:t>Quantum and molecular mechanics calculations revealed the low-pH proton arrangement is stable only when four surface residues are protonated in acidic conditions.</a:t>
            </a:r>
          </a:p>
        </p:txBody>
      </p:sp>
      <p:sp>
        <p:nvSpPr>
          <p:cNvPr id="15" name="Rectangle 14"/>
          <p:cNvSpPr/>
          <p:nvPr/>
        </p:nvSpPr>
        <p:spPr>
          <a:xfrm>
            <a:off x="83620" y="4014281"/>
            <a:ext cx="4640780" cy="938719"/>
          </a:xfrm>
          <a:prstGeom prst="rect">
            <a:avLst/>
          </a:prstGeom>
        </p:spPr>
        <p:txBody>
          <a:bodyPr wrap="square">
            <a:spAutoFit/>
          </a:bodyPr>
          <a:lstStyle/>
          <a:p>
            <a:pPr algn="just"/>
            <a:r>
              <a:rPr lang="en-US" sz="1100" b="1" dirty="0" smtClean="0">
                <a:solidFill>
                  <a:prstClr val="black"/>
                </a:solidFill>
              </a:rPr>
              <a:t>a) </a:t>
            </a:r>
            <a:r>
              <a:rPr lang="en-US" sz="1100" dirty="0" smtClean="0">
                <a:solidFill>
                  <a:prstClr val="black"/>
                </a:solidFill>
              </a:rPr>
              <a:t>A cartoon representation </a:t>
            </a:r>
            <a:r>
              <a:rPr lang="en-US" sz="1100" dirty="0">
                <a:solidFill>
                  <a:prstClr val="black"/>
                </a:solidFill>
              </a:rPr>
              <a:t>of the </a:t>
            </a:r>
            <a:r>
              <a:rPr lang="en-US" sz="1100" dirty="0" smtClean="0">
                <a:solidFill>
                  <a:prstClr val="black"/>
                </a:solidFill>
              </a:rPr>
              <a:t>HIV-1 protease structure, showing the catalytic site, active site cavity and flexible flaps that open and close for substrate and drug entry. </a:t>
            </a:r>
            <a:r>
              <a:rPr lang="en-US" sz="1100" b="1" dirty="0">
                <a:solidFill>
                  <a:prstClr val="black"/>
                </a:solidFill>
              </a:rPr>
              <a:t>b</a:t>
            </a:r>
            <a:r>
              <a:rPr lang="en-US" sz="1100" b="1" dirty="0" smtClean="0">
                <a:solidFill>
                  <a:prstClr val="black"/>
                </a:solidFill>
              </a:rPr>
              <a:t>) </a:t>
            </a:r>
            <a:r>
              <a:rPr lang="en-US" sz="1100" dirty="0" smtClean="0">
                <a:solidFill>
                  <a:prstClr val="black"/>
                </a:solidFill>
              </a:rPr>
              <a:t>Visualizations of the protonation states in the catalytic site; black arrows reveal the two-proton transfer pathway (proton positions are shown by the magenta mesh).</a:t>
            </a:r>
            <a:endParaRPr lang="en-US" sz="1100" dirty="0">
              <a:solidFill>
                <a:prstClr val="black"/>
              </a:solidFill>
            </a:endParaRPr>
          </a:p>
        </p:txBody>
      </p:sp>
      <p:sp>
        <p:nvSpPr>
          <p:cNvPr id="8" name="TextBox 7"/>
          <p:cNvSpPr txBox="1"/>
          <p:nvPr/>
        </p:nvSpPr>
        <p:spPr>
          <a:xfrm>
            <a:off x="990600" y="838200"/>
            <a:ext cx="365229" cy="369332"/>
          </a:xfrm>
          <a:prstGeom prst="rect">
            <a:avLst/>
          </a:prstGeom>
          <a:noFill/>
        </p:spPr>
        <p:txBody>
          <a:bodyPr wrap="none" rtlCol="0">
            <a:spAutoFit/>
          </a:bodyPr>
          <a:lstStyle/>
          <a:p>
            <a:r>
              <a:rPr lang="en-US" dirty="0" smtClean="0">
                <a:solidFill>
                  <a:prstClr val="black"/>
                </a:solidFill>
              </a:rPr>
              <a:t>a)</a:t>
            </a:r>
            <a:endParaRPr lang="en-US" dirty="0">
              <a:solidFill>
                <a:prstClr val="black"/>
              </a:solidFill>
            </a:endParaRPr>
          </a:p>
        </p:txBody>
      </p:sp>
      <p:sp>
        <p:nvSpPr>
          <p:cNvPr id="17" name="TextBox 16"/>
          <p:cNvSpPr txBox="1"/>
          <p:nvPr/>
        </p:nvSpPr>
        <p:spPr>
          <a:xfrm>
            <a:off x="152400" y="2438400"/>
            <a:ext cx="375937" cy="369332"/>
          </a:xfrm>
          <a:prstGeom prst="rect">
            <a:avLst/>
          </a:prstGeom>
          <a:noFill/>
        </p:spPr>
        <p:txBody>
          <a:bodyPr wrap="none" rtlCol="0">
            <a:spAutoFit/>
          </a:bodyPr>
          <a:lstStyle/>
          <a:p>
            <a:r>
              <a:rPr lang="en-US" dirty="0" smtClean="0">
                <a:solidFill>
                  <a:prstClr val="black"/>
                </a:solidFill>
              </a:rPr>
              <a:t>b)</a:t>
            </a:r>
            <a:endParaRPr lang="en-US" dirty="0">
              <a:solidFill>
                <a:prstClr val="black"/>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846853"/>
            <a:ext cx="2348899" cy="1531591"/>
          </a:xfrm>
          <a:prstGeom prst="rect">
            <a:avLst/>
          </a:prstGeom>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18" y="2514600"/>
            <a:ext cx="3980082" cy="1478915"/>
          </a:xfrm>
          <a:prstGeom prst="rect">
            <a:avLst/>
          </a:prstGeom>
        </p:spPr>
      </p:pic>
      <p:pic>
        <p:nvPicPr>
          <p:cNvPr id="21" name="Picture 20" descr="logoInstitut_Laue_Langevin_17750FR.gif"/>
          <p:cNvPicPr>
            <a:picLocks noChangeAspect="1"/>
          </p:cNvPicPr>
          <p:nvPr/>
        </p:nvPicPr>
        <p:blipFill>
          <a:blip r:embed="rId5" cstate="print"/>
          <a:srcRect l="22500" r="22500"/>
          <a:stretch>
            <a:fillRect/>
          </a:stretch>
        </p:blipFill>
        <p:spPr>
          <a:xfrm>
            <a:off x="6150047" y="6268796"/>
            <a:ext cx="631753" cy="574321"/>
          </a:xfrm>
          <a:prstGeom prst="rect">
            <a:avLst/>
          </a:prstGeom>
        </p:spPr>
      </p:pic>
      <p:pic>
        <p:nvPicPr>
          <p:cNvPr id="22" name="Picture 2" descr="ISIS Home Page - Link to home page"/>
          <p:cNvPicPr>
            <a:picLocks noChangeAspect="1" noChangeArrowheads="1"/>
          </p:cNvPicPr>
          <p:nvPr/>
        </p:nvPicPr>
        <p:blipFill>
          <a:blip r:embed="rId6" cstate="print"/>
          <a:srcRect l="2880" t="7201" r="82090" b="14402"/>
          <a:stretch>
            <a:fillRect/>
          </a:stretch>
        </p:blipFill>
        <p:spPr bwMode="auto">
          <a:xfrm>
            <a:off x="5410200" y="6275293"/>
            <a:ext cx="544276" cy="567825"/>
          </a:xfrm>
          <a:prstGeom prst="rect">
            <a:avLst/>
          </a:prstGeom>
          <a:noFill/>
        </p:spPr>
      </p:pic>
      <p:pic>
        <p:nvPicPr>
          <p:cNvPr id="24" name="Picture 4" descr="http://fiscalresearch.gsu.edu/taxcouncil/images/gsu_logo.gif"/>
          <p:cNvPicPr>
            <a:picLocks noChangeAspect="1" noChangeArrowheads="1"/>
          </p:cNvPicPr>
          <p:nvPr/>
        </p:nvPicPr>
        <p:blipFill>
          <a:blip r:embed="rId7" cstate="print"/>
          <a:srcRect/>
          <a:stretch>
            <a:fillRect/>
          </a:stretch>
        </p:blipFill>
        <p:spPr bwMode="auto">
          <a:xfrm>
            <a:off x="2667000" y="6271261"/>
            <a:ext cx="692014" cy="571858"/>
          </a:xfrm>
          <a:prstGeom prst="rect">
            <a:avLst/>
          </a:prstGeom>
          <a:noFill/>
        </p:spPr>
      </p:pic>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6275294"/>
            <a:ext cx="1981200" cy="58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07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3999" cy="728133"/>
          </a:xfrm>
        </p:spPr>
        <p:txBody>
          <a:bodyPr/>
          <a:lstStyle/>
          <a:p>
            <a:r>
              <a:rPr lang="en-US" altLang="en-US" b="1" dirty="0"/>
              <a:t>Influence of Surface Chemistry on Ion Dynamics and Capacitance in Carbon Electrodes</a:t>
            </a:r>
            <a:endParaRPr lang="en-US" b="1" dirty="0"/>
          </a:p>
        </p:txBody>
      </p:sp>
      <p:sp>
        <p:nvSpPr>
          <p:cNvPr id="17" name="Content Placeholder 1"/>
          <p:cNvSpPr>
            <a:spLocks noGrp="1"/>
          </p:cNvSpPr>
          <p:nvPr>
            <p:ph idx="1"/>
          </p:nvPr>
        </p:nvSpPr>
        <p:spPr>
          <a:xfrm>
            <a:off x="4430481" y="751106"/>
            <a:ext cx="4629630" cy="3820894"/>
          </a:xfrm>
        </p:spPr>
        <p:txBody>
          <a:bodyPr/>
          <a:lstStyle/>
          <a:p>
            <a:pPr marL="0" algn="just" eaLnBrk="1" hangingPunct="1">
              <a:spcBef>
                <a:spcPct val="0"/>
              </a:spcBef>
              <a:buFont typeface="Arial" pitchFamily="34" charset="0"/>
              <a:buNone/>
            </a:pPr>
            <a:r>
              <a:rPr lang="en-US" altLang="en-US" sz="1600" dirty="0" smtClean="0">
                <a:solidFill>
                  <a:srgbClr val="18783D"/>
                </a:solidFill>
              </a:rPr>
              <a:t>Scientific Achievement</a:t>
            </a:r>
          </a:p>
          <a:p>
            <a:pPr marL="115888" indent="0">
              <a:spcBef>
                <a:spcPct val="0"/>
              </a:spcBef>
              <a:buFont typeface="Arial" pitchFamily="34" charset="0"/>
              <a:buNone/>
            </a:pPr>
            <a:r>
              <a:rPr lang="en-US" altLang="en-US" sz="1300" dirty="0" smtClean="0">
                <a:solidFill>
                  <a:schemeClr val="tx1"/>
                </a:solidFill>
                <a:latin typeface="+mn-lt"/>
              </a:rPr>
              <a:t>Researchers investigated fundamental capacitive behaviors of electrolytes in carbon electrodes and demonstrated better charge storage and improved ion dynamics of ions on oxidized pore interfaces. Neutron scattering showed that surface functional groups affected charge filling densities and molecular configurations and enhanced charge transport. Molecular dynamics (MD) simulations correlated with electrochemical tests and neutron scattering and highlighted the influence of heterogeneous interfaces on ion orientations and charge densities.</a:t>
            </a:r>
            <a:endParaRPr lang="en-US" altLang="ja-JP" sz="1300" dirty="0" smtClean="0">
              <a:solidFill>
                <a:schemeClr val="tx1"/>
              </a:solidFill>
              <a:latin typeface="+mn-lt"/>
            </a:endParaRPr>
          </a:p>
          <a:p>
            <a:pPr marL="0" algn="just" eaLnBrk="1" hangingPunct="1">
              <a:spcBef>
                <a:spcPts val="400"/>
              </a:spcBef>
              <a:buFont typeface="Arial" pitchFamily="34" charset="0"/>
              <a:buNone/>
            </a:pPr>
            <a:r>
              <a:rPr lang="en-US" altLang="en-US" sz="1600" dirty="0" smtClean="0">
                <a:solidFill>
                  <a:srgbClr val="18783D"/>
                </a:solidFill>
              </a:rPr>
              <a:t>Significance and Impact</a:t>
            </a:r>
          </a:p>
          <a:p>
            <a:pPr marL="115888" indent="-115888" eaLnBrk="1" hangingPunct="1">
              <a:spcBef>
                <a:spcPct val="0"/>
              </a:spcBef>
              <a:buFont typeface="Arial" pitchFamily="34" charset="0"/>
              <a:buNone/>
            </a:pPr>
            <a:r>
              <a:rPr lang="en-US" altLang="en-US" sz="1300" dirty="0" smtClean="0">
                <a:solidFill>
                  <a:schemeClr val="tx1"/>
                </a:solidFill>
                <a:latin typeface="+mn-lt"/>
              </a:rPr>
              <a:t>   Electrode-electrolyte interfaces influence capacitance and electrosorption dynamics. Researchers successfully correlated neutron scattering results with electrochemistry and MD to explain fundamental ion behavior. Optimized electrode surfaces may be integrated into novel supercapacitors with higher energy and power densities.</a:t>
            </a:r>
          </a:p>
        </p:txBody>
      </p:sp>
      <p:sp>
        <p:nvSpPr>
          <p:cNvPr id="19" name="TextBox 133"/>
          <p:cNvSpPr txBox="1">
            <a:spLocks noChangeArrowheads="1"/>
          </p:cNvSpPr>
          <p:nvPr/>
        </p:nvSpPr>
        <p:spPr bwMode="auto">
          <a:xfrm>
            <a:off x="-9526" y="4978737"/>
            <a:ext cx="4378326"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200" dirty="0" smtClean="0">
                <a:solidFill>
                  <a:srgbClr val="18783D"/>
                </a:solidFill>
                <a:latin typeface="+mn-lt"/>
                <a:cs typeface="Arial" pitchFamily="34" charset="0"/>
              </a:rPr>
              <a:t>B. </a:t>
            </a:r>
            <a:r>
              <a:rPr lang="en-US" altLang="en-US" sz="1200" dirty="0" err="1" smtClean="0">
                <a:solidFill>
                  <a:srgbClr val="18783D"/>
                </a:solidFill>
                <a:latin typeface="+mn-lt"/>
                <a:cs typeface="Arial" pitchFamily="34" charset="0"/>
              </a:rPr>
              <a:t>Dyatkin</a:t>
            </a:r>
            <a:r>
              <a:rPr lang="en-US" altLang="en-US" sz="1200" dirty="0" smtClean="0">
                <a:solidFill>
                  <a:srgbClr val="18783D"/>
                </a:solidFill>
                <a:latin typeface="+mn-lt"/>
                <a:cs typeface="Arial" pitchFamily="34" charset="0"/>
              </a:rPr>
              <a:t>, Y. Zhang</a:t>
            </a:r>
            <a:r>
              <a:rPr lang="en-US" altLang="en-US" sz="1200" dirty="0">
                <a:solidFill>
                  <a:srgbClr val="18783D"/>
                </a:solidFill>
                <a:latin typeface="+mn-lt"/>
                <a:cs typeface="Arial" pitchFamily="34" charset="0"/>
              </a:rPr>
              <a:t>, </a:t>
            </a:r>
            <a:r>
              <a:rPr lang="en-US" altLang="en-US" sz="1200" dirty="0" smtClean="0">
                <a:solidFill>
                  <a:srgbClr val="18783D"/>
                </a:solidFill>
                <a:latin typeface="+mn-lt"/>
                <a:cs typeface="Arial" pitchFamily="34" charset="0"/>
              </a:rPr>
              <a:t>E. </a:t>
            </a:r>
            <a:r>
              <a:rPr lang="en-US" altLang="en-US" sz="1200" dirty="0" err="1" smtClean="0">
                <a:solidFill>
                  <a:srgbClr val="18783D"/>
                </a:solidFill>
                <a:latin typeface="+mn-lt"/>
                <a:cs typeface="Arial" pitchFamily="34" charset="0"/>
              </a:rPr>
              <a:t>Mamontov</a:t>
            </a:r>
            <a:r>
              <a:rPr lang="en-US" altLang="en-US" sz="1200" dirty="0">
                <a:solidFill>
                  <a:srgbClr val="18783D"/>
                </a:solidFill>
                <a:latin typeface="+mn-lt"/>
                <a:cs typeface="Arial" pitchFamily="34" charset="0"/>
              </a:rPr>
              <a:t>, </a:t>
            </a:r>
            <a:r>
              <a:rPr lang="en-US" altLang="en-US" sz="1200" dirty="0" smtClean="0">
                <a:solidFill>
                  <a:srgbClr val="18783D"/>
                </a:solidFill>
                <a:latin typeface="+mn-lt"/>
                <a:cs typeface="Arial" pitchFamily="34" charset="0"/>
              </a:rPr>
              <a:t>A. </a:t>
            </a:r>
            <a:r>
              <a:rPr lang="en-US" altLang="en-US" sz="1200" dirty="0" err="1" smtClean="0">
                <a:solidFill>
                  <a:srgbClr val="18783D"/>
                </a:solidFill>
                <a:latin typeface="+mn-lt"/>
                <a:cs typeface="Arial" pitchFamily="34" charset="0"/>
              </a:rPr>
              <a:t>Kolesnikov</a:t>
            </a:r>
            <a:r>
              <a:rPr lang="en-US" altLang="en-US" sz="1200" dirty="0">
                <a:solidFill>
                  <a:srgbClr val="18783D"/>
                </a:solidFill>
                <a:latin typeface="+mn-lt"/>
                <a:cs typeface="Arial" pitchFamily="34" charset="0"/>
              </a:rPr>
              <a:t>, </a:t>
            </a:r>
            <a:r>
              <a:rPr lang="en-US" altLang="en-US" sz="1200" dirty="0" smtClean="0">
                <a:solidFill>
                  <a:srgbClr val="18783D"/>
                </a:solidFill>
                <a:latin typeface="+mn-lt"/>
                <a:cs typeface="Arial" pitchFamily="34" charset="0"/>
              </a:rPr>
              <a:t>Y. </a:t>
            </a:r>
            <a:r>
              <a:rPr lang="en-US" altLang="en-US" sz="1200" dirty="0">
                <a:solidFill>
                  <a:srgbClr val="18783D"/>
                </a:solidFill>
                <a:latin typeface="+mn-lt"/>
                <a:cs typeface="Arial" pitchFamily="34" charset="0"/>
              </a:rPr>
              <a:t>Cheng, </a:t>
            </a:r>
            <a:r>
              <a:rPr lang="en-US" altLang="en-US" sz="1200" dirty="0" smtClean="0">
                <a:solidFill>
                  <a:srgbClr val="18783D"/>
                </a:solidFill>
                <a:latin typeface="+mn-lt"/>
                <a:cs typeface="Arial" pitchFamily="34" charset="0"/>
              </a:rPr>
              <a:t>H. Meyer, P. </a:t>
            </a:r>
            <a:r>
              <a:rPr lang="en-US" altLang="en-US" sz="1200" dirty="0">
                <a:solidFill>
                  <a:srgbClr val="18783D"/>
                </a:solidFill>
                <a:latin typeface="+mn-lt"/>
                <a:cs typeface="Arial" pitchFamily="34" charset="0"/>
              </a:rPr>
              <a:t>Cummings, </a:t>
            </a:r>
            <a:r>
              <a:rPr lang="en-US" altLang="en-US" sz="1200" dirty="0" smtClean="0">
                <a:solidFill>
                  <a:srgbClr val="18783D"/>
                </a:solidFill>
                <a:latin typeface="+mn-lt"/>
                <a:cs typeface="Arial" pitchFamily="34" charset="0"/>
              </a:rPr>
              <a:t>and Y. </a:t>
            </a:r>
            <a:r>
              <a:rPr lang="en-US" altLang="en-US" sz="1200" dirty="0" err="1" smtClean="0">
                <a:solidFill>
                  <a:srgbClr val="18783D"/>
                </a:solidFill>
                <a:latin typeface="+mn-lt"/>
                <a:cs typeface="Arial" pitchFamily="34" charset="0"/>
              </a:rPr>
              <a:t>Gogotsi</a:t>
            </a:r>
            <a:r>
              <a:rPr lang="en-US" altLang="en-US" sz="1200" dirty="0">
                <a:solidFill>
                  <a:srgbClr val="18783D"/>
                </a:solidFill>
                <a:latin typeface="+mn-lt"/>
                <a:cs typeface="Arial" pitchFamily="34" charset="0"/>
              </a:rPr>
              <a:t>, </a:t>
            </a:r>
            <a:r>
              <a:rPr lang="en-US" altLang="en-US" sz="1200" i="1" dirty="0" smtClean="0">
                <a:solidFill>
                  <a:srgbClr val="18783D"/>
                </a:solidFill>
                <a:latin typeface="+mn-lt"/>
                <a:cs typeface="Arial" pitchFamily="34" charset="0"/>
              </a:rPr>
              <a:t>The Journal of Physical Chemistry C, </a:t>
            </a:r>
            <a:r>
              <a:rPr lang="en-US" altLang="en-US" sz="1200" b="1" dirty="0">
                <a:solidFill>
                  <a:srgbClr val="18783D"/>
                </a:solidFill>
                <a:latin typeface="+mn-lt"/>
                <a:cs typeface="Arial" pitchFamily="34" charset="0"/>
              </a:rPr>
              <a:t>2016</a:t>
            </a:r>
            <a:r>
              <a:rPr lang="en-US" altLang="en-US" sz="1200" dirty="0">
                <a:solidFill>
                  <a:srgbClr val="18783D"/>
                </a:solidFill>
                <a:latin typeface="+mn-lt"/>
                <a:cs typeface="Arial" pitchFamily="34" charset="0"/>
              </a:rPr>
              <a:t>. </a:t>
            </a:r>
            <a:endParaRPr lang="en-US" altLang="en-US" sz="1200" dirty="0" smtClean="0">
              <a:solidFill>
                <a:srgbClr val="18783D"/>
              </a:solidFill>
              <a:latin typeface="+mn-lt"/>
              <a:cs typeface="Arial" pitchFamily="34" charset="0"/>
            </a:endParaRPr>
          </a:p>
          <a:p>
            <a:pPr eaLnBrk="1" hangingPunct="1"/>
            <a:endParaRPr lang="en-US" altLang="en-US" sz="900" dirty="0">
              <a:solidFill>
                <a:srgbClr val="008000"/>
              </a:solidFill>
              <a:latin typeface="+mn-lt"/>
              <a:cs typeface="Arial" pitchFamily="34" charset="0"/>
            </a:endParaRPr>
          </a:p>
          <a:p>
            <a:pPr eaLnBrk="1" hangingPunct="1"/>
            <a:r>
              <a:rPr lang="en-US" sz="1100" dirty="0" smtClean="0">
                <a:solidFill>
                  <a:srgbClr val="18783D"/>
                </a:solidFill>
                <a:latin typeface="+mn-lt"/>
              </a:rPr>
              <a:t>Work </a:t>
            </a:r>
            <a:r>
              <a:rPr lang="en-US" sz="1100" dirty="0">
                <a:solidFill>
                  <a:srgbClr val="18783D"/>
                </a:solidFill>
                <a:latin typeface="+mn-lt"/>
              </a:rPr>
              <a:t>was performed at ORNL’s </a:t>
            </a:r>
            <a:r>
              <a:rPr lang="en-US" sz="1100" dirty="0" smtClean="0">
                <a:solidFill>
                  <a:srgbClr val="18783D"/>
                </a:solidFill>
                <a:latin typeface="+mn-lt"/>
              </a:rPr>
              <a:t>SNS instruments BASIS, BL-2, </a:t>
            </a:r>
            <a:r>
              <a:rPr lang="en-US" sz="1100" dirty="0">
                <a:solidFill>
                  <a:srgbClr val="18783D"/>
                </a:solidFill>
                <a:latin typeface="+mn-lt"/>
              </a:rPr>
              <a:t>and </a:t>
            </a:r>
            <a:r>
              <a:rPr lang="en-US" sz="1100" dirty="0" smtClean="0">
                <a:solidFill>
                  <a:srgbClr val="18783D"/>
                </a:solidFill>
                <a:latin typeface="+mn-lt"/>
              </a:rPr>
              <a:t>VISION, BL-16B, </a:t>
            </a:r>
            <a:r>
              <a:rPr lang="en-US" sz="1100" dirty="0">
                <a:solidFill>
                  <a:srgbClr val="18783D"/>
                </a:solidFill>
                <a:latin typeface="+mn-lt"/>
              </a:rPr>
              <a:t>DOE Office of Science User </a:t>
            </a:r>
            <a:r>
              <a:rPr lang="en-US" sz="1100" dirty="0" smtClean="0">
                <a:solidFill>
                  <a:srgbClr val="18783D"/>
                </a:solidFill>
                <a:latin typeface="+mn-lt"/>
              </a:rPr>
              <a:t>Facilities.</a:t>
            </a:r>
            <a:endParaRPr lang="en-US" sz="1100" dirty="0">
              <a:solidFill>
                <a:srgbClr val="18783D"/>
              </a:solidFill>
              <a:latin typeface="+mn-lt"/>
            </a:endParaRPr>
          </a:p>
        </p:txBody>
      </p:sp>
      <p:sp>
        <p:nvSpPr>
          <p:cNvPr id="20" name="TextBox 19"/>
          <p:cNvSpPr txBox="1"/>
          <p:nvPr/>
        </p:nvSpPr>
        <p:spPr>
          <a:xfrm>
            <a:off x="-1" y="3991649"/>
            <a:ext cx="4368801" cy="1015663"/>
          </a:xfrm>
          <a:prstGeom prst="rect">
            <a:avLst/>
          </a:prstGeom>
          <a:noFill/>
        </p:spPr>
        <p:txBody>
          <a:bodyPr wrap="square" rtlCol="0">
            <a:spAutoFit/>
          </a:bodyPr>
          <a:lstStyle/>
          <a:p>
            <a:r>
              <a:rPr lang="en-US" sz="1200" i="1" dirty="0" smtClean="0">
                <a:solidFill>
                  <a:prstClr val="black"/>
                </a:solidFill>
              </a:rPr>
              <a:t>Ions demonstrate different arrangements and filling densities once confined in (a) defunctionalized and (b) oxidized carbon pores. (c) QENS measurements showed higher ionic mobilities in oxidized pores, which translated into </a:t>
            </a:r>
            <a:r>
              <a:rPr lang="en-US" sz="1200" i="1" dirty="0">
                <a:solidFill>
                  <a:prstClr val="black"/>
                </a:solidFill>
              </a:rPr>
              <a:t>(d) </a:t>
            </a:r>
            <a:r>
              <a:rPr lang="en-US" sz="1200" i="1" dirty="0" smtClean="0">
                <a:solidFill>
                  <a:prstClr val="black"/>
                </a:solidFill>
              </a:rPr>
              <a:t>higher electrochemical capacitance and rate handling abilities of [EMIm</a:t>
            </a:r>
            <a:r>
              <a:rPr lang="en-US" sz="1200" i="1" baseline="30000" dirty="0" smtClean="0">
                <a:solidFill>
                  <a:prstClr val="black"/>
                </a:solidFill>
              </a:rPr>
              <a:t>+</a:t>
            </a:r>
            <a:r>
              <a:rPr lang="en-US" sz="1200" i="1" dirty="0" smtClean="0">
                <a:solidFill>
                  <a:prstClr val="black"/>
                </a:solidFill>
              </a:rPr>
              <a:t>][TFSI</a:t>
            </a:r>
            <a:r>
              <a:rPr lang="en-US" sz="1200" i="1" baseline="30000" dirty="0" smtClean="0">
                <a:solidFill>
                  <a:prstClr val="black"/>
                </a:solidFill>
              </a:rPr>
              <a:t>-</a:t>
            </a:r>
            <a:r>
              <a:rPr lang="en-US" sz="1200" i="1" dirty="0" smtClean="0">
                <a:solidFill>
                  <a:prstClr val="black"/>
                </a:solidFill>
              </a:rPr>
              <a:t>] electrolyte.</a:t>
            </a:r>
            <a:endParaRPr lang="en-US" sz="1200" i="1" dirty="0">
              <a:solidFill>
                <a:prstClr val="black"/>
              </a:solidFill>
            </a:endParaRPr>
          </a:p>
        </p:txBody>
      </p:sp>
      <p:pic>
        <p:nvPicPr>
          <p:cNvPr id="1030" name="Picture 6" descr="http://nano.drexel.edu/wp-content/images/DNI_logo_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284" y="6365726"/>
            <a:ext cx="2099854" cy="362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en/thumb/6/61/Vanderbilt_Engineering_logo.svg/220px-Vanderbilt_Engineering_logo.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7498" t="18907" r="8502" b="24381"/>
          <a:stretch/>
        </p:blipFill>
        <p:spPr bwMode="auto">
          <a:xfrm>
            <a:off x="5116284" y="6362010"/>
            <a:ext cx="1528032" cy="365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6393"/>
          <a:stretch/>
        </p:blipFill>
        <p:spPr>
          <a:xfrm>
            <a:off x="21770" y="754735"/>
            <a:ext cx="4347030" cy="3212975"/>
          </a:xfrm>
          <a:prstGeom prst="rect">
            <a:avLst/>
          </a:prstGeom>
        </p:spPr>
      </p:pic>
      <p:sp>
        <p:nvSpPr>
          <p:cNvPr id="2" name="TextBox 1"/>
          <p:cNvSpPr txBox="1"/>
          <p:nvPr/>
        </p:nvSpPr>
        <p:spPr>
          <a:xfrm>
            <a:off x="4419600" y="4499480"/>
            <a:ext cx="4572000" cy="1600200"/>
          </a:xfrm>
          <a:prstGeom prst="rect">
            <a:avLst/>
          </a:prstGeom>
          <a:noFill/>
        </p:spPr>
        <p:txBody>
          <a:bodyPr wrap="square" rtlCol="0">
            <a:spAutoFit/>
          </a:bodyPr>
          <a:lstStyle/>
          <a:p>
            <a:pPr lvl="0" indent="-341313" algn="just" fontAlgn="base">
              <a:spcBef>
                <a:spcPct val="0"/>
              </a:spcBef>
              <a:spcAft>
                <a:spcPct val="0"/>
              </a:spcAft>
            </a:pPr>
            <a:r>
              <a:rPr lang="en-US" altLang="en-US" sz="1600" b="1" dirty="0">
                <a:solidFill>
                  <a:srgbClr val="18783D"/>
                </a:solidFill>
                <a:latin typeface="Arial" pitchFamily="34" charset="0"/>
                <a:cs typeface="Arial" pitchFamily="34" charset="0"/>
              </a:rPr>
              <a:t>Research Details</a:t>
            </a:r>
          </a:p>
          <a:p>
            <a:pPr marL="288925" lvl="0" indent="-231775" fontAlgn="base">
              <a:spcAft>
                <a:spcPct val="0"/>
              </a:spcAft>
              <a:buFont typeface="Calibri" panose="020F0502020204030204" pitchFamily="34" charset="0"/>
              <a:buChar char="–"/>
              <a:tabLst>
                <a:tab pos="228600" algn="l"/>
              </a:tabLst>
            </a:pPr>
            <a:r>
              <a:rPr lang="en-US" altLang="en-US" sz="1300" dirty="0">
                <a:solidFill>
                  <a:prstClr val="black"/>
                </a:solidFill>
                <a:cs typeface="Arial" pitchFamily="34" charset="0"/>
              </a:rPr>
              <a:t>Oxidized pores improved ion dynamics and capacitance.</a:t>
            </a:r>
          </a:p>
          <a:p>
            <a:pPr marL="288925" lvl="0" indent="-231775" fontAlgn="base">
              <a:spcAft>
                <a:spcPct val="0"/>
              </a:spcAft>
              <a:buFont typeface="Calibri" panose="020F0502020204030204" pitchFamily="34" charset="0"/>
              <a:buChar char="–"/>
              <a:tabLst>
                <a:tab pos="228600" algn="l"/>
              </a:tabLst>
            </a:pPr>
            <a:r>
              <a:rPr lang="en-US" altLang="en-US" sz="1300" dirty="0">
                <a:solidFill>
                  <a:prstClr val="black"/>
                </a:solidFill>
                <a:cs typeface="Arial" pitchFamily="34" charset="0"/>
              </a:rPr>
              <a:t>Inelastic neutron scattering showed randomly aligned ions in oxidized pores.</a:t>
            </a:r>
          </a:p>
          <a:p>
            <a:pPr marL="288925" lvl="0" indent="-231775" fontAlgn="base">
              <a:spcAft>
                <a:spcPct val="0"/>
              </a:spcAft>
              <a:buFont typeface="Calibri" panose="020F0502020204030204" pitchFamily="34" charset="0"/>
              <a:buChar char="–"/>
              <a:tabLst>
                <a:tab pos="228600" algn="l"/>
              </a:tabLst>
            </a:pPr>
            <a:r>
              <a:rPr lang="en-US" altLang="en-US" sz="1300" dirty="0">
                <a:solidFill>
                  <a:prstClr val="black"/>
                </a:solidFill>
                <a:cs typeface="Arial" pitchFamily="34" charset="0"/>
              </a:rPr>
              <a:t>Quasi-elastic neutron scattering demonstrated resulting higher </a:t>
            </a:r>
            <a:r>
              <a:rPr lang="en-US" altLang="en-US" sz="1300" dirty="0" err="1">
                <a:solidFill>
                  <a:prstClr val="black"/>
                </a:solidFill>
                <a:cs typeface="Arial" pitchFamily="34" charset="0"/>
              </a:rPr>
              <a:t>mobilities</a:t>
            </a:r>
            <a:r>
              <a:rPr lang="en-US" altLang="en-US" sz="1300" dirty="0">
                <a:solidFill>
                  <a:prstClr val="black"/>
                </a:solidFill>
                <a:cs typeface="Arial" pitchFamily="34" charset="0"/>
              </a:rPr>
              <a:t>.</a:t>
            </a:r>
          </a:p>
          <a:p>
            <a:pPr marL="288925" lvl="0" indent="-231775" fontAlgn="base">
              <a:spcAft>
                <a:spcPct val="0"/>
              </a:spcAft>
              <a:buFont typeface="Calibri" panose="020F0502020204030204" pitchFamily="34" charset="0"/>
              <a:buChar char="–"/>
            </a:pPr>
            <a:r>
              <a:rPr lang="en-US" altLang="en-US" sz="1300" dirty="0">
                <a:solidFill>
                  <a:prstClr val="black"/>
                </a:solidFill>
                <a:cs typeface="Arial" pitchFamily="34" charset="0"/>
              </a:rPr>
              <a:t>MD simulations assessed ion densities.</a:t>
            </a:r>
          </a:p>
        </p:txBody>
      </p:sp>
    </p:spTree>
    <p:extLst>
      <p:ext uri="{BB962C8B-B14F-4D97-AF65-F5344CB8AC3E}">
        <p14:creationId xmlns:p14="http://schemas.microsoft.com/office/powerpoint/2010/main" val="25690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3671206" y="838200"/>
            <a:ext cx="5472793" cy="5226278"/>
          </a:xfrm>
        </p:spPr>
        <p:txBody>
          <a:bodyPr>
            <a:normAutofit/>
          </a:bodyPr>
          <a:lstStyle/>
          <a:p>
            <a:pPr marL="0">
              <a:spcBef>
                <a:spcPts val="0"/>
              </a:spcBef>
              <a:buNone/>
            </a:pPr>
            <a:r>
              <a:rPr lang="en-US" sz="2000" b="1" dirty="0" smtClean="0">
                <a:solidFill>
                  <a:srgbClr val="106636"/>
                </a:solidFill>
              </a:rPr>
              <a:t>Scientific Achievement</a:t>
            </a:r>
          </a:p>
          <a:p>
            <a:pPr marL="238125" lvl="1" indent="0">
              <a:spcBef>
                <a:spcPts val="0"/>
              </a:spcBef>
              <a:buNone/>
            </a:pPr>
            <a:r>
              <a:rPr lang="en-US" sz="1600" b="1" dirty="0" smtClean="0">
                <a:solidFill>
                  <a:schemeClr val="tx1"/>
                </a:solidFill>
                <a:latin typeface="+mn-lt"/>
              </a:rPr>
              <a:t>Neutron </a:t>
            </a:r>
            <a:r>
              <a:rPr lang="en-US" sz="1600" b="1" dirty="0">
                <a:solidFill>
                  <a:schemeClr val="tx1"/>
                </a:solidFill>
                <a:latin typeface="+mn-lt"/>
              </a:rPr>
              <a:t>diffraction </a:t>
            </a:r>
            <a:r>
              <a:rPr lang="en-US" sz="1600" b="1" dirty="0" smtClean="0">
                <a:solidFill>
                  <a:schemeClr val="tx1"/>
                </a:solidFill>
                <a:latin typeface="+mn-lt"/>
              </a:rPr>
              <a:t>mapping revealed stress distributions from dissimilar metal (face-centered cubic, body-centered cubic (</a:t>
            </a:r>
            <a:r>
              <a:rPr lang="en-US" sz="1600" b="1" dirty="0" err="1" smtClean="0">
                <a:solidFill>
                  <a:schemeClr val="tx1"/>
                </a:solidFill>
                <a:latin typeface="+mn-lt"/>
              </a:rPr>
              <a:t>fcc</a:t>
            </a:r>
            <a:r>
              <a:rPr lang="en-US" sz="1600" b="1" dirty="0" smtClean="0">
                <a:solidFill>
                  <a:schemeClr val="tx1"/>
                </a:solidFill>
                <a:latin typeface="+mn-lt"/>
              </a:rPr>
              <a:t>-bcc)) welds are asymmetric due to phase transformation and materials properties.</a:t>
            </a:r>
            <a:endParaRPr lang="de-DE" sz="1600" b="1" dirty="0">
              <a:solidFill>
                <a:schemeClr val="tx1"/>
              </a:solidFill>
              <a:latin typeface="+mn-lt"/>
            </a:endParaRPr>
          </a:p>
          <a:p>
            <a:pPr marL="0" lvl="0" indent="0">
              <a:spcBef>
                <a:spcPts val="0"/>
              </a:spcBef>
              <a:buNone/>
            </a:pPr>
            <a:r>
              <a:rPr lang="en-US" sz="2000" b="1" dirty="0" smtClean="0">
                <a:solidFill>
                  <a:srgbClr val="106636"/>
                </a:solidFill>
              </a:rPr>
              <a:t>Significance and Impact</a:t>
            </a:r>
          </a:p>
          <a:p>
            <a:pPr marL="238125" lvl="1" indent="0">
              <a:spcBef>
                <a:spcPts val="0"/>
              </a:spcBef>
              <a:buNone/>
            </a:pPr>
            <a:r>
              <a:rPr lang="de-DE" sz="1600" b="1" dirty="0" smtClean="0">
                <a:latin typeface="+mn-lt"/>
              </a:rPr>
              <a:t>In addition to demonstrating neutron utility in real-world industrial processes, this work provides </a:t>
            </a:r>
            <a:r>
              <a:rPr lang="de-DE" sz="1600" b="1" dirty="0">
                <a:latin typeface="+mn-lt"/>
              </a:rPr>
              <a:t>new insights into </a:t>
            </a:r>
            <a:r>
              <a:rPr lang="de-DE" sz="1600" b="1" dirty="0" smtClean="0">
                <a:latin typeface="+mn-lt"/>
              </a:rPr>
              <a:t>the nature and magnitude of stresses resulting from joining metals with different structures and physical properties. Data will be used to verify computational models of welding stresses. </a:t>
            </a:r>
          </a:p>
          <a:p>
            <a:pPr marL="0" indent="0">
              <a:spcBef>
                <a:spcPts val="0"/>
              </a:spcBef>
              <a:buNone/>
            </a:pPr>
            <a:r>
              <a:rPr lang="en-US" sz="2000" b="1" dirty="0" smtClean="0">
                <a:solidFill>
                  <a:srgbClr val="106636"/>
                </a:solidFill>
              </a:rPr>
              <a:t>Research Details</a:t>
            </a:r>
          </a:p>
          <a:p>
            <a:pPr marL="511175" lvl="1" indent="-285750">
              <a:spcBef>
                <a:spcPts val="0"/>
              </a:spcBef>
              <a:buFont typeface="Calibri" panose="020F0502020204030204" pitchFamily="34" charset="0"/>
              <a:buChar char="–"/>
            </a:pPr>
            <a:r>
              <a:rPr lang="de-DE" sz="1500" dirty="0">
                <a:latin typeface="+mn-lt"/>
              </a:rPr>
              <a:t>Dissimilar welds manifest assymetric strain/stress distributions that cannot be thermally </a:t>
            </a:r>
            <a:r>
              <a:rPr lang="de-DE" sz="1500" dirty="0" smtClean="0">
                <a:latin typeface="+mn-lt"/>
              </a:rPr>
              <a:t>relieved by conventional procedures.</a:t>
            </a:r>
            <a:endParaRPr lang="en-US" sz="1500" dirty="0">
              <a:latin typeface="+mn-lt"/>
            </a:endParaRPr>
          </a:p>
          <a:p>
            <a:pPr marL="511175" lvl="1" indent="-285750">
              <a:spcBef>
                <a:spcPts val="0"/>
              </a:spcBef>
              <a:buFont typeface="Calibri" panose="020F0502020204030204" pitchFamily="34" charset="0"/>
              <a:buChar char="–"/>
            </a:pPr>
            <a:r>
              <a:rPr lang="en-US" sz="1500" dirty="0" smtClean="0">
                <a:latin typeface="+mn-lt"/>
              </a:rPr>
              <a:t>S</a:t>
            </a:r>
            <a:r>
              <a:rPr lang="de-DE" sz="1500" dirty="0" smtClean="0">
                <a:latin typeface="+mn-lt"/>
              </a:rPr>
              <a:t>imilar metal (bcc-bcc, and fcc-fcc) weldments were mapped and compared to dissimilar (fcc-bcc) </a:t>
            </a:r>
            <a:r>
              <a:rPr lang="de-DE" sz="1500" dirty="0" err="1" smtClean="0">
                <a:latin typeface="+mn-lt"/>
              </a:rPr>
              <a:t>weldments</a:t>
            </a:r>
            <a:r>
              <a:rPr lang="de-DE" sz="1500" dirty="0" smtClean="0">
                <a:latin typeface="+mn-lt"/>
              </a:rPr>
              <a:t>. </a:t>
            </a:r>
          </a:p>
        </p:txBody>
      </p:sp>
      <p:sp>
        <p:nvSpPr>
          <p:cNvPr id="7" name="Title 2"/>
          <p:cNvSpPr>
            <a:spLocks noGrp="1"/>
          </p:cNvSpPr>
          <p:nvPr>
            <p:ph type="title"/>
          </p:nvPr>
        </p:nvSpPr>
        <p:spPr>
          <a:xfrm>
            <a:off x="177219" y="76200"/>
            <a:ext cx="8814381" cy="775340"/>
          </a:xfrm>
        </p:spPr>
        <p:txBody>
          <a:bodyPr>
            <a:normAutofit fontScale="90000"/>
          </a:bodyPr>
          <a:lstStyle/>
          <a:p>
            <a:r>
              <a:rPr lang="en-US" b="1" dirty="0" smtClean="0"/>
              <a:t>Measuring Stresses in Dissimilar Welds via Neutron Scattering</a:t>
            </a:r>
            <a:endParaRPr lang="en-US" b="1" dirty="0"/>
          </a:p>
        </p:txBody>
      </p:sp>
      <p:sp>
        <p:nvSpPr>
          <p:cNvPr id="8" name="TextBox 7"/>
          <p:cNvSpPr txBox="1"/>
          <p:nvPr/>
        </p:nvSpPr>
        <p:spPr>
          <a:xfrm>
            <a:off x="205264" y="5341203"/>
            <a:ext cx="3465943" cy="830997"/>
          </a:xfrm>
          <a:prstGeom prst="rect">
            <a:avLst/>
          </a:prstGeom>
          <a:noFill/>
        </p:spPr>
        <p:txBody>
          <a:bodyPr wrap="square" rtlCol="0">
            <a:spAutoFit/>
          </a:bodyPr>
          <a:lstStyle/>
          <a:p>
            <a:pPr fontAlgn="base">
              <a:spcBef>
                <a:spcPct val="0"/>
              </a:spcBef>
              <a:spcAft>
                <a:spcPct val="0"/>
              </a:spcAft>
            </a:pPr>
            <a:r>
              <a:rPr lang="en-US" sz="1200" i="1" dirty="0" smtClean="0">
                <a:solidFill>
                  <a:prstClr val="black"/>
                </a:solidFill>
                <a:cs typeface="Arial" panose="020B0604020202020204" pitchFamily="34" charset="0"/>
              </a:rPr>
              <a:t>Chart shows distribution </a:t>
            </a:r>
            <a:r>
              <a:rPr lang="en-US" sz="1200" i="1" dirty="0">
                <a:solidFill>
                  <a:prstClr val="black"/>
                </a:solidFill>
                <a:cs typeface="Arial" panose="020B0604020202020204" pitchFamily="34" charset="0"/>
              </a:rPr>
              <a:t>of longitudinal strain in 1018 </a:t>
            </a:r>
            <a:r>
              <a:rPr lang="en-US" sz="1200" i="1" dirty="0" smtClean="0">
                <a:solidFill>
                  <a:prstClr val="black"/>
                </a:solidFill>
                <a:cs typeface="Arial" panose="020B0604020202020204" pitchFamily="34" charset="0"/>
              </a:rPr>
              <a:t>(bcc, low carbon steel) similar weld, </a:t>
            </a:r>
            <a:r>
              <a:rPr lang="en-US" sz="1200" i="1" dirty="0">
                <a:solidFill>
                  <a:prstClr val="black"/>
                </a:solidFill>
                <a:cs typeface="Arial" panose="020B0604020202020204" pitchFamily="34" charset="0"/>
              </a:rPr>
              <a:t>304 </a:t>
            </a:r>
            <a:r>
              <a:rPr lang="en-US" sz="1200" i="1" dirty="0" smtClean="0">
                <a:solidFill>
                  <a:prstClr val="black"/>
                </a:solidFill>
                <a:cs typeface="Arial" panose="020B0604020202020204" pitchFamily="34" charset="0"/>
              </a:rPr>
              <a:t>(</a:t>
            </a:r>
            <a:r>
              <a:rPr lang="en-US" sz="1200" i="1" dirty="0" err="1" smtClean="0">
                <a:solidFill>
                  <a:prstClr val="black"/>
                </a:solidFill>
                <a:cs typeface="Arial" panose="020B0604020202020204" pitchFamily="34" charset="0"/>
              </a:rPr>
              <a:t>fcc</a:t>
            </a:r>
            <a:r>
              <a:rPr lang="en-US" sz="1200" i="1" dirty="0" smtClean="0">
                <a:solidFill>
                  <a:prstClr val="black"/>
                </a:solidFill>
                <a:cs typeface="Arial" panose="020B0604020202020204" pitchFamily="34" charset="0"/>
              </a:rPr>
              <a:t>, stainless steel) similar weld, </a:t>
            </a:r>
            <a:r>
              <a:rPr lang="en-US" sz="1200" i="1" dirty="0">
                <a:solidFill>
                  <a:prstClr val="black"/>
                </a:solidFill>
                <a:cs typeface="Arial" panose="020B0604020202020204" pitchFamily="34" charset="0"/>
              </a:rPr>
              <a:t>and </a:t>
            </a:r>
            <a:r>
              <a:rPr lang="en-US" sz="1200" i="1" dirty="0" smtClean="0">
                <a:solidFill>
                  <a:prstClr val="black"/>
                </a:solidFill>
                <a:cs typeface="Arial" panose="020B0604020202020204" pitchFamily="34" charset="0"/>
              </a:rPr>
              <a:t>304-­</a:t>
            </a:r>
            <a:r>
              <a:rPr lang="en-US" sz="1200" i="1" dirty="0">
                <a:solidFill>
                  <a:prstClr val="black"/>
                </a:solidFill>
                <a:cs typeface="Arial" panose="020B0604020202020204" pitchFamily="34" charset="0"/>
              </a:rPr>
              <a:t>1018 dissimilar weld. </a:t>
            </a:r>
            <a:endParaRPr lang="en-US" sz="1200" dirty="0">
              <a:solidFill>
                <a:prstClr val="black"/>
              </a:solidFill>
              <a:cs typeface="Arial" panose="020B0604020202020204" pitchFamily="34" charset="0"/>
            </a:endParaRPr>
          </a:p>
        </p:txBody>
      </p:sp>
      <p:sp>
        <p:nvSpPr>
          <p:cNvPr id="9" name="Rectangle 8"/>
          <p:cNvSpPr/>
          <p:nvPr/>
        </p:nvSpPr>
        <p:spPr>
          <a:xfrm>
            <a:off x="3733800" y="5786735"/>
            <a:ext cx="5334000" cy="461665"/>
          </a:xfrm>
          <a:prstGeom prst="rect">
            <a:avLst/>
          </a:prstGeom>
        </p:spPr>
        <p:txBody>
          <a:bodyPr wrap="square">
            <a:spAutoFit/>
          </a:bodyPr>
          <a:lstStyle/>
          <a:p>
            <a:pPr marL="0" lvl="1" fontAlgn="base">
              <a:spcBef>
                <a:spcPct val="0"/>
              </a:spcBef>
              <a:spcAft>
                <a:spcPct val="0"/>
              </a:spcAft>
            </a:pPr>
            <a:r>
              <a:rPr lang="en-US" sz="1200" dirty="0" smtClean="0">
                <a:solidFill>
                  <a:srgbClr val="18783D"/>
                </a:solidFill>
                <a:cs typeface="Arial" panose="020B0604020202020204" pitchFamily="34" charset="0"/>
              </a:rPr>
              <a:t>H. </a:t>
            </a:r>
            <a:r>
              <a:rPr lang="en-US" sz="1200" dirty="0" err="1" smtClean="0">
                <a:solidFill>
                  <a:srgbClr val="18783D"/>
                </a:solidFill>
                <a:cs typeface="Arial" panose="020B0604020202020204" pitchFamily="34" charset="0"/>
              </a:rPr>
              <a:t>Eisazadeh</a:t>
            </a:r>
            <a:r>
              <a:rPr lang="en-US" sz="1200" dirty="0">
                <a:solidFill>
                  <a:srgbClr val="18783D"/>
                </a:solidFill>
                <a:cs typeface="Arial" panose="020B0604020202020204" pitchFamily="34" charset="0"/>
              </a:rPr>
              <a:t>, </a:t>
            </a:r>
            <a:r>
              <a:rPr lang="en-US" sz="1200" dirty="0" smtClean="0">
                <a:solidFill>
                  <a:srgbClr val="18783D"/>
                </a:solidFill>
                <a:cs typeface="Arial" panose="020B0604020202020204" pitchFamily="34" charset="0"/>
              </a:rPr>
              <a:t>J</a:t>
            </a:r>
            <a:r>
              <a:rPr lang="en-US" sz="1200" dirty="0">
                <a:solidFill>
                  <a:srgbClr val="18783D"/>
                </a:solidFill>
                <a:cs typeface="Arial" panose="020B0604020202020204" pitchFamily="34" charset="0"/>
              </a:rPr>
              <a:t>. Bunn, H</a:t>
            </a:r>
            <a:r>
              <a:rPr lang="en-US" sz="1200" dirty="0" smtClean="0">
                <a:solidFill>
                  <a:srgbClr val="18783D"/>
                </a:solidFill>
                <a:cs typeface="Arial" panose="020B0604020202020204" pitchFamily="34" charset="0"/>
              </a:rPr>
              <a:t>. </a:t>
            </a:r>
            <a:r>
              <a:rPr lang="en-US" sz="1200" dirty="0" err="1" smtClean="0">
                <a:solidFill>
                  <a:srgbClr val="18783D"/>
                </a:solidFill>
                <a:cs typeface="Arial" panose="020B0604020202020204" pitchFamily="34" charset="0"/>
              </a:rPr>
              <a:t>Coules</a:t>
            </a:r>
            <a:r>
              <a:rPr lang="en-US" sz="1200" dirty="0">
                <a:solidFill>
                  <a:srgbClr val="18783D"/>
                </a:solidFill>
                <a:cs typeface="Arial" panose="020B0604020202020204" pitchFamily="34" charset="0"/>
              </a:rPr>
              <a:t>, </a:t>
            </a:r>
            <a:r>
              <a:rPr lang="en-US" sz="1200" dirty="0" smtClean="0">
                <a:solidFill>
                  <a:srgbClr val="18783D"/>
                </a:solidFill>
                <a:cs typeface="Arial" panose="020B0604020202020204" pitchFamily="34" charset="0"/>
              </a:rPr>
              <a:t>A</a:t>
            </a:r>
            <a:r>
              <a:rPr lang="en-US" sz="1200" dirty="0">
                <a:solidFill>
                  <a:srgbClr val="18783D"/>
                </a:solidFill>
                <a:cs typeface="Arial" panose="020B0604020202020204" pitchFamily="34" charset="0"/>
              </a:rPr>
              <a:t>. </a:t>
            </a:r>
            <a:r>
              <a:rPr lang="en-US" sz="1200" dirty="0" err="1">
                <a:solidFill>
                  <a:srgbClr val="18783D"/>
                </a:solidFill>
                <a:cs typeface="Arial" panose="020B0604020202020204" pitchFamily="34" charset="0"/>
              </a:rPr>
              <a:t>Achuthan</a:t>
            </a:r>
            <a:r>
              <a:rPr lang="en-US" sz="1200" dirty="0">
                <a:solidFill>
                  <a:srgbClr val="18783D"/>
                </a:solidFill>
                <a:cs typeface="Arial" panose="020B0604020202020204" pitchFamily="34" charset="0"/>
              </a:rPr>
              <a:t>, </a:t>
            </a:r>
            <a:r>
              <a:rPr lang="en-US" sz="1200" dirty="0" smtClean="0">
                <a:solidFill>
                  <a:srgbClr val="18783D"/>
                </a:solidFill>
                <a:cs typeface="Arial" panose="020B0604020202020204" pitchFamily="34" charset="0"/>
              </a:rPr>
              <a:t>J. </a:t>
            </a:r>
            <a:r>
              <a:rPr lang="en-US" sz="1200" dirty="0" err="1" smtClean="0">
                <a:solidFill>
                  <a:srgbClr val="18783D"/>
                </a:solidFill>
                <a:cs typeface="Arial" panose="020B0604020202020204" pitchFamily="34" charset="0"/>
              </a:rPr>
              <a:t>Goldak</a:t>
            </a:r>
            <a:r>
              <a:rPr lang="en-US" sz="1200" dirty="0" smtClean="0">
                <a:solidFill>
                  <a:srgbClr val="18783D"/>
                </a:solidFill>
                <a:cs typeface="Arial" panose="020B0604020202020204" pitchFamily="34" charset="0"/>
              </a:rPr>
              <a:t>, and D. </a:t>
            </a:r>
            <a:r>
              <a:rPr lang="en-US" sz="1200" dirty="0" err="1" smtClean="0">
                <a:solidFill>
                  <a:srgbClr val="18783D"/>
                </a:solidFill>
                <a:cs typeface="Arial" panose="020B0604020202020204" pitchFamily="34" charset="0"/>
              </a:rPr>
              <a:t>Aidun</a:t>
            </a:r>
            <a:r>
              <a:rPr lang="en-US" sz="1200" dirty="0" smtClean="0">
                <a:solidFill>
                  <a:srgbClr val="18783D"/>
                </a:solidFill>
                <a:cs typeface="Arial" panose="020B0604020202020204" pitchFamily="34" charset="0"/>
              </a:rPr>
              <a:t>, </a:t>
            </a:r>
            <a:r>
              <a:rPr lang="en-US" sz="1200" i="1" dirty="0">
                <a:solidFill>
                  <a:srgbClr val="18783D"/>
                </a:solidFill>
                <a:cs typeface="Arial" panose="020B0604020202020204" pitchFamily="34" charset="0"/>
              </a:rPr>
              <a:t>Welding Journal</a:t>
            </a:r>
            <a:r>
              <a:rPr lang="en-US" sz="1200" dirty="0">
                <a:solidFill>
                  <a:srgbClr val="18783D"/>
                </a:solidFill>
                <a:cs typeface="Arial" panose="020B0604020202020204" pitchFamily="34" charset="0"/>
              </a:rPr>
              <a:t>, </a:t>
            </a:r>
            <a:r>
              <a:rPr lang="en-US" sz="1200" b="1" dirty="0" smtClean="0">
                <a:solidFill>
                  <a:srgbClr val="18783D"/>
                </a:solidFill>
                <a:cs typeface="Arial" panose="020B0604020202020204" pitchFamily="34" charset="0"/>
              </a:rPr>
              <a:t>2016</a:t>
            </a:r>
            <a:r>
              <a:rPr lang="en-US" sz="1200" dirty="0" smtClean="0">
                <a:solidFill>
                  <a:srgbClr val="18783D"/>
                </a:solidFill>
                <a:cs typeface="Arial" panose="020B0604020202020204" pitchFamily="34" charset="0"/>
              </a:rPr>
              <a:t>. </a:t>
            </a:r>
            <a:endParaRPr lang="en-US" sz="1200" dirty="0">
              <a:solidFill>
                <a:srgbClr val="18783D"/>
              </a:solidFill>
              <a:cs typeface="Arial" panose="020B0604020202020204" pitchFamily="34" charset="0"/>
            </a:endParaRPr>
          </a:p>
        </p:txBody>
      </p:sp>
      <p:sp>
        <p:nvSpPr>
          <p:cNvPr id="10" name="TextBox 9"/>
          <p:cNvSpPr txBox="1"/>
          <p:nvPr/>
        </p:nvSpPr>
        <p:spPr>
          <a:xfrm>
            <a:off x="9786152" y="-764498"/>
            <a:ext cx="184731" cy="341632"/>
          </a:xfrm>
          <a:prstGeom prst="rect">
            <a:avLst/>
          </a:prstGeom>
          <a:noFill/>
        </p:spPr>
        <p:txBody>
          <a:bodyPr wrap="none" rtlCol="0">
            <a:spAutoFit/>
          </a:bodyPr>
          <a:lstStyle/>
          <a:p>
            <a:pPr algn="ctr" fontAlgn="base">
              <a:lnSpc>
                <a:spcPct val="90000"/>
              </a:lnSpc>
              <a:spcBef>
                <a:spcPct val="0"/>
              </a:spcBef>
              <a:spcAft>
                <a:spcPct val="0"/>
              </a:spcAft>
            </a:pPr>
            <a:endParaRPr lang="en-US" dirty="0">
              <a:solidFill>
                <a:prstClr val="black"/>
              </a:solidFill>
              <a:cs typeface="Arial" charset="0"/>
            </a:endParaRPr>
          </a:p>
        </p:txBody>
      </p:sp>
      <p:pic>
        <p:nvPicPr>
          <p:cNvPr id="11" name="Picture 10"/>
          <p:cNvPicPr>
            <a:picLocks noChangeAspect="1"/>
          </p:cNvPicPr>
          <p:nvPr/>
        </p:nvPicPr>
        <p:blipFill>
          <a:blip r:embed="rId3"/>
          <a:stretch>
            <a:fillRect/>
          </a:stretch>
        </p:blipFill>
        <p:spPr>
          <a:xfrm>
            <a:off x="1219200" y="899580"/>
            <a:ext cx="2317385" cy="31129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7" y="3276600"/>
            <a:ext cx="2791791" cy="1981200"/>
          </a:xfrm>
          <a:prstGeom prst="rect">
            <a:avLst/>
          </a:prstGeom>
        </p:spPr>
      </p:pic>
      <p:sp>
        <p:nvSpPr>
          <p:cNvPr id="2" name="Rectangle 1"/>
          <p:cNvSpPr/>
          <p:nvPr/>
        </p:nvSpPr>
        <p:spPr>
          <a:xfrm>
            <a:off x="3733800" y="5405735"/>
            <a:ext cx="5442796" cy="461665"/>
          </a:xfrm>
          <a:prstGeom prst="rect">
            <a:avLst/>
          </a:prstGeom>
        </p:spPr>
        <p:txBody>
          <a:bodyPr wrap="square">
            <a:spAutoFit/>
          </a:bodyPr>
          <a:lstStyle/>
          <a:p>
            <a:r>
              <a:rPr lang="en-US" sz="1200" dirty="0" smtClean="0">
                <a:solidFill>
                  <a:srgbClr val="18783D"/>
                </a:solidFill>
                <a:cs typeface="Arial" panose="020B0604020202020204" pitchFamily="34" charset="0"/>
              </a:rPr>
              <a:t>Work </a:t>
            </a:r>
            <a:r>
              <a:rPr lang="en-US" sz="1200" dirty="0">
                <a:solidFill>
                  <a:srgbClr val="18783D"/>
                </a:solidFill>
                <a:cs typeface="Arial" panose="020B0604020202020204" pitchFamily="34" charset="0"/>
              </a:rPr>
              <a:t>was performed at ORNL’s </a:t>
            </a:r>
            <a:r>
              <a:rPr lang="en-US" sz="1200" dirty="0" smtClean="0">
                <a:solidFill>
                  <a:srgbClr val="18783D"/>
                </a:solidFill>
                <a:cs typeface="Arial" panose="020B0604020202020204" pitchFamily="34" charset="0"/>
              </a:rPr>
              <a:t>HFIR instrument HB-2B, DOE </a:t>
            </a:r>
            <a:r>
              <a:rPr lang="en-US" sz="1200" dirty="0">
                <a:solidFill>
                  <a:srgbClr val="18783D"/>
                </a:solidFill>
                <a:cs typeface="Arial" panose="020B0604020202020204" pitchFamily="34" charset="0"/>
              </a:rPr>
              <a:t>Office of Science User </a:t>
            </a:r>
            <a:r>
              <a:rPr lang="en-US" sz="1200" dirty="0" smtClean="0">
                <a:solidFill>
                  <a:srgbClr val="18783D"/>
                </a:solidFill>
                <a:cs typeface="Arial" panose="020B0604020202020204" pitchFamily="34" charset="0"/>
              </a:rPr>
              <a:t>Facilities.</a:t>
            </a:r>
            <a:endParaRPr lang="en-US" sz="1200" dirty="0">
              <a:solidFill>
                <a:srgbClr val="18783D"/>
              </a:solidFill>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986" y="6283115"/>
            <a:ext cx="762000" cy="487017"/>
          </a:xfrm>
          <a:prstGeom prst="rect">
            <a:avLst/>
          </a:prstGeom>
        </p:spPr>
      </p:pic>
    </p:spTree>
    <p:extLst>
      <p:ext uri="{BB962C8B-B14F-4D97-AF65-F5344CB8AC3E}">
        <p14:creationId xmlns:p14="http://schemas.microsoft.com/office/powerpoint/2010/main" val="21131723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12322</TotalTime>
  <Words>2757</Words>
  <Application>Microsoft Office PowerPoint</Application>
  <PresentationFormat>On-screen Show (4:3)</PresentationFormat>
  <Paragraphs>149</Paragraphs>
  <Slides>6</Slides>
  <Notes>6</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1_Office Theme</vt:lpstr>
      <vt:lpstr>14_Office Theme</vt:lpstr>
      <vt:lpstr>15_Office Theme</vt:lpstr>
      <vt:lpstr>Neutrons expose Kitaev quantum spin liquid excitations in a-RuCl3</vt:lpstr>
      <vt:lpstr>Achieving High-Temperature Ferromagnetic Topological Insulators by Proximity Coupling</vt:lpstr>
      <vt:lpstr>Operando Lithium Dynamics in the Li-rich Layered Oxide Cathode Material</vt:lpstr>
      <vt:lpstr>Neutron Crystallography Captures a Two-Proton Transfer in an Enzyme for the First Time</vt:lpstr>
      <vt:lpstr>Influence of Surface Chemistry on Ion Dynamics and Capacitance in Carbon Electrodes</vt:lpstr>
      <vt:lpstr>Measuring Stresses in Dissimilar Welds via Neutron Scattering</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Tunneling of Ultraconfined Water</dc:title>
  <dc:creator>Rumsey, Jeremy P.</dc:creator>
  <cp:lastModifiedBy>Rumsey, Jeremy P.</cp:lastModifiedBy>
  <cp:revision>88</cp:revision>
  <cp:lastPrinted>2016-05-18T19:33:41Z</cp:lastPrinted>
  <dcterms:created xsi:type="dcterms:W3CDTF">2016-03-30T15:10:02Z</dcterms:created>
  <dcterms:modified xsi:type="dcterms:W3CDTF">2016-05-31T18:48:19Z</dcterms:modified>
</cp:coreProperties>
</file>