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4"/>
  </p:notesMasterIdLst>
  <p:handoutMasterIdLst>
    <p:handoutMasterId r:id="rId25"/>
  </p:handoutMasterIdLst>
  <p:sldIdLst>
    <p:sldId id="256" r:id="rId5"/>
    <p:sldId id="259" r:id="rId6"/>
    <p:sldId id="2446" r:id="rId7"/>
    <p:sldId id="257" r:id="rId8"/>
    <p:sldId id="274" r:id="rId9"/>
    <p:sldId id="279" r:id="rId10"/>
    <p:sldId id="2445" r:id="rId11"/>
    <p:sldId id="273" r:id="rId12"/>
    <p:sldId id="283" r:id="rId13"/>
    <p:sldId id="272" r:id="rId14"/>
    <p:sldId id="284" r:id="rId15"/>
    <p:sldId id="280" r:id="rId16"/>
    <p:sldId id="281" r:id="rId17"/>
    <p:sldId id="266" r:id="rId18"/>
    <p:sldId id="282" r:id="rId19"/>
    <p:sldId id="269" r:id="rId20"/>
    <p:sldId id="2425" r:id="rId21"/>
    <p:sldId id="276" r:id="rId22"/>
    <p:sldId id="2444" r:id="rId2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4" autoAdjust="0"/>
    <p:restoredTop sz="84838" autoAdjust="0"/>
  </p:normalViewPr>
  <p:slideViewPr>
    <p:cSldViewPr snapToGrid="0" showGuides="1">
      <p:cViewPr varScale="1">
        <p:scale>
          <a:sx n="95" d="100"/>
          <a:sy n="95" d="100"/>
        </p:scale>
        <p:origin x="848" y="68"/>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1/14/2020</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1/14/2020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a:t>
            </a:fld>
            <a:endParaRPr lang="en-US" dirty="0"/>
          </a:p>
        </p:txBody>
      </p:sp>
    </p:spTree>
    <p:extLst>
      <p:ext uri="{BB962C8B-B14F-4D97-AF65-F5344CB8AC3E}">
        <p14:creationId xmlns:p14="http://schemas.microsoft.com/office/powerpoint/2010/main" val="400303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11</a:t>
            </a:fld>
            <a:endParaRPr lang="en-US" dirty="0"/>
          </a:p>
        </p:txBody>
      </p:sp>
    </p:spTree>
    <p:extLst>
      <p:ext uri="{BB962C8B-B14F-4D97-AF65-F5344CB8AC3E}">
        <p14:creationId xmlns:p14="http://schemas.microsoft.com/office/powerpoint/2010/main" val="297052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12</a:t>
            </a:fld>
            <a:endParaRPr lang="en-US" dirty="0"/>
          </a:p>
        </p:txBody>
      </p:sp>
    </p:spTree>
    <p:extLst>
      <p:ext uri="{BB962C8B-B14F-4D97-AF65-F5344CB8AC3E}">
        <p14:creationId xmlns:p14="http://schemas.microsoft.com/office/powerpoint/2010/main" val="52004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13</a:t>
            </a:fld>
            <a:endParaRPr lang="en-US" dirty="0"/>
          </a:p>
        </p:txBody>
      </p:sp>
    </p:spTree>
    <p:extLst>
      <p:ext uri="{BB962C8B-B14F-4D97-AF65-F5344CB8AC3E}">
        <p14:creationId xmlns:p14="http://schemas.microsoft.com/office/powerpoint/2010/main" val="300771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14</a:t>
            </a:fld>
            <a:endParaRPr lang="en-US" dirty="0"/>
          </a:p>
        </p:txBody>
      </p:sp>
    </p:spTree>
    <p:extLst>
      <p:ext uri="{BB962C8B-B14F-4D97-AF65-F5344CB8AC3E}">
        <p14:creationId xmlns:p14="http://schemas.microsoft.com/office/powerpoint/2010/main" val="23361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15</a:t>
            </a:fld>
            <a:endParaRPr lang="en-US" dirty="0"/>
          </a:p>
        </p:txBody>
      </p:sp>
    </p:spTree>
    <p:extLst>
      <p:ext uri="{BB962C8B-B14F-4D97-AF65-F5344CB8AC3E}">
        <p14:creationId xmlns:p14="http://schemas.microsoft.com/office/powerpoint/2010/main" val="236499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17</a:t>
            </a:fld>
            <a:endParaRPr lang="en-US" dirty="0"/>
          </a:p>
        </p:txBody>
      </p:sp>
    </p:spTree>
    <p:extLst>
      <p:ext uri="{BB962C8B-B14F-4D97-AF65-F5344CB8AC3E}">
        <p14:creationId xmlns:p14="http://schemas.microsoft.com/office/powerpoint/2010/main" val="358906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18</a:t>
            </a:fld>
            <a:endParaRPr lang="en-US" dirty="0"/>
          </a:p>
        </p:txBody>
      </p:sp>
    </p:spTree>
    <p:extLst>
      <p:ext uri="{BB962C8B-B14F-4D97-AF65-F5344CB8AC3E}">
        <p14:creationId xmlns:p14="http://schemas.microsoft.com/office/powerpoint/2010/main" val="3967000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19</a:t>
            </a:fld>
            <a:endParaRPr lang="en-US" dirty="0"/>
          </a:p>
        </p:txBody>
      </p:sp>
    </p:spTree>
    <p:extLst>
      <p:ext uri="{BB962C8B-B14F-4D97-AF65-F5344CB8AC3E}">
        <p14:creationId xmlns:p14="http://schemas.microsoft.com/office/powerpoint/2010/main" val="424504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a:t>
            </a:fld>
            <a:endParaRPr lang="en-US" dirty="0"/>
          </a:p>
        </p:txBody>
      </p:sp>
    </p:spTree>
    <p:extLst>
      <p:ext uri="{BB962C8B-B14F-4D97-AF65-F5344CB8AC3E}">
        <p14:creationId xmlns:p14="http://schemas.microsoft.com/office/powerpoint/2010/main" val="371814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4</a:t>
            </a:fld>
            <a:endParaRPr lang="en-US" dirty="0"/>
          </a:p>
        </p:txBody>
      </p:sp>
    </p:spTree>
    <p:extLst>
      <p:ext uri="{BB962C8B-B14F-4D97-AF65-F5344CB8AC3E}">
        <p14:creationId xmlns:p14="http://schemas.microsoft.com/office/powerpoint/2010/main" val="51856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dirty="0"/>
          </a:p>
        </p:txBody>
      </p:sp>
    </p:spTree>
    <p:extLst>
      <p:ext uri="{BB962C8B-B14F-4D97-AF65-F5344CB8AC3E}">
        <p14:creationId xmlns:p14="http://schemas.microsoft.com/office/powerpoint/2010/main" val="171955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6</a:t>
            </a:fld>
            <a:endParaRPr lang="en-US" dirty="0"/>
          </a:p>
        </p:txBody>
      </p:sp>
    </p:spTree>
    <p:extLst>
      <p:ext uri="{BB962C8B-B14F-4D97-AF65-F5344CB8AC3E}">
        <p14:creationId xmlns:p14="http://schemas.microsoft.com/office/powerpoint/2010/main" val="358378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7</a:t>
            </a:fld>
            <a:endParaRPr lang="en-US" dirty="0"/>
          </a:p>
        </p:txBody>
      </p:sp>
    </p:spTree>
    <p:extLst>
      <p:ext uri="{BB962C8B-B14F-4D97-AF65-F5344CB8AC3E}">
        <p14:creationId xmlns:p14="http://schemas.microsoft.com/office/powerpoint/2010/main" val="41917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8</a:t>
            </a:fld>
            <a:endParaRPr lang="en-US" dirty="0"/>
          </a:p>
        </p:txBody>
      </p:sp>
    </p:spTree>
    <p:extLst>
      <p:ext uri="{BB962C8B-B14F-4D97-AF65-F5344CB8AC3E}">
        <p14:creationId xmlns:p14="http://schemas.microsoft.com/office/powerpoint/2010/main" val="131729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US" dirty="0"/>
              <a:t>Images?</a:t>
            </a: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9</a:t>
            </a:fld>
            <a:endParaRPr lang="en-US" dirty="0"/>
          </a:p>
        </p:txBody>
      </p:sp>
    </p:spTree>
    <p:extLst>
      <p:ext uri="{BB962C8B-B14F-4D97-AF65-F5344CB8AC3E}">
        <p14:creationId xmlns:p14="http://schemas.microsoft.com/office/powerpoint/2010/main" val="170014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10</a:t>
            </a:fld>
            <a:endParaRPr lang="en-US" dirty="0"/>
          </a:p>
        </p:txBody>
      </p:sp>
    </p:spTree>
    <p:extLst>
      <p:ext uri="{BB962C8B-B14F-4D97-AF65-F5344CB8AC3E}">
        <p14:creationId xmlns:p14="http://schemas.microsoft.com/office/powerpoint/2010/main" val="2965555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6E72-378E-412B-B6A4-CDA9D2A59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F5E3FB-454E-4CB5-8C23-F81347B89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8588F2-B2FA-4799-AF11-1CEAEAAD5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919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dirty="0"/>
              <a:t>Click to edit Master title style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CMSTF Review</a:t>
            </a:r>
          </a:p>
          <a:p>
            <a:pPr algn="r"/>
            <a:r>
              <a:rPr lang="en-US" sz="1000" dirty="0">
                <a:solidFill>
                  <a:srgbClr val="BFBFBF"/>
                </a:solidFill>
                <a:latin typeface="+mn-lt"/>
                <a:cs typeface="Arial" pitchFamily="34" charset="0"/>
              </a:rPr>
              <a:t>J. Denison</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 id="2147483763" r:id="rId17"/>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A0DF-9558-43B2-8D29-6E7BF8BF5667}"/>
              </a:ext>
            </a:extLst>
          </p:cNvPr>
          <p:cNvSpPr>
            <a:spLocks noGrp="1"/>
          </p:cNvSpPr>
          <p:nvPr>
            <p:ph type="ctrTitle"/>
          </p:nvPr>
        </p:nvSpPr>
        <p:spPr>
          <a:xfrm>
            <a:off x="428736" y="1388962"/>
            <a:ext cx="8678194" cy="1754326"/>
          </a:xfrm>
        </p:spPr>
        <p:txBody>
          <a:bodyPr/>
          <a:lstStyle/>
          <a:p>
            <a:r>
              <a:rPr lang="en-US" dirty="0"/>
              <a:t>SNS Cryogenic Moderator System</a:t>
            </a:r>
            <a:br>
              <a:rPr lang="en-US" dirty="0"/>
            </a:br>
            <a:r>
              <a:rPr lang="en-US" dirty="0"/>
              <a:t>Operations to Support Reliability</a:t>
            </a:r>
            <a:br>
              <a:rPr lang="en-US" dirty="0"/>
            </a:br>
            <a:r>
              <a:rPr lang="en-US" sz="2400" dirty="0"/>
              <a:t>CMS Review</a:t>
            </a:r>
            <a:br>
              <a:rPr lang="en-US" dirty="0"/>
            </a:br>
            <a:endParaRPr lang="en-US" dirty="0"/>
          </a:p>
        </p:txBody>
      </p:sp>
      <p:sp>
        <p:nvSpPr>
          <p:cNvPr id="3" name="Subtitle 2">
            <a:extLst>
              <a:ext uri="{FF2B5EF4-FFF2-40B4-BE49-F238E27FC236}">
                <a16:creationId xmlns:a16="http://schemas.microsoft.com/office/drawing/2014/main" id="{83C5915A-E92B-45BE-99D2-BF34C42EC2FE}"/>
              </a:ext>
            </a:extLst>
          </p:cNvPr>
          <p:cNvSpPr>
            <a:spLocks noGrp="1"/>
          </p:cNvSpPr>
          <p:nvPr>
            <p:ph type="subTitle" idx="1"/>
          </p:nvPr>
        </p:nvSpPr>
        <p:spPr/>
        <p:txBody>
          <a:bodyPr/>
          <a:lstStyle/>
          <a:p>
            <a:r>
              <a:rPr lang="en-US" dirty="0"/>
              <a:t>John Denison</a:t>
            </a:r>
          </a:p>
          <a:p>
            <a:r>
              <a:rPr lang="en-US" dirty="0"/>
              <a:t>Rocky Armstrong</a:t>
            </a:r>
          </a:p>
          <a:p>
            <a:endParaRPr lang="en-US" dirty="0"/>
          </a:p>
          <a:p>
            <a:r>
              <a:rPr lang="en-US" dirty="0"/>
              <a:t>January 22, 2020</a:t>
            </a:r>
          </a:p>
        </p:txBody>
      </p:sp>
      <p:grpSp>
        <p:nvGrpSpPr>
          <p:cNvPr id="4" name="Group 3">
            <a:extLst>
              <a:ext uri="{FF2B5EF4-FFF2-40B4-BE49-F238E27FC236}">
                <a16:creationId xmlns:a16="http://schemas.microsoft.com/office/drawing/2014/main" id="{4D81974B-4B63-4009-B1F6-9D5153EAA53B}"/>
              </a:ext>
            </a:extLst>
          </p:cNvPr>
          <p:cNvGrpSpPr/>
          <p:nvPr/>
        </p:nvGrpSpPr>
        <p:grpSpPr>
          <a:xfrm>
            <a:off x="7117364" y="1514447"/>
            <a:ext cx="3240473" cy="3273717"/>
            <a:chOff x="6945943" y="1033555"/>
            <a:chExt cx="3750440" cy="3799512"/>
          </a:xfrm>
        </p:grpSpPr>
        <p:pic>
          <p:nvPicPr>
            <p:cNvPr id="5" name="Picture 4">
              <a:extLst>
                <a:ext uri="{FF2B5EF4-FFF2-40B4-BE49-F238E27FC236}">
                  <a16:creationId xmlns:a16="http://schemas.microsoft.com/office/drawing/2014/main" id="{EBEA4C72-91EF-4DED-BB1E-F6DC9AB81C64}"/>
                </a:ext>
              </a:extLst>
            </p:cNvPr>
            <p:cNvPicPr preferRelativeResize="0">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945943" y="1033555"/>
              <a:ext cx="2382192" cy="2382192"/>
            </a:xfrm>
            <a:prstGeom prst="ellipse">
              <a:avLst/>
            </a:prstGeom>
            <a:noFill/>
            <a:ln w="76200">
              <a:solidFill>
                <a:schemeClr val="bg2">
                  <a:lumMod val="95000"/>
                  <a:alpha val="65000"/>
                </a:schemeClr>
              </a:solidFill>
              <a:miter lim="800000"/>
              <a:headEnd/>
              <a:tailEnd/>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E285725-F76A-429B-931F-C1BF58A86C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47"/>
            <a:stretch/>
          </p:blipFill>
          <p:spPr>
            <a:xfrm>
              <a:off x="8628438" y="1658698"/>
              <a:ext cx="2067945" cy="2067945"/>
            </a:xfrm>
            <a:prstGeom prst="ellipse">
              <a:avLst/>
            </a:prstGeom>
            <a:noFill/>
            <a:ln w="76200">
              <a:solidFill>
                <a:schemeClr val="bg2">
                  <a:lumMod val="95000"/>
                  <a:alpha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B882866-3C53-4C2A-AFE2-60924FECAD5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78631" y="2998273"/>
              <a:ext cx="1834794" cy="1834794"/>
            </a:xfrm>
            <a:prstGeom prst="ellipse">
              <a:avLst/>
            </a:prstGeom>
            <a:blipFill>
              <a:blip r:embed="rId5" cstate="print">
                <a:extLst>
                  <a:ext uri="{28A0092B-C50C-407E-A947-70E740481C1C}">
                    <a14:useLocalDpi xmlns:a14="http://schemas.microsoft.com/office/drawing/2010/main"/>
                  </a:ext>
                </a:extLst>
              </a:blip>
              <a:stretch>
                <a:fillRect/>
              </a:stretch>
            </a:blipFill>
            <a:ln w="76200">
              <a:solidFill>
                <a:schemeClr val="bg2">
                  <a:lumMod val="95000"/>
                  <a:alpha val="6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87948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ADB6-7DEB-4C39-AF52-624981A97E80}"/>
              </a:ext>
            </a:extLst>
          </p:cNvPr>
          <p:cNvSpPr>
            <a:spLocks noGrp="1"/>
          </p:cNvSpPr>
          <p:nvPr>
            <p:ph type="title"/>
          </p:nvPr>
        </p:nvSpPr>
        <p:spPr>
          <a:xfrm>
            <a:off x="429767" y="274320"/>
            <a:ext cx="11430000" cy="978729"/>
          </a:xfrm>
        </p:spPr>
        <p:txBody>
          <a:bodyPr/>
          <a:lstStyle/>
          <a:p>
            <a:r>
              <a:rPr lang="en-US" b="1" dirty="0">
                <a:solidFill>
                  <a:schemeClr val="tx2"/>
                </a:solidFill>
              </a:rPr>
              <a:t>CMS training modules will be updated to reflect proceduralized best-practices</a:t>
            </a:r>
          </a:p>
        </p:txBody>
      </p:sp>
      <p:sp>
        <p:nvSpPr>
          <p:cNvPr id="3" name="Content Placeholder 2">
            <a:extLst>
              <a:ext uri="{FF2B5EF4-FFF2-40B4-BE49-F238E27FC236}">
                <a16:creationId xmlns:a16="http://schemas.microsoft.com/office/drawing/2014/main" id="{409CA0A3-83A4-4D80-9227-1E8CC7241454}"/>
              </a:ext>
            </a:extLst>
          </p:cNvPr>
          <p:cNvSpPr>
            <a:spLocks noGrp="1"/>
          </p:cNvSpPr>
          <p:nvPr>
            <p:ph idx="1"/>
          </p:nvPr>
        </p:nvSpPr>
        <p:spPr/>
        <p:txBody>
          <a:bodyPr/>
          <a:lstStyle/>
          <a:p>
            <a:r>
              <a:rPr lang="en-US" dirty="0"/>
              <a:t>Spread training module across wider period of time</a:t>
            </a:r>
          </a:p>
          <a:p>
            <a:r>
              <a:rPr lang="en-US" dirty="0"/>
              <a:t>Build in job-shadowing periods between classroom training modules</a:t>
            </a:r>
          </a:p>
          <a:p>
            <a:r>
              <a:rPr lang="en-US" dirty="0"/>
              <a:t>Require participation in critical system transitions</a:t>
            </a:r>
          </a:p>
          <a:p>
            <a:pPr lvl="1"/>
            <a:r>
              <a:rPr lang="en-US" dirty="0"/>
              <a:t>Cool-down, warm-up, anomaly states</a:t>
            </a:r>
          </a:p>
          <a:p>
            <a:pPr lvl="1"/>
            <a:r>
              <a:rPr lang="en-US" dirty="0"/>
              <a:t>Update to reflect current system configuration</a:t>
            </a:r>
          </a:p>
          <a:p>
            <a:r>
              <a:rPr lang="en-US" dirty="0"/>
              <a:t>Efforts to deploy this plan have been hindered by lack of dedicated resources</a:t>
            </a:r>
          </a:p>
        </p:txBody>
      </p:sp>
    </p:spTree>
    <p:extLst>
      <p:ext uri="{BB962C8B-B14F-4D97-AF65-F5344CB8AC3E}">
        <p14:creationId xmlns:p14="http://schemas.microsoft.com/office/powerpoint/2010/main" val="382512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ADB6-7DEB-4C39-AF52-624981A97E80}"/>
              </a:ext>
            </a:extLst>
          </p:cNvPr>
          <p:cNvSpPr>
            <a:spLocks noGrp="1"/>
          </p:cNvSpPr>
          <p:nvPr>
            <p:ph type="title"/>
          </p:nvPr>
        </p:nvSpPr>
        <p:spPr>
          <a:xfrm>
            <a:off x="429767" y="274320"/>
            <a:ext cx="11430000" cy="978729"/>
          </a:xfrm>
        </p:spPr>
        <p:txBody>
          <a:bodyPr/>
          <a:lstStyle/>
          <a:p>
            <a:r>
              <a:rPr lang="en-US" b="1" dirty="0">
                <a:solidFill>
                  <a:schemeClr val="tx2"/>
                </a:solidFill>
              </a:rPr>
              <a:t>Dedicated resources are required to maintain system operation and deploy a procedural update</a:t>
            </a:r>
          </a:p>
        </p:txBody>
      </p:sp>
      <p:sp>
        <p:nvSpPr>
          <p:cNvPr id="3" name="Content Placeholder 2">
            <a:extLst>
              <a:ext uri="{FF2B5EF4-FFF2-40B4-BE49-F238E27FC236}">
                <a16:creationId xmlns:a16="http://schemas.microsoft.com/office/drawing/2014/main" id="{409CA0A3-83A4-4D80-9227-1E8CC7241454}"/>
              </a:ext>
            </a:extLst>
          </p:cNvPr>
          <p:cNvSpPr>
            <a:spLocks noGrp="1"/>
          </p:cNvSpPr>
          <p:nvPr>
            <p:ph idx="1"/>
          </p:nvPr>
        </p:nvSpPr>
        <p:spPr/>
        <p:txBody>
          <a:bodyPr/>
          <a:lstStyle/>
          <a:p>
            <a:r>
              <a:rPr lang="en-US" dirty="0"/>
              <a:t>Procedural review requires time input from SMEs </a:t>
            </a:r>
          </a:p>
          <a:p>
            <a:pPr lvl="1"/>
            <a:r>
              <a:rPr lang="en-US" dirty="0"/>
              <a:t>CMSTF, CHL, HFIR, external expertise</a:t>
            </a:r>
          </a:p>
          <a:p>
            <a:pPr lvl="1"/>
            <a:r>
              <a:rPr lang="en-US" dirty="0"/>
              <a:t>Technical writing support</a:t>
            </a:r>
          </a:p>
          <a:p>
            <a:pPr lvl="1"/>
            <a:r>
              <a:rPr lang="en-US" dirty="0"/>
              <a:t>Review support and training </a:t>
            </a:r>
          </a:p>
          <a:p>
            <a:r>
              <a:rPr lang="en-US" dirty="0"/>
              <a:t>CMS technician SME is a single-point risk</a:t>
            </a:r>
          </a:p>
          <a:p>
            <a:pPr lvl="1"/>
            <a:r>
              <a:rPr lang="en-US" dirty="0"/>
              <a:t>Reliable operation is aided by procedural/training updates, but personnel availability remains a concern</a:t>
            </a:r>
          </a:p>
        </p:txBody>
      </p:sp>
    </p:spTree>
    <p:extLst>
      <p:ext uri="{BB962C8B-B14F-4D97-AF65-F5344CB8AC3E}">
        <p14:creationId xmlns:p14="http://schemas.microsoft.com/office/powerpoint/2010/main" val="195111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a:xfrm>
            <a:off x="429767" y="274320"/>
            <a:ext cx="11430000" cy="978729"/>
          </a:xfrm>
        </p:spPr>
        <p:txBody>
          <a:bodyPr/>
          <a:lstStyle/>
          <a:p>
            <a:r>
              <a:rPr lang="en-US" b="1" dirty="0">
                <a:solidFill>
                  <a:schemeClr val="tx2"/>
                </a:solidFill>
              </a:rPr>
              <a:t>Carbon loading and processing procedures were updated</a:t>
            </a:r>
          </a:p>
        </p:txBody>
      </p:sp>
      <p:sp>
        <p:nvSpPr>
          <p:cNvPr id="5" name="Content Placeholder 2">
            <a:extLst>
              <a:ext uri="{FF2B5EF4-FFF2-40B4-BE49-F238E27FC236}">
                <a16:creationId xmlns:a16="http://schemas.microsoft.com/office/drawing/2014/main" id="{C88BB325-18A2-4A97-87D0-E0D515C919B4}"/>
              </a:ext>
            </a:extLst>
          </p:cNvPr>
          <p:cNvSpPr txBox="1">
            <a:spLocks/>
          </p:cNvSpPr>
          <p:nvPr/>
        </p:nvSpPr>
        <p:spPr bwMode="auto">
          <a:xfrm>
            <a:off x="987551" y="1258109"/>
            <a:ext cx="6089754" cy="47039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Diagnostics are built into processes to best suit the current state of the system</a:t>
            </a:r>
          </a:p>
          <a:p>
            <a:r>
              <a:rPr lang="en-US" sz="2000" dirty="0"/>
              <a:t>Drying process now cycles between heated nitrogen flow, isolation, and cold-trapping exhaust to diagnose volume purity</a:t>
            </a:r>
          </a:p>
          <a:p>
            <a:pPr lvl="1"/>
            <a:r>
              <a:rPr lang="en-US" sz="1800" dirty="0"/>
              <a:t>Provides method of ensuring dryness and removing nitrogen from isolated CB volumes</a:t>
            </a:r>
          </a:p>
          <a:p>
            <a:r>
              <a:rPr lang="en-US" sz="2000" dirty="0"/>
              <a:t>Carbon addition technique was improved</a:t>
            </a:r>
          </a:p>
          <a:p>
            <a:pPr lvl="1"/>
            <a:r>
              <a:rPr lang="en-US" sz="1800" dirty="0"/>
              <a:t>Screened drum and vacuum assembly to remove particulate as carbon is added</a:t>
            </a:r>
          </a:p>
          <a:p>
            <a:pPr lvl="1"/>
            <a:r>
              <a:rPr lang="en-US" sz="1800" dirty="0"/>
              <a:t>Prevents migration of carbon particulate downstream</a:t>
            </a:r>
          </a:p>
          <a:p>
            <a:pPr lvl="1"/>
            <a:r>
              <a:rPr lang="en-US" sz="1800" dirty="0"/>
              <a:t>Prevents potential increase of DP and loss of capacity</a:t>
            </a:r>
          </a:p>
          <a:p>
            <a:pPr lvl="1"/>
            <a:endParaRPr lang="en-US" sz="1600" dirty="0"/>
          </a:p>
          <a:p>
            <a:pPr lvl="2"/>
            <a:endParaRPr lang="en-US" sz="1200" dirty="0"/>
          </a:p>
          <a:p>
            <a:pPr lvl="2"/>
            <a:endParaRPr lang="en-US" sz="1200" dirty="0"/>
          </a:p>
          <a:p>
            <a:pPr lvl="2"/>
            <a:endParaRPr lang="en-US" sz="1200" dirty="0"/>
          </a:p>
        </p:txBody>
      </p:sp>
      <p:pic>
        <p:nvPicPr>
          <p:cNvPr id="6" name="Picture 5">
            <a:extLst>
              <a:ext uri="{FF2B5EF4-FFF2-40B4-BE49-F238E27FC236}">
                <a16:creationId xmlns:a16="http://schemas.microsoft.com/office/drawing/2014/main" id="{57611102-9124-41F3-97D0-11EE81C69F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2297" y="2026354"/>
            <a:ext cx="4188496" cy="3167438"/>
          </a:xfrm>
          <a:prstGeom prst="rect">
            <a:avLst/>
          </a:prstGeom>
          <a:ln w="28575">
            <a:solidFill>
              <a:schemeClr val="tx1"/>
            </a:solidFill>
          </a:ln>
        </p:spPr>
      </p:pic>
      <p:sp>
        <p:nvSpPr>
          <p:cNvPr id="8" name="Content Placeholder 2">
            <a:extLst>
              <a:ext uri="{FF2B5EF4-FFF2-40B4-BE49-F238E27FC236}">
                <a16:creationId xmlns:a16="http://schemas.microsoft.com/office/drawing/2014/main" id="{6257186C-5449-476A-9688-676CE63B4EAD}"/>
              </a:ext>
            </a:extLst>
          </p:cNvPr>
          <p:cNvSpPr txBox="1">
            <a:spLocks/>
          </p:cNvSpPr>
          <p:nvPr/>
        </p:nvSpPr>
        <p:spPr bwMode="auto">
          <a:xfrm>
            <a:off x="7482297" y="5336033"/>
            <a:ext cx="4279936" cy="4477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Carbon sifting on screened-drum</a:t>
            </a:r>
          </a:p>
          <a:p>
            <a:endParaRPr lang="en-US" sz="1800" dirty="0"/>
          </a:p>
        </p:txBody>
      </p:sp>
    </p:spTree>
    <p:extLst>
      <p:ext uri="{BB962C8B-B14F-4D97-AF65-F5344CB8AC3E}">
        <p14:creationId xmlns:p14="http://schemas.microsoft.com/office/powerpoint/2010/main" val="214407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b="1" dirty="0">
                <a:solidFill>
                  <a:schemeClr val="tx2"/>
                </a:solidFill>
              </a:rPr>
              <a:t>Purging routine has been enhanced</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718287" y="936267"/>
            <a:ext cx="6066907" cy="5636860"/>
          </a:xfrm>
        </p:spPr>
        <p:txBody>
          <a:bodyPr/>
          <a:lstStyle/>
          <a:p>
            <a:r>
              <a:rPr lang="en-US" sz="2400" dirty="0"/>
              <a:t>System recovery following exposure to atmosphere</a:t>
            </a:r>
          </a:p>
          <a:p>
            <a:pPr lvl="1"/>
            <a:r>
              <a:rPr lang="en-US" sz="1800" dirty="0"/>
              <a:t>Standardized methods</a:t>
            </a:r>
          </a:p>
          <a:p>
            <a:pPr lvl="1"/>
            <a:r>
              <a:rPr lang="en-US" sz="1800" dirty="0"/>
              <a:t>Leverage experience at CHL to improve repeatability</a:t>
            </a:r>
          </a:p>
          <a:p>
            <a:pPr lvl="1"/>
            <a:r>
              <a:rPr lang="en-US" sz="1800" dirty="0"/>
              <a:t>Isolate and vary heated N2 flow paths to remove moisture and limit effected volume</a:t>
            </a:r>
          </a:p>
          <a:p>
            <a:pPr lvl="2"/>
            <a:r>
              <a:rPr lang="en-US" sz="1600" dirty="0"/>
              <a:t>Deploy cryo-trapping in purge exhaust as diagnostic</a:t>
            </a:r>
          </a:p>
          <a:p>
            <a:pPr lvl="1"/>
            <a:r>
              <a:rPr lang="en-US" sz="1800" dirty="0"/>
              <a:t>He purge to pressure, 30-min hold period, cold-trap exhaust</a:t>
            </a:r>
          </a:p>
          <a:p>
            <a:pPr lvl="1"/>
            <a:r>
              <a:rPr lang="en-US" sz="1800" dirty="0"/>
              <a:t>Purge with He flow through the He purification system when possible</a:t>
            </a:r>
          </a:p>
          <a:p>
            <a:pPr lvl="1"/>
            <a:r>
              <a:rPr lang="en-US" sz="1800" dirty="0"/>
              <a:t>Minimize volume of system opened to atmosphere during maintenance activities</a:t>
            </a:r>
          </a:p>
          <a:p>
            <a:pPr lvl="1"/>
            <a:r>
              <a:rPr lang="en-US" sz="1800" dirty="0"/>
              <a:t>Increase number of purge/backfill cycles </a:t>
            </a:r>
            <a:endParaRPr lang="en-US" sz="1400" dirty="0">
              <a:highlight>
                <a:srgbClr val="00FF00"/>
              </a:highlight>
            </a:endParaRPr>
          </a:p>
          <a:p>
            <a:pPr lvl="2"/>
            <a:endParaRPr lang="en-US" dirty="0"/>
          </a:p>
          <a:p>
            <a:pPr lvl="2"/>
            <a:endParaRPr lang="en-US" sz="1400" dirty="0"/>
          </a:p>
          <a:p>
            <a:pPr lvl="2"/>
            <a:endParaRPr lang="en-US" sz="1400" dirty="0"/>
          </a:p>
        </p:txBody>
      </p:sp>
      <p:sp>
        <p:nvSpPr>
          <p:cNvPr id="4" name="TextBox 3">
            <a:extLst>
              <a:ext uri="{FF2B5EF4-FFF2-40B4-BE49-F238E27FC236}">
                <a16:creationId xmlns:a16="http://schemas.microsoft.com/office/drawing/2014/main" id="{A62BB4DE-3306-462F-AA47-B070D89EAA86}"/>
              </a:ext>
            </a:extLst>
          </p:cNvPr>
          <p:cNvSpPr txBox="1"/>
          <p:nvPr/>
        </p:nvSpPr>
        <p:spPr>
          <a:xfrm>
            <a:off x="6904551" y="4072120"/>
            <a:ext cx="2596479" cy="590931"/>
          </a:xfrm>
          <a:prstGeom prst="rect">
            <a:avLst/>
          </a:prstGeom>
          <a:noFill/>
        </p:spPr>
        <p:txBody>
          <a:bodyPr wrap="square" rtlCol="0">
            <a:spAutoFit/>
          </a:bodyPr>
          <a:lstStyle>
            <a:defPPr>
              <a:defRPr lang="en-US"/>
            </a:defPPr>
            <a:lvl1pPr>
              <a:lnSpc>
                <a:spcPct val="90000"/>
              </a:lnSpc>
              <a:defRPr>
                <a:latin typeface="+mn-lt"/>
              </a:defRPr>
            </a:lvl1pPr>
          </a:lstStyle>
          <a:p>
            <a:r>
              <a:rPr lang="en-US" dirty="0"/>
              <a:t>Clean cryo trap from HX header</a:t>
            </a:r>
          </a:p>
        </p:txBody>
      </p:sp>
      <p:pic>
        <p:nvPicPr>
          <p:cNvPr id="6" name="Picture 5">
            <a:extLst>
              <a:ext uri="{FF2B5EF4-FFF2-40B4-BE49-F238E27FC236}">
                <a16:creationId xmlns:a16="http://schemas.microsoft.com/office/drawing/2014/main" id="{B5596C93-E96D-4255-8E43-63A04821B1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591112" y="1295562"/>
            <a:ext cx="3053913" cy="2290435"/>
          </a:xfrm>
          <a:prstGeom prst="rect">
            <a:avLst/>
          </a:prstGeom>
          <a:ln w="28575">
            <a:solidFill>
              <a:schemeClr val="tx1"/>
            </a:solidFill>
          </a:ln>
        </p:spPr>
      </p:pic>
      <p:sp>
        <p:nvSpPr>
          <p:cNvPr id="7" name="TextBox 6">
            <a:extLst>
              <a:ext uri="{FF2B5EF4-FFF2-40B4-BE49-F238E27FC236}">
                <a16:creationId xmlns:a16="http://schemas.microsoft.com/office/drawing/2014/main" id="{272DC887-19A3-4E36-946A-0AF4DE8F680C}"/>
              </a:ext>
            </a:extLst>
          </p:cNvPr>
          <p:cNvSpPr txBox="1"/>
          <p:nvPr/>
        </p:nvSpPr>
        <p:spPr>
          <a:xfrm>
            <a:off x="9263286" y="5610446"/>
            <a:ext cx="2518620" cy="840230"/>
          </a:xfrm>
          <a:prstGeom prst="rect">
            <a:avLst/>
          </a:prstGeom>
          <a:noFill/>
        </p:spPr>
        <p:txBody>
          <a:bodyPr wrap="square" rtlCol="0">
            <a:spAutoFit/>
          </a:bodyPr>
          <a:lstStyle/>
          <a:p>
            <a:pPr>
              <a:lnSpc>
                <a:spcPct val="90000"/>
              </a:lnSpc>
            </a:pPr>
            <a:r>
              <a:rPr lang="en-US" dirty="0">
                <a:latin typeface="+mn-lt"/>
              </a:rPr>
              <a:t>Cryo trap with moisture pumped from carbon vessel</a:t>
            </a:r>
          </a:p>
        </p:txBody>
      </p:sp>
      <p:pic>
        <p:nvPicPr>
          <p:cNvPr id="9" name="Picture 8">
            <a:extLst>
              <a:ext uri="{FF2B5EF4-FFF2-40B4-BE49-F238E27FC236}">
                <a16:creationId xmlns:a16="http://schemas.microsoft.com/office/drawing/2014/main" id="{32757B38-33F3-436E-9CE6-BA6A1454CB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937912" y="2314914"/>
            <a:ext cx="3557847" cy="2668385"/>
          </a:xfrm>
          <a:prstGeom prst="rect">
            <a:avLst/>
          </a:prstGeom>
          <a:ln w="28575">
            <a:solidFill>
              <a:schemeClr val="tx1"/>
            </a:solidFill>
          </a:ln>
        </p:spPr>
      </p:pic>
    </p:spTree>
    <p:extLst>
      <p:ext uri="{BB962C8B-B14F-4D97-AF65-F5344CB8AC3E}">
        <p14:creationId xmlns:p14="http://schemas.microsoft.com/office/powerpoint/2010/main" val="360141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b="1" dirty="0">
                <a:solidFill>
                  <a:schemeClr val="tx2"/>
                </a:solidFill>
              </a:rPr>
              <a:t>He purification capabilities returned to service</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624839" y="945989"/>
            <a:ext cx="5611370" cy="4498847"/>
          </a:xfrm>
        </p:spPr>
        <p:txBody>
          <a:bodyPr/>
          <a:lstStyle/>
          <a:p>
            <a:r>
              <a:rPr lang="en-US" sz="2000" dirty="0"/>
              <a:t>80 K liquid nitrogen purification system</a:t>
            </a:r>
          </a:p>
          <a:p>
            <a:pPr lvl="1"/>
            <a:r>
              <a:rPr lang="en-US" sz="1800" dirty="0"/>
              <a:t>60 g/s capacity, slip-stream function</a:t>
            </a:r>
          </a:p>
          <a:p>
            <a:pPr lvl="1"/>
            <a:r>
              <a:rPr lang="en-US" sz="1800" dirty="0"/>
              <a:t>Requires main compressor for motive force </a:t>
            </a:r>
          </a:p>
          <a:p>
            <a:r>
              <a:rPr lang="en-US" sz="2000" dirty="0"/>
              <a:t>Developed piping and valve lineups to permit purification of isolated system volumes</a:t>
            </a:r>
          </a:p>
          <a:p>
            <a:pPr lvl="1"/>
            <a:r>
              <a:rPr lang="en-US" sz="1800" dirty="0"/>
              <a:t>Permits purification of large portions of the system while invasive activities continue elsewhere </a:t>
            </a:r>
          </a:p>
          <a:p>
            <a:pPr lvl="1"/>
            <a:r>
              <a:rPr lang="en-US" sz="1800" dirty="0"/>
              <a:t>Identified and included provisions to ensure purifications of system dead-legs</a:t>
            </a:r>
          </a:p>
          <a:p>
            <a:r>
              <a:rPr lang="en-US" sz="2000" dirty="0"/>
              <a:t>Typical minimum system purification period of 4 days</a:t>
            </a:r>
          </a:p>
          <a:p>
            <a:pPr lvl="1"/>
            <a:endParaRPr lang="en-US" sz="1200" dirty="0"/>
          </a:p>
          <a:p>
            <a:pPr lvl="2"/>
            <a:endParaRPr lang="en-US" sz="1200" dirty="0"/>
          </a:p>
          <a:p>
            <a:pPr lvl="2"/>
            <a:endParaRPr lang="en-US" sz="1200" dirty="0"/>
          </a:p>
        </p:txBody>
      </p:sp>
      <p:pic>
        <p:nvPicPr>
          <p:cNvPr id="6" name="Picture 5">
            <a:extLst>
              <a:ext uri="{FF2B5EF4-FFF2-40B4-BE49-F238E27FC236}">
                <a16:creationId xmlns:a16="http://schemas.microsoft.com/office/drawing/2014/main" id="{55E740E0-F47D-459E-B5F8-056E81B050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3648" y="1613290"/>
            <a:ext cx="5158154" cy="3631419"/>
          </a:xfrm>
          <a:prstGeom prst="rect">
            <a:avLst/>
          </a:prstGeom>
          <a:ln w="28575">
            <a:solidFill>
              <a:schemeClr val="tx1"/>
            </a:solidFill>
          </a:ln>
        </p:spPr>
      </p:pic>
    </p:spTree>
    <p:extLst>
      <p:ext uri="{BB962C8B-B14F-4D97-AF65-F5344CB8AC3E}">
        <p14:creationId xmlns:p14="http://schemas.microsoft.com/office/powerpoint/2010/main" val="313664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b="1" dirty="0">
                <a:solidFill>
                  <a:schemeClr val="tx2"/>
                </a:solidFill>
              </a:rPr>
              <a:t>CMS He contamination monitoring improvements</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972310" y="859536"/>
            <a:ext cx="6264513" cy="5138927"/>
          </a:xfrm>
        </p:spPr>
        <p:txBody>
          <a:bodyPr/>
          <a:lstStyle/>
          <a:p>
            <a:pPr>
              <a:lnSpc>
                <a:spcPct val="80000"/>
              </a:lnSpc>
            </a:pPr>
            <a:r>
              <a:rPr lang="en-US" sz="2000" dirty="0"/>
              <a:t>Additional LGA sampling ports added to permit contamination monitoring elsewhere in the system</a:t>
            </a:r>
          </a:p>
          <a:p>
            <a:pPr lvl="1">
              <a:lnSpc>
                <a:spcPct val="80000"/>
              </a:lnSpc>
            </a:pPr>
            <a:r>
              <a:rPr lang="en-US" sz="1800" dirty="0"/>
              <a:t>Investigation of individual component performance during summer 2019 transient behavior</a:t>
            </a:r>
          </a:p>
          <a:p>
            <a:pPr>
              <a:lnSpc>
                <a:spcPct val="80000"/>
              </a:lnSpc>
            </a:pPr>
            <a:r>
              <a:rPr lang="en-US" sz="2000" dirty="0"/>
              <a:t>Identified incorrect discharge conditions</a:t>
            </a:r>
          </a:p>
          <a:p>
            <a:pPr lvl="1">
              <a:lnSpc>
                <a:spcPct val="80000"/>
              </a:lnSpc>
            </a:pPr>
            <a:r>
              <a:rPr lang="en-US" sz="1800" dirty="0"/>
              <a:t>Short-term solution is inefficient</a:t>
            </a:r>
          </a:p>
          <a:p>
            <a:pPr lvl="1">
              <a:lnSpc>
                <a:spcPct val="80000"/>
              </a:lnSpc>
            </a:pPr>
            <a:r>
              <a:rPr lang="en-US" sz="1800" dirty="0"/>
              <a:t>He waste limits sampling to every other week</a:t>
            </a:r>
          </a:p>
          <a:p>
            <a:pPr>
              <a:lnSpc>
                <a:spcPct val="80000"/>
              </a:lnSpc>
            </a:pPr>
            <a:r>
              <a:rPr lang="en-US" sz="2000" dirty="0"/>
              <a:t>CHL collaboration has improved and standardized operational practices</a:t>
            </a:r>
          </a:p>
          <a:p>
            <a:pPr lvl="1">
              <a:lnSpc>
                <a:spcPct val="80000"/>
              </a:lnSpc>
            </a:pPr>
            <a:r>
              <a:rPr lang="en-US" sz="1800" dirty="0"/>
              <a:t>Purge of pyrolizer conducted prior to powering on unit</a:t>
            </a:r>
          </a:p>
          <a:p>
            <a:pPr lvl="1">
              <a:lnSpc>
                <a:spcPct val="80000"/>
              </a:lnSpc>
            </a:pPr>
            <a:r>
              <a:rPr lang="en-US" sz="1800" dirty="0"/>
              <a:t>Improves purity of sampling window</a:t>
            </a:r>
          </a:p>
          <a:p>
            <a:pPr>
              <a:lnSpc>
                <a:spcPct val="80000"/>
              </a:lnSpc>
            </a:pPr>
            <a:r>
              <a:rPr lang="en-US" sz="2000" dirty="0"/>
              <a:t>Routine calibration now standard</a:t>
            </a:r>
          </a:p>
          <a:p>
            <a:pPr>
              <a:lnSpc>
                <a:spcPct val="80000"/>
              </a:lnSpc>
            </a:pPr>
            <a:r>
              <a:rPr lang="en-US" sz="2000" dirty="0"/>
              <a:t>Dew-point readings included as standard procedure in purging operations</a:t>
            </a:r>
          </a:p>
          <a:p>
            <a:endParaRPr lang="en-US" sz="2000" dirty="0"/>
          </a:p>
          <a:p>
            <a:pPr lvl="1"/>
            <a:endParaRPr lang="en-US" sz="1600" dirty="0"/>
          </a:p>
          <a:p>
            <a:pPr lvl="1"/>
            <a:endParaRPr lang="en-US" sz="1600" dirty="0"/>
          </a:p>
          <a:p>
            <a:pPr lvl="1"/>
            <a:endParaRPr lang="en-US" sz="1200" dirty="0"/>
          </a:p>
          <a:p>
            <a:pPr lvl="2"/>
            <a:endParaRPr lang="en-US" sz="1200" dirty="0"/>
          </a:p>
          <a:p>
            <a:pPr lvl="2"/>
            <a:endParaRPr lang="en-US" sz="1200" dirty="0"/>
          </a:p>
        </p:txBody>
      </p:sp>
      <p:sp>
        <p:nvSpPr>
          <p:cNvPr id="4" name="TextBox 3">
            <a:extLst>
              <a:ext uri="{FF2B5EF4-FFF2-40B4-BE49-F238E27FC236}">
                <a16:creationId xmlns:a16="http://schemas.microsoft.com/office/drawing/2014/main" id="{A62BB4DE-3306-462F-AA47-B070D89EAA86}"/>
              </a:ext>
            </a:extLst>
          </p:cNvPr>
          <p:cNvSpPr txBox="1"/>
          <p:nvPr/>
        </p:nvSpPr>
        <p:spPr>
          <a:xfrm>
            <a:off x="8059880" y="1811758"/>
            <a:ext cx="2290435" cy="397032"/>
          </a:xfrm>
          <a:prstGeom prst="rect">
            <a:avLst/>
          </a:prstGeom>
          <a:noFill/>
        </p:spPr>
        <p:txBody>
          <a:bodyPr wrap="square" rtlCol="0">
            <a:spAutoFit/>
          </a:bodyPr>
          <a:lstStyle/>
          <a:p>
            <a:pPr algn="ctr">
              <a:lnSpc>
                <a:spcPct val="90000"/>
              </a:lnSpc>
            </a:pPr>
            <a:r>
              <a:rPr lang="en-US" sz="1100" dirty="0">
                <a:highlight>
                  <a:srgbClr val="FFFF00"/>
                </a:highlight>
                <a:latin typeface="+mn-lt"/>
              </a:rPr>
              <a:t>Linde picture and dew point meter picture picture</a:t>
            </a:r>
          </a:p>
        </p:txBody>
      </p:sp>
      <p:pic>
        <p:nvPicPr>
          <p:cNvPr id="6" name="Picture 5">
            <a:extLst>
              <a:ext uri="{FF2B5EF4-FFF2-40B4-BE49-F238E27FC236}">
                <a16:creationId xmlns:a16="http://schemas.microsoft.com/office/drawing/2014/main" id="{E2AB97C7-4D6B-4F36-BE3D-A935A0BFA9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9880" y="1374200"/>
            <a:ext cx="2626457" cy="4282503"/>
          </a:xfrm>
          <a:prstGeom prst="rect">
            <a:avLst/>
          </a:prstGeom>
          <a:ln w="28575">
            <a:solidFill>
              <a:schemeClr val="tx1"/>
            </a:solidFill>
          </a:ln>
        </p:spPr>
      </p:pic>
    </p:spTree>
    <p:extLst>
      <p:ext uri="{BB962C8B-B14F-4D97-AF65-F5344CB8AC3E}">
        <p14:creationId xmlns:p14="http://schemas.microsoft.com/office/powerpoint/2010/main" val="357897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ADB6-7DEB-4C39-AF52-624981A97E80}"/>
              </a:ext>
            </a:extLst>
          </p:cNvPr>
          <p:cNvSpPr>
            <a:spLocks noGrp="1"/>
          </p:cNvSpPr>
          <p:nvPr>
            <p:ph type="title"/>
          </p:nvPr>
        </p:nvSpPr>
        <p:spPr>
          <a:xfrm>
            <a:off x="429767" y="274320"/>
            <a:ext cx="11430000" cy="978729"/>
          </a:xfrm>
        </p:spPr>
        <p:txBody>
          <a:bodyPr/>
          <a:lstStyle/>
          <a:p>
            <a:r>
              <a:rPr lang="en-US" b="1" dirty="0">
                <a:solidFill>
                  <a:schemeClr val="tx2"/>
                </a:solidFill>
              </a:rPr>
              <a:t>Leak checking processes have been standardized and widely deployed</a:t>
            </a:r>
          </a:p>
        </p:txBody>
      </p:sp>
      <p:sp>
        <p:nvSpPr>
          <p:cNvPr id="3" name="Content Placeholder 2">
            <a:extLst>
              <a:ext uri="{FF2B5EF4-FFF2-40B4-BE49-F238E27FC236}">
                <a16:creationId xmlns:a16="http://schemas.microsoft.com/office/drawing/2014/main" id="{409CA0A3-83A4-4D80-9227-1E8CC7241454}"/>
              </a:ext>
            </a:extLst>
          </p:cNvPr>
          <p:cNvSpPr>
            <a:spLocks noGrp="1"/>
          </p:cNvSpPr>
          <p:nvPr>
            <p:ph idx="1"/>
          </p:nvPr>
        </p:nvSpPr>
        <p:spPr>
          <a:xfrm>
            <a:off x="448055" y="1653735"/>
            <a:ext cx="5519976" cy="4047778"/>
          </a:xfrm>
        </p:spPr>
        <p:txBody>
          <a:bodyPr/>
          <a:lstStyle/>
          <a:p>
            <a:r>
              <a:rPr lang="en-US" sz="2400" dirty="0"/>
              <a:t>Engage SNS vacuum group for support</a:t>
            </a:r>
          </a:p>
          <a:p>
            <a:pPr lvl="1"/>
            <a:r>
              <a:rPr lang="en-US" sz="2000" dirty="0"/>
              <a:t>Leverage expertise</a:t>
            </a:r>
          </a:p>
          <a:p>
            <a:pPr lvl="1"/>
            <a:r>
              <a:rPr lang="en-US" sz="2000" dirty="0"/>
              <a:t>Dedicated resource</a:t>
            </a:r>
          </a:p>
          <a:p>
            <a:pPr lvl="1"/>
            <a:r>
              <a:rPr lang="en-US" sz="2000" dirty="0"/>
              <a:t>Collaboration has improved OST leak checking skillset</a:t>
            </a:r>
          </a:p>
          <a:p>
            <a:r>
              <a:rPr lang="en-US" sz="2400" dirty="0"/>
              <a:t>Increased frequency of routine, blanket leak checks</a:t>
            </a:r>
          </a:p>
          <a:p>
            <a:pPr lvl="1"/>
            <a:r>
              <a:rPr lang="en-US" sz="2000" dirty="0"/>
              <a:t>Expanded scope of routine checks to include compressor building, ORS, cold box, and HUR</a:t>
            </a:r>
          </a:p>
        </p:txBody>
      </p:sp>
      <p:pic>
        <p:nvPicPr>
          <p:cNvPr id="5" name="Picture 4">
            <a:extLst>
              <a:ext uri="{FF2B5EF4-FFF2-40B4-BE49-F238E27FC236}">
                <a16:creationId xmlns:a16="http://schemas.microsoft.com/office/drawing/2014/main" id="{E5E1F1DA-16AB-4B60-89E9-E40A959131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1760" y="1882131"/>
            <a:ext cx="2993664" cy="2805701"/>
          </a:xfrm>
          <a:prstGeom prst="rect">
            <a:avLst/>
          </a:prstGeom>
          <a:ln w="28575">
            <a:solidFill>
              <a:schemeClr val="tx1"/>
            </a:solidFill>
          </a:ln>
        </p:spPr>
      </p:pic>
      <p:pic>
        <p:nvPicPr>
          <p:cNvPr id="6" name="Picture 5">
            <a:extLst>
              <a:ext uri="{FF2B5EF4-FFF2-40B4-BE49-F238E27FC236}">
                <a16:creationId xmlns:a16="http://schemas.microsoft.com/office/drawing/2014/main" id="{79740A32-76A8-4D24-A36E-6F0E1AC340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2378" y="1513332"/>
            <a:ext cx="2227389" cy="3543300"/>
          </a:xfrm>
          <a:prstGeom prst="rect">
            <a:avLst/>
          </a:prstGeom>
          <a:ln w="28575">
            <a:solidFill>
              <a:schemeClr val="tx1"/>
            </a:solidFill>
          </a:ln>
        </p:spPr>
      </p:pic>
    </p:spTree>
    <p:extLst>
      <p:ext uri="{BB962C8B-B14F-4D97-AF65-F5344CB8AC3E}">
        <p14:creationId xmlns:p14="http://schemas.microsoft.com/office/powerpoint/2010/main" val="384766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94319-AB09-49AB-8222-457E127C7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123464"/>
            <a:ext cx="11811000" cy="3073814"/>
          </a:xfrm>
          <a:prstGeom prst="rect">
            <a:avLst/>
          </a:prstGeom>
        </p:spPr>
      </p:pic>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a:xfrm>
            <a:off x="381000" y="144735"/>
            <a:ext cx="11430000" cy="535531"/>
          </a:xfrm>
        </p:spPr>
        <p:txBody>
          <a:bodyPr/>
          <a:lstStyle/>
          <a:p>
            <a:r>
              <a:rPr lang="en-US" b="1" dirty="0">
                <a:solidFill>
                  <a:schemeClr val="tx2"/>
                </a:solidFill>
              </a:rPr>
              <a:t>Meet the challenges that continue to arise</a:t>
            </a:r>
          </a:p>
        </p:txBody>
      </p:sp>
      <p:sp>
        <p:nvSpPr>
          <p:cNvPr id="5" name="TextBox 4">
            <a:extLst>
              <a:ext uri="{FF2B5EF4-FFF2-40B4-BE49-F238E27FC236}">
                <a16:creationId xmlns:a16="http://schemas.microsoft.com/office/drawing/2014/main" id="{32B34DE0-6961-4B9B-9213-394FD26B2A79}"/>
              </a:ext>
            </a:extLst>
          </p:cNvPr>
          <p:cNvSpPr txBox="1"/>
          <p:nvPr/>
        </p:nvSpPr>
        <p:spPr>
          <a:xfrm>
            <a:off x="9764601" y="2351492"/>
            <a:ext cx="1124505" cy="230832"/>
          </a:xfrm>
          <a:prstGeom prst="rect">
            <a:avLst/>
          </a:prstGeom>
          <a:solidFill>
            <a:srgbClr val="FA8006"/>
          </a:solidFill>
          <a:ln w="12700">
            <a:solidFill>
              <a:schemeClr val="tx1"/>
            </a:solidFill>
          </a:ln>
        </p:spPr>
        <p:txBody>
          <a:bodyPr wrap="square" rtlCol="0">
            <a:spAutoFit/>
          </a:bodyPr>
          <a:lstStyle>
            <a:defPPr>
              <a:defRPr lang="en-US"/>
            </a:defPPr>
            <a:lvl1pPr algn="ctr">
              <a:lnSpc>
                <a:spcPct val="90000"/>
              </a:lnSpc>
              <a:defRPr sz="1000">
                <a:latin typeface="+mn-lt"/>
              </a:defRPr>
            </a:lvl1pPr>
          </a:lstStyle>
          <a:p>
            <a:r>
              <a:rPr lang="en-US" dirty="0"/>
              <a:t>Heater Margin</a:t>
            </a:r>
          </a:p>
        </p:txBody>
      </p:sp>
      <p:sp>
        <p:nvSpPr>
          <p:cNvPr id="9" name="TextBox 8">
            <a:extLst>
              <a:ext uri="{FF2B5EF4-FFF2-40B4-BE49-F238E27FC236}">
                <a16:creationId xmlns:a16="http://schemas.microsoft.com/office/drawing/2014/main" id="{20DAB91D-E797-4B54-A4F6-309B3BDDB5DA}"/>
              </a:ext>
            </a:extLst>
          </p:cNvPr>
          <p:cNvSpPr txBox="1"/>
          <p:nvPr/>
        </p:nvSpPr>
        <p:spPr>
          <a:xfrm>
            <a:off x="9764601" y="1612220"/>
            <a:ext cx="1124505" cy="230832"/>
          </a:xfrm>
          <a:prstGeom prst="rect">
            <a:avLst/>
          </a:prstGeom>
          <a:solidFill>
            <a:srgbClr val="7030A0"/>
          </a:solidFill>
          <a:ln w="12700">
            <a:solidFill>
              <a:schemeClr val="tx1"/>
            </a:solidFill>
          </a:ln>
        </p:spPr>
        <p:txBody>
          <a:bodyPr wrap="square" rtlCol="0">
            <a:spAutoFit/>
          </a:bodyPr>
          <a:lstStyle>
            <a:defPPr>
              <a:defRPr lang="en-US"/>
            </a:defPPr>
            <a:lvl1pPr algn="ctr">
              <a:lnSpc>
                <a:spcPct val="90000"/>
              </a:lnSpc>
              <a:defRPr sz="1000">
                <a:latin typeface="+mn-lt"/>
              </a:defRPr>
            </a:lvl1pPr>
          </a:lstStyle>
          <a:p>
            <a:r>
              <a:rPr lang="en-US" dirty="0"/>
              <a:t>Beam Power</a:t>
            </a:r>
          </a:p>
        </p:txBody>
      </p:sp>
      <p:sp>
        <p:nvSpPr>
          <p:cNvPr id="11" name="TextBox 10">
            <a:extLst>
              <a:ext uri="{FF2B5EF4-FFF2-40B4-BE49-F238E27FC236}">
                <a16:creationId xmlns:a16="http://schemas.microsoft.com/office/drawing/2014/main" id="{BB27EEE0-5789-4906-94C1-AA3AA724B4D6}"/>
              </a:ext>
            </a:extLst>
          </p:cNvPr>
          <p:cNvSpPr txBox="1"/>
          <p:nvPr/>
        </p:nvSpPr>
        <p:spPr>
          <a:xfrm>
            <a:off x="381000" y="4299879"/>
            <a:ext cx="1340180" cy="230832"/>
          </a:xfrm>
          <a:prstGeom prst="rect">
            <a:avLst/>
          </a:prstGeom>
          <a:solidFill>
            <a:schemeClr val="bg1"/>
          </a:solidFill>
          <a:ln>
            <a:solidFill>
              <a:schemeClr val="tx1"/>
            </a:solidFill>
          </a:ln>
        </p:spPr>
        <p:txBody>
          <a:bodyPr wrap="square" rtlCol="0">
            <a:spAutoFit/>
          </a:bodyPr>
          <a:lstStyle/>
          <a:p>
            <a:pPr algn="ctr">
              <a:lnSpc>
                <a:spcPct val="90000"/>
              </a:lnSpc>
            </a:pPr>
            <a:r>
              <a:rPr lang="en-US" sz="1000" dirty="0">
                <a:latin typeface="+mn-lt"/>
              </a:rPr>
              <a:t>January 8, 2020</a:t>
            </a:r>
          </a:p>
        </p:txBody>
      </p:sp>
      <p:sp>
        <p:nvSpPr>
          <p:cNvPr id="4" name="TextBox 3">
            <a:extLst>
              <a:ext uri="{FF2B5EF4-FFF2-40B4-BE49-F238E27FC236}">
                <a16:creationId xmlns:a16="http://schemas.microsoft.com/office/drawing/2014/main" id="{19A89E9D-C3FC-4DF1-AD61-72C538AB2641}"/>
              </a:ext>
            </a:extLst>
          </p:cNvPr>
          <p:cNvSpPr txBox="1"/>
          <p:nvPr/>
        </p:nvSpPr>
        <p:spPr>
          <a:xfrm>
            <a:off x="381000" y="4629699"/>
            <a:ext cx="11551920" cy="757130"/>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sz="2400" dirty="0">
                <a:latin typeface="+mn-lt"/>
              </a:rPr>
              <a:t>Failed heater fuse lead to development of a procedure to safely replace while running cold with beam on target</a:t>
            </a:r>
          </a:p>
        </p:txBody>
      </p:sp>
      <p:sp>
        <p:nvSpPr>
          <p:cNvPr id="13" name="TextBox 12">
            <a:extLst>
              <a:ext uri="{FF2B5EF4-FFF2-40B4-BE49-F238E27FC236}">
                <a16:creationId xmlns:a16="http://schemas.microsoft.com/office/drawing/2014/main" id="{9746A55E-AA99-4E48-9551-E8DED00DCEBF}"/>
              </a:ext>
            </a:extLst>
          </p:cNvPr>
          <p:cNvSpPr txBox="1"/>
          <p:nvPr/>
        </p:nvSpPr>
        <p:spPr>
          <a:xfrm>
            <a:off x="10781270" y="4305258"/>
            <a:ext cx="1340180" cy="230832"/>
          </a:xfrm>
          <a:prstGeom prst="rect">
            <a:avLst/>
          </a:prstGeom>
          <a:solidFill>
            <a:schemeClr val="bg1"/>
          </a:solidFill>
          <a:ln>
            <a:solidFill>
              <a:schemeClr val="tx1"/>
            </a:solidFill>
          </a:ln>
        </p:spPr>
        <p:txBody>
          <a:bodyPr wrap="square" rtlCol="0">
            <a:spAutoFit/>
          </a:bodyPr>
          <a:lstStyle/>
          <a:p>
            <a:pPr algn="ctr">
              <a:lnSpc>
                <a:spcPct val="90000"/>
              </a:lnSpc>
            </a:pPr>
            <a:r>
              <a:rPr lang="en-US" sz="1000" dirty="0">
                <a:latin typeface="+mn-lt"/>
              </a:rPr>
              <a:t>January 9, 2020</a:t>
            </a:r>
          </a:p>
        </p:txBody>
      </p:sp>
      <p:cxnSp>
        <p:nvCxnSpPr>
          <p:cNvPr id="14" name="Straight Arrow Connector 13">
            <a:extLst>
              <a:ext uri="{FF2B5EF4-FFF2-40B4-BE49-F238E27FC236}">
                <a16:creationId xmlns:a16="http://schemas.microsoft.com/office/drawing/2014/main" id="{1C4EF885-FD37-413F-8D3D-CA8695AC9C24}"/>
              </a:ext>
            </a:extLst>
          </p:cNvPr>
          <p:cNvCxnSpPr>
            <a:cxnSpLocks/>
            <a:stCxn id="9" idx="1"/>
          </p:cNvCxnSpPr>
          <p:nvPr/>
        </p:nvCxnSpPr>
        <p:spPr>
          <a:xfrm flipH="1" flipV="1">
            <a:off x="9308757" y="1328425"/>
            <a:ext cx="455844" cy="399211"/>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121B9E7-E7F3-4EC6-A477-815C7271745D}"/>
              </a:ext>
            </a:extLst>
          </p:cNvPr>
          <p:cNvCxnSpPr>
            <a:cxnSpLocks/>
            <a:stCxn id="5" idx="1"/>
          </p:cNvCxnSpPr>
          <p:nvPr/>
        </p:nvCxnSpPr>
        <p:spPr>
          <a:xfrm flipH="1">
            <a:off x="9308757" y="2466908"/>
            <a:ext cx="455844" cy="445523"/>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29D731-58D9-4DC3-A50F-AD145CE097F4}"/>
              </a:ext>
            </a:extLst>
          </p:cNvPr>
          <p:cNvSpPr txBox="1"/>
          <p:nvPr/>
        </p:nvSpPr>
        <p:spPr>
          <a:xfrm>
            <a:off x="1721180" y="3241111"/>
            <a:ext cx="1124505" cy="230832"/>
          </a:xfrm>
          <a:prstGeom prst="rect">
            <a:avLst/>
          </a:prstGeom>
          <a:solidFill>
            <a:schemeClr val="bg1"/>
          </a:solidFill>
          <a:ln w="12700">
            <a:solidFill>
              <a:schemeClr val="tx1"/>
            </a:solidFill>
          </a:ln>
        </p:spPr>
        <p:txBody>
          <a:bodyPr wrap="square" rtlCol="0">
            <a:spAutoFit/>
          </a:bodyPr>
          <a:lstStyle>
            <a:defPPr>
              <a:defRPr lang="en-US"/>
            </a:defPPr>
            <a:lvl1pPr algn="ctr">
              <a:lnSpc>
                <a:spcPct val="90000"/>
              </a:lnSpc>
              <a:defRPr sz="1000">
                <a:latin typeface="+mn-lt"/>
              </a:defRPr>
            </a:lvl1pPr>
          </a:lstStyle>
          <a:p>
            <a:r>
              <a:rPr lang="en-US" dirty="0"/>
              <a:t>Fuse Failure</a:t>
            </a:r>
          </a:p>
        </p:txBody>
      </p:sp>
      <p:cxnSp>
        <p:nvCxnSpPr>
          <p:cNvPr id="20" name="Straight Arrow Connector 19">
            <a:extLst>
              <a:ext uri="{FF2B5EF4-FFF2-40B4-BE49-F238E27FC236}">
                <a16:creationId xmlns:a16="http://schemas.microsoft.com/office/drawing/2014/main" id="{36F54D8B-41EA-44F2-9E68-7F025CB02286}"/>
              </a:ext>
            </a:extLst>
          </p:cNvPr>
          <p:cNvCxnSpPr>
            <a:cxnSpLocks/>
            <a:stCxn id="19" idx="1"/>
          </p:cNvCxnSpPr>
          <p:nvPr/>
        </p:nvCxnSpPr>
        <p:spPr>
          <a:xfrm flipH="1" flipV="1">
            <a:off x="1482811" y="2912431"/>
            <a:ext cx="238369" cy="444096"/>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B0F003E-2B41-4DB4-90A2-91D6CB46F75D}"/>
              </a:ext>
            </a:extLst>
          </p:cNvPr>
          <p:cNvSpPr txBox="1"/>
          <p:nvPr/>
        </p:nvSpPr>
        <p:spPr>
          <a:xfrm>
            <a:off x="7269364" y="3543682"/>
            <a:ext cx="1124505" cy="369332"/>
          </a:xfrm>
          <a:prstGeom prst="rect">
            <a:avLst/>
          </a:prstGeom>
          <a:solidFill>
            <a:schemeClr val="bg1"/>
          </a:solidFill>
          <a:ln w="12700">
            <a:solidFill>
              <a:schemeClr val="tx1"/>
            </a:solidFill>
          </a:ln>
        </p:spPr>
        <p:txBody>
          <a:bodyPr wrap="square" rtlCol="0">
            <a:spAutoFit/>
          </a:bodyPr>
          <a:lstStyle>
            <a:defPPr>
              <a:defRPr lang="en-US"/>
            </a:defPPr>
            <a:lvl1pPr algn="ctr">
              <a:lnSpc>
                <a:spcPct val="90000"/>
              </a:lnSpc>
              <a:defRPr sz="1000">
                <a:latin typeface="+mn-lt"/>
              </a:defRPr>
            </a:lvl1pPr>
          </a:lstStyle>
          <a:p>
            <a:r>
              <a:rPr lang="en-US" dirty="0"/>
              <a:t>Fuse Replacement</a:t>
            </a:r>
          </a:p>
        </p:txBody>
      </p:sp>
      <p:cxnSp>
        <p:nvCxnSpPr>
          <p:cNvPr id="24" name="Straight Arrow Connector 23">
            <a:extLst>
              <a:ext uri="{FF2B5EF4-FFF2-40B4-BE49-F238E27FC236}">
                <a16:creationId xmlns:a16="http://schemas.microsoft.com/office/drawing/2014/main" id="{EA2FE810-E768-4153-9706-C85A3D3B460A}"/>
              </a:ext>
            </a:extLst>
          </p:cNvPr>
          <p:cNvCxnSpPr>
            <a:cxnSpLocks/>
            <a:stCxn id="23" idx="1"/>
          </p:cNvCxnSpPr>
          <p:nvPr/>
        </p:nvCxnSpPr>
        <p:spPr>
          <a:xfrm flipH="1">
            <a:off x="6936260" y="3728348"/>
            <a:ext cx="333104" cy="166745"/>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59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ADB6-7DEB-4C39-AF52-624981A97E80}"/>
              </a:ext>
            </a:extLst>
          </p:cNvPr>
          <p:cNvSpPr>
            <a:spLocks noGrp="1"/>
          </p:cNvSpPr>
          <p:nvPr>
            <p:ph type="title"/>
          </p:nvPr>
        </p:nvSpPr>
        <p:spPr>
          <a:xfrm>
            <a:off x="429767" y="274320"/>
            <a:ext cx="11430000" cy="978729"/>
          </a:xfrm>
        </p:spPr>
        <p:txBody>
          <a:bodyPr/>
          <a:lstStyle/>
          <a:p>
            <a:r>
              <a:rPr lang="en-US" b="1" dirty="0">
                <a:solidFill>
                  <a:schemeClr val="tx2"/>
                </a:solidFill>
              </a:rPr>
              <a:t>Spares inventory and management processes have improved</a:t>
            </a:r>
          </a:p>
        </p:txBody>
      </p:sp>
      <p:sp>
        <p:nvSpPr>
          <p:cNvPr id="3" name="Content Placeholder 2">
            <a:extLst>
              <a:ext uri="{FF2B5EF4-FFF2-40B4-BE49-F238E27FC236}">
                <a16:creationId xmlns:a16="http://schemas.microsoft.com/office/drawing/2014/main" id="{409CA0A3-83A4-4D80-9227-1E8CC7241454}"/>
              </a:ext>
            </a:extLst>
          </p:cNvPr>
          <p:cNvSpPr>
            <a:spLocks noGrp="1"/>
          </p:cNvSpPr>
          <p:nvPr>
            <p:ph idx="1"/>
          </p:nvPr>
        </p:nvSpPr>
        <p:spPr>
          <a:xfrm>
            <a:off x="429767" y="1405111"/>
            <a:ext cx="11430000" cy="4047778"/>
          </a:xfrm>
        </p:spPr>
        <p:txBody>
          <a:bodyPr/>
          <a:lstStyle/>
          <a:p>
            <a:r>
              <a:rPr lang="en-US" dirty="0"/>
              <a:t>Aggressive outage schedules have forced improvements to this process</a:t>
            </a:r>
          </a:p>
          <a:p>
            <a:pPr lvl="1"/>
            <a:r>
              <a:rPr lang="en-US" dirty="0"/>
              <a:t>Consolidation of tracking to single system</a:t>
            </a:r>
          </a:p>
          <a:p>
            <a:pPr lvl="1"/>
            <a:r>
              <a:rPr lang="en-US" dirty="0"/>
              <a:t>Procurement process has been a bottleneck</a:t>
            </a:r>
          </a:p>
          <a:p>
            <a:pPr lvl="2"/>
            <a:r>
              <a:rPr lang="en-US" dirty="0"/>
              <a:t>Vendor performance remains an issue</a:t>
            </a:r>
          </a:p>
          <a:p>
            <a:pPr lvl="2"/>
            <a:r>
              <a:rPr lang="en-US" dirty="0"/>
              <a:t>Management consumes OST resource</a:t>
            </a:r>
          </a:p>
          <a:p>
            <a:pPr lvl="2"/>
            <a:r>
              <a:rPr lang="en-US" dirty="0"/>
              <a:t>Quick response to incoming data requires lean system</a:t>
            </a:r>
          </a:p>
        </p:txBody>
      </p:sp>
    </p:spTree>
    <p:extLst>
      <p:ext uri="{BB962C8B-B14F-4D97-AF65-F5344CB8AC3E}">
        <p14:creationId xmlns:p14="http://schemas.microsoft.com/office/powerpoint/2010/main" val="58777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6" y="274320"/>
            <a:ext cx="11556045" cy="535531"/>
          </a:xfrm>
        </p:spPr>
        <p:txBody>
          <a:bodyPr/>
          <a:lstStyle/>
          <a:p>
            <a:r>
              <a:rPr lang="en-US" b="1" dirty="0">
                <a:solidFill>
                  <a:schemeClr val="tx2"/>
                </a:solidFill>
              </a:rPr>
              <a:t>Summary of charges</a:t>
            </a:r>
          </a:p>
        </p:txBody>
      </p:sp>
      <p:sp>
        <p:nvSpPr>
          <p:cNvPr id="8" name="Content Placeholder 7">
            <a:extLst>
              <a:ext uri="{FF2B5EF4-FFF2-40B4-BE49-F238E27FC236}">
                <a16:creationId xmlns:a16="http://schemas.microsoft.com/office/drawing/2014/main" id="{FEB698BB-9647-4176-930E-CB6CABBDDFD3}"/>
              </a:ext>
            </a:extLst>
          </p:cNvPr>
          <p:cNvSpPr>
            <a:spLocks noGrp="1"/>
          </p:cNvSpPr>
          <p:nvPr>
            <p:ph idx="1"/>
          </p:nvPr>
        </p:nvSpPr>
        <p:spPr>
          <a:xfrm>
            <a:off x="429766" y="953567"/>
            <a:ext cx="11430000" cy="5483809"/>
          </a:xfrm>
        </p:spPr>
        <p:txBody>
          <a:bodyPr/>
          <a:lstStyle/>
          <a:p>
            <a:pPr lvl="1">
              <a:lnSpc>
                <a:spcPct val="80000"/>
              </a:lnSpc>
              <a:buFont typeface="+mj-lt"/>
              <a:buAutoNum type="arabicPeriod"/>
            </a:pPr>
            <a:r>
              <a:rPr lang="en-US" sz="2000" dirty="0"/>
              <a:t>Is the plan to return the CMS to reliable operation for 1.4 MW beam power by April 2020 reasonable?  Are there additional considerations that need to be included?</a:t>
            </a:r>
          </a:p>
          <a:p>
            <a:pPr lvl="2">
              <a:lnSpc>
                <a:spcPct val="80000"/>
              </a:lnSpc>
            </a:pPr>
            <a:r>
              <a:rPr lang="en-US" dirty="0">
                <a:solidFill>
                  <a:schemeClr val="tx2"/>
                </a:solidFill>
              </a:rPr>
              <a:t>Maintenance activities are being executed in compliance with industry best-practices to support reliable operation at 1.4 MW beam power. CMS operational performance in the Winter 2019-2020 SNS run-cycle is promising. </a:t>
            </a:r>
          </a:p>
          <a:p>
            <a:pPr marL="855663" lvl="1" indent="-457200">
              <a:lnSpc>
                <a:spcPct val="80000"/>
              </a:lnSpc>
              <a:buFont typeface="+mj-lt"/>
              <a:buAutoNum type="arabicPeriod"/>
            </a:pPr>
            <a:r>
              <a:rPr lang="en-US" sz="2000" dirty="0"/>
              <a:t>Is the plan to prepare the CMS for reliable operation for the beam power ramp up defined for the PPU culminating in 2.0 MW beam power in Q3 2024 reasonable?  Are there additional considerations that need to be included?</a:t>
            </a:r>
          </a:p>
          <a:p>
            <a:pPr lvl="2">
              <a:lnSpc>
                <a:spcPct val="80000"/>
              </a:lnSpc>
            </a:pPr>
            <a:r>
              <a:rPr lang="en-US" dirty="0">
                <a:solidFill>
                  <a:schemeClr val="tx2"/>
                </a:solidFill>
              </a:rPr>
              <a:t>The CMS is currently maintaining stable operation with enough capacity to support 2.0 MW beam on target. Additional gains in capacity and long-term delivery of reliable operation at both 1.4 MW and 2.0 MW beam power will be supported by the deployment of a plan to standardize CMS maintenance activities. </a:t>
            </a:r>
          </a:p>
          <a:p>
            <a:pPr lvl="1">
              <a:lnSpc>
                <a:spcPct val="80000"/>
              </a:lnSpc>
              <a:buFont typeface="+mj-lt"/>
              <a:buAutoNum type="arabicPeriod"/>
            </a:pPr>
            <a:r>
              <a:rPr lang="en-US" sz="2000" dirty="0"/>
              <a:t>Are the allocated resources sufficient to execute the CMS plans?  Is the organization structure for CMS resources reasonable to carry out the scope of work defined in the operations plans?</a:t>
            </a:r>
          </a:p>
          <a:p>
            <a:pPr lvl="2">
              <a:lnSpc>
                <a:spcPct val="80000"/>
              </a:lnSpc>
            </a:pPr>
            <a:r>
              <a:rPr lang="en-US" dirty="0">
                <a:solidFill>
                  <a:schemeClr val="tx2"/>
                </a:solidFill>
              </a:rPr>
              <a:t>Added resources to support standardization and update of procedural documentation to reflect best-practices would be beneficial.</a:t>
            </a:r>
            <a:endParaRPr lang="en-US" sz="2000" dirty="0"/>
          </a:p>
        </p:txBody>
      </p:sp>
    </p:spTree>
    <p:extLst>
      <p:ext uri="{BB962C8B-B14F-4D97-AF65-F5344CB8AC3E}">
        <p14:creationId xmlns:p14="http://schemas.microsoft.com/office/powerpoint/2010/main" val="342994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b="1" dirty="0">
                <a:solidFill>
                  <a:schemeClr val="tx2"/>
                </a:solidFill>
              </a:rPr>
              <a:t>Outline</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550332" y="1211750"/>
            <a:ext cx="10422467" cy="4723383"/>
          </a:xfrm>
        </p:spPr>
        <p:txBody>
          <a:bodyPr/>
          <a:lstStyle/>
          <a:p>
            <a:r>
              <a:rPr lang="en-US" sz="2400" dirty="0"/>
              <a:t>System overview</a:t>
            </a:r>
          </a:p>
          <a:p>
            <a:r>
              <a:rPr lang="en-US" sz="2400" dirty="0"/>
              <a:t>Organization structure</a:t>
            </a:r>
          </a:p>
          <a:p>
            <a:r>
              <a:rPr lang="en-US" sz="2400" dirty="0"/>
              <a:t>Best Practices</a:t>
            </a:r>
          </a:p>
          <a:p>
            <a:r>
              <a:rPr lang="en-US" sz="2400" dirty="0"/>
              <a:t>Meeting the challenges of continuing operation</a:t>
            </a:r>
          </a:p>
          <a:p>
            <a:r>
              <a:rPr lang="en-US" sz="2400" dirty="0"/>
              <a:t>Spare inventory and management processes</a:t>
            </a:r>
          </a:p>
          <a:p>
            <a:r>
              <a:rPr lang="en-US" sz="2400" dirty="0"/>
              <a:t>Summary</a:t>
            </a:r>
          </a:p>
          <a:p>
            <a:endParaRPr lang="en-US" sz="2000" dirty="0"/>
          </a:p>
        </p:txBody>
      </p:sp>
    </p:spTree>
    <p:extLst>
      <p:ext uri="{BB962C8B-B14F-4D97-AF65-F5344CB8AC3E}">
        <p14:creationId xmlns:p14="http://schemas.microsoft.com/office/powerpoint/2010/main" val="77275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b="1" dirty="0">
                <a:solidFill>
                  <a:schemeClr val="tx2"/>
                </a:solidFill>
              </a:rPr>
              <a:t>High-level CMS operational overview</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567751" y="1067308"/>
            <a:ext cx="5197324" cy="4723383"/>
          </a:xfrm>
        </p:spPr>
        <p:txBody>
          <a:bodyPr/>
          <a:lstStyle/>
          <a:p>
            <a:r>
              <a:rPr lang="en-US" sz="2400" dirty="0"/>
              <a:t>The CMS consists of two closed loop systems</a:t>
            </a:r>
          </a:p>
          <a:p>
            <a:pPr lvl="1"/>
            <a:r>
              <a:rPr lang="en-US" sz="2000" dirty="0"/>
              <a:t>The helium refrigerator provides cooling to for 3 supercritical hydrogen loops</a:t>
            </a:r>
          </a:p>
          <a:p>
            <a:pPr lvl="1"/>
            <a:r>
              <a:rPr lang="en-US" sz="2000" dirty="0"/>
              <a:t>Hydrogen loops provide ~20 K H2 to neutron moderator vessels housed within the Inner Reflector Plug (IRP). </a:t>
            </a:r>
          </a:p>
          <a:p>
            <a:r>
              <a:rPr lang="en-US" sz="2400" dirty="0"/>
              <a:t>An independent He loop for the hydrogen system accumulator provides backing pressure to dampen pressure transients due to beam trips</a:t>
            </a:r>
          </a:p>
          <a:p>
            <a:pPr lvl="1"/>
            <a:r>
              <a:rPr lang="en-US" sz="2000" dirty="0"/>
              <a:t>Not discussed within this review content</a:t>
            </a:r>
          </a:p>
        </p:txBody>
      </p:sp>
      <p:sp>
        <p:nvSpPr>
          <p:cNvPr id="24" name="Content Placeholder 2">
            <a:extLst>
              <a:ext uri="{FF2B5EF4-FFF2-40B4-BE49-F238E27FC236}">
                <a16:creationId xmlns:a16="http://schemas.microsoft.com/office/drawing/2014/main" id="{A33C4146-8FC1-4CCF-A20F-744DC9F131D8}"/>
              </a:ext>
            </a:extLst>
          </p:cNvPr>
          <p:cNvSpPr txBox="1">
            <a:spLocks/>
          </p:cNvSpPr>
          <p:nvPr/>
        </p:nvSpPr>
        <p:spPr bwMode="auto">
          <a:xfrm>
            <a:off x="6025895" y="4805681"/>
            <a:ext cx="4175484" cy="4477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High-level CMS flow schematic</a:t>
            </a:r>
          </a:p>
          <a:p>
            <a:endParaRPr lang="en-US" sz="1800" dirty="0"/>
          </a:p>
        </p:txBody>
      </p:sp>
      <p:pic>
        <p:nvPicPr>
          <p:cNvPr id="4" name="Picture 3">
            <a:extLst>
              <a:ext uri="{FF2B5EF4-FFF2-40B4-BE49-F238E27FC236}">
                <a16:creationId xmlns:a16="http://schemas.microsoft.com/office/drawing/2014/main" id="{D86A3815-CC89-4FF0-9125-AE389B1DA627}"/>
              </a:ext>
            </a:extLst>
          </p:cNvPr>
          <p:cNvPicPr>
            <a:picLocks noChangeAspect="1"/>
          </p:cNvPicPr>
          <p:nvPr/>
        </p:nvPicPr>
        <p:blipFill>
          <a:blip r:embed="rId3"/>
          <a:stretch>
            <a:fillRect/>
          </a:stretch>
        </p:blipFill>
        <p:spPr>
          <a:xfrm>
            <a:off x="5945544" y="1348910"/>
            <a:ext cx="6076811" cy="3369394"/>
          </a:xfrm>
          <a:prstGeom prst="rect">
            <a:avLst/>
          </a:prstGeom>
        </p:spPr>
      </p:pic>
    </p:spTree>
    <p:extLst>
      <p:ext uri="{BB962C8B-B14F-4D97-AF65-F5344CB8AC3E}">
        <p14:creationId xmlns:p14="http://schemas.microsoft.com/office/powerpoint/2010/main" val="364700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b="1" dirty="0">
                <a:solidFill>
                  <a:schemeClr val="tx2"/>
                </a:solidFill>
              </a:rPr>
              <a:t>Cryogenic Moderator System organizational structure</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429767" y="1059868"/>
            <a:ext cx="4801343" cy="5084899"/>
          </a:xfrm>
        </p:spPr>
        <p:txBody>
          <a:bodyPr/>
          <a:lstStyle/>
          <a:p>
            <a:r>
              <a:rPr lang="en-US" sz="2400" dirty="0"/>
              <a:t>The Target Operations and Maintenance Team is responsible for maintenance and operation of the CMS, along with 29 other target systems</a:t>
            </a:r>
          </a:p>
          <a:p>
            <a:r>
              <a:rPr lang="en-US" sz="2400" dirty="0"/>
              <a:t>CMS engineering resides in the Neutron Technologies Division</a:t>
            </a:r>
          </a:p>
        </p:txBody>
      </p:sp>
      <p:sp>
        <p:nvSpPr>
          <p:cNvPr id="5" name="Rectangle 4">
            <a:extLst>
              <a:ext uri="{FF2B5EF4-FFF2-40B4-BE49-F238E27FC236}">
                <a16:creationId xmlns:a16="http://schemas.microsoft.com/office/drawing/2014/main" id="{91FBFD8F-89F1-43AF-8931-781DFB75E9A2}"/>
              </a:ext>
            </a:extLst>
          </p:cNvPr>
          <p:cNvSpPr/>
          <p:nvPr/>
        </p:nvSpPr>
        <p:spPr>
          <a:xfrm>
            <a:off x="5849112" y="1757310"/>
            <a:ext cx="4394662" cy="731521"/>
          </a:xfrm>
          <a:prstGeom prst="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Research Accelerator Division</a:t>
            </a:r>
          </a:p>
          <a:p>
            <a:pPr algn="ctr">
              <a:lnSpc>
                <a:spcPct val="90000"/>
              </a:lnSpc>
            </a:pPr>
            <a:r>
              <a:rPr lang="en-US" dirty="0">
                <a:solidFill>
                  <a:schemeClr val="tx1"/>
                </a:solidFill>
              </a:rPr>
              <a:t> Division Director</a:t>
            </a:r>
          </a:p>
        </p:txBody>
      </p:sp>
      <p:sp>
        <p:nvSpPr>
          <p:cNvPr id="6" name="Rectangle 5">
            <a:extLst>
              <a:ext uri="{FF2B5EF4-FFF2-40B4-BE49-F238E27FC236}">
                <a16:creationId xmlns:a16="http://schemas.microsoft.com/office/drawing/2014/main" id="{28C7D900-4BFB-454E-8FC0-F4624F56556F}"/>
              </a:ext>
            </a:extLst>
          </p:cNvPr>
          <p:cNvSpPr/>
          <p:nvPr/>
        </p:nvSpPr>
        <p:spPr>
          <a:xfrm>
            <a:off x="6683156" y="2629494"/>
            <a:ext cx="3065395" cy="660034"/>
          </a:xfrm>
          <a:prstGeom prst="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Mechanical Systems and Operations Group</a:t>
            </a:r>
          </a:p>
        </p:txBody>
      </p:sp>
      <p:sp>
        <p:nvSpPr>
          <p:cNvPr id="19" name="Rectangle 18">
            <a:extLst>
              <a:ext uri="{FF2B5EF4-FFF2-40B4-BE49-F238E27FC236}">
                <a16:creationId xmlns:a16="http://schemas.microsoft.com/office/drawing/2014/main" id="{16A7C213-623C-49DB-AFE7-22BE1B17BC9C}"/>
              </a:ext>
            </a:extLst>
          </p:cNvPr>
          <p:cNvSpPr/>
          <p:nvPr/>
        </p:nvSpPr>
        <p:spPr>
          <a:xfrm>
            <a:off x="8215853" y="3418201"/>
            <a:ext cx="2628824" cy="539496"/>
          </a:xfrm>
          <a:prstGeom prst="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 Target Operations and Maintenance Team</a:t>
            </a:r>
          </a:p>
        </p:txBody>
      </p:sp>
      <p:sp>
        <p:nvSpPr>
          <p:cNvPr id="20" name="Rectangle 19">
            <a:extLst>
              <a:ext uri="{FF2B5EF4-FFF2-40B4-BE49-F238E27FC236}">
                <a16:creationId xmlns:a16="http://schemas.microsoft.com/office/drawing/2014/main" id="{F8A661F2-CFA7-4083-8D68-456CD9035627}"/>
              </a:ext>
            </a:extLst>
          </p:cNvPr>
          <p:cNvSpPr/>
          <p:nvPr/>
        </p:nvSpPr>
        <p:spPr>
          <a:xfrm>
            <a:off x="8044673" y="4194725"/>
            <a:ext cx="1485592" cy="539496"/>
          </a:xfrm>
          <a:prstGeom prst="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 Target Operations</a:t>
            </a:r>
          </a:p>
        </p:txBody>
      </p:sp>
      <p:sp>
        <p:nvSpPr>
          <p:cNvPr id="21" name="Rectangle 20">
            <a:extLst>
              <a:ext uri="{FF2B5EF4-FFF2-40B4-BE49-F238E27FC236}">
                <a16:creationId xmlns:a16="http://schemas.microsoft.com/office/drawing/2014/main" id="{2DD3ECCF-7EFC-4CB2-95E1-E1E731655F3A}"/>
              </a:ext>
            </a:extLst>
          </p:cNvPr>
          <p:cNvSpPr/>
          <p:nvPr/>
        </p:nvSpPr>
        <p:spPr>
          <a:xfrm>
            <a:off x="9748551" y="4194725"/>
            <a:ext cx="1532698" cy="539496"/>
          </a:xfrm>
          <a:prstGeom prst="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 Target Support and remote handling</a:t>
            </a:r>
          </a:p>
        </p:txBody>
      </p:sp>
      <p:cxnSp>
        <p:nvCxnSpPr>
          <p:cNvPr id="23" name="Straight Connector 22">
            <a:extLst>
              <a:ext uri="{FF2B5EF4-FFF2-40B4-BE49-F238E27FC236}">
                <a16:creationId xmlns:a16="http://schemas.microsoft.com/office/drawing/2014/main" id="{FD31D1FD-1D4C-490D-9043-5BD4F05EC9D4}"/>
              </a:ext>
            </a:extLst>
          </p:cNvPr>
          <p:cNvCxnSpPr>
            <a:cxnSpLocks/>
            <a:stCxn id="5" idx="2"/>
          </p:cNvCxnSpPr>
          <p:nvPr/>
        </p:nvCxnSpPr>
        <p:spPr>
          <a:xfrm>
            <a:off x="8046443" y="2488831"/>
            <a:ext cx="0" cy="140663"/>
          </a:xfrm>
          <a:prstGeom prst="line">
            <a:avLst/>
          </a:prstGeom>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FC0A56C-7808-4346-A2CD-7A697E61B9F1}"/>
              </a:ext>
            </a:extLst>
          </p:cNvPr>
          <p:cNvCxnSpPr>
            <a:cxnSpLocks/>
          </p:cNvCxnSpPr>
          <p:nvPr/>
        </p:nvCxnSpPr>
        <p:spPr>
          <a:xfrm>
            <a:off x="8351243" y="2793631"/>
            <a:ext cx="0" cy="140663"/>
          </a:xfrm>
          <a:prstGeom prst="line">
            <a:avLst/>
          </a:prstGeom>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E138357-6250-4D2A-8B36-25DEAE3DCEF7}"/>
              </a:ext>
            </a:extLst>
          </p:cNvPr>
          <p:cNvCxnSpPr>
            <a:cxnSpLocks/>
          </p:cNvCxnSpPr>
          <p:nvPr/>
        </p:nvCxnSpPr>
        <p:spPr>
          <a:xfrm>
            <a:off x="8783466" y="3957697"/>
            <a:ext cx="0" cy="237028"/>
          </a:xfrm>
          <a:prstGeom prst="line">
            <a:avLst/>
          </a:prstGeom>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AAE437F-D07D-46C4-B2AA-79B3E64DA04C}"/>
              </a:ext>
            </a:extLst>
          </p:cNvPr>
          <p:cNvCxnSpPr>
            <a:cxnSpLocks/>
          </p:cNvCxnSpPr>
          <p:nvPr/>
        </p:nvCxnSpPr>
        <p:spPr>
          <a:xfrm>
            <a:off x="9392643" y="3289527"/>
            <a:ext cx="0" cy="140663"/>
          </a:xfrm>
          <a:prstGeom prst="line">
            <a:avLst/>
          </a:prstGeom>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14A165D-80AF-4990-AFA9-F199CB163554}"/>
              </a:ext>
            </a:extLst>
          </p:cNvPr>
          <p:cNvCxnSpPr>
            <a:cxnSpLocks/>
          </p:cNvCxnSpPr>
          <p:nvPr/>
        </p:nvCxnSpPr>
        <p:spPr>
          <a:xfrm>
            <a:off x="10510897" y="3957697"/>
            <a:ext cx="0" cy="237028"/>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881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E01E9C-5A19-4D58-99BA-95C8F2798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2095" y="871225"/>
            <a:ext cx="7613781" cy="4688070"/>
          </a:xfrm>
          <a:prstGeom prst="rect">
            <a:avLst/>
          </a:prstGeom>
        </p:spPr>
      </p:pic>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b="1" dirty="0">
                <a:solidFill>
                  <a:schemeClr val="tx2"/>
                </a:solidFill>
              </a:rPr>
              <a:t>Target Operations and Maintenance Team members</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796366" y="807222"/>
            <a:ext cx="5814746" cy="6050778"/>
          </a:xfrm>
        </p:spPr>
        <p:txBody>
          <a:bodyPr/>
          <a:lstStyle/>
          <a:p>
            <a:r>
              <a:rPr lang="en-US" sz="2000" dirty="0"/>
              <a:t>J. Denison – Team Leader</a:t>
            </a:r>
            <a:endParaRPr lang="en-US" sz="1600" dirty="0"/>
          </a:p>
          <a:p>
            <a:pPr lvl="1"/>
            <a:r>
              <a:rPr lang="en-US" sz="1600" dirty="0">
                <a:solidFill>
                  <a:schemeClr val="tx2"/>
                </a:solidFill>
              </a:rPr>
              <a:t>R. Armstrong (Shift Tech., primary CMS OST SME)</a:t>
            </a:r>
          </a:p>
          <a:p>
            <a:pPr lvl="1"/>
            <a:r>
              <a:rPr lang="en-US" sz="1600" dirty="0"/>
              <a:t>R. Ashcraft (Shift Tech.)</a:t>
            </a:r>
          </a:p>
          <a:p>
            <a:pPr lvl="1"/>
            <a:r>
              <a:rPr lang="en-US" sz="1600" dirty="0"/>
              <a:t>L. Dial (Shift Tech.)</a:t>
            </a:r>
          </a:p>
          <a:p>
            <a:pPr lvl="1"/>
            <a:r>
              <a:rPr lang="en-US" sz="1600" dirty="0"/>
              <a:t>M. Futrell (Shift Tech.)</a:t>
            </a:r>
          </a:p>
          <a:p>
            <a:pPr lvl="1"/>
            <a:r>
              <a:rPr lang="en-US" sz="1600" dirty="0"/>
              <a:t>J. Moore (Shift Tech.)</a:t>
            </a:r>
          </a:p>
          <a:p>
            <a:pPr lvl="1"/>
            <a:r>
              <a:rPr lang="en-US" sz="1600" dirty="0">
                <a:solidFill>
                  <a:schemeClr val="tx2"/>
                </a:solidFill>
              </a:rPr>
              <a:t>T. </a:t>
            </a:r>
            <a:r>
              <a:rPr lang="en-US" sz="1600">
                <a:solidFill>
                  <a:schemeClr val="tx2"/>
                </a:solidFill>
              </a:rPr>
              <a:t>Russell (</a:t>
            </a:r>
            <a:r>
              <a:rPr lang="en-US" sz="1600" dirty="0">
                <a:solidFill>
                  <a:schemeClr val="tx2"/>
                </a:solidFill>
              </a:rPr>
              <a:t>Shift Tech.)</a:t>
            </a:r>
          </a:p>
          <a:p>
            <a:pPr lvl="1"/>
            <a:r>
              <a:rPr lang="en-US" sz="1600" dirty="0"/>
              <a:t>R. Wilson Jr. (Shift Tech.)</a:t>
            </a:r>
          </a:p>
          <a:p>
            <a:pPr lvl="1"/>
            <a:r>
              <a:rPr lang="en-US" sz="1600" i="1" dirty="0"/>
              <a:t>Target Support</a:t>
            </a:r>
          </a:p>
          <a:p>
            <a:pPr lvl="2"/>
            <a:r>
              <a:rPr lang="en-US" sz="1400" dirty="0"/>
              <a:t>D. Proveaux (Technical Manager)</a:t>
            </a:r>
          </a:p>
          <a:p>
            <a:pPr lvl="2"/>
            <a:r>
              <a:rPr lang="en-US" sz="1400" dirty="0"/>
              <a:t>T. Crisp (Research Mechanic)</a:t>
            </a:r>
          </a:p>
          <a:p>
            <a:pPr lvl="2"/>
            <a:r>
              <a:rPr lang="en-US" sz="1400" dirty="0"/>
              <a:t>W. Lunsford (Research Mechanic)</a:t>
            </a:r>
          </a:p>
          <a:p>
            <a:pPr lvl="1"/>
            <a:r>
              <a:rPr lang="en-US" sz="1600" i="1" dirty="0"/>
              <a:t>Remote Handling</a:t>
            </a:r>
          </a:p>
          <a:p>
            <a:pPr lvl="2"/>
            <a:r>
              <a:rPr lang="en-US" sz="1400" dirty="0"/>
              <a:t>L. Farr (Technical Manager)</a:t>
            </a:r>
          </a:p>
          <a:p>
            <a:pPr lvl="2"/>
            <a:r>
              <a:rPr lang="en-US" sz="1400" dirty="0"/>
              <a:t>C. Alexander (Tech.)</a:t>
            </a:r>
          </a:p>
          <a:p>
            <a:pPr lvl="2"/>
            <a:r>
              <a:rPr lang="en-US" sz="1400" dirty="0"/>
              <a:t>J. Clark (Tech.)</a:t>
            </a:r>
          </a:p>
          <a:p>
            <a:pPr lvl="2"/>
            <a:r>
              <a:rPr lang="en-US" sz="1400" dirty="0"/>
              <a:t>M. McPeters (Tech.)</a:t>
            </a:r>
          </a:p>
          <a:p>
            <a:pPr lvl="2"/>
            <a:r>
              <a:rPr lang="en-US" sz="1400" dirty="0"/>
              <a:t>D. Trotter (Tech.)</a:t>
            </a:r>
          </a:p>
          <a:p>
            <a:pPr lvl="2"/>
            <a:r>
              <a:rPr lang="en-US" sz="1400" dirty="0"/>
              <a:t>P. Williams (Tech.)</a:t>
            </a:r>
          </a:p>
          <a:p>
            <a:pPr lvl="2"/>
            <a:endParaRPr lang="en-US" sz="1400" dirty="0"/>
          </a:p>
          <a:p>
            <a:endParaRPr lang="en-US" sz="2000" dirty="0"/>
          </a:p>
          <a:p>
            <a:endParaRPr lang="en-US" sz="2000" dirty="0"/>
          </a:p>
          <a:p>
            <a:endParaRPr lang="en-US" sz="2000" dirty="0"/>
          </a:p>
        </p:txBody>
      </p:sp>
      <p:sp>
        <p:nvSpPr>
          <p:cNvPr id="7" name="Rectangle 6">
            <a:extLst>
              <a:ext uri="{FF2B5EF4-FFF2-40B4-BE49-F238E27FC236}">
                <a16:creationId xmlns:a16="http://schemas.microsoft.com/office/drawing/2014/main" id="{CD026B52-9C52-4554-A2E5-2AEB04694F13}"/>
              </a:ext>
            </a:extLst>
          </p:cNvPr>
          <p:cNvSpPr/>
          <p:nvPr/>
        </p:nvSpPr>
        <p:spPr>
          <a:xfrm>
            <a:off x="8248985" y="3086391"/>
            <a:ext cx="896645" cy="1083076"/>
          </a:xfrm>
          <a:prstGeom prst="rect">
            <a:avLst/>
          </a:prstGeom>
          <a:noFill/>
          <a:ln w="38100">
            <a:solidFill>
              <a:schemeClr val="accent6"/>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8" name="TextBox 7">
            <a:extLst>
              <a:ext uri="{FF2B5EF4-FFF2-40B4-BE49-F238E27FC236}">
                <a16:creationId xmlns:a16="http://schemas.microsoft.com/office/drawing/2014/main" id="{C15DA5DF-D727-4BD3-885C-A83407573301}"/>
              </a:ext>
            </a:extLst>
          </p:cNvPr>
          <p:cNvSpPr txBox="1"/>
          <p:nvPr/>
        </p:nvSpPr>
        <p:spPr>
          <a:xfrm>
            <a:off x="4442095" y="6075317"/>
            <a:ext cx="6754277" cy="618631"/>
          </a:xfrm>
          <a:prstGeom prst="rect">
            <a:avLst/>
          </a:prstGeom>
          <a:noFill/>
        </p:spPr>
        <p:txBody>
          <a:bodyPr wrap="square" rtlCol="0">
            <a:spAutoFit/>
          </a:bodyPr>
          <a:lstStyle/>
          <a:p>
            <a:pPr marL="288925" indent="-288925">
              <a:lnSpc>
                <a:spcPct val="90000"/>
              </a:lnSpc>
              <a:spcBef>
                <a:spcPts val="1800"/>
              </a:spcBef>
              <a:buClr>
                <a:schemeClr val="tx1"/>
              </a:buClr>
              <a:buSzPct val="90000"/>
              <a:buFont typeface="Century Gothic" panose="020B0502020202020204" pitchFamily="34" charset="0"/>
              <a:buChar char="•"/>
            </a:pPr>
            <a:r>
              <a:rPr lang="en-US" sz="2000" dirty="0">
                <a:latin typeface="Century Gothic" panose="020B0502020202020204" pitchFamily="34" charset="0"/>
                <a:cs typeface="+mn-cs"/>
              </a:rPr>
              <a:t>Additional matrixed support from NTD and CMSTF</a:t>
            </a:r>
          </a:p>
          <a:p>
            <a:pPr algn="l">
              <a:lnSpc>
                <a:spcPct val="90000"/>
              </a:lnSpc>
            </a:pPr>
            <a:endParaRPr lang="en-US" dirty="0">
              <a:latin typeface="+mn-lt"/>
            </a:endParaRPr>
          </a:p>
        </p:txBody>
      </p:sp>
    </p:spTree>
    <p:extLst>
      <p:ext uri="{BB962C8B-B14F-4D97-AF65-F5344CB8AC3E}">
        <p14:creationId xmlns:p14="http://schemas.microsoft.com/office/powerpoint/2010/main" val="83284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b="1" dirty="0">
                <a:solidFill>
                  <a:schemeClr val="tx2"/>
                </a:solidFill>
              </a:rPr>
              <a:t>Operations Shift Technician (OST) Responsibilities</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421983" y="963086"/>
            <a:ext cx="5819019" cy="5269543"/>
          </a:xfrm>
        </p:spPr>
        <p:txBody>
          <a:bodyPr/>
          <a:lstStyle/>
          <a:p>
            <a:r>
              <a:rPr lang="en-US" sz="2000" dirty="0"/>
              <a:t>OST Responsibility:</a:t>
            </a:r>
          </a:p>
          <a:p>
            <a:pPr lvl="1"/>
            <a:r>
              <a:rPr lang="en-US" sz="1600" dirty="0"/>
              <a:t>Monitoring of 29 systems</a:t>
            </a:r>
          </a:p>
          <a:p>
            <a:pPr lvl="1"/>
            <a:r>
              <a:rPr lang="en-US" sz="1600" dirty="0"/>
              <a:t>Daily system walk-downs</a:t>
            </a:r>
          </a:p>
          <a:p>
            <a:pPr lvl="1"/>
            <a:r>
              <a:rPr lang="en-US" sz="1600" dirty="0"/>
              <a:t>Daily shift logs</a:t>
            </a:r>
          </a:p>
          <a:p>
            <a:r>
              <a:rPr lang="en-US" sz="2000" dirty="0"/>
              <a:t>CMS-SME OST Responsibility:</a:t>
            </a:r>
          </a:p>
          <a:p>
            <a:pPr lvl="1"/>
            <a:r>
              <a:rPr lang="en-US" sz="1600" dirty="0"/>
              <a:t>Maintain &gt;80% focus (R. Armstrong)</a:t>
            </a:r>
          </a:p>
          <a:p>
            <a:pPr lvl="1"/>
            <a:r>
              <a:rPr lang="en-US" sz="1600" dirty="0"/>
              <a:t>Monitor system health (CSS and local)</a:t>
            </a:r>
          </a:p>
          <a:p>
            <a:pPr lvl="1"/>
            <a:r>
              <a:rPr lang="en-US" sz="1600" dirty="0"/>
              <a:t>Develop input for outage planning</a:t>
            </a:r>
          </a:p>
          <a:p>
            <a:pPr lvl="1"/>
            <a:r>
              <a:rPr lang="en-US" sz="1600" dirty="0"/>
              <a:t>Manage procurement of spares and PM materials</a:t>
            </a:r>
          </a:p>
          <a:p>
            <a:pPr lvl="1"/>
            <a:r>
              <a:rPr lang="en-US" sz="1600" dirty="0"/>
              <a:t>P&amp;ID management</a:t>
            </a:r>
          </a:p>
          <a:p>
            <a:pPr lvl="1"/>
            <a:r>
              <a:rPr lang="en-US" sz="1600" dirty="0"/>
              <a:t>Procedure and training module updates</a:t>
            </a:r>
          </a:p>
          <a:p>
            <a:pPr lvl="1"/>
            <a:r>
              <a:rPr lang="en-US" sz="1600" dirty="0"/>
              <a:t>Provide OST training</a:t>
            </a:r>
          </a:p>
          <a:p>
            <a:pPr lvl="1"/>
            <a:r>
              <a:rPr lang="en-US" sz="1600" dirty="0"/>
              <a:t>Support other target work as directed</a:t>
            </a:r>
          </a:p>
          <a:p>
            <a:r>
              <a:rPr lang="en-US" sz="2000" dirty="0"/>
              <a:t>24/7 operational coverage from on-shift operation shift technicians as required by the Accelerator Safety Envelop (ASE)</a:t>
            </a:r>
          </a:p>
          <a:p>
            <a:endParaRPr lang="en-US" sz="2000" dirty="0"/>
          </a:p>
          <a:p>
            <a:endParaRPr lang="en-US" sz="2000" dirty="0"/>
          </a:p>
        </p:txBody>
      </p:sp>
      <p:pic>
        <p:nvPicPr>
          <p:cNvPr id="5" name="Picture 4">
            <a:extLst>
              <a:ext uri="{FF2B5EF4-FFF2-40B4-BE49-F238E27FC236}">
                <a16:creationId xmlns:a16="http://schemas.microsoft.com/office/drawing/2014/main" id="{B5938938-FEBB-47CC-8993-3197B6666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2062" y="1691544"/>
            <a:ext cx="5075370" cy="3474911"/>
          </a:xfrm>
          <a:prstGeom prst="rect">
            <a:avLst/>
          </a:prstGeom>
          <a:ln w="28575">
            <a:solidFill>
              <a:schemeClr val="tx1"/>
            </a:solidFill>
          </a:ln>
        </p:spPr>
      </p:pic>
      <p:sp>
        <p:nvSpPr>
          <p:cNvPr id="6" name="Content Placeholder 2">
            <a:extLst>
              <a:ext uri="{FF2B5EF4-FFF2-40B4-BE49-F238E27FC236}">
                <a16:creationId xmlns:a16="http://schemas.microsoft.com/office/drawing/2014/main" id="{A487943F-648D-418D-BBF8-ABEAE264B321}"/>
              </a:ext>
            </a:extLst>
          </p:cNvPr>
          <p:cNvSpPr txBox="1">
            <a:spLocks/>
          </p:cNvSpPr>
          <p:nvPr/>
        </p:nvSpPr>
        <p:spPr bwMode="auto">
          <a:xfrm>
            <a:off x="6382062" y="5299457"/>
            <a:ext cx="4175484" cy="4477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Target Control Room (TCR)</a:t>
            </a:r>
          </a:p>
          <a:p>
            <a:endParaRPr lang="en-US" sz="1800" dirty="0"/>
          </a:p>
        </p:txBody>
      </p:sp>
    </p:spTree>
    <p:extLst>
      <p:ext uri="{BB962C8B-B14F-4D97-AF65-F5344CB8AC3E}">
        <p14:creationId xmlns:p14="http://schemas.microsoft.com/office/powerpoint/2010/main" val="210530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940999" y="1211750"/>
            <a:ext cx="10989744" cy="5280490"/>
          </a:xfrm>
        </p:spPr>
        <p:txBody>
          <a:bodyPr/>
          <a:lstStyle/>
          <a:p>
            <a:r>
              <a:rPr lang="en-US" sz="2400" dirty="0"/>
              <a:t>Reviewed existing maintenance and operating procedures for the system</a:t>
            </a:r>
          </a:p>
          <a:p>
            <a:pPr lvl="1"/>
            <a:r>
              <a:rPr lang="en-US" sz="2000" dirty="0"/>
              <a:t>Focused on how current practices might have contributed to CMS instability </a:t>
            </a:r>
          </a:p>
          <a:p>
            <a:pPr lvl="1"/>
            <a:r>
              <a:rPr lang="en-US" sz="2000" dirty="0"/>
              <a:t>Compared CMS and CHL procedures for similar activities and decided on “best practice”</a:t>
            </a:r>
          </a:p>
          <a:p>
            <a:r>
              <a:rPr lang="en-US" sz="2400" dirty="0"/>
              <a:t>Determined “best practice” methodology for specific iterations</a:t>
            </a:r>
          </a:p>
          <a:p>
            <a:pPr lvl="1"/>
            <a:r>
              <a:rPr lang="en-US" sz="2000" dirty="0"/>
              <a:t>Carbon bed processing</a:t>
            </a:r>
          </a:p>
          <a:p>
            <a:pPr lvl="1"/>
            <a:r>
              <a:rPr lang="en-US" sz="2000" dirty="0"/>
              <a:t>System clean up</a:t>
            </a:r>
          </a:p>
          <a:p>
            <a:pPr lvl="1"/>
            <a:r>
              <a:rPr lang="en-US" sz="2000" dirty="0"/>
              <a:t>Leak checking</a:t>
            </a:r>
          </a:p>
          <a:p>
            <a:pPr lvl="1"/>
            <a:r>
              <a:rPr lang="en-US" sz="2000" dirty="0"/>
              <a:t>Gas analyzer configuration</a:t>
            </a:r>
          </a:p>
          <a:p>
            <a:pPr lvl="1"/>
            <a:r>
              <a:rPr lang="en-US" sz="2000" dirty="0"/>
              <a:t>Process is ongoing</a:t>
            </a:r>
          </a:p>
          <a:p>
            <a:r>
              <a:rPr lang="en-US" sz="2400" dirty="0"/>
              <a:t>As “best practice” methodology is developed, training of personnel will follow</a:t>
            </a:r>
          </a:p>
          <a:p>
            <a:endParaRPr lang="en-US" sz="2400" dirty="0"/>
          </a:p>
        </p:txBody>
      </p:sp>
      <p:sp>
        <p:nvSpPr>
          <p:cNvPr id="8" name="Title 1">
            <a:extLst>
              <a:ext uri="{FF2B5EF4-FFF2-40B4-BE49-F238E27FC236}">
                <a16:creationId xmlns:a16="http://schemas.microsoft.com/office/drawing/2014/main" id="{ED5BA827-3744-4B8B-BD01-D2B335D08625}"/>
              </a:ext>
            </a:extLst>
          </p:cNvPr>
          <p:cNvSpPr>
            <a:spLocks noGrp="1"/>
          </p:cNvSpPr>
          <p:nvPr>
            <p:ph type="title"/>
          </p:nvPr>
        </p:nvSpPr>
        <p:spPr>
          <a:xfrm>
            <a:off x="430213" y="274638"/>
            <a:ext cx="11430000" cy="539750"/>
          </a:xfrm>
        </p:spPr>
        <p:txBody>
          <a:bodyPr/>
          <a:lstStyle/>
          <a:p>
            <a:r>
              <a:rPr lang="en-US" b="1" dirty="0">
                <a:solidFill>
                  <a:schemeClr val="tx2"/>
                </a:solidFill>
              </a:rPr>
              <a:t>Incorporating Best Practices</a:t>
            </a:r>
          </a:p>
        </p:txBody>
      </p:sp>
    </p:spTree>
    <p:extLst>
      <p:ext uri="{BB962C8B-B14F-4D97-AF65-F5344CB8AC3E}">
        <p14:creationId xmlns:p14="http://schemas.microsoft.com/office/powerpoint/2010/main" val="207671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ADB6-7DEB-4C39-AF52-624981A97E80}"/>
              </a:ext>
            </a:extLst>
          </p:cNvPr>
          <p:cNvSpPr>
            <a:spLocks noGrp="1"/>
          </p:cNvSpPr>
          <p:nvPr>
            <p:ph type="title"/>
          </p:nvPr>
        </p:nvSpPr>
        <p:spPr>
          <a:xfrm>
            <a:off x="429767" y="274320"/>
            <a:ext cx="11430000" cy="978729"/>
          </a:xfrm>
        </p:spPr>
        <p:txBody>
          <a:bodyPr/>
          <a:lstStyle/>
          <a:p>
            <a:r>
              <a:rPr lang="en-US" b="1" dirty="0">
                <a:solidFill>
                  <a:schemeClr val="tx2"/>
                </a:solidFill>
              </a:rPr>
              <a:t>Procedures will be systematically evaluated and updated</a:t>
            </a:r>
          </a:p>
        </p:txBody>
      </p:sp>
      <p:sp>
        <p:nvSpPr>
          <p:cNvPr id="3" name="Content Placeholder 2">
            <a:extLst>
              <a:ext uri="{FF2B5EF4-FFF2-40B4-BE49-F238E27FC236}">
                <a16:creationId xmlns:a16="http://schemas.microsoft.com/office/drawing/2014/main" id="{409CA0A3-83A4-4D80-9227-1E8CC7241454}"/>
              </a:ext>
            </a:extLst>
          </p:cNvPr>
          <p:cNvSpPr>
            <a:spLocks noGrp="1"/>
          </p:cNvSpPr>
          <p:nvPr>
            <p:ph idx="1"/>
          </p:nvPr>
        </p:nvSpPr>
        <p:spPr>
          <a:xfrm>
            <a:off x="381000" y="1405111"/>
            <a:ext cx="11430000" cy="4047778"/>
          </a:xfrm>
        </p:spPr>
        <p:txBody>
          <a:bodyPr/>
          <a:lstStyle/>
          <a:p>
            <a:r>
              <a:rPr lang="en-US" dirty="0"/>
              <a:t>Long-term goal is transition to one CMS maintenance outage per year</a:t>
            </a:r>
          </a:p>
          <a:p>
            <a:pPr lvl="1"/>
            <a:r>
              <a:rPr lang="en-US" dirty="0"/>
              <a:t>Reduce man-power footprint during facility outages</a:t>
            </a:r>
          </a:p>
          <a:p>
            <a:pPr lvl="1"/>
            <a:r>
              <a:rPr lang="en-US" dirty="0"/>
              <a:t>Improve hardware life – reduce thermal cycles</a:t>
            </a:r>
          </a:p>
          <a:p>
            <a:pPr lvl="1"/>
            <a:r>
              <a:rPr lang="en-US" b="1" dirty="0"/>
              <a:t>This requires standardization of all maintenance activities, hardware procurements, and observation of plant performance to implement industry best-practices</a:t>
            </a:r>
          </a:p>
          <a:p>
            <a:pPr lvl="1"/>
            <a:endParaRPr lang="en-US" dirty="0"/>
          </a:p>
          <a:p>
            <a:pPr lvl="1"/>
            <a:endParaRPr lang="en-US" dirty="0"/>
          </a:p>
        </p:txBody>
      </p:sp>
    </p:spTree>
    <p:extLst>
      <p:ext uri="{BB962C8B-B14F-4D97-AF65-F5344CB8AC3E}">
        <p14:creationId xmlns:p14="http://schemas.microsoft.com/office/powerpoint/2010/main" val="143786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ADB6-7DEB-4C39-AF52-624981A97E80}"/>
              </a:ext>
            </a:extLst>
          </p:cNvPr>
          <p:cNvSpPr>
            <a:spLocks noGrp="1"/>
          </p:cNvSpPr>
          <p:nvPr>
            <p:ph type="title"/>
          </p:nvPr>
        </p:nvSpPr>
        <p:spPr>
          <a:xfrm>
            <a:off x="429767" y="274320"/>
            <a:ext cx="11430000" cy="978729"/>
          </a:xfrm>
        </p:spPr>
        <p:txBody>
          <a:bodyPr/>
          <a:lstStyle/>
          <a:p>
            <a:r>
              <a:rPr lang="en-US" b="1" dirty="0">
                <a:solidFill>
                  <a:schemeClr val="tx2"/>
                </a:solidFill>
              </a:rPr>
              <a:t>Best-practice development will improve reliability and repeatability</a:t>
            </a:r>
          </a:p>
        </p:txBody>
      </p:sp>
      <p:sp>
        <p:nvSpPr>
          <p:cNvPr id="3" name="Content Placeholder 2">
            <a:extLst>
              <a:ext uri="{FF2B5EF4-FFF2-40B4-BE49-F238E27FC236}">
                <a16:creationId xmlns:a16="http://schemas.microsoft.com/office/drawing/2014/main" id="{409CA0A3-83A4-4D80-9227-1E8CC7241454}"/>
              </a:ext>
            </a:extLst>
          </p:cNvPr>
          <p:cNvSpPr>
            <a:spLocks noGrp="1"/>
          </p:cNvSpPr>
          <p:nvPr>
            <p:ph idx="1"/>
          </p:nvPr>
        </p:nvSpPr>
        <p:spPr>
          <a:xfrm>
            <a:off x="429767" y="1262514"/>
            <a:ext cx="11430000" cy="5286561"/>
          </a:xfrm>
        </p:spPr>
        <p:txBody>
          <a:bodyPr/>
          <a:lstStyle/>
          <a:p>
            <a:r>
              <a:rPr lang="en-US" dirty="0"/>
              <a:t>Identify critical maintenance and operation activities</a:t>
            </a:r>
          </a:p>
          <a:p>
            <a:pPr lvl="1"/>
            <a:r>
              <a:rPr lang="en-US" dirty="0"/>
              <a:t>Proceduralize activities and check-points</a:t>
            </a:r>
          </a:p>
          <a:p>
            <a:pPr lvl="1"/>
            <a:r>
              <a:rPr lang="en-US" dirty="0"/>
              <a:t>Update and reference accurate hardware IDs</a:t>
            </a:r>
          </a:p>
          <a:p>
            <a:pPr lvl="2"/>
            <a:r>
              <a:rPr lang="en-US" dirty="0"/>
              <a:t>Inclusion of valve-out configurations is critical </a:t>
            </a:r>
          </a:p>
          <a:p>
            <a:pPr lvl="1"/>
            <a:r>
              <a:rPr lang="en-US" dirty="0"/>
              <a:t>Modular documentation tree to ease configuration management</a:t>
            </a:r>
          </a:p>
          <a:p>
            <a:pPr lvl="2"/>
            <a:r>
              <a:rPr lang="en-US" dirty="0"/>
              <a:t>References to necessary sub-procedures</a:t>
            </a:r>
          </a:p>
          <a:p>
            <a:pPr lvl="1"/>
            <a:r>
              <a:rPr lang="en-US" dirty="0"/>
              <a:t>Maintain control copy and red-line procedures</a:t>
            </a:r>
          </a:p>
          <a:p>
            <a:pPr lvl="1"/>
            <a:r>
              <a:rPr lang="en-US" dirty="0"/>
              <a:t>Leverage internal expertise at the SNS CHL and HFIR Cold-source</a:t>
            </a:r>
          </a:p>
          <a:p>
            <a:r>
              <a:rPr lang="en-US" dirty="0"/>
              <a:t>Efforts to deploy this plan have been hindered by lack of dedicated resources</a:t>
            </a:r>
          </a:p>
          <a:p>
            <a:pPr lvl="1"/>
            <a:endParaRPr lang="en-US" dirty="0"/>
          </a:p>
        </p:txBody>
      </p:sp>
    </p:spTree>
    <p:extLst>
      <p:ext uri="{BB962C8B-B14F-4D97-AF65-F5344CB8AC3E}">
        <p14:creationId xmlns:p14="http://schemas.microsoft.com/office/powerpoint/2010/main" val="4113827320"/>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 16x9_180808" id="{EF133236-4FD1-4E83-B0AC-464DEE56453C}" vid="{ECDBAF0C-67FD-47C6-9CC9-5310617ED09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2.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A20C22-D077-412B-81BA-8B2541026FAD}">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38e4deb0-de08-4adb-aafc-d8ff0254417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ORNL-template-16x9-180808</Template>
  <TotalTime>0</TotalTime>
  <Words>1394</Words>
  <Application>Microsoft Office PowerPoint</Application>
  <PresentationFormat>Widescreen</PresentationFormat>
  <Paragraphs>203</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Century Gothic</vt:lpstr>
      <vt:lpstr>ORNL</vt:lpstr>
      <vt:lpstr>SNS Cryogenic Moderator System Operations to Support Reliability CMS Review </vt:lpstr>
      <vt:lpstr>Outline</vt:lpstr>
      <vt:lpstr>High-level CMS operational overview</vt:lpstr>
      <vt:lpstr>Cryogenic Moderator System organizational structure</vt:lpstr>
      <vt:lpstr>Target Operations and Maintenance Team members</vt:lpstr>
      <vt:lpstr>Operations Shift Technician (OST) Responsibilities</vt:lpstr>
      <vt:lpstr>Incorporating Best Practices</vt:lpstr>
      <vt:lpstr>Procedures will be systematically evaluated and updated</vt:lpstr>
      <vt:lpstr>Best-practice development will improve reliability and repeatability</vt:lpstr>
      <vt:lpstr>CMS training modules will be updated to reflect proceduralized best-practices</vt:lpstr>
      <vt:lpstr>Dedicated resources are required to maintain system operation and deploy a procedural update</vt:lpstr>
      <vt:lpstr>Carbon loading and processing procedures were updated</vt:lpstr>
      <vt:lpstr>Purging routine has been enhanced</vt:lpstr>
      <vt:lpstr>He purification capabilities returned to service</vt:lpstr>
      <vt:lpstr>CMS He contamination monitoring improvements</vt:lpstr>
      <vt:lpstr>Leak checking processes have been standardized and widely deployed</vt:lpstr>
      <vt:lpstr>Meet the challenges that continue to arise</vt:lpstr>
      <vt:lpstr>Spares inventory and management processes have improved</vt:lpstr>
      <vt:lpstr>Summary of charges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2019-12-31T14:23:51Z</dcterms:created>
  <dcterms:modified xsi:type="dcterms:W3CDTF">2020-01-14T14:56:40Z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