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2"/>
  </p:notesMasterIdLst>
  <p:handoutMasterIdLst>
    <p:handoutMasterId r:id="rId43"/>
  </p:handoutMasterIdLst>
  <p:sldIdLst>
    <p:sldId id="319" r:id="rId5"/>
    <p:sldId id="2436" r:id="rId6"/>
    <p:sldId id="2437" r:id="rId7"/>
    <p:sldId id="304" r:id="rId8"/>
    <p:sldId id="2426" r:id="rId9"/>
    <p:sldId id="2452" r:id="rId10"/>
    <p:sldId id="2429" r:id="rId11"/>
    <p:sldId id="2428" r:id="rId12"/>
    <p:sldId id="2430" r:id="rId13"/>
    <p:sldId id="2431" r:id="rId14"/>
    <p:sldId id="2455" r:id="rId15"/>
    <p:sldId id="2450" r:id="rId16"/>
    <p:sldId id="2451" r:id="rId17"/>
    <p:sldId id="2425" r:id="rId18"/>
    <p:sldId id="2433" r:id="rId19"/>
    <p:sldId id="2434" r:id="rId20"/>
    <p:sldId id="2435" r:id="rId21"/>
    <p:sldId id="2438" r:id="rId22"/>
    <p:sldId id="2439" r:id="rId23"/>
    <p:sldId id="2440" r:id="rId24"/>
    <p:sldId id="2441" r:id="rId25"/>
    <p:sldId id="2456" r:id="rId26"/>
    <p:sldId id="2443" r:id="rId27"/>
    <p:sldId id="2457" r:id="rId28"/>
    <p:sldId id="2458" r:id="rId29"/>
    <p:sldId id="2459" r:id="rId30"/>
    <p:sldId id="2444" r:id="rId31"/>
    <p:sldId id="2445" r:id="rId32"/>
    <p:sldId id="413" r:id="rId33"/>
    <p:sldId id="2406" r:id="rId34"/>
    <p:sldId id="2384" r:id="rId35"/>
    <p:sldId id="2386" r:id="rId36"/>
    <p:sldId id="2385" r:id="rId37"/>
    <p:sldId id="2448" r:id="rId38"/>
    <p:sldId id="2446" r:id="rId39"/>
    <p:sldId id="2447" r:id="rId40"/>
    <p:sldId id="2449" r:id="rId41"/>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3" autoAdjust="0"/>
    <p:restoredTop sz="87383" autoAdjust="0"/>
  </p:normalViewPr>
  <p:slideViewPr>
    <p:cSldViewPr snapToGrid="0" showGuides="1">
      <p:cViewPr varScale="1">
        <p:scale>
          <a:sx n="98" d="100"/>
          <a:sy n="98" d="100"/>
        </p:scale>
        <p:origin x="364" y="60"/>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1/14/2020</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1/14/2020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a:t>
            </a:fld>
            <a:endParaRPr lang="en-US" dirty="0"/>
          </a:p>
        </p:txBody>
      </p:sp>
    </p:spTree>
    <p:extLst>
      <p:ext uri="{BB962C8B-B14F-4D97-AF65-F5344CB8AC3E}">
        <p14:creationId xmlns:p14="http://schemas.microsoft.com/office/powerpoint/2010/main" val="579606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11</a:t>
            </a:fld>
            <a:endParaRPr lang="en-US" dirty="0"/>
          </a:p>
        </p:txBody>
      </p:sp>
    </p:spTree>
    <p:extLst>
      <p:ext uri="{BB962C8B-B14F-4D97-AF65-F5344CB8AC3E}">
        <p14:creationId xmlns:p14="http://schemas.microsoft.com/office/powerpoint/2010/main" val="130961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12</a:t>
            </a:fld>
            <a:endParaRPr lang="en-US" dirty="0"/>
          </a:p>
        </p:txBody>
      </p:sp>
    </p:spTree>
    <p:extLst>
      <p:ext uri="{BB962C8B-B14F-4D97-AF65-F5344CB8AC3E}">
        <p14:creationId xmlns:p14="http://schemas.microsoft.com/office/powerpoint/2010/main" val="2633323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13</a:t>
            </a:fld>
            <a:endParaRPr lang="en-US" dirty="0"/>
          </a:p>
        </p:txBody>
      </p:sp>
    </p:spTree>
    <p:extLst>
      <p:ext uri="{BB962C8B-B14F-4D97-AF65-F5344CB8AC3E}">
        <p14:creationId xmlns:p14="http://schemas.microsoft.com/office/powerpoint/2010/main" val="690434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14</a:t>
            </a:fld>
            <a:endParaRPr lang="en-US" dirty="0"/>
          </a:p>
        </p:txBody>
      </p:sp>
    </p:spTree>
    <p:extLst>
      <p:ext uri="{BB962C8B-B14F-4D97-AF65-F5344CB8AC3E}">
        <p14:creationId xmlns:p14="http://schemas.microsoft.com/office/powerpoint/2010/main" val="1926045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15</a:t>
            </a:fld>
            <a:endParaRPr lang="en-US" dirty="0"/>
          </a:p>
        </p:txBody>
      </p:sp>
    </p:spTree>
    <p:extLst>
      <p:ext uri="{BB962C8B-B14F-4D97-AF65-F5344CB8AC3E}">
        <p14:creationId xmlns:p14="http://schemas.microsoft.com/office/powerpoint/2010/main" val="1814817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16</a:t>
            </a:fld>
            <a:endParaRPr lang="en-US" dirty="0"/>
          </a:p>
        </p:txBody>
      </p:sp>
    </p:spTree>
    <p:extLst>
      <p:ext uri="{BB962C8B-B14F-4D97-AF65-F5344CB8AC3E}">
        <p14:creationId xmlns:p14="http://schemas.microsoft.com/office/powerpoint/2010/main" val="1145899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17</a:t>
            </a:fld>
            <a:endParaRPr lang="en-US" dirty="0"/>
          </a:p>
        </p:txBody>
      </p:sp>
    </p:spTree>
    <p:extLst>
      <p:ext uri="{BB962C8B-B14F-4D97-AF65-F5344CB8AC3E}">
        <p14:creationId xmlns:p14="http://schemas.microsoft.com/office/powerpoint/2010/main" val="1417931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18</a:t>
            </a:fld>
            <a:endParaRPr lang="en-US" dirty="0"/>
          </a:p>
        </p:txBody>
      </p:sp>
    </p:spTree>
    <p:extLst>
      <p:ext uri="{BB962C8B-B14F-4D97-AF65-F5344CB8AC3E}">
        <p14:creationId xmlns:p14="http://schemas.microsoft.com/office/powerpoint/2010/main" val="2071564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19</a:t>
            </a:fld>
            <a:endParaRPr lang="en-US" dirty="0"/>
          </a:p>
        </p:txBody>
      </p:sp>
    </p:spTree>
    <p:extLst>
      <p:ext uri="{BB962C8B-B14F-4D97-AF65-F5344CB8AC3E}">
        <p14:creationId xmlns:p14="http://schemas.microsoft.com/office/powerpoint/2010/main" val="1952675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20</a:t>
            </a:fld>
            <a:endParaRPr lang="en-US" dirty="0"/>
          </a:p>
        </p:txBody>
      </p:sp>
    </p:spTree>
    <p:extLst>
      <p:ext uri="{BB962C8B-B14F-4D97-AF65-F5344CB8AC3E}">
        <p14:creationId xmlns:p14="http://schemas.microsoft.com/office/powerpoint/2010/main" val="3857651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1024485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21</a:t>
            </a:fld>
            <a:endParaRPr lang="en-US" dirty="0"/>
          </a:p>
        </p:txBody>
      </p:sp>
    </p:spTree>
    <p:extLst>
      <p:ext uri="{BB962C8B-B14F-4D97-AF65-F5344CB8AC3E}">
        <p14:creationId xmlns:p14="http://schemas.microsoft.com/office/powerpoint/2010/main" val="558719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22</a:t>
            </a:fld>
            <a:endParaRPr lang="en-US" dirty="0"/>
          </a:p>
        </p:txBody>
      </p:sp>
    </p:spTree>
    <p:extLst>
      <p:ext uri="{BB962C8B-B14F-4D97-AF65-F5344CB8AC3E}">
        <p14:creationId xmlns:p14="http://schemas.microsoft.com/office/powerpoint/2010/main" val="2804228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23</a:t>
            </a:fld>
            <a:endParaRPr lang="en-US" dirty="0"/>
          </a:p>
        </p:txBody>
      </p:sp>
    </p:spTree>
    <p:extLst>
      <p:ext uri="{BB962C8B-B14F-4D97-AF65-F5344CB8AC3E}">
        <p14:creationId xmlns:p14="http://schemas.microsoft.com/office/powerpoint/2010/main" val="2717477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24</a:t>
            </a:fld>
            <a:endParaRPr lang="en-US" dirty="0"/>
          </a:p>
        </p:txBody>
      </p:sp>
    </p:spTree>
    <p:extLst>
      <p:ext uri="{BB962C8B-B14F-4D97-AF65-F5344CB8AC3E}">
        <p14:creationId xmlns:p14="http://schemas.microsoft.com/office/powerpoint/2010/main" val="1609206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25</a:t>
            </a:fld>
            <a:endParaRPr lang="en-US" dirty="0"/>
          </a:p>
        </p:txBody>
      </p:sp>
    </p:spTree>
    <p:extLst>
      <p:ext uri="{BB962C8B-B14F-4D97-AF65-F5344CB8AC3E}">
        <p14:creationId xmlns:p14="http://schemas.microsoft.com/office/powerpoint/2010/main" val="1373814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26</a:t>
            </a:fld>
            <a:endParaRPr lang="en-US" dirty="0"/>
          </a:p>
        </p:txBody>
      </p:sp>
    </p:spTree>
    <p:extLst>
      <p:ext uri="{BB962C8B-B14F-4D97-AF65-F5344CB8AC3E}">
        <p14:creationId xmlns:p14="http://schemas.microsoft.com/office/powerpoint/2010/main" val="1145106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27</a:t>
            </a:fld>
            <a:endParaRPr lang="en-US" dirty="0"/>
          </a:p>
        </p:txBody>
      </p:sp>
    </p:spTree>
    <p:extLst>
      <p:ext uri="{BB962C8B-B14F-4D97-AF65-F5344CB8AC3E}">
        <p14:creationId xmlns:p14="http://schemas.microsoft.com/office/powerpoint/2010/main" val="4245049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28</a:t>
            </a:fld>
            <a:endParaRPr lang="en-US" dirty="0"/>
          </a:p>
        </p:txBody>
      </p:sp>
    </p:spTree>
    <p:extLst>
      <p:ext uri="{BB962C8B-B14F-4D97-AF65-F5344CB8AC3E}">
        <p14:creationId xmlns:p14="http://schemas.microsoft.com/office/powerpoint/2010/main" val="3639138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to own slide</a:t>
            </a:r>
          </a:p>
        </p:txBody>
      </p:sp>
      <p:sp>
        <p:nvSpPr>
          <p:cNvPr id="4" name="Slide Number Placeholder 3"/>
          <p:cNvSpPr>
            <a:spLocks noGrp="1"/>
          </p:cNvSpPr>
          <p:nvPr>
            <p:ph type="sldNum" sz="quarter" idx="5"/>
          </p:nvPr>
        </p:nvSpPr>
        <p:spPr/>
        <p:txBody>
          <a:bodyPr/>
          <a:lstStyle/>
          <a:p>
            <a:fld id="{DBFF095A-F86B-4B29-8A9F-DF3D3D1F3E2A}" type="slidenum">
              <a:rPr lang="en-US" smtClean="0"/>
              <a:pPr/>
              <a:t>29</a:t>
            </a:fld>
            <a:endParaRPr lang="en-US" dirty="0"/>
          </a:p>
        </p:txBody>
      </p:sp>
    </p:spTree>
    <p:extLst>
      <p:ext uri="{BB962C8B-B14F-4D97-AF65-F5344CB8AC3E}">
        <p14:creationId xmlns:p14="http://schemas.microsoft.com/office/powerpoint/2010/main" val="1321008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image with latest – delete after incorporation in ops presentation</a:t>
            </a:r>
          </a:p>
        </p:txBody>
      </p:sp>
      <p:sp>
        <p:nvSpPr>
          <p:cNvPr id="4" name="Slide Number Placeholder 3"/>
          <p:cNvSpPr>
            <a:spLocks noGrp="1"/>
          </p:cNvSpPr>
          <p:nvPr>
            <p:ph type="sldNum" sz="quarter" idx="5"/>
          </p:nvPr>
        </p:nvSpPr>
        <p:spPr/>
        <p:txBody>
          <a:bodyPr/>
          <a:lstStyle/>
          <a:p>
            <a:fld id="{DBFF095A-F86B-4B29-8A9F-DF3D3D1F3E2A}" type="slidenum">
              <a:rPr lang="en-US" smtClean="0"/>
              <a:pPr/>
              <a:t>30</a:t>
            </a:fld>
            <a:endParaRPr lang="en-US" dirty="0"/>
          </a:p>
        </p:txBody>
      </p:sp>
    </p:spTree>
    <p:extLst>
      <p:ext uri="{BB962C8B-B14F-4D97-AF65-F5344CB8AC3E}">
        <p14:creationId xmlns:p14="http://schemas.microsoft.com/office/powerpoint/2010/main" val="3086580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4</a:t>
            </a:fld>
            <a:endParaRPr lang="en-US" dirty="0"/>
          </a:p>
        </p:txBody>
      </p:sp>
    </p:spTree>
    <p:extLst>
      <p:ext uri="{BB962C8B-B14F-4D97-AF65-F5344CB8AC3E}">
        <p14:creationId xmlns:p14="http://schemas.microsoft.com/office/powerpoint/2010/main" val="1781635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dirty="0"/>
          </a:p>
        </p:txBody>
      </p:sp>
    </p:spTree>
    <p:extLst>
      <p:ext uri="{BB962C8B-B14F-4D97-AF65-F5344CB8AC3E}">
        <p14:creationId xmlns:p14="http://schemas.microsoft.com/office/powerpoint/2010/main" val="603305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6</a:t>
            </a:fld>
            <a:endParaRPr lang="en-US" dirty="0"/>
          </a:p>
        </p:txBody>
      </p:sp>
    </p:spTree>
    <p:extLst>
      <p:ext uri="{BB962C8B-B14F-4D97-AF65-F5344CB8AC3E}">
        <p14:creationId xmlns:p14="http://schemas.microsoft.com/office/powerpoint/2010/main" val="1446590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7</a:t>
            </a:fld>
            <a:endParaRPr lang="en-US" dirty="0"/>
          </a:p>
        </p:txBody>
      </p:sp>
    </p:spTree>
    <p:extLst>
      <p:ext uri="{BB962C8B-B14F-4D97-AF65-F5344CB8AC3E}">
        <p14:creationId xmlns:p14="http://schemas.microsoft.com/office/powerpoint/2010/main" val="3397655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8</a:t>
            </a:fld>
            <a:endParaRPr lang="en-US" dirty="0"/>
          </a:p>
        </p:txBody>
      </p:sp>
    </p:spTree>
    <p:extLst>
      <p:ext uri="{BB962C8B-B14F-4D97-AF65-F5344CB8AC3E}">
        <p14:creationId xmlns:p14="http://schemas.microsoft.com/office/powerpoint/2010/main" val="4121486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9</a:t>
            </a:fld>
            <a:endParaRPr lang="en-US" dirty="0"/>
          </a:p>
        </p:txBody>
      </p:sp>
    </p:spTree>
    <p:extLst>
      <p:ext uri="{BB962C8B-B14F-4D97-AF65-F5344CB8AC3E}">
        <p14:creationId xmlns:p14="http://schemas.microsoft.com/office/powerpoint/2010/main" val="1599806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10</a:t>
            </a:fld>
            <a:endParaRPr lang="en-US" dirty="0"/>
          </a:p>
        </p:txBody>
      </p:sp>
    </p:spTree>
    <p:extLst>
      <p:ext uri="{BB962C8B-B14F-4D97-AF65-F5344CB8AC3E}">
        <p14:creationId xmlns:p14="http://schemas.microsoft.com/office/powerpoint/2010/main" val="2575708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4" name="Picture 23">
            <a:extLst>
              <a:ext uri="{FF2B5EF4-FFF2-40B4-BE49-F238E27FC236}">
                <a16:creationId xmlns:a16="http://schemas.microsoft.com/office/drawing/2014/main" id="{695A329E-A9A2-E149-9CDD-03DAF92C07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6">
            <a:extLst>
              <a:ext uri="{FF2B5EF4-FFF2-40B4-BE49-F238E27FC236}">
                <a16:creationId xmlns:a16="http://schemas.microsoft.com/office/drawing/2014/main" id="{AE0EFAA1-6E9D-45E6-A0B1-FD2F19EBC8DD}"/>
              </a:ext>
            </a:extLst>
          </p:cNvPr>
          <p:cNvSpPr>
            <a:spLocks noGrp="1" noChangeArrowheads="1"/>
          </p:cNvSpPr>
          <p:nvPr>
            <p:ph type="ftr" sz="quarter" idx="10"/>
          </p:nvPr>
        </p:nvSpPr>
        <p:spPr>
          <a:ln/>
        </p:spPr>
        <p:txBody>
          <a:bodyPr/>
          <a:lstStyle>
            <a:lvl1pPr>
              <a:defRPr/>
            </a:lvl1pPr>
          </a:lstStyle>
          <a:p>
            <a:pPr>
              <a:defRPr/>
            </a:pPr>
            <a:r>
              <a:rPr lang="en-US"/>
              <a:t>TNASQ February 2012</a:t>
            </a:r>
          </a:p>
        </p:txBody>
      </p:sp>
    </p:spTree>
    <p:extLst>
      <p:ext uri="{BB962C8B-B14F-4D97-AF65-F5344CB8AC3E}">
        <p14:creationId xmlns:p14="http://schemas.microsoft.com/office/powerpoint/2010/main" val="2385721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DE7B1543-14D8-A941-AF62-9CE3736655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22567238-4D22-9C4C-863E-90B8E166BB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29875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4B06D67-5A3B-714E-90C1-66A7825D67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32605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3EE01FD-138D-4943-8801-4849D54F7C0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186100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83171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08521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4697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B76B085-C104-2A42-8A31-4445D0F2847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405644" y="6452482"/>
            <a:ext cx="1626108"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CMSTF Review</a:t>
            </a:r>
          </a:p>
          <a:p>
            <a:pPr algn="r"/>
            <a:r>
              <a:rPr lang="en-US" sz="1000" dirty="0">
                <a:solidFill>
                  <a:srgbClr val="BFBFBF"/>
                </a:solidFill>
                <a:latin typeface="+mn-lt"/>
                <a:cs typeface="Arial" pitchFamily="34" charset="0"/>
              </a:rPr>
              <a:t>M. Williamson </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736" r:id="rId4"/>
    <p:sldLayoutId id="2147483663" r:id="rId5"/>
    <p:sldLayoutId id="2147483685" r:id="rId6"/>
    <p:sldLayoutId id="2147483750" r:id="rId7"/>
    <p:sldLayoutId id="2147483755" r:id="rId8"/>
    <p:sldLayoutId id="2147483754" r:id="rId9"/>
    <p:sldLayoutId id="2147483667" r:id="rId10"/>
    <p:sldLayoutId id="2147483725" r:id="rId11"/>
    <p:sldLayoutId id="2147483756" r:id="rId12"/>
    <p:sldLayoutId id="2147483678" r:id="rId13"/>
    <p:sldLayoutId id="2147483757" r:id="rId14"/>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072314AD-83B8-6E4A-B9A7-E11C3868B27F}"/>
              </a:ext>
            </a:extLst>
          </p:cNvPr>
          <p:cNvSpPr txBox="1">
            <a:spLocks/>
          </p:cNvSpPr>
          <p:nvPr/>
        </p:nvSpPr>
        <p:spPr bwMode="auto">
          <a:xfrm>
            <a:off x="400584" y="3168650"/>
            <a:ext cx="5723222" cy="20525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mn-lt"/>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sz="1800"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00000"/>
              </a:lnSpc>
              <a:spcBef>
                <a:spcPts val="0"/>
              </a:spcBef>
            </a:pPr>
            <a:r>
              <a:rPr lang="en-US" sz="2000" dirty="0">
                <a:solidFill>
                  <a:schemeClr val="bg1"/>
                </a:solidFill>
                <a:latin typeface="Century Gothic" panose="020B0502020202020204" pitchFamily="34" charset="0"/>
              </a:rPr>
              <a:t>Matt Williamson</a:t>
            </a:r>
          </a:p>
          <a:p>
            <a:pPr>
              <a:lnSpc>
                <a:spcPct val="100000"/>
              </a:lnSpc>
              <a:spcBef>
                <a:spcPts val="0"/>
              </a:spcBef>
            </a:pPr>
            <a:r>
              <a:rPr lang="en-US" sz="2000" dirty="0">
                <a:solidFill>
                  <a:schemeClr val="bg1"/>
                </a:solidFill>
                <a:latin typeface="Century Gothic" panose="020B0502020202020204" pitchFamily="34" charset="0"/>
              </a:rPr>
              <a:t>Cryogenic Moderator System Engineer</a:t>
            </a:r>
          </a:p>
          <a:p>
            <a:pPr>
              <a:lnSpc>
                <a:spcPct val="100000"/>
              </a:lnSpc>
              <a:spcBef>
                <a:spcPts val="0"/>
              </a:spcBef>
            </a:pPr>
            <a:endParaRPr lang="en-US" sz="2000" dirty="0">
              <a:solidFill>
                <a:schemeClr val="bg1"/>
              </a:solidFill>
              <a:latin typeface="Century Gothic" panose="020B0502020202020204" pitchFamily="34" charset="0"/>
            </a:endParaRPr>
          </a:p>
          <a:p>
            <a:pPr>
              <a:lnSpc>
                <a:spcPct val="100000"/>
              </a:lnSpc>
              <a:spcBef>
                <a:spcPts val="0"/>
              </a:spcBef>
            </a:pPr>
            <a:endParaRPr lang="en-US" sz="2000" dirty="0">
              <a:solidFill>
                <a:schemeClr val="bg1"/>
              </a:solidFill>
              <a:latin typeface="Century Gothic" panose="020B0502020202020204" pitchFamily="34" charset="0"/>
            </a:endParaRPr>
          </a:p>
          <a:p>
            <a:pPr>
              <a:lnSpc>
                <a:spcPct val="100000"/>
              </a:lnSpc>
              <a:spcBef>
                <a:spcPts val="0"/>
              </a:spcBef>
            </a:pPr>
            <a:r>
              <a:rPr lang="en-US" sz="2000" dirty="0">
                <a:solidFill>
                  <a:schemeClr val="bg1"/>
                </a:solidFill>
                <a:latin typeface="Century Gothic" panose="020B0502020202020204" pitchFamily="34" charset="0"/>
              </a:rPr>
              <a:t>January 22, 2020</a:t>
            </a:r>
          </a:p>
          <a:p>
            <a:pPr>
              <a:lnSpc>
                <a:spcPct val="100000"/>
              </a:lnSpc>
              <a:spcBef>
                <a:spcPts val="0"/>
              </a:spcBef>
            </a:pPr>
            <a:endParaRPr lang="en-US" sz="2000" dirty="0">
              <a:solidFill>
                <a:schemeClr val="bg1"/>
              </a:solidFill>
              <a:latin typeface="Century Gothic" panose="020B0502020202020204" pitchFamily="34" charset="0"/>
            </a:endParaRPr>
          </a:p>
          <a:p>
            <a:pPr>
              <a:lnSpc>
                <a:spcPct val="100000"/>
              </a:lnSpc>
              <a:spcBef>
                <a:spcPts val="0"/>
              </a:spcBef>
            </a:pPr>
            <a:endParaRPr lang="en-US" sz="2000" dirty="0">
              <a:solidFill>
                <a:schemeClr val="bg1"/>
              </a:solidFill>
              <a:latin typeface="Century Gothic" panose="020B0502020202020204" pitchFamily="34" charset="0"/>
            </a:endParaRPr>
          </a:p>
          <a:p>
            <a:pPr>
              <a:lnSpc>
                <a:spcPct val="100000"/>
              </a:lnSpc>
              <a:spcBef>
                <a:spcPts val="0"/>
              </a:spcBef>
            </a:pPr>
            <a:endParaRPr lang="en-US" sz="2000" dirty="0">
              <a:solidFill>
                <a:schemeClr val="bg1"/>
              </a:solidFill>
              <a:latin typeface="Century Gothic" panose="020B0502020202020204" pitchFamily="34" charset="0"/>
            </a:endParaRPr>
          </a:p>
          <a:p>
            <a:pPr>
              <a:lnSpc>
                <a:spcPct val="100000"/>
              </a:lnSpc>
              <a:spcBef>
                <a:spcPts val="0"/>
              </a:spcBef>
            </a:pPr>
            <a:endParaRPr lang="en-US" b="1" dirty="0"/>
          </a:p>
          <a:p>
            <a:pPr>
              <a:lnSpc>
                <a:spcPct val="100000"/>
              </a:lnSpc>
              <a:spcBef>
                <a:spcPts val="0"/>
              </a:spcBef>
            </a:pPr>
            <a:endParaRPr lang="en-US" b="1" dirty="0"/>
          </a:p>
          <a:p>
            <a:pPr>
              <a:lnSpc>
                <a:spcPct val="100000"/>
              </a:lnSpc>
              <a:spcBef>
                <a:spcPts val="0"/>
              </a:spcBef>
            </a:pPr>
            <a:endParaRPr lang="en-US" sz="1600" dirty="0"/>
          </a:p>
          <a:p>
            <a:endParaRPr lang="en-US" dirty="0"/>
          </a:p>
        </p:txBody>
      </p:sp>
      <p:sp>
        <p:nvSpPr>
          <p:cNvPr id="5" name="TextBox 4">
            <a:extLst>
              <a:ext uri="{FF2B5EF4-FFF2-40B4-BE49-F238E27FC236}">
                <a16:creationId xmlns:a16="http://schemas.microsoft.com/office/drawing/2014/main" id="{A955B3E2-A2E7-4054-8ABC-417B2D2E23B0}"/>
              </a:ext>
            </a:extLst>
          </p:cNvPr>
          <p:cNvSpPr txBox="1"/>
          <p:nvPr/>
        </p:nvSpPr>
        <p:spPr>
          <a:xfrm>
            <a:off x="349060" y="1328330"/>
            <a:ext cx="6906768" cy="978729"/>
          </a:xfrm>
          <a:prstGeom prst="rect">
            <a:avLst/>
          </a:prstGeom>
          <a:noFill/>
        </p:spPr>
        <p:txBody>
          <a:bodyPr wrap="square" rtlCol="0">
            <a:spAutoFit/>
          </a:bodyPr>
          <a:lstStyle/>
          <a:p>
            <a:pPr>
              <a:lnSpc>
                <a:spcPct val="90000"/>
              </a:lnSpc>
            </a:pPr>
            <a:r>
              <a:rPr lang="en-US" sz="3200" dirty="0">
                <a:solidFill>
                  <a:schemeClr val="bg1"/>
                </a:solidFill>
                <a:latin typeface="+mj-lt"/>
              </a:rPr>
              <a:t>Plan to Reliable 1.4 MW Operation</a:t>
            </a:r>
          </a:p>
        </p:txBody>
      </p:sp>
      <p:grpSp>
        <p:nvGrpSpPr>
          <p:cNvPr id="6" name="Group 5">
            <a:extLst>
              <a:ext uri="{FF2B5EF4-FFF2-40B4-BE49-F238E27FC236}">
                <a16:creationId xmlns:a16="http://schemas.microsoft.com/office/drawing/2014/main" id="{81C94193-C098-4891-8685-625B2B44592F}"/>
              </a:ext>
            </a:extLst>
          </p:cNvPr>
          <p:cNvGrpSpPr/>
          <p:nvPr/>
        </p:nvGrpSpPr>
        <p:grpSpPr>
          <a:xfrm>
            <a:off x="6850664" y="1514447"/>
            <a:ext cx="3240473" cy="3273717"/>
            <a:chOff x="6945943" y="1033555"/>
            <a:chExt cx="3750440" cy="3799512"/>
          </a:xfrm>
        </p:grpSpPr>
        <p:pic>
          <p:nvPicPr>
            <p:cNvPr id="7" name="Picture 6">
              <a:extLst>
                <a:ext uri="{FF2B5EF4-FFF2-40B4-BE49-F238E27FC236}">
                  <a16:creationId xmlns:a16="http://schemas.microsoft.com/office/drawing/2014/main" id="{1692D1D6-F7DB-4EAE-A2E7-0C23BFFD7BDE}"/>
                </a:ext>
              </a:extLst>
            </p:cNvPr>
            <p:cNvPicPr preferRelativeResize="0">
              <a:picLocks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945943" y="1033555"/>
              <a:ext cx="2382192" cy="2382192"/>
            </a:xfrm>
            <a:prstGeom prst="ellipse">
              <a:avLst/>
            </a:prstGeom>
            <a:noFill/>
            <a:ln w="76200">
              <a:solidFill>
                <a:schemeClr val="bg2">
                  <a:lumMod val="95000"/>
                  <a:alpha val="65000"/>
                </a:schemeClr>
              </a:solidFill>
              <a:miter lim="800000"/>
              <a:headEnd/>
              <a:tailEnd/>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C11D67B4-642A-4967-9AD9-DBCD297549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47"/>
            <a:stretch/>
          </p:blipFill>
          <p:spPr>
            <a:xfrm>
              <a:off x="8628438" y="1658698"/>
              <a:ext cx="2067945" cy="2067945"/>
            </a:xfrm>
            <a:prstGeom prst="ellipse">
              <a:avLst/>
            </a:prstGeom>
            <a:noFill/>
            <a:ln w="76200">
              <a:solidFill>
                <a:schemeClr val="bg2">
                  <a:lumMod val="95000"/>
                  <a:alpha val="6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7006D60-67D7-4E23-9D79-35FF1DD20D4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78631" y="2998273"/>
              <a:ext cx="1834794" cy="1834794"/>
            </a:xfrm>
            <a:prstGeom prst="ellipse">
              <a:avLst/>
            </a:prstGeom>
            <a:blipFill>
              <a:blip r:embed="rId5" cstate="print">
                <a:extLst>
                  <a:ext uri="{28A0092B-C50C-407E-A947-70E740481C1C}">
                    <a14:useLocalDpi xmlns:a14="http://schemas.microsoft.com/office/drawing/2010/main"/>
                  </a:ext>
                </a:extLst>
              </a:blip>
              <a:stretch>
                <a:fillRect/>
              </a:stretch>
            </a:blipFill>
            <a:ln w="76200">
              <a:solidFill>
                <a:schemeClr val="bg2">
                  <a:lumMod val="95000"/>
                  <a:alpha val="65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185276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6" y="274320"/>
            <a:ext cx="11556045" cy="535531"/>
          </a:xfrm>
        </p:spPr>
        <p:txBody>
          <a:bodyPr/>
          <a:lstStyle/>
          <a:p>
            <a:r>
              <a:rPr lang="en-US" b="1" dirty="0">
                <a:solidFill>
                  <a:schemeClr val="tx2"/>
                </a:solidFill>
              </a:rPr>
              <a:t>The CMS Oil Removal System was upgraded in 2018</a:t>
            </a:r>
          </a:p>
        </p:txBody>
      </p:sp>
      <p:sp>
        <p:nvSpPr>
          <p:cNvPr id="37" name="TextBox 36">
            <a:extLst>
              <a:ext uri="{FF2B5EF4-FFF2-40B4-BE49-F238E27FC236}">
                <a16:creationId xmlns:a16="http://schemas.microsoft.com/office/drawing/2014/main" id="{30B91746-4988-4FE1-BF85-AA967A15DF4E}"/>
              </a:ext>
            </a:extLst>
          </p:cNvPr>
          <p:cNvSpPr txBox="1"/>
          <p:nvPr/>
        </p:nvSpPr>
        <p:spPr>
          <a:xfrm>
            <a:off x="450636" y="3141194"/>
            <a:ext cx="7281388" cy="590931"/>
          </a:xfrm>
          <a:prstGeom prst="rect">
            <a:avLst/>
          </a:prstGeom>
          <a:noFill/>
        </p:spPr>
        <p:txBody>
          <a:bodyPr wrap="square" rtlCol="0">
            <a:spAutoFit/>
          </a:bodyPr>
          <a:lstStyle/>
          <a:p>
            <a:pPr algn="ctr">
              <a:lnSpc>
                <a:spcPct val="90000"/>
              </a:lnSpc>
            </a:pPr>
            <a:r>
              <a:rPr lang="en-US" dirty="0">
                <a:latin typeface="+mn-lt"/>
                <a:cs typeface="Times New Roman" panose="02020603050405020304" pitchFamily="18" charset="0"/>
              </a:rPr>
              <a:t>Allows for processing of one carbon bed with the other on-line</a:t>
            </a:r>
          </a:p>
          <a:p>
            <a:pPr algn="ctr">
              <a:lnSpc>
                <a:spcPct val="90000"/>
              </a:lnSpc>
            </a:pPr>
            <a:endParaRPr lang="en-US" dirty="0"/>
          </a:p>
        </p:txBody>
      </p:sp>
      <p:pic>
        <p:nvPicPr>
          <p:cNvPr id="42" name="Picture 41">
            <a:extLst>
              <a:ext uri="{FF2B5EF4-FFF2-40B4-BE49-F238E27FC236}">
                <a16:creationId xmlns:a16="http://schemas.microsoft.com/office/drawing/2014/main" id="{E154669A-7FD9-4E30-88BE-4B1DB76ACC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07424" y="950825"/>
            <a:ext cx="2978387" cy="2233790"/>
          </a:xfrm>
          <a:prstGeom prst="rect">
            <a:avLst/>
          </a:prstGeom>
          <a:ln w="28575">
            <a:solidFill>
              <a:schemeClr val="tx1"/>
            </a:solidFill>
          </a:ln>
        </p:spPr>
      </p:pic>
      <p:pic>
        <p:nvPicPr>
          <p:cNvPr id="5" name="Picture 4">
            <a:extLst>
              <a:ext uri="{FF2B5EF4-FFF2-40B4-BE49-F238E27FC236}">
                <a16:creationId xmlns:a16="http://schemas.microsoft.com/office/drawing/2014/main" id="{952191CE-75A5-4DBA-9632-0CE1267BDA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09219" y="3366869"/>
            <a:ext cx="2594667" cy="3136115"/>
          </a:xfrm>
          <a:prstGeom prst="rect">
            <a:avLst/>
          </a:prstGeom>
          <a:ln w="28575">
            <a:solidFill>
              <a:schemeClr val="tx1"/>
            </a:solidFill>
          </a:ln>
        </p:spPr>
      </p:pic>
      <p:sp>
        <p:nvSpPr>
          <p:cNvPr id="43" name="Rectangle: Rounded Corners 42">
            <a:extLst>
              <a:ext uri="{FF2B5EF4-FFF2-40B4-BE49-F238E27FC236}">
                <a16:creationId xmlns:a16="http://schemas.microsoft.com/office/drawing/2014/main" id="{96E10F0D-D619-46E5-882D-ACDE8C07BA30}"/>
              </a:ext>
            </a:extLst>
          </p:cNvPr>
          <p:cNvSpPr/>
          <p:nvPr/>
        </p:nvSpPr>
        <p:spPr>
          <a:xfrm>
            <a:off x="733215" y="4431784"/>
            <a:ext cx="1034917" cy="1025942"/>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600" dirty="0">
                <a:ln>
                  <a:solidFill>
                    <a:schemeClr val="tx2"/>
                  </a:solidFill>
                </a:ln>
                <a:solidFill>
                  <a:schemeClr val="tx1"/>
                </a:solidFill>
              </a:rPr>
              <a:t>Coal. 1</a:t>
            </a:r>
          </a:p>
        </p:txBody>
      </p:sp>
      <p:sp>
        <p:nvSpPr>
          <p:cNvPr id="44" name="Rectangle: Rounded Corners 43">
            <a:extLst>
              <a:ext uri="{FF2B5EF4-FFF2-40B4-BE49-F238E27FC236}">
                <a16:creationId xmlns:a16="http://schemas.microsoft.com/office/drawing/2014/main" id="{85B83163-BC87-425E-8AAE-6815B1290948}"/>
              </a:ext>
            </a:extLst>
          </p:cNvPr>
          <p:cNvSpPr/>
          <p:nvPr/>
        </p:nvSpPr>
        <p:spPr>
          <a:xfrm>
            <a:off x="2052714" y="4432464"/>
            <a:ext cx="1034917" cy="1025942"/>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600" dirty="0">
                <a:ln>
                  <a:solidFill>
                    <a:schemeClr val="tx2"/>
                  </a:solidFill>
                </a:ln>
                <a:solidFill>
                  <a:schemeClr val="tx1"/>
                </a:solidFill>
              </a:rPr>
              <a:t>Coal. 2</a:t>
            </a:r>
          </a:p>
        </p:txBody>
      </p:sp>
      <p:sp>
        <p:nvSpPr>
          <p:cNvPr id="45" name="Rectangle: Rounded Corners 44">
            <a:extLst>
              <a:ext uri="{FF2B5EF4-FFF2-40B4-BE49-F238E27FC236}">
                <a16:creationId xmlns:a16="http://schemas.microsoft.com/office/drawing/2014/main" id="{211058CB-5426-4C3E-81D0-4B381D60166F}"/>
              </a:ext>
            </a:extLst>
          </p:cNvPr>
          <p:cNvSpPr/>
          <p:nvPr/>
        </p:nvSpPr>
        <p:spPr>
          <a:xfrm>
            <a:off x="3372213" y="4431785"/>
            <a:ext cx="1034917" cy="1025942"/>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600" dirty="0">
                <a:ln>
                  <a:solidFill>
                    <a:schemeClr val="tx2"/>
                  </a:solidFill>
                </a:ln>
                <a:solidFill>
                  <a:schemeClr val="tx1"/>
                </a:solidFill>
              </a:rPr>
              <a:t>Coal. 3</a:t>
            </a:r>
          </a:p>
        </p:txBody>
      </p:sp>
      <p:sp>
        <p:nvSpPr>
          <p:cNvPr id="46" name="Rectangle: Rounded Corners 45">
            <a:extLst>
              <a:ext uri="{FF2B5EF4-FFF2-40B4-BE49-F238E27FC236}">
                <a16:creationId xmlns:a16="http://schemas.microsoft.com/office/drawing/2014/main" id="{F3111FF2-BD9C-4B3E-BBA0-6ED671359ED4}"/>
              </a:ext>
            </a:extLst>
          </p:cNvPr>
          <p:cNvSpPr/>
          <p:nvPr/>
        </p:nvSpPr>
        <p:spPr>
          <a:xfrm>
            <a:off x="4691712" y="4431785"/>
            <a:ext cx="1034917" cy="1025942"/>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600" dirty="0">
                <a:ln>
                  <a:solidFill>
                    <a:schemeClr val="tx2"/>
                  </a:solidFill>
                </a:ln>
                <a:solidFill>
                  <a:schemeClr val="tx1"/>
                </a:solidFill>
              </a:rPr>
              <a:t>Coal. 4</a:t>
            </a:r>
          </a:p>
        </p:txBody>
      </p:sp>
      <p:cxnSp>
        <p:nvCxnSpPr>
          <p:cNvPr id="47" name="Straight Arrow Connector 46">
            <a:extLst>
              <a:ext uri="{FF2B5EF4-FFF2-40B4-BE49-F238E27FC236}">
                <a16:creationId xmlns:a16="http://schemas.microsoft.com/office/drawing/2014/main" id="{AC7AE249-9615-41D0-8B96-ABEB7ED8F16D}"/>
              </a:ext>
            </a:extLst>
          </p:cNvPr>
          <p:cNvCxnSpPr>
            <a:cxnSpLocks/>
            <a:stCxn id="43" idx="3"/>
            <a:endCxn id="44" idx="1"/>
          </p:cNvCxnSpPr>
          <p:nvPr/>
        </p:nvCxnSpPr>
        <p:spPr>
          <a:xfrm>
            <a:off x="1768132" y="4944755"/>
            <a:ext cx="284582" cy="68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F991BE8-2DD4-47E9-AFA9-C9E56DB4C5B2}"/>
              </a:ext>
            </a:extLst>
          </p:cNvPr>
          <p:cNvCxnSpPr>
            <a:cxnSpLocks/>
          </p:cNvCxnSpPr>
          <p:nvPr/>
        </p:nvCxnSpPr>
        <p:spPr>
          <a:xfrm flipV="1">
            <a:off x="3139706" y="5078386"/>
            <a:ext cx="212369" cy="21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184D857-A614-4C9E-89D3-8ADADD13CF69}"/>
              </a:ext>
            </a:extLst>
          </p:cNvPr>
          <p:cNvCxnSpPr>
            <a:cxnSpLocks/>
          </p:cNvCxnSpPr>
          <p:nvPr/>
        </p:nvCxnSpPr>
        <p:spPr>
          <a:xfrm flipV="1">
            <a:off x="4452503" y="5077706"/>
            <a:ext cx="212369" cy="21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704AF91-CC60-47EA-AA3F-B8931AF5F297}"/>
              </a:ext>
            </a:extLst>
          </p:cNvPr>
          <p:cNvCxnSpPr>
            <a:cxnSpLocks/>
          </p:cNvCxnSpPr>
          <p:nvPr/>
        </p:nvCxnSpPr>
        <p:spPr>
          <a:xfrm flipV="1">
            <a:off x="5792108" y="5064767"/>
            <a:ext cx="212369" cy="21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0E01A4D-459E-4F51-AA7A-47ABA025CF47}"/>
              </a:ext>
            </a:extLst>
          </p:cNvPr>
          <p:cNvCxnSpPr>
            <a:cxnSpLocks/>
          </p:cNvCxnSpPr>
          <p:nvPr/>
        </p:nvCxnSpPr>
        <p:spPr>
          <a:xfrm>
            <a:off x="6017913" y="4322481"/>
            <a:ext cx="0" cy="1224893"/>
          </a:xfrm>
          <a:prstGeom prst="line">
            <a:avLst/>
          </a:prstGeom>
          <a:ln w="28575">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F729BAF6-6C8C-4DC0-A77B-4A39DECC4033}"/>
              </a:ext>
            </a:extLst>
          </p:cNvPr>
          <p:cNvSpPr/>
          <p:nvPr/>
        </p:nvSpPr>
        <p:spPr>
          <a:xfrm>
            <a:off x="6257605" y="5150967"/>
            <a:ext cx="1203357" cy="792813"/>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600" dirty="0">
                <a:ln>
                  <a:solidFill>
                    <a:schemeClr val="tx2"/>
                  </a:solidFill>
                </a:ln>
                <a:solidFill>
                  <a:schemeClr val="tx1"/>
                </a:solidFill>
              </a:rPr>
              <a:t>CB 2</a:t>
            </a:r>
          </a:p>
          <a:p>
            <a:pPr algn="ctr">
              <a:lnSpc>
                <a:spcPct val="90000"/>
              </a:lnSpc>
            </a:pPr>
            <a:endParaRPr lang="en-US" sz="1100" dirty="0">
              <a:ln>
                <a:solidFill>
                  <a:schemeClr val="tx2"/>
                </a:solidFill>
              </a:ln>
              <a:solidFill>
                <a:schemeClr val="tx1"/>
              </a:solidFill>
            </a:endParaRPr>
          </a:p>
        </p:txBody>
      </p:sp>
      <p:cxnSp>
        <p:nvCxnSpPr>
          <p:cNvPr id="53" name="Straight Arrow Connector 52">
            <a:extLst>
              <a:ext uri="{FF2B5EF4-FFF2-40B4-BE49-F238E27FC236}">
                <a16:creationId xmlns:a16="http://schemas.microsoft.com/office/drawing/2014/main" id="{2F5BF524-57B0-4B51-BDC8-0EADF2DEC641}"/>
              </a:ext>
            </a:extLst>
          </p:cNvPr>
          <p:cNvCxnSpPr>
            <a:cxnSpLocks/>
          </p:cNvCxnSpPr>
          <p:nvPr/>
        </p:nvCxnSpPr>
        <p:spPr>
          <a:xfrm>
            <a:off x="6017913" y="5547374"/>
            <a:ext cx="224977" cy="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86DA14A7-D003-447B-9C3E-0339244966C1}"/>
              </a:ext>
            </a:extLst>
          </p:cNvPr>
          <p:cNvSpPr/>
          <p:nvPr/>
        </p:nvSpPr>
        <p:spPr>
          <a:xfrm>
            <a:off x="6243719" y="3966300"/>
            <a:ext cx="1195416" cy="793447"/>
          </a:xfrm>
          <a:prstGeom prst="roundRect">
            <a:avLst/>
          </a:prstGeom>
          <a:solidFill>
            <a:schemeClr val="bg1">
              <a:lumMod val="85000"/>
            </a:schemeClr>
          </a:solidFill>
          <a:ln w="38100">
            <a:solidFill>
              <a:schemeClr val="tx2">
                <a:lumMod val="40000"/>
                <a:lumOff val="6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600" dirty="0">
                <a:ln>
                  <a:solidFill>
                    <a:schemeClr val="tx2"/>
                  </a:solidFill>
                </a:ln>
                <a:solidFill>
                  <a:schemeClr val="tx1"/>
                </a:solidFill>
              </a:rPr>
              <a:t>CB1</a:t>
            </a:r>
          </a:p>
          <a:p>
            <a:pPr algn="ctr">
              <a:lnSpc>
                <a:spcPct val="90000"/>
              </a:lnSpc>
            </a:pPr>
            <a:endParaRPr lang="en-US" sz="1100" dirty="0">
              <a:ln>
                <a:solidFill>
                  <a:schemeClr val="tx2"/>
                </a:solidFill>
              </a:ln>
              <a:solidFill>
                <a:schemeClr val="tx1"/>
              </a:solidFill>
            </a:endParaRPr>
          </a:p>
        </p:txBody>
      </p:sp>
      <p:cxnSp>
        <p:nvCxnSpPr>
          <p:cNvPr id="55" name="Straight Arrow Connector 54">
            <a:extLst>
              <a:ext uri="{FF2B5EF4-FFF2-40B4-BE49-F238E27FC236}">
                <a16:creationId xmlns:a16="http://schemas.microsoft.com/office/drawing/2014/main" id="{A3CE14E8-7E8E-4B50-AA6E-1179841F81D7}"/>
              </a:ext>
            </a:extLst>
          </p:cNvPr>
          <p:cNvCxnSpPr>
            <a:cxnSpLocks/>
          </p:cNvCxnSpPr>
          <p:nvPr/>
        </p:nvCxnSpPr>
        <p:spPr>
          <a:xfrm flipV="1">
            <a:off x="6008562" y="4327455"/>
            <a:ext cx="231280" cy="21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4FBCC93A-421D-4ABF-85FF-98A859056A3C}"/>
              </a:ext>
            </a:extLst>
          </p:cNvPr>
          <p:cNvSpPr/>
          <p:nvPr/>
        </p:nvSpPr>
        <p:spPr>
          <a:xfrm>
            <a:off x="7703579" y="5140293"/>
            <a:ext cx="912092" cy="794216"/>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600" dirty="0">
                <a:ln>
                  <a:solidFill>
                    <a:schemeClr val="tx2"/>
                  </a:solidFill>
                </a:ln>
                <a:solidFill>
                  <a:schemeClr val="tx1"/>
                </a:solidFill>
              </a:rPr>
              <a:t>FF 2</a:t>
            </a:r>
          </a:p>
        </p:txBody>
      </p:sp>
      <p:cxnSp>
        <p:nvCxnSpPr>
          <p:cNvPr id="57" name="Straight Arrow Connector 56">
            <a:extLst>
              <a:ext uri="{FF2B5EF4-FFF2-40B4-BE49-F238E27FC236}">
                <a16:creationId xmlns:a16="http://schemas.microsoft.com/office/drawing/2014/main" id="{154CC833-2E3C-4452-A71C-38643DE262C1}"/>
              </a:ext>
            </a:extLst>
          </p:cNvPr>
          <p:cNvCxnSpPr>
            <a:cxnSpLocks/>
          </p:cNvCxnSpPr>
          <p:nvPr/>
        </p:nvCxnSpPr>
        <p:spPr>
          <a:xfrm>
            <a:off x="7453779" y="5547374"/>
            <a:ext cx="224977" cy="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F0A7941B-B466-4C02-BEB7-2FC88702090A}"/>
              </a:ext>
            </a:extLst>
          </p:cNvPr>
          <p:cNvSpPr/>
          <p:nvPr/>
        </p:nvSpPr>
        <p:spPr>
          <a:xfrm>
            <a:off x="7697244" y="3966300"/>
            <a:ext cx="912092" cy="792803"/>
          </a:xfrm>
          <a:prstGeom prst="roundRect">
            <a:avLst/>
          </a:prstGeom>
          <a:solidFill>
            <a:schemeClr val="bg1">
              <a:lumMod val="85000"/>
            </a:schemeClr>
          </a:solidFill>
          <a:ln w="38100">
            <a:solidFill>
              <a:schemeClr val="tx2">
                <a:lumMod val="40000"/>
                <a:lumOff val="6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600" dirty="0">
                <a:ln>
                  <a:solidFill>
                    <a:schemeClr val="tx2"/>
                  </a:solidFill>
                </a:ln>
                <a:solidFill>
                  <a:schemeClr val="tx1"/>
                </a:solidFill>
              </a:rPr>
              <a:t>FF 1</a:t>
            </a:r>
          </a:p>
        </p:txBody>
      </p:sp>
      <p:cxnSp>
        <p:nvCxnSpPr>
          <p:cNvPr id="59" name="Straight Arrow Connector 58">
            <a:extLst>
              <a:ext uri="{FF2B5EF4-FFF2-40B4-BE49-F238E27FC236}">
                <a16:creationId xmlns:a16="http://schemas.microsoft.com/office/drawing/2014/main" id="{3B3704CF-AF38-42E8-A414-036024AD67E6}"/>
              </a:ext>
            </a:extLst>
          </p:cNvPr>
          <p:cNvCxnSpPr>
            <a:cxnSpLocks/>
          </p:cNvCxnSpPr>
          <p:nvPr/>
        </p:nvCxnSpPr>
        <p:spPr>
          <a:xfrm flipV="1">
            <a:off x="7447077" y="4321281"/>
            <a:ext cx="231280" cy="210"/>
          </a:xfrm>
          <a:prstGeom prst="straightConnector1">
            <a:avLst/>
          </a:prstGeom>
          <a:ln w="28575">
            <a:solidFill>
              <a:schemeClr val="tx2">
                <a:lumMod val="40000"/>
                <a:lumOff val="6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008D80D8-36C5-4072-A3D8-3E9EEFB7C430}"/>
              </a:ext>
            </a:extLst>
          </p:cNvPr>
          <p:cNvSpPr/>
          <p:nvPr/>
        </p:nvSpPr>
        <p:spPr>
          <a:xfrm>
            <a:off x="412174" y="3501012"/>
            <a:ext cx="8428474" cy="2569965"/>
          </a:xfrm>
          <a:prstGeom prst="roundRect">
            <a:avLst/>
          </a:prstGeom>
          <a:no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1" name="TextBox 60">
            <a:extLst>
              <a:ext uri="{FF2B5EF4-FFF2-40B4-BE49-F238E27FC236}">
                <a16:creationId xmlns:a16="http://schemas.microsoft.com/office/drawing/2014/main" id="{41B8EFE7-C3B2-4AFA-ACF0-5E597A7A05B2}"/>
              </a:ext>
            </a:extLst>
          </p:cNvPr>
          <p:cNvSpPr txBox="1"/>
          <p:nvPr/>
        </p:nvSpPr>
        <p:spPr>
          <a:xfrm>
            <a:off x="606892" y="5736969"/>
            <a:ext cx="2638998" cy="341632"/>
          </a:xfrm>
          <a:prstGeom prst="rect">
            <a:avLst/>
          </a:prstGeom>
          <a:noFill/>
        </p:spPr>
        <p:txBody>
          <a:bodyPr wrap="square" rtlCol="0">
            <a:spAutoFit/>
          </a:bodyPr>
          <a:lstStyle/>
          <a:p>
            <a:pPr algn="l">
              <a:lnSpc>
                <a:spcPct val="90000"/>
              </a:lnSpc>
            </a:pPr>
            <a:r>
              <a:rPr lang="en-US" b="1" dirty="0">
                <a:latin typeface="+mn-lt"/>
              </a:rPr>
              <a:t>Upgraded CMS ORS</a:t>
            </a:r>
          </a:p>
        </p:txBody>
      </p:sp>
      <p:cxnSp>
        <p:nvCxnSpPr>
          <p:cNvPr id="62" name="Straight Arrow Connector 61">
            <a:extLst>
              <a:ext uri="{FF2B5EF4-FFF2-40B4-BE49-F238E27FC236}">
                <a16:creationId xmlns:a16="http://schemas.microsoft.com/office/drawing/2014/main" id="{0143DFAF-863B-4CDE-B60E-5F0B0465B8D0}"/>
              </a:ext>
            </a:extLst>
          </p:cNvPr>
          <p:cNvCxnSpPr>
            <a:cxnSpLocks/>
          </p:cNvCxnSpPr>
          <p:nvPr/>
        </p:nvCxnSpPr>
        <p:spPr>
          <a:xfrm>
            <a:off x="8615671" y="5547373"/>
            <a:ext cx="224977" cy="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6A47A2F-5089-47E7-9926-D5FFBB7004FC}"/>
              </a:ext>
            </a:extLst>
          </p:cNvPr>
          <p:cNvCxnSpPr>
            <a:cxnSpLocks/>
          </p:cNvCxnSpPr>
          <p:nvPr/>
        </p:nvCxnSpPr>
        <p:spPr>
          <a:xfrm flipV="1">
            <a:off x="8555398" y="4320548"/>
            <a:ext cx="231280" cy="210"/>
          </a:xfrm>
          <a:prstGeom prst="straightConnector1">
            <a:avLst/>
          </a:prstGeom>
          <a:ln w="28575">
            <a:solidFill>
              <a:schemeClr val="tx2">
                <a:lumMod val="40000"/>
                <a:lumOff val="6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81870DEB-CFA1-4C7E-86E0-C462F41106AA}"/>
              </a:ext>
            </a:extLst>
          </p:cNvPr>
          <p:cNvSpPr/>
          <p:nvPr/>
        </p:nvSpPr>
        <p:spPr>
          <a:xfrm>
            <a:off x="2349131" y="1395632"/>
            <a:ext cx="1034917" cy="1025942"/>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600" dirty="0">
                <a:ln>
                  <a:solidFill>
                    <a:schemeClr val="tx2"/>
                  </a:solidFill>
                </a:ln>
                <a:solidFill>
                  <a:schemeClr val="tx1"/>
                </a:solidFill>
              </a:rPr>
              <a:t>Coal. 1</a:t>
            </a:r>
          </a:p>
        </p:txBody>
      </p:sp>
      <p:sp>
        <p:nvSpPr>
          <p:cNvPr id="65" name="Rectangle: Rounded Corners 64">
            <a:extLst>
              <a:ext uri="{FF2B5EF4-FFF2-40B4-BE49-F238E27FC236}">
                <a16:creationId xmlns:a16="http://schemas.microsoft.com/office/drawing/2014/main" id="{E23DF634-D3D9-4E13-BBC4-E1F4FBAD0A2A}"/>
              </a:ext>
            </a:extLst>
          </p:cNvPr>
          <p:cNvSpPr/>
          <p:nvPr/>
        </p:nvSpPr>
        <p:spPr>
          <a:xfrm>
            <a:off x="3668630" y="1396312"/>
            <a:ext cx="1034917" cy="1025942"/>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600" dirty="0">
                <a:ln>
                  <a:solidFill>
                    <a:schemeClr val="tx2"/>
                  </a:solidFill>
                </a:ln>
                <a:solidFill>
                  <a:schemeClr val="tx1"/>
                </a:solidFill>
              </a:rPr>
              <a:t>Coal. 2</a:t>
            </a:r>
          </a:p>
        </p:txBody>
      </p:sp>
      <p:sp>
        <p:nvSpPr>
          <p:cNvPr id="66" name="Rectangle: Rounded Corners 65">
            <a:extLst>
              <a:ext uri="{FF2B5EF4-FFF2-40B4-BE49-F238E27FC236}">
                <a16:creationId xmlns:a16="http://schemas.microsoft.com/office/drawing/2014/main" id="{D0C95A40-DD3A-4FD5-9360-7E4594CCD268}"/>
              </a:ext>
            </a:extLst>
          </p:cNvPr>
          <p:cNvSpPr/>
          <p:nvPr/>
        </p:nvSpPr>
        <p:spPr>
          <a:xfrm>
            <a:off x="4988129" y="1395633"/>
            <a:ext cx="1034917" cy="1025942"/>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600" dirty="0">
                <a:ln>
                  <a:solidFill>
                    <a:schemeClr val="tx2"/>
                  </a:solidFill>
                </a:ln>
                <a:solidFill>
                  <a:schemeClr val="tx1"/>
                </a:solidFill>
              </a:rPr>
              <a:t>CB 1</a:t>
            </a:r>
          </a:p>
          <a:p>
            <a:pPr algn="ctr">
              <a:lnSpc>
                <a:spcPct val="90000"/>
              </a:lnSpc>
            </a:pPr>
            <a:endParaRPr lang="en-US" sz="1100" dirty="0">
              <a:ln>
                <a:solidFill>
                  <a:schemeClr val="tx2"/>
                </a:solidFill>
              </a:ln>
              <a:solidFill>
                <a:schemeClr val="tx1"/>
              </a:solidFill>
            </a:endParaRPr>
          </a:p>
        </p:txBody>
      </p:sp>
      <p:sp>
        <p:nvSpPr>
          <p:cNvPr id="67" name="Rectangle: Rounded Corners 66">
            <a:extLst>
              <a:ext uri="{FF2B5EF4-FFF2-40B4-BE49-F238E27FC236}">
                <a16:creationId xmlns:a16="http://schemas.microsoft.com/office/drawing/2014/main" id="{CEEC2DA5-C9CC-4D0E-8C3A-A73826CA7EAB}"/>
              </a:ext>
            </a:extLst>
          </p:cNvPr>
          <p:cNvSpPr/>
          <p:nvPr/>
        </p:nvSpPr>
        <p:spPr>
          <a:xfrm>
            <a:off x="6307628" y="1395632"/>
            <a:ext cx="1205222" cy="1025943"/>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600" dirty="0">
                <a:ln>
                  <a:solidFill>
                    <a:schemeClr val="tx2"/>
                  </a:solidFill>
                </a:ln>
                <a:solidFill>
                  <a:schemeClr val="tx1"/>
                </a:solidFill>
              </a:rPr>
              <a:t>FF 1</a:t>
            </a:r>
          </a:p>
        </p:txBody>
      </p:sp>
      <p:cxnSp>
        <p:nvCxnSpPr>
          <p:cNvPr id="68" name="Straight Arrow Connector 67">
            <a:extLst>
              <a:ext uri="{FF2B5EF4-FFF2-40B4-BE49-F238E27FC236}">
                <a16:creationId xmlns:a16="http://schemas.microsoft.com/office/drawing/2014/main" id="{331DD6FB-E65A-43D9-8B42-45F92AC3D803}"/>
              </a:ext>
            </a:extLst>
          </p:cNvPr>
          <p:cNvCxnSpPr>
            <a:cxnSpLocks/>
            <a:stCxn id="64" idx="3"/>
            <a:endCxn id="65" idx="1"/>
          </p:cNvCxnSpPr>
          <p:nvPr/>
        </p:nvCxnSpPr>
        <p:spPr>
          <a:xfrm>
            <a:off x="3384048" y="1908603"/>
            <a:ext cx="284582" cy="68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7D08216-2735-4426-8E1B-DDA484C39A37}"/>
              </a:ext>
            </a:extLst>
          </p:cNvPr>
          <p:cNvCxnSpPr>
            <a:cxnSpLocks/>
          </p:cNvCxnSpPr>
          <p:nvPr/>
        </p:nvCxnSpPr>
        <p:spPr>
          <a:xfrm flipV="1">
            <a:off x="4755622" y="2042234"/>
            <a:ext cx="212369" cy="21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C0B6A80-344B-4604-A772-E23B1A61C034}"/>
              </a:ext>
            </a:extLst>
          </p:cNvPr>
          <p:cNvCxnSpPr>
            <a:cxnSpLocks/>
          </p:cNvCxnSpPr>
          <p:nvPr/>
        </p:nvCxnSpPr>
        <p:spPr>
          <a:xfrm flipV="1">
            <a:off x="6068419" y="2041554"/>
            <a:ext cx="212369" cy="21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7FBF1E92-FD5E-4A56-9C18-853266F3BD24}"/>
              </a:ext>
            </a:extLst>
          </p:cNvPr>
          <p:cNvCxnSpPr>
            <a:cxnSpLocks/>
          </p:cNvCxnSpPr>
          <p:nvPr/>
        </p:nvCxnSpPr>
        <p:spPr>
          <a:xfrm flipV="1">
            <a:off x="2143427" y="2049189"/>
            <a:ext cx="206071" cy="21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72" name="Rectangle: Rounded Corners 71">
            <a:extLst>
              <a:ext uri="{FF2B5EF4-FFF2-40B4-BE49-F238E27FC236}">
                <a16:creationId xmlns:a16="http://schemas.microsoft.com/office/drawing/2014/main" id="{02AB1F32-E336-42AE-8786-2A453B4B5CCC}"/>
              </a:ext>
            </a:extLst>
          </p:cNvPr>
          <p:cNvSpPr/>
          <p:nvPr/>
        </p:nvSpPr>
        <p:spPr>
          <a:xfrm>
            <a:off x="2142337" y="1060704"/>
            <a:ext cx="5536020" cy="1677636"/>
          </a:xfrm>
          <a:prstGeom prst="roundRect">
            <a:avLst/>
          </a:prstGeom>
          <a:no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3" name="TextBox 72">
            <a:extLst>
              <a:ext uri="{FF2B5EF4-FFF2-40B4-BE49-F238E27FC236}">
                <a16:creationId xmlns:a16="http://schemas.microsoft.com/office/drawing/2014/main" id="{ABC0B6C6-DDA8-46E1-87A0-4D01D266442C}"/>
              </a:ext>
            </a:extLst>
          </p:cNvPr>
          <p:cNvSpPr txBox="1"/>
          <p:nvPr/>
        </p:nvSpPr>
        <p:spPr>
          <a:xfrm>
            <a:off x="2349132" y="2396708"/>
            <a:ext cx="2342580" cy="341632"/>
          </a:xfrm>
          <a:prstGeom prst="rect">
            <a:avLst/>
          </a:prstGeom>
          <a:noFill/>
        </p:spPr>
        <p:txBody>
          <a:bodyPr wrap="square" rtlCol="0">
            <a:spAutoFit/>
          </a:bodyPr>
          <a:lstStyle/>
          <a:p>
            <a:pPr algn="l">
              <a:lnSpc>
                <a:spcPct val="90000"/>
              </a:lnSpc>
            </a:pPr>
            <a:r>
              <a:rPr lang="en-US" b="1" dirty="0">
                <a:latin typeface="+mn-lt"/>
              </a:rPr>
              <a:t>Orig. CMS ORS</a:t>
            </a:r>
          </a:p>
        </p:txBody>
      </p:sp>
      <p:sp>
        <p:nvSpPr>
          <p:cNvPr id="74" name="TextBox 73">
            <a:extLst>
              <a:ext uri="{FF2B5EF4-FFF2-40B4-BE49-F238E27FC236}">
                <a16:creationId xmlns:a16="http://schemas.microsoft.com/office/drawing/2014/main" id="{87BC01FD-6437-465B-B1EE-F05342DCBC43}"/>
              </a:ext>
            </a:extLst>
          </p:cNvPr>
          <p:cNvSpPr txBox="1"/>
          <p:nvPr/>
        </p:nvSpPr>
        <p:spPr>
          <a:xfrm>
            <a:off x="524407" y="1577782"/>
            <a:ext cx="1700000" cy="590931"/>
          </a:xfrm>
          <a:prstGeom prst="rect">
            <a:avLst/>
          </a:prstGeom>
          <a:noFill/>
        </p:spPr>
        <p:txBody>
          <a:bodyPr wrap="square" rtlCol="0">
            <a:spAutoFit/>
          </a:bodyPr>
          <a:lstStyle/>
          <a:p>
            <a:pPr algn="l">
              <a:lnSpc>
                <a:spcPct val="90000"/>
              </a:lnSpc>
            </a:pPr>
            <a:r>
              <a:rPr lang="en-US" dirty="0">
                <a:latin typeface="+mn-lt"/>
              </a:rPr>
              <a:t>From He Compressor</a:t>
            </a:r>
          </a:p>
        </p:txBody>
      </p:sp>
      <p:cxnSp>
        <p:nvCxnSpPr>
          <p:cNvPr id="89" name="Straight Arrow Connector 88">
            <a:extLst>
              <a:ext uri="{FF2B5EF4-FFF2-40B4-BE49-F238E27FC236}">
                <a16:creationId xmlns:a16="http://schemas.microsoft.com/office/drawing/2014/main" id="{90EC3455-0205-4942-A18C-59F9B4DC7E87}"/>
              </a:ext>
            </a:extLst>
          </p:cNvPr>
          <p:cNvCxnSpPr>
            <a:cxnSpLocks/>
          </p:cNvCxnSpPr>
          <p:nvPr/>
        </p:nvCxnSpPr>
        <p:spPr>
          <a:xfrm>
            <a:off x="7656558" y="1905145"/>
            <a:ext cx="224977" cy="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C7FDC5CC-3A6A-4F2E-93EC-3847AF7DEFCA}"/>
              </a:ext>
            </a:extLst>
          </p:cNvPr>
          <p:cNvSpPr txBox="1"/>
          <p:nvPr/>
        </p:nvSpPr>
        <p:spPr>
          <a:xfrm>
            <a:off x="7815814" y="1660038"/>
            <a:ext cx="1195442" cy="590931"/>
          </a:xfrm>
          <a:prstGeom prst="rect">
            <a:avLst/>
          </a:prstGeom>
          <a:noFill/>
        </p:spPr>
        <p:txBody>
          <a:bodyPr wrap="square" rtlCol="0">
            <a:spAutoFit/>
          </a:bodyPr>
          <a:lstStyle/>
          <a:p>
            <a:pPr algn="l">
              <a:lnSpc>
                <a:spcPct val="90000"/>
              </a:lnSpc>
            </a:pPr>
            <a:r>
              <a:rPr lang="en-US" dirty="0">
                <a:latin typeface="+mn-lt"/>
              </a:rPr>
              <a:t>To Coldbox</a:t>
            </a:r>
          </a:p>
        </p:txBody>
      </p:sp>
      <p:sp>
        <p:nvSpPr>
          <p:cNvPr id="91" name="TextBox 90">
            <a:extLst>
              <a:ext uri="{FF2B5EF4-FFF2-40B4-BE49-F238E27FC236}">
                <a16:creationId xmlns:a16="http://schemas.microsoft.com/office/drawing/2014/main" id="{69A3F049-C05D-49A2-962C-109E3924C93B}"/>
              </a:ext>
            </a:extLst>
          </p:cNvPr>
          <p:cNvSpPr txBox="1"/>
          <p:nvPr/>
        </p:nvSpPr>
        <p:spPr>
          <a:xfrm>
            <a:off x="2142337" y="6109916"/>
            <a:ext cx="2190232" cy="757130"/>
          </a:xfrm>
          <a:prstGeom prst="rect">
            <a:avLst/>
          </a:prstGeom>
          <a:noFill/>
        </p:spPr>
        <p:txBody>
          <a:bodyPr wrap="square" rtlCol="0">
            <a:spAutoFit/>
          </a:bodyPr>
          <a:lstStyle/>
          <a:p>
            <a:pPr algn="l">
              <a:lnSpc>
                <a:spcPct val="90000"/>
              </a:lnSpc>
            </a:pPr>
            <a:r>
              <a:rPr lang="en-US" sz="1600" dirty="0">
                <a:latin typeface="+mn-lt"/>
              </a:rPr>
              <a:t>Coal. – Coalescer</a:t>
            </a:r>
          </a:p>
          <a:p>
            <a:pPr algn="l">
              <a:lnSpc>
                <a:spcPct val="90000"/>
              </a:lnSpc>
            </a:pPr>
            <a:r>
              <a:rPr lang="en-US" sz="1600" dirty="0">
                <a:latin typeface="+mn-lt"/>
              </a:rPr>
              <a:t>CB – Carbon Bed</a:t>
            </a:r>
          </a:p>
          <a:p>
            <a:pPr algn="l">
              <a:lnSpc>
                <a:spcPct val="90000"/>
              </a:lnSpc>
            </a:pPr>
            <a:r>
              <a:rPr lang="en-US" sz="1600" dirty="0">
                <a:latin typeface="+mn-lt"/>
              </a:rPr>
              <a:t>FF – Final Filter</a:t>
            </a:r>
          </a:p>
        </p:txBody>
      </p:sp>
    </p:spTree>
    <p:extLst>
      <p:ext uri="{BB962C8B-B14F-4D97-AF65-F5344CB8AC3E}">
        <p14:creationId xmlns:p14="http://schemas.microsoft.com/office/powerpoint/2010/main" val="3667629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6" y="274320"/>
            <a:ext cx="11556045" cy="978729"/>
          </a:xfrm>
        </p:spPr>
        <p:txBody>
          <a:bodyPr/>
          <a:lstStyle/>
          <a:p>
            <a:r>
              <a:rPr lang="en-US" b="1" dirty="0">
                <a:solidFill>
                  <a:schemeClr val="tx2"/>
                </a:solidFill>
              </a:rPr>
              <a:t>Migration of oil contamination to the refrigerator was suspected in Summer 2019</a:t>
            </a:r>
          </a:p>
        </p:txBody>
      </p:sp>
      <p:sp>
        <p:nvSpPr>
          <p:cNvPr id="8" name="Content Placeholder 7">
            <a:extLst>
              <a:ext uri="{FF2B5EF4-FFF2-40B4-BE49-F238E27FC236}">
                <a16:creationId xmlns:a16="http://schemas.microsoft.com/office/drawing/2014/main" id="{FEB698BB-9647-4176-930E-CB6CABBDDFD3}"/>
              </a:ext>
            </a:extLst>
          </p:cNvPr>
          <p:cNvSpPr>
            <a:spLocks noGrp="1"/>
          </p:cNvSpPr>
          <p:nvPr>
            <p:ph idx="1"/>
          </p:nvPr>
        </p:nvSpPr>
        <p:spPr>
          <a:xfrm>
            <a:off x="429766" y="1253049"/>
            <a:ext cx="11430000" cy="4950865"/>
          </a:xfrm>
        </p:spPr>
        <p:txBody>
          <a:bodyPr/>
          <a:lstStyle/>
          <a:p>
            <a:r>
              <a:rPr lang="en-US" sz="2400" dirty="0"/>
              <a:t>Elevated oil readings were observed downstream of the ORS during the Summer 2019 run-cycle</a:t>
            </a:r>
          </a:p>
          <a:p>
            <a:pPr lvl="1"/>
            <a:r>
              <a:rPr lang="en-US" sz="2000" dirty="0"/>
              <a:t>Concern over misaligned Bulk Oil Separator (BOS) filters</a:t>
            </a:r>
          </a:p>
          <a:p>
            <a:pPr lvl="1"/>
            <a:r>
              <a:rPr lang="en-US" sz="2000" dirty="0"/>
              <a:t>Initial efforts to identify an analytical instrument to measure oil levels in helium at BOS exit have been unsuccessful</a:t>
            </a:r>
          </a:p>
          <a:p>
            <a:r>
              <a:rPr lang="en-US" sz="2400" dirty="0"/>
              <a:t>Linde Gas Analyzer readings upstream of ORS carbon beds: ~30-100 ppb, downstream of carbon beds: ~2-5 ppb</a:t>
            </a:r>
          </a:p>
          <a:p>
            <a:pPr lvl="1"/>
            <a:r>
              <a:rPr lang="en-US" sz="2000" dirty="0"/>
              <a:t>Effective carbon beds should provide 99.99% contamination capture</a:t>
            </a:r>
          </a:p>
          <a:p>
            <a:r>
              <a:rPr lang="en-US" sz="2400" dirty="0"/>
              <a:t>Sudden appearance of significant oil in ORS coalescer 4 sight-glass </a:t>
            </a:r>
          </a:p>
          <a:p>
            <a:pPr lvl="1"/>
            <a:r>
              <a:rPr lang="en-US" sz="2000" dirty="0"/>
              <a:t>~40 mL during 4-hour period</a:t>
            </a:r>
          </a:p>
          <a:p>
            <a:pPr lvl="1"/>
            <a:r>
              <a:rPr lang="en-US" sz="2000" dirty="0"/>
              <a:t>No visible accumulation in coalescer 1-3 sight glasses during this period</a:t>
            </a:r>
          </a:p>
          <a:p>
            <a:pPr lvl="1"/>
            <a:r>
              <a:rPr lang="en-US" sz="2000" dirty="0"/>
              <a:t>Oil return volume in effective series of coalescers should taper down significantly as flow proceeds downstream (rarely should see significant return from coal. 3 or 4)</a:t>
            </a:r>
          </a:p>
          <a:p>
            <a:endParaRPr lang="en-US" sz="2400" dirty="0"/>
          </a:p>
          <a:p>
            <a:pPr lvl="1"/>
            <a:endParaRPr lang="en-US" sz="2000" dirty="0"/>
          </a:p>
          <a:p>
            <a:pPr marL="398463" lvl="1" indent="0">
              <a:buNone/>
            </a:pPr>
            <a:endParaRPr lang="en-US" sz="2000" dirty="0"/>
          </a:p>
          <a:p>
            <a:endParaRPr lang="en-US" sz="2400" dirty="0"/>
          </a:p>
        </p:txBody>
      </p:sp>
    </p:spTree>
    <p:extLst>
      <p:ext uri="{BB962C8B-B14F-4D97-AF65-F5344CB8AC3E}">
        <p14:creationId xmlns:p14="http://schemas.microsoft.com/office/powerpoint/2010/main" val="3323386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EB698BB-9647-4176-930E-CB6CABBDDFD3}"/>
              </a:ext>
            </a:extLst>
          </p:cNvPr>
          <p:cNvSpPr>
            <a:spLocks noGrp="1"/>
          </p:cNvSpPr>
          <p:nvPr>
            <p:ph idx="1"/>
          </p:nvPr>
        </p:nvSpPr>
        <p:spPr>
          <a:xfrm>
            <a:off x="429766" y="1209375"/>
            <a:ext cx="11428858" cy="4950865"/>
          </a:xfrm>
        </p:spPr>
        <p:txBody>
          <a:bodyPr/>
          <a:lstStyle/>
          <a:p>
            <a:r>
              <a:rPr lang="en-US" sz="2400" dirty="0"/>
              <a:t>New CMS ORS includes two carbon beds (in parallel configuration)</a:t>
            </a:r>
          </a:p>
          <a:p>
            <a:pPr lvl="1"/>
            <a:r>
              <a:rPr lang="en-US" sz="2000" dirty="0"/>
              <a:t>Carbon was replaced in both during October outage</a:t>
            </a:r>
          </a:p>
          <a:p>
            <a:pPr marL="1085850" lvl="2" indent="-342900">
              <a:buFont typeface="+mj-lt"/>
              <a:buAutoNum type="arabicPeriod"/>
            </a:pPr>
            <a:r>
              <a:rPr lang="en-US" sz="1800" dirty="0"/>
              <a:t>CHL variety carbon (coconut husk) </a:t>
            </a:r>
          </a:p>
          <a:p>
            <a:pPr marL="1085850" lvl="2" indent="-342900">
              <a:buFont typeface="+mj-lt"/>
              <a:buAutoNum type="arabicPeriod"/>
            </a:pPr>
            <a:r>
              <a:rPr lang="en-US" sz="1800" dirty="0"/>
              <a:t>CMS variety (Cabot Sorbonorit B 4, current flow path)</a:t>
            </a:r>
          </a:p>
          <a:p>
            <a:pPr lvl="1"/>
            <a:r>
              <a:rPr lang="en-US" sz="2000" dirty="0"/>
              <a:t>Variation due to different oil types in CHL/CMS compressors</a:t>
            </a:r>
          </a:p>
          <a:p>
            <a:r>
              <a:rPr lang="en-US" sz="2400" dirty="0"/>
              <a:t>New configuration provides option of redirecting flow to alternate bed if oil contamination levels begin to read high downstream of the ORS carbon bed</a:t>
            </a:r>
          </a:p>
          <a:p>
            <a:endParaRPr lang="en-US" sz="2400" dirty="0"/>
          </a:p>
        </p:txBody>
      </p:sp>
      <p:sp>
        <p:nvSpPr>
          <p:cNvPr id="2" name="Title 1"/>
          <p:cNvSpPr>
            <a:spLocks noGrp="1"/>
          </p:cNvSpPr>
          <p:nvPr>
            <p:ph type="title"/>
          </p:nvPr>
        </p:nvSpPr>
        <p:spPr>
          <a:xfrm>
            <a:off x="429766" y="274320"/>
            <a:ext cx="11556045" cy="978729"/>
          </a:xfrm>
        </p:spPr>
        <p:txBody>
          <a:bodyPr/>
          <a:lstStyle/>
          <a:p>
            <a:r>
              <a:rPr lang="en-US" b="1" dirty="0">
                <a:solidFill>
                  <a:schemeClr val="tx2"/>
                </a:solidFill>
              </a:rPr>
              <a:t>Oil Removal Skid carbon beds were replaced with two different types of carbon</a:t>
            </a:r>
          </a:p>
        </p:txBody>
      </p:sp>
      <p:sp>
        <p:nvSpPr>
          <p:cNvPr id="3" name="Rectangle: Rounded Corners 2">
            <a:extLst>
              <a:ext uri="{FF2B5EF4-FFF2-40B4-BE49-F238E27FC236}">
                <a16:creationId xmlns:a16="http://schemas.microsoft.com/office/drawing/2014/main" id="{15D20AB6-9605-4768-A3D5-AA408C62886D}"/>
              </a:ext>
            </a:extLst>
          </p:cNvPr>
          <p:cNvSpPr/>
          <p:nvPr/>
        </p:nvSpPr>
        <p:spPr>
          <a:xfrm>
            <a:off x="1602995" y="4905393"/>
            <a:ext cx="1100391" cy="784135"/>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Coal. 3</a:t>
            </a:r>
          </a:p>
        </p:txBody>
      </p:sp>
      <p:sp>
        <p:nvSpPr>
          <p:cNvPr id="5" name="Rectangle: Rounded Corners 4">
            <a:extLst>
              <a:ext uri="{FF2B5EF4-FFF2-40B4-BE49-F238E27FC236}">
                <a16:creationId xmlns:a16="http://schemas.microsoft.com/office/drawing/2014/main" id="{F829A6C3-376D-47F0-AADC-0A8BC2DFEB01}"/>
              </a:ext>
            </a:extLst>
          </p:cNvPr>
          <p:cNvSpPr/>
          <p:nvPr/>
        </p:nvSpPr>
        <p:spPr>
          <a:xfrm>
            <a:off x="2922494" y="4906073"/>
            <a:ext cx="1100391" cy="784135"/>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Coal. 4</a:t>
            </a:r>
          </a:p>
        </p:txBody>
      </p:sp>
      <p:sp>
        <p:nvSpPr>
          <p:cNvPr id="6" name="Rectangle: Rounded Corners 5">
            <a:extLst>
              <a:ext uri="{FF2B5EF4-FFF2-40B4-BE49-F238E27FC236}">
                <a16:creationId xmlns:a16="http://schemas.microsoft.com/office/drawing/2014/main" id="{FE532420-D834-47AC-ABFA-9178CB05FC5A}"/>
              </a:ext>
            </a:extLst>
          </p:cNvPr>
          <p:cNvSpPr/>
          <p:nvPr/>
        </p:nvSpPr>
        <p:spPr>
          <a:xfrm>
            <a:off x="4241993" y="4905394"/>
            <a:ext cx="1100391" cy="784135"/>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Coal. 5</a:t>
            </a:r>
          </a:p>
        </p:txBody>
      </p:sp>
      <p:sp>
        <p:nvSpPr>
          <p:cNvPr id="7" name="Rectangle: Rounded Corners 6">
            <a:extLst>
              <a:ext uri="{FF2B5EF4-FFF2-40B4-BE49-F238E27FC236}">
                <a16:creationId xmlns:a16="http://schemas.microsoft.com/office/drawing/2014/main" id="{05CED536-5D5D-4B49-BF4F-EB3ACC815EA9}"/>
              </a:ext>
            </a:extLst>
          </p:cNvPr>
          <p:cNvSpPr/>
          <p:nvPr/>
        </p:nvSpPr>
        <p:spPr>
          <a:xfrm>
            <a:off x="5561492" y="4905394"/>
            <a:ext cx="1100391" cy="784135"/>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Coal. 6</a:t>
            </a:r>
          </a:p>
        </p:txBody>
      </p:sp>
      <p:cxnSp>
        <p:nvCxnSpPr>
          <p:cNvPr id="9" name="Straight Arrow Connector 8">
            <a:extLst>
              <a:ext uri="{FF2B5EF4-FFF2-40B4-BE49-F238E27FC236}">
                <a16:creationId xmlns:a16="http://schemas.microsoft.com/office/drawing/2014/main" id="{D99EA9BD-B5A4-44CC-AFDC-9CAED3044EBF}"/>
              </a:ext>
            </a:extLst>
          </p:cNvPr>
          <p:cNvCxnSpPr>
            <a:cxnSpLocks/>
            <a:stCxn id="3" idx="3"/>
            <a:endCxn id="5" idx="1"/>
          </p:cNvCxnSpPr>
          <p:nvPr/>
        </p:nvCxnSpPr>
        <p:spPr>
          <a:xfrm>
            <a:off x="2703386" y="5297461"/>
            <a:ext cx="219108" cy="68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A8055E8-3526-44E1-9B9E-28A8FEF965F2}"/>
              </a:ext>
            </a:extLst>
          </p:cNvPr>
          <p:cNvCxnSpPr>
            <a:cxnSpLocks/>
          </p:cNvCxnSpPr>
          <p:nvPr/>
        </p:nvCxnSpPr>
        <p:spPr>
          <a:xfrm>
            <a:off x="4009486" y="5310399"/>
            <a:ext cx="225805" cy="68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E07B713-A958-42F8-ABF1-803284353C3E}"/>
              </a:ext>
            </a:extLst>
          </p:cNvPr>
          <p:cNvCxnSpPr>
            <a:cxnSpLocks/>
          </p:cNvCxnSpPr>
          <p:nvPr/>
        </p:nvCxnSpPr>
        <p:spPr>
          <a:xfrm>
            <a:off x="5322283" y="5309719"/>
            <a:ext cx="225805" cy="68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D53230E-4DD9-45A5-9D9D-27E01636B77F}"/>
              </a:ext>
            </a:extLst>
          </p:cNvPr>
          <p:cNvCxnSpPr>
            <a:cxnSpLocks/>
          </p:cNvCxnSpPr>
          <p:nvPr/>
        </p:nvCxnSpPr>
        <p:spPr>
          <a:xfrm>
            <a:off x="6661888" y="5296780"/>
            <a:ext cx="225805" cy="68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DF0103-CB79-4DAD-A4CB-DDF517627D1D}"/>
              </a:ext>
            </a:extLst>
          </p:cNvPr>
          <p:cNvCxnSpPr>
            <a:cxnSpLocks/>
          </p:cNvCxnSpPr>
          <p:nvPr/>
        </p:nvCxnSpPr>
        <p:spPr>
          <a:xfrm>
            <a:off x="6887693" y="4842982"/>
            <a:ext cx="0" cy="936195"/>
          </a:xfrm>
          <a:prstGeom prst="line">
            <a:avLst/>
          </a:prstGeom>
          <a:ln w="28575">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3A38F0E8-4674-4A15-967D-DD804C42B6C4}"/>
              </a:ext>
            </a:extLst>
          </p:cNvPr>
          <p:cNvSpPr/>
          <p:nvPr/>
        </p:nvSpPr>
        <p:spPr>
          <a:xfrm>
            <a:off x="7120201" y="5376105"/>
            <a:ext cx="1208008" cy="784135"/>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CB 2</a:t>
            </a:r>
          </a:p>
          <a:p>
            <a:pPr algn="ctr">
              <a:lnSpc>
                <a:spcPct val="90000"/>
              </a:lnSpc>
            </a:pPr>
            <a:r>
              <a:rPr lang="en-US" sz="1200" dirty="0">
                <a:ln>
                  <a:solidFill>
                    <a:schemeClr val="tx2"/>
                  </a:solidFill>
                </a:ln>
                <a:solidFill>
                  <a:schemeClr val="tx1"/>
                </a:solidFill>
              </a:rPr>
              <a:t>(Cabot)</a:t>
            </a:r>
            <a:endParaRPr lang="en-US" dirty="0">
              <a:ln>
                <a:solidFill>
                  <a:schemeClr val="tx2"/>
                </a:solidFill>
              </a:ln>
              <a:solidFill>
                <a:schemeClr val="tx1"/>
              </a:solidFill>
            </a:endParaRPr>
          </a:p>
        </p:txBody>
      </p:sp>
      <p:cxnSp>
        <p:nvCxnSpPr>
          <p:cNvPr id="20" name="Straight Arrow Connector 19">
            <a:extLst>
              <a:ext uri="{FF2B5EF4-FFF2-40B4-BE49-F238E27FC236}">
                <a16:creationId xmlns:a16="http://schemas.microsoft.com/office/drawing/2014/main" id="{BE6F4C61-FEE3-4B7F-90EF-83F11BB49B63}"/>
              </a:ext>
            </a:extLst>
          </p:cNvPr>
          <p:cNvCxnSpPr>
            <a:cxnSpLocks/>
          </p:cNvCxnSpPr>
          <p:nvPr/>
        </p:nvCxnSpPr>
        <p:spPr>
          <a:xfrm>
            <a:off x="6887693" y="5779177"/>
            <a:ext cx="239210" cy="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20BFC1AE-E1A1-40C0-B983-AD19D74F7464}"/>
              </a:ext>
            </a:extLst>
          </p:cNvPr>
          <p:cNvSpPr/>
          <p:nvPr/>
        </p:nvSpPr>
        <p:spPr>
          <a:xfrm>
            <a:off x="7113499" y="4439909"/>
            <a:ext cx="1214713" cy="784135"/>
          </a:xfrm>
          <a:prstGeom prst="roundRect">
            <a:avLst/>
          </a:prstGeom>
          <a:solidFill>
            <a:schemeClr val="bg1">
              <a:lumMod val="85000"/>
            </a:schemeClr>
          </a:solidFill>
          <a:ln w="38100">
            <a:solidFill>
              <a:schemeClr val="tx2">
                <a:lumMod val="40000"/>
                <a:lumOff val="6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CB1</a:t>
            </a:r>
          </a:p>
          <a:p>
            <a:pPr algn="ctr">
              <a:lnSpc>
                <a:spcPct val="90000"/>
              </a:lnSpc>
            </a:pPr>
            <a:r>
              <a:rPr lang="en-US" sz="1200" dirty="0">
                <a:ln>
                  <a:solidFill>
                    <a:schemeClr val="tx2"/>
                  </a:solidFill>
                </a:ln>
                <a:solidFill>
                  <a:schemeClr val="tx1"/>
                </a:solidFill>
              </a:rPr>
              <a:t>(Coconut)</a:t>
            </a:r>
          </a:p>
        </p:txBody>
      </p:sp>
      <p:cxnSp>
        <p:nvCxnSpPr>
          <p:cNvPr id="22" name="Straight Arrow Connector 21">
            <a:extLst>
              <a:ext uri="{FF2B5EF4-FFF2-40B4-BE49-F238E27FC236}">
                <a16:creationId xmlns:a16="http://schemas.microsoft.com/office/drawing/2014/main" id="{3F2FA075-8B1D-4BD6-ADD4-6C69D67F6128}"/>
              </a:ext>
            </a:extLst>
          </p:cNvPr>
          <p:cNvCxnSpPr>
            <a:cxnSpLocks/>
          </p:cNvCxnSpPr>
          <p:nvPr/>
        </p:nvCxnSpPr>
        <p:spPr>
          <a:xfrm>
            <a:off x="6887693" y="4842982"/>
            <a:ext cx="245912" cy="68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4AB50256-43CF-4C89-A0CC-B958A9CD9F22}"/>
              </a:ext>
            </a:extLst>
          </p:cNvPr>
          <p:cNvSpPr/>
          <p:nvPr/>
        </p:nvSpPr>
        <p:spPr>
          <a:xfrm>
            <a:off x="8562769" y="5376105"/>
            <a:ext cx="1100391" cy="784135"/>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FF 2</a:t>
            </a:r>
          </a:p>
        </p:txBody>
      </p:sp>
      <p:cxnSp>
        <p:nvCxnSpPr>
          <p:cNvPr id="29" name="Straight Arrow Connector 28">
            <a:extLst>
              <a:ext uri="{FF2B5EF4-FFF2-40B4-BE49-F238E27FC236}">
                <a16:creationId xmlns:a16="http://schemas.microsoft.com/office/drawing/2014/main" id="{67CD7ECA-03AD-4AA5-9E11-3732523E57FF}"/>
              </a:ext>
            </a:extLst>
          </p:cNvPr>
          <p:cNvCxnSpPr>
            <a:cxnSpLocks/>
          </p:cNvCxnSpPr>
          <p:nvPr/>
        </p:nvCxnSpPr>
        <p:spPr>
          <a:xfrm>
            <a:off x="8323559" y="5779177"/>
            <a:ext cx="239210" cy="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736D17BD-ED34-4ABA-ACD7-18461685F718}"/>
              </a:ext>
            </a:extLst>
          </p:cNvPr>
          <p:cNvSpPr/>
          <p:nvPr/>
        </p:nvSpPr>
        <p:spPr>
          <a:xfrm>
            <a:off x="8556067" y="4439909"/>
            <a:ext cx="1100391" cy="784135"/>
          </a:xfrm>
          <a:prstGeom prst="roundRect">
            <a:avLst/>
          </a:prstGeom>
          <a:solidFill>
            <a:schemeClr val="bg1">
              <a:lumMod val="85000"/>
            </a:schemeClr>
          </a:solidFill>
          <a:ln w="38100">
            <a:solidFill>
              <a:schemeClr val="tx2">
                <a:lumMod val="40000"/>
                <a:lumOff val="6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FF 1</a:t>
            </a:r>
          </a:p>
        </p:txBody>
      </p:sp>
      <p:cxnSp>
        <p:nvCxnSpPr>
          <p:cNvPr id="31" name="Straight Arrow Connector 30">
            <a:extLst>
              <a:ext uri="{FF2B5EF4-FFF2-40B4-BE49-F238E27FC236}">
                <a16:creationId xmlns:a16="http://schemas.microsoft.com/office/drawing/2014/main" id="{C39A914F-AB2D-4373-A76A-BE5C8AA42562}"/>
              </a:ext>
            </a:extLst>
          </p:cNvPr>
          <p:cNvCxnSpPr>
            <a:cxnSpLocks/>
          </p:cNvCxnSpPr>
          <p:nvPr/>
        </p:nvCxnSpPr>
        <p:spPr>
          <a:xfrm>
            <a:off x="8316857" y="4821311"/>
            <a:ext cx="245912" cy="680"/>
          </a:xfrm>
          <a:prstGeom prst="straightConnector1">
            <a:avLst/>
          </a:prstGeom>
          <a:ln w="28575">
            <a:solidFill>
              <a:schemeClr val="tx2">
                <a:lumMod val="40000"/>
                <a:lumOff val="6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926CF92F-4990-4AF2-BCE9-04B19AB4A07C}"/>
              </a:ext>
            </a:extLst>
          </p:cNvPr>
          <p:cNvSpPr/>
          <p:nvPr/>
        </p:nvSpPr>
        <p:spPr>
          <a:xfrm>
            <a:off x="1281954" y="4338536"/>
            <a:ext cx="8713694" cy="1964244"/>
          </a:xfrm>
          <a:prstGeom prst="roundRect">
            <a:avLst/>
          </a:prstGeom>
          <a:no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5" name="TextBox 34">
            <a:extLst>
              <a:ext uri="{FF2B5EF4-FFF2-40B4-BE49-F238E27FC236}">
                <a16:creationId xmlns:a16="http://schemas.microsoft.com/office/drawing/2014/main" id="{A0672D36-3563-49E6-A01E-A9329A56027F}"/>
              </a:ext>
            </a:extLst>
          </p:cNvPr>
          <p:cNvSpPr txBox="1"/>
          <p:nvPr/>
        </p:nvSpPr>
        <p:spPr>
          <a:xfrm>
            <a:off x="1602995" y="5961147"/>
            <a:ext cx="2018746" cy="341632"/>
          </a:xfrm>
          <a:prstGeom prst="rect">
            <a:avLst/>
          </a:prstGeom>
          <a:noFill/>
        </p:spPr>
        <p:txBody>
          <a:bodyPr wrap="square" rtlCol="0">
            <a:spAutoFit/>
          </a:bodyPr>
          <a:lstStyle/>
          <a:p>
            <a:pPr algn="l">
              <a:lnSpc>
                <a:spcPct val="90000"/>
              </a:lnSpc>
            </a:pPr>
            <a:r>
              <a:rPr lang="en-US" dirty="0">
                <a:latin typeface="+mn-lt"/>
              </a:rPr>
              <a:t>New CMS ORS</a:t>
            </a:r>
          </a:p>
        </p:txBody>
      </p:sp>
      <p:cxnSp>
        <p:nvCxnSpPr>
          <p:cNvPr id="36" name="Straight Arrow Connector 35">
            <a:extLst>
              <a:ext uri="{FF2B5EF4-FFF2-40B4-BE49-F238E27FC236}">
                <a16:creationId xmlns:a16="http://schemas.microsoft.com/office/drawing/2014/main" id="{BD6049BB-F5BB-43FB-AD55-5F439B723ABB}"/>
              </a:ext>
            </a:extLst>
          </p:cNvPr>
          <p:cNvCxnSpPr>
            <a:cxnSpLocks/>
          </p:cNvCxnSpPr>
          <p:nvPr/>
        </p:nvCxnSpPr>
        <p:spPr>
          <a:xfrm>
            <a:off x="1397291" y="5317354"/>
            <a:ext cx="219108" cy="68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7D4500C-D54C-469C-BA87-3A11D886B481}"/>
              </a:ext>
            </a:extLst>
          </p:cNvPr>
          <p:cNvCxnSpPr>
            <a:cxnSpLocks/>
          </p:cNvCxnSpPr>
          <p:nvPr/>
        </p:nvCxnSpPr>
        <p:spPr>
          <a:xfrm>
            <a:off x="9656458" y="5769204"/>
            <a:ext cx="239210" cy="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C0ED6E2-7D8D-4E48-8766-D1A3E6A796CC}"/>
              </a:ext>
            </a:extLst>
          </p:cNvPr>
          <p:cNvCxnSpPr>
            <a:cxnSpLocks/>
          </p:cNvCxnSpPr>
          <p:nvPr/>
        </p:nvCxnSpPr>
        <p:spPr>
          <a:xfrm>
            <a:off x="9649756" y="4811338"/>
            <a:ext cx="245912" cy="680"/>
          </a:xfrm>
          <a:prstGeom prst="straightConnector1">
            <a:avLst/>
          </a:prstGeom>
          <a:ln w="28575">
            <a:solidFill>
              <a:schemeClr val="tx2">
                <a:lumMod val="40000"/>
                <a:lumOff val="6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CBF11F4-855B-4132-BA5C-4581DEC2CEA4}"/>
              </a:ext>
            </a:extLst>
          </p:cNvPr>
          <p:cNvSpPr txBox="1"/>
          <p:nvPr/>
        </p:nvSpPr>
        <p:spPr>
          <a:xfrm>
            <a:off x="10228155" y="5582582"/>
            <a:ext cx="2190232" cy="757130"/>
          </a:xfrm>
          <a:prstGeom prst="rect">
            <a:avLst/>
          </a:prstGeom>
          <a:noFill/>
        </p:spPr>
        <p:txBody>
          <a:bodyPr wrap="square" rtlCol="0">
            <a:spAutoFit/>
          </a:bodyPr>
          <a:lstStyle/>
          <a:p>
            <a:pPr algn="l">
              <a:lnSpc>
                <a:spcPct val="90000"/>
              </a:lnSpc>
            </a:pPr>
            <a:r>
              <a:rPr lang="en-US" sz="1600" dirty="0">
                <a:latin typeface="+mn-lt"/>
              </a:rPr>
              <a:t>Coal. – Coalescer</a:t>
            </a:r>
          </a:p>
          <a:p>
            <a:pPr algn="l">
              <a:lnSpc>
                <a:spcPct val="90000"/>
              </a:lnSpc>
            </a:pPr>
            <a:r>
              <a:rPr lang="en-US" sz="1600" dirty="0">
                <a:latin typeface="+mn-lt"/>
              </a:rPr>
              <a:t>CB – Carbon Bed</a:t>
            </a:r>
          </a:p>
          <a:p>
            <a:pPr algn="l">
              <a:lnSpc>
                <a:spcPct val="90000"/>
              </a:lnSpc>
            </a:pPr>
            <a:r>
              <a:rPr lang="en-US" sz="1600" dirty="0">
                <a:latin typeface="+mn-lt"/>
              </a:rPr>
              <a:t>FF – Final Filter</a:t>
            </a:r>
          </a:p>
        </p:txBody>
      </p:sp>
    </p:spTree>
    <p:extLst>
      <p:ext uri="{BB962C8B-B14F-4D97-AF65-F5344CB8AC3E}">
        <p14:creationId xmlns:p14="http://schemas.microsoft.com/office/powerpoint/2010/main" val="1651108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6" y="274320"/>
            <a:ext cx="11556045" cy="978729"/>
          </a:xfrm>
        </p:spPr>
        <p:txBody>
          <a:bodyPr/>
          <a:lstStyle/>
          <a:p>
            <a:r>
              <a:rPr lang="en-US" b="1" dirty="0">
                <a:solidFill>
                  <a:schemeClr val="tx2"/>
                </a:solidFill>
              </a:rPr>
              <a:t>Oil Removal Skid coalescers were replaced with proven Balston coalescing elements</a:t>
            </a:r>
          </a:p>
        </p:txBody>
      </p:sp>
      <p:sp>
        <p:nvSpPr>
          <p:cNvPr id="8" name="Content Placeholder 7">
            <a:extLst>
              <a:ext uri="{FF2B5EF4-FFF2-40B4-BE49-F238E27FC236}">
                <a16:creationId xmlns:a16="http://schemas.microsoft.com/office/drawing/2014/main" id="{FEB698BB-9647-4176-930E-CB6CABBDDFD3}"/>
              </a:ext>
            </a:extLst>
          </p:cNvPr>
          <p:cNvSpPr>
            <a:spLocks noGrp="1"/>
          </p:cNvSpPr>
          <p:nvPr>
            <p:ph idx="1"/>
          </p:nvPr>
        </p:nvSpPr>
        <p:spPr>
          <a:xfrm>
            <a:off x="429768" y="1405110"/>
            <a:ext cx="5457490" cy="4950865"/>
          </a:xfrm>
        </p:spPr>
        <p:txBody>
          <a:bodyPr/>
          <a:lstStyle/>
          <a:p>
            <a:pPr>
              <a:spcBef>
                <a:spcPts val="400"/>
              </a:spcBef>
            </a:pPr>
            <a:r>
              <a:rPr lang="en-US" sz="2400" dirty="0"/>
              <a:t>Installed adapter plates to improve coalescer performance in new ORS</a:t>
            </a:r>
          </a:p>
          <a:p>
            <a:pPr lvl="1">
              <a:spcBef>
                <a:spcPts val="400"/>
              </a:spcBef>
            </a:pPr>
            <a:r>
              <a:rPr lang="en-US" dirty="0">
                <a:latin typeface="Century Gothic" panose="020B0502020202020204" pitchFamily="34" charset="0"/>
                <a:cs typeface="+mn-cs"/>
              </a:rPr>
              <a:t>Quadrupled total element count</a:t>
            </a:r>
          </a:p>
          <a:p>
            <a:pPr lvl="1">
              <a:spcBef>
                <a:spcPts val="400"/>
              </a:spcBef>
            </a:pPr>
            <a:r>
              <a:rPr lang="en-US" dirty="0">
                <a:latin typeface="Century Gothic" panose="020B0502020202020204" pitchFamily="34" charset="0"/>
                <a:cs typeface="+mn-cs"/>
              </a:rPr>
              <a:t>Replaced with proven elements</a:t>
            </a:r>
          </a:p>
          <a:p>
            <a:pPr>
              <a:spcBef>
                <a:spcPts val="400"/>
              </a:spcBef>
              <a:buFont typeface="Century Gothic" panose="020B0502020202020204" pitchFamily="34" charset="0"/>
              <a:buChar char="•"/>
            </a:pPr>
            <a:endParaRPr lang="en-US" sz="2400" dirty="0"/>
          </a:p>
          <a:p>
            <a:pPr>
              <a:spcBef>
                <a:spcPts val="400"/>
              </a:spcBef>
              <a:buFont typeface="Century Gothic" panose="020B0502020202020204" pitchFamily="34" charset="0"/>
              <a:buChar char="•"/>
            </a:pPr>
            <a:r>
              <a:rPr lang="en-US" sz="2400" dirty="0"/>
              <a:t>Checked for coalescer seal, installation, or integrity issues in new ORS</a:t>
            </a:r>
          </a:p>
          <a:p>
            <a:pPr lvl="1">
              <a:spcBef>
                <a:spcPts val="400"/>
              </a:spcBef>
            </a:pPr>
            <a:r>
              <a:rPr lang="en-US" dirty="0">
                <a:latin typeface="Century Gothic" panose="020B0502020202020204" pitchFamily="34" charset="0"/>
                <a:cs typeface="+mn-cs"/>
              </a:rPr>
              <a:t>No observed issues</a:t>
            </a:r>
          </a:p>
        </p:txBody>
      </p:sp>
      <p:pic>
        <p:nvPicPr>
          <p:cNvPr id="4" name="Picture 3">
            <a:extLst>
              <a:ext uri="{FF2B5EF4-FFF2-40B4-BE49-F238E27FC236}">
                <a16:creationId xmlns:a16="http://schemas.microsoft.com/office/drawing/2014/main" id="{7651DD75-96A9-4B80-9002-3E3BCF2D17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78947" y="1166149"/>
            <a:ext cx="2831872" cy="3775831"/>
          </a:xfrm>
          <a:prstGeom prst="rect">
            <a:avLst/>
          </a:prstGeom>
          <a:ln w="28575">
            <a:solidFill>
              <a:schemeClr val="tx1"/>
            </a:solidFill>
          </a:ln>
        </p:spPr>
      </p:pic>
      <p:pic>
        <p:nvPicPr>
          <p:cNvPr id="5" name="Content Placeholder 4" descr="A picture containing indoor, wall, floor, table&#10;&#10;Description automatically generated">
            <a:extLst>
              <a:ext uri="{FF2B5EF4-FFF2-40B4-BE49-F238E27FC236}">
                <a16:creationId xmlns:a16="http://schemas.microsoft.com/office/drawing/2014/main" id="{4F5895F2-2854-47AB-9C90-3591E08E93E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9219563" y="1166149"/>
            <a:ext cx="2831873" cy="3775830"/>
          </a:xfrm>
          <a:prstGeom prst="rect">
            <a:avLst/>
          </a:prstGeom>
          <a:noFill/>
          <a:ln w="28575">
            <a:solidFill>
              <a:schemeClr val="tx1"/>
            </a:solidFill>
            <a:miter lim="800000"/>
            <a:headEnd/>
            <a:tailEnd/>
          </a:ln>
        </p:spPr>
      </p:pic>
      <p:sp>
        <p:nvSpPr>
          <p:cNvPr id="6" name="TextBox 5">
            <a:extLst>
              <a:ext uri="{FF2B5EF4-FFF2-40B4-BE49-F238E27FC236}">
                <a16:creationId xmlns:a16="http://schemas.microsoft.com/office/drawing/2014/main" id="{20C20D9B-4A69-4253-B40F-82955E0C539E}"/>
              </a:ext>
            </a:extLst>
          </p:cNvPr>
          <p:cNvSpPr txBox="1"/>
          <p:nvPr/>
        </p:nvSpPr>
        <p:spPr>
          <a:xfrm>
            <a:off x="9165394" y="5092751"/>
            <a:ext cx="2886041" cy="1089529"/>
          </a:xfrm>
          <a:prstGeom prst="rect">
            <a:avLst/>
          </a:prstGeom>
          <a:noFill/>
        </p:spPr>
        <p:txBody>
          <a:bodyPr wrap="square" rtlCol="0">
            <a:spAutoFit/>
          </a:bodyPr>
          <a:lstStyle/>
          <a:p>
            <a:pPr>
              <a:lnSpc>
                <a:spcPct val="90000"/>
              </a:lnSpc>
            </a:pPr>
            <a:r>
              <a:rPr lang="en-US" dirty="0">
                <a:latin typeface="+mn-lt"/>
              </a:rPr>
              <a:t>Adapter with Balston elements - installed in original ORS coal. 1-2, new ORS coal. 3-6</a:t>
            </a:r>
          </a:p>
        </p:txBody>
      </p:sp>
      <p:sp>
        <p:nvSpPr>
          <p:cNvPr id="7" name="Rectangle 6">
            <a:extLst>
              <a:ext uri="{FF2B5EF4-FFF2-40B4-BE49-F238E27FC236}">
                <a16:creationId xmlns:a16="http://schemas.microsoft.com/office/drawing/2014/main" id="{4C147188-215C-47DF-BBED-5BD6E466FCDE}"/>
              </a:ext>
            </a:extLst>
          </p:cNvPr>
          <p:cNvSpPr/>
          <p:nvPr/>
        </p:nvSpPr>
        <p:spPr>
          <a:xfrm>
            <a:off x="6096001" y="5092751"/>
            <a:ext cx="2934618" cy="840230"/>
          </a:xfrm>
          <a:prstGeom prst="rect">
            <a:avLst/>
          </a:prstGeom>
        </p:spPr>
        <p:txBody>
          <a:bodyPr wrap="square">
            <a:spAutoFit/>
          </a:bodyPr>
          <a:lstStyle/>
          <a:p>
            <a:pPr>
              <a:lnSpc>
                <a:spcPct val="90000"/>
              </a:lnSpc>
            </a:pPr>
            <a:r>
              <a:rPr lang="en-US" dirty="0">
                <a:latin typeface="+mn-lt"/>
              </a:rPr>
              <a:t>IES elements installed in new ORS </a:t>
            </a:r>
            <a:r>
              <a:rPr lang="en-US">
                <a:latin typeface="+mn-lt"/>
              </a:rPr>
              <a:t>during Summer </a:t>
            </a:r>
            <a:r>
              <a:rPr lang="en-US" dirty="0">
                <a:latin typeface="+mn-lt"/>
              </a:rPr>
              <a:t>2019 run-cycle</a:t>
            </a:r>
          </a:p>
        </p:txBody>
      </p:sp>
    </p:spTree>
    <p:extLst>
      <p:ext uri="{BB962C8B-B14F-4D97-AF65-F5344CB8AC3E}">
        <p14:creationId xmlns:p14="http://schemas.microsoft.com/office/powerpoint/2010/main" val="1412224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81DAA3E6-065B-4AA0-A9B5-E86307AFC662}"/>
              </a:ext>
            </a:extLst>
          </p:cNvPr>
          <p:cNvSpPr>
            <a:spLocks noGrp="1" noChangeArrowheads="1"/>
          </p:cNvSpPr>
          <p:nvPr>
            <p:ph type="body" idx="1"/>
          </p:nvPr>
        </p:nvSpPr>
        <p:spPr>
          <a:xfrm>
            <a:off x="509937" y="1095586"/>
            <a:ext cx="11047962" cy="241906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ts val="400"/>
              </a:spcBef>
              <a:buFont typeface="Arial" panose="020B0604020202020204" pitchFamily="34" charset="0"/>
            </a:pPr>
            <a:r>
              <a:rPr lang="en-US" sz="2000" dirty="0">
                <a:latin typeface="+mn-lt"/>
                <a:cs typeface="Arial" charset="0"/>
              </a:rPr>
              <a:t>Original ORS Balston coalescer elements were replaced and returned to service upstream of the new ORS</a:t>
            </a:r>
          </a:p>
          <a:p>
            <a:pPr lvl="1">
              <a:lnSpc>
                <a:spcPct val="80000"/>
              </a:lnSpc>
              <a:spcBef>
                <a:spcPts val="400"/>
              </a:spcBef>
              <a:buFont typeface="Arial" panose="020B0604020202020204" pitchFamily="34" charset="0"/>
            </a:pPr>
            <a:r>
              <a:rPr lang="en-US" sz="1800" dirty="0">
                <a:latin typeface="+mn-lt"/>
                <a:cs typeface="Arial" charset="0"/>
              </a:rPr>
              <a:t>Carbon and FF were removed from original ORS</a:t>
            </a:r>
          </a:p>
          <a:p>
            <a:pPr>
              <a:lnSpc>
                <a:spcPct val="80000"/>
              </a:lnSpc>
              <a:spcBef>
                <a:spcPts val="400"/>
              </a:spcBef>
              <a:buFont typeface="Arial" panose="020B0604020202020204" pitchFamily="34" charset="0"/>
            </a:pPr>
            <a:r>
              <a:rPr lang="en-US" sz="2000" dirty="0">
                <a:latin typeface="+mn-lt"/>
                <a:cs typeface="Arial" charset="0"/>
              </a:rPr>
              <a:t>96 total coalescing element count</a:t>
            </a:r>
          </a:p>
          <a:p>
            <a:pPr lvl="1">
              <a:lnSpc>
                <a:spcPct val="80000"/>
              </a:lnSpc>
              <a:spcBef>
                <a:spcPts val="400"/>
              </a:spcBef>
              <a:buFont typeface="Arial" panose="020B0604020202020204" pitchFamily="34" charset="0"/>
            </a:pPr>
            <a:r>
              <a:rPr lang="en-US" sz="1800" dirty="0">
                <a:latin typeface="+mn-lt"/>
                <a:cs typeface="Arial" charset="0"/>
              </a:rPr>
              <a:t>No significant additional DP observed vs. previous run-cycles</a:t>
            </a:r>
          </a:p>
          <a:p>
            <a:pPr lvl="1">
              <a:lnSpc>
                <a:spcPct val="80000"/>
              </a:lnSpc>
              <a:spcBef>
                <a:spcPts val="400"/>
              </a:spcBef>
              <a:buFont typeface="Arial" panose="020B0604020202020204" pitchFamily="34" charset="0"/>
            </a:pPr>
            <a:r>
              <a:rPr lang="en-US" sz="1800" dirty="0">
                <a:latin typeface="+mn-lt"/>
                <a:cs typeface="Arial" charset="0"/>
              </a:rPr>
              <a:t>Prior to this change, inlet to CB reading: 30-100 ppb. Following change: ~9 ppb</a:t>
            </a:r>
          </a:p>
          <a:p>
            <a:pPr>
              <a:lnSpc>
                <a:spcPct val="80000"/>
              </a:lnSpc>
              <a:spcBef>
                <a:spcPts val="400"/>
              </a:spcBef>
              <a:buFont typeface="Arial" panose="020B0604020202020204" pitchFamily="34" charset="0"/>
            </a:pPr>
            <a:endParaRPr lang="en-US" sz="2000" dirty="0">
              <a:latin typeface="+mn-lt"/>
              <a:cs typeface="Arial" charset="0"/>
            </a:endParaRPr>
          </a:p>
          <a:p>
            <a:pPr lvl="1">
              <a:lnSpc>
                <a:spcPct val="80000"/>
              </a:lnSpc>
              <a:spcBef>
                <a:spcPts val="400"/>
              </a:spcBef>
              <a:buFont typeface="Arial" panose="020B0604020202020204" pitchFamily="34" charset="0"/>
            </a:pPr>
            <a:endParaRPr lang="en-US" sz="2000" dirty="0">
              <a:latin typeface="+mn-lt"/>
              <a:cs typeface="Arial" charset="0"/>
            </a:endParaRPr>
          </a:p>
          <a:p>
            <a:pPr lvl="2">
              <a:lnSpc>
                <a:spcPct val="80000"/>
              </a:lnSpc>
              <a:spcBef>
                <a:spcPts val="400"/>
              </a:spcBef>
              <a:buFont typeface="Arial" panose="020B0604020202020204" pitchFamily="34" charset="0"/>
            </a:pPr>
            <a:endParaRPr lang="en-US" dirty="0">
              <a:latin typeface="+mn-lt"/>
              <a:cs typeface="Arial" charset="0"/>
            </a:endParaRPr>
          </a:p>
          <a:p>
            <a:pPr>
              <a:lnSpc>
                <a:spcPct val="80000"/>
              </a:lnSpc>
            </a:pPr>
            <a:endParaRPr lang="en-US" altLang="en-US" sz="1800" dirty="0"/>
          </a:p>
        </p:txBody>
      </p:sp>
      <p:sp>
        <p:nvSpPr>
          <p:cNvPr id="8196" name="Rectangle 2">
            <a:extLst>
              <a:ext uri="{FF2B5EF4-FFF2-40B4-BE49-F238E27FC236}">
                <a16:creationId xmlns:a16="http://schemas.microsoft.com/office/drawing/2014/main" id="{3D000D2C-5BD7-4332-8635-FA2AC0D7D9B2}"/>
              </a:ext>
            </a:extLst>
          </p:cNvPr>
          <p:cNvSpPr txBox="1">
            <a:spLocks noChangeArrowheads="1"/>
          </p:cNvSpPr>
          <p:nvPr/>
        </p:nvSpPr>
        <p:spPr bwMode="auto">
          <a:xfrm>
            <a:off x="516890" y="176849"/>
            <a:ext cx="1008253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60000"/>
              </a:spcBef>
              <a:buClr>
                <a:srgbClr val="01673E"/>
              </a:buClr>
              <a:buFont typeface="Symbol" panose="05050102010706020507" pitchFamily="18" charset="2"/>
              <a:buChar char="·"/>
              <a:defRPr sz="2800" b="1">
                <a:solidFill>
                  <a:srgbClr val="000000"/>
                </a:solidFill>
                <a:latin typeface="Arial" panose="020B0604020202020204" pitchFamily="34" charset="0"/>
              </a:defRPr>
            </a:lvl1pPr>
            <a:lvl2pPr marL="742950" indent="-285750">
              <a:lnSpc>
                <a:spcPct val="90000"/>
              </a:lnSpc>
              <a:spcBef>
                <a:spcPct val="35000"/>
              </a:spcBef>
              <a:buClr>
                <a:srgbClr val="01673E"/>
              </a:buClr>
              <a:buFont typeface="Arial" panose="020B0604020202020204" pitchFamily="34" charset="0"/>
              <a:buChar char="–"/>
              <a:defRPr sz="2400" b="1">
                <a:solidFill>
                  <a:srgbClr val="000000"/>
                </a:solidFill>
                <a:latin typeface="Arial" panose="020B0604020202020204" pitchFamily="34" charset="0"/>
              </a:defRPr>
            </a:lvl2pPr>
            <a:lvl3pPr marL="1143000" indent="-228600">
              <a:lnSpc>
                <a:spcPct val="90000"/>
              </a:lnSpc>
              <a:spcBef>
                <a:spcPct val="25000"/>
              </a:spcBef>
              <a:buClr>
                <a:srgbClr val="01673E"/>
              </a:buClr>
              <a:buFont typeface="Symbol" panose="05050102010706020507" pitchFamily="18" charset="2"/>
              <a:buChar char="·"/>
              <a:defRPr sz="2000" b="1">
                <a:solidFill>
                  <a:srgbClr val="000000"/>
                </a:solidFill>
                <a:latin typeface="Arial" panose="020B0604020202020204" pitchFamily="34" charset="0"/>
              </a:defRPr>
            </a:lvl3pPr>
            <a:lvl4pPr marL="1600200" indent="-228600">
              <a:lnSpc>
                <a:spcPct val="90000"/>
              </a:lnSpc>
              <a:spcBef>
                <a:spcPct val="20000"/>
              </a:spcBef>
              <a:buClr>
                <a:srgbClr val="01673E"/>
              </a:buClr>
              <a:buFont typeface="Arial" panose="020B0604020202020204" pitchFamily="34" charset="0"/>
              <a:buChar char="–"/>
              <a:defRPr b="1">
                <a:solidFill>
                  <a:srgbClr val="000000"/>
                </a:solidFill>
                <a:latin typeface="Arial" panose="020B0604020202020204" pitchFamily="34" charset="0"/>
              </a:defRPr>
            </a:lvl4pPr>
            <a:lvl5pPr marL="2057400" indent="-228600">
              <a:lnSpc>
                <a:spcPct val="90000"/>
              </a:lnSpc>
              <a:spcBef>
                <a:spcPct val="20000"/>
              </a:spcBef>
              <a:buClr>
                <a:srgbClr val="01673E"/>
              </a:buClr>
              <a:buFont typeface="Symbol" panose="05050102010706020507" pitchFamily="18" charset="2"/>
              <a:buChar char="·"/>
              <a:defRPr b="1">
                <a:solidFill>
                  <a:srgbClr val="000000"/>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01673E"/>
              </a:buClr>
              <a:buFont typeface="Symbol" panose="05050102010706020507" pitchFamily="18" charset="2"/>
              <a:buChar char="·"/>
              <a:defRPr b="1">
                <a:solidFill>
                  <a:srgbClr val="000000"/>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01673E"/>
              </a:buClr>
              <a:buFont typeface="Symbol" panose="05050102010706020507" pitchFamily="18" charset="2"/>
              <a:buChar char="·"/>
              <a:defRPr b="1">
                <a:solidFill>
                  <a:srgbClr val="000000"/>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01673E"/>
              </a:buClr>
              <a:buFont typeface="Symbol" panose="05050102010706020507" pitchFamily="18" charset="2"/>
              <a:buChar char="·"/>
              <a:defRPr b="1">
                <a:solidFill>
                  <a:srgbClr val="000000"/>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01673E"/>
              </a:buClr>
              <a:buFont typeface="Symbol" panose="05050102010706020507" pitchFamily="18" charset="2"/>
              <a:buChar char="·"/>
              <a:defRPr b="1">
                <a:solidFill>
                  <a:srgbClr val="000000"/>
                </a:solidFill>
                <a:latin typeface="Arial" panose="020B0604020202020204" pitchFamily="34" charset="0"/>
              </a:defRPr>
            </a:lvl9pPr>
          </a:lstStyle>
          <a:p>
            <a:pPr>
              <a:lnSpc>
                <a:spcPct val="85000"/>
              </a:lnSpc>
              <a:spcBef>
                <a:spcPct val="0"/>
              </a:spcBef>
              <a:buClrTx/>
              <a:buFontTx/>
              <a:buNone/>
            </a:pPr>
            <a:r>
              <a:rPr lang="en-US" altLang="en-US" sz="3200" dirty="0">
                <a:solidFill>
                  <a:schemeClr val="tx2"/>
                </a:solidFill>
                <a:latin typeface="+mj-lt"/>
              </a:rPr>
              <a:t>Original CMS ORS coalescer vessels were installed in series </a:t>
            </a:r>
          </a:p>
        </p:txBody>
      </p:sp>
      <p:sp>
        <p:nvSpPr>
          <p:cNvPr id="4" name="Rectangle: Rounded Corners 3">
            <a:extLst>
              <a:ext uri="{FF2B5EF4-FFF2-40B4-BE49-F238E27FC236}">
                <a16:creationId xmlns:a16="http://schemas.microsoft.com/office/drawing/2014/main" id="{7CBB0739-05DB-47F7-A61D-DC43DD05903B}"/>
              </a:ext>
            </a:extLst>
          </p:cNvPr>
          <p:cNvSpPr/>
          <p:nvPr/>
        </p:nvSpPr>
        <p:spPr>
          <a:xfrm>
            <a:off x="2206767" y="4993404"/>
            <a:ext cx="1100391" cy="784135"/>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Coal. 3</a:t>
            </a:r>
          </a:p>
        </p:txBody>
      </p:sp>
      <p:sp>
        <p:nvSpPr>
          <p:cNvPr id="5" name="Rectangle: Rounded Corners 4">
            <a:extLst>
              <a:ext uri="{FF2B5EF4-FFF2-40B4-BE49-F238E27FC236}">
                <a16:creationId xmlns:a16="http://schemas.microsoft.com/office/drawing/2014/main" id="{059D5559-BB12-4560-AA39-D4000FB21F91}"/>
              </a:ext>
            </a:extLst>
          </p:cNvPr>
          <p:cNvSpPr/>
          <p:nvPr/>
        </p:nvSpPr>
        <p:spPr>
          <a:xfrm>
            <a:off x="3526266" y="4994084"/>
            <a:ext cx="1100391" cy="784135"/>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Coal. 4</a:t>
            </a:r>
          </a:p>
        </p:txBody>
      </p:sp>
      <p:sp>
        <p:nvSpPr>
          <p:cNvPr id="6" name="Rectangle: Rounded Corners 5">
            <a:extLst>
              <a:ext uri="{FF2B5EF4-FFF2-40B4-BE49-F238E27FC236}">
                <a16:creationId xmlns:a16="http://schemas.microsoft.com/office/drawing/2014/main" id="{944061F7-2BE8-4F25-BF89-44DF07086ABD}"/>
              </a:ext>
            </a:extLst>
          </p:cNvPr>
          <p:cNvSpPr/>
          <p:nvPr/>
        </p:nvSpPr>
        <p:spPr>
          <a:xfrm>
            <a:off x="4845765" y="4993405"/>
            <a:ext cx="1100391" cy="784135"/>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Coal. 5</a:t>
            </a:r>
          </a:p>
        </p:txBody>
      </p:sp>
      <p:sp>
        <p:nvSpPr>
          <p:cNvPr id="7" name="Rectangle: Rounded Corners 6">
            <a:extLst>
              <a:ext uri="{FF2B5EF4-FFF2-40B4-BE49-F238E27FC236}">
                <a16:creationId xmlns:a16="http://schemas.microsoft.com/office/drawing/2014/main" id="{FC288D07-9D1E-461A-B0EC-B752DA9372D5}"/>
              </a:ext>
            </a:extLst>
          </p:cNvPr>
          <p:cNvSpPr/>
          <p:nvPr/>
        </p:nvSpPr>
        <p:spPr>
          <a:xfrm>
            <a:off x="6165264" y="4993405"/>
            <a:ext cx="1100391" cy="784135"/>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Coal. 6</a:t>
            </a:r>
          </a:p>
        </p:txBody>
      </p:sp>
      <p:cxnSp>
        <p:nvCxnSpPr>
          <p:cNvPr id="8" name="Straight Arrow Connector 7">
            <a:extLst>
              <a:ext uri="{FF2B5EF4-FFF2-40B4-BE49-F238E27FC236}">
                <a16:creationId xmlns:a16="http://schemas.microsoft.com/office/drawing/2014/main" id="{9B5CD67A-9304-4A6F-8B4E-DFC5D671FE10}"/>
              </a:ext>
            </a:extLst>
          </p:cNvPr>
          <p:cNvCxnSpPr>
            <a:cxnSpLocks/>
            <a:stCxn id="4" idx="3"/>
            <a:endCxn id="5" idx="1"/>
          </p:cNvCxnSpPr>
          <p:nvPr/>
        </p:nvCxnSpPr>
        <p:spPr>
          <a:xfrm>
            <a:off x="3307158" y="5385472"/>
            <a:ext cx="219108" cy="68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2E0A575-7138-4500-B5A7-6905CD4BB75A}"/>
              </a:ext>
            </a:extLst>
          </p:cNvPr>
          <p:cNvCxnSpPr>
            <a:cxnSpLocks/>
          </p:cNvCxnSpPr>
          <p:nvPr/>
        </p:nvCxnSpPr>
        <p:spPr>
          <a:xfrm>
            <a:off x="4613258" y="5398410"/>
            <a:ext cx="225805" cy="68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B49E40B-C4FD-457B-870A-5CB60B3A1212}"/>
              </a:ext>
            </a:extLst>
          </p:cNvPr>
          <p:cNvCxnSpPr>
            <a:cxnSpLocks/>
          </p:cNvCxnSpPr>
          <p:nvPr/>
        </p:nvCxnSpPr>
        <p:spPr>
          <a:xfrm>
            <a:off x="5926055" y="5397730"/>
            <a:ext cx="225805" cy="68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F4D46B4-B379-4BB2-A031-F5A942AF85C7}"/>
              </a:ext>
            </a:extLst>
          </p:cNvPr>
          <p:cNvCxnSpPr>
            <a:cxnSpLocks/>
          </p:cNvCxnSpPr>
          <p:nvPr/>
        </p:nvCxnSpPr>
        <p:spPr>
          <a:xfrm>
            <a:off x="7265660" y="5384791"/>
            <a:ext cx="225805" cy="68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2BCE539-084D-4D6C-B0FB-42A2591DA59F}"/>
              </a:ext>
            </a:extLst>
          </p:cNvPr>
          <p:cNvCxnSpPr>
            <a:cxnSpLocks/>
          </p:cNvCxnSpPr>
          <p:nvPr/>
        </p:nvCxnSpPr>
        <p:spPr>
          <a:xfrm>
            <a:off x="7491465" y="4930993"/>
            <a:ext cx="0" cy="936195"/>
          </a:xfrm>
          <a:prstGeom prst="line">
            <a:avLst/>
          </a:prstGeom>
          <a:ln w="28575">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D7BE4CD-4EB3-401B-9E6A-7B252C02AA66}"/>
              </a:ext>
            </a:extLst>
          </p:cNvPr>
          <p:cNvSpPr/>
          <p:nvPr/>
        </p:nvSpPr>
        <p:spPr>
          <a:xfrm>
            <a:off x="7723973" y="5464116"/>
            <a:ext cx="1208008" cy="784135"/>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CB 2</a:t>
            </a:r>
          </a:p>
          <a:p>
            <a:pPr algn="ctr">
              <a:lnSpc>
                <a:spcPct val="90000"/>
              </a:lnSpc>
            </a:pPr>
            <a:r>
              <a:rPr lang="en-US" sz="1200" dirty="0">
                <a:ln>
                  <a:solidFill>
                    <a:schemeClr val="tx2"/>
                  </a:solidFill>
                </a:ln>
                <a:solidFill>
                  <a:schemeClr val="tx1"/>
                </a:solidFill>
              </a:rPr>
              <a:t>(Cabot)</a:t>
            </a:r>
            <a:endParaRPr lang="en-US" dirty="0">
              <a:ln>
                <a:solidFill>
                  <a:schemeClr val="tx2"/>
                </a:solidFill>
              </a:ln>
              <a:solidFill>
                <a:schemeClr val="tx1"/>
              </a:solidFill>
            </a:endParaRPr>
          </a:p>
        </p:txBody>
      </p:sp>
      <p:cxnSp>
        <p:nvCxnSpPr>
          <p:cNvPr id="14" name="Straight Arrow Connector 13">
            <a:extLst>
              <a:ext uri="{FF2B5EF4-FFF2-40B4-BE49-F238E27FC236}">
                <a16:creationId xmlns:a16="http://schemas.microsoft.com/office/drawing/2014/main" id="{40A7AB74-8C47-43FF-AF1A-400C1F7B97FD}"/>
              </a:ext>
            </a:extLst>
          </p:cNvPr>
          <p:cNvCxnSpPr>
            <a:cxnSpLocks/>
          </p:cNvCxnSpPr>
          <p:nvPr/>
        </p:nvCxnSpPr>
        <p:spPr>
          <a:xfrm>
            <a:off x="7491465" y="5867188"/>
            <a:ext cx="239210" cy="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4E3A160F-FAAA-4435-A513-807FDE9B0C86}"/>
              </a:ext>
            </a:extLst>
          </p:cNvPr>
          <p:cNvSpPr/>
          <p:nvPr/>
        </p:nvSpPr>
        <p:spPr>
          <a:xfrm>
            <a:off x="7717271" y="4527920"/>
            <a:ext cx="1214713" cy="784135"/>
          </a:xfrm>
          <a:prstGeom prst="roundRect">
            <a:avLst/>
          </a:prstGeom>
          <a:solidFill>
            <a:schemeClr val="bg1">
              <a:lumMod val="85000"/>
            </a:schemeClr>
          </a:solidFill>
          <a:ln w="38100">
            <a:solidFill>
              <a:schemeClr val="tx2">
                <a:lumMod val="40000"/>
                <a:lumOff val="6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CB1</a:t>
            </a:r>
          </a:p>
          <a:p>
            <a:pPr algn="ctr">
              <a:lnSpc>
                <a:spcPct val="90000"/>
              </a:lnSpc>
            </a:pPr>
            <a:r>
              <a:rPr lang="en-US" sz="1200" dirty="0">
                <a:ln>
                  <a:solidFill>
                    <a:schemeClr val="tx2"/>
                  </a:solidFill>
                </a:ln>
                <a:solidFill>
                  <a:schemeClr val="tx1"/>
                </a:solidFill>
              </a:rPr>
              <a:t>(Coconut)</a:t>
            </a:r>
          </a:p>
        </p:txBody>
      </p:sp>
      <p:cxnSp>
        <p:nvCxnSpPr>
          <p:cNvPr id="16" name="Straight Arrow Connector 15">
            <a:extLst>
              <a:ext uri="{FF2B5EF4-FFF2-40B4-BE49-F238E27FC236}">
                <a16:creationId xmlns:a16="http://schemas.microsoft.com/office/drawing/2014/main" id="{719D2C52-7034-467A-AD3D-0BB6661EDF9E}"/>
              </a:ext>
            </a:extLst>
          </p:cNvPr>
          <p:cNvCxnSpPr>
            <a:cxnSpLocks/>
          </p:cNvCxnSpPr>
          <p:nvPr/>
        </p:nvCxnSpPr>
        <p:spPr>
          <a:xfrm>
            <a:off x="7491465" y="4930993"/>
            <a:ext cx="245912" cy="68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3C247EB-E64A-478B-938F-32633CA31AC3}"/>
              </a:ext>
            </a:extLst>
          </p:cNvPr>
          <p:cNvSpPr/>
          <p:nvPr/>
        </p:nvSpPr>
        <p:spPr>
          <a:xfrm>
            <a:off x="9166541" y="5464116"/>
            <a:ext cx="1100391" cy="784135"/>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FF 2</a:t>
            </a:r>
          </a:p>
        </p:txBody>
      </p:sp>
      <p:cxnSp>
        <p:nvCxnSpPr>
          <p:cNvPr id="18" name="Straight Arrow Connector 17">
            <a:extLst>
              <a:ext uri="{FF2B5EF4-FFF2-40B4-BE49-F238E27FC236}">
                <a16:creationId xmlns:a16="http://schemas.microsoft.com/office/drawing/2014/main" id="{C9938A0D-066F-4C79-9EDA-ACD9FECF5819}"/>
              </a:ext>
            </a:extLst>
          </p:cNvPr>
          <p:cNvCxnSpPr>
            <a:cxnSpLocks/>
          </p:cNvCxnSpPr>
          <p:nvPr/>
        </p:nvCxnSpPr>
        <p:spPr>
          <a:xfrm>
            <a:off x="8927331" y="5867188"/>
            <a:ext cx="239210" cy="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02B5A7E5-DE29-46C3-AC39-CDBC11413438}"/>
              </a:ext>
            </a:extLst>
          </p:cNvPr>
          <p:cNvSpPr/>
          <p:nvPr/>
        </p:nvSpPr>
        <p:spPr>
          <a:xfrm>
            <a:off x="9159839" y="4527920"/>
            <a:ext cx="1100391" cy="784135"/>
          </a:xfrm>
          <a:prstGeom prst="roundRect">
            <a:avLst/>
          </a:prstGeom>
          <a:solidFill>
            <a:schemeClr val="bg1">
              <a:lumMod val="85000"/>
            </a:schemeClr>
          </a:solidFill>
          <a:ln w="38100">
            <a:solidFill>
              <a:schemeClr val="tx2">
                <a:lumMod val="40000"/>
                <a:lumOff val="6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FF 1</a:t>
            </a:r>
          </a:p>
        </p:txBody>
      </p:sp>
      <p:cxnSp>
        <p:nvCxnSpPr>
          <p:cNvPr id="20" name="Straight Arrow Connector 19">
            <a:extLst>
              <a:ext uri="{FF2B5EF4-FFF2-40B4-BE49-F238E27FC236}">
                <a16:creationId xmlns:a16="http://schemas.microsoft.com/office/drawing/2014/main" id="{36500E09-ED17-49FD-B385-D7F6D3AC1BDC}"/>
              </a:ext>
            </a:extLst>
          </p:cNvPr>
          <p:cNvCxnSpPr>
            <a:cxnSpLocks/>
          </p:cNvCxnSpPr>
          <p:nvPr/>
        </p:nvCxnSpPr>
        <p:spPr>
          <a:xfrm>
            <a:off x="8920629" y="4909322"/>
            <a:ext cx="245912" cy="680"/>
          </a:xfrm>
          <a:prstGeom prst="straightConnector1">
            <a:avLst/>
          </a:prstGeom>
          <a:ln w="28575">
            <a:solidFill>
              <a:schemeClr val="tx2">
                <a:lumMod val="40000"/>
                <a:lumOff val="6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0A9D90C-B5EC-48FE-8112-164F58A0D03B}"/>
              </a:ext>
            </a:extLst>
          </p:cNvPr>
          <p:cNvSpPr/>
          <p:nvPr/>
        </p:nvSpPr>
        <p:spPr>
          <a:xfrm>
            <a:off x="1885726" y="4426547"/>
            <a:ext cx="8713694" cy="1964244"/>
          </a:xfrm>
          <a:prstGeom prst="roundRect">
            <a:avLst/>
          </a:prstGeom>
          <a:no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TextBox 21">
            <a:extLst>
              <a:ext uri="{FF2B5EF4-FFF2-40B4-BE49-F238E27FC236}">
                <a16:creationId xmlns:a16="http://schemas.microsoft.com/office/drawing/2014/main" id="{3FB99402-5C6C-47B8-A79F-4A0D73C14835}"/>
              </a:ext>
            </a:extLst>
          </p:cNvPr>
          <p:cNvSpPr txBox="1"/>
          <p:nvPr/>
        </p:nvSpPr>
        <p:spPr>
          <a:xfrm>
            <a:off x="1925068" y="5969311"/>
            <a:ext cx="2018746" cy="341632"/>
          </a:xfrm>
          <a:prstGeom prst="rect">
            <a:avLst/>
          </a:prstGeom>
          <a:noFill/>
        </p:spPr>
        <p:txBody>
          <a:bodyPr wrap="square" rtlCol="0">
            <a:spAutoFit/>
          </a:bodyPr>
          <a:lstStyle/>
          <a:p>
            <a:pPr algn="l">
              <a:lnSpc>
                <a:spcPct val="90000"/>
              </a:lnSpc>
            </a:pPr>
            <a:r>
              <a:rPr lang="en-US" dirty="0">
                <a:latin typeface="+mn-lt"/>
              </a:rPr>
              <a:t>New CMS ORS</a:t>
            </a:r>
          </a:p>
        </p:txBody>
      </p:sp>
      <p:cxnSp>
        <p:nvCxnSpPr>
          <p:cNvPr id="23" name="Straight Arrow Connector 22">
            <a:extLst>
              <a:ext uri="{FF2B5EF4-FFF2-40B4-BE49-F238E27FC236}">
                <a16:creationId xmlns:a16="http://schemas.microsoft.com/office/drawing/2014/main" id="{A0F98599-8C4A-47A3-8371-4599BB74AD42}"/>
              </a:ext>
            </a:extLst>
          </p:cNvPr>
          <p:cNvCxnSpPr>
            <a:cxnSpLocks/>
          </p:cNvCxnSpPr>
          <p:nvPr/>
        </p:nvCxnSpPr>
        <p:spPr>
          <a:xfrm flipV="1">
            <a:off x="1542462" y="5396418"/>
            <a:ext cx="686528" cy="2624"/>
          </a:xfrm>
          <a:prstGeom prst="straightConnector1">
            <a:avLst/>
          </a:prstGeom>
          <a:ln w="38100">
            <a:solidFill>
              <a:schemeClr val="accent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633A75B-534B-4D2D-B211-D25AC6FA2CE0}"/>
              </a:ext>
            </a:extLst>
          </p:cNvPr>
          <p:cNvCxnSpPr>
            <a:cxnSpLocks/>
          </p:cNvCxnSpPr>
          <p:nvPr/>
        </p:nvCxnSpPr>
        <p:spPr>
          <a:xfrm>
            <a:off x="10260230" y="5857215"/>
            <a:ext cx="239210" cy="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209732A-3BD5-4DE1-8EAE-A15C4886CE38}"/>
              </a:ext>
            </a:extLst>
          </p:cNvPr>
          <p:cNvCxnSpPr>
            <a:cxnSpLocks/>
          </p:cNvCxnSpPr>
          <p:nvPr/>
        </p:nvCxnSpPr>
        <p:spPr>
          <a:xfrm>
            <a:off x="10253528" y="4899349"/>
            <a:ext cx="245912" cy="680"/>
          </a:xfrm>
          <a:prstGeom prst="straightConnector1">
            <a:avLst/>
          </a:prstGeom>
          <a:ln w="28575">
            <a:solidFill>
              <a:schemeClr val="tx2">
                <a:lumMod val="40000"/>
                <a:lumOff val="6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66E330F-4E99-44B7-8F8B-D039A85BADC8}"/>
              </a:ext>
            </a:extLst>
          </p:cNvPr>
          <p:cNvSpPr txBox="1"/>
          <p:nvPr/>
        </p:nvSpPr>
        <p:spPr>
          <a:xfrm>
            <a:off x="9872753" y="3329909"/>
            <a:ext cx="2190232" cy="757130"/>
          </a:xfrm>
          <a:prstGeom prst="rect">
            <a:avLst/>
          </a:prstGeom>
          <a:noFill/>
        </p:spPr>
        <p:txBody>
          <a:bodyPr wrap="square" rtlCol="0">
            <a:spAutoFit/>
          </a:bodyPr>
          <a:lstStyle/>
          <a:p>
            <a:pPr algn="l">
              <a:lnSpc>
                <a:spcPct val="90000"/>
              </a:lnSpc>
            </a:pPr>
            <a:r>
              <a:rPr lang="en-US" sz="1600" dirty="0">
                <a:latin typeface="+mn-lt"/>
              </a:rPr>
              <a:t>Coal. – Coalescer</a:t>
            </a:r>
          </a:p>
          <a:p>
            <a:pPr algn="l">
              <a:lnSpc>
                <a:spcPct val="90000"/>
              </a:lnSpc>
            </a:pPr>
            <a:r>
              <a:rPr lang="en-US" sz="1600" dirty="0">
                <a:latin typeface="+mn-lt"/>
              </a:rPr>
              <a:t>CB – Carbon Bed</a:t>
            </a:r>
          </a:p>
          <a:p>
            <a:pPr algn="l">
              <a:lnSpc>
                <a:spcPct val="90000"/>
              </a:lnSpc>
            </a:pPr>
            <a:r>
              <a:rPr lang="en-US" sz="1600" dirty="0">
                <a:latin typeface="+mn-lt"/>
              </a:rPr>
              <a:t>FF – Final Filter</a:t>
            </a:r>
          </a:p>
        </p:txBody>
      </p:sp>
      <p:sp>
        <p:nvSpPr>
          <p:cNvPr id="38" name="Rectangle: Rounded Corners 37">
            <a:extLst>
              <a:ext uri="{FF2B5EF4-FFF2-40B4-BE49-F238E27FC236}">
                <a16:creationId xmlns:a16="http://schemas.microsoft.com/office/drawing/2014/main" id="{6E9BC2E0-DD1E-4E98-ABBF-9CC9BBF6120F}"/>
              </a:ext>
            </a:extLst>
          </p:cNvPr>
          <p:cNvSpPr/>
          <p:nvPr/>
        </p:nvSpPr>
        <p:spPr>
          <a:xfrm>
            <a:off x="2207857" y="3034011"/>
            <a:ext cx="1100391" cy="784135"/>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Coal. 1</a:t>
            </a:r>
          </a:p>
        </p:txBody>
      </p:sp>
      <p:sp>
        <p:nvSpPr>
          <p:cNvPr id="39" name="Rectangle: Rounded Corners 38">
            <a:extLst>
              <a:ext uri="{FF2B5EF4-FFF2-40B4-BE49-F238E27FC236}">
                <a16:creationId xmlns:a16="http://schemas.microsoft.com/office/drawing/2014/main" id="{5F8783EF-C3D0-4A1A-8147-E8C92FFF659A}"/>
              </a:ext>
            </a:extLst>
          </p:cNvPr>
          <p:cNvSpPr/>
          <p:nvPr/>
        </p:nvSpPr>
        <p:spPr>
          <a:xfrm>
            <a:off x="3527356" y="3034691"/>
            <a:ext cx="1100391" cy="784135"/>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Coal. 2</a:t>
            </a:r>
          </a:p>
        </p:txBody>
      </p:sp>
      <p:sp>
        <p:nvSpPr>
          <p:cNvPr id="40" name="Rectangle: Rounded Corners 39">
            <a:extLst>
              <a:ext uri="{FF2B5EF4-FFF2-40B4-BE49-F238E27FC236}">
                <a16:creationId xmlns:a16="http://schemas.microsoft.com/office/drawing/2014/main" id="{5C323AC6-B34B-4882-AABA-C9AC73E5B1B9}"/>
              </a:ext>
            </a:extLst>
          </p:cNvPr>
          <p:cNvSpPr/>
          <p:nvPr/>
        </p:nvSpPr>
        <p:spPr>
          <a:xfrm>
            <a:off x="4846855" y="3034012"/>
            <a:ext cx="1100391" cy="784135"/>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CB 1</a:t>
            </a:r>
          </a:p>
          <a:p>
            <a:pPr algn="ctr">
              <a:lnSpc>
                <a:spcPct val="90000"/>
              </a:lnSpc>
            </a:pPr>
            <a:r>
              <a:rPr lang="en-US" sz="1200" dirty="0">
                <a:ln>
                  <a:solidFill>
                    <a:schemeClr val="tx2"/>
                  </a:solidFill>
                </a:ln>
                <a:solidFill>
                  <a:schemeClr val="tx1"/>
                </a:solidFill>
              </a:rPr>
              <a:t>(empty)</a:t>
            </a:r>
          </a:p>
        </p:txBody>
      </p:sp>
      <p:sp>
        <p:nvSpPr>
          <p:cNvPr id="41" name="Rectangle: Rounded Corners 40">
            <a:extLst>
              <a:ext uri="{FF2B5EF4-FFF2-40B4-BE49-F238E27FC236}">
                <a16:creationId xmlns:a16="http://schemas.microsoft.com/office/drawing/2014/main" id="{13B93B1D-FBAD-4062-BCBE-6438E1DDEE6D}"/>
              </a:ext>
            </a:extLst>
          </p:cNvPr>
          <p:cNvSpPr/>
          <p:nvPr/>
        </p:nvSpPr>
        <p:spPr>
          <a:xfrm>
            <a:off x="6166354" y="3034012"/>
            <a:ext cx="1272018" cy="784135"/>
          </a:xfrm>
          <a:prstGeom prst="roundRect">
            <a:avLst/>
          </a:prstGeom>
          <a:solidFill>
            <a:schemeClr val="bg1">
              <a:lumMod val="85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ln>
                  <a:solidFill>
                    <a:schemeClr val="tx2"/>
                  </a:solidFill>
                </a:ln>
                <a:solidFill>
                  <a:schemeClr val="tx1"/>
                </a:solidFill>
              </a:rPr>
              <a:t>FF 1</a:t>
            </a:r>
          </a:p>
          <a:p>
            <a:pPr algn="ctr">
              <a:lnSpc>
                <a:spcPct val="90000"/>
              </a:lnSpc>
            </a:pPr>
            <a:r>
              <a:rPr lang="en-US" sz="1200" dirty="0">
                <a:ln>
                  <a:solidFill>
                    <a:schemeClr val="tx2"/>
                  </a:solidFill>
                </a:ln>
                <a:solidFill>
                  <a:schemeClr val="tx1"/>
                </a:solidFill>
              </a:rPr>
              <a:t>(removed)</a:t>
            </a:r>
          </a:p>
        </p:txBody>
      </p:sp>
      <p:cxnSp>
        <p:nvCxnSpPr>
          <p:cNvPr id="42" name="Straight Arrow Connector 41">
            <a:extLst>
              <a:ext uri="{FF2B5EF4-FFF2-40B4-BE49-F238E27FC236}">
                <a16:creationId xmlns:a16="http://schemas.microsoft.com/office/drawing/2014/main" id="{54CC0C51-51F9-4568-9D81-9BEE089D94A5}"/>
              </a:ext>
            </a:extLst>
          </p:cNvPr>
          <p:cNvCxnSpPr>
            <a:cxnSpLocks/>
            <a:stCxn id="38" idx="3"/>
            <a:endCxn id="39" idx="1"/>
          </p:cNvCxnSpPr>
          <p:nvPr/>
        </p:nvCxnSpPr>
        <p:spPr>
          <a:xfrm>
            <a:off x="3308248" y="3426079"/>
            <a:ext cx="219108" cy="68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2D04F8B-E014-48B6-B64F-58814E519ADE}"/>
              </a:ext>
            </a:extLst>
          </p:cNvPr>
          <p:cNvCxnSpPr>
            <a:cxnSpLocks/>
          </p:cNvCxnSpPr>
          <p:nvPr/>
        </p:nvCxnSpPr>
        <p:spPr>
          <a:xfrm>
            <a:off x="4614348" y="3439017"/>
            <a:ext cx="225805" cy="68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E2222AC-0E82-417E-9E61-FED05ECC24D8}"/>
              </a:ext>
            </a:extLst>
          </p:cNvPr>
          <p:cNvCxnSpPr>
            <a:cxnSpLocks/>
          </p:cNvCxnSpPr>
          <p:nvPr/>
        </p:nvCxnSpPr>
        <p:spPr>
          <a:xfrm>
            <a:off x="5927145" y="3438337"/>
            <a:ext cx="225805" cy="68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D78E400-0347-4F4B-BF83-6F4E9C352468}"/>
              </a:ext>
            </a:extLst>
          </p:cNvPr>
          <p:cNvCxnSpPr>
            <a:cxnSpLocks/>
            <a:stCxn id="41" idx="3"/>
          </p:cNvCxnSpPr>
          <p:nvPr/>
        </p:nvCxnSpPr>
        <p:spPr>
          <a:xfrm flipV="1">
            <a:off x="7438372" y="3426079"/>
            <a:ext cx="695978" cy="1"/>
          </a:xfrm>
          <a:prstGeom prst="straightConnector1">
            <a:avLst/>
          </a:prstGeom>
          <a:ln w="38100">
            <a:solidFill>
              <a:schemeClr val="accent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A83BC6D-3129-4DF7-AC35-71A1CBB16A4D}"/>
              </a:ext>
            </a:extLst>
          </p:cNvPr>
          <p:cNvCxnSpPr>
            <a:cxnSpLocks/>
          </p:cNvCxnSpPr>
          <p:nvPr/>
        </p:nvCxnSpPr>
        <p:spPr>
          <a:xfrm>
            <a:off x="2002153" y="3445972"/>
            <a:ext cx="219108" cy="680"/>
          </a:xfrm>
          <a:prstGeom prst="straightConnector1">
            <a:avLst/>
          </a:prstGeom>
          <a:ln w="285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FF28FE5F-10F5-4546-9C7C-008ECF0C5D02}"/>
              </a:ext>
            </a:extLst>
          </p:cNvPr>
          <p:cNvSpPr/>
          <p:nvPr/>
        </p:nvSpPr>
        <p:spPr>
          <a:xfrm>
            <a:off x="2001063" y="2852683"/>
            <a:ext cx="5490402" cy="1282230"/>
          </a:xfrm>
          <a:prstGeom prst="roundRect">
            <a:avLst/>
          </a:prstGeom>
          <a:no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3" name="TextBox 62">
            <a:extLst>
              <a:ext uri="{FF2B5EF4-FFF2-40B4-BE49-F238E27FC236}">
                <a16:creationId xmlns:a16="http://schemas.microsoft.com/office/drawing/2014/main" id="{2DD0DC44-FD0F-4CCD-A076-0293331351C8}"/>
              </a:ext>
            </a:extLst>
          </p:cNvPr>
          <p:cNvSpPr txBox="1"/>
          <p:nvPr/>
        </p:nvSpPr>
        <p:spPr>
          <a:xfrm>
            <a:off x="2110552" y="3817991"/>
            <a:ext cx="1807551" cy="341632"/>
          </a:xfrm>
          <a:prstGeom prst="rect">
            <a:avLst/>
          </a:prstGeom>
          <a:noFill/>
        </p:spPr>
        <p:txBody>
          <a:bodyPr wrap="square" rtlCol="0">
            <a:spAutoFit/>
          </a:bodyPr>
          <a:lstStyle/>
          <a:p>
            <a:pPr algn="l">
              <a:lnSpc>
                <a:spcPct val="90000"/>
              </a:lnSpc>
            </a:pPr>
            <a:r>
              <a:rPr lang="en-US" dirty="0">
                <a:latin typeface="+mn-lt"/>
              </a:rPr>
              <a:t>Orig. CMS ORS</a:t>
            </a:r>
          </a:p>
        </p:txBody>
      </p:sp>
      <p:cxnSp>
        <p:nvCxnSpPr>
          <p:cNvPr id="65" name="Straight Connector 64">
            <a:extLst>
              <a:ext uri="{FF2B5EF4-FFF2-40B4-BE49-F238E27FC236}">
                <a16:creationId xmlns:a16="http://schemas.microsoft.com/office/drawing/2014/main" id="{1E281B5C-7553-471C-8E55-E5E4254CA49C}"/>
              </a:ext>
            </a:extLst>
          </p:cNvPr>
          <p:cNvCxnSpPr>
            <a:cxnSpLocks/>
          </p:cNvCxnSpPr>
          <p:nvPr/>
        </p:nvCxnSpPr>
        <p:spPr>
          <a:xfrm>
            <a:off x="8080970" y="3426078"/>
            <a:ext cx="0" cy="853938"/>
          </a:xfrm>
          <a:prstGeom prst="line">
            <a:avLst/>
          </a:prstGeom>
          <a:ln w="38100">
            <a:solidFill>
              <a:schemeClr val="accent6"/>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B50ED6C-1521-4E57-86CE-A2BC540C8182}"/>
              </a:ext>
            </a:extLst>
          </p:cNvPr>
          <p:cNvCxnSpPr>
            <a:cxnSpLocks/>
          </p:cNvCxnSpPr>
          <p:nvPr/>
        </p:nvCxnSpPr>
        <p:spPr>
          <a:xfrm flipH="1" flipV="1">
            <a:off x="1540345" y="4236550"/>
            <a:ext cx="6540625" cy="43466"/>
          </a:xfrm>
          <a:prstGeom prst="straightConnector1">
            <a:avLst/>
          </a:prstGeom>
          <a:ln w="38100">
            <a:solidFill>
              <a:schemeClr val="accent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1EDCE84-2464-4EA5-964B-F83B5E56CF46}"/>
              </a:ext>
            </a:extLst>
          </p:cNvPr>
          <p:cNvCxnSpPr>
            <a:cxnSpLocks/>
          </p:cNvCxnSpPr>
          <p:nvPr/>
        </p:nvCxnSpPr>
        <p:spPr>
          <a:xfrm>
            <a:off x="1562786" y="4236550"/>
            <a:ext cx="0" cy="1169495"/>
          </a:xfrm>
          <a:prstGeom prst="line">
            <a:avLst/>
          </a:prstGeom>
          <a:ln w="381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AB055BB-3CD9-4E7D-953A-1846D689762B}"/>
              </a:ext>
            </a:extLst>
          </p:cNvPr>
          <p:cNvSpPr txBox="1"/>
          <p:nvPr/>
        </p:nvSpPr>
        <p:spPr>
          <a:xfrm>
            <a:off x="383132" y="3156583"/>
            <a:ext cx="1807551" cy="590931"/>
          </a:xfrm>
          <a:prstGeom prst="rect">
            <a:avLst/>
          </a:prstGeom>
          <a:noFill/>
        </p:spPr>
        <p:txBody>
          <a:bodyPr wrap="square" rtlCol="0">
            <a:spAutoFit/>
          </a:bodyPr>
          <a:lstStyle/>
          <a:p>
            <a:pPr algn="l">
              <a:lnSpc>
                <a:spcPct val="90000"/>
              </a:lnSpc>
            </a:pPr>
            <a:r>
              <a:rPr lang="en-US" dirty="0">
                <a:latin typeface="+mn-lt"/>
              </a:rPr>
              <a:t>From He Compressor</a:t>
            </a:r>
          </a:p>
        </p:txBody>
      </p:sp>
      <p:sp>
        <p:nvSpPr>
          <p:cNvPr id="75" name="TextBox 74">
            <a:extLst>
              <a:ext uri="{FF2B5EF4-FFF2-40B4-BE49-F238E27FC236}">
                <a16:creationId xmlns:a16="http://schemas.microsoft.com/office/drawing/2014/main" id="{E2C1BEEF-B902-4FE1-B2A0-268DF92ACD20}"/>
              </a:ext>
            </a:extLst>
          </p:cNvPr>
          <p:cNvSpPr txBox="1"/>
          <p:nvPr/>
        </p:nvSpPr>
        <p:spPr>
          <a:xfrm>
            <a:off x="10599420" y="5707526"/>
            <a:ext cx="1807551" cy="341632"/>
          </a:xfrm>
          <a:prstGeom prst="rect">
            <a:avLst/>
          </a:prstGeom>
          <a:noFill/>
        </p:spPr>
        <p:txBody>
          <a:bodyPr wrap="square" rtlCol="0">
            <a:spAutoFit/>
          </a:bodyPr>
          <a:lstStyle/>
          <a:p>
            <a:pPr algn="l">
              <a:lnSpc>
                <a:spcPct val="90000"/>
              </a:lnSpc>
            </a:pPr>
            <a:r>
              <a:rPr lang="en-US" dirty="0">
                <a:latin typeface="+mn-lt"/>
              </a:rPr>
              <a:t>To Coldbox</a:t>
            </a:r>
          </a:p>
        </p:txBody>
      </p:sp>
    </p:spTree>
    <p:extLst>
      <p:ext uri="{BB962C8B-B14F-4D97-AF65-F5344CB8AC3E}">
        <p14:creationId xmlns:p14="http://schemas.microsoft.com/office/powerpoint/2010/main" val="906833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6" y="274320"/>
            <a:ext cx="11556045" cy="978729"/>
          </a:xfrm>
        </p:spPr>
        <p:txBody>
          <a:bodyPr/>
          <a:lstStyle/>
          <a:p>
            <a:r>
              <a:rPr lang="en-US" b="1" dirty="0">
                <a:solidFill>
                  <a:schemeClr val="tx2"/>
                </a:solidFill>
              </a:rPr>
              <a:t>A study on carbon effectiveness and oil contamination is needed</a:t>
            </a:r>
          </a:p>
        </p:txBody>
      </p:sp>
      <p:sp>
        <p:nvSpPr>
          <p:cNvPr id="8" name="Content Placeholder 7">
            <a:extLst>
              <a:ext uri="{FF2B5EF4-FFF2-40B4-BE49-F238E27FC236}">
                <a16:creationId xmlns:a16="http://schemas.microsoft.com/office/drawing/2014/main" id="{FEB698BB-9647-4176-930E-CB6CABBDDFD3}"/>
              </a:ext>
            </a:extLst>
          </p:cNvPr>
          <p:cNvSpPr>
            <a:spLocks noGrp="1"/>
          </p:cNvSpPr>
          <p:nvPr>
            <p:ph idx="1"/>
          </p:nvPr>
        </p:nvSpPr>
        <p:spPr>
          <a:xfrm>
            <a:off x="429767" y="1405110"/>
            <a:ext cx="10743058" cy="4950865"/>
          </a:xfrm>
        </p:spPr>
        <p:txBody>
          <a:bodyPr/>
          <a:lstStyle/>
          <a:p>
            <a:r>
              <a:rPr lang="en-US" sz="2400" dirty="0"/>
              <a:t>Application is common, but documentation guiding carbon media selection is lacking</a:t>
            </a:r>
          </a:p>
          <a:p>
            <a:pPr lvl="1"/>
            <a:r>
              <a:rPr lang="en-US" sz="2000" dirty="0"/>
              <a:t>CHL variety (coconut husk), historical CMS variety (Cabot Sorbonorit B 4)</a:t>
            </a:r>
          </a:p>
          <a:p>
            <a:r>
              <a:rPr lang="en-US" sz="2400" dirty="0"/>
              <a:t>Comparative analysis of effectiveness has not been performed</a:t>
            </a:r>
          </a:p>
          <a:p>
            <a:pPr lvl="1"/>
            <a:r>
              <a:rPr lang="en-US" sz="2000" dirty="0"/>
              <a:t>Compressor oil type </a:t>
            </a:r>
          </a:p>
          <a:p>
            <a:pPr lvl="1"/>
            <a:r>
              <a:rPr lang="en-US" sz="2000" dirty="0"/>
              <a:t>Pre-installation oil processing technique performed</a:t>
            </a:r>
          </a:p>
          <a:p>
            <a:pPr lvl="1"/>
            <a:r>
              <a:rPr lang="en-US" sz="2000" dirty="0"/>
              <a:t>Carbon installation technique</a:t>
            </a:r>
          </a:p>
          <a:p>
            <a:pPr lvl="1"/>
            <a:r>
              <a:rPr lang="en-US" sz="2000" dirty="0"/>
              <a:t>Post-installation processing/purging performed</a:t>
            </a:r>
          </a:p>
          <a:p>
            <a:pPr marL="398463" lvl="1" indent="0">
              <a:buNone/>
            </a:pPr>
            <a:endParaRPr lang="en-US" sz="2000" dirty="0"/>
          </a:p>
        </p:txBody>
      </p:sp>
    </p:spTree>
    <p:extLst>
      <p:ext uri="{BB962C8B-B14F-4D97-AF65-F5344CB8AC3E}">
        <p14:creationId xmlns:p14="http://schemas.microsoft.com/office/powerpoint/2010/main" val="2682084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6" y="274320"/>
            <a:ext cx="11556045" cy="978729"/>
          </a:xfrm>
        </p:spPr>
        <p:txBody>
          <a:bodyPr/>
          <a:lstStyle/>
          <a:p>
            <a:r>
              <a:rPr lang="en-US" b="1" dirty="0">
                <a:solidFill>
                  <a:schemeClr val="tx2"/>
                </a:solidFill>
              </a:rPr>
              <a:t>The carbon effectiveness test skid will utilize CTF equipment to simulate CMS flow conditions</a:t>
            </a:r>
          </a:p>
        </p:txBody>
      </p:sp>
      <p:sp>
        <p:nvSpPr>
          <p:cNvPr id="8" name="Content Placeholder 7">
            <a:extLst>
              <a:ext uri="{FF2B5EF4-FFF2-40B4-BE49-F238E27FC236}">
                <a16:creationId xmlns:a16="http://schemas.microsoft.com/office/drawing/2014/main" id="{FEB698BB-9647-4176-930E-CB6CABBDDFD3}"/>
              </a:ext>
            </a:extLst>
          </p:cNvPr>
          <p:cNvSpPr>
            <a:spLocks noGrp="1"/>
          </p:cNvSpPr>
          <p:nvPr>
            <p:ph idx="1"/>
          </p:nvPr>
        </p:nvSpPr>
        <p:spPr>
          <a:xfrm>
            <a:off x="465882" y="1431213"/>
            <a:ext cx="8053877" cy="4950865"/>
          </a:xfrm>
        </p:spPr>
        <p:txBody>
          <a:bodyPr/>
          <a:lstStyle/>
          <a:p>
            <a:r>
              <a:rPr lang="en-US" sz="2000" dirty="0"/>
              <a:t>Provide a simulation of flow characteristics and exposure time matching carbon beds installed in the CMS ORS</a:t>
            </a:r>
          </a:p>
          <a:p>
            <a:r>
              <a:rPr lang="en-US" sz="2000" dirty="0"/>
              <a:t>Design will support future work: </a:t>
            </a:r>
          </a:p>
          <a:p>
            <a:pPr lvl="1"/>
            <a:r>
              <a:rPr lang="en-US" sz="1800" dirty="0"/>
              <a:t>additional contamination types, carbon processing, etc.</a:t>
            </a:r>
          </a:p>
          <a:p>
            <a:endParaRPr lang="en-US" sz="2000" dirty="0"/>
          </a:p>
          <a:p>
            <a:endParaRPr lang="en-US" sz="2000" dirty="0"/>
          </a:p>
          <a:p>
            <a:endParaRPr lang="en-US" sz="2000" dirty="0"/>
          </a:p>
        </p:txBody>
      </p:sp>
      <p:pic>
        <p:nvPicPr>
          <p:cNvPr id="5" name="Picture 4">
            <a:extLst>
              <a:ext uri="{FF2B5EF4-FFF2-40B4-BE49-F238E27FC236}">
                <a16:creationId xmlns:a16="http://schemas.microsoft.com/office/drawing/2014/main" id="{853F8DE3-BE8A-4ED0-97AE-F9129CDA0BAA}"/>
              </a:ext>
            </a:extLst>
          </p:cNvPr>
          <p:cNvPicPr>
            <a:picLocks noChangeAspect="1"/>
          </p:cNvPicPr>
          <p:nvPr/>
        </p:nvPicPr>
        <p:blipFill>
          <a:blip r:embed="rId3"/>
          <a:stretch>
            <a:fillRect/>
          </a:stretch>
        </p:blipFill>
        <p:spPr>
          <a:xfrm>
            <a:off x="819528" y="3429000"/>
            <a:ext cx="4714497" cy="2649221"/>
          </a:xfrm>
          <a:prstGeom prst="rect">
            <a:avLst/>
          </a:prstGeom>
        </p:spPr>
      </p:pic>
      <p:pic>
        <p:nvPicPr>
          <p:cNvPr id="4" name="Picture 3">
            <a:extLst>
              <a:ext uri="{FF2B5EF4-FFF2-40B4-BE49-F238E27FC236}">
                <a16:creationId xmlns:a16="http://schemas.microsoft.com/office/drawing/2014/main" id="{014F8DF8-7EAC-437C-9CD5-31AAAF0AAB0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41433" y="2156895"/>
            <a:ext cx="3058666" cy="4338195"/>
          </a:xfrm>
          <a:prstGeom prst="rect">
            <a:avLst/>
          </a:prstGeom>
        </p:spPr>
      </p:pic>
      <p:sp>
        <p:nvSpPr>
          <p:cNvPr id="3" name="TextBox 2">
            <a:extLst>
              <a:ext uri="{FF2B5EF4-FFF2-40B4-BE49-F238E27FC236}">
                <a16:creationId xmlns:a16="http://schemas.microsoft.com/office/drawing/2014/main" id="{C58A266B-03B7-42C7-8CB7-2CB193711F2F}"/>
              </a:ext>
            </a:extLst>
          </p:cNvPr>
          <p:cNvSpPr txBox="1"/>
          <p:nvPr/>
        </p:nvSpPr>
        <p:spPr>
          <a:xfrm>
            <a:off x="819528" y="6140690"/>
            <a:ext cx="4895093" cy="313932"/>
          </a:xfrm>
          <a:prstGeom prst="rect">
            <a:avLst/>
          </a:prstGeom>
          <a:noFill/>
        </p:spPr>
        <p:txBody>
          <a:bodyPr wrap="square" rtlCol="0">
            <a:spAutoFit/>
          </a:bodyPr>
          <a:lstStyle/>
          <a:p>
            <a:pPr algn="l">
              <a:lnSpc>
                <a:spcPct val="90000"/>
              </a:lnSpc>
            </a:pPr>
            <a:r>
              <a:rPr lang="en-US" sz="1600" dirty="0">
                <a:latin typeface="+mn-lt"/>
              </a:rPr>
              <a:t>Image and tables courtesy of Brian Degraff</a:t>
            </a:r>
          </a:p>
        </p:txBody>
      </p:sp>
      <p:sp>
        <p:nvSpPr>
          <p:cNvPr id="7" name="Rectangle 6">
            <a:extLst>
              <a:ext uri="{FF2B5EF4-FFF2-40B4-BE49-F238E27FC236}">
                <a16:creationId xmlns:a16="http://schemas.microsoft.com/office/drawing/2014/main" id="{7FA697D1-0A7B-4570-96B8-A40D11D51293}"/>
              </a:ext>
            </a:extLst>
          </p:cNvPr>
          <p:cNvSpPr/>
          <p:nvPr/>
        </p:nvSpPr>
        <p:spPr>
          <a:xfrm>
            <a:off x="6941567" y="3178128"/>
            <a:ext cx="2241384" cy="438911"/>
          </a:xfrm>
          <a:prstGeom prst="rect">
            <a:avLst/>
          </a:prstGeom>
          <a:ln w="19050">
            <a:solidFill>
              <a:schemeClr val="tx2"/>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nSpc>
                <a:spcPct val="90000"/>
              </a:lnSpc>
            </a:pPr>
            <a:r>
              <a:rPr lang="en-US" sz="1600" dirty="0">
                <a:solidFill>
                  <a:schemeClr val="tx1"/>
                </a:solidFill>
              </a:rPr>
              <a:t>Independent Coriolis Flowmeters</a:t>
            </a:r>
          </a:p>
        </p:txBody>
      </p:sp>
      <p:sp>
        <p:nvSpPr>
          <p:cNvPr id="9" name="Rectangle 8">
            <a:extLst>
              <a:ext uri="{FF2B5EF4-FFF2-40B4-BE49-F238E27FC236}">
                <a16:creationId xmlns:a16="http://schemas.microsoft.com/office/drawing/2014/main" id="{4A193302-AB4A-4F50-ADEA-7EDDCC680CF4}"/>
              </a:ext>
            </a:extLst>
          </p:cNvPr>
          <p:cNvSpPr/>
          <p:nvPr/>
        </p:nvSpPr>
        <p:spPr>
          <a:xfrm>
            <a:off x="8789585" y="1967372"/>
            <a:ext cx="2120981" cy="230623"/>
          </a:xfrm>
          <a:prstGeom prst="rect">
            <a:avLst/>
          </a:prstGeom>
          <a:ln w="19050">
            <a:solidFill>
              <a:schemeClr val="tx2"/>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sz="1600" dirty="0">
                <a:solidFill>
                  <a:schemeClr val="tx1"/>
                </a:solidFill>
              </a:rPr>
              <a:t>Common Exhaust</a:t>
            </a:r>
          </a:p>
        </p:txBody>
      </p:sp>
      <p:sp>
        <p:nvSpPr>
          <p:cNvPr id="10" name="Rectangle 9">
            <a:extLst>
              <a:ext uri="{FF2B5EF4-FFF2-40B4-BE49-F238E27FC236}">
                <a16:creationId xmlns:a16="http://schemas.microsoft.com/office/drawing/2014/main" id="{44FD797D-5C15-4AE8-A81A-C9CB94660800}"/>
              </a:ext>
            </a:extLst>
          </p:cNvPr>
          <p:cNvSpPr/>
          <p:nvPr/>
        </p:nvSpPr>
        <p:spPr>
          <a:xfrm>
            <a:off x="8789585" y="2403179"/>
            <a:ext cx="1340864" cy="447122"/>
          </a:xfrm>
          <a:prstGeom prst="rect">
            <a:avLst/>
          </a:prstGeom>
          <a:ln w="19050">
            <a:solidFill>
              <a:schemeClr val="tx2"/>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nSpc>
                <a:spcPct val="90000"/>
              </a:lnSpc>
            </a:pPr>
            <a:r>
              <a:rPr lang="en-US" sz="1600" dirty="0">
                <a:solidFill>
                  <a:schemeClr val="tx1"/>
                </a:solidFill>
              </a:rPr>
              <a:t>Common Inlet</a:t>
            </a:r>
          </a:p>
        </p:txBody>
      </p:sp>
      <p:sp>
        <p:nvSpPr>
          <p:cNvPr id="11" name="Rectangle 10">
            <a:extLst>
              <a:ext uri="{FF2B5EF4-FFF2-40B4-BE49-F238E27FC236}">
                <a16:creationId xmlns:a16="http://schemas.microsoft.com/office/drawing/2014/main" id="{0E181124-0D1D-4E80-8114-7E622E5EEAC0}"/>
              </a:ext>
            </a:extLst>
          </p:cNvPr>
          <p:cNvSpPr/>
          <p:nvPr/>
        </p:nvSpPr>
        <p:spPr>
          <a:xfrm>
            <a:off x="6941567" y="3812934"/>
            <a:ext cx="1922990" cy="634917"/>
          </a:xfrm>
          <a:prstGeom prst="rect">
            <a:avLst/>
          </a:prstGeom>
          <a:ln w="19050">
            <a:solidFill>
              <a:schemeClr val="tx2"/>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nSpc>
                <a:spcPct val="90000"/>
              </a:lnSpc>
            </a:pPr>
            <a:r>
              <a:rPr lang="en-US" sz="1600" dirty="0">
                <a:solidFill>
                  <a:schemeClr val="tx1"/>
                </a:solidFill>
              </a:rPr>
              <a:t>Multiple Contamination Sampling Ports</a:t>
            </a:r>
          </a:p>
        </p:txBody>
      </p:sp>
      <p:sp>
        <p:nvSpPr>
          <p:cNvPr id="12" name="Rectangle 11">
            <a:extLst>
              <a:ext uri="{FF2B5EF4-FFF2-40B4-BE49-F238E27FC236}">
                <a16:creationId xmlns:a16="http://schemas.microsoft.com/office/drawing/2014/main" id="{0DCF6FD3-6E72-4420-BBCD-43ED1DE62C4A}"/>
              </a:ext>
            </a:extLst>
          </p:cNvPr>
          <p:cNvSpPr/>
          <p:nvPr/>
        </p:nvSpPr>
        <p:spPr>
          <a:xfrm>
            <a:off x="6941567" y="4627740"/>
            <a:ext cx="1682408" cy="438911"/>
          </a:xfrm>
          <a:prstGeom prst="rect">
            <a:avLst/>
          </a:prstGeom>
          <a:ln w="19050">
            <a:solidFill>
              <a:schemeClr val="tx2"/>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nSpc>
                <a:spcPct val="90000"/>
              </a:lnSpc>
            </a:pPr>
            <a:r>
              <a:rPr lang="en-US" sz="1600" dirty="0">
                <a:solidFill>
                  <a:schemeClr val="tx1"/>
                </a:solidFill>
              </a:rPr>
              <a:t>Dual Pressure Vessels</a:t>
            </a:r>
          </a:p>
        </p:txBody>
      </p:sp>
      <p:sp>
        <p:nvSpPr>
          <p:cNvPr id="13" name="Rectangle 12">
            <a:extLst>
              <a:ext uri="{FF2B5EF4-FFF2-40B4-BE49-F238E27FC236}">
                <a16:creationId xmlns:a16="http://schemas.microsoft.com/office/drawing/2014/main" id="{3CEBBE9D-54B8-4BFB-889B-393F65971BE1}"/>
              </a:ext>
            </a:extLst>
          </p:cNvPr>
          <p:cNvSpPr/>
          <p:nvPr/>
        </p:nvSpPr>
        <p:spPr>
          <a:xfrm>
            <a:off x="6941567" y="5185771"/>
            <a:ext cx="1870074" cy="438911"/>
          </a:xfrm>
          <a:prstGeom prst="rect">
            <a:avLst/>
          </a:prstGeom>
          <a:ln w="19050">
            <a:solidFill>
              <a:schemeClr val="tx2"/>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nSpc>
                <a:spcPct val="90000"/>
              </a:lnSpc>
            </a:pPr>
            <a:r>
              <a:rPr lang="en-US" sz="1600" dirty="0">
                <a:solidFill>
                  <a:schemeClr val="tx1"/>
                </a:solidFill>
              </a:rPr>
              <a:t>Mobile Support Frame</a:t>
            </a:r>
          </a:p>
        </p:txBody>
      </p:sp>
      <p:sp>
        <p:nvSpPr>
          <p:cNvPr id="14" name="Rectangle 13">
            <a:extLst>
              <a:ext uri="{FF2B5EF4-FFF2-40B4-BE49-F238E27FC236}">
                <a16:creationId xmlns:a16="http://schemas.microsoft.com/office/drawing/2014/main" id="{79B31F85-8C50-4484-ACC7-8045DBF5A722}"/>
              </a:ext>
            </a:extLst>
          </p:cNvPr>
          <p:cNvSpPr/>
          <p:nvPr/>
        </p:nvSpPr>
        <p:spPr>
          <a:xfrm>
            <a:off x="6941567" y="6096291"/>
            <a:ext cx="2205608" cy="487389"/>
          </a:xfrm>
          <a:prstGeom prst="rect">
            <a:avLst/>
          </a:prstGeom>
          <a:ln w="19050">
            <a:solidFill>
              <a:schemeClr val="tx2"/>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nSpc>
                <a:spcPct val="90000"/>
              </a:lnSpc>
            </a:pPr>
            <a:r>
              <a:rPr lang="en-US" sz="1600" dirty="0">
                <a:solidFill>
                  <a:schemeClr val="tx1"/>
                </a:solidFill>
              </a:rPr>
              <a:t>Removeable Tipping Outriggers</a:t>
            </a:r>
          </a:p>
        </p:txBody>
      </p:sp>
      <p:cxnSp>
        <p:nvCxnSpPr>
          <p:cNvPr id="15" name="Straight Arrow Connector 14">
            <a:extLst>
              <a:ext uri="{FF2B5EF4-FFF2-40B4-BE49-F238E27FC236}">
                <a16:creationId xmlns:a16="http://schemas.microsoft.com/office/drawing/2014/main" id="{DFA48F33-67B6-4440-946F-1CC4EC95A602}"/>
              </a:ext>
            </a:extLst>
          </p:cNvPr>
          <p:cNvCxnSpPr>
            <a:cxnSpLocks/>
            <a:stCxn id="9" idx="3"/>
          </p:cNvCxnSpPr>
          <p:nvPr/>
        </p:nvCxnSpPr>
        <p:spPr>
          <a:xfrm>
            <a:off x="10910566" y="2082684"/>
            <a:ext cx="161039" cy="119356"/>
          </a:xfrm>
          <a:prstGeom prst="straightConnector1">
            <a:avLst/>
          </a:prstGeom>
          <a:ln w="28575">
            <a:solidFill>
              <a:schemeClr val="tx2">
                <a:lumMod val="75000"/>
              </a:schemeClr>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16" name="Straight Arrow Connector 15">
            <a:extLst>
              <a:ext uri="{FF2B5EF4-FFF2-40B4-BE49-F238E27FC236}">
                <a16:creationId xmlns:a16="http://schemas.microsoft.com/office/drawing/2014/main" id="{247EFFFD-08C2-4A1A-B2B6-5B4168490860}"/>
              </a:ext>
            </a:extLst>
          </p:cNvPr>
          <p:cNvCxnSpPr>
            <a:cxnSpLocks/>
            <a:stCxn id="10" idx="2"/>
          </p:cNvCxnSpPr>
          <p:nvPr/>
        </p:nvCxnSpPr>
        <p:spPr>
          <a:xfrm>
            <a:off x="9460017" y="2850301"/>
            <a:ext cx="152462" cy="596789"/>
          </a:xfrm>
          <a:prstGeom prst="straightConnector1">
            <a:avLst/>
          </a:prstGeom>
          <a:ln w="28575">
            <a:solidFill>
              <a:schemeClr val="tx2">
                <a:lumMod val="75000"/>
              </a:schemeClr>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17" name="Straight Arrow Connector 16">
            <a:extLst>
              <a:ext uri="{FF2B5EF4-FFF2-40B4-BE49-F238E27FC236}">
                <a16:creationId xmlns:a16="http://schemas.microsoft.com/office/drawing/2014/main" id="{B45C80B8-1FB3-49C0-BD6D-DFAA69AE60DE}"/>
              </a:ext>
            </a:extLst>
          </p:cNvPr>
          <p:cNvCxnSpPr>
            <a:cxnSpLocks/>
            <a:stCxn id="7" idx="3"/>
          </p:cNvCxnSpPr>
          <p:nvPr/>
        </p:nvCxnSpPr>
        <p:spPr>
          <a:xfrm>
            <a:off x="9182951" y="3397584"/>
            <a:ext cx="533744" cy="332384"/>
          </a:xfrm>
          <a:prstGeom prst="straightConnector1">
            <a:avLst/>
          </a:prstGeom>
          <a:ln w="28575">
            <a:solidFill>
              <a:schemeClr val="tx2">
                <a:lumMod val="75000"/>
              </a:schemeClr>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18" name="Straight Arrow Connector 17">
            <a:extLst>
              <a:ext uri="{FF2B5EF4-FFF2-40B4-BE49-F238E27FC236}">
                <a16:creationId xmlns:a16="http://schemas.microsoft.com/office/drawing/2014/main" id="{8314ED2E-4EDB-4ECA-844F-0DDAD047F2F3}"/>
              </a:ext>
            </a:extLst>
          </p:cNvPr>
          <p:cNvCxnSpPr>
            <a:cxnSpLocks/>
            <a:stCxn id="7" idx="3"/>
          </p:cNvCxnSpPr>
          <p:nvPr/>
        </p:nvCxnSpPr>
        <p:spPr>
          <a:xfrm>
            <a:off x="9182951" y="3397584"/>
            <a:ext cx="1173858" cy="930385"/>
          </a:xfrm>
          <a:prstGeom prst="straightConnector1">
            <a:avLst/>
          </a:prstGeom>
          <a:ln w="28575">
            <a:solidFill>
              <a:schemeClr val="tx2">
                <a:lumMod val="75000"/>
              </a:schemeClr>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19" name="Straight Arrow Connector 18">
            <a:extLst>
              <a:ext uri="{FF2B5EF4-FFF2-40B4-BE49-F238E27FC236}">
                <a16:creationId xmlns:a16="http://schemas.microsoft.com/office/drawing/2014/main" id="{BC28E299-9BF2-4620-A670-940CA16B225D}"/>
              </a:ext>
            </a:extLst>
          </p:cNvPr>
          <p:cNvCxnSpPr>
            <a:cxnSpLocks/>
            <a:stCxn id="11" idx="3"/>
          </p:cNvCxnSpPr>
          <p:nvPr/>
        </p:nvCxnSpPr>
        <p:spPr>
          <a:xfrm>
            <a:off x="8864557" y="4130393"/>
            <a:ext cx="488105" cy="455473"/>
          </a:xfrm>
          <a:prstGeom prst="straightConnector1">
            <a:avLst/>
          </a:prstGeom>
          <a:ln w="28575">
            <a:solidFill>
              <a:schemeClr val="tx2">
                <a:lumMod val="75000"/>
              </a:schemeClr>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20" name="Straight Arrow Connector 19">
            <a:extLst>
              <a:ext uri="{FF2B5EF4-FFF2-40B4-BE49-F238E27FC236}">
                <a16:creationId xmlns:a16="http://schemas.microsoft.com/office/drawing/2014/main" id="{31C95130-53E7-4F71-84FC-16F1BF2D1233}"/>
              </a:ext>
            </a:extLst>
          </p:cNvPr>
          <p:cNvCxnSpPr>
            <a:cxnSpLocks/>
            <a:stCxn id="12" idx="3"/>
          </p:cNvCxnSpPr>
          <p:nvPr/>
        </p:nvCxnSpPr>
        <p:spPr>
          <a:xfrm flipV="1">
            <a:off x="8623975" y="4723441"/>
            <a:ext cx="1584668" cy="123755"/>
          </a:xfrm>
          <a:prstGeom prst="straightConnector1">
            <a:avLst/>
          </a:prstGeom>
          <a:ln w="28575">
            <a:solidFill>
              <a:schemeClr val="tx2">
                <a:lumMod val="75000"/>
              </a:schemeClr>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21" name="Straight Arrow Connector 20">
            <a:extLst>
              <a:ext uri="{FF2B5EF4-FFF2-40B4-BE49-F238E27FC236}">
                <a16:creationId xmlns:a16="http://schemas.microsoft.com/office/drawing/2014/main" id="{4C9EE130-1B20-4A0C-9E3D-247897FEE47C}"/>
              </a:ext>
            </a:extLst>
          </p:cNvPr>
          <p:cNvCxnSpPr>
            <a:cxnSpLocks/>
            <a:stCxn id="12" idx="3"/>
          </p:cNvCxnSpPr>
          <p:nvPr/>
        </p:nvCxnSpPr>
        <p:spPr>
          <a:xfrm>
            <a:off x="8623975" y="4847196"/>
            <a:ext cx="2060532" cy="114009"/>
          </a:xfrm>
          <a:prstGeom prst="straightConnector1">
            <a:avLst/>
          </a:prstGeom>
          <a:ln w="28575">
            <a:solidFill>
              <a:schemeClr val="tx2">
                <a:lumMod val="75000"/>
              </a:schemeClr>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22" name="Straight Arrow Connector 21">
            <a:extLst>
              <a:ext uri="{FF2B5EF4-FFF2-40B4-BE49-F238E27FC236}">
                <a16:creationId xmlns:a16="http://schemas.microsoft.com/office/drawing/2014/main" id="{E89CEC1A-330D-4F39-B757-807F882DEDE3}"/>
              </a:ext>
            </a:extLst>
          </p:cNvPr>
          <p:cNvCxnSpPr>
            <a:cxnSpLocks/>
            <a:stCxn id="13" idx="3"/>
          </p:cNvCxnSpPr>
          <p:nvPr/>
        </p:nvCxnSpPr>
        <p:spPr>
          <a:xfrm>
            <a:off x="8811641" y="5405227"/>
            <a:ext cx="259584" cy="204350"/>
          </a:xfrm>
          <a:prstGeom prst="straightConnector1">
            <a:avLst/>
          </a:prstGeom>
          <a:ln w="28575">
            <a:solidFill>
              <a:schemeClr val="tx2">
                <a:lumMod val="75000"/>
              </a:schemeClr>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23" name="Straight Arrow Connector 22">
            <a:extLst>
              <a:ext uri="{FF2B5EF4-FFF2-40B4-BE49-F238E27FC236}">
                <a16:creationId xmlns:a16="http://schemas.microsoft.com/office/drawing/2014/main" id="{CA07634A-2284-4DBD-9D27-71A4337026BE}"/>
              </a:ext>
            </a:extLst>
          </p:cNvPr>
          <p:cNvCxnSpPr>
            <a:cxnSpLocks/>
            <a:stCxn id="14" idx="3"/>
          </p:cNvCxnSpPr>
          <p:nvPr/>
        </p:nvCxnSpPr>
        <p:spPr>
          <a:xfrm flipV="1">
            <a:off x="9147175" y="6096292"/>
            <a:ext cx="1689732" cy="243694"/>
          </a:xfrm>
          <a:prstGeom prst="straightConnector1">
            <a:avLst/>
          </a:prstGeom>
          <a:ln w="28575">
            <a:solidFill>
              <a:schemeClr val="tx2">
                <a:lumMod val="75000"/>
              </a:schemeClr>
            </a:solidFill>
            <a:tailEnd type="triangle" w="lg" len="lg"/>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974912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978729"/>
          </a:xfrm>
        </p:spPr>
        <p:txBody>
          <a:bodyPr/>
          <a:lstStyle/>
          <a:p>
            <a:r>
              <a:rPr lang="en-US" b="1" dirty="0">
                <a:solidFill>
                  <a:schemeClr val="tx2"/>
                </a:solidFill>
              </a:rPr>
              <a:t>Near-term reliability improvement projects seek to improve reliability at 1.4 MW beam on target</a:t>
            </a:r>
          </a:p>
        </p:txBody>
      </p:sp>
      <p:sp>
        <p:nvSpPr>
          <p:cNvPr id="3" name="Content Placeholder 2"/>
          <p:cNvSpPr>
            <a:spLocks noGrp="1"/>
          </p:cNvSpPr>
          <p:nvPr>
            <p:ph idx="1"/>
          </p:nvPr>
        </p:nvSpPr>
        <p:spPr>
          <a:xfrm>
            <a:off x="806285" y="1595590"/>
            <a:ext cx="4760798" cy="1694457"/>
          </a:xfr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2400" dirty="0"/>
              <a:t>Diagnostic Improvements</a:t>
            </a:r>
          </a:p>
          <a:p>
            <a:pPr lvl="1"/>
            <a:r>
              <a:rPr lang="en-US" sz="2000" dirty="0"/>
              <a:t>Contamination monitoring</a:t>
            </a:r>
          </a:p>
          <a:p>
            <a:pPr lvl="1"/>
            <a:r>
              <a:rPr lang="en-US" sz="2000" dirty="0"/>
              <a:t>Pressure/temperature indication</a:t>
            </a:r>
          </a:p>
          <a:p>
            <a:pPr lvl="1"/>
            <a:endParaRPr lang="en-US" sz="2000" dirty="0"/>
          </a:p>
          <a:p>
            <a:endParaRPr lang="en-US" sz="2400" dirty="0"/>
          </a:p>
          <a:p>
            <a:pPr lvl="1"/>
            <a:endParaRPr lang="en-US" sz="2000" dirty="0"/>
          </a:p>
          <a:p>
            <a:endParaRPr lang="en-US" sz="2400" dirty="0"/>
          </a:p>
        </p:txBody>
      </p:sp>
      <p:sp>
        <p:nvSpPr>
          <p:cNvPr id="4" name="Content Placeholder 2">
            <a:extLst>
              <a:ext uri="{FF2B5EF4-FFF2-40B4-BE49-F238E27FC236}">
                <a16:creationId xmlns:a16="http://schemas.microsoft.com/office/drawing/2014/main" id="{43E18525-C42D-459F-8D5A-8AE9AF9287E3}"/>
              </a:ext>
            </a:extLst>
          </p:cNvPr>
          <p:cNvSpPr txBox="1">
            <a:spLocks/>
          </p:cNvSpPr>
          <p:nvPr/>
        </p:nvSpPr>
        <p:spPr bwMode="auto">
          <a:xfrm>
            <a:off x="6220967" y="1595590"/>
            <a:ext cx="4760798" cy="19948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tx2"/>
                </a:solidFill>
              </a:rPr>
              <a:t>System Controls &amp; Hardware Optimization</a:t>
            </a:r>
          </a:p>
          <a:p>
            <a:pPr lvl="1"/>
            <a:r>
              <a:rPr lang="en-US" sz="2000" dirty="0">
                <a:solidFill>
                  <a:schemeClr val="tx2"/>
                </a:solidFill>
              </a:rPr>
              <a:t>Turbine, compressor, and flow control set points</a:t>
            </a:r>
          </a:p>
          <a:p>
            <a:pPr lvl="1"/>
            <a:r>
              <a:rPr lang="en-US" sz="2000" dirty="0">
                <a:solidFill>
                  <a:schemeClr val="tx2"/>
                </a:solidFill>
              </a:rPr>
              <a:t>External consultations</a:t>
            </a:r>
            <a:endParaRPr lang="en-US" sz="2400" dirty="0">
              <a:solidFill>
                <a:schemeClr val="tx2"/>
              </a:solidFill>
            </a:endParaRPr>
          </a:p>
          <a:p>
            <a:endParaRPr lang="en-US" sz="2400" dirty="0"/>
          </a:p>
          <a:p>
            <a:pPr lvl="1"/>
            <a:endParaRPr lang="en-US" sz="2000" dirty="0"/>
          </a:p>
          <a:p>
            <a:endParaRPr lang="en-US" sz="2400" dirty="0"/>
          </a:p>
        </p:txBody>
      </p:sp>
      <p:sp>
        <p:nvSpPr>
          <p:cNvPr id="5" name="Rectangle 4">
            <a:extLst>
              <a:ext uri="{FF2B5EF4-FFF2-40B4-BE49-F238E27FC236}">
                <a16:creationId xmlns:a16="http://schemas.microsoft.com/office/drawing/2014/main" id="{13B48780-108B-4E4A-B647-93BDCD4EAAF5}"/>
              </a:ext>
            </a:extLst>
          </p:cNvPr>
          <p:cNvSpPr/>
          <p:nvPr/>
        </p:nvSpPr>
        <p:spPr>
          <a:xfrm>
            <a:off x="6220967" y="3590489"/>
            <a:ext cx="4760798" cy="17167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288925" indent="-288925">
              <a:lnSpc>
                <a:spcPct val="90000"/>
              </a:lnSpc>
              <a:spcBef>
                <a:spcPts val="1800"/>
              </a:spcBef>
              <a:buClr>
                <a:schemeClr val="tx1"/>
              </a:buClr>
              <a:buSzPct val="90000"/>
              <a:buFont typeface="Century Gothic" panose="020B0502020202020204" pitchFamily="34" charset="0"/>
              <a:buChar char="•"/>
            </a:pPr>
            <a:r>
              <a:rPr lang="en-US" sz="2400" dirty="0">
                <a:latin typeface="Century Gothic" panose="020B0502020202020204" pitchFamily="34" charset="0"/>
                <a:cs typeface="+mn-cs"/>
              </a:rPr>
              <a:t>He Compressor</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latin typeface="+mn-lt"/>
                <a:cs typeface="Arial" panose="020B0604020202020204" pitchFamily="34" charset="0"/>
              </a:rPr>
              <a:t>Upgrade problematic components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latin typeface="+mn-lt"/>
                <a:cs typeface="Arial" panose="020B0604020202020204" pitchFamily="34" charset="0"/>
              </a:rPr>
              <a:t>Repair and preventative maintenance</a:t>
            </a:r>
          </a:p>
        </p:txBody>
      </p:sp>
      <p:sp>
        <p:nvSpPr>
          <p:cNvPr id="6" name="Rectangle 5">
            <a:extLst>
              <a:ext uri="{FF2B5EF4-FFF2-40B4-BE49-F238E27FC236}">
                <a16:creationId xmlns:a16="http://schemas.microsoft.com/office/drawing/2014/main" id="{1A833FF9-B94D-42D0-A44C-6A2FBF765B21}"/>
              </a:ext>
            </a:extLst>
          </p:cNvPr>
          <p:cNvSpPr/>
          <p:nvPr/>
        </p:nvSpPr>
        <p:spPr>
          <a:xfrm>
            <a:off x="806285" y="3632588"/>
            <a:ext cx="4518750" cy="17820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288925" indent="-288925">
              <a:lnSpc>
                <a:spcPct val="90000"/>
              </a:lnSpc>
              <a:spcBef>
                <a:spcPts val="1800"/>
              </a:spcBef>
              <a:buClr>
                <a:schemeClr val="tx1"/>
              </a:buClr>
              <a:buSzPct val="90000"/>
              <a:buFont typeface="Century Gothic" panose="020B0502020202020204" pitchFamily="34" charset="0"/>
              <a:buChar char="•"/>
            </a:pPr>
            <a:r>
              <a:rPr lang="en-US" sz="2400" dirty="0">
                <a:latin typeface="Century Gothic" panose="020B0502020202020204" pitchFamily="34" charset="0"/>
                <a:cs typeface="+mn-cs"/>
              </a:rPr>
              <a:t>Oil Removal System (ORS)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latin typeface="+mn-lt"/>
                <a:cs typeface="Arial" panose="020B0604020202020204" pitchFamily="34" charset="0"/>
              </a:rPr>
              <a:t>Configuration changes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latin typeface="+mn-lt"/>
                <a:cs typeface="Arial" panose="020B0604020202020204" pitchFamily="34" charset="0"/>
              </a:rPr>
              <a:t>Replace/repair critical components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latin typeface="+mn-lt"/>
                <a:cs typeface="Arial" panose="020B0604020202020204" pitchFamily="34" charset="0"/>
              </a:rPr>
              <a:t>Carbon effectiveness study</a:t>
            </a:r>
          </a:p>
        </p:txBody>
      </p:sp>
    </p:spTree>
    <p:extLst>
      <p:ext uri="{BB962C8B-B14F-4D97-AF65-F5344CB8AC3E}">
        <p14:creationId xmlns:p14="http://schemas.microsoft.com/office/powerpoint/2010/main" val="1290879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6" y="274320"/>
            <a:ext cx="11556045" cy="978729"/>
          </a:xfrm>
        </p:spPr>
        <p:txBody>
          <a:bodyPr/>
          <a:lstStyle/>
          <a:p>
            <a:r>
              <a:rPr lang="en-US" b="1" dirty="0">
                <a:solidFill>
                  <a:schemeClr val="tx2"/>
                </a:solidFill>
              </a:rPr>
              <a:t>External consultations are being pursued to evaluate controls set-points</a:t>
            </a:r>
          </a:p>
        </p:txBody>
      </p:sp>
      <p:sp>
        <p:nvSpPr>
          <p:cNvPr id="8" name="Content Placeholder 7">
            <a:extLst>
              <a:ext uri="{FF2B5EF4-FFF2-40B4-BE49-F238E27FC236}">
                <a16:creationId xmlns:a16="http://schemas.microsoft.com/office/drawing/2014/main" id="{FEB698BB-9647-4176-930E-CB6CABBDDFD3}"/>
              </a:ext>
            </a:extLst>
          </p:cNvPr>
          <p:cNvSpPr>
            <a:spLocks noGrp="1"/>
          </p:cNvSpPr>
          <p:nvPr>
            <p:ph idx="1"/>
          </p:nvPr>
        </p:nvSpPr>
        <p:spPr>
          <a:xfrm>
            <a:off x="429767" y="1405110"/>
            <a:ext cx="11556044" cy="4281315"/>
          </a:xfrm>
        </p:spPr>
        <p:txBody>
          <a:bodyPr/>
          <a:lstStyle/>
          <a:p>
            <a:r>
              <a:rPr lang="en-US" sz="2400" dirty="0"/>
              <a:t>Air Liquide consultation will provide an external evaluation of system historical performance, including Summer 2019 excursion</a:t>
            </a:r>
          </a:p>
          <a:p>
            <a:pPr lvl="1"/>
            <a:r>
              <a:rPr lang="en-US" sz="2000" dirty="0"/>
              <a:t>Air Liquide originally managed the fabrication of the CMS coldbox</a:t>
            </a:r>
          </a:p>
          <a:p>
            <a:pPr lvl="1"/>
            <a:r>
              <a:rPr lang="en-US" sz="2000" dirty="0"/>
              <a:t>Evaluation of system parameters during healthy and troubled run-cycles</a:t>
            </a:r>
          </a:p>
          <a:p>
            <a:pPr lvl="1"/>
            <a:r>
              <a:rPr lang="en-US" sz="2000" dirty="0"/>
              <a:t>Report on recommended operational changes and action plan: </a:t>
            </a:r>
          </a:p>
          <a:p>
            <a:pPr lvl="2"/>
            <a:r>
              <a:rPr lang="en-US" sz="1800" dirty="0"/>
              <a:t>Control set-points, turbine hardware, flow control valve configurations, etc.</a:t>
            </a:r>
          </a:p>
          <a:p>
            <a:pPr lvl="1"/>
            <a:r>
              <a:rPr lang="en-US" sz="2000" dirty="0"/>
              <a:t>Phase 1 report deliverable expected in January 2020</a:t>
            </a:r>
          </a:p>
          <a:p>
            <a:r>
              <a:rPr lang="en-US" sz="2400" dirty="0"/>
              <a:t>Agreement includes exchange of internal heat exchanger geometry critical to completion of a CMS thermal-hydraulic model</a:t>
            </a:r>
          </a:p>
          <a:p>
            <a:pPr lvl="1"/>
            <a:r>
              <a:rPr lang="en-US" sz="2000" dirty="0"/>
              <a:t>Delivery expected in January 2020</a:t>
            </a:r>
          </a:p>
          <a:p>
            <a:endParaRPr lang="en-US" sz="2400" dirty="0"/>
          </a:p>
          <a:p>
            <a:endParaRPr lang="en-US" sz="2400" dirty="0"/>
          </a:p>
        </p:txBody>
      </p:sp>
      <p:pic>
        <p:nvPicPr>
          <p:cNvPr id="3" name="Picture 2">
            <a:extLst>
              <a:ext uri="{FF2B5EF4-FFF2-40B4-BE49-F238E27FC236}">
                <a16:creationId xmlns:a16="http://schemas.microsoft.com/office/drawing/2014/main" id="{48768125-9456-481A-ABCD-ECCD63AB5E6B}"/>
              </a:ext>
            </a:extLst>
          </p:cNvPr>
          <p:cNvPicPr>
            <a:picLocks noChangeAspect="1"/>
          </p:cNvPicPr>
          <p:nvPr/>
        </p:nvPicPr>
        <p:blipFill>
          <a:blip r:embed="rId3"/>
          <a:stretch>
            <a:fillRect/>
          </a:stretch>
        </p:blipFill>
        <p:spPr>
          <a:xfrm>
            <a:off x="8208912" y="5052924"/>
            <a:ext cx="3553321" cy="1267002"/>
          </a:xfrm>
          <a:prstGeom prst="rect">
            <a:avLst/>
          </a:prstGeom>
        </p:spPr>
      </p:pic>
    </p:spTree>
    <p:extLst>
      <p:ext uri="{BB962C8B-B14F-4D97-AF65-F5344CB8AC3E}">
        <p14:creationId xmlns:p14="http://schemas.microsoft.com/office/powerpoint/2010/main" val="1920701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6" y="274320"/>
            <a:ext cx="11556045" cy="978729"/>
          </a:xfrm>
        </p:spPr>
        <p:txBody>
          <a:bodyPr/>
          <a:lstStyle/>
          <a:p>
            <a:r>
              <a:rPr lang="en-US" b="1" dirty="0">
                <a:solidFill>
                  <a:schemeClr val="tx2"/>
                </a:solidFill>
              </a:rPr>
              <a:t>External consultations are being pursued to build internal expertise</a:t>
            </a:r>
          </a:p>
        </p:txBody>
      </p:sp>
      <p:sp>
        <p:nvSpPr>
          <p:cNvPr id="8" name="Content Placeholder 7">
            <a:extLst>
              <a:ext uri="{FF2B5EF4-FFF2-40B4-BE49-F238E27FC236}">
                <a16:creationId xmlns:a16="http://schemas.microsoft.com/office/drawing/2014/main" id="{FEB698BB-9647-4176-930E-CB6CABBDDFD3}"/>
              </a:ext>
            </a:extLst>
          </p:cNvPr>
          <p:cNvSpPr>
            <a:spLocks noGrp="1"/>
          </p:cNvSpPr>
          <p:nvPr>
            <p:ph idx="1"/>
          </p:nvPr>
        </p:nvSpPr>
        <p:spPr>
          <a:xfrm>
            <a:off x="429766" y="1499967"/>
            <a:ext cx="4992626" cy="4950865"/>
          </a:xfrm>
        </p:spPr>
        <p:txBody>
          <a:bodyPr/>
          <a:lstStyle/>
          <a:p>
            <a:r>
              <a:rPr lang="en-US" sz="2400" dirty="0"/>
              <a:t>RAK Industrial Consulting will provide an external evaluation of CMS operation</a:t>
            </a:r>
          </a:p>
          <a:p>
            <a:pPr lvl="1"/>
            <a:r>
              <a:rPr lang="en-US" dirty="0">
                <a:latin typeface="Century Gothic" panose="020B0502020202020204" pitchFamily="34" charset="0"/>
                <a:cs typeface="+mn-cs"/>
              </a:rPr>
              <a:t>Report will include recommend actions and procedural changes </a:t>
            </a:r>
          </a:p>
          <a:p>
            <a:pPr lvl="1"/>
            <a:r>
              <a:rPr lang="en-US" dirty="0">
                <a:latin typeface="Century Gothic" panose="020B0502020202020204" pitchFamily="34" charset="0"/>
                <a:cs typeface="+mn-cs"/>
              </a:rPr>
              <a:t>Initial SNS visit scheduled January 15 -16, 2020</a:t>
            </a:r>
          </a:p>
          <a:p>
            <a:pPr lvl="1"/>
            <a:r>
              <a:rPr lang="en-US" dirty="0">
                <a:latin typeface="Century Gothic" panose="020B0502020202020204" pitchFamily="34" charset="0"/>
                <a:cs typeface="+mn-cs"/>
              </a:rPr>
              <a:t>Experienced in recovery of problematic systems</a:t>
            </a:r>
          </a:p>
          <a:p>
            <a:endParaRPr lang="en-US" sz="2400" dirty="0"/>
          </a:p>
        </p:txBody>
      </p:sp>
      <p:pic>
        <p:nvPicPr>
          <p:cNvPr id="3" name="Picture 2">
            <a:extLst>
              <a:ext uri="{FF2B5EF4-FFF2-40B4-BE49-F238E27FC236}">
                <a16:creationId xmlns:a16="http://schemas.microsoft.com/office/drawing/2014/main" id="{F96CC694-323A-44D1-BF61-D2803EBFE4D4}"/>
              </a:ext>
            </a:extLst>
          </p:cNvPr>
          <p:cNvPicPr>
            <a:picLocks noChangeAspect="1"/>
          </p:cNvPicPr>
          <p:nvPr/>
        </p:nvPicPr>
        <p:blipFill>
          <a:blip r:embed="rId3"/>
          <a:stretch>
            <a:fillRect/>
          </a:stretch>
        </p:blipFill>
        <p:spPr>
          <a:xfrm>
            <a:off x="9499958" y="4431378"/>
            <a:ext cx="2526792" cy="1438520"/>
          </a:xfrm>
          <a:prstGeom prst="rect">
            <a:avLst/>
          </a:prstGeom>
        </p:spPr>
      </p:pic>
      <p:pic>
        <p:nvPicPr>
          <p:cNvPr id="4" name="Picture 3">
            <a:extLst>
              <a:ext uri="{FF2B5EF4-FFF2-40B4-BE49-F238E27FC236}">
                <a16:creationId xmlns:a16="http://schemas.microsoft.com/office/drawing/2014/main" id="{834C877C-E7FB-47B9-BD91-624B8FFA3A96}"/>
              </a:ext>
            </a:extLst>
          </p:cNvPr>
          <p:cNvPicPr>
            <a:picLocks noChangeAspect="1"/>
          </p:cNvPicPr>
          <p:nvPr/>
        </p:nvPicPr>
        <p:blipFill>
          <a:blip r:embed="rId4"/>
          <a:stretch>
            <a:fillRect/>
          </a:stretch>
        </p:blipFill>
        <p:spPr>
          <a:xfrm>
            <a:off x="5812750" y="1137069"/>
            <a:ext cx="6173061" cy="2743583"/>
          </a:xfrm>
          <a:prstGeom prst="rect">
            <a:avLst/>
          </a:prstGeom>
          <a:ln w="28575">
            <a:solidFill>
              <a:schemeClr val="tx1"/>
            </a:solidFill>
          </a:ln>
        </p:spPr>
      </p:pic>
      <p:sp>
        <p:nvSpPr>
          <p:cNvPr id="9" name="TextBox 8">
            <a:extLst>
              <a:ext uri="{FF2B5EF4-FFF2-40B4-BE49-F238E27FC236}">
                <a16:creationId xmlns:a16="http://schemas.microsoft.com/office/drawing/2014/main" id="{214113DC-0016-41FA-8AD5-72B453117CEF}"/>
              </a:ext>
            </a:extLst>
          </p:cNvPr>
          <p:cNvSpPr txBox="1"/>
          <p:nvPr/>
        </p:nvSpPr>
        <p:spPr>
          <a:xfrm>
            <a:off x="303616" y="6136900"/>
            <a:ext cx="5361816" cy="313932"/>
          </a:xfrm>
          <a:prstGeom prst="rect">
            <a:avLst/>
          </a:prstGeom>
          <a:noFill/>
        </p:spPr>
        <p:txBody>
          <a:bodyPr wrap="square" rtlCol="0">
            <a:spAutoFit/>
          </a:bodyPr>
          <a:lstStyle/>
          <a:p>
            <a:pPr algn="l">
              <a:lnSpc>
                <a:spcPct val="90000"/>
              </a:lnSpc>
            </a:pPr>
            <a:r>
              <a:rPr lang="en-US" sz="1600" dirty="0">
                <a:latin typeface="+mn-lt"/>
              </a:rPr>
              <a:t>Images: RAK Industrial Consulting</a:t>
            </a:r>
          </a:p>
        </p:txBody>
      </p:sp>
      <p:pic>
        <p:nvPicPr>
          <p:cNvPr id="10" name="Picture 9">
            <a:extLst>
              <a:ext uri="{FF2B5EF4-FFF2-40B4-BE49-F238E27FC236}">
                <a16:creationId xmlns:a16="http://schemas.microsoft.com/office/drawing/2014/main" id="{827083C3-49CB-4244-9F24-8914CFFE0FC5}"/>
              </a:ext>
            </a:extLst>
          </p:cNvPr>
          <p:cNvPicPr>
            <a:picLocks noChangeAspect="1"/>
          </p:cNvPicPr>
          <p:nvPr/>
        </p:nvPicPr>
        <p:blipFill>
          <a:blip r:embed="rId5"/>
          <a:stretch>
            <a:fillRect/>
          </a:stretch>
        </p:blipFill>
        <p:spPr>
          <a:xfrm>
            <a:off x="5812154" y="3996925"/>
            <a:ext cx="1658285" cy="2457697"/>
          </a:xfrm>
          <a:prstGeom prst="rect">
            <a:avLst/>
          </a:prstGeom>
          <a:ln w="28575">
            <a:solidFill>
              <a:schemeClr val="tx1"/>
            </a:solidFill>
          </a:ln>
        </p:spPr>
      </p:pic>
      <p:pic>
        <p:nvPicPr>
          <p:cNvPr id="11" name="Picture 10">
            <a:extLst>
              <a:ext uri="{FF2B5EF4-FFF2-40B4-BE49-F238E27FC236}">
                <a16:creationId xmlns:a16="http://schemas.microsoft.com/office/drawing/2014/main" id="{0D32A920-F6B1-45E3-8613-BC3F34966631}"/>
              </a:ext>
            </a:extLst>
          </p:cNvPr>
          <p:cNvPicPr>
            <a:picLocks noChangeAspect="1"/>
          </p:cNvPicPr>
          <p:nvPr/>
        </p:nvPicPr>
        <p:blipFill>
          <a:blip r:embed="rId6"/>
          <a:stretch>
            <a:fillRect/>
          </a:stretch>
        </p:blipFill>
        <p:spPr>
          <a:xfrm>
            <a:off x="7617161" y="3996924"/>
            <a:ext cx="1736075" cy="2457697"/>
          </a:xfrm>
          <a:prstGeom prst="rect">
            <a:avLst/>
          </a:prstGeom>
          <a:ln w="28575">
            <a:solidFill>
              <a:schemeClr val="tx1"/>
            </a:solidFill>
          </a:ln>
        </p:spPr>
      </p:pic>
    </p:spTree>
    <p:extLst>
      <p:ext uri="{BB962C8B-B14F-4D97-AF65-F5344CB8AC3E}">
        <p14:creationId xmlns:p14="http://schemas.microsoft.com/office/powerpoint/2010/main" val="3179681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5531"/>
          </a:xfrm>
        </p:spPr>
        <p:txBody>
          <a:bodyPr/>
          <a:lstStyle/>
          <a:p>
            <a:r>
              <a:rPr lang="en-US" b="1" dirty="0">
                <a:solidFill>
                  <a:schemeClr val="tx2"/>
                </a:solidFill>
              </a:rPr>
              <a:t>Review charges</a:t>
            </a:r>
          </a:p>
        </p:txBody>
      </p:sp>
      <p:sp>
        <p:nvSpPr>
          <p:cNvPr id="8" name="Content Placeholder 7">
            <a:extLst>
              <a:ext uri="{FF2B5EF4-FFF2-40B4-BE49-F238E27FC236}">
                <a16:creationId xmlns:a16="http://schemas.microsoft.com/office/drawing/2014/main" id="{FEB698BB-9647-4176-930E-CB6CABBDDFD3}"/>
              </a:ext>
            </a:extLst>
          </p:cNvPr>
          <p:cNvSpPr>
            <a:spLocks noGrp="1"/>
          </p:cNvSpPr>
          <p:nvPr>
            <p:ph idx="1"/>
          </p:nvPr>
        </p:nvSpPr>
        <p:spPr>
          <a:xfrm>
            <a:off x="429767" y="1082381"/>
            <a:ext cx="11430000" cy="4950865"/>
          </a:xfrm>
        </p:spPr>
        <p:txBody>
          <a:bodyPr/>
          <a:lstStyle/>
          <a:p>
            <a:pPr lvl="1">
              <a:lnSpc>
                <a:spcPct val="80000"/>
              </a:lnSpc>
              <a:buFont typeface="+mj-lt"/>
              <a:buAutoNum type="arabicPeriod"/>
            </a:pPr>
            <a:r>
              <a:rPr lang="en-US" dirty="0"/>
              <a:t>Is the plan to return the CMS to reliable operation for 1.4 MW beam power by April 2020 reasonable?  Are there additional considerations that need to be included?</a:t>
            </a:r>
          </a:p>
          <a:p>
            <a:pPr lvl="1">
              <a:lnSpc>
                <a:spcPct val="80000"/>
              </a:lnSpc>
              <a:buFont typeface="+mj-lt"/>
              <a:buAutoNum type="arabicPeriod"/>
            </a:pPr>
            <a:r>
              <a:rPr lang="en-US" dirty="0"/>
              <a:t>Is the plan to prepare the CMS for reliable operation for the beam power ramp up defined for the PPU culminating in 2.0 MW beam power in Q3 2024 reasonable?  Are there additional considerations that need to be included?</a:t>
            </a:r>
          </a:p>
          <a:p>
            <a:pPr lvl="1">
              <a:lnSpc>
                <a:spcPct val="80000"/>
              </a:lnSpc>
              <a:buFont typeface="+mj-lt"/>
              <a:buAutoNum type="arabicPeriod"/>
            </a:pPr>
            <a:r>
              <a:rPr lang="en-US" dirty="0"/>
              <a:t>Are the allocated resources sufficient to execute the CMS plans?  Is the organization structure for CMS resources reasonable to carry out the scope of work defined in the operations plans?</a:t>
            </a:r>
          </a:p>
        </p:txBody>
      </p:sp>
    </p:spTree>
    <p:extLst>
      <p:ext uri="{BB962C8B-B14F-4D97-AF65-F5344CB8AC3E}">
        <p14:creationId xmlns:p14="http://schemas.microsoft.com/office/powerpoint/2010/main" val="2874615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978729"/>
          </a:xfrm>
        </p:spPr>
        <p:txBody>
          <a:bodyPr/>
          <a:lstStyle/>
          <a:p>
            <a:r>
              <a:rPr lang="en-US" b="1" dirty="0">
                <a:solidFill>
                  <a:schemeClr val="tx2"/>
                </a:solidFill>
              </a:rPr>
              <a:t>Near-term reliability improvement projects seek to improve reliability at 1.4 MW beam on target</a:t>
            </a:r>
          </a:p>
        </p:txBody>
      </p:sp>
      <p:sp>
        <p:nvSpPr>
          <p:cNvPr id="3" name="Content Placeholder 2"/>
          <p:cNvSpPr>
            <a:spLocks noGrp="1"/>
          </p:cNvSpPr>
          <p:nvPr>
            <p:ph idx="1"/>
          </p:nvPr>
        </p:nvSpPr>
        <p:spPr>
          <a:xfrm>
            <a:off x="806285" y="1595590"/>
            <a:ext cx="4760798" cy="1694457"/>
          </a:xfr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2400" dirty="0"/>
              <a:t>Diagnostic Improvements</a:t>
            </a:r>
          </a:p>
          <a:p>
            <a:pPr lvl="1"/>
            <a:r>
              <a:rPr lang="en-US" sz="2000" dirty="0"/>
              <a:t>Contamination monitoring</a:t>
            </a:r>
          </a:p>
          <a:p>
            <a:pPr lvl="1"/>
            <a:r>
              <a:rPr lang="en-US" sz="2000" dirty="0"/>
              <a:t>Pressure/temperature indication</a:t>
            </a:r>
          </a:p>
          <a:p>
            <a:pPr lvl="1"/>
            <a:endParaRPr lang="en-US" sz="2000" dirty="0"/>
          </a:p>
          <a:p>
            <a:endParaRPr lang="en-US" sz="2400" dirty="0"/>
          </a:p>
          <a:p>
            <a:pPr lvl="1"/>
            <a:endParaRPr lang="en-US" sz="2000" dirty="0"/>
          </a:p>
          <a:p>
            <a:endParaRPr lang="en-US" sz="2400" dirty="0"/>
          </a:p>
        </p:txBody>
      </p:sp>
      <p:sp>
        <p:nvSpPr>
          <p:cNvPr id="4" name="Content Placeholder 2">
            <a:extLst>
              <a:ext uri="{FF2B5EF4-FFF2-40B4-BE49-F238E27FC236}">
                <a16:creationId xmlns:a16="http://schemas.microsoft.com/office/drawing/2014/main" id="{43E18525-C42D-459F-8D5A-8AE9AF9287E3}"/>
              </a:ext>
            </a:extLst>
          </p:cNvPr>
          <p:cNvSpPr txBox="1">
            <a:spLocks/>
          </p:cNvSpPr>
          <p:nvPr/>
        </p:nvSpPr>
        <p:spPr bwMode="auto">
          <a:xfrm>
            <a:off x="6220967" y="1595590"/>
            <a:ext cx="4760798" cy="19948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System Controls &amp; Hardware Optimization</a:t>
            </a:r>
          </a:p>
          <a:p>
            <a:pPr lvl="1"/>
            <a:r>
              <a:rPr lang="en-US" sz="2000" dirty="0"/>
              <a:t>Turbine, compressor, and flow control set points</a:t>
            </a:r>
          </a:p>
          <a:p>
            <a:pPr lvl="1"/>
            <a:r>
              <a:rPr lang="en-US" sz="2000" dirty="0"/>
              <a:t>External consultations</a:t>
            </a:r>
            <a:endParaRPr lang="en-US" sz="2400" dirty="0"/>
          </a:p>
          <a:p>
            <a:endParaRPr lang="en-US" sz="2400" dirty="0"/>
          </a:p>
          <a:p>
            <a:pPr lvl="1"/>
            <a:endParaRPr lang="en-US" sz="2000" dirty="0"/>
          </a:p>
          <a:p>
            <a:endParaRPr lang="en-US" sz="2400" dirty="0"/>
          </a:p>
        </p:txBody>
      </p:sp>
      <p:sp>
        <p:nvSpPr>
          <p:cNvPr id="5" name="Rectangle 4">
            <a:extLst>
              <a:ext uri="{FF2B5EF4-FFF2-40B4-BE49-F238E27FC236}">
                <a16:creationId xmlns:a16="http://schemas.microsoft.com/office/drawing/2014/main" id="{13B48780-108B-4E4A-B647-93BDCD4EAAF5}"/>
              </a:ext>
            </a:extLst>
          </p:cNvPr>
          <p:cNvSpPr/>
          <p:nvPr/>
        </p:nvSpPr>
        <p:spPr>
          <a:xfrm>
            <a:off x="6220967" y="3590489"/>
            <a:ext cx="4760798" cy="17167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288925" indent="-288925">
              <a:lnSpc>
                <a:spcPct val="90000"/>
              </a:lnSpc>
              <a:spcBef>
                <a:spcPts val="1800"/>
              </a:spcBef>
              <a:buClr>
                <a:schemeClr val="tx1"/>
              </a:buClr>
              <a:buSzPct val="90000"/>
              <a:buFont typeface="Century Gothic" panose="020B0502020202020204" pitchFamily="34" charset="0"/>
              <a:buChar char="•"/>
            </a:pPr>
            <a:r>
              <a:rPr lang="en-US" sz="2400" dirty="0">
                <a:solidFill>
                  <a:schemeClr val="tx2"/>
                </a:solidFill>
                <a:latin typeface="Century Gothic" panose="020B0502020202020204" pitchFamily="34" charset="0"/>
                <a:cs typeface="+mn-cs"/>
              </a:rPr>
              <a:t>He Compressor</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solidFill>
                  <a:schemeClr val="tx2"/>
                </a:solidFill>
                <a:latin typeface="+mn-lt"/>
                <a:cs typeface="Arial" panose="020B0604020202020204" pitchFamily="34" charset="0"/>
              </a:rPr>
              <a:t>Upgrade problematic components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solidFill>
                  <a:schemeClr val="tx2"/>
                </a:solidFill>
                <a:latin typeface="+mn-lt"/>
                <a:cs typeface="Arial" panose="020B0604020202020204" pitchFamily="34" charset="0"/>
              </a:rPr>
              <a:t>Repair and preventative maintenance</a:t>
            </a:r>
          </a:p>
        </p:txBody>
      </p:sp>
      <p:sp>
        <p:nvSpPr>
          <p:cNvPr id="6" name="Rectangle 5">
            <a:extLst>
              <a:ext uri="{FF2B5EF4-FFF2-40B4-BE49-F238E27FC236}">
                <a16:creationId xmlns:a16="http://schemas.microsoft.com/office/drawing/2014/main" id="{1A833FF9-B94D-42D0-A44C-6A2FBF765B21}"/>
              </a:ext>
            </a:extLst>
          </p:cNvPr>
          <p:cNvSpPr/>
          <p:nvPr/>
        </p:nvSpPr>
        <p:spPr>
          <a:xfrm>
            <a:off x="806285" y="3632588"/>
            <a:ext cx="4518750" cy="17820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288925" indent="-288925">
              <a:lnSpc>
                <a:spcPct val="90000"/>
              </a:lnSpc>
              <a:spcBef>
                <a:spcPts val="1800"/>
              </a:spcBef>
              <a:buClr>
                <a:schemeClr val="tx1"/>
              </a:buClr>
              <a:buSzPct val="90000"/>
              <a:buFont typeface="Century Gothic" panose="020B0502020202020204" pitchFamily="34" charset="0"/>
              <a:buChar char="•"/>
            </a:pPr>
            <a:r>
              <a:rPr lang="en-US" sz="2400" dirty="0">
                <a:latin typeface="Century Gothic" panose="020B0502020202020204" pitchFamily="34" charset="0"/>
                <a:cs typeface="+mn-cs"/>
              </a:rPr>
              <a:t>Oil Removal System (ORS)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latin typeface="+mn-lt"/>
                <a:cs typeface="Arial" panose="020B0604020202020204" pitchFamily="34" charset="0"/>
              </a:rPr>
              <a:t>Configuration changes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latin typeface="+mn-lt"/>
                <a:cs typeface="Arial" panose="020B0604020202020204" pitchFamily="34" charset="0"/>
              </a:rPr>
              <a:t>Replace/repair critical components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latin typeface="+mn-lt"/>
                <a:cs typeface="Arial" panose="020B0604020202020204" pitchFamily="34" charset="0"/>
              </a:rPr>
              <a:t>Carbon effectiveness study</a:t>
            </a:r>
          </a:p>
        </p:txBody>
      </p:sp>
    </p:spTree>
    <p:extLst>
      <p:ext uri="{BB962C8B-B14F-4D97-AF65-F5344CB8AC3E}">
        <p14:creationId xmlns:p14="http://schemas.microsoft.com/office/powerpoint/2010/main" val="2502145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6" y="274320"/>
            <a:ext cx="11556045" cy="978729"/>
          </a:xfrm>
        </p:spPr>
        <p:txBody>
          <a:bodyPr/>
          <a:lstStyle/>
          <a:p>
            <a:r>
              <a:rPr lang="en-US" b="1" dirty="0">
                <a:solidFill>
                  <a:schemeClr val="tx2"/>
                </a:solidFill>
              </a:rPr>
              <a:t>The first line of protection against oil contamination will be redesigned</a:t>
            </a:r>
          </a:p>
        </p:txBody>
      </p:sp>
      <p:sp>
        <p:nvSpPr>
          <p:cNvPr id="8" name="Content Placeholder 7">
            <a:extLst>
              <a:ext uri="{FF2B5EF4-FFF2-40B4-BE49-F238E27FC236}">
                <a16:creationId xmlns:a16="http://schemas.microsoft.com/office/drawing/2014/main" id="{FEB698BB-9647-4176-930E-CB6CABBDDFD3}"/>
              </a:ext>
            </a:extLst>
          </p:cNvPr>
          <p:cNvSpPr>
            <a:spLocks noGrp="1"/>
          </p:cNvSpPr>
          <p:nvPr>
            <p:ph idx="1"/>
          </p:nvPr>
        </p:nvSpPr>
        <p:spPr>
          <a:xfrm>
            <a:off x="429767" y="1405110"/>
            <a:ext cx="6237733" cy="4950865"/>
          </a:xfrm>
        </p:spPr>
        <p:txBody>
          <a:bodyPr/>
          <a:lstStyle/>
          <a:p>
            <a:r>
              <a:rPr lang="en-US" sz="2400" dirty="0"/>
              <a:t>Bulk oil separator mounting design makes for challenging installation</a:t>
            </a:r>
          </a:p>
          <a:p>
            <a:pPr lvl="1"/>
            <a:r>
              <a:rPr lang="en-US" sz="2000" dirty="0"/>
              <a:t>Misalignment dramatically increases oil passage downstream to the ORS</a:t>
            </a:r>
          </a:p>
          <a:p>
            <a:pPr lvl="1"/>
            <a:r>
              <a:rPr lang="en-US" sz="2000" dirty="0"/>
              <a:t>Difficult to verify alignment prior to system restart</a:t>
            </a:r>
          </a:p>
          <a:p>
            <a:endParaRPr lang="en-US" sz="2400" dirty="0"/>
          </a:p>
          <a:p>
            <a:endParaRPr lang="en-US" sz="2400" dirty="0"/>
          </a:p>
          <a:p>
            <a:endParaRPr lang="en-US" sz="2400" dirty="0"/>
          </a:p>
        </p:txBody>
      </p:sp>
      <p:pic>
        <p:nvPicPr>
          <p:cNvPr id="4" name="Picture 3">
            <a:extLst>
              <a:ext uri="{FF2B5EF4-FFF2-40B4-BE49-F238E27FC236}">
                <a16:creationId xmlns:a16="http://schemas.microsoft.com/office/drawing/2014/main" id="{742BA0BE-F92E-451A-92FA-AB6282A1C6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87877" y="3631080"/>
            <a:ext cx="3074356" cy="2971650"/>
          </a:xfrm>
          <a:prstGeom prst="rect">
            <a:avLst/>
          </a:prstGeom>
          <a:ln w="28575">
            <a:solidFill>
              <a:schemeClr val="tx1"/>
            </a:solidFill>
          </a:ln>
        </p:spPr>
      </p:pic>
      <p:pic>
        <p:nvPicPr>
          <p:cNvPr id="5" name="Picture 4">
            <a:extLst>
              <a:ext uri="{FF2B5EF4-FFF2-40B4-BE49-F238E27FC236}">
                <a16:creationId xmlns:a16="http://schemas.microsoft.com/office/drawing/2014/main" id="{54BDD32A-FFFA-4F59-AEE8-C63DE692DBE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248" y="949013"/>
            <a:ext cx="2135258" cy="2479987"/>
          </a:xfrm>
          <a:prstGeom prst="rect">
            <a:avLst/>
          </a:prstGeom>
          <a:ln w="28575">
            <a:solidFill>
              <a:schemeClr val="tx1"/>
            </a:solidFill>
          </a:ln>
        </p:spPr>
      </p:pic>
      <p:pic>
        <p:nvPicPr>
          <p:cNvPr id="6" name="Picture 5">
            <a:extLst>
              <a:ext uri="{FF2B5EF4-FFF2-40B4-BE49-F238E27FC236}">
                <a16:creationId xmlns:a16="http://schemas.microsoft.com/office/drawing/2014/main" id="{FE544413-7821-4A2E-8AEB-3CF02081185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87121" y="949012"/>
            <a:ext cx="1875112" cy="2479987"/>
          </a:xfrm>
          <a:prstGeom prst="rect">
            <a:avLst/>
          </a:prstGeom>
          <a:ln w="28575">
            <a:solidFill>
              <a:schemeClr val="tx1"/>
            </a:solidFill>
          </a:ln>
        </p:spPr>
      </p:pic>
      <p:pic>
        <p:nvPicPr>
          <p:cNvPr id="7" name="Picture 6">
            <a:extLst>
              <a:ext uri="{FF2B5EF4-FFF2-40B4-BE49-F238E27FC236}">
                <a16:creationId xmlns:a16="http://schemas.microsoft.com/office/drawing/2014/main" id="{C410ECDD-7863-4B2A-B0EA-F250B3C1E9CC}"/>
              </a:ext>
            </a:extLst>
          </p:cNvPr>
          <p:cNvPicPr>
            <a:picLocks noChangeAspect="1"/>
          </p:cNvPicPr>
          <p:nvPr/>
        </p:nvPicPr>
        <p:blipFill>
          <a:blip r:embed="rId6"/>
          <a:stretch>
            <a:fillRect/>
          </a:stretch>
        </p:blipFill>
        <p:spPr>
          <a:xfrm>
            <a:off x="1010824" y="3428999"/>
            <a:ext cx="3335613" cy="2926976"/>
          </a:xfrm>
          <a:prstGeom prst="rect">
            <a:avLst/>
          </a:prstGeom>
        </p:spPr>
      </p:pic>
      <p:pic>
        <p:nvPicPr>
          <p:cNvPr id="9" name="Picture 8">
            <a:extLst>
              <a:ext uri="{FF2B5EF4-FFF2-40B4-BE49-F238E27FC236}">
                <a16:creationId xmlns:a16="http://schemas.microsoft.com/office/drawing/2014/main" id="{2B037C06-1E70-40D9-B9DD-5755601957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99185" y="3631080"/>
            <a:ext cx="3134128" cy="2952600"/>
          </a:xfrm>
          <a:prstGeom prst="rect">
            <a:avLst/>
          </a:prstGeom>
          <a:ln w="28575">
            <a:solidFill>
              <a:schemeClr val="tx1"/>
            </a:solidFill>
          </a:ln>
        </p:spPr>
      </p:pic>
    </p:spTree>
    <p:extLst>
      <p:ext uri="{BB962C8B-B14F-4D97-AF65-F5344CB8AC3E}">
        <p14:creationId xmlns:p14="http://schemas.microsoft.com/office/powerpoint/2010/main" val="2987527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BEBCF796-D896-4D95-A523-F39FFC81D9D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48112" y="1800701"/>
            <a:ext cx="1615175" cy="177111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9766" y="274320"/>
            <a:ext cx="11556045" cy="978729"/>
          </a:xfrm>
        </p:spPr>
        <p:txBody>
          <a:bodyPr/>
          <a:lstStyle/>
          <a:p>
            <a:r>
              <a:rPr lang="en-US" b="1" dirty="0">
                <a:solidFill>
                  <a:schemeClr val="tx2"/>
                </a:solidFill>
              </a:rPr>
              <a:t>Problematic He compressor components will be upgraded</a:t>
            </a:r>
          </a:p>
        </p:txBody>
      </p:sp>
      <p:sp>
        <p:nvSpPr>
          <p:cNvPr id="8" name="Content Placeholder 7">
            <a:extLst>
              <a:ext uri="{FF2B5EF4-FFF2-40B4-BE49-F238E27FC236}">
                <a16:creationId xmlns:a16="http://schemas.microsoft.com/office/drawing/2014/main" id="{FEB698BB-9647-4176-930E-CB6CABBDDFD3}"/>
              </a:ext>
            </a:extLst>
          </p:cNvPr>
          <p:cNvSpPr>
            <a:spLocks noGrp="1"/>
          </p:cNvSpPr>
          <p:nvPr>
            <p:ph idx="1"/>
          </p:nvPr>
        </p:nvSpPr>
        <p:spPr>
          <a:xfrm>
            <a:off x="429767" y="1405110"/>
            <a:ext cx="6237733" cy="4950865"/>
          </a:xfrm>
        </p:spPr>
        <p:txBody>
          <a:bodyPr/>
          <a:lstStyle/>
          <a:p>
            <a:r>
              <a:rPr lang="en-US" sz="2400" dirty="0"/>
              <a:t>Repair of drain-back lines and internal compressor process lines</a:t>
            </a:r>
          </a:p>
          <a:p>
            <a:r>
              <a:rPr lang="en-US" sz="2400" dirty="0"/>
              <a:t>Upgrade leaking shaft seal</a:t>
            </a:r>
          </a:p>
          <a:p>
            <a:pPr lvl="1"/>
            <a:r>
              <a:rPr lang="en-US" sz="2000" dirty="0"/>
              <a:t>Performed on CHL compressors</a:t>
            </a:r>
          </a:p>
          <a:p>
            <a:pPr lvl="1"/>
            <a:r>
              <a:rPr lang="en-US" sz="2000" dirty="0"/>
              <a:t>Dual seal with SS bellows</a:t>
            </a:r>
          </a:p>
          <a:p>
            <a:r>
              <a:rPr lang="en-US" sz="2400" dirty="0"/>
              <a:t>Addition of a continuous oil level sight glass</a:t>
            </a:r>
          </a:p>
          <a:p>
            <a:r>
              <a:rPr lang="en-US" sz="2400" dirty="0"/>
              <a:t>Implementation of these improvements will consider long-term CMS goals and PPU upgrades</a:t>
            </a:r>
            <a:endParaRPr lang="en-US" sz="2000" dirty="0"/>
          </a:p>
          <a:p>
            <a:endParaRPr lang="en-US" sz="2400" dirty="0"/>
          </a:p>
          <a:p>
            <a:endParaRPr lang="en-US" sz="2400" dirty="0"/>
          </a:p>
          <a:p>
            <a:endParaRPr lang="en-US" sz="2400" dirty="0"/>
          </a:p>
        </p:txBody>
      </p:sp>
      <p:pic>
        <p:nvPicPr>
          <p:cNvPr id="3" name="Picture 2">
            <a:extLst>
              <a:ext uri="{FF2B5EF4-FFF2-40B4-BE49-F238E27FC236}">
                <a16:creationId xmlns:a16="http://schemas.microsoft.com/office/drawing/2014/main" id="{CB9A7129-3B3E-4E17-BE7B-BEFEC1519B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49920" y="829171"/>
            <a:ext cx="2835891" cy="2457018"/>
          </a:xfrm>
          <a:prstGeom prst="rect">
            <a:avLst/>
          </a:prstGeom>
          <a:ln w="28575">
            <a:solidFill>
              <a:schemeClr val="tx1"/>
            </a:solidFill>
          </a:ln>
        </p:spPr>
      </p:pic>
      <p:pic>
        <p:nvPicPr>
          <p:cNvPr id="10" name="Content Placeholder 5">
            <a:extLst>
              <a:ext uri="{FF2B5EF4-FFF2-40B4-BE49-F238E27FC236}">
                <a16:creationId xmlns:a16="http://schemas.microsoft.com/office/drawing/2014/main" id="{86013A7B-D4A9-4B0D-A4DD-0584E59D67EF}"/>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48112" y="3874539"/>
            <a:ext cx="2427368" cy="183641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5500B5E-4085-4E20-9C6D-FE146C3CA92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42673" y="3571812"/>
            <a:ext cx="2243138" cy="3011868"/>
          </a:xfrm>
          <a:prstGeom prst="rect">
            <a:avLst/>
          </a:prstGeom>
          <a:ln w="28575">
            <a:solidFill>
              <a:schemeClr val="tx1"/>
            </a:solidFill>
          </a:ln>
        </p:spPr>
      </p:pic>
    </p:spTree>
    <p:extLst>
      <p:ext uri="{BB962C8B-B14F-4D97-AF65-F5344CB8AC3E}">
        <p14:creationId xmlns:p14="http://schemas.microsoft.com/office/powerpoint/2010/main" val="662609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6" y="274320"/>
            <a:ext cx="11556045" cy="978729"/>
          </a:xfrm>
        </p:spPr>
        <p:txBody>
          <a:bodyPr/>
          <a:lstStyle/>
          <a:p>
            <a:r>
              <a:rPr lang="en-US" b="1" dirty="0">
                <a:solidFill>
                  <a:schemeClr val="tx2"/>
                </a:solidFill>
              </a:rPr>
              <a:t>Sprint-planning for implementation of reliability improvements during SNS outages</a:t>
            </a:r>
          </a:p>
        </p:txBody>
      </p:sp>
      <p:pic>
        <p:nvPicPr>
          <p:cNvPr id="6" name="Picture 5">
            <a:extLst>
              <a:ext uri="{FF2B5EF4-FFF2-40B4-BE49-F238E27FC236}">
                <a16:creationId xmlns:a16="http://schemas.microsoft.com/office/drawing/2014/main" id="{E82A3C9D-BFEB-4790-9A28-BED9359DDD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6265" y="2143302"/>
            <a:ext cx="10809612" cy="2571396"/>
          </a:xfrm>
          <a:prstGeom prst="rect">
            <a:avLst/>
          </a:prstGeom>
        </p:spPr>
      </p:pic>
      <p:sp>
        <p:nvSpPr>
          <p:cNvPr id="7" name="Star: 5 Points 6">
            <a:extLst>
              <a:ext uri="{FF2B5EF4-FFF2-40B4-BE49-F238E27FC236}">
                <a16:creationId xmlns:a16="http://schemas.microsoft.com/office/drawing/2014/main" id="{A8C342A3-F32E-4096-AB2A-2A065989F14D}"/>
              </a:ext>
            </a:extLst>
          </p:cNvPr>
          <p:cNvSpPr/>
          <p:nvPr/>
        </p:nvSpPr>
        <p:spPr>
          <a:xfrm>
            <a:off x="656278" y="2230599"/>
            <a:ext cx="271503" cy="263339"/>
          </a:xfrm>
          <a:prstGeom prst="star5">
            <a:avLst/>
          </a:prstGeom>
          <a:solidFill>
            <a:srgbClr val="00B050"/>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TextBox 8">
            <a:extLst>
              <a:ext uri="{FF2B5EF4-FFF2-40B4-BE49-F238E27FC236}">
                <a16:creationId xmlns:a16="http://schemas.microsoft.com/office/drawing/2014/main" id="{A02F5E46-51EB-47FE-8D7E-A57D5DA6BEC2}"/>
              </a:ext>
            </a:extLst>
          </p:cNvPr>
          <p:cNvSpPr txBox="1"/>
          <p:nvPr/>
        </p:nvSpPr>
        <p:spPr>
          <a:xfrm>
            <a:off x="265259" y="2509466"/>
            <a:ext cx="904565" cy="674031"/>
          </a:xfrm>
          <a:prstGeom prst="rect">
            <a:avLst/>
          </a:prstGeom>
          <a:noFill/>
        </p:spPr>
        <p:txBody>
          <a:bodyPr wrap="square" rtlCol="0">
            <a:spAutoFit/>
          </a:bodyPr>
          <a:lstStyle/>
          <a:p>
            <a:pPr algn="ctr">
              <a:lnSpc>
                <a:spcPct val="90000"/>
              </a:lnSpc>
            </a:pPr>
            <a:r>
              <a:rPr lang="en-US" sz="1400" b="1" dirty="0">
                <a:latin typeface="+mn-lt"/>
              </a:rPr>
              <a:t>Task Force Formed</a:t>
            </a:r>
          </a:p>
        </p:txBody>
      </p:sp>
      <p:sp>
        <p:nvSpPr>
          <p:cNvPr id="10" name="TextBox 9">
            <a:extLst>
              <a:ext uri="{FF2B5EF4-FFF2-40B4-BE49-F238E27FC236}">
                <a16:creationId xmlns:a16="http://schemas.microsoft.com/office/drawing/2014/main" id="{1789940D-78AA-40F1-8F5A-92A731E67FC3}"/>
              </a:ext>
            </a:extLst>
          </p:cNvPr>
          <p:cNvSpPr txBox="1"/>
          <p:nvPr/>
        </p:nvSpPr>
        <p:spPr>
          <a:xfrm>
            <a:off x="5326668" y="2505869"/>
            <a:ext cx="1252109" cy="867930"/>
          </a:xfrm>
          <a:prstGeom prst="rect">
            <a:avLst/>
          </a:prstGeom>
          <a:noFill/>
        </p:spPr>
        <p:txBody>
          <a:bodyPr wrap="square" rtlCol="0">
            <a:spAutoFit/>
          </a:bodyPr>
          <a:lstStyle/>
          <a:p>
            <a:pPr algn="l">
              <a:lnSpc>
                <a:spcPct val="90000"/>
              </a:lnSpc>
            </a:pPr>
            <a:r>
              <a:rPr lang="en-US" sz="1400" b="1" dirty="0">
                <a:latin typeface="+mn-lt"/>
              </a:rPr>
              <a:t>Run System (exhibit extended run cycle)</a:t>
            </a:r>
          </a:p>
        </p:txBody>
      </p:sp>
      <p:sp>
        <p:nvSpPr>
          <p:cNvPr id="11" name="TextBox 10">
            <a:extLst>
              <a:ext uri="{FF2B5EF4-FFF2-40B4-BE49-F238E27FC236}">
                <a16:creationId xmlns:a16="http://schemas.microsoft.com/office/drawing/2014/main" id="{662DDE4D-65C1-4287-8814-D0B8E7A2DAEC}"/>
              </a:ext>
            </a:extLst>
          </p:cNvPr>
          <p:cNvSpPr txBox="1"/>
          <p:nvPr/>
        </p:nvSpPr>
        <p:spPr>
          <a:xfrm>
            <a:off x="1027971" y="2431766"/>
            <a:ext cx="1252109" cy="867930"/>
          </a:xfrm>
          <a:prstGeom prst="rect">
            <a:avLst/>
          </a:prstGeom>
          <a:noFill/>
        </p:spPr>
        <p:txBody>
          <a:bodyPr wrap="square" rtlCol="0">
            <a:spAutoFit/>
          </a:bodyPr>
          <a:lstStyle/>
          <a:p>
            <a:pPr algn="l">
              <a:lnSpc>
                <a:spcPct val="90000"/>
              </a:lnSpc>
            </a:pPr>
            <a:r>
              <a:rPr lang="en-US" sz="1400" b="1" dirty="0">
                <a:latin typeface="+mn-lt"/>
              </a:rPr>
              <a:t>Changed coal. Filters &amp; changed carbon</a:t>
            </a:r>
          </a:p>
        </p:txBody>
      </p:sp>
      <p:sp>
        <p:nvSpPr>
          <p:cNvPr id="12" name="TextBox 11">
            <a:extLst>
              <a:ext uri="{FF2B5EF4-FFF2-40B4-BE49-F238E27FC236}">
                <a16:creationId xmlns:a16="http://schemas.microsoft.com/office/drawing/2014/main" id="{C61F207D-956E-4F86-879D-BFCA41243021}"/>
              </a:ext>
            </a:extLst>
          </p:cNvPr>
          <p:cNvSpPr txBox="1"/>
          <p:nvPr/>
        </p:nvSpPr>
        <p:spPr>
          <a:xfrm>
            <a:off x="9536143" y="2431766"/>
            <a:ext cx="1532792" cy="674031"/>
          </a:xfrm>
          <a:prstGeom prst="rect">
            <a:avLst/>
          </a:prstGeom>
          <a:noFill/>
        </p:spPr>
        <p:txBody>
          <a:bodyPr wrap="square" rtlCol="0">
            <a:spAutoFit/>
          </a:bodyPr>
          <a:lstStyle/>
          <a:p>
            <a:pPr algn="l">
              <a:lnSpc>
                <a:spcPct val="90000"/>
              </a:lnSpc>
            </a:pPr>
            <a:r>
              <a:rPr lang="en-US" sz="1400" b="1" dirty="0">
                <a:latin typeface="+mn-lt"/>
              </a:rPr>
              <a:t>Change Comp.</a:t>
            </a:r>
          </a:p>
          <a:p>
            <a:pPr algn="l">
              <a:lnSpc>
                <a:spcPct val="90000"/>
              </a:lnSpc>
            </a:pPr>
            <a:r>
              <a:rPr lang="en-US" sz="1400" b="1" dirty="0">
                <a:latin typeface="+mn-lt"/>
              </a:rPr>
              <a:t>&amp; Change oil, LGA Upgrade</a:t>
            </a:r>
          </a:p>
        </p:txBody>
      </p:sp>
      <p:sp>
        <p:nvSpPr>
          <p:cNvPr id="13" name="TextBox 12">
            <a:extLst>
              <a:ext uri="{FF2B5EF4-FFF2-40B4-BE49-F238E27FC236}">
                <a16:creationId xmlns:a16="http://schemas.microsoft.com/office/drawing/2014/main" id="{A4DB56BD-4DE4-489D-BED8-4874DF1B5517}"/>
              </a:ext>
            </a:extLst>
          </p:cNvPr>
          <p:cNvSpPr txBox="1"/>
          <p:nvPr/>
        </p:nvSpPr>
        <p:spPr>
          <a:xfrm>
            <a:off x="2147841" y="3768529"/>
            <a:ext cx="2361379" cy="674031"/>
          </a:xfrm>
          <a:prstGeom prst="rect">
            <a:avLst/>
          </a:prstGeom>
          <a:noFill/>
        </p:spPr>
        <p:txBody>
          <a:bodyPr wrap="square" rtlCol="0">
            <a:spAutoFit/>
          </a:bodyPr>
          <a:lstStyle/>
          <a:p>
            <a:pPr>
              <a:lnSpc>
                <a:spcPct val="90000"/>
              </a:lnSpc>
            </a:pPr>
            <a:r>
              <a:rPr lang="en-US" sz="1400" b="1" dirty="0">
                <a:latin typeface="+mn-lt"/>
              </a:rPr>
              <a:t>Flush HX, comp annual &amp; circulator maintenance, Ready for 1.55 MW</a:t>
            </a:r>
          </a:p>
        </p:txBody>
      </p:sp>
      <p:sp>
        <p:nvSpPr>
          <p:cNvPr id="15" name="TextBox 14">
            <a:extLst>
              <a:ext uri="{FF2B5EF4-FFF2-40B4-BE49-F238E27FC236}">
                <a16:creationId xmlns:a16="http://schemas.microsoft.com/office/drawing/2014/main" id="{BC7B2C69-860F-48A6-9B63-C1AF18448FE9}"/>
              </a:ext>
            </a:extLst>
          </p:cNvPr>
          <p:cNvSpPr txBox="1"/>
          <p:nvPr/>
        </p:nvSpPr>
        <p:spPr>
          <a:xfrm>
            <a:off x="7051494" y="3746078"/>
            <a:ext cx="1765773" cy="674031"/>
          </a:xfrm>
          <a:prstGeom prst="rect">
            <a:avLst/>
          </a:prstGeom>
          <a:noFill/>
        </p:spPr>
        <p:txBody>
          <a:bodyPr wrap="square" rtlCol="0">
            <a:spAutoFit/>
          </a:bodyPr>
          <a:lstStyle/>
          <a:p>
            <a:pPr algn="l">
              <a:lnSpc>
                <a:spcPct val="90000"/>
              </a:lnSpc>
            </a:pPr>
            <a:r>
              <a:rPr lang="en-US" sz="1400" b="1" dirty="0">
                <a:latin typeface="+mn-lt"/>
              </a:rPr>
              <a:t>Run System (exhibit extended run cycle)</a:t>
            </a:r>
          </a:p>
        </p:txBody>
      </p:sp>
      <p:sp>
        <p:nvSpPr>
          <p:cNvPr id="19" name="Content Placeholder 7">
            <a:extLst>
              <a:ext uri="{FF2B5EF4-FFF2-40B4-BE49-F238E27FC236}">
                <a16:creationId xmlns:a16="http://schemas.microsoft.com/office/drawing/2014/main" id="{182BBB1E-B348-44A5-80A6-1B5C83FFF4BD}"/>
              </a:ext>
            </a:extLst>
          </p:cNvPr>
          <p:cNvSpPr>
            <a:spLocks noGrp="1"/>
          </p:cNvSpPr>
          <p:nvPr>
            <p:ph idx="1"/>
          </p:nvPr>
        </p:nvSpPr>
        <p:spPr>
          <a:xfrm>
            <a:off x="429766" y="4786273"/>
            <a:ext cx="11430000" cy="1259063"/>
          </a:xfrm>
        </p:spPr>
        <p:txBody>
          <a:bodyPr/>
          <a:lstStyle/>
          <a:p>
            <a:r>
              <a:rPr lang="en-US" sz="2400" dirty="0"/>
              <a:t>Utilize outages is Summer of 2020 and Winter of 2020-21 to implement 1.4 MW reliability upgrades</a:t>
            </a:r>
          </a:p>
        </p:txBody>
      </p:sp>
    </p:spTree>
    <p:extLst>
      <p:ext uri="{BB962C8B-B14F-4D97-AF65-F5344CB8AC3E}">
        <p14:creationId xmlns:p14="http://schemas.microsoft.com/office/powerpoint/2010/main" val="2650254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978729"/>
          </a:xfrm>
        </p:spPr>
        <p:txBody>
          <a:bodyPr/>
          <a:lstStyle/>
          <a:p>
            <a:r>
              <a:rPr lang="en-US" b="1" dirty="0">
                <a:solidFill>
                  <a:schemeClr val="tx2"/>
                </a:solidFill>
              </a:rPr>
              <a:t>Current status and resource needs to accomplish these goals</a:t>
            </a:r>
          </a:p>
        </p:txBody>
      </p:sp>
      <p:sp>
        <p:nvSpPr>
          <p:cNvPr id="3" name="Content Placeholder 2"/>
          <p:cNvSpPr>
            <a:spLocks noGrp="1"/>
          </p:cNvSpPr>
          <p:nvPr>
            <p:ph idx="1"/>
          </p:nvPr>
        </p:nvSpPr>
        <p:spPr>
          <a:xfrm>
            <a:off x="824573" y="2431550"/>
            <a:ext cx="4760798" cy="1694457"/>
          </a:xfr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2400" dirty="0">
                <a:solidFill>
                  <a:schemeClr val="tx2"/>
                </a:solidFill>
              </a:rPr>
              <a:t>Diagnostic Improvements</a:t>
            </a:r>
          </a:p>
          <a:p>
            <a:pPr lvl="1"/>
            <a:r>
              <a:rPr lang="en-US" sz="2000" dirty="0">
                <a:solidFill>
                  <a:schemeClr val="tx2"/>
                </a:solidFill>
              </a:rPr>
              <a:t>Contamination monitoring</a:t>
            </a:r>
          </a:p>
          <a:p>
            <a:pPr lvl="1"/>
            <a:r>
              <a:rPr lang="en-US" sz="2000" dirty="0">
                <a:solidFill>
                  <a:schemeClr val="tx2"/>
                </a:solidFill>
              </a:rPr>
              <a:t>Pressure/temperature indication</a:t>
            </a:r>
          </a:p>
          <a:p>
            <a:pPr lvl="1"/>
            <a:r>
              <a:rPr lang="en-US" sz="2000" dirty="0">
                <a:solidFill>
                  <a:schemeClr val="tx2"/>
                </a:solidFill>
              </a:rPr>
              <a:t>Upgrade insulating vacuum</a:t>
            </a:r>
          </a:p>
          <a:p>
            <a:pPr lvl="1"/>
            <a:endParaRPr lang="en-US" sz="2000" dirty="0"/>
          </a:p>
          <a:p>
            <a:endParaRPr lang="en-US" sz="2400" dirty="0"/>
          </a:p>
          <a:p>
            <a:pPr lvl="1"/>
            <a:endParaRPr lang="en-US" sz="2000" dirty="0"/>
          </a:p>
          <a:p>
            <a:endParaRPr lang="en-US" sz="2400" dirty="0"/>
          </a:p>
        </p:txBody>
      </p:sp>
      <p:sp>
        <p:nvSpPr>
          <p:cNvPr id="4" name="Content Placeholder 2">
            <a:extLst>
              <a:ext uri="{FF2B5EF4-FFF2-40B4-BE49-F238E27FC236}">
                <a16:creationId xmlns:a16="http://schemas.microsoft.com/office/drawing/2014/main" id="{43E18525-C42D-459F-8D5A-8AE9AF9287E3}"/>
              </a:ext>
            </a:extLst>
          </p:cNvPr>
          <p:cNvSpPr txBox="1">
            <a:spLocks/>
          </p:cNvSpPr>
          <p:nvPr/>
        </p:nvSpPr>
        <p:spPr bwMode="auto">
          <a:xfrm>
            <a:off x="6239255" y="2431550"/>
            <a:ext cx="4760798" cy="19948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accent4"/>
                </a:solidFill>
              </a:rPr>
              <a:t>System Controls &amp; Hardware Optimization</a:t>
            </a:r>
          </a:p>
          <a:p>
            <a:pPr lvl="1"/>
            <a:r>
              <a:rPr lang="en-US" sz="2000" dirty="0">
                <a:solidFill>
                  <a:schemeClr val="accent4"/>
                </a:solidFill>
              </a:rPr>
              <a:t>Turbine, compressor, and flow control set points</a:t>
            </a:r>
          </a:p>
          <a:p>
            <a:pPr lvl="1"/>
            <a:r>
              <a:rPr lang="en-US" sz="2000" dirty="0">
                <a:solidFill>
                  <a:schemeClr val="accent4"/>
                </a:solidFill>
              </a:rPr>
              <a:t>External consultations</a:t>
            </a:r>
            <a:endParaRPr lang="en-US" sz="2400" dirty="0">
              <a:solidFill>
                <a:schemeClr val="accent4"/>
              </a:solidFill>
            </a:endParaRPr>
          </a:p>
          <a:p>
            <a:endParaRPr lang="en-US" sz="2400" dirty="0"/>
          </a:p>
          <a:p>
            <a:pPr lvl="1"/>
            <a:endParaRPr lang="en-US" sz="2000" dirty="0"/>
          </a:p>
          <a:p>
            <a:endParaRPr lang="en-US" sz="2400" dirty="0"/>
          </a:p>
        </p:txBody>
      </p:sp>
      <p:sp>
        <p:nvSpPr>
          <p:cNvPr id="5" name="Rectangle 4">
            <a:extLst>
              <a:ext uri="{FF2B5EF4-FFF2-40B4-BE49-F238E27FC236}">
                <a16:creationId xmlns:a16="http://schemas.microsoft.com/office/drawing/2014/main" id="{13B48780-108B-4E4A-B647-93BDCD4EAAF5}"/>
              </a:ext>
            </a:extLst>
          </p:cNvPr>
          <p:cNvSpPr/>
          <p:nvPr/>
        </p:nvSpPr>
        <p:spPr>
          <a:xfrm>
            <a:off x="6239255" y="4426449"/>
            <a:ext cx="4760798" cy="17167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288925" indent="-288925">
              <a:lnSpc>
                <a:spcPct val="90000"/>
              </a:lnSpc>
              <a:spcBef>
                <a:spcPts val="1800"/>
              </a:spcBef>
              <a:buClr>
                <a:schemeClr val="tx1"/>
              </a:buClr>
              <a:buSzPct val="90000"/>
              <a:buFont typeface="Century Gothic" panose="020B0502020202020204" pitchFamily="34" charset="0"/>
              <a:buChar char="•"/>
            </a:pPr>
            <a:r>
              <a:rPr lang="en-US" sz="2400" dirty="0">
                <a:solidFill>
                  <a:schemeClr val="accent6"/>
                </a:solidFill>
                <a:latin typeface="Century Gothic" panose="020B0502020202020204" pitchFamily="34" charset="0"/>
                <a:cs typeface="+mn-cs"/>
              </a:rPr>
              <a:t>He Compressor</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solidFill>
                  <a:schemeClr val="accent6"/>
                </a:solidFill>
                <a:latin typeface="+mn-lt"/>
                <a:cs typeface="Arial" panose="020B0604020202020204" pitchFamily="34" charset="0"/>
              </a:rPr>
              <a:t>Upgrade problematic components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solidFill>
                  <a:schemeClr val="accent6"/>
                </a:solidFill>
                <a:latin typeface="+mn-lt"/>
                <a:cs typeface="Arial" panose="020B0604020202020204" pitchFamily="34" charset="0"/>
              </a:rPr>
              <a:t>Repair and preventative maintenance</a:t>
            </a:r>
          </a:p>
        </p:txBody>
      </p:sp>
      <p:sp>
        <p:nvSpPr>
          <p:cNvPr id="6" name="Rectangle 5">
            <a:extLst>
              <a:ext uri="{FF2B5EF4-FFF2-40B4-BE49-F238E27FC236}">
                <a16:creationId xmlns:a16="http://schemas.microsoft.com/office/drawing/2014/main" id="{1A833FF9-B94D-42D0-A44C-6A2FBF765B21}"/>
              </a:ext>
            </a:extLst>
          </p:cNvPr>
          <p:cNvSpPr/>
          <p:nvPr/>
        </p:nvSpPr>
        <p:spPr>
          <a:xfrm>
            <a:off x="824573" y="4468548"/>
            <a:ext cx="4518750" cy="17820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288925" indent="-288925">
              <a:lnSpc>
                <a:spcPct val="90000"/>
              </a:lnSpc>
              <a:spcBef>
                <a:spcPts val="1800"/>
              </a:spcBef>
              <a:buClr>
                <a:schemeClr val="tx1"/>
              </a:buClr>
              <a:buSzPct val="90000"/>
              <a:buFont typeface="Century Gothic" panose="020B0502020202020204" pitchFamily="34" charset="0"/>
              <a:buChar char="•"/>
            </a:pPr>
            <a:r>
              <a:rPr lang="en-US" sz="2400" dirty="0">
                <a:solidFill>
                  <a:schemeClr val="tx2"/>
                </a:solidFill>
                <a:latin typeface="Century Gothic" panose="020B0502020202020204" pitchFamily="34" charset="0"/>
                <a:cs typeface="+mn-cs"/>
              </a:rPr>
              <a:t>Oil Removal System (ORS)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solidFill>
                  <a:schemeClr val="tx2"/>
                </a:solidFill>
                <a:latin typeface="+mn-lt"/>
                <a:cs typeface="Arial" panose="020B0604020202020204" pitchFamily="34" charset="0"/>
              </a:rPr>
              <a:t>Configuration changes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solidFill>
                  <a:schemeClr val="tx2"/>
                </a:solidFill>
                <a:latin typeface="+mn-lt"/>
                <a:cs typeface="Arial" panose="020B0604020202020204" pitchFamily="34" charset="0"/>
              </a:rPr>
              <a:t>Replace/repair critical components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solidFill>
                  <a:schemeClr val="tx2"/>
                </a:solidFill>
                <a:latin typeface="+mn-lt"/>
                <a:cs typeface="Arial" panose="020B0604020202020204" pitchFamily="34" charset="0"/>
              </a:rPr>
              <a:t>Carbon effectiveness study</a:t>
            </a:r>
          </a:p>
        </p:txBody>
      </p:sp>
      <p:sp>
        <p:nvSpPr>
          <p:cNvPr id="7" name="Content Placeholder 7">
            <a:extLst>
              <a:ext uri="{FF2B5EF4-FFF2-40B4-BE49-F238E27FC236}">
                <a16:creationId xmlns:a16="http://schemas.microsoft.com/office/drawing/2014/main" id="{77556047-DF95-4E96-B32F-D29E113A4B07}"/>
              </a:ext>
            </a:extLst>
          </p:cNvPr>
          <p:cNvSpPr txBox="1">
            <a:spLocks/>
          </p:cNvSpPr>
          <p:nvPr/>
        </p:nvSpPr>
        <p:spPr bwMode="auto">
          <a:xfrm>
            <a:off x="524255" y="1281550"/>
            <a:ext cx="11430000" cy="9787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Reliability improvement projects are staffed and supported by highly matrixed team</a:t>
            </a:r>
          </a:p>
          <a:p>
            <a:pPr lvl="1"/>
            <a:endParaRPr lang="en-US" sz="2000" dirty="0"/>
          </a:p>
          <a:p>
            <a:endParaRPr lang="en-US" sz="2400" dirty="0"/>
          </a:p>
        </p:txBody>
      </p:sp>
    </p:spTree>
    <p:extLst>
      <p:ext uri="{BB962C8B-B14F-4D97-AF65-F5344CB8AC3E}">
        <p14:creationId xmlns:p14="http://schemas.microsoft.com/office/powerpoint/2010/main" val="2259462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6A39241-31AA-487F-8B74-2D1EB7FC29B8}"/>
              </a:ext>
            </a:extLst>
          </p:cNvPr>
          <p:cNvSpPr>
            <a:spLocks noGrp="1"/>
          </p:cNvSpPr>
          <p:nvPr>
            <p:ph idx="1"/>
          </p:nvPr>
        </p:nvSpPr>
        <p:spPr>
          <a:xfrm>
            <a:off x="448055" y="1653735"/>
            <a:ext cx="11430000" cy="4047778"/>
          </a:xfrm>
        </p:spPr>
        <p:txBody>
          <a:bodyPr/>
          <a:lstStyle/>
          <a:p>
            <a:r>
              <a:rPr lang="en-US" dirty="0"/>
              <a:t>Turbine/coldbox hardware changes will require extensive planning</a:t>
            </a:r>
          </a:p>
          <a:p>
            <a:pPr lvl="1"/>
            <a:r>
              <a:rPr lang="en-US" dirty="0"/>
              <a:t>Currently lack FTE to manage this effort and interface with sub.</a:t>
            </a:r>
          </a:p>
          <a:p>
            <a:r>
              <a:rPr lang="en-US" dirty="0"/>
              <a:t>Impact on controls could be significant</a:t>
            </a:r>
          </a:p>
          <a:p>
            <a:pPr lvl="1"/>
            <a:r>
              <a:rPr lang="en-US" dirty="0"/>
              <a:t>Lack dedicated controls FTE to manage SNS/AL interface</a:t>
            </a:r>
          </a:p>
          <a:p>
            <a:r>
              <a:rPr lang="en-US" dirty="0"/>
              <a:t>Scope of work to be determined following analysis of external consultation reports</a:t>
            </a:r>
          </a:p>
        </p:txBody>
      </p:sp>
      <p:sp>
        <p:nvSpPr>
          <p:cNvPr id="2" name="Title 1"/>
          <p:cNvSpPr>
            <a:spLocks noGrp="1"/>
          </p:cNvSpPr>
          <p:nvPr>
            <p:ph type="title"/>
          </p:nvPr>
        </p:nvSpPr>
        <p:spPr>
          <a:xfrm>
            <a:off x="429767" y="274320"/>
            <a:ext cx="11430000" cy="978729"/>
          </a:xfrm>
        </p:spPr>
        <p:txBody>
          <a:bodyPr/>
          <a:lstStyle/>
          <a:p>
            <a:r>
              <a:rPr lang="en-US" b="1" dirty="0">
                <a:solidFill>
                  <a:schemeClr val="tx2"/>
                </a:solidFill>
              </a:rPr>
              <a:t>System controls and hardware optimization may be understaffed</a:t>
            </a:r>
          </a:p>
        </p:txBody>
      </p:sp>
    </p:spTree>
    <p:extLst>
      <p:ext uri="{BB962C8B-B14F-4D97-AF65-F5344CB8AC3E}">
        <p14:creationId xmlns:p14="http://schemas.microsoft.com/office/powerpoint/2010/main" val="2565746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6A39241-31AA-487F-8B74-2D1EB7FC29B8}"/>
              </a:ext>
            </a:extLst>
          </p:cNvPr>
          <p:cNvSpPr>
            <a:spLocks noGrp="1"/>
          </p:cNvSpPr>
          <p:nvPr>
            <p:ph idx="1"/>
          </p:nvPr>
        </p:nvSpPr>
        <p:spPr>
          <a:xfrm>
            <a:off x="448055" y="1653735"/>
            <a:ext cx="11430000" cy="4047778"/>
          </a:xfrm>
        </p:spPr>
        <p:txBody>
          <a:bodyPr/>
          <a:lstStyle/>
          <a:p>
            <a:r>
              <a:rPr lang="en-US" dirty="0"/>
              <a:t>Compressor upgrades will require extensive planning</a:t>
            </a:r>
          </a:p>
          <a:p>
            <a:pPr lvl="1"/>
            <a:r>
              <a:rPr lang="en-US" dirty="0"/>
              <a:t>Manage interfaces with long-term CMS upgrades and PPU impacts</a:t>
            </a:r>
          </a:p>
          <a:p>
            <a:pPr lvl="1"/>
            <a:r>
              <a:rPr lang="en-US" dirty="0"/>
              <a:t>Currently lack FTE to manage this effort and interface with multiple subcontractors/vendors</a:t>
            </a:r>
          </a:p>
          <a:p>
            <a:pPr lvl="1"/>
            <a:r>
              <a:rPr lang="en-US" dirty="0"/>
              <a:t>Progress has been stagnant </a:t>
            </a:r>
          </a:p>
        </p:txBody>
      </p:sp>
      <p:sp>
        <p:nvSpPr>
          <p:cNvPr id="2" name="Title 1"/>
          <p:cNvSpPr>
            <a:spLocks noGrp="1"/>
          </p:cNvSpPr>
          <p:nvPr>
            <p:ph type="title"/>
          </p:nvPr>
        </p:nvSpPr>
        <p:spPr>
          <a:xfrm>
            <a:off x="429767" y="274320"/>
            <a:ext cx="11430000" cy="978729"/>
          </a:xfrm>
        </p:spPr>
        <p:txBody>
          <a:bodyPr/>
          <a:lstStyle/>
          <a:p>
            <a:r>
              <a:rPr lang="en-US" b="1" dirty="0">
                <a:solidFill>
                  <a:schemeClr val="tx2"/>
                </a:solidFill>
              </a:rPr>
              <a:t>Compressor system improvements and repairs require additional support</a:t>
            </a:r>
          </a:p>
        </p:txBody>
      </p:sp>
    </p:spTree>
    <p:extLst>
      <p:ext uri="{BB962C8B-B14F-4D97-AF65-F5344CB8AC3E}">
        <p14:creationId xmlns:p14="http://schemas.microsoft.com/office/powerpoint/2010/main" val="2667287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6" y="274320"/>
            <a:ext cx="11556045" cy="535531"/>
          </a:xfrm>
        </p:spPr>
        <p:txBody>
          <a:bodyPr/>
          <a:lstStyle/>
          <a:p>
            <a:r>
              <a:rPr lang="en-US" b="1" dirty="0">
                <a:solidFill>
                  <a:schemeClr val="tx2"/>
                </a:solidFill>
              </a:rPr>
              <a:t>Summary of charges</a:t>
            </a:r>
          </a:p>
        </p:txBody>
      </p:sp>
      <p:sp>
        <p:nvSpPr>
          <p:cNvPr id="8" name="Content Placeholder 7">
            <a:extLst>
              <a:ext uri="{FF2B5EF4-FFF2-40B4-BE49-F238E27FC236}">
                <a16:creationId xmlns:a16="http://schemas.microsoft.com/office/drawing/2014/main" id="{FEB698BB-9647-4176-930E-CB6CABBDDFD3}"/>
              </a:ext>
            </a:extLst>
          </p:cNvPr>
          <p:cNvSpPr>
            <a:spLocks noGrp="1"/>
          </p:cNvSpPr>
          <p:nvPr>
            <p:ph idx="1"/>
          </p:nvPr>
        </p:nvSpPr>
        <p:spPr>
          <a:xfrm>
            <a:off x="429766" y="953567"/>
            <a:ext cx="11430000" cy="5483809"/>
          </a:xfrm>
        </p:spPr>
        <p:txBody>
          <a:bodyPr/>
          <a:lstStyle/>
          <a:p>
            <a:pPr lvl="1">
              <a:lnSpc>
                <a:spcPct val="80000"/>
              </a:lnSpc>
              <a:buFont typeface="+mj-lt"/>
              <a:buAutoNum type="arabicPeriod"/>
            </a:pPr>
            <a:r>
              <a:rPr lang="en-US" sz="2000" dirty="0"/>
              <a:t>Is the plan to return the CMS to reliable operation for 1.4 MW beam power by April 2020 reasonable?  Are there additional considerations that need to be included?</a:t>
            </a:r>
          </a:p>
          <a:p>
            <a:pPr lvl="2">
              <a:lnSpc>
                <a:spcPct val="80000"/>
              </a:lnSpc>
            </a:pPr>
            <a:r>
              <a:rPr lang="en-US" dirty="0">
                <a:solidFill>
                  <a:schemeClr val="tx2"/>
                </a:solidFill>
              </a:rPr>
              <a:t>Implementation of hardware configuration improvements to support the near-term plan for reliable operation at 1.4 MW is underway, and resulting operational performance in the Winter 2019-2020 SNS run-cycle is promising. This plan is designed to interface with plans for operational procedure development and long-term CMS hardware configuration goals that are occurring in parallel. </a:t>
            </a:r>
          </a:p>
          <a:p>
            <a:pPr marL="855663" lvl="1" indent="-457200">
              <a:lnSpc>
                <a:spcPct val="80000"/>
              </a:lnSpc>
              <a:buFont typeface="+mj-lt"/>
              <a:buAutoNum type="arabicPeriod"/>
            </a:pPr>
            <a:r>
              <a:rPr lang="en-US" sz="2000" dirty="0"/>
              <a:t>Is the plan to prepare the CMS for reliable operation for the beam power ramp up defined for the PPU culminating in 2.0 MW beam power in Q3 2024 reasonable?  Are there additional considerations that need to be included?</a:t>
            </a:r>
          </a:p>
          <a:p>
            <a:pPr lvl="2">
              <a:lnSpc>
                <a:spcPct val="80000"/>
              </a:lnSpc>
            </a:pPr>
            <a:r>
              <a:rPr lang="en-US" dirty="0">
                <a:solidFill>
                  <a:schemeClr val="tx2"/>
                </a:solidFill>
              </a:rPr>
              <a:t>The plan for reliable operation at 1.4 MW lays groundwork for reliable operation at 2.0 MW beam power. Elements of the plan to support 1.4 MW reliable operation have been deployed to provide maximum short-term impact while maintaining healthy interfaces with the long-term plan for reliable 2.0 MW operation.</a:t>
            </a:r>
          </a:p>
          <a:p>
            <a:pPr lvl="1">
              <a:lnSpc>
                <a:spcPct val="80000"/>
              </a:lnSpc>
              <a:buFont typeface="+mj-lt"/>
              <a:buAutoNum type="arabicPeriod"/>
            </a:pPr>
            <a:r>
              <a:rPr lang="en-US" sz="2000" dirty="0"/>
              <a:t>Are the allocated resources sufficient to execute the CMS plans?  Is the organization structure for CMS resources reasonable to carry out the scope of work defined in the operations plans?</a:t>
            </a:r>
          </a:p>
          <a:p>
            <a:pPr lvl="2">
              <a:lnSpc>
                <a:spcPct val="80000"/>
              </a:lnSpc>
            </a:pPr>
            <a:r>
              <a:rPr lang="en-US" dirty="0">
                <a:solidFill>
                  <a:schemeClr val="tx2"/>
                </a:solidFill>
              </a:rPr>
              <a:t>The resources assigned to support these reliability improvement projects are limited and/or lacking in key areas. Where deployed, matrixed support has proved effective.</a:t>
            </a:r>
            <a:endParaRPr lang="en-US" sz="2000" dirty="0"/>
          </a:p>
        </p:txBody>
      </p:sp>
    </p:spTree>
    <p:extLst>
      <p:ext uri="{BB962C8B-B14F-4D97-AF65-F5344CB8AC3E}">
        <p14:creationId xmlns:p14="http://schemas.microsoft.com/office/powerpoint/2010/main" val="3429941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6" y="274320"/>
            <a:ext cx="11556045" cy="535531"/>
          </a:xfrm>
        </p:spPr>
        <p:txBody>
          <a:bodyPr/>
          <a:lstStyle/>
          <a:p>
            <a:r>
              <a:rPr lang="en-US" b="1" dirty="0">
                <a:solidFill>
                  <a:schemeClr val="tx2"/>
                </a:solidFill>
              </a:rPr>
              <a:t>Thank you!</a:t>
            </a:r>
          </a:p>
        </p:txBody>
      </p:sp>
      <p:sp>
        <p:nvSpPr>
          <p:cNvPr id="8" name="Content Placeholder 7">
            <a:extLst>
              <a:ext uri="{FF2B5EF4-FFF2-40B4-BE49-F238E27FC236}">
                <a16:creationId xmlns:a16="http://schemas.microsoft.com/office/drawing/2014/main" id="{FEB698BB-9647-4176-930E-CB6CABBDDFD3}"/>
              </a:ext>
            </a:extLst>
          </p:cNvPr>
          <p:cNvSpPr>
            <a:spLocks noGrp="1"/>
          </p:cNvSpPr>
          <p:nvPr>
            <p:ph idx="1"/>
          </p:nvPr>
        </p:nvSpPr>
        <p:spPr>
          <a:xfrm>
            <a:off x="429766" y="953567"/>
            <a:ext cx="11430000" cy="4950865"/>
          </a:xfrm>
        </p:spPr>
        <p:txBody>
          <a:bodyPr/>
          <a:lstStyle/>
          <a:p>
            <a:r>
              <a:rPr lang="en-US" sz="2400" dirty="0"/>
              <a:t>Further discussion, Q&amp;A</a:t>
            </a:r>
          </a:p>
          <a:p>
            <a:endParaRPr lang="en-US" sz="2400" dirty="0"/>
          </a:p>
        </p:txBody>
      </p:sp>
    </p:spTree>
    <p:extLst>
      <p:ext uri="{BB962C8B-B14F-4D97-AF65-F5344CB8AC3E}">
        <p14:creationId xmlns:p14="http://schemas.microsoft.com/office/powerpoint/2010/main" val="2180245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a:extLst>
              <a:ext uri="{FF2B5EF4-FFF2-40B4-BE49-F238E27FC236}">
                <a16:creationId xmlns:a16="http://schemas.microsoft.com/office/drawing/2014/main" id="{3D000D2C-5BD7-4332-8635-FA2AC0D7D9B2}"/>
              </a:ext>
            </a:extLst>
          </p:cNvPr>
          <p:cNvSpPr txBox="1">
            <a:spLocks noChangeArrowheads="1"/>
          </p:cNvSpPr>
          <p:nvPr/>
        </p:nvSpPr>
        <p:spPr bwMode="auto">
          <a:xfrm>
            <a:off x="516890" y="176849"/>
            <a:ext cx="1008253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60000"/>
              </a:spcBef>
              <a:buClr>
                <a:srgbClr val="01673E"/>
              </a:buClr>
              <a:buFont typeface="Symbol" panose="05050102010706020507" pitchFamily="18" charset="2"/>
              <a:buChar char="·"/>
              <a:defRPr sz="2800" b="1">
                <a:solidFill>
                  <a:srgbClr val="000000"/>
                </a:solidFill>
                <a:latin typeface="Arial" panose="020B0604020202020204" pitchFamily="34" charset="0"/>
              </a:defRPr>
            </a:lvl1pPr>
            <a:lvl2pPr marL="742950" indent="-285750">
              <a:lnSpc>
                <a:spcPct val="90000"/>
              </a:lnSpc>
              <a:spcBef>
                <a:spcPct val="35000"/>
              </a:spcBef>
              <a:buClr>
                <a:srgbClr val="01673E"/>
              </a:buClr>
              <a:buFont typeface="Arial" panose="020B0604020202020204" pitchFamily="34" charset="0"/>
              <a:buChar char="–"/>
              <a:defRPr sz="2400" b="1">
                <a:solidFill>
                  <a:srgbClr val="000000"/>
                </a:solidFill>
                <a:latin typeface="Arial" panose="020B0604020202020204" pitchFamily="34" charset="0"/>
              </a:defRPr>
            </a:lvl2pPr>
            <a:lvl3pPr marL="1143000" indent="-228600">
              <a:lnSpc>
                <a:spcPct val="90000"/>
              </a:lnSpc>
              <a:spcBef>
                <a:spcPct val="25000"/>
              </a:spcBef>
              <a:buClr>
                <a:srgbClr val="01673E"/>
              </a:buClr>
              <a:buFont typeface="Symbol" panose="05050102010706020507" pitchFamily="18" charset="2"/>
              <a:buChar char="·"/>
              <a:defRPr sz="2000" b="1">
                <a:solidFill>
                  <a:srgbClr val="000000"/>
                </a:solidFill>
                <a:latin typeface="Arial" panose="020B0604020202020204" pitchFamily="34" charset="0"/>
              </a:defRPr>
            </a:lvl3pPr>
            <a:lvl4pPr marL="1600200" indent="-228600">
              <a:lnSpc>
                <a:spcPct val="90000"/>
              </a:lnSpc>
              <a:spcBef>
                <a:spcPct val="20000"/>
              </a:spcBef>
              <a:buClr>
                <a:srgbClr val="01673E"/>
              </a:buClr>
              <a:buFont typeface="Arial" panose="020B0604020202020204" pitchFamily="34" charset="0"/>
              <a:buChar char="–"/>
              <a:defRPr b="1">
                <a:solidFill>
                  <a:srgbClr val="000000"/>
                </a:solidFill>
                <a:latin typeface="Arial" panose="020B0604020202020204" pitchFamily="34" charset="0"/>
              </a:defRPr>
            </a:lvl4pPr>
            <a:lvl5pPr marL="2057400" indent="-228600">
              <a:lnSpc>
                <a:spcPct val="90000"/>
              </a:lnSpc>
              <a:spcBef>
                <a:spcPct val="20000"/>
              </a:spcBef>
              <a:buClr>
                <a:srgbClr val="01673E"/>
              </a:buClr>
              <a:buFont typeface="Symbol" panose="05050102010706020507" pitchFamily="18" charset="2"/>
              <a:buChar char="·"/>
              <a:defRPr b="1">
                <a:solidFill>
                  <a:srgbClr val="000000"/>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01673E"/>
              </a:buClr>
              <a:buFont typeface="Symbol" panose="05050102010706020507" pitchFamily="18" charset="2"/>
              <a:buChar char="·"/>
              <a:defRPr b="1">
                <a:solidFill>
                  <a:srgbClr val="000000"/>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01673E"/>
              </a:buClr>
              <a:buFont typeface="Symbol" panose="05050102010706020507" pitchFamily="18" charset="2"/>
              <a:buChar char="·"/>
              <a:defRPr b="1">
                <a:solidFill>
                  <a:srgbClr val="000000"/>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01673E"/>
              </a:buClr>
              <a:buFont typeface="Symbol" panose="05050102010706020507" pitchFamily="18" charset="2"/>
              <a:buChar char="·"/>
              <a:defRPr b="1">
                <a:solidFill>
                  <a:srgbClr val="000000"/>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01673E"/>
              </a:buClr>
              <a:buFont typeface="Symbol" panose="05050102010706020507" pitchFamily="18" charset="2"/>
              <a:buChar char="·"/>
              <a:defRPr b="1">
                <a:solidFill>
                  <a:srgbClr val="000000"/>
                </a:solidFill>
                <a:latin typeface="Arial" panose="020B0604020202020204" pitchFamily="34" charset="0"/>
              </a:defRPr>
            </a:lvl9pPr>
          </a:lstStyle>
          <a:p>
            <a:pPr>
              <a:lnSpc>
                <a:spcPct val="85000"/>
              </a:lnSpc>
              <a:spcBef>
                <a:spcPct val="0"/>
              </a:spcBef>
              <a:buClrTx/>
              <a:buFontTx/>
              <a:buNone/>
            </a:pPr>
            <a:r>
              <a:rPr lang="en-US" altLang="en-US" sz="3200" dirty="0">
                <a:solidFill>
                  <a:schemeClr val="tx2"/>
                </a:solidFill>
                <a:latin typeface="+mj-lt"/>
              </a:rPr>
              <a:t>Reference</a:t>
            </a:r>
          </a:p>
        </p:txBody>
      </p:sp>
      <p:pic>
        <p:nvPicPr>
          <p:cNvPr id="8" name="Picture 7">
            <a:extLst>
              <a:ext uri="{FF2B5EF4-FFF2-40B4-BE49-F238E27FC236}">
                <a16:creationId xmlns:a16="http://schemas.microsoft.com/office/drawing/2014/main" id="{AC230443-DD16-4C33-8C3C-AA39846E09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86657" y="1698687"/>
            <a:ext cx="5241393" cy="3658445"/>
          </a:xfrm>
          <a:prstGeom prst="rect">
            <a:avLst/>
          </a:prstGeom>
        </p:spPr>
      </p:pic>
      <p:sp>
        <p:nvSpPr>
          <p:cNvPr id="10" name="TextBox 9">
            <a:extLst>
              <a:ext uri="{FF2B5EF4-FFF2-40B4-BE49-F238E27FC236}">
                <a16:creationId xmlns:a16="http://schemas.microsoft.com/office/drawing/2014/main" id="{8917EF0B-BA80-4909-884C-B4AF3622C4A3}"/>
              </a:ext>
            </a:extLst>
          </p:cNvPr>
          <p:cNvSpPr txBox="1"/>
          <p:nvPr/>
        </p:nvSpPr>
        <p:spPr>
          <a:xfrm>
            <a:off x="6786657" y="5160924"/>
            <a:ext cx="1737140" cy="196208"/>
          </a:xfrm>
          <a:prstGeom prst="rect">
            <a:avLst/>
          </a:prstGeom>
          <a:solidFill>
            <a:schemeClr val="bg1"/>
          </a:solidFill>
          <a:ln>
            <a:solidFill>
              <a:schemeClr val="tx1"/>
            </a:solidFill>
          </a:ln>
        </p:spPr>
        <p:txBody>
          <a:bodyPr wrap="square" rtlCol="0">
            <a:spAutoFit/>
          </a:bodyPr>
          <a:lstStyle/>
          <a:p>
            <a:pPr algn="ctr">
              <a:lnSpc>
                <a:spcPct val="90000"/>
              </a:lnSpc>
            </a:pPr>
            <a:r>
              <a:rPr lang="en-US" sz="750" dirty="0">
                <a:latin typeface="+mn-lt"/>
              </a:rPr>
              <a:t>CMS Helium Refrigerator</a:t>
            </a:r>
          </a:p>
        </p:txBody>
      </p:sp>
      <p:sp>
        <p:nvSpPr>
          <p:cNvPr id="14" name="TextBox 13">
            <a:extLst>
              <a:ext uri="{FF2B5EF4-FFF2-40B4-BE49-F238E27FC236}">
                <a16:creationId xmlns:a16="http://schemas.microsoft.com/office/drawing/2014/main" id="{414B0685-FACD-4879-BA92-10E9A43F9551}"/>
              </a:ext>
            </a:extLst>
          </p:cNvPr>
          <p:cNvSpPr txBox="1"/>
          <p:nvPr/>
        </p:nvSpPr>
        <p:spPr>
          <a:xfrm>
            <a:off x="7902003" y="1950577"/>
            <a:ext cx="2185520" cy="196208"/>
          </a:xfrm>
          <a:prstGeom prst="rect">
            <a:avLst/>
          </a:prstGeom>
          <a:solidFill>
            <a:schemeClr val="bg1"/>
          </a:solidFill>
          <a:ln>
            <a:solidFill>
              <a:schemeClr val="tx1"/>
            </a:solidFill>
          </a:ln>
        </p:spPr>
        <p:txBody>
          <a:bodyPr wrap="square" rtlCol="0">
            <a:spAutoFit/>
          </a:bodyPr>
          <a:lstStyle/>
          <a:p>
            <a:pPr algn="ctr">
              <a:lnSpc>
                <a:spcPct val="90000"/>
              </a:lnSpc>
            </a:pPr>
            <a:r>
              <a:rPr lang="en-US" sz="750" dirty="0">
                <a:latin typeface="+mn-lt"/>
              </a:rPr>
              <a:t>CMS Heat Exchanger Vessel</a:t>
            </a:r>
          </a:p>
        </p:txBody>
      </p:sp>
      <p:cxnSp>
        <p:nvCxnSpPr>
          <p:cNvPr id="15" name="Straight Arrow Connector 14">
            <a:extLst>
              <a:ext uri="{FF2B5EF4-FFF2-40B4-BE49-F238E27FC236}">
                <a16:creationId xmlns:a16="http://schemas.microsoft.com/office/drawing/2014/main" id="{310F3289-E3F9-4128-B3CC-30BD01D79899}"/>
              </a:ext>
            </a:extLst>
          </p:cNvPr>
          <p:cNvCxnSpPr>
            <a:cxnSpLocks/>
            <a:stCxn id="14" idx="1"/>
          </p:cNvCxnSpPr>
          <p:nvPr/>
        </p:nvCxnSpPr>
        <p:spPr>
          <a:xfrm flipH="1">
            <a:off x="7404727" y="2048681"/>
            <a:ext cx="497276" cy="35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5206BAA-0751-4D93-9D80-B3D3B7DF4B6D}"/>
              </a:ext>
            </a:extLst>
          </p:cNvPr>
          <p:cNvSpPr txBox="1"/>
          <p:nvPr/>
        </p:nvSpPr>
        <p:spPr>
          <a:xfrm>
            <a:off x="9443365" y="4673035"/>
            <a:ext cx="2185520" cy="196208"/>
          </a:xfrm>
          <a:prstGeom prst="rect">
            <a:avLst/>
          </a:prstGeom>
          <a:solidFill>
            <a:schemeClr val="bg1"/>
          </a:solidFill>
          <a:ln>
            <a:solidFill>
              <a:schemeClr val="tx1"/>
            </a:solidFill>
          </a:ln>
        </p:spPr>
        <p:txBody>
          <a:bodyPr wrap="square" rtlCol="0">
            <a:spAutoFit/>
          </a:bodyPr>
          <a:lstStyle/>
          <a:p>
            <a:pPr algn="ctr">
              <a:lnSpc>
                <a:spcPct val="90000"/>
              </a:lnSpc>
            </a:pPr>
            <a:r>
              <a:rPr lang="en-US" sz="750" dirty="0">
                <a:latin typeface="+mn-lt"/>
              </a:rPr>
              <a:t>CMS “Coldbox”</a:t>
            </a:r>
          </a:p>
        </p:txBody>
      </p:sp>
      <p:cxnSp>
        <p:nvCxnSpPr>
          <p:cNvPr id="17" name="Straight Arrow Connector 16">
            <a:extLst>
              <a:ext uri="{FF2B5EF4-FFF2-40B4-BE49-F238E27FC236}">
                <a16:creationId xmlns:a16="http://schemas.microsoft.com/office/drawing/2014/main" id="{52CF74E9-FB39-41FE-8D5C-F624FD4008C2}"/>
              </a:ext>
            </a:extLst>
          </p:cNvPr>
          <p:cNvCxnSpPr>
            <a:cxnSpLocks/>
            <a:stCxn id="16" idx="1"/>
          </p:cNvCxnSpPr>
          <p:nvPr/>
        </p:nvCxnSpPr>
        <p:spPr>
          <a:xfrm flipH="1" flipV="1">
            <a:off x="9068885" y="4310243"/>
            <a:ext cx="374480" cy="4608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04F4549-9AE0-4DA7-A23C-1C230C47CFD8}"/>
              </a:ext>
            </a:extLst>
          </p:cNvPr>
          <p:cNvPicPr>
            <a:picLocks noChangeAspect="1"/>
          </p:cNvPicPr>
          <p:nvPr/>
        </p:nvPicPr>
        <p:blipFill>
          <a:blip r:embed="rId4"/>
          <a:stretch>
            <a:fillRect/>
          </a:stretch>
        </p:blipFill>
        <p:spPr>
          <a:xfrm>
            <a:off x="361438" y="1698687"/>
            <a:ext cx="6128195" cy="3736807"/>
          </a:xfrm>
          <a:prstGeom prst="rect">
            <a:avLst/>
          </a:prstGeom>
        </p:spPr>
      </p:pic>
    </p:spTree>
    <p:extLst>
      <p:ext uri="{BB962C8B-B14F-4D97-AF65-F5344CB8AC3E}">
        <p14:creationId xmlns:p14="http://schemas.microsoft.com/office/powerpoint/2010/main" val="3598979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886B-0276-40B6-8E02-78A614B0AEB0}"/>
              </a:ext>
            </a:extLst>
          </p:cNvPr>
          <p:cNvSpPr>
            <a:spLocks noGrp="1"/>
          </p:cNvSpPr>
          <p:nvPr>
            <p:ph type="title"/>
          </p:nvPr>
        </p:nvSpPr>
        <p:spPr/>
        <p:txBody>
          <a:bodyPr/>
          <a:lstStyle/>
          <a:p>
            <a:r>
              <a:rPr lang="en-US" b="1" dirty="0">
                <a:solidFill>
                  <a:schemeClr val="tx2"/>
                </a:solidFill>
              </a:rPr>
              <a:t>Outline of discussion</a:t>
            </a:r>
          </a:p>
        </p:txBody>
      </p:sp>
      <p:sp>
        <p:nvSpPr>
          <p:cNvPr id="3" name="Content Placeholder 2">
            <a:extLst>
              <a:ext uri="{FF2B5EF4-FFF2-40B4-BE49-F238E27FC236}">
                <a16:creationId xmlns:a16="http://schemas.microsoft.com/office/drawing/2014/main" id="{F9A35D07-68D9-4B0B-8EDE-194A568D04CC}"/>
              </a:ext>
            </a:extLst>
          </p:cNvPr>
          <p:cNvSpPr>
            <a:spLocks noGrp="1"/>
          </p:cNvSpPr>
          <p:nvPr>
            <p:ph idx="1"/>
          </p:nvPr>
        </p:nvSpPr>
        <p:spPr>
          <a:xfrm>
            <a:off x="501843" y="1405111"/>
            <a:ext cx="11430000" cy="4377124"/>
          </a:xfrm>
        </p:spPr>
        <p:txBody>
          <a:bodyPr/>
          <a:lstStyle/>
          <a:p>
            <a:r>
              <a:rPr lang="en-US" dirty="0"/>
              <a:t>Overview of near-term reliability improvement projects</a:t>
            </a:r>
          </a:p>
          <a:p>
            <a:r>
              <a:rPr lang="en-US" dirty="0"/>
              <a:t>Status and schedule</a:t>
            </a:r>
          </a:p>
          <a:p>
            <a:r>
              <a:rPr lang="en-US" dirty="0"/>
              <a:t>Summary and discussion</a:t>
            </a:r>
          </a:p>
          <a:p>
            <a:endParaRPr lang="en-US" dirty="0"/>
          </a:p>
        </p:txBody>
      </p:sp>
    </p:spTree>
    <p:extLst>
      <p:ext uri="{BB962C8B-B14F-4D97-AF65-F5344CB8AC3E}">
        <p14:creationId xmlns:p14="http://schemas.microsoft.com/office/powerpoint/2010/main" val="2501706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424732"/>
          </a:xfrm>
        </p:spPr>
        <p:txBody>
          <a:bodyPr/>
          <a:lstStyle/>
          <a:p>
            <a:r>
              <a:rPr lang="en-US" sz="2400" dirty="0"/>
              <a:t>Performance to date, following completion of October SNS outage</a:t>
            </a:r>
          </a:p>
        </p:txBody>
      </p:sp>
      <p:sp>
        <p:nvSpPr>
          <p:cNvPr id="5" name="TextBox 4">
            <a:extLst>
              <a:ext uri="{FF2B5EF4-FFF2-40B4-BE49-F238E27FC236}">
                <a16:creationId xmlns:a16="http://schemas.microsoft.com/office/drawing/2014/main" id="{8F175197-58D8-4392-AA43-41094CDA8B55}"/>
              </a:ext>
            </a:extLst>
          </p:cNvPr>
          <p:cNvSpPr txBox="1"/>
          <p:nvPr/>
        </p:nvSpPr>
        <p:spPr>
          <a:xfrm>
            <a:off x="9660879" y="4785601"/>
            <a:ext cx="1124505" cy="230832"/>
          </a:xfrm>
          <a:prstGeom prst="rect">
            <a:avLst/>
          </a:prstGeom>
          <a:solidFill>
            <a:srgbClr val="FFC000"/>
          </a:solidFill>
          <a:ln>
            <a:solidFill>
              <a:schemeClr val="accent4">
                <a:lumMod val="75000"/>
              </a:schemeClr>
            </a:solidFill>
          </a:ln>
        </p:spPr>
        <p:txBody>
          <a:bodyPr wrap="square" rtlCol="0">
            <a:spAutoFit/>
          </a:bodyPr>
          <a:lstStyle/>
          <a:p>
            <a:pPr algn="ctr">
              <a:lnSpc>
                <a:spcPct val="90000"/>
              </a:lnSpc>
            </a:pPr>
            <a:r>
              <a:rPr lang="en-US" sz="1000" dirty="0">
                <a:latin typeface="+mn-lt"/>
              </a:rPr>
              <a:t>Heater Margin</a:t>
            </a:r>
          </a:p>
        </p:txBody>
      </p:sp>
      <p:sp>
        <p:nvSpPr>
          <p:cNvPr id="6" name="TextBox 5">
            <a:extLst>
              <a:ext uri="{FF2B5EF4-FFF2-40B4-BE49-F238E27FC236}">
                <a16:creationId xmlns:a16="http://schemas.microsoft.com/office/drawing/2014/main" id="{DA158195-6E5D-4231-9852-4ED5A43917A7}"/>
              </a:ext>
            </a:extLst>
          </p:cNvPr>
          <p:cNvSpPr txBox="1"/>
          <p:nvPr/>
        </p:nvSpPr>
        <p:spPr>
          <a:xfrm>
            <a:off x="10871942" y="5077666"/>
            <a:ext cx="1124505" cy="230832"/>
          </a:xfrm>
          <a:prstGeom prst="rect">
            <a:avLst/>
          </a:prstGeom>
          <a:solidFill>
            <a:srgbClr val="0070C0"/>
          </a:solidFill>
          <a:ln>
            <a:solidFill>
              <a:schemeClr val="accent3"/>
            </a:solidFill>
          </a:ln>
        </p:spPr>
        <p:txBody>
          <a:bodyPr wrap="square" rtlCol="0">
            <a:spAutoFit/>
          </a:bodyPr>
          <a:lstStyle/>
          <a:p>
            <a:pPr algn="ctr">
              <a:lnSpc>
                <a:spcPct val="90000"/>
              </a:lnSpc>
            </a:pPr>
            <a:r>
              <a:rPr lang="en-US" sz="1000" dirty="0">
                <a:latin typeface="+mn-lt"/>
              </a:rPr>
              <a:t>HX Cold DT</a:t>
            </a:r>
          </a:p>
        </p:txBody>
      </p:sp>
      <p:sp>
        <p:nvSpPr>
          <p:cNvPr id="7" name="TextBox 6">
            <a:extLst>
              <a:ext uri="{FF2B5EF4-FFF2-40B4-BE49-F238E27FC236}">
                <a16:creationId xmlns:a16="http://schemas.microsoft.com/office/drawing/2014/main" id="{EB709E35-9840-4589-A05D-E1E1B95786E9}"/>
              </a:ext>
            </a:extLst>
          </p:cNvPr>
          <p:cNvSpPr txBox="1"/>
          <p:nvPr/>
        </p:nvSpPr>
        <p:spPr>
          <a:xfrm>
            <a:off x="10871941" y="4785601"/>
            <a:ext cx="1124505" cy="230832"/>
          </a:xfrm>
          <a:prstGeom prst="rect">
            <a:avLst/>
          </a:prstGeom>
          <a:solidFill>
            <a:srgbClr val="FF0000"/>
          </a:solidFill>
          <a:ln>
            <a:solidFill>
              <a:schemeClr val="accent6"/>
            </a:solidFill>
          </a:ln>
        </p:spPr>
        <p:txBody>
          <a:bodyPr wrap="square" rtlCol="0">
            <a:spAutoFit/>
          </a:bodyPr>
          <a:lstStyle/>
          <a:p>
            <a:pPr algn="ctr">
              <a:lnSpc>
                <a:spcPct val="90000"/>
              </a:lnSpc>
            </a:pPr>
            <a:r>
              <a:rPr lang="en-US" sz="1000" dirty="0">
                <a:latin typeface="+mn-lt"/>
              </a:rPr>
              <a:t>HX Warm DT</a:t>
            </a:r>
          </a:p>
        </p:txBody>
      </p:sp>
      <p:sp>
        <p:nvSpPr>
          <p:cNvPr id="8" name="TextBox 7">
            <a:extLst>
              <a:ext uri="{FF2B5EF4-FFF2-40B4-BE49-F238E27FC236}">
                <a16:creationId xmlns:a16="http://schemas.microsoft.com/office/drawing/2014/main" id="{D1E4FB23-D955-402B-A984-E279BBFEDD08}"/>
              </a:ext>
            </a:extLst>
          </p:cNvPr>
          <p:cNvSpPr txBox="1"/>
          <p:nvPr/>
        </p:nvSpPr>
        <p:spPr>
          <a:xfrm>
            <a:off x="9660878" y="5077666"/>
            <a:ext cx="1124505" cy="230832"/>
          </a:xfrm>
          <a:prstGeom prst="rect">
            <a:avLst/>
          </a:prstGeom>
          <a:solidFill>
            <a:srgbClr val="7030A0"/>
          </a:solidFill>
          <a:ln>
            <a:solidFill>
              <a:srgbClr val="7030A0"/>
            </a:solidFill>
          </a:ln>
        </p:spPr>
        <p:txBody>
          <a:bodyPr wrap="square" rtlCol="0">
            <a:spAutoFit/>
          </a:bodyPr>
          <a:lstStyle/>
          <a:p>
            <a:pPr algn="ctr">
              <a:lnSpc>
                <a:spcPct val="90000"/>
              </a:lnSpc>
            </a:pPr>
            <a:r>
              <a:rPr lang="en-US" sz="1000" dirty="0">
                <a:latin typeface="+mn-lt"/>
              </a:rPr>
              <a:t>Beam Power</a:t>
            </a:r>
          </a:p>
        </p:txBody>
      </p:sp>
      <p:sp>
        <p:nvSpPr>
          <p:cNvPr id="9" name="TextBox 8">
            <a:extLst>
              <a:ext uri="{FF2B5EF4-FFF2-40B4-BE49-F238E27FC236}">
                <a16:creationId xmlns:a16="http://schemas.microsoft.com/office/drawing/2014/main" id="{379094F2-1433-47D4-B464-AD96C9CE744A}"/>
              </a:ext>
            </a:extLst>
          </p:cNvPr>
          <p:cNvSpPr txBox="1"/>
          <p:nvPr/>
        </p:nvSpPr>
        <p:spPr>
          <a:xfrm>
            <a:off x="1274906" y="4355284"/>
            <a:ext cx="1124505" cy="230832"/>
          </a:xfrm>
          <a:prstGeom prst="rect">
            <a:avLst/>
          </a:prstGeom>
          <a:solidFill>
            <a:schemeClr val="bg1"/>
          </a:solidFill>
          <a:ln>
            <a:solidFill>
              <a:schemeClr val="tx1"/>
            </a:solidFill>
          </a:ln>
        </p:spPr>
        <p:txBody>
          <a:bodyPr wrap="square" rtlCol="0">
            <a:spAutoFit/>
          </a:bodyPr>
          <a:lstStyle/>
          <a:p>
            <a:pPr algn="ctr">
              <a:lnSpc>
                <a:spcPct val="90000"/>
              </a:lnSpc>
            </a:pPr>
            <a:r>
              <a:rPr lang="en-US" sz="1000" dirty="0">
                <a:latin typeface="+mn-lt"/>
              </a:rPr>
              <a:t>Nov. 3, 2019</a:t>
            </a:r>
          </a:p>
        </p:txBody>
      </p:sp>
      <p:sp>
        <p:nvSpPr>
          <p:cNvPr id="10" name="TextBox 9">
            <a:extLst>
              <a:ext uri="{FF2B5EF4-FFF2-40B4-BE49-F238E27FC236}">
                <a16:creationId xmlns:a16="http://schemas.microsoft.com/office/drawing/2014/main" id="{AD21B7F4-9BB8-413A-A89B-4A3CE1862A55}"/>
              </a:ext>
            </a:extLst>
          </p:cNvPr>
          <p:cNvSpPr txBox="1"/>
          <p:nvPr/>
        </p:nvSpPr>
        <p:spPr>
          <a:xfrm>
            <a:off x="10597437" y="4355284"/>
            <a:ext cx="1399592" cy="230832"/>
          </a:xfrm>
          <a:prstGeom prst="rect">
            <a:avLst/>
          </a:prstGeom>
          <a:solidFill>
            <a:schemeClr val="bg1"/>
          </a:solidFill>
          <a:ln>
            <a:solidFill>
              <a:schemeClr val="tx1"/>
            </a:solidFill>
          </a:ln>
        </p:spPr>
        <p:txBody>
          <a:bodyPr wrap="square" rtlCol="0">
            <a:spAutoFit/>
          </a:bodyPr>
          <a:lstStyle/>
          <a:p>
            <a:pPr algn="ctr">
              <a:lnSpc>
                <a:spcPct val="90000"/>
              </a:lnSpc>
            </a:pPr>
            <a:r>
              <a:rPr lang="en-US" sz="1000" dirty="0">
                <a:latin typeface="+mn-lt"/>
              </a:rPr>
              <a:t>January 7, 2020</a:t>
            </a:r>
          </a:p>
        </p:txBody>
      </p:sp>
      <p:sp>
        <p:nvSpPr>
          <p:cNvPr id="11" name="Content Placeholder 2">
            <a:extLst>
              <a:ext uri="{FF2B5EF4-FFF2-40B4-BE49-F238E27FC236}">
                <a16:creationId xmlns:a16="http://schemas.microsoft.com/office/drawing/2014/main" id="{33B9EC14-F2CF-4DA1-96C5-1C61E98BF219}"/>
              </a:ext>
            </a:extLst>
          </p:cNvPr>
          <p:cNvSpPr txBox="1">
            <a:spLocks/>
          </p:cNvSpPr>
          <p:nvPr/>
        </p:nvSpPr>
        <p:spPr bwMode="auto">
          <a:xfrm>
            <a:off x="429767" y="4660349"/>
            <a:ext cx="9496580" cy="1679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Refrigeration margin under load from 1.4MW beam on target: ~2500W</a:t>
            </a:r>
          </a:p>
          <a:p>
            <a:r>
              <a:rPr lang="en-US" sz="2000" dirty="0"/>
              <a:t>Observation continues</a:t>
            </a:r>
            <a:endParaRPr lang="en-US" sz="1600" dirty="0"/>
          </a:p>
        </p:txBody>
      </p:sp>
      <p:pic>
        <p:nvPicPr>
          <p:cNvPr id="3" name="Picture 2">
            <a:extLst>
              <a:ext uri="{FF2B5EF4-FFF2-40B4-BE49-F238E27FC236}">
                <a16:creationId xmlns:a16="http://schemas.microsoft.com/office/drawing/2014/main" id="{797D11E9-EF8E-47CB-BB61-95FFB60E15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2900" y="898538"/>
            <a:ext cx="11753850" cy="3027300"/>
          </a:xfrm>
          <a:prstGeom prst="rect">
            <a:avLst/>
          </a:prstGeom>
        </p:spPr>
      </p:pic>
    </p:spTree>
    <p:extLst>
      <p:ext uri="{BB962C8B-B14F-4D97-AF65-F5344CB8AC3E}">
        <p14:creationId xmlns:p14="http://schemas.microsoft.com/office/powerpoint/2010/main" val="3151166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7F97D6-8E7E-4469-9E03-013B883EFE23}"/>
              </a:ext>
            </a:extLst>
          </p:cNvPr>
          <p:cNvPicPr>
            <a:picLocks noChangeAspect="1"/>
          </p:cNvPicPr>
          <p:nvPr/>
        </p:nvPicPr>
        <p:blipFill>
          <a:blip r:embed="rId2"/>
          <a:stretch>
            <a:fillRect/>
          </a:stretch>
        </p:blipFill>
        <p:spPr>
          <a:xfrm>
            <a:off x="1330905" y="0"/>
            <a:ext cx="9530190" cy="6858000"/>
          </a:xfrm>
          <a:prstGeom prst="rect">
            <a:avLst/>
          </a:prstGeom>
        </p:spPr>
      </p:pic>
    </p:spTree>
    <p:extLst>
      <p:ext uri="{BB962C8B-B14F-4D97-AF65-F5344CB8AC3E}">
        <p14:creationId xmlns:p14="http://schemas.microsoft.com/office/powerpoint/2010/main" val="1453496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512B9A-6BA4-4D4E-96A0-7FB69915959F}"/>
              </a:ext>
            </a:extLst>
          </p:cNvPr>
          <p:cNvPicPr>
            <a:picLocks noChangeAspect="1"/>
          </p:cNvPicPr>
          <p:nvPr/>
        </p:nvPicPr>
        <p:blipFill>
          <a:blip r:embed="rId2"/>
          <a:stretch>
            <a:fillRect/>
          </a:stretch>
        </p:blipFill>
        <p:spPr>
          <a:xfrm>
            <a:off x="1707568" y="0"/>
            <a:ext cx="8776863" cy="6858000"/>
          </a:xfrm>
          <a:prstGeom prst="rect">
            <a:avLst/>
          </a:prstGeom>
        </p:spPr>
      </p:pic>
    </p:spTree>
    <p:extLst>
      <p:ext uri="{BB962C8B-B14F-4D97-AF65-F5344CB8AC3E}">
        <p14:creationId xmlns:p14="http://schemas.microsoft.com/office/powerpoint/2010/main" val="2426579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CDE6A4-7887-4FB5-ACAE-FE87A20047DB}"/>
              </a:ext>
            </a:extLst>
          </p:cNvPr>
          <p:cNvPicPr>
            <a:picLocks noChangeAspect="1"/>
          </p:cNvPicPr>
          <p:nvPr/>
        </p:nvPicPr>
        <p:blipFill>
          <a:blip r:embed="rId2"/>
          <a:stretch>
            <a:fillRect/>
          </a:stretch>
        </p:blipFill>
        <p:spPr>
          <a:xfrm>
            <a:off x="1374174" y="0"/>
            <a:ext cx="9443651" cy="6858000"/>
          </a:xfrm>
          <a:prstGeom prst="rect">
            <a:avLst/>
          </a:prstGeom>
        </p:spPr>
      </p:pic>
    </p:spTree>
    <p:extLst>
      <p:ext uri="{BB962C8B-B14F-4D97-AF65-F5344CB8AC3E}">
        <p14:creationId xmlns:p14="http://schemas.microsoft.com/office/powerpoint/2010/main" val="2435752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257E61-DCF8-4D0B-A51F-88D7C92C5C15}"/>
              </a:ext>
            </a:extLst>
          </p:cNvPr>
          <p:cNvPicPr>
            <a:picLocks noChangeAspect="1"/>
          </p:cNvPicPr>
          <p:nvPr/>
        </p:nvPicPr>
        <p:blipFill>
          <a:blip r:embed="rId2"/>
          <a:stretch>
            <a:fillRect/>
          </a:stretch>
        </p:blipFill>
        <p:spPr>
          <a:xfrm>
            <a:off x="1374174" y="0"/>
            <a:ext cx="9443651" cy="6858000"/>
          </a:xfrm>
          <a:prstGeom prst="rect">
            <a:avLst/>
          </a:prstGeom>
        </p:spPr>
      </p:pic>
    </p:spTree>
    <p:extLst>
      <p:ext uri="{BB962C8B-B14F-4D97-AF65-F5344CB8AC3E}">
        <p14:creationId xmlns:p14="http://schemas.microsoft.com/office/powerpoint/2010/main" val="4226541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5C4EBB-12C3-43C5-A277-3E84E3C1165D}"/>
              </a:ext>
            </a:extLst>
          </p:cNvPr>
          <p:cNvPicPr>
            <a:picLocks noChangeAspect="1"/>
          </p:cNvPicPr>
          <p:nvPr/>
        </p:nvPicPr>
        <p:blipFill>
          <a:blip r:embed="rId2"/>
          <a:stretch>
            <a:fillRect/>
          </a:stretch>
        </p:blipFill>
        <p:spPr>
          <a:xfrm>
            <a:off x="1339194" y="0"/>
            <a:ext cx="9513612" cy="6858000"/>
          </a:xfrm>
          <a:prstGeom prst="rect">
            <a:avLst/>
          </a:prstGeom>
        </p:spPr>
      </p:pic>
    </p:spTree>
    <p:extLst>
      <p:ext uri="{BB962C8B-B14F-4D97-AF65-F5344CB8AC3E}">
        <p14:creationId xmlns:p14="http://schemas.microsoft.com/office/powerpoint/2010/main" val="455556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755006-28FE-413F-911F-57178F27ECBA}"/>
              </a:ext>
            </a:extLst>
          </p:cNvPr>
          <p:cNvPicPr>
            <a:picLocks noChangeAspect="1"/>
          </p:cNvPicPr>
          <p:nvPr/>
        </p:nvPicPr>
        <p:blipFill>
          <a:blip r:embed="rId2"/>
          <a:stretch>
            <a:fillRect/>
          </a:stretch>
        </p:blipFill>
        <p:spPr>
          <a:xfrm>
            <a:off x="1317885" y="0"/>
            <a:ext cx="9556230" cy="6858000"/>
          </a:xfrm>
          <a:prstGeom prst="rect">
            <a:avLst/>
          </a:prstGeom>
        </p:spPr>
      </p:pic>
    </p:spTree>
    <p:extLst>
      <p:ext uri="{BB962C8B-B14F-4D97-AF65-F5344CB8AC3E}">
        <p14:creationId xmlns:p14="http://schemas.microsoft.com/office/powerpoint/2010/main" val="1590333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DD5B4F-2584-4B65-A35F-E9C3626D1AAC}"/>
              </a:ext>
            </a:extLst>
          </p:cNvPr>
          <p:cNvPicPr>
            <a:picLocks noChangeAspect="1"/>
          </p:cNvPicPr>
          <p:nvPr/>
        </p:nvPicPr>
        <p:blipFill>
          <a:blip r:embed="rId2"/>
          <a:stretch>
            <a:fillRect/>
          </a:stretch>
        </p:blipFill>
        <p:spPr>
          <a:xfrm>
            <a:off x="1421756" y="0"/>
            <a:ext cx="9348488" cy="6858000"/>
          </a:xfrm>
          <a:prstGeom prst="rect">
            <a:avLst/>
          </a:prstGeom>
        </p:spPr>
      </p:pic>
    </p:spTree>
    <p:extLst>
      <p:ext uri="{BB962C8B-B14F-4D97-AF65-F5344CB8AC3E}">
        <p14:creationId xmlns:p14="http://schemas.microsoft.com/office/powerpoint/2010/main" val="4049873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978729"/>
          </a:xfrm>
        </p:spPr>
        <p:txBody>
          <a:bodyPr/>
          <a:lstStyle/>
          <a:p>
            <a:r>
              <a:rPr lang="en-US" b="1" dirty="0">
                <a:solidFill>
                  <a:schemeClr val="tx2"/>
                </a:solidFill>
              </a:rPr>
              <a:t>Near-term reliability improvement projects seek to improve reliability at 1.4MW beam on target</a:t>
            </a:r>
          </a:p>
        </p:txBody>
      </p:sp>
      <p:sp>
        <p:nvSpPr>
          <p:cNvPr id="3" name="Content Placeholder 2"/>
          <p:cNvSpPr>
            <a:spLocks noGrp="1"/>
          </p:cNvSpPr>
          <p:nvPr>
            <p:ph idx="1"/>
          </p:nvPr>
        </p:nvSpPr>
        <p:spPr>
          <a:xfrm>
            <a:off x="806285" y="1595590"/>
            <a:ext cx="4760798" cy="1694457"/>
          </a:xfr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2400" dirty="0">
                <a:solidFill>
                  <a:schemeClr val="tx2"/>
                </a:solidFill>
              </a:rPr>
              <a:t>Diagnostic Improvements</a:t>
            </a:r>
          </a:p>
          <a:p>
            <a:pPr lvl="1"/>
            <a:r>
              <a:rPr lang="en-US" sz="2000" dirty="0">
                <a:solidFill>
                  <a:schemeClr val="tx2"/>
                </a:solidFill>
              </a:rPr>
              <a:t>Contamination monitoring</a:t>
            </a:r>
          </a:p>
          <a:p>
            <a:pPr lvl="1"/>
            <a:r>
              <a:rPr lang="en-US" sz="2000" dirty="0">
                <a:solidFill>
                  <a:schemeClr val="tx2"/>
                </a:solidFill>
              </a:rPr>
              <a:t>Pressure/temperature indication</a:t>
            </a:r>
          </a:p>
          <a:p>
            <a:pPr lvl="1"/>
            <a:r>
              <a:rPr lang="en-US" sz="2000" dirty="0">
                <a:solidFill>
                  <a:schemeClr val="tx2"/>
                </a:solidFill>
              </a:rPr>
              <a:t>Upgrade insulating vacuum</a:t>
            </a:r>
          </a:p>
          <a:p>
            <a:pPr lvl="1"/>
            <a:endParaRPr lang="en-US" sz="2000" dirty="0"/>
          </a:p>
          <a:p>
            <a:endParaRPr lang="en-US" sz="2400" dirty="0"/>
          </a:p>
          <a:p>
            <a:pPr lvl="1"/>
            <a:endParaRPr lang="en-US" sz="2000" dirty="0"/>
          </a:p>
          <a:p>
            <a:endParaRPr lang="en-US" sz="2400" dirty="0"/>
          </a:p>
        </p:txBody>
      </p:sp>
      <p:sp>
        <p:nvSpPr>
          <p:cNvPr id="4" name="Content Placeholder 2">
            <a:extLst>
              <a:ext uri="{FF2B5EF4-FFF2-40B4-BE49-F238E27FC236}">
                <a16:creationId xmlns:a16="http://schemas.microsoft.com/office/drawing/2014/main" id="{43E18525-C42D-459F-8D5A-8AE9AF9287E3}"/>
              </a:ext>
            </a:extLst>
          </p:cNvPr>
          <p:cNvSpPr txBox="1">
            <a:spLocks/>
          </p:cNvSpPr>
          <p:nvPr/>
        </p:nvSpPr>
        <p:spPr bwMode="auto">
          <a:xfrm>
            <a:off x="6220967" y="1595590"/>
            <a:ext cx="4760798" cy="19948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System Controls &amp; Hardware Optimization</a:t>
            </a:r>
          </a:p>
          <a:p>
            <a:pPr lvl="1"/>
            <a:r>
              <a:rPr lang="en-US" sz="2000" dirty="0"/>
              <a:t>Turbine, compressor, and flow control set points</a:t>
            </a:r>
          </a:p>
          <a:p>
            <a:pPr lvl="1"/>
            <a:r>
              <a:rPr lang="en-US" sz="2000" dirty="0"/>
              <a:t>External consultations</a:t>
            </a:r>
            <a:endParaRPr lang="en-US" sz="2400" dirty="0"/>
          </a:p>
          <a:p>
            <a:endParaRPr lang="en-US" sz="2400" dirty="0"/>
          </a:p>
          <a:p>
            <a:pPr lvl="1"/>
            <a:endParaRPr lang="en-US" sz="2000" dirty="0"/>
          </a:p>
          <a:p>
            <a:endParaRPr lang="en-US" sz="2400" dirty="0"/>
          </a:p>
        </p:txBody>
      </p:sp>
      <p:sp>
        <p:nvSpPr>
          <p:cNvPr id="5" name="Rectangle 4">
            <a:extLst>
              <a:ext uri="{FF2B5EF4-FFF2-40B4-BE49-F238E27FC236}">
                <a16:creationId xmlns:a16="http://schemas.microsoft.com/office/drawing/2014/main" id="{13B48780-108B-4E4A-B647-93BDCD4EAAF5}"/>
              </a:ext>
            </a:extLst>
          </p:cNvPr>
          <p:cNvSpPr/>
          <p:nvPr/>
        </p:nvSpPr>
        <p:spPr>
          <a:xfrm>
            <a:off x="6220967" y="3590489"/>
            <a:ext cx="4760798" cy="17167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288925" indent="-288925">
              <a:lnSpc>
                <a:spcPct val="90000"/>
              </a:lnSpc>
              <a:spcBef>
                <a:spcPts val="1800"/>
              </a:spcBef>
              <a:buClr>
                <a:schemeClr val="tx1"/>
              </a:buClr>
              <a:buSzPct val="90000"/>
              <a:buFont typeface="Century Gothic" panose="020B0502020202020204" pitchFamily="34" charset="0"/>
              <a:buChar char="•"/>
            </a:pPr>
            <a:r>
              <a:rPr lang="en-US" sz="2400" dirty="0">
                <a:latin typeface="Century Gothic" panose="020B0502020202020204" pitchFamily="34" charset="0"/>
                <a:cs typeface="+mn-cs"/>
              </a:rPr>
              <a:t>He Compressor</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latin typeface="+mn-lt"/>
                <a:cs typeface="Arial" panose="020B0604020202020204" pitchFamily="34" charset="0"/>
              </a:rPr>
              <a:t>Upgrade problematic components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latin typeface="+mn-lt"/>
                <a:cs typeface="Arial" panose="020B0604020202020204" pitchFamily="34" charset="0"/>
              </a:rPr>
              <a:t>Repair and preventative maintenance</a:t>
            </a:r>
          </a:p>
        </p:txBody>
      </p:sp>
      <p:sp>
        <p:nvSpPr>
          <p:cNvPr id="6" name="Rectangle 5">
            <a:extLst>
              <a:ext uri="{FF2B5EF4-FFF2-40B4-BE49-F238E27FC236}">
                <a16:creationId xmlns:a16="http://schemas.microsoft.com/office/drawing/2014/main" id="{1A833FF9-B94D-42D0-A44C-6A2FBF765B21}"/>
              </a:ext>
            </a:extLst>
          </p:cNvPr>
          <p:cNvSpPr/>
          <p:nvPr/>
        </p:nvSpPr>
        <p:spPr>
          <a:xfrm>
            <a:off x="806285" y="3632588"/>
            <a:ext cx="4518750" cy="17820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288925" indent="-288925">
              <a:lnSpc>
                <a:spcPct val="90000"/>
              </a:lnSpc>
              <a:spcBef>
                <a:spcPts val="1800"/>
              </a:spcBef>
              <a:buClr>
                <a:schemeClr val="tx1"/>
              </a:buClr>
              <a:buSzPct val="90000"/>
              <a:buFont typeface="Century Gothic" panose="020B0502020202020204" pitchFamily="34" charset="0"/>
              <a:buChar char="•"/>
            </a:pPr>
            <a:r>
              <a:rPr lang="en-US" sz="2400" dirty="0">
                <a:latin typeface="Century Gothic" panose="020B0502020202020204" pitchFamily="34" charset="0"/>
                <a:cs typeface="+mn-cs"/>
              </a:rPr>
              <a:t>Oil Removal System (ORS)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latin typeface="+mn-lt"/>
                <a:cs typeface="Arial" panose="020B0604020202020204" pitchFamily="34" charset="0"/>
              </a:rPr>
              <a:t>Configuration changes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latin typeface="+mn-lt"/>
                <a:cs typeface="Arial" panose="020B0604020202020204" pitchFamily="34" charset="0"/>
              </a:rPr>
              <a:t>Replace/repair critical components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latin typeface="+mn-lt"/>
                <a:cs typeface="Arial" panose="020B0604020202020204" pitchFamily="34" charset="0"/>
              </a:rPr>
              <a:t>Carbon effectiveness study</a:t>
            </a:r>
          </a:p>
        </p:txBody>
      </p:sp>
    </p:spTree>
    <p:extLst>
      <p:ext uri="{BB962C8B-B14F-4D97-AF65-F5344CB8AC3E}">
        <p14:creationId xmlns:p14="http://schemas.microsoft.com/office/powerpoint/2010/main" val="2526789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978729"/>
          </a:xfrm>
        </p:spPr>
        <p:txBody>
          <a:bodyPr/>
          <a:lstStyle/>
          <a:p>
            <a:r>
              <a:rPr lang="en-US" b="1" dirty="0">
                <a:solidFill>
                  <a:schemeClr val="tx2"/>
                </a:solidFill>
              </a:rPr>
              <a:t>CMS diagnostics were highlighted as a key weak point during the Summer 2019 SNS run-cycle</a:t>
            </a:r>
          </a:p>
        </p:txBody>
      </p:sp>
      <p:sp>
        <p:nvSpPr>
          <p:cNvPr id="8" name="Content Placeholder 7">
            <a:extLst>
              <a:ext uri="{FF2B5EF4-FFF2-40B4-BE49-F238E27FC236}">
                <a16:creationId xmlns:a16="http://schemas.microsoft.com/office/drawing/2014/main" id="{FEB698BB-9647-4176-930E-CB6CABBDDFD3}"/>
              </a:ext>
            </a:extLst>
          </p:cNvPr>
          <p:cNvSpPr>
            <a:spLocks noGrp="1"/>
          </p:cNvSpPr>
          <p:nvPr>
            <p:ph idx="1"/>
          </p:nvPr>
        </p:nvSpPr>
        <p:spPr>
          <a:xfrm>
            <a:off x="429767" y="1405110"/>
            <a:ext cx="11430000" cy="4950865"/>
          </a:xfrm>
        </p:spPr>
        <p:txBody>
          <a:bodyPr/>
          <a:lstStyle/>
          <a:p>
            <a:r>
              <a:rPr lang="en-US" sz="2400" dirty="0"/>
              <a:t>Contamination monitoring in the CMS He gas stream was erratic and unreliable</a:t>
            </a:r>
          </a:p>
          <a:p>
            <a:pPr lvl="1"/>
            <a:r>
              <a:rPr lang="en-US" sz="2000" dirty="0"/>
              <a:t>Contradictory readings reported frequently</a:t>
            </a:r>
          </a:p>
          <a:p>
            <a:pPr lvl="1"/>
            <a:r>
              <a:rPr lang="en-US" sz="2000" dirty="0"/>
              <a:t>Replaced CMS diagnostic with unit on loan from CHL early in the Summer 2019 operational upset </a:t>
            </a:r>
          </a:p>
          <a:p>
            <a:pPr lvl="2"/>
            <a:r>
              <a:rPr lang="en-US" sz="1800" dirty="0"/>
              <a:t>Calibrated for CHL oil – qualitative value only</a:t>
            </a:r>
          </a:p>
          <a:p>
            <a:r>
              <a:rPr lang="en-US" sz="2400" dirty="0"/>
              <a:t>Pressure and temperature indication near the He/He heat exchanger modules can be improved</a:t>
            </a:r>
          </a:p>
          <a:p>
            <a:pPr lvl="1"/>
            <a:r>
              <a:rPr lang="en-US" sz="2000" dirty="0"/>
              <a:t>Physical distance of instrumentation from HX</a:t>
            </a:r>
          </a:p>
          <a:p>
            <a:pPr lvl="1"/>
            <a:r>
              <a:rPr lang="en-US" sz="2000" dirty="0"/>
              <a:t>Key instrumentation was not auto-archived </a:t>
            </a:r>
          </a:p>
          <a:p>
            <a:pPr lvl="2"/>
            <a:r>
              <a:rPr lang="en-US" sz="1800" dirty="0"/>
              <a:t>Local gauge readings recorded manually</a:t>
            </a:r>
          </a:p>
          <a:p>
            <a:pPr lvl="1"/>
            <a:r>
              <a:rPr lang="en-US" sz="2000" dirty="0"/>
              <a:t>Instrumentation is original in most cases, calibration confidence is an issue</a:t>
            </a:r>
          </a:p>
        </p:txBody>
      </p:sp>
    </p:spTree>
    <p:extLst>
      <p:ext uri="{BB962C8B-B14F-4D97-AF65-F5344CB8AC3E}">
        <p14:creationId xmlns:p14="http://schemas.microsoft.com/office/powerpoint/2010/main" val="2405506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978729"/>
          </a:xfrm>
        </p:spPr>
        <p:txBody>
          <a:bodyPr/>
          <a:lstStyle/>
          <a:p>
            <a:r>
              <a:rPr lang="en-US" b="1" dirty="0">
                <a:solidFill>
                  <a:schemeClr val="tx2"/>
                </a:solidFill>
              </a:rPr>
              <a:t>Current CMS contamination monitoring capabilities are limited and inefficient</a:t>
            </a:r>
          </a:p>
        </p:txBody>
      </p:sp>
      <p:sp>
        <p:nvSpPr>
          <p:cNvPr id="8" name="Content Placeholder 7">
            <a:extLst>
              <a:ext uri="{FF2B5EF4-FFF2-40B4-BE49-F238E27FC236}">
                <a16:creationId xmlns:a16="http://schemas.microsoft.com/office/drawing/2014/main" id="{FEB698BB-9647-4176-930E-CB6CABBDDFD3}"/>
              </a:ext>
            </a:extLst>
          </p:cNvPr>
          <p:cNvSpPr>
            <a:spLocks noGrp="1"/>
          </p:cNvSpPr>
          <p:nvPr>
            <p:ph idx="1"/>
          </p:nvPr>
        </p:nvSpPr>
        <p:spPr>
          <a:xfrm>
            <a:off x="328012" y="1403987"/>
            <a:ext cx="8397505" cy="5028879"/>
          </a:xfrm>
        </p:spPr>
        <p:txBody>
          <a:bodyPr/>
          <a:lstStyle/>
          <a:p>
            <a:r>
              <a:rPr lang="en-US" sz="2400" dirty="0"/>
              <a:t>Linde Gas Analyzer (LGA) provides primary contamination monitoring of CMS He</a:t>
            </a:r>
          </a:p>
          <a:p>
            <a:pPr lvl="1"/>
            <a:r>
              <a:rPr lang="en-US" sz="2000" dirty="0"/>
              <a:t>The LGA configuration during Summer 2019 permitted sampling at a single location in the loop </a:t>
            </a:r>
          </a:p>
          <a:p>
            <a:pPr lvl="2"/>
            <a:r>
              <a:rPr lang="en-US" sz="1800" dirty="0"/>
              <a:t>At high pressure supply between the ORS and He coldbox</a:t>
            </a:r>
          </a:p>
          <a:p>
            <a:pPr lvl="2"/>
            <a:r>
              <a:rPr lang="en-US" sz="1800" dirty="0"/>
              <a:t>Short-term fix piping slows reliable sampling</a:t>
            </a:r>
          </a:p>
          <a:p>
            <a:pPr lvl="1"/>
            <a:r>
              <a:rPr lang="en-US" sz="2000" dirty="0"/>
              <a:t>LGA unit configuration found to be discharging to pressure higher than mfg. recommendation</a:t>
            </a:r>
          </a:p>
          <a:p>
            <a:pPr lvl="2"/>
            <a:r>
              <a:rPr lang="en-US" sz="1800" dirty="0"/>
              <a:t>Validity of instrument reporting called into question </a:t>
            </a:r>
          </a:p>
          <a:p>
            <a:pPr lvl="1"/>
            <a:r>
              <a:rPr lang="en-US" sz="2000" dirty="0"/>
              <a:t>Short-term fix for this issue required He discharge to atmosphere</a:t>
            </a:r>
          </a:p>
          <a:p>
            <a:pPr lvl="2"/>
            <a:r>
              <a:rPr lang="en-US" sz="1800" dirty="0"/>
              <a:t>20-minute LGA pyrolyzer sampling interval and lengthy time for stabilization after swapping sampling locations resulted in intolerable helium waste</a:t>
            </a:r>
          </a:p>
          <a:p>
            <a:endParaRPr lang="en-US" sz="2400" dirty="0"/>
          </a:p>
        </p:txBody>
      </p:sp>
      <p:pic>
        <p:nvPicPr>
          <p:cNvPr id="4" name="Picture 3">
            <a:extLst>
              <a:ext uri="{FF2B5EF4-FFF2-40B4-BE49-F238E27FC236}">
                <a16:creationId xmlns:a16="http://schemas.microsoft.com/office/drawing/2014/main" id="{9387F800-89A5-49F9-A0C3-E915D6DE51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23761" y="1253049"/>
            <a:ext cx="3341983" cy="4626222"/>
          </a:xfrm>
          <a:prstGeom prst="rect">
            <a:avLst/>
          </a:prstGeom>
          <a:ln w="28575">
            <a:solidFill>
              <a:schemeClr val="tx1"/>
            </a:solidFill>
          </a:ln>
        </p:spPr>
      </p:pic>
    </p:spTree>
    <p:extLst>
      <p:ext uri="{BB962C8B-B14F-4D97-AF65-F5344CB8AC3E}">
        <p14:creationId xmlns:p14="http://schemas.microsoft.com/office/powerpoint/2010/main" val="870361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978729"/>
          </a:xfrm>
        </p:spPr>
        <p:txBody>
          <a:bodyPr/>
          <a:lstStyle/>
          <a:p>
            <a:r>
              <a:rPr lang="en-US" b="1" dirty="0">
                <a:solidFill>
                  <a:schemeClr val="tx2"/>
                </a:solidFill>
              </a:rPr>
              <a:t>Configuration changes will improve reliability of He contamination monitoring</a:t>
            </a:r>
          </a:p>
        </p:txBody>
      </p:sp>
      <p:sp>
        <p:nvSpPr>
          <p:cNvPr id="8" name="Content Placeholder 7">
            <a:extLst>
              <a:ext uri="{FF2B5EF4-FFF2-40B4-BE49-F238E27FC236}">
                <a16:creationId xmlns:a16="http://schemas.microsoft.com/office/drawing/2014/main" id="{FEB698BB-9647-4176-930E-CB6CABBDDFD3}"/>
              </a:ext>
            </a:extLst>
          </p:cNvPr>
          <p:cNvSpPr>
            <a:spLocks noGrp="1"/>
          </p:cNvSpPr>
          <p:nvPr>
            <p:ph idx="1"/>
          </p:nvPr>
        </p:nvSpPr>
        <p:spPr>
          <a:xfrm>
            <a:off x="429767" y="1253049"/>
            <a:ext cx="4256533" cy="4950865"/>
          </a:xfrm>
        </p:spPr>
        <p:txBody>
          <a:bodyPr/>
          <a:lstStyle/>
          <a:p>
            <a:r>
              <a:rPr lang="en-US" sz="2400" dirty="0"/>
              <a:t>Safe addition of He sample discharge volume at pressure recommended by mfg.</a:t>
            </a:r>
          </a:p>
          <a:p>
            <a:r>
              <a:rPr lang="en-US" sz="2400" dirty="0"/>
              <a:t>Provide motive force to return sample gas to helium compressor suction and stabilize sampler flow</a:t>
            </a:r>
          </a:p>
          <a:p>
            <a:r>
              <a:rPr lang="en-US" sz="2400" dirty="0"/>
              <a:t>Reduce helium consumption</a:t>
            </a:r>
          </a:p>
          <a:p>
            <a:r>
              <a:rPr lang="en-US" sz="2400" dirty="0"/>
              <a:t>FDR complete, procurement in progress</a:t>
            </a:r>
          </a:p>
          <a:p>
            <a:endParaRPr lang="en-US" sz="2400" dirty="0"/>
          </a:p>
        </p:txBody>
      </p:sp>
      <p:pic>
        <p:nvPicPr>
          <p:cNvPr id="4" name="Picture 3">
            <a:extLst>
              <a:ext uri="{FF2B5EF4-FFF2-40B4-BE49-F238E27FC236}">
                <a16:creationId xmlns:a16="http://schemas.microsoft.com/office/drawing/2014/main" id="{74CF6522-6F25-47D0-BB27-4CFB23F293E1}"/>
              </a:ext>
            </a:extLst>
          </p:cNvPr>
          <p:cNvPicPr>
            <a:picLocks noChangeAspect="1"/>
          </p:cNvPicPr>
          <p:nvPr/>
        </p:nvPicPr>
        <p:blipFill>
          <a:blip r:embed="rId3"/>
          <a:stretch>
            <a:fillRect/>
          </a:stretch>
        </p:blipFill>
        <p:spPr>
          <a:xfrm>
            <a:off x="3970750" y="1726857"/>
            <a:ext cx="7993791" cy="4134220"/>
          </a:xfrm>
          <a:prstGeom prst="rect">
            <a:avLst/>
          </a:prstGeom>
        </p:spPr>
      </p:pic>
    </p:spTree>
    <p:extLst>
      <p:ext uri="{BB962C8B-B14F-4D97-AF65-F5344CB8AC3E}">
        <p14:creationId xmlns:p14="http://schemas.microsoft.com/office/powerpoint/2010/main" val="1920801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6" y="274320"/>
            <a:ext cx="11556045" cy="978729"/>
          </a:xfrm>
        </p:spPr>
        <p:txBody>
          <a:bodyPr/>
          <a:lstStyle/>
          <a:p>
            <a:r>
              <a:rPr lang="en-US" b="1" dirty="0">
                <a:solidFill>
                  <a:schemeClr val="tx2"/>
                </a:solidFill>
              </a:rPr>
              <a:t>Modernization of existing P/T diagnostics and supporting utilities will improve quality of system health indicators</a:t>
            </a:r>
          </a:p>
        </p:txBody>
      </p:sp>
      <p:sp>
        <p:nvSpPr>
          <p:cNvPr id="8" name="Content Placeholder 7">
            <a:extLst>
              <a:ext uri="{FF2B5EF4-FFF2-40B4-BE49-F238E27FC236}">
                <a16:creationId xmlns:a16="http://schemas.microsoft.com/office/drawing/2014/main" id="{FEB698BB-9647-4176-930E-CB6CABBDDFD3}"/>
              </a:ext>
            </a:extLst>
          </p:cNvPr>
          <p:cNvSpPr>
            <a:spLocks noGrp="1"/>
          </p:cNvSpPr>
          <p:nvPr>
            <p:ph idx="1"/>
          </p:nvPr>
        </p:nvSpPr>
        <p:spPr>
          <a:xfrm>
            <a:off x="429767" y="1405110"/>
            <a:ext cx="6190108" cy="4950865"/>
          </a:xfrm>
        </p:spPr>
        <p:txBody>
          <a:bodyPr/>
          <a:lstStyle/>
          <a:p>
            <a:r>
              <a:rPr lang="en-US" sz="2400" dirty="0"/>
              <a:t>Several pressure and temperature diagnostics in the He coldbox were replaced and routed for auto-archival during the October 2019 outage</a:t>
            </a:r>
          </a:p>
          <a:p>
            <a:r>
              <a:rPr lang="en-US" sz="2400" dirty="0"/>
              <a:t>Additional P/T diagnostics will be added as opportunities arise during invasive maintenance activities</a:t>
            </a:r>
          </a:p>
          <a:p>
            <a:r>
              <a:rPr lang="en-US" sz="2400" dirty="0"/>
              <a:t>Upgrade of Coldbox insulating vacuum systems provide additional confidence in vacuum integrity </a:t>
            </a:r>
          </a:p>
          <a:p>
            <a:pPr lvl="1"/>
            <a:r>
              <a:rPr lang="en-US" sz="2000" dirty="0"/>
              <a:t>He diffusion pump – no serious issues observed during 2019, but occasional irregular behavior</a:t>
            </a:r>
          </a:p>
          <a:p>
            <a:endParaRPr lang="en-US" sz="2400" dirty="0"/>
          </a:p>
        </p:txBody>
      </p:sp>
      <p:pic>
        <p:nvPicPr>
          <p:cNvPr id="4" name="Picture 3">
            <a:extLst>
              <a:ext uri="{FF2B5EF4-FFF2-40B4-BE49-F238E27FC236}">
                <a16:creationId xmlns:a16="http://schemas.microsoft.com/office/drawing/2014/main" id="{7C23CBEF-50D5-4D31-8FEA-49256E5E67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20840" y="1984437"/>
            <a:ext cx="5241393" cy="3658445"/>
          </a:xfrm>
          <a:prstGeom prst="rect">
            <a:avLst/>
          </a:prstGeom>
          <a:ln w="28575">
            <a:solidFill>
              <a:schemeClr val="tx1"/>
            </a:solidFill>
          </a:ln>
        </p:spPr>
      </p:pic>
    </p:spTree>
    <p:extLst>
      <p:ext uri="{BB962C8B-B14F-4D97-AF65-F5344CB8AC3E}">
        <p14:creationId xmlns:p14="http://schemas.microsoft.com/office/powerpoint/2010/main" val="1629033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978729"/>
          </a:xfrm>
        </p:spPr>
        <p:txBody>
          <a:bodyPr/>
          <a:lstStyle/>
          <a:p>
            <a:r>
              <a:rPr lang="en-US" b="1" dirty="0">
                <a:solidFill>
                  <a:schemeClr val="tx2"/>
                </a:solidFill>
              </a:rPr>
              <a:t>Near-term reliability improvement projects seek to improve reliability at 1.4 MW beam on target</a:t>
            </a:r>
          </a:p>
        </p:txBody>
      </p:sp>
      <p:sp>
        <p:nvSpPr>
          <p:cNvPr id="3" name="Content Placeholder 2"/>
          <p:cNvSpPr>
            <a:spLocks noGrp="1"/>
          </p:cNvSpPr>
          <p:nvPr>
            <p:ph idx="1"/>
          </p:nvPr>
        </p:nvSpPr>
        <p:spPr>
          <a:xfrm>
            <a:off x="806285" y="1595590"/>
            <a:ext cx="4760798" cy="1694457"/>
          </a:xfr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2400" dirty="0"/>
              <a:t>Diagnostic Improvements</a:t>
            </a:r>
          </a:p>
          <a:p>
            <a:pPr lvl="1"/>
            <a:r>
              <a:rPr lang="en-US" sz="2000" dirty="0"/>
              <a:t>Contamination monitoring</a:t>
            </a:r>
          </a:p>
          <a:p>
            <a:pPr lvl="1"/>
            <a:r>
              <a:rPr lang="en-US" sz="2000" dirty="0"/>
              <a:t>Pressure/temperature indication</a:t>
            </a:r>
          </a:p>
          <a:p>
            <a:pPr lvl="1"/>
            <a:endParaRPr lang="en-US" sz="2000" dirty="0"/>
          </a:p>
          <a:p>
            <a:endParaRPr lang="en-US" sz="2400" dirty="0"/>
          </a:p>
          <a:p>
            <a:pPr lvl="1"/>
            <a:endParaRPr lang="en-US" sz="2000" dirty="0"/>
          </a:p>
          <a:p>
            <a:endParaRPr lang="en-US" sz="2400" dirty="0"/>
          </a:p>
        </p:txBody>
      </p:sp>
      <p:sp>
        <p:nvSpPr>
          <p:cNvPr id="4" name="Content Placeholder 2">
            <a:extLst>
              <a:ext uri="{FF2B5EF4-FFF2-40B4-BE49-F238E27FC236}">
                <a16:creationId xmlns:a16="http://schemas.microsoft.com/office/drawing/2014/main" id="{43E18525-C42D-459F-8D5A-8AE9AF9287E3}"/>
              </a:ext>
            </a:extLst>
          </p:cNvPr>
          <p:cNvSpPr txBox="1">
            <a:spLocks/>
          </p:cNvSpPr>
          <p:nvPr/>
        </p:nvSpPr>
        <p:spPr bwMode="auto">
          <a:xfrm>
            <a:off x="6220967" y="1595590"/>
            <a:ext cx="4760798" cy="19948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System Controls &amp; Hardware Optimization</a:t>
            </a:r>
          </a:p>
          <a:p>
            <a:pPr lvl="1"/>
            <a:r>
              <a:rPr lang="en-US" sz="2000" dirty="0"/>
              <a:t>Turbine, compressor, and flow control set points</a:t>
            </a:r>
          </a:p>
          <a:p>
            <a:pPr lvl="1"/>
            <a:r>
              <a:rPr lang="en-US" sz="2000" dirty="0"/>
              <a:t>External consultations</a:t>
            </a:r>
            <a:endParaRPr lang="en-US" sz="2400" dirty="0"/>
          </a:p>
          <a:p>
            <a:endParaRPr lang="en-US" sz="2400" dirty="0"/>
          </a:p>
          <a:p>
            <a:pPr lvl="1"/>
            <a:endParaRPr lang="en-US" sz="2000" dirty="0"/>
          </a:p>
          <a:p>
            <a:endParaRPr lang="en-US" sz="2400" dirty="0"/>
          </a:p>
        </p:txBody>
      </p:sp>
      <p:sp>
        <p:nvSpPr>
          <p:cNvPr id="5" name="Rectangle 4">
            <a:extLst>
              <a:ext uri="{FF2B5EF4-FFF2-40B4-BE49-F238E27FC236}">
                <a16:creationId xmlns:a16="http://schemas.microsoft.com/office/drawing/2014/main" id="{13B48780-108B-4E4A-B647-93BDCD4EAAF5}"/>
              </a:ext>
            </a:extLst>
          </p:cNvPr>
          <p:cNvSpPr/>
          <p:nvPr/>
        </p:nvSpPr>
        <p:spPr>
          <a:xfrm>
            <a:off x="6220967" y="3590489"/>
            <a:ext cx="4760798" cy="17167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288925" indent="-288925">
              <a:lnSpc>
                <a:spcPct val="90000"/>
              </a:lnSpc>
              <a:spcBef>
                <a:spcPts val="1800"/>
              </a:spcBef>
              <a:buClr>
                <a:schemeClr val="tx1"/>
              </a:buClr>
              <a:buSzPct val="90000"/>
              <a:buFont typeface="Century Gothic" panose="020B0502020202020204" pitchFamily="34" charset="0"/>
              <a:buChar char="•"/>
            </a:pPr>
            <a:r>
              <a:rPr lang="en-US" sz="2400" dirty="0">
                <a:latin typeface="Century Gothic" panose="020B0502020202020204" pitchFamily="34" charset="0"/>
                <a:cs typeface="+mn-cs"/>
              </a:rPr>
              <a:t>He Compressor</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latin typeface="+mn-lt"/>
                <a:cs typeface="Arial" panose="020B0604020202020204" pitchFamily="34" charset="0"/>
              </a:rPr>
              <a:t>Upgrade problematic components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latin typeface="+mn-lt"/>
                <a:cs typeface="Arial" panose="020B0604020202020204" pitchFamily="34" charset="0"/>
              </a:rPr>
              <a:t>Repair and preventative maintenance</a:t>
            </a:r>
          </a:p>
        </p:txBody>
      </p:sp>
      <p:sp>
        <p:nvSpPr>
          <p:cNvPr id="6" name="Rectangle 5">
            <a:extLst>
              <a:ext uri="{FF2B5EF4-FFF2-40B4-BE49-F238E27FC236}">
                <a16:creationId xmlns:a16="http://schemas.microsoft.com/office/drawing/2014/main" id="{1A833FF9-B94D-42D0-A44C-6A2FBF765B21}"/>
              </a:ext>
            </a:extLst>
          </p:cNvPr>
          <p:cNvSpPr/>
          <p:nvPr/>
        </p:nvSpPr>
        <p:spPr>
          <a:xfrm>
            <a:off x="806285" y="3632588"/>
            <a:ext cx="4518750" cy="17820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288925" indent="-288925">
              <a:lnSpc>
                <a:spcPct val="90000"/>
              </a:lnSpc>
              <a:spcBef>
                <a:spcPts val="1800"/>
              </a:spcBef>
              <a:buClr>
                <a:schemeClr val="tx1"/>
              </a:buClr>
              <a:buSzPct val="90000"/>
              <a:buFont typeface="Century Gothic" panose="020B0502020202020204" pitchFamily="34" charset="0"/>
              <a:buChar char="•"/>
            </a:pPr>
            <a:r>
              <a:rPr lang="en-US" sz="2400" dirty="0">
                <a:solidFill>
                  <a:schemeClr val="tx2"/>
                </a:solidFill>
                <a:latin typeface="Century Gothic" panose="020B0502020202020204" pitchFamily="34" charset="0"/>
                <a:cs typeface="+mn-cs"/>
              </a:rPr>
              <a:t>Oil Removal System (ORS)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solidFill>
                  <a:schemeClr val="tx2"/>
                </a:solidFill>
                <a:latin typeface="+mn-lt"/>
                <a:cs typeface="Arial" panose="020B0604020202020204" pitchFamily="34" charset="0"/>
              </a:rPr>
              <a:t>Configuration changes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solidFill>
                  <a:schemeClr val="tx2"/>
                </a:solidFill>
                <a:latin typeface="+mn-lt"/>
                <a:cs typeface="Arial" panose="020B0604020202020204" pitchFamily="34" charset="0"/>
              </a:rPr>
              <a:t>Replace/repair critical components</a:t>
            </a:r>
          </a:p>
          <a:p>
            <a:pPr marL="687388" lvl="1" indent="-288925">
              <a:lnSpc>
                <a:spcPct val="90000"/>
              </a:lnSpc>
              <a:spcBef>
                <a:spcPts val="800"/>
              </a:spcBef>
              <a:buClr>
                <a:schemeClr val="tx1"/>
              </a:buClr>
              <a:buSzPct val="90000"/>
              <a:buFont typeface="Century Gothic" panose="020B0502020202020204" pitchFamily="34" charset="0"/>
              <a:buChar char="–"/>
            </a:pPr>
            <a:r>
              <a:rPr lang="en-US" sz="2000" dirty="0">
                <a:solidFill>
                  <a:schemeClr val="tx2"/>
                </a:solidFill>
                <a:latin typeface="+mn-lt"/>
                <a:cs typeface="Arial" panose="020B0604020202020204" pitchFamily="34" charset="0"/>
              </a:rPr>
              <a:t>Carbon effectiveness study</a:t>
            </a:r>
          </a:p>
        </p:txBody>
      </p:sp>
    </p:spTree>
    <p:extLst>
      <p:ext uri="{BB962C8B-B14F-4D97-AF65-F5344CB8AC3E}">
        <p14:creationId xmlns:p14="http://schemas.microsoft.com/office/powerpoint/2010/main" val="1314527301"/>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_SNS 16x9 template" id="{B9EA6394-4FD4-43EA-97B1-F88892E26FB5}" vid="{09157F05-7425-4CBE-A4C4-D23A96816376}"/>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C1B16D9-2895-4E60-B926-D3761C9FEA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22F5672A-8E48-4F2B-AFFD-06832CDC34F6}">
  <ds:schemaRefs>
    <ds:schemaRef ds:uri="http://schemas.microsoft.com/sharepoint/v3/contenttype/forms"/>
  </ds:schemaRefs>
</ds:datastoreItem>
</file>

<file path=customXml/itemProps3.xml><?xml version="1.0" encoding="utf-8"?>
<ds:datastoreItem xmlns:ds="http://schemas.openxmlformats.org/officeDocument/2006/customXml" ds:itemID="{D1ABC137-F478-48AF-94F1-527234D6D2C9}">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ORNL_SNS 16x9 template</Template>
  <TotalTime>0</TotalTime>
  <Words>2219</Words>
  <Application>Microsoft Office PowerPoint</Application>
  <PresentationFormat>Widescreen</PresentationFormat>
  <Paragraphs>352</Paragraphs>
  <Slides>37</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Arial Black</vt:lpstr>
      <vt:lpstr>Century Gothic</vt:lpstr>
      <vt:lpstr>ORNL</vt:lpstr>
      <vt:lpstr>PowerPoint Presentation</vt:lpstr>
      <vt:lpstr>Review charges</vt:lpstr>
      <vt:lpstr>Outline of discussion</vt:lpstr>
      <vt:lpstr>Near-term reliability improvement projects seek to improve reliability at 1.4MW beam on target</vt:lpstr>
      <vt:lpstr>CMS diagnostics were highlighted as a key weak point during the Summer 2019 SNS run-cycle</vt:lpstr>
      <vt:lpstr>Current CMS contamination monitoring capabilities are limited and inefficient</vt:lpstr>
      <vt:lpstr>Configuration changes will improve reliability of He contamination monitoring</vt:lpstr>
      <vt:lpstr>Modernization of existing P/T diagnostics and supporting utilities will improve quality of system health indicators</vt:lpstr>
      <vt:lpstr>Near-term reliability improvement projects seek to improve reliability at 1.4 MW beam on target</vt:lpstr>
      <vt:lpstr>The CMS Oil Removal System was upgraded in 2018</vt:lpstr>
      <vt:lpstr>Migration of oil contamination to the refrigerator was suspected in Summer 2019</vt:lpstr>
      <vt:lpstr>Oil Removal Skid carbon beds were replaced with two different types of carbon</vt:lpstr>
      <vt:lpstr>Oil Removal Skid coalescers were replaced with proven Balston coalescing elements</vt:lpstr>
      <vt:lpstr>PowerPoint Presentation</vt:lpstr>
      <vt:lpstr>A study on carbon effectiveness and oil contamination is needed</vt:lpstr>
      <vt:lpstr>The carbon effectiveness test skid will utilize CTF equipment to simulate CMS flow conditions</vt:lpstr>
      <vt:lpstr>Near-term reliability improvement projects seek to improve reliability at 1.4 MW beam on target</vt:lpstr>
      <vt:lpstr>External consultations are being pursued to evaluate controls set-points</vt:lpstr>
      <vt:lpstr>External consultations are being pursued to build internal expertise</vt:lpstr>
      <vt:lpstr>Near-term reliability improvement projects seek to improve reliability at 1.4 MW beam on target</vt:lpstr>
      <vt:lpstr>The first line of protection against oil contamination will be redesigned</vt:lpstr>
      <vt:lpstr>Problematic He compressor components will be upgraded</vt:lpstr>
      <vt:lpstr>Sprint-planning for implementation of reliability improvements during SNS outages</vt:lpstr>
      <vt:lpstr>Current status and resource needs to accomplish these goals</vt:lpstr>
      <vt:lpstr>System controls and hardware optimization may be understaffed</vt:lpstr>
      <vt:lpstr>Compressor system improvements and repairs require additional support</vt:lpstr>
      <vt:lpstr>Summary of charges</vt:lpstr>
      <vt:lpstr>Thank you!</vt:lpstr>
      <vt:lpstr>PowerPoint Presentation</vt:lpstr>
      <vt:lpstr>Performance to date, following completion of October SNS outage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2019-09-17T19:57:46Z</dcterms:created>
  <dcterms:modified xsi:type="dcterms:W3CDTF">2020-01-14T16:00:33Z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