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media1.mov" ContentType="video/unknown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satOff val="12166"/>
              <a:lumOff val="-13042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8FA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 b="def" i="def"/>
      <a:tcStyle>
        <a:tcBdr/>
        <a:fill>
          <a:solidFill>
            <a:srgbClr val="E4E4E0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Shape 14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571500" y="4749800"/>
            <a:ext cx="11868094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" name="Shape 13"/>
          <p:cNvSpPr/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" name="Shape 14"/>
          <p:cNvSpPr/>
          <p:nvPr>
            <p:ph type="body" sz="quarter" idx="1"/>
          </p:nvPr>
        </p:nvSpPr>
        <p:spPr>
          <a:xfrm>
            <a:off x="571500" y="5016500"/>
            <a:ext cx="11861800" cy="1016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body" sz="quarter" idx="13"/>
          </p:nvPr>
        </p:nvSpPr>
        <p:spPr>
          <a:xfrm>
            <a:off x="1270000" y="6362700"/>
            <a:ext cx="10464800" cy="49842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200">
              <a:spcBef>
                <a:spcPts val="0"/>
              </a:spcBef>
              <a:buSzTx/>
              <a:buFontTx/>
              <a:buNone/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02" name="Shape 102"/>
          <p:cNvSpPr/>
          <p:nvPr>
            <p:ph type="body" sz="quarter" idx="14"/>
          </p:nvPr>
        </p:nvSpPr>
        <p:spPr>
          <a:xfrm>
            <a:off x="1270000" y="4292600"/>
            <a:ext cx="10464800" cy="7112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457200">
              <a:spcBef>
                <a:spcPts val="2400"/>
              </a:spcBef>
              <a:buSzTx/>
              <a:buFontTx/>
              <a:buNone/>
              <a:defRPr sz="40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1" name="Shape 1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647700" y="1968500"/>
            <a:ext cx="11709400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6" name="Shape 126"/>
          <p:cNvSpPr/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/>
            <a:r>
              <a:t>Title Text</a:t>
            </a:r>
          </a:p>
        </p:txBody>
      </p:sp>
      <p:sp>
        <p:nvSpPr>
          <p:cNvPr id="127" name="Shape 127"/>
          <p:cNvSpPr/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647700" y="1968500"/>
            <a:ext cx="11709400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5" name="Shape 135"/>
          <p:cNvSpPr/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/>
            <a:r>
              <a:t>Title Text</a:t>
            </a:r>
          </a:p>
        </p:txBody>
      </p:sp>
      <p:sp>
        <p:nvSpPr>
          <p:cNvPr id="136" name="Shape 136"/>
          <p:cNvSpPr/>
          <p:nvPr>
            <p:ph type="body" sz="half" idx="1"/>
          </p:nvPr>
        </p:nvSpPr>
        <p:spPr>
          <a:xfrm>
            <a:off x="571500" y="2324100"/>
            <a:ext cx="5080000" cy="6565900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>
              <a:spcBef>
                <a:spcPts val="4800"/>
              </a:spcBef>
              <a:buSzPct val="100000"/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11200" indent="-266700">
              <a:spcBef>
                <a:spcPts val="4800"/>
              </a:spcBef>
              <a:buSzPct val="100000"/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55700" indent="-266700">
              <a:spcBef>
                <a:spcPts val="4800"/>
              </a:spcBef>
              <a:buSzPct val="100000"/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66700">
              <a:spcBef>
                <a:spcPts val="4800"/>
              </a:spcBef>
              <a:buSzPct val="100000"/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44700" indent="-266700">
              <a:spcBef>
                <a:spcPts val="4800"/>
              </a:spcBef>
              <a:buSzPct val="100000"/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hape 137"/>
          <p:cNvSpPr/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 rot="5400000">
            <a:off x="6832536" y="8686863"/>
            <a:ext cx="142252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" name="Shape 23"/>
          <p:cNvSpPr/>
          <p:nvPr>
            <p:ph type="pic" idx="13"/>
          </p:nvPr>
        </p:nvSpPr>
        <p:spPr>
          <a:xfrm>
            <a:off x="0" y="0"/>
            <a:ext cx="13004800" cy="7594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4" name="Shape 24"/>
          <p:cNvSpPr/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pPr/>
            <a:r>
              <a:t>Title Text</a:t>
            </a:r>
          </a:p>
        </p:txBody>
      </p:sp>
      <p:sp>
        <p:nvSpPr>
          <p:cNvPr id="25" name="Shape 25"/>
          <p:cNvSpPr/>
          <p:nvPr>
            <p:ph type="body" sz="quarter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xfrm>
            <a:off x="571500" y="3289300"/>
            <a:ext cx="11861800" cy="317500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34" name="Shape 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571500" y="4864100"/>
            <a:ext cx="5334476" cy="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2" name="Shape 42"/>
          <p:cNvSpPr/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3" name="Shape 43"/>
          <p:cNvSpPr/>
          <p:nvPr>
            <p:ph type="title"/>
          </p:nvPr>
        </p:nvSpPr>
        <p:spPr>
          <a:xfrm>
            <a:off x="571500" y="1435100"/>
            <a:ext cx="5334000" cy="3175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4" name="Shape 44"/>
          <p:cNvSpPr/>
          <p:nvPr>
            <p:ph type="body" sz="quarter" idx="1"/>
          </p:nvPr>
        </p:nvSpPr>
        <p:spPr>
          <a:xfrm>
            <a:off x="571500" y="5130800"/>
            <a:ext cx="53340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3" name="Shape 5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hape 6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571500" y="1968500"/>
            <a:ext cx="5073394" cy="133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0" name="Shape 70"/>
          <p:cNvSpPr/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1" name="Shape 71"/>
          <p:cNvSpPr/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2" name="Shape 72"/>
          <p:cNvSpPr/>
          <p:nvPr>
            <p:ph type="body" sz="half" idx="1"/>
          </p:nvPr>
        </p:nvSpPr>
        <p:spPr>
          <a:xfrm>
            <a:off x="571500" y="2222500"/>
            <a:ext cx="5080000" cy="6667500"/>
          </a:xfrm>
          <a:prstGeom prst="rect">
            <a:avLst/>
          </a:prstGeom>
        </p:spPr>
        <p:txBody>
          <a:bodyPr/>
          <a:lstStyle>
            <a:lvl1pPr marL="3302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604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906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208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6510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hape 73"/>
          <p:cNvSpPr/>
          <p:nvPr>
            <p:ph type="sldNum" sz="quarter" idx="2"/>
          </p:nvPr>
        </p:nvSpPr>
        <p:spPr>
          <a:xfrm>
            <a:off x="510743" y="9194800"/>
            <a:ext cx="312014" cy="299822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body" idx="1"/>
          </p:nvPr>
        </p:nvSpPr>
        <p:spPr>
          <a:xfrm>
            <a:off x="889000" y="889000"/>
            <a:ext cx="11214100" cy="79629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" name="Shape 8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9055098" y="508000"/>
            <a:ext cx="128" cy="7975631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9" name="Shape 89"/>
          <p:cNvSpPr/>
          <p:nvPr/>
        </p:nvSpPr>
        <p:spPr>
          <a:xfrm>
            <a:off x="9055096" y="4464050"/>
            <a:ext cx="3448503" cy="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0" name="Shape 90"/>
          <p:cNvSpPr/>
          <p:nvPr>
            <p:ph type="pic" idx="13"/>
          </p:nvPr>
        </p:nvSpPr>
        <p:spPr>
          <a:xfrm>
            <a:off x="520700" y="508000"/>
            <a:ext cx="8369300" cy="7975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1" name="Shape 91"/>
          <p:cNvSpPr/>
          <p:nvPr>
            <p:ph type="pic" sz="quarter" idx="14"/>
          </p:nvPr>
        </p:nvSpPr>
        <p:spPr>
          <a:xfrm>
            <a:off x="9220200" y="4622800"/>
            <a:ext cx="3276600" cy="386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2" name="Shape 92"/>
          <p:cNvSpPr/>
          <p:nvPr>
            <p:ph type="pic" sz="quarter" idx="15"/>
          </p:nvPr>
        </p:nvSpPr>
        <p:spPr>
          <a:xfrm>
            <a:off x="9220200" y="508000"/>
            <a:ext cx="3276600" cy="3797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Shape 93"/>
          <p:cNvSpPr/>
          <p:nvPr>
            <p:ph type="body" sz="quarter" idx="1"/>
          </p:nvPr>
        </p:nvSpPr>
        <p:spPr>
          <a:xfrm>
            <a:off x="520700" y="8661400"/>
            <a:ext cx="8369300" cy="939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71500" y="1968500"/>
            <a:ext cx="11868106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12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Relationship Id="rId3" Type="http://schemas.openxmlformats.org/officeDocument/2006/relationships/image" Target="../media/image13.tif"/><Relationship Id="rId4" Type="http://schemas.openxmlformats.org/officeDocument/2006/relationships/image" Target="../media/image14.tif"/><Relationship Id="rId5" Type="http://schemas.openxmlformats.org/officeDocument/2006/relationships/image" Target="../media/image15.tif"/><Relationship Id="rId6" Type="http://schemas.openxmlformats.org/officeDocument/2006/relationships/image" Target="../media/image16.tif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tif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tif"/><Relationship Id="rId3" Type="http://schemas.openxmlformats.org/officeDocument/2006/relationships/image" Target="../media/image19.tif"/><Relationship Id="rId4" Type="http://schemas.openxmlformats.org/officeDocument/2006/relationships/image" Target="../media/image20.tif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tif"/><Relationship Id="rId3" Type="http://schemas.openxmlformats.org/officeDocument/2006/relationships/image" Target="../media/image22.tif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tif"/><Relationship Id="rId3" Type="http://schemas.openxmlformats.org/officeDocument/2006/relationships/image" Target="../media/image24.tif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25.tif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tif"/><Relationship Id="rId3" Type="http://schemas.openxmlformats.org/officeDocument/2006/relationships/image" Target="../media/image27.tif"/><Relationship Id="rId4" Type="http://schemas.openxmlformats.org/officeDocument/2006/relationships/image" Target="../media/image28.tif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tif"/><Relationship Id="rId3" Type="http://schemas.openxmlformats.org/officeDocument/2006/relationships/image" Target="../media/image30.tif"/><Relationship Id="rId4" Type="http://schemas.openxmlformats.org/officeDocument/2006/relationships/image" Target="../media/image31.tif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tif"/><Relationship Id="rId3" Type="http://schemas.openxmlformats.org/officeDocument/2006/relationships/image" Target="../media/image33.tif"/><Relationship Id="rId4" Type="http://schemas.openxmlformats.org/officeDocument/2006/relationships/image" Target="../media/image34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tif"/><Relationship Id="rId3" Type="http://schemas.openxmlformats.org/officeDocument/2006/relationships/image" Target="../media/image36.tif"/><Relationship Id="rId4" Type="http://schemas.openxmlformats.org/officeDocument/2006/relationships/image" Target="../media/image37.tif"/><Relationship Id="rId5" Type="http://schemas.openxmlformats.org/officeDocument/2006/relationships/image" Target="../media/image38.tif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7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tif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1.tif"/><Relationship Id="rId4" Type="http://schemas.openxmlformats.org/officeDocument/2006/relationships/image" Target="../media/image2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"/><Relationship Id="rId3" Type="http://schemas.openxmlformats.org/officeDocument/2006/relationships/image" Target="../media/image4.tif"/><Relationship Id="rId4" Type="http://schemas.openxmlformats.org/officeDocument/2006/relationships/image" Target="../media/image5.tif"/><Relationship Id="rId5" Type="http://schemas.openxmlformats.org/officeDocument/2006/relationships/image" Target="../media/image6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tif"/><Relationship Id="rId3" Type="http://schemas.openxmlformats.org/officeDocument/2006/relationships/image" Target="../media/image8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tif"/><Relationship Id="rId3" Type="http://schemas.openxmlformats.org/officeDocument/2006/relationships/image" Target="../media/image10.tif"/><Relationship Id="rId4" Type="http://schemas.openxmlformats.org/officeDocument/2006/relationships/image" Target="../media/image11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video" Target="../media/media1.mov"/><Relationship Id="rId3" Type="http://schemas.microsoft.com/office/2007/relationships/media" Target="../media/media1.mov"/><Relationship Id="rId4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6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Muon Spin Rotation/Relaxation as a Probe of Unconventional Superconductivity</a:t>
            </a:r>
          </a:p>
        </p:txBody>
      </p:sp>
      <p:sp>
        <p:nvSpPr>
          <p:cNvPr id="147" name="Shape 147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Graeme Luke</a:t>
            </a:r>
          </a:p>
          <a:p>
            <a:pPr/>
            <a:r>
              <a:t>McMaster University</a:t>
            </a:r>
          </a:p>
        </p:txBody>
      </p:sp>
      <p:pic>
        <p:nvPicPr>
          <p:cNvPr id="148" name="ciarheader_english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3576" y="8636000"/>
            <a:ext cx="4434277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60900" y="8445500"/>
            <a:ext cx="1378113" cy="584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60000" y="8039100"/>
            <a:ext cx="2463800" cy="1397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McMaster_logo_full_colour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58942" y="8509000"/>
            <a:ext cx="1681128" cy="9294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e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8571" y="3086100"/>
            <a:ext cx="5323129" cy="5295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rawspec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69100" y="2501758"/>
            <a:ext cx="5753100" cy="4330842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hape 213"/>
          <p:cNvSpPr/>
          <p:nvPr/>
        </p:nvSpPr>
        <p:spPr>
          <a:xfrm>
            <a:off x="7027685" y="8293100"/>
            <a:ext cx="1854861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/>
          <a:p>
            <a:pPr/>
            <a:r>
              <a:t>τ</a:t>
            </a:r>
            <a:r>
              <a:rPr baseline="-5999"/>
              <a:t>μ</a:t>
            </a:r>
            <a:r>
              <a:t>=2.2μs</a:t>
            </a:r>
          </a:p>
        </p:txBody>
      </p:sp>
      <p:sp>
        <p:nvSpPr>
          <p:cNvPr id="214" name="Shape 214"/>
          <p:cNvSpPr/>
          <p:nvPr/>
        </p:nvSpPr>
        <p:spPr>
          <a:xfrm flipH="1">
            <a:off x="8331200" y="5511800"/>
            <a:ext cx="546100" cy="2514600"/>
          </a:xfrm>
          <a:prstGeom prst="line">
            <a:avLst/>
          </a:prstGeom>
          <a:ln w="25400">
            <a:solidFill>
              <a:srgbClr val="11053B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5" name="Shape 215"/>
          <p:cNvSpPr/>
          <p:nvPr>
            <p:ph type="title"/>
          </p:nvPr>
        </p:nvSpPr>
        <p:spPr>
          <a:xfrm>
            <a:off x="469900" y="330200"/>
            <a:ext cx="11861800" cy="1397000"/>
          </a:xfrm>
          <a:prstGeom prst="rect">
            <a:avLst/>
          </a:prstGeom>
        </p:spPr>
        <p:txBody>
          <a:bodyPr/>
          <a:lstStyle/>
          <a:p>
            <a:pPr/>
            <a:r>
              <a:t>Experimental Geometry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type="title"/>
          </p:nvPr>
        </p:nvSpPr>
        <p:spPr>
          <a:xfrm>
            <a:off x="1270000" y="203200"/>
            <a:ext cx="10464800" cy="9017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Capabilities at TCMMS</a:t>
            </a:r>
          </a:p>
        </p:txBody>
      </p:sp>
      <p:pic>
        <p:nvPicPr>
          <p:cNvPr id="218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0700" y="1244600"/>
            <a:ext cx="3238500" cy="2209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small_dr_sampl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76700" y="1244600"/>
            <a:ext cx="4013200" cy="300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HitimeRM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6100" y="4724400"/>
            <a:ext cx="6121400" cy="3216127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hape 221"/>
          <p:cNvSpPr/>
          <p:nvPr/>
        </p:nvSpPr>
        <p:spPr>
          <a:xfrm>
            <a:off x="734759" y="8312150"/>
            <a:ext cx="3474747" cy="498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2600"/>
            </a:lvl1pPr>
          </a:lstStyle>
          <a:p>
            <a:pPr/>
            <a:r>
              <a:t>HiTime: 7.5T, 1GHz, 2K</a:t>
            </a:r>
          </a:p>
        </p:txBody>
      </p:sp>
      <p:sp>
        <p:nvSpPr>
          <p:cNvPr id="222" name="Shape 222"/>
          <p:cNvSpPr/>
          <p:nvPr/>
        </p:nvSpPr>
        <p:spPr>
          <a:xfrm>
            <a:off x="1442411" y="3635428"/>
            <a:ext cx="2549195" cy="498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 algn="l">
              <a:defRPr sz="2600"/>
            </a:lvl1pPr>
          </a:lstStyle>
          <a:p>
            <a:pPr>
              <a:defRPr sz="4200"/>
            </a:pPr>
            <a:r>
              <a:rPr sz="2600"/>
              <a:t>Low Background</a:t>
            </a:r>
          </a:p>
        </p:txBody>
      </p:sp>
      <p:pic>
        <p:nvPicPr>
          <p:cNvPr id="223" name="travis_dr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530352" y="1173608"/>
            <a:ext cx="3572748" cy="4762502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Shape 224"/>
          <p:cNvSpPr/>
          <p:nvPr/>
        </p:nvSpPr>
        <p:spPr>
          <a:xfrm>
            <a:off x="10896600" y="5984928"/>
            <a:ext cx="2151304" cy="498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 algn="l">
              <a:defRPr sz="2600"/>
            </a:lvl1pPr>
          </a:lstStyle>
          <a:p>
            <a:pPr/>
            <a:r>
              <a:t>DR: 20mK, 5T</a:t>
            </a:r>
          </a:p>
        </p:txBody>
      </p:sp>
      <p:pic>
        <p:nvPicPr>
          <p:cNvPr id="225" name="dropped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883923" y="6032500"/>
            <a:ext cx="3292232" cy="355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Shape 226"/>
          <p:cNvSpPr/>
          <p:nvPr/>
        </p:nvSpPr>
        <p:spPr>
          <a:xfrm>
            <a:off x="10287000" y="8245528"/>
            <a:ext cx="2717800" cy="1311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/>
          <a:p>
            <a:pPr algn="l">
              <a:defRPr sz="2600"/>
            </a:pPr>
            <a:r>
              <a:t>High Pressure:</a:t>
            </a:r>
          </a:p>
          <a:p>
            <a:pPr algn="l">
              <a:defRPr sz="2600"/>
            </a:pPr>
            <a:r>
              <a:t>22kbar, 2.5K, 55% sample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/>
        </p:nvSpPr>
        <p:spPr>
          <a:xfrm>
            <a:off x="6812922" y="546100"/>
            <a:ext cx="4283889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 algn="l">
              <a:defRPr sz="4200"/>
            </a:lvl1pPr>
          </a:lstStyle>
          <a:p>
            <a:pPr/>
            <a:r>
              <a:t>Zero Field ZF-μSR</a:t>
            </a:r>
          </a:p>
        </p:txBody>
      </p:sp>
      <p:sp>
        <p:nvSpPr>
          <p:cNvPr id="229" name="Shape 229"/>
          <p:cNvSpPr/>
          <p:nvPr/>
        </p:nvSpPr>
        <p:spPr>
          <a:xfrm>
            <a:off x="6769100" y="1460500"/>
            <a:ext cx="5257800" cy="1341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66700" indent="-266700" algn="l">
              <a:buSzPct val="104481"/>
              <a:buBlip>
                <a:blip r:embed="rId2"/>
              </a:buBlip>
              <a:defRPr sz="2600"/>
            </a:pPr>
            <a:r>
              <a:t>Ordered state, ν∝ Moment ∝√I</a:t>
            </a:r>
            <a:r>
              <a:rPr baseline="-5999"/>
              <a:t>B</a:t>
            </a:r>
          </a:p>
          <a:p>
            <a:pPr marL="266700" indent="-266700" algn="l">
              <a:buSzPct val="104481"/>
              <a:buBlip>
                <a:blip r:embed="rId2"/>
              </a:buBlip>
              <a:defRPr sz="2600"/>
            </a:pPr>
            <a:r>
              <a:t>Random frozen spins give characteristic relaxation.</a:t>
            </a:r>
          </a:p>
        </p:txBody>
      </p:sp>
      <p:pic>
        <p:nvPicPr>
          <p:cNvPr id="230" name="pasted-image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76800" y="2979732"/>
            <a:ext cx="7620000" cy="285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pasted-image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400" y="5048250"/>
            <a:ext cx="5105400" cy="4584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pasted-image.t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81345" y="5807217"/>
            <a:ext cx="6546982" cy="3514583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Shape 233"/>
          <p:cNvSpPr/>
          <p:nvPr/>
        </p:nvSpPr>
        <p:spPr>
          <a:xfrm>
            <a:off x="4966665" y="9356497"/>
            <a:ext cx="3376270" cy="337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/>
            </a:pPr>
            <a:r>
              <a:t>Carlo </a:t>
            </a:r>
            <a:r>
              <a:rPr i="1"/>
              <a:t>et al</a:t>
            </a:r>
            <a:r>
              <a:t>., Nat. Mat.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11</a:t>
            </a:r>
            <a:r>
              <a:t>, 323 (2012).</a:t>
            </a:r>
          </a:p>
        </p:txBody>
      </p:sp>
      <p:pic>
        <p:nvPicPr>
          <p:cNvPr id="234" name="pasted-image.ti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63500" y="1864273"/>
            <a:ext cx="4902285" cy="3203027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Shape 235"/>
          <p:cNvSpPr/>
          <p:nvPr/>
        </p:nvSpPr>
        <p:spPr>
          <a:xfrm flipV="1">
            <a:off x="2316423" y="1744910"/>
            <a:ext cx="4717641" cy="1303872"/>
          </a:xfrm>
          <a:prstGeom prst="line">
            <a:avLst/>
          </a:prstGeom>
          <a:ln w="25400">
            <a:solidFill>
              <a:srgbClr val="561029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6" name="Shape 236"/>
          <p:cNvSpPr/>
          <p:nvPr/>
        </p:nvSpPr>
        <p:spPr>
          <a:xfrm flipV="1">
            <a:off x="5985430" y="2139701"/>
            <a:ext cx="1023349" cy="1334427"/>
          </a:xfrm>
          <a:prstGeom prst="line">
            <a:avLst/>
          </a:prstGeom>
          <a:ln w="25400">
            <a:solidFill>
              <a:srgbClr val="561029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Broken Time Reversal Symmetry</a:t>
            </a:r>
          </a:p>
        </p:txBody>
      </p:sp>
      <p:sp>
        <p:nvSpPr>
          <p:cNvPr id="239" name="Shape 239"/>
          <p:cNvSpPr/>
          <p:nvPr>
            <p:ph type="body" sz="half" idx="1"/>
          </p:nvPr>
        </p:nvSpPr>
        <p:spPr>
          <a:xfrm>
            <a:off x="571500" y="2222500"/>
            <a:ext cx="6060877" cy="6667500"/>
          </a:xfrm>
          <a:prstGeom prst="rect">
            <a:avLst/>
          </a:prstGeom>
        </p:spPr>
        <p:txBody>
          <a:bodyPr/>
          <a:lstStyle/>
          <a:p>
            <a:pPr/>
            <a:r>
              <a:t>Surfaces, domain walls, defects generate physical supercurrents and magnetic fields.</a:t>
            </a:r>
          </a:p>
          <a:p>
            <a:pPr lvl="1"/>
            <a:r>
              <a:t>eg. k</a:t>
            </a:r>
            <a:r>
              <a:rPr baseline="-5999"/>
              <a:t>x</a:t>
            </a:r>
            <a:r>
              <a:t>+ik</a:t>
            </a:r>
            <a:r>
              <a:rPr baseline="-5999"/>
              <a:t>y</a:t>
            </a:r>
            <a:r>
              <a:t>/k</a:t>
            </a:r>
            <a:r>
              <a:rPr baseline="-5999"/>
              <a:t>x</a:t>
            </a:r>
            <a:r>
              <a:t>-ik</a:t>
            </a:r>
            <a:r>
              <a:rPr baseline="-5999"/>
              <a:t>y</a:t>
            </a:r>
          </a:p>
        </p:txBody>
      </p:sp>
      <p:pic>
        <p:nvPicPr>
          <p:cNvPr id="240" name="pasted-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9563" y="2056333"/>
            <a:ext cx="5210604" cy="6465367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Shape 241"/>
          <p:cNvSpPr/>
          <p:nvPr/>
        </p:nvSpPr>
        <p:spPr>
          <a:xfrm>
            <a:off x="9091117" y="8185430"/>
            <a:ext cx="639166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j(x)</a:t>
            </a:r>
          </a:p>
        </p:txBody>
      </p:sp>
      <p:sp>
        <p:nvSpPr>
          <p:cNvPr id="242" name="Shape 242"/>
          <p:cNvSpPr/>
          <p:nvPr/>
        </p:nvSpPr>
        <p:spPr>
          <a:xfrm flipH="1" flipV="1">
            <a:off x="8806507" y="5569644"/>
            <a:ext cx="522727" cy="2707929"/>
          </a:xfrm>
          <a:prstGeom prst="line">
            <a:avLst/>
          </a:prstGeom>
          <a:ln w="25400">
            <a:solidFill>
              <a:schemeClr val="accent5">
                <a:hueOff val="-485922"/>
                <a:satOff val="-14474"/>
                <a:lumOff val="-11330"/>
              </a:schemeClr>
            </a:solidFill>
            <a:miter lim="400000"/>
            <a:tailEnd type="triangle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43" name="Shape 243"/>
          <p:cNvSpPr/>
          <p:nvPr/>
        </p:nvSpPr>
        <p:spPr>
          <a:xfrm>
            <a:off x="6682231" y="8185430"/>
            <a:ext cx="859537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B(x)</a:t>
            </a:r>
          </a:p>
        </p:txBody>
      </p:sp>
      <p:sp>
        <p:nvSpPr>
          <p:cNvPr id="244" name="Shape 244"/>
          <p:cNvSpPr/>
          <p:nvPr/>
        </p:nvSpPr>
        <p:spPr>
          <a:xfrm flipV="1">
            <a:off x="7150100" y="6261695"/>
            <a:ext cx="846088" cy="2069506"/>
          </a:xfrm>
          <a:prstGeom prst="line">
            <a:avLst/>
          </a:prstGeom>
          <a:ln w="25400">
            <a:solidFill>
              <a:schemeClr val="accent5">
                <a:hueOff val="-485922"/>
                <a:satOff val="-14474"/>
                <a:lumOff val="-11330"/>
              </a:schemeClr>
            </a:solidFill>
            <a:miter lim="400000"/>
            <a:tailEnd type="triangle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45" name="Shape 245"/>
          <p:cNvSpPr/>
          <p:nvPr/>
        </p:nvSpPr>
        <p:spPr>
          <a:xfrm>
            <a:off x="7338133" y="9137521"/>
            <a:ext cx="3435199" cy="33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/>
            </a:pPr>
            <a:r>
              <a:t>Sigrist &amp; Ueda, R.M.P.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63</a:t>
            </a:r>
            <a:r>
              <a:t>, 239 (1991).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Sr</a:t>
            </a:r>
            <a:r>
              <a:rPr baseline="-5999"/>
              <a:t>2</a:t>
            </a:r>
            <a:r>
              <a:t>RuO</a:t>
            </a:r>
            <a:r>
              <a:rPr baseline="-5999"/>
              <a:t>4</a:t>
            </a:r>
            <a:r>
              <a:t>: ZF-μSR</a:t>
            </a:r>
          </a:p>
        </p:txBody>
      </p:sp>
      <p:sp>
        <p:nvSpPr>
          <p:cNvPr id="248" name="Shape 2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9" name="pasted-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0400" y="2222500"/>
            <a:ext cx="5181600" cy="3683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pasted-image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94450" y="2222500"/>
            <a:ext cx="4432300" cy="548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pasted-image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2000" y="5829300"/>
            <a:ext cx="5232400" cy="3530600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Shape 252"/>
          <p:cNvSpPr/>
          <p:nvPr/>
        </p:nvSpPr>
        <p:spPr>
          <a:xfrm>
            <a:off x="7315860" y="7661047"/>
            <a:ext cx="3224480" cy="337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/>
            </a:pPr>
            <a:r>
              <a:t>Luke </a:t>
            </a:r>
            <a:r>
              <a:rPr i="1"/>
              <a:t>et al.</a:t>
            </a:r>
            <a:r>
              <a:t>, Nature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394</a:t>
            </a:r>
            <a:r>
              <a:t>, 156 (1998).</a:t>
            </a:r>
          </a:p>
        </p:txBody>
      </p:sp>
      <p:sp>
        <p:nvSpPr>
          <p:cNvPr id="253" name="Shape 253"/>
          <p:cNvSpPr/>
          <p:nvPr/>
        </p:nvSpPr>
        <p:spPr>
          <a:xfrm>
            <a:off x="1288948" y="9264521"/>
            <a:ext cx="4534104" cy="33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/>
            </a:pPr>
            <a:r>
              <a:t>Luke and Sonier, Physics in Canada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67</a:t>
            </a:r>
            <a:r>
              <a:t>, 93 (2011).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Polar Kerr Effect</a:t>
            </a:r>
          </a:p>
        </p:txBody>
      </p:sp>
      <p:sp>
        <p:nvSpPr>
          <p:cNvPr id="256" name="Shape 256"/>
          <p:cNvSpPr/>
          <p:nvPr>
            <p:ph type="body" sz="quarter" idx="1"/>
          </p:nvPr>
        </p:nvSpPr>
        <p:spPr>
          <a:xfrm>
            <a:off x="571500" y="2222500"/>
            <a:ext cx="5966917" cy="3121522"/>
          </a:xfrm>
          <a:prstGeom prst="rect">
            <a:avLst/>
          </a:prstGeom>
        </p:spPr>
        <p:txBody>
          <a:bodyPr/>
          <a:lstStyle/>
          <a:p>
            <a:pPr/>
            <a:r>
              <a:t>Kerr rotation in trained samples below Tc.</a:t>
            </a:r>
          </a:p>
        </p:txBody>
      </p:sp>
      <p:pic>
        <p:nvPicPr>
          <p:cNvPr id="257" name="pasted-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6450" y="5416450"/>
            <a:ext cx="5092700" cy="3733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pasted-image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15100" y="2355850"/>
            <a:ext cx="5003800" cy="6400800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Shape 259"/>
          <p:cNvSpPr/>
          <p:nvPr/>
        </p:nvSpPr>
        <p:spPr>
          <a:xfrm>
            <a:off x="2373121" y="8988197"/>
            <a:ext cx="4067557" cy="337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/>
            </a:pPr>
            <a:r>
              <a:t>Xia </a:t>
            </a:r>
            <a:r>
              <a:rPr i="1"/>
              <a:t>et al</a:t>
            </a:r>
            <a:r>
              <a:t>., Phys. Rev. Lett.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97</a:t>
            </a:r>
            <a:r>
              <a:t>, 167002 (2006).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Surface Probes</a:t>
            </a:r>
          </a:p>
        </p:txBody>
      </p:sp>
      <p:sp>
        <p:nvSpPr>
          <p:cNvPr id="262" name="Shape 262"/>
          <p:cNvSpPr/>
          <p:nvPr>
            <p:ph type="body" sz="quarter" idx="1"/>
          </p:nvPr>
        </p:nvSpPr>
        <p:spPr>
          <a:xfrm>
            <a:off x="571500" y="2222500"/>
            <a:ext cx="11861800" cy="812929"/>
          </a:xfrm>
          <a:prstGeom prst="rect">
            <a:avLst/>
          </a:prstGeom>
        </p:spPr>
        <p:txBody>
          <a:bodyPr/>
          <a:lstStyle/>
          <a:p>
            <a:pPr/>
            <a:r>
              <a:t>No supercurrents detected at surfaces of Sr</a:t>
            </a:r>
            <a:r>
              <a:rPr baseline="-5999"/>
              <a:t>2</a:t>
            </a:r>
            <a:r>
              <a:t>RuO</a:t>
            </a:r>
            <a:r>
              <a:rPr baseline="-5999"/>
              <a:t>4</a:t>
            </a:r>
            <a:r>
              <a:t>.</a:t>
            </a:r>
          </a:p>
        </p:txBody>
      </p:sp>
      <p:pic>
        <p:nvPicPr>
          <p:cNvPr id="263" name="pasted-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0350" y="2997200"/>
            <a:ext cx="4082593" cy="2926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pasted-image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59350" y="2752725"/>
            <a:ext cx="6354805" cy="3324290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Shape 265"/>
          <p:cNvSpPr/>
          <p:nvPr/>
        </p:nvSpPr>
        <p:spPr>
          <a:xfrm>
            <a:off x="6236258" y="6025144"/>
            <a:ext cx="4037484" cy="33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/>
            </a:pPr>
            <a:r>
              <a:t>Hicks </a:t>
            </a:r>
            <a:r>
              <a:rPr i="1"/>
              <a:t>et al</a:t>
            </a:r>
            <a:r>
              <a:t>., Phys. Rev. B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81</a:t>
            </a:r>
            <a:r>
              <a:t>, 214501 (2010).</a:t>
            </a:r>
          </a:p>
        </p:txBody>
      </p:sp>
      <p:sp>
        <p:nvSpPr>
          <p:cNvPr id="266" name="Shape 266"/>
          <p:cNvSpPr/>
          <p:nvPr/>
        </p:nvSpPr>
        <p:spPr>
          <a:xfrm>
            <a:off x="689203" y="6029097"/>
            <a:ext cx="4082594" cy="337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/>
            </a:pPr>
            <a:r>
              <a:t>Kirtley </a:t>
            </a:r>
            <a:r>
              <a:rPr i="1"/>
              <a:t>et al</a:t>
            </a:r>
            <a:r>
              <a:t>., Phys. Rev. B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76</a:t>
            </a:r>
            <a:r>
              <a:t>, 014526 (2007).</a:t>
            </a:r>
          </a:p>
        </p:txBody>
      </p:sp>
      <p:pic>
        <p:nvPicPr>
          <p:cNvPr id="267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8800" y="7583520"/>
            <a:ext cx="3009900" cy="168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25850" y="7729570"/>
            <a:ext cx="3771900" cy="1447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023100" y="6904070"/>
            <a:ext cx="3196442" cy="304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Shape 270"/>
          <p:cNvSpPr/>
          <p:nvPr/>
        </p:nvSpPr>
        <p:spPr>
          <a:xfrm>
            <a:off x="254000" y="6568347"/>
            <a:ext cx="11861800" cy="812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marL="457200" indent="-457200" algn="l">
              <a:spcBef>
                <a:spcPts val="4200"/>
              </a:spcBef>
              <a:buSzPct val="75000"/>
              <a:buFont typeface="Helvetica Neue"/>
              <a:buChar char="•"/>
              <a:defRPr>
                <a:solidFill>
                  <a:srgbClr val="747474"/>
                </a:solidFill>
              </a:defRPr>
            </a:lvl1pPr>
          </a:lstStyle>
          <a:p>
            <a:pPr/>
            <a:r>
              <a:t>Tunneling detects edge states</a:t>
            </a:r>
          </a:p>
        </p:txBody>
      </p:sp>
      <p:pic>
        <p:nvPicPr>
          <p:cNvPr id="271" name="pasted-image.ti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965007" y="7102539"/>
            <a:ext cx="3017874" cy="2651061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Shape 272"/>
          <p:cNvSpPr/>
          <p:nvPr/>
        </p:nvSpPr>
        <p:spPr>
          <a:xfrm>
            <a:off x="2244597" y="9207499"/>
            <a:ext cx="4858005" cy="33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/>
            </a:pPr>
            <a:r>
              <a:t>Kashiwaya </a:t>
            </a:r>
            <a:r>
              <a:rPr i="1"/>
              <a:t>et al</a:t>
            </a:r>
            <a:r>
              <a:t>., Phys. Rev. Lett.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107</a:t>
            </a:r>
            <a:r>
              <a:t>, 077003 (2011).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PrOs</a:t>
            </a:r>
            <a:r>
              <a:rPr baseline="-5999"/>
              <a:t>4</a:t>
            </a:r>
            <a:r>
              <a:t>Sb</a:t>
            </a:r>
            <a:r>
              <a:rPr baseline="-5999"/>
              <a:t>12</a:t>
            </a:r>
          </a:p>
        </p:txBody>
      </p:sp>
      <p:sp>
        <p:nvSpPr>
          <p:cNvPr id="275" name="Shape 275"/>
          <p:cNvSpPr/>
          <p:nvPr>
            <p:ph type="body" sz="quarter" idx="1"/>
          </p:nvPr>
        </p:nvSpPr>
        <p:spPr>
          <a:xfrm>
            <a:off x="571500" y="2222500"/>
            <a:ext cx="2463701" cy="893763"/>
          </a:xfrm>
          <a:prstGeom prst="rect">
            <a:avLst/>
          </a:prstGeom>
        </p:spPr>
        <p:txBody>
          <a:bodyPr/>
          <a:lstStyle/>
          <a:p>
            <a:pPr/>
            <a:r>
              <a:t>ZF-μSR</a:t>
            </a:r>
          </a:p>
        </p:txBody>
      </p:sp>
      <p:pic>
        <p:nvPicPr>
          <p:cNvPr id="276" name="pasted-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7690" y="2803669"/>
            <a:ext cx="3111321" cy="23983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pasted-image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2260" y="5170175"/>
            <a:ext cx="3049970" cy="3970375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Shape 278"/>
          <p:cNvSpPr/>
          <p:nvPr/>
        </p:nvSpPr>
        <p:spPr>
          <a:xfrm>
            <a:off x="364083" y="9222578"/>
            <a:ext cx="4301034" cy="337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/>
            </a:pPr>
            <a:r>
              <a:t>Aoki </a:t>
            </a:r>
            <a:r>
              <a:rPr i="1"/>
              <a:t>et al</a:t>
            </a:r>
            <a:r>
              <a:t>., Phys. Rev. Lett.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91</a:t>
            </a:r>
            <a:r>
              <a:t>, 1067003 (2003).</a:t>
            </a:r>
          </a:p>
        </p:txBody>
      </p:sp>
      <p:sp>
        <p:nvSpPr>
          <p:cNvPr id="279" name="Shape 279"/>
          <p:cNvSpPr/>
          <p:nvPr/>
        </p:nvSpPr>
        <p:spPr>
          <a:xfrm>
            <a:off x="3993827" y="2078075"/>
            <a:ext cx="4301034" cy="1764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57200" indent="-457200" algn="l">
              <a:spcBef>
                <a:spcPts val="4200"/>
              </a:spcBef>
              <a:buSzPct val="75000"/>
              <a:buFont typeface="Helvetica Neue"/>
              <a:buChar char="•"/>
              <a:defRPr>
                <a:solidFill>
                  <a:srgbClr val="747474"/>
                </a:solidFill>
              </a:defRPr>
            </a:lvl1pPr>
          </a:lstStyle>
          <a:p>
            <a:pPr/>
            <a:r>
              <a:t>Scanning SQUID - no evidence for surface currents.</a:t>
            </a:r>
          </a:p>
        </p:txBody>
      </p:sp>
      <p:pic>
        <p:nvPicPr>
          <p:cNvPr id="280" name="pasted-image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02684" y="2217775"/>
            <a:ext cx="3886863" cy="6820544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Shape 281"/>
          <p:cNvSpPr/>
          <p:nvPr/>
        </p:nvSpPr>
        <p:spPr>
          <a:xfrm>
            <a:off x="8458758" y="9222578"/>
            <a:ext cx="4037484" cy="337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/>
            </a:pPr>
            <a:r>
              <a:t>Hicks </a:t>
            </a:r>
            <a:r>
              <a:rPr i="1"/>
              <a:t>et al</a:t>
            </a:r>
            <a:r>
              <a:t>., Phys. Rev. B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81</a:t>
            </a:r>
            <a:r>
              <a:t>, 214501 (2010).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UPt</a:t>
            </a:r>
            <a:r>
              <a:rPr baseline="-5999"/>
              <a:t>3</a:t>
            </a:r>
          </a:p>
        </p:txBody>
      </p:sp>
      <p:sp>
        <p:nvSpPr>
          <p:cNvPr id="284" name="Shape 284"/>
          <p:cNvSpPr/>
          <p:nvPr>
            <p:ph type="body" sz="half" idx="1"/>
          </p:nvPr>
        </p:nvSpPr>
        <p:spPr>
          <a:xfrm>
            <a:off x="571500" y="2222500"/>
            <a:ext cx="4185246" cy="6667500"/>
          </a:xfrm>
          <a:prstGeom prst="rect">
            <a:avLst/>
          </a:prstGeom>
        </p:spPr>
        <p:txBody>
          <a:bodyPr/>
          <a:lstStyle/>
          <a:p>
            <a:pPr marL="406908" indent="-406908" defTabSz="519937">
              <a:spcBef>
                <a:spcPts val="3700"/>
              </a:spcBef>
              <a:defRPr sz="3204"/>
            </a:pPr>
            <a:r>
              <a:t>ZF-μSR</a:t>
            </a:r>
          </a:p>
          <a:p>
            <a:pPr lvl="1" marL="813816" indent="-406908" defTabSz="519937">
              <a:spcBef>
                <a:spcPts val="3700"/>
              </a:spcBef>
              <a:defRPr sz="3204"/>
            </a:pPr>
            <a:r>
              <a:t>spontaneous local field below T</a:t>
            </a:r>
            <a:r>
              <a:rPr baseline="-5999"/>
              <a:t>c-</a:t>
            </a:r>
            <a:r>
              <a:t>.</a:t>
            </a:r>
          </a:p>
          <a:p>
            <a:pPr lvl="1" marL="813816" indent="-406908" defTabSz="519937">
              <a:spcBef>
                <a:spcPts val="3700"/>
              </a:spcBef>
              <a:defRPr sz="3204"/>
            </a:pPr>
            <a:r>
              <a:t>Not seen in Europe.</a:t>
            </a:r>
          </a:p>
          <a:p>
            <a:pPr lvl="1" marL="813816" indent="-406908" defTabSz="519937">
              <a:spcBef>
                <a:spcPts val="3700"/>
              </a:spcBef>
              <a:defRPr sz="3204"/>
            </a:pPr>
          </a:p>
          <a:p>
            <a:pPr marL="406908" indent="-406908" defTabSz="519937">
              <a:spcBef>
                <a:spcPts val="3700"/>
              </a:spcBef>
              <a:defRPr sz="3204"/>
            </a:pPr>
            <a:r>
              <a:t>Kerr rotation</a:t>
            </a:r>
          </a:p>
          <a:p>
            <a:pPr lvl="1" marL="813816" indent="-406908" defTabSz="519937">
              <a:spcBef>
                <a:spcPts val="3700"/>
              </a:spcBef>
              <a:defRPr sz="3204"/>
            </a:pPr>
            <a:r>
              <a:t>below T</a:t>
            </a:r>
            <a:r>
              <a:rPr baseline="-5999"/>
              <a:t>c-</a:t>
            </a:r>
            <a:r>
              <a:t>.</a:t>
            </a:r>
          </a:p>
        </p:txBody>
      </p:sp>
      <p:pic>
        <p:nvPicPr>
          <p:cNvPr id="285" name="pasted-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3300" y="2081322"/>
            <a:ext cx="4185246" cy="29504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pasted-image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95037" y="7022292"/>
            <a:ext cx="3123319" cy="2832908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Shape 287"/>
          <p:cNvSpPr/>
          <p:nvPr/>
        </p:nvSpPr>
        <p:spPr>
          <a:xfrm>
            <a:off x="8867845" y="2222500"/>
            <a:ext cx="2856616" cy="565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600"/>
            </a:pPr>
            <a:r>
              <a:t>Luke </a:t>
            </a:r>
            <a:r>
              <a:rPr i="1"/>
              <a:t>et al</a:t>
            </a:r>
            <a:r>
              <a:t>., Phys. Rev. Lett.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71</a:t>
            </a:r>
            <a:r>
              <a:t>, 1466 (1993).</a:t>
            </a:r>
          </a:p>
        </p:txBody>
      </p:sp>
      <p:sp>
        <p:nvSpPr>
          <p:cNvPr id="288" name="Shape 288"/>
          <p:cNvSpPr/>
          <p:nvPr/>
        </p:nvSpPr>
        <p:spPr>
          <a:xfrm>
            <a:off x="8547014" y="7807097"/>
            <a:ext cx="2990278" cy="565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600"/>
            </a:pPr>
            <a:r>
              <a:t>Schemm </a:t>
            </a:r>
            <a:r>
              <a:rPr i="1"/>
              <a:t>et al</a:t>
            </a:r>
            <a:r>
              <a:t>., Science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345</a:t>
            </a:r>
            <a:r>
              <a:t>, 190 (2014).</a:t>
            </a:r>
          </a:p>
        </p:txBody>
      </p:sp>
      <p:pic>
        <p:nvPicPr>
          <p:cNvPr id="289" name="pasted-image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95976" y="3822363"/>
            <a:ext cx="3876677" cy="2950477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Shape 290"/>
          <p:cNvSpPr/>
          <p:nvPr/>
        </p:nvSpPr>
        <p:spPr>
          <a:xfrm>
            <a:off x="9645016" y="6676694"/>
            <a:ext cx="3123319" cy="56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600"/>
            </a:pPr>
            <a:r>
              <a:t>Dalmas de Reotier </a:t>
            </a:r>
            <a:r>
              <a:rPr i="1"/>
              <a:t>et al</a:t>
            </a:r>
            <a:r>
              <a:t>., Phys. Lett. A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205</a:t>
            </a:r>
            <a:r>
              <a:t>, 239 (1995).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Non-Centrosymmetric Superconductors</a:t>
            </a:r>
          </a:p>
        </p:txBody>
      </p:sp>
      <p:sp>
        <p:nvSpPr>
          <p:cNvPr id="293" name="Shape 293"/>
          <p:cNvSpPr/>
          <p:nvPr>
            <p:ph type="body" sz="quarter" idx="1"/>
          </p:nvPr>
        </p:nvSpPr>
        <p:spPr>
          <a:xfrm>
            <a:off x="571500" y="2222500"/>
            <a:ext cx="2563416" cy="6667500"/>
          </a:xfrm>
          <a:prstGeom prst="rect">
            <a:avLst/>
          </a:prstGeom>
        </p:spPr>
        <p:txBody>
          <a:bodyPr/>
          <a:lstStyle/>
          <a:p>
            <a:pPr/>
            <a:r>
              <a:t>SrPtAs</a:t>
            </a:r>
          </a:p>
          <a:p>
            <a:pPr/>
          </a:p>
          <a:p>
            <a:pPr/>
          </a:p>
          <a:p>
            <a:pPr/>
          </a:p>
          <a:p>
            <a:pPr/>
            <a:r>
              <a:t>LaPt</a:t>
            </a:r>
            <a:r>
              <a:rPr baseline="-5999"/>
              <a:t>3</a:t>
            </a:r>
            <a:r>
              <a:t>Si</a:t>
            </a:r>
          </a:p>
        </p:txBody>
      </p:sp>
      <p:pic>
        <p:nvPicPr>
          <p:cNvPr id="294" name="pasted-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30937" y="2135137"/>
            <a:ext cx="4368801" cy="321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pasted-image.tif"/>
          <p:cNvPicPr>
            <a:picLocks noChangeAspect="1"/>
          </p:cNvPicPr>
          <p:nvPr/>
        </p:nvPicPr>
        <p:blipFill>
          <a:blip r:embed="rId3">
            <a:extLst/>
          </a:blip>
          <a:srcRect l="0" t="4420" r="0" b="0"/>
          <a:stretch>
            <a:fillRect/>
          </a:stretch>
        </p:blipFill>
        <p:spPr>
          <a:xfrm>
            <a:off x="3176903" y="2222500"/>
            <a:ext cx="4312210" cy="3844513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Shape 296"/>
          <p:cNvSpPr/>
          <p:nvPr/>
        </p:nvSpPr>
        <p:spPr>
          <a:xfrm>
            <a:off x="8016595" y="5508397"/>
            <a:ext cx="4312210" cy="337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/>
            </a:pPr>
            <a:r>
              <a:t>Biswas </a:t>
            </a:r>
            <a:r>
              <a:rPr i="1"/>
              <a:t>et al</a:t>
            </a:r>
            <a:r>
              <a:t>., Phys. Rev. B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87</a:t>
            </a:r>
            <a:r>
              <a:t>, 180503R (2013).</a:t>
            </a:r>
          </a:p>
        </p:txBody>
      </p:sp>
      <p:pic>
        <p:nvPicPr>
          <p:cNvPr id="297" name="pasted-image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46450" y="6005562"/>
            <a:ext cx="4762500" cy="3733801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Shape 298"/>
          <p:cNvSpPr/>
          <p:nvPr/>
        </p:nvSpPr>
        <p:spPr>
          <a:xfrm>
            <a:off x="8672830" y="7680097"/>
            <a:ext cx="3736341" cy="337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/>
            </a:pPr>
            <a:r>
              <a:t>Kawasaki </a:t>
            </a:r>
            <a:r>
              <a:rPr i="1"/>
              <a:t>et al</a:t>
            </a:r>
            <a:r>
              <a:t>., JPSJ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82</a:t>
            </a:r>
            <a:r>
              <a:t>, 084713 (2013).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Superconductivity</a:t>
            </a:r>
          </a:p>
        </p:txBody>
      </p:sp>
      <p:sp>
        <p:nvSpPr>
          <p:cNvPr id="154" name="Shape 154"/>
          <p:cNvSpPr/>
          <p:nvPr>
            <p:ph type="body" sz="half" idx="1"/>
          </p:nvPr>
        </p:nvSpPr>
        <p:spPr>
          <a:xfrm>
            <a:off x="571500" y="2209926"/>
            <a:ext cx="5080000" cy="7393981"/>
          </a:xfrm>
          <a:prstGeom prst="rect">
            <a:avLst/>
          </a:prstGeom>
        </p:spPr>
        <p:txBody>
          <a:bodyPr/>
          <a:lstStyle/>
          <a:p>
            <a:pPr marL="246184" indent="-246184">
              <a:spcBef>
                <a:spcPts val="2400"/>
              </a:spcBef>
              <a:defRPr sz="1200">
                <a:latin typeface="STIXGeneral"/>
                <a:ea typeface="STIXGeneral"/>
                <a:cs typeface="STIXGeneral"/>
                <a:sym typeface="STIXGeneral"/>
              </a:defRPr>
            </a:pPr>
            <a:r>
              <a:rPr sz="2400"/>
              <a:t>𝛒=0, M=-1.0 (SI)</a:t>
            </a:r>
            <a:endParaRPr sz="2400"/>
          </a:p>
          <a:p>
            <a:pPr marL="246184" indent="-246184">
              <a:spcBef>
                <a:spcPts val="2400"/>
              </a:spcBef>
              <a:defRPr sz="1200">
                <a:latin typeface="STIXGeneral"/>
                <a:ea typeface="STIXGeneral"/>
                <a:cs typeface="STIXGeneral"/>
                <a:sym typeface="STIXGeneral"/>
              </a:defRPr>
            </a:pPr>
            <a:r>
              <a:rPr sz="2400"/>
              <a:t>Thermodynamic phase transition (Cp)</a:t>
            </a:r>
            <a:endParaRPr sz="2400"/>
          </a:p>
          <a:p>
            <a:pPr marL="246184" indent="-246184">
              <a:spcBef>
                <a:spcPts val="2400"/>
              </a:spcBef>
              <a:defRPr sz="1200">
                <a:latin typeface="STIXGeneral"/>
                <a:ea typeface="STIXGeneral"/>
                <a:cs typeface="STIXGeneral"/>
                <a:sym typeface="STIXGeneral"/>
              </a:defRPr>
            </a:pPr>
            <a:r>
              <a:rPr sz="2400"/>
              <a:t>2</a:t>
            </a:r>
            <a:r>
              <a:rPr sz="2400">
                <a:latin typeface="Lucida Grande"/>
                <a:ea typeface="Lucida Grande"/>
                <a:cs typeface="Lucida Grande"/>
                <a:sym typeface="Lucida Grande"/>
              </a:rPr>
              <a:t>Δ= Energy to split Cooper pair</a:t>
            </a:r>
            <a:endParaRPr sz="2400">
              <a:latin typeface="Lucida Grande"/>
              <a:ea typeface="Lucida Grande"/>
              <a:cs typeface="Lucida Grande"/>
              <a:sym typeface="Lucida Grande"/>
            </a:endParaRPr>
          </a:p>
          <a:p>
            <a:pPr lvl="1" marL="690684" indent="-246184">
              <a:spcBef>
                <a:spcPts val="2400"/>
              </a:spcBef>
              <a:defRPr sz="1200">
                <a:latin typeface="STIXGeneral"/>
                <a:ea typeface="STIXGeneral"/>
                <a:cs typeface="STIXGeneral"/>
                <a:sym typeface="STIXGeneral"/>
              </a:defRPr>
            </a:pPr>
            <a:r>
              <a:rPr sz="2400">
                <a:latin typeface="Lucida Grande"/>
                <a:ea typeface="Lucida Grande"/>
                <a:cs typeface="Lucida Grande"/>
                <a:sym typeface="Lucida Grande"/>
              </a:rPr>
              <a:t>Order parameter for S.C.</a:t>
            </a:r>
            <a:endParaRPr sz="2400">
              <a:latin typeface="Lucida Grande"/>
              <a:ea typeface="Lucida Grande"/>
              <a:cs typeface="Lucida Grande"/>
              <a:sym typeface="Lucida Grande"/>
            </a:endParaRPr>
          </a:p>
          <a:p>
            <a:pPr marL="246184" indent="-246184">
              <a:spcBef>
                <a:spcPts val="2400"/>
              </a:spcBef>
              <a:defRPr sz="1200">
                <a:latin typeface="STIXGeneral"/>
                <a:ea typeface="STIXGeneral"/>
                <a:cs typeface="STIXGeneral"/>
                <a:sym typeface="STIXGeneral"/>
              </a:defRPr>
            </a:pPr>
            <a:r>
              <a:rPr sz="2400">
                <a:latin typeface="Lucida Grande"/>
                <a:ea typeface="Lucida Grande"/>
                <a:cs typeface="Lucida Grande"/>
                <a:sym typeface="Lucida Grande"/>
              </a:rPr>
              <a:t>Measure directly </a:t>
            </a:r>
            <a:endParaRPr sz="2400">
              <a:latin typeface="Lucida Grande"/>
              <a:ea typeface="Lucida Grande"/>
              <a:cs typeface="Lucida Grande"/>
              <a:sym typeface="Lucida Grande"/>
            </a:endParaRPr>
          </a:p>
          <a:p>
            <a:pPr lvl="1" marL="690684" indent="-246184">
              <a:spcBef>
                <a:spcPts val="2400"/>
              </a:spcBef>
              <a:defRPr sz="1200">
                <a:latin typeface="STIXGeneral"/>
                <a:ea typeface="STIXGeneral"/>
                <a:cs typeface="STIXGeneral"/>
                <a:sym typeface="STIXGeneral"/>
              </a:defRPr>
            </a:pPr>
            <a:r>
              <a:rPr sz="2400">
                <a:latin typeface="Lucida Grande"/>
                <a:ea typeface="Lucida Grande"/>
                <a:cs typeface="Lucida Grande"/>
                <a:sym typeface="Lucida Grande"/>
              </a:rPr>
              <a:t>Tunneling, ARPES</a:t>
            </a:r>
            <a:endParaRPr sz="2400">
              <a:latin typeface="Lucida Grande"/>
              <a:ea typeface="Lucida Grande"/>
              <a:cs typeface="Lucida Grande"/>
              <a:sym typeface="Lucida Grande"/>
            </a:endParaRPr>
          </a:p>
          <a:p>
            <a:pPr marL="246184" indent="-246184">
              <a:spcBef>
                <a:spcPts val="2400"/>
              </a:spcBef>
              <a:defRPr sz="1200">
                <a:latin typeface="STIXGeneral"/>
                <a:ea typeface="STIXGeneral"/>
                <a:cs typeface="STIXGeneral"/>
                <a:sym typeface="STIXGeneral"/>
              </a:defRPr>
            </a:pPr>
            <a:r>
              <a:rPr sz="2400">
                <a:latin typeface="Lucida Grande"/>
                <a:ea typeface="Lucida Grande"/>
                <a:cs typeface="Lucida Grande"/>
                <a:sym typeface="Lucida Grande"/>
              </a:rPr>
              <a:t>Indirectly via quasiparticles</a:t>
            </a:r>
            <a:endParaRPr sz="2400">
              <a:latin typeface="Lucida Grande"/>
              <a:ea typeface="Lucida Grande"/>
              <a:cs typeface="Lucida Grande"/>
              <a:sym typeface="Lucida Grande"/>
            </a:endParaRPr>
          </a:p>
          <a:p>
            <a:pPr lvl="1" marL="690684" indent="-246184">
              <a:spcBef>
                <a:spcPts val="2400"/>
              </a:spcBef>
              <a:defRPr sz="1200">
                <a:latin typeface="STIXGeneral"/>
                <a:ea typeface="STIXGeneral"/>
                <a:cs typeface="STIXGeneral"/>
                <a:sym typeface="STIXGeneral"/>
              </a:defRPr>
            </a:pPr>
            <a:r>
              <a:rPr sz="2400">
                <a:latin typeface="Lucida Grande"/>
                <a:ea typeface="Lucida Grande"/>
                <a:cs typeface="Lucida Grande"/>
                <a:sym typeface="Lucida Grande"/>
              </a:rPr>
              <a:t>specific heat</a:t>
            </a:r>
            <a:endParaRPr sz="2400">
              <a:latin typeface="Lucida Grande"/>
              <a:ea typeface="Lucida Grande"/>
              <a:cs typeface="Lucida Grande"/>
              <a:sym typeface="Lucida Grande"/>
            </a:endParaRPr>
          </a:p>
          <a:p>
            <a:pPr lvl="1" marL="690684" indent="-246184">
              <a:spcBef>
                <a:spcPts val="2400"/>
              </a:spcBef>
              <a:defRPr sz="1200" u="sng">
                <a:latin typeface="STIXGeneral"/>
                <a:ea typeface="STIXGeneral"/>
                <a:cs typeface="STIXGeneral"/>
                <a:sym typeface="STIXGeneral"/>
              </a:defRPr>
            </a:pPr>
            <a:r>
              <a:rPr sz="2400">
                <a:latin typeface="Lucida Grande"/>
                <a:ea typeface="Lucida Grande"/>
                <a:cs typeface="Lucida Grande"/>
                <a:sym typeface="Lucida Grande"/>
              </a:rPr>
              <a:t>penetration depth</a:t>
            </a:r>
          </a:p>
        </p:txBody>
      </p:sp>
      <p:pic>
        <p:nvPicPr>
          <p:cNvPr id="155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0600" y="2093026"/>
            <a:ext cx="3076363" cy="3862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69400" y="2020232"/>
            <a:ext cx="3263900" cy="4255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02300" y="5961234"/>
            <a:ext cx="4077670" cy="40336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22651" y="2222500"/>
            <a:ext cx="4278949" cy="4075758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Shape 3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Topological Superconductors</a:t>
            </a:r>
          </a:p>
        </p:txBody>
      </p:sp>
      <p:sp>
        <p:nvSpPr>
          <p:cNvPr id="302" name="Shape 30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Cu</a:t>
            </a:r>
            <a:r>
              <a:rPr baseline="-5999"/>
              <a:t>x</a:t>
            </a:r>
            <a:r>
              <a:t>Bi</a:t>
            </a:r>
            <a:r>
              <a:rPr baseline="-5999"/>
              <a:t>2</a:t>
            </a:r>
            <a:r>
              <a:t>Se</a:t>
            </a:r>
            <a:r>
              <a:rPr baseline="-5999"/>
              <a:t>3</a:t>
            </a:r>
          </a:p>
          <a:p>
            <a:pPr/>
          </a:p>
          <a:p>
            <a:pPr/>
          </a:p>
          <a:p>
            <a:pPr/>
            <a:r>
              <a:t>Sn</a:t>
            </a:r>
            <a:r>
              <a:rPr baseline="-5999"/>
              <a:t>1-x</a:t>
            </a:r>
            <a:r>
              <a:t>In</a:t>
            </a:r>
            <a:r>
              <a:rPr baseline="-5999"/>
              <a:t>x</a:t>
            </a:r>
            <a:r>
              <a:t>Te</a:t>
            </a:r>
          </a:p>
        </p:txBody>
      </p:sp>
      <p:pic>
        <p:nvPicPr>
          <p:cNvPr id="303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5950" y="2908261"/>
            <a:ext cx="7584550" cy="2425739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Shape 304"/>
          <p:cNvSpPr/>
          <p:nvPr/>
        </p:nvSpPr>
        <p:spPr>
          <a:xfrm>
            <a:off x="2680766" y="5260747"/>
            <a:ext cx="3503068" cy="337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/>
            </a:pPr>
            <a:r>
              <a:t>Sasaki </a:t>
            </a:r>
            <a:r>
              <a:rPr i="1"/>
              <a:t>et al</a:t>
            </a:r>
            <a:r>
              <a:t>., PRL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107</a:t>
            </a:r>
            <a:r>
              <a:t>, 217001 (2011).</a:t>
            </a:r>
          </a:p>
        </p:txBody>
      </p:sp>
      <p:pic>
        <p:nvPicPr>
          <p:cNvPr id="305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7700" y="6267243"/>
            <a:ext cx="3302000" cy="3136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648655" y="6133687"/>
            <a:ext cx="4026942" cy="3632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droppedImage.pdf"/>
          <p:cNvPicPr>
            <a:picLocks noChangeAspect="1"/>
          </p:cNvPicPr>
          <p:nvPr/>
        </p:nvPicPr>
        <p:blipFill>
          <a:blip r:embed="rId6">
            <a:extLst/>
          </a:blip>
          <a:srcRect l="3105" t="0" r="3105" b="0"/>
          <a:stretch>
            <a:fillRect/>
          </a:stretch>
        </p:blipFill>
        <p:spPr>
          <a:xfrm>
            <a:off x="3911451" y="5918200"/>
            <a:ext cx="4597698" cy="3327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defRPr sz="4400"/>
            </a:pPr>
            <a:r>
              <a:t>Sr</a:t>
            </a:r>
            <a:r>
              <a:rPr baseline="-5999"/>
              <a:t>2</a:t>
            </a:r>
            <a:r>
              <a:t>RuO</a:t>
            </a:r>
            <a:r>
              <a:rPr baseline="-5999"/>
              <a:t>4</a:t>
            </a:r>
            <a:r>
              <a:t> Electrodynamics</a:t>
            </a:r>
          </a:p>
        </p:txBody>
      </p:sp>
      <p:sp>
        <p:nvSpPr>
          <p:cNvPr id="310" name="Shape 310"/>
          <p:cNvSpPr/>
          <p:nvPr>
            <p:ph type="body" sz="half" idx="1"/>
          </p:nvPr>
        </p:nvSpPr>
        <p:spPr>
          <a:xfrm>
            <a:off x="431800" y="2000053"/>
            <a:ext cx="5080000" cy="757081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7200"/>
              </a:spcBef>
            </a:pPr>
            <a:r>
              <a:t>ZF-μSR gives broken time reversal symmetry.</a:t>
            </a:r>
          </a:p>
          <a:p>
            <a:pPr>
              <a:spcBef>
                <a:spcPts val="7200"/>
              </a:spcBef>
            </a:pPr>
            <a:r>
              <a:t>k</a:t>
            </a:r>
            <a:r>
              <a:rPr baseline="-5999"/>
              <a:t>x</a:t>
            </a:r>
            <a:r>
              <a:t>±ik</a:t>
            </a:r>
            <a:r>
              <a:rPr baseline="-5999"/>
              <a:t>y</a:t>
            </a:r>
            <a:r>
              <a:t> most likely state.</a:t>
            </a:r>
          </a:p>
          <a:p>
            <a:pPr lvl="1">
              <a:spcBef>
                <a:spcPts val="7200"/>
              </a:spcBef>
            </a:pPr>
            <a:r>
              <a:t>state is nodeless (gap magnitude constant).</a:t>
            </a:r>
          </a:p>
          <a:p>
            <a:pPr>
              <a:spcBef>
                <a:spcPts val="7200"/>
              </a:spcBef>
            </a:pPr>
            <a:r>
              <a:t>Evidence for gap nodes</a:t>
            </a:r>
          </a:p>
          <a:p>
            <a:pPr lvl="1">
              <a:spcBef>
                <a:spcPts val="7200"/>
              </a:spcBef>
            </a:pPr>
            <a:r>
              <a:t>Power laws in specific heat, ultrasound attenuation, thermal conductivity…</a:t>
            </a:r>
          </a:p>
        </p:txBody>
      </p:sp>
      <p:pic>
        <p:nvPicPr>
          <p:cNvPr id="311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38700" y="2000053"/>
            <a:ext cx="3860800" cy="3721494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Shape 312"/>
          <p:cNvSpPr/>
          <p:nvPr/>
        </p:nvSpPr>
        <p:spPr>
          <a:xfrm>
            <a:off x="8636000" y="2000053"/>
            <a:ext cx="3136900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457200">
              <a:defRPr sz="2000">
                <a:solidFill>
                  <a:schemeClr val="accent6">
                    <a:hueOff val="-12921703"/>
                    <a:satOff val="-11099"/>
                    <a:lumOff val="-7127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Nishizaki </a:t>
            </a:r>
            <a:r>
              <a:rPr i="1"/>
              <a:t>et al</a:t>
            </a:r>
            <a:r>
              <a:t>., JPSJ </a:t>
            </a:r>
            <a:r>
              <a:rPr b="1"/>
              <a:t>69</a:t>
            </a:r>
            <a:r>
              <a:t>, 572 (2000).</a:t>
            </a:r>
          </a:p>
        </p:txBody>
      </p:sp>
      <p:pic>
        <p:nvPicPr>
          <p:cNvPr id="313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59125" y="5626100"/>
            <a:ext cx="3861075" cy="3276600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Shape 314"/>
          <p:cNvSpPr/>
          <p:nvPr/>
        </p:nvSpPr>
        <p:spPr>
          <a:xfrm>
            <a:off x="6311900" y="8655050"/>
            <a:ext cx="2667000" cy="82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000">
                <a:solidFill>
                  <a:schemeClr val="accent6">
                    <a:hueOff val="-12921703"/>
                    <a:satOff val="-11099"/>
                    <a:lumOff val="-7127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Lupien </a:t>
            </a:r>
            <a:r>
              <a:rPr i="1"/>
              <a:t>et al</a:t>
            </a:r>
            <a:r>
              <a:t>., PRL </a:t>
            </a:r>
            <a:r>
              <a:rPr b="1"/>
              <a:t>86</a:t>
            </a:r>
            <a:r>
              <a:t>, 5986 (2001).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Vortex State</a:t>
            </a:r>
          </a:p>
        </p:txBody>
      </p:sp>
      <p:pic>
        <p:nvPicPr>
          <p:cNvPr id="317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3700" y="2311400"/>
            <a:ext cx="3390900" cy="339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38600" y="2209926"/>
            <a:ext cx="5130800" cy="41303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dropped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7400" y="5864490"/>
            <a:ext cx="5308600" cy="364781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999514" y="6261100"/>
            <a:ext cx="3205187" cy="3213101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Shape 321"/>
          <p:cNvSpPr/>
          <p:nvPr/>
        </p:nvSpPr>
        <p:spPr>
          <a:xfrm>
            <a:off x="8915400" y="2697022"/>
            <a:ext cx="4072078" cy="2124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66700" indent="-266700" algn="l" defTabSz="457200">
              <a:buSzPct val="100000"/>
              <a:buChar char="•"/>
              <a:defRPr sz="2600">
                <a:solidFill>
                  <a:schemeClr val="accent6">
                    <a:satOff val="6899"/>
                    <a:lumOff val="-25862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2 lengthscales: </a:t>
            </a:r>
            <a:r>
              <a:t>λ, ξ</a:t>
            </a:r>
          </a:p>
          <a:p>
            <a:pPr marL="266700" indent="-266700" algn="l" defTabSz="457200">
              <a:buSzPct val="100000"/>
              <a:buChar char="•"/>
              <a:defRPr sz="2600">
                <a:solidFill>
                  <a:schemeClr val="accent6">
                    <a:satOff val="6899"/>
                    <a:lumOff val="-25862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Disorder: broadening of line shape features (convolute with Gaussian).</a:t>
            </a:r>
          </a:p>
        </p:txBody>
      </p:sp>
      <p:sp>
        <p:nvSpPr>
          <p:cNvPr id="322" name="Shape 322"/>
          <p:cNvSpPr/>
          <p:nvPr/>
        </p:nvSpPr>
        <p:spPr>
          <a:xfrm>
            <a:off x="9423400" y="5791199"/>
            <a:ext cx="3202661" cy="498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600">
                <a:solidFill>
                  <a:schemeClr val="accent6">
                    <a:satOff val="6899"/>
                    <a:lumOff val="-25862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Ceramics - Gaussian</a:t>
            </a:r>
          </a:p>
        </p:txBody>
      </p:sp>
      <p:sp>
        <p:nvSpPr>
          <p:cNvPr id="323" name="Shape 323"/>
          <p:cNvSpPr/>
          <p:nvPr/>
        </p:nvSpPr>
        <p:spPr>
          <a:xfrm>
            <a:off x="5359399" y="9204465"/>
            <a:ext cx="4302711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800">
                <a:solidFill>
                  <a:schemeClr val="accent6">
                    <a:satOff val="6899"/>
                    <a:lumOff val="-25862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Sonier, Rep. Prog. Phys. </a:t>
            </a:r>
            <a:r>
              <a:rPr b="1"/>
              <a:t>70</a:t>
            </a:r>
            <a:r>
              <a:t>, 1717 (2007).</a:t>
            </a:r>
          </a:p>
        </p:txBody>
      </p:sp>
      <p:sp>
        <p:nvSpPr>
          <p:cNvPr id="324" name="Shape 324"/>
          <p:cNvSpPr/>
          <p:nvPr/>
        </p:nvSpPr>
        <p:spPr>
          <a:xfrm>
            <a:off x="395859" y="5692800"/>
            <a:ext cx="2006651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800">
                <a:solidFill>
                  <a:schemeClr val="accent6">
                    <a:satOff val="6899"/>
                    <a:lumOff val="-25862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J.C. Davis website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Vortex Lattice Field Distribution</a:t>
            </a:r>
          </a:p>
        </p:txBody>
      </p:sp>
      <p:pic>
        <p:nvPicPr>
          <p:cNvPr id="327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100" y="1993900"/>
            <a:ext cx="5618868" cy="1460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8" name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6400" y="3578590"/>
            <a:ext cx="7035800" cy="4233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dropped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7800" y="4851400"/>
            <a:ext cx="11620500" cy="4737100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Shape 330"/>
          <p:cNvSpPr/>
          <p:nvPr/>
        </p:nvSpPr>
        <p:spPr>
          <a:xfrm>
            <a:off x="7340600" y="2323612"/>
            <a:ext cx="5328158" cy="41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000">
                <a:solidFill>
                  <a:schemeClr val="accent6">
                    <a:satOff val="6899"/>
                    <a:lumOff val="-25862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Yaouanc et al., Phys. Rev. B </a:t>
            </a:r>
            <a:r>
              <a:rPr b="1"/>
              <a:t>55</a:t>
            </a:r>
            <a:r>
              <a:t>, 11107 (1997).</a:t>
            </a:r>
          </a:p>
        </p:txBody>
      </p:sp>
      <p:sp>
        <p:nvSpPr>
          <p:cNvPr id="331" name="Shape 331"/>
          <p:cNvSpPr/>
          <p:nvPr/>
        </p:nvSpPr>
        <p:spPr>
          <a:xfrm>
            <a:off x="11760200" y="6156045"/>
            <a:ext cx="725721" cy="498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/>
          <a:p>
            <a:pPr algn="l" defTabSz="457200">
              <a:defRPr sz="2600">
                <a:solidFill>
                  <a:schemeClr val="accent6">
                    <a:satOff val="6899"/>
                    <a:lumOff val="-25862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V</a:t>
            </a:r>
            <a:r>
              <a:rPr baseline="-5999"/>
              <a:t>3</a:t>
            </a:r>
            <a:r>
              <a:t>Si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/>
        </p:nvSpPr>
        <p:spPr>
          <a:xfrm>
            <a:off x="5981700" y="4508500"/>
            <a:ext cx="1042950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>
              <a:defRPr sz="4200"/>
            </a:lvl1pPr>
          </a:lstStyle>
          <a:p>
            <a:pPr/>
            <a:r>
              <a:t>Text</a:t>
            </a:r>
          </a:p>
        </p:txBody>
      </p:sp>
      <p:sp>
        <p:nvSpPr>
          <p:cNvPr id="334" name="Shape 3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Ba(Fe</a:t>
            </a:r>
            <a:r>
              <a:rPr baseline="-5999"/>
              <a:t>1-x</a:t>
            </a:r>
            <a:r>
              <a:t>Co</a:t>
            </a:r>
            <a:r>
              <a:rPr baseline="-5999"/>
              <a:t>x</a:t>
            </a:r>
            <a:r>
              <a:t>)</a:t>
            </a:r>
            <a:r>
              <a:rPr baseline="-5999"/>
              <a:t>2</a:t>
            </a:r>
            <a:r>
              <a:t>As</a:t>
            </a:r>
            <a:r>
              <a:rPr baseline="-5999"/>
              <a:t>2</a:t>
            </a:r>
            <a:r>
              <a:t> Superfluid Properties</a:t>
            </a:r>
          </a:p>
        </p:txBody>
      </p:sp>
      <p:pic>
        <p:nvPicPr>
          <p:cNvPr id="335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47199" y="2273300"/>
            <a:ext cx="8638944" cy="651050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2095500"/>
            <a:ext cx="3289300" cy="4972525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Shape 337"/>
          <p:cNvSpPr/>
          <p:nvPr/>
        </p:nvSpPr>
        <p:spPr>
          <a:xfrm>
            <a:off x="192185" y="7073900"/>
            <a:ext cx="3552648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/>
          <a:p>
            <a:pPr>
              <a:defRPr sz="1600"/>
            </a:pPr>
            <a:r>
              <a:t>Williams </a:t>
            </a:r>
            <a:r>
              <a:rPr i="1"/>
              <a:t>et al</a:t>
            </a:r>
            <a:r>
              <a:t>., PRB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82</a:t>
            </a:r>
            <a:r>
              <a:t>, 094512 (2010).</a:t>
            </a:r>
          </a:p>
        </p:txBody>
      </p:sp>
      <p:sp>
        <p:nvSpPr>
          <p:cNvPr id="338" name="Shape 338"/>
          <p:cNvSpPr/>
          <p:nvPr/>
        </p:nvSpPr>
        <p:spPr>
          <a:xfrm>
            <a:off x="5852933" y="8364959"/>
            <a:ext cx="3534166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/>
          <a:p>
            <a:pPr algn="l"/>
            <a:r>
              <a:t>s±➞d gap</a:t>
            </a:r>
          </a:p>
          <a:p>
            <a:pPr algn="l"/>
            <a:r>
              <a:t>with Co doping ↑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defRPr sz="4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Sr</a:t>
            </a:r>
            <a:r>
              <a:rPr baseline="-5999"/>
              <a:t>2</a:t>
            </a:r>
            <a:r>
              <a:t>RuO</a:t>
            </a:r>
            <a:r>
              <a:rPr baseline="-5999"/>
              <a:t>4</a:t>
            </a:r>
            <a:r>
              <a:t>: Square Vortex Lattice - SANS</a:t>
            </a:r>
          </a:p>
        </p:txBody>
      </p:sp>
      <p:pic>
        <p:nvPicPr>
          <p:cNvPr id="341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9003" y="2317750"/>
            <a:ext cx="5664994" cy="5118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65900" y="3071678"/>
            <a:ext cx="6248400" cy="5083444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Shape 343"/>
          <p:cNvSpPr/>
          <p:nvPr/>
        </p:nvSpPr>
        <p:spPr>
          <a:xfrm>
            <a:off x="1677889" y="7778622"/>
            <a:ext cx="468043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2000">
                <a:solidFill>
                  <a:schemeClr val="accent6">
                    <a:hueOff val="-12921703"/>
                    <a:satOff val="-11099"/>
                    <a:lumOff val="-7127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Riseman et al., Nature </a:t>
            </a:r>
            <a:r>
              <a:rPr b="1"/>
              <a:t>396</a:t>
            </a:r>
            <a:r>
              <a:t>, 242 (1998).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Vortex Lattice - Agterberg</a:t>
            </a:r>
          </a:p>
        </p:txBody>
      </p:sp>
      <p:sp>
        <p:nvSpPr>
          <p:cNvPr id="346" name="Shape 346"/>
          <p:cNvSpPr/>
          <p:nvPr>
            <p:ph type="body" sz="quarter" idx="1"/>
          </p:nvPr>
        </p:nvSpPr>
        <p:spPr>
          <a:xfrm>
            <a:off x="571500" y="2222500"/>
            <a:ext cx="8116442" cy="2470416"/>
          </a:xfrm>
          <a:prstGeom prst="rect">
            <a:avLst/>
          </a:prstGeom>
        </p:spPr>
        <p:txBody>
          <a:bodyPr/>
          <a:lstStyle/>
          <a:p>
            <a:pPr marL="388620" indent="-388620" defTabSz="496570">
              <a:spcBef>
                <a:spcPts val="3500"/>
              </a:spcBef>
              <a:defRPr sz="3060"/>
            </a:pPr>
            <a:r>
              <a:t>G.L. Theory for a 2-component order parameter with B//c.</a:t>
            </a:r>
          </a:p>
          <a:p>
            <a:pPr marL="388620" indent="-388620" defTabSz="496570">
              <a:spcBef>
                <a:spcPts val="3500"/>
              </a:spcBef>
              <a:defRPr sz="3060"/>
            </a:pPr>
            <a:r>
              <a:t>Detailed comparison with small angle neutron scattering favours Agterberg model.</a:t>
            </a:r>
          </a:p>
        </p:txBody>
      </p:sp>
      <p:pic>
        <p:nvPicPr>
          <p:cNvPr id="347" name="pasted-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1800" y="4940436"/>
            <a:ext cx="3974127" cy="3724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pasted-image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38704" y="4968227"/>
            <a:ext cx="3798981" cy="3668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pasted-image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12200" y="1015898"/>
            <a:ext cx="3757567" cy="3594432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Shape 350"/>
          <p:cNvSpPr/>
          <p:nvPr/>
        </p:nvSpPr>
        <p:spPr>
          <a:xfrm>
            <a:off x="1078581" y="8655330"/>
            <a:ext cx="2680565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1Comp. G.L.</a:t>
            </a:r>
          </a:p>
        </p:txBody>
      </p:sp>
      <p:sp>
        <p:nvSpPr>
          <p:cNvPr id="351" name="Shape 351"/>
          <p:cNvSpPr/>
          <p:nvPr/>
        </p:nvSpPr>
        <p:spPr>
          <a:xfrm>
            <a:off x="4967808" y="8655330"/>
            <a:ext cx="3069184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Agterberg ν=.2</a:t>
            </a:r>
          </a:p>
        </p:txBody>
      </p:sp>
      <p:sp>
        <p:nvSpPr>
          <p:cNvPr id="352" name="Shape 352"/>
          <p:cNvSpPr/>
          <p:nvPr/>
        </p:nvSpPr>
        <p:spPr>
          <a:xfrm>
            <a:off x="9576913" y="8655330"/>
            <a:ext cx="2028140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Observed</a:t>
            </a:r>
          </a:p>
        </p:txBody>
      </p:sp>
      <p:sp>
        <p:nvSpPr>
          <p:cNvPr id="353" name="Shape 353"/>
          <p:cNvSpPr/>
          <p:nvPr/>
        </p:nvSpPr>
        <p:spPr>
          <a:xfrm>
            <a:off x="5154167" y="9242933"/>
            <a:ext cx="5299965" cy="411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2000">
                <a:solidFill>
                  <a:schemeClr val="accent6">
                    <a:hueOff val="-12921703"/>
                    <a:satOff val="-11099"/>
                    <a:lumOff val="-7127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Kealey </a:t>
            </a:r>
            <a:r>
              <a:rPr i="1"/>
              <a:t>et al.</a:t>
            </a:r>
            <a:r>
              <a:t>, Phys. Rev. Lett. </a:t>
            </a:r>
            <a:r>
              <a:rPr b="1"/>
              <a:t>84</a:t>
            </a:r>
            <a:r>
              <a:t>, 6094 (2000).</a:t>
            </a:r>
          </a:p>
        </p:txBody>
      </p:sp>
      <p:pic>
        <p:nvPicPr>
          <p:cNvPr id="354" name="pasted-image.t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765282" y="5016169"/>
            <a:ext cx="3896960" cy="35944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Sr</a:t>
            </a:r>
            <a:r>
              <a:rPr baseline="-5999"/>
              <a:t>2</a:t>
            </a:r>
            <a:r>
              <a:t>RuO</a:t>
            </a:r>
            <a:r>
              <a:rPr baseline="-5999"/>
              <a:t>4</a:t>
            </a:r>
            <a:r>
              <a:t> Vortex Lattice Geometry</a:t>
            </a:r>
          </a:p>
        </p:txBody>
      </p:sp>
      <p:pic>
        <p:nvPicPr>
          <p:cNvPr id="357" name="sr_c_fft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21300" y="457326"/>
            <a:ext cx="6892390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lattice_fft_prev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3300" y="2377696"/>
            <a:ext cx="4592068" cy="6156704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Shape 359"/>
          <p:cNvSpPr/>
          <p:nvPr/>
        </p:nvSpPr>
        <p:spPr>
          <a:xfrm>
            <a:off x="3606800" y="8829608"/>
            <a:ext cx="4116946" cy="501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600">
                <a:solidFill>
                  <a:schemeClr val="accent6">
                    <a:satOff val="6899"/>
                    <a:lumOff val="-25862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broadened for 𝞃</a:t>
            </a:r>
            <a:r>
              <a:rPr baseline="-5999"/>
              <a:t>μ</a:t>
            </a:r>
            <a:r>
              <a:t>,  disorder.</a:t>
            </a:r>
          </a:p>
        </p:txBody>
      </p:sp>
      <p:sp>
        <p:nvSpPr>
          <p:cNvPr id="360" name="Shape 360"/>
          <p:cNvSpPr/>
          <p:nvPr/>
        </p:nvSpPr>
        <p:spPr>
          <a:xfrm flipH="1" flipV="1">
            <a:off x="2406801" y="7665797"/>
            <a:ext cx="1145722" cy="1145721"/>
          </a:xfrm>
          <a:prstGeom prst="line">
            <a:avLst/>
          </a:prstGeom>
          <a:ln w="12700">
            <a:solidFill>
              <a:srgbClr val="ABABAB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61" name="Shape 361"/>
          <p:cNvSpPr/>
          <p:nvPr/>
        </p:nvSpPr>
        <p:spPr>
          <a:xfrm>
            <a:off x="11798300" y="2620822"/>
            <a:ext cx="774700" cy="498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600">
                <a:solidFill>
                  <a:schemeClr val="accent6">
                    <a:satOff val="6899"/>
                    <a:lumOff val="-25862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B.G.</a:t>
            </a:r>
          </a:p>
        </p:txBody>
      </p:sp>
      <p:sp>
        <p:nvSpPr>
          <p:cNvPr id="362" name="Shape 362"/>
          <p:cNvSpPr/>
          <p:nvPr/>
        </p:nvSpPr>
        <p:spPr>
          <a:xfrm flipH="1" flipV="1">
            <a:off x="10245185" y="2900759"/>
            <a:ext cx="1541502" cy="1"/>
          </a:xfrm>
          <a:prstGeom prst="line">
            <a:avLst/>
          </a:prstGeom>
          <a:ln w="12700">
            <a:solidFill>
              <a:srgbClr val="ABABAB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Sr</a:t>
            </a:r>
            <a:r>
              <a:rPr baseline="-5999"/>
              <a:t>2</a:t>
            </a:r>
            <a:r>
              <a:t>RuO</a:t>
            </a:r>
            <a:r>
              <a:rPr baseline="-5999"/>
              <a:t>4</a:t>
            </a:r>
            <a:r>
              <a:t> TF-μSR Analysis</a:t>
            </a:r>
          </a:p>
        </p:txBody>
      </p:sp>
      <p:sp>
        <p:nvSpPr>
          <p:cNvPr id="365" name="Shape 365"/>
          <p:cNvSpPr/>
          <p:nvPr>
            <p:ph type="body" sz="half" idx="1"/>
          </p:nvPr>
        </p:nvSpPr>
        <p:spPr>
          <a:xfrm>
            <a:off x="571500" y="2330450"/>
            <a:ext cx="5080000" cy="6565900"/>
          </a:xfrm>
          <a:prstGeom prst="rect">
            <a:avLst/>
          </a:prstGeom>
        </p:spPr>
        <p:txBody>
          <a:bodyPr/>
          <a:lstStyle/>
          <a:p>
            <a:pPr/>
            <a:r>
              <a:t>Square lattice data fit to microscopic Agterberg theory.</a:t>
            </a:r>
          </a:p>
          <a:p>
            <a:pPr/>
            <a:r>
              <a:t>Triangular lattice fit to Ginzburg-Landau model.</a:t>
            </a:r>
          </a:p>
          <a:p>
            <a:pPr/>
            <a:r>
              <a:t>Obtain </a:t>
            </a:r>
            <a:r>
              <a:rPr sz="2400"/>
              <a:t>κ for each field from global fit, then extract </a:t>
            </a:r>
            <a:r>
              <a:rPr sz="2400">
                <a:latin typeface="Symbol"/>
                <a:ea typeface="Symbol"/>
                <a:cs typeface="Symbol"/>
                <a:sym typeface="Symbol"/>
              </a:rPr>
              <a:t>λ(T,H).</a:t>
            </a:r>
          </a:p>
        </p:txBody>
      </p:sp>
      <p:pic>
        <p:nvPicPr>
          <p:cNvPr id="366" name="sr_c_150_data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67500" y="2324100"/>
            <a:ext cx="6248400" cy="6972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Superfluid Density</a:t>
            </a:r>
          </a:p>
        </p:txBody>
      </p:sp>
      <p:sp>
        <p:nvSpPr>
          <p:cNvPr id="369" name="Shape 36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Fit to weak coupled BCS.</a:t>
            </a:r>
          </a:p>
        </p:txBody>
      </p:sp>
      <p:pic>
        <p:nvPicPr>
          <p:cNvPr id="370" name="Sr2RuO4_superflui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57653" y="2864923"/>
            <a:ext cx="8760023" cy="6571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Lambda_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98524" y="2854799"/>
            <a:ext cx="4735479" cy="3552236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Shape 372"/>
          <p:cNvSpPr/>
          <p:nvPr/>
        </p:nvSpPr>
        <p:spPr>
          <a:xfrm>
            <a:off x="8492502" y="6710389"/>
            <a:ext cx="3865767" cy="1717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457200" algn="l">
              <a:buSzPct val="75000"/>
              <a:buFont typeface="Helvetica Neue"/>
              <a:buChar char="•"/>
              <a:defRPr sz="2600"/>
            </a:pPr>
            <a:r>
              <a:t>Neutrons give 194nm at 20mT</a:t>
            </a:r>
          </a:p>
          <a:p>
            <a:pPr marL="457200" indent="-457200" algn="l">
              <a:buSzPct val="75000"/>
              <a:buFont typeface="Helvetica Neue"/>
              <a:buChar char="•"/>
              <a:defRPr sz="2600"/>
            </a:pPr>
            <a:r>
              <a:t>all bands give 100nm</a:t>
            </a:r>
          </a:p>
          <a:p>
            <a:pPr marL="457200" indent="-457200" algn="l">
              <a:buSzPct val="75000"/>
              <a:buFont typeface="Helvetica Neue"/>
              <a:buChar char="•"/>
              <a:defRPr sz="2600"/>
            </a:pPr>
            <a:r>
              <a:t> γ alone gives 171nm.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1125810" y="6685178"/>
            <a:ext cx="4568280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u="sng"/>
            </a:pPr>
            <a:r>
              <a:t>Conventional</a:t>
            </a:r>
          </a:p>
          <a:p>
            <a:pPr marL="152400" indent="-152400" algn="l">
              <a:buSzPct val="75000"/>
              <a:buFont typeface="Helvetica Neue"/>
              <a:buChar char="•"/>
              <a:defRPr sz="24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Δ(k) has symmetry of crystal</a:t>
            </a:r>
          </a:p>
          <a:p>
            <a:pPr marL="152400" indent="-152400" algn="l">
              <a:buSzPct val="75000"/>
              <a:buFont typeface="Helvetica Neue"/>
              <a:buChar char="•"/>
              <a:defRPr sz="24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Usually Δ(k)=Δ (s-wave)</a:t>
            </a:r>
          </a:p>
        </p:txBody>
      </p:sp>
      <p:sp>
        <p:nvSpPr>
          <p:cNvPr id="160" name="Shape 1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Unconventional Superconductivity</a:t>
            </a:r>
          </a:p>
        </p:txBody>
      </p:sp>
      <p:pic>
        <p:nvPicPr>
          <p:cNvPr id="161" name="gap_structure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1200" y="2209928"/>
            <a:ext cx="8107890" cy="3992523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hape 162"/>
          <p:cNvSpPr/>
          <p:nvPr/>
        </p:nvSpPr>
        <p:spPr>
          <a:xfrm>
            <a:off x="3427554" y="2628899"/>
            <a:ext cx="6477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42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Δ</a:t>
            </a:r>
          </a:p>
        </p:txBody>
      </p:sp>
      <p:sp>
        <p:nvSpPr>
          <p:cNvPr id="163" name="Shape 163"/>
          <p:cNvSpPr/>
          <p:nvPr/>
        </p:nvSpPr>
        <p:spPr>
          <a:xfrm>
            <a:off x="6851281" y="1968564"/>
            <a:ext cx="1441023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42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Δ=Δ</a:t>
            </a:r>
          </a:p>
        </p:txBody>
      </p:sp>
      <p:sp>
        <p:nvSpPr>
          <p:cNvPr id="164" name="Shape 164"/>
          <p:cNvSpPr/>
          <p:nvPr/>
        </p:nvSpPr>
        <p:spPr>
          <a:xfrm>
            <a:off x="6190282" y="6583514"/>
            <a:ext cx="4040536" cy="172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u="sng"/>
            </a:pPr>
            <a:r>
              <a:t>Unconventional</a:t>
            </a:r>
          </a:p>
          <a:p>
            <a:pPr marL="152400" indent="-152400" algn="l">
              <a:buSzPct val="75000"/>
              <a:buFont typeface="Helvetica Neue"/>
              <a:buChar char="•"/>
              <a:defRPr sz="24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Δ(k) has lower symmetry</a:t>
            </a:r>
          </a:p>
          <a:p>
            <a:pPr marL="152400" indent="-152400" algn="l">
              <a:buSzPct val="75000"/>
              <a:buFont typeface="Helvetica Neue"/>
              <a:buChar char="•"/>
              <a:defRPr sz="24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Possible nodes in gap.</a:t>
            </a:r>
          </a:p>
          <a:p>
            <a:pPr marL="152400" indent="-152400" algn="l">
              <a:buSzPct val="75000"/>
              <a:buFont typeface="Helvetica Neue"/>
              <a:buChar char="•"/>
              <a:defRPr sz="24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Other broken symmetries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c-axis</a:t>
            </a:r>
          </a:p>
        </p:txBody>
      </p:sp>
      <p:sp>
        <p:nvSpPr>
          <p:cNvPr id="375" name="Shape 3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Symbol"/>
                <a:ea typeface="Symbol"/>
                <a:cs typeface="Symbol"/>
                <a:sym typeface="Symbol"/>
              </a:defRPr>
            </a:pPr>
            <a:r>
              <a:t>λ</a:t>
            </a:r>
            <a:r>
              <a:rPr baseline="-5999"/>
              <a:t>c</a:t>
            </a:r>
            <a:r>
              <a:t>(0)=4000nm.</a:t>
            </a:r>
          </a:p>
          <a:p>
            <a:pPr>
              <a:defRPr>
                <a:latin typeface="Symbol"/>
                <a:ea typeface="Symbol"/>
                <a:cs typeface="Symbol"/>
                <a:sym typeface="Symbol"/>
              </a:defRPr>
            </a:pPr>
            <a:r>
              <a:t>No evidence for nodes.</a:t>
            </a:r>
          </a:p>
        </p:txBody>
      </p:sp>
      <p:pic>
        <p:nvPicPr>
          <p:cNvPr id="376" name="c-axis_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76571" y="2222500"/>
            <a:ext cx="5672888" cy="42554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c-axis-expande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073" y="4242649"/>
            <a:ext cx="5780580" cy="4336201"/>
          </a:xfrm>
          <a:prstGeom prst="rect">
            <a:avLst/>
          </a:prstGeom>
          <a:ln w="12700">
            <a:miter lim="400000"/>
          </a:ln>
        </p:spPr>
      </p:pic>
      <p:sp>
        <p:nvSpPr>
          <p:cNvPr id="378" name="Shape 378"/>
          <p:cNvSpPr/>
          <p:nvPr/>
        </p:nvSpPr>
        <p:spPr>
          <a:xfrm>
            <a:off x="7880027" y="6725437"/>
            <a:ext cx="2497932" cy="687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spcBef>
                <a:spcPts val="4200"/>
              </a:spcBef>
              <a:defRPr>
                <a:solidFill>
                  <a:srgbClr val="747474"/>
                </a:solidFill>
                <a:latin typeface="Symbol"/>
                <a:ea typeface="Symbol"/>
                <a:cs typeface="Symbol"/>
                <a:sym typeface="Symbol"/>
              </a:defRPr>
            </a:pPr>
            <a:r>
              <a:t>1/λ</a:t>
            </a:r>
            <a:r>
              <a:rPr baseline="31999"/>
              <a:t>2</a:t>
            </a:r>
            <a:r>
              <a:t>=1/λ</a:t>
            </a:r>
            <a:r>
              <a:rPr baseline="-5999"/>
              <a:t>c</a:t>
            </a:r>
            <a:r>
              <a:t>λ</a:t>
            </a:r>
            <a:r>
              <a:rPr baseline="-5999"/>
              <a:t>ab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(Ir,Pt)Te</a:t>
            </a:r>
            <a:r>
              <a:rPr baseline="-5999"/>
              <a:t>2</a:t>
            </a:r>
          </a:p>
        </p:txBody>
      </p:sp>
      <p:sp>
        <p:nvSpPr>
          <p:cNvPr id="381" name="Shape 381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Layered structure</a:t>
            </a:r>
          </a:p>
          <a:p>
            <a:pPr/>
            <a:r>
              <a:t>High spin orbit coupling</a:t>
            </a:r>
          </a:p>
          <a:p>
            <a:pPr/>
            <a:r>
              <a:t>Structural transition</a:t>
            </a:r>
          </a:p>
        </p:txBody>
      </p:sp>
      <p:pic>
        <p:nvPicPr>
          <p:cNvPr id="382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54750" y="2209926"/>
            <a:ext cx="2997200" cy="3060701"/>
          </a:xfrm>
          <a:prstGeom prst="rect">
            <a:avLst/>
          </a:prstGeom>
          <a:ln w="12700">
            <a:miter lim="400000"/>
          </a:ln>
        </p:spPr>
      </p:pic>
      <p:sp>
        <p:nvSpPr>
          <p:cNvPr id="383" name="Shape 383"/>
          <p:cNvSpPr/>
          <p:nvPr/>
        </p:nvSpPr>
        <p:spPr>
          <a:xfrm>
            <a:off x="5404172" y="2444750"/>
            <a:ext cx="634678" cy="177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b="1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Ir</a:t>
            </a:r>
            <a:br/>
            <a:r>
              <a:rPr>
                <a:solidFill>
                  <a:srgbClr val="DA9C7E"/>
                </a:solidFill>
              </a:rPr>
              <a:t>Te</a:t>
            </a:r>
          </a:p>
        </p:txBody>
      </p:sp>
      <p:pic>
        <p:nvPicPr>
          <p:cNvPr id="384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4286" y="4907610"/>
            <a:ext cx="3242454" cy="3657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54808" y="5435636"/>
            <a:ext cx="4267442" cy="3200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85861" y="5505577"/>
            <a:ext cx="3556243" cy="3060701"/>
          </a:xfrm>
          <a:prstGeom prst="rect">
            <a:avLst/>
          </a:prstGeom>
          <a:ln w="12700">
            <a:miter lim="400000"/>
          </a:ln>
        </p:spPr>
      </p:pic>
      <p:sp>
        <p:nvSpPr>
          <p:cNvPr id="387" name="Shape 387"/>
          <p:cNvSpPr/>
          <p:nvPr/>
        </p:nvSpPr>
        <p:spPr>
          <a:xfrm>
            <a:off x="9123381" y="8540749"/>
            <a:ext cx="3889338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Feng et al., Sci. Rep. </a:t>
            </a:r>
            <a:r>
              <a:rPr b="1"/>
              <a:t>3</a:t>
            </a:r>
            <a:r>
              <a:t> 1153 2013</a:t>
            </a:r>
          </a:p>
        </p:txBody>
      </p:sp>
      <p:sp>
        <p:nvSpPr>
          <p:cNvPr id="388" name="Shape 388"/>
          <p:cNvSpPr/>
          <p:nvPr/>
        </p:nvSpPr>
        <p:spPr>
          <a:xfrm>
            <a:off x="4659424" y="8718549"/>
            <a:ext cx="4079652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t>Yang et al., PRL </a:t>
            </a:r>
            <a:r>
              <a:rPr b="1"/>
              <a:t>108</a:t>
            </a:r>
            <a:r>
              <a:t> 116402 (2012)</a:t>
            </a:r>
          </a:p>
        </p:txBody>
      </p:sp>
      <p:sp>
        <p:nvSpPr>
          <p:cNvPr id="389" name="Shape 389"/>
          <p:cNvSpPr/>
          <p:nvPr/>
        </p:nvSpPr>
        <p:spPr>
          <a:xfrm>
            <a:off x="548096" y="8540749"/>
            <a:ext cx="3424127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Matsumoto et al.,  JLTP 1999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(Ir,Pt)Te</a:t>
            </a:r>
            <a:r>
              <a:rPr baseline="-5999"/>
              <a:t>2</a:t>
            </a:r>
            <a:r>
              <a:t> Superconducting Tc</a:t>
            </a:r>
          </a:p>
        </p:txBody>
      </p:sp>
      <p:pic>
        <p:nvPicPr>
          <p:cNvPr id="392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82141" y="2682306"/>
            <a:ext cx="8261816" cy="68109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(Ir,Pt)Te</a:t>
            </a:r>
            <a:r>
              <a:rPr baseline="-5999"/>
              <a:t>2</a:t>
            </a:r>
            <a:r>
              <a:t> TF-µSR</a:t>
            </a:r>
          </a:p>
        </p:txBody>
      </p:sp>
      <p:pic>
        <p:nvPicPr>
          <p:cNvPr id="395" name="Figur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72869" y="2209928"/>
            <a:ext cx="9122344" cy="660028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4950" y="3479800"/>
            <a:ext cx="2057400" cy="2451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(Ir,Pt)Te</a:t>
            </a:r>
            <a:r>
              <a:rPr baseline="-5999"/>
              <a:t>2</a:t>
            </a:r>
            <a:r>
              <a:t> Reversible Magnetization</a:t>
            </a:r>
          </a:p>
        </p:txBody>
      </p:sp>
      <p:pic>
        <p:nvPicPr>
          <p:cNvPr id="399" name="Figur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52353" y="2212781"/>
            <a:ext cx="7043309" cy="5781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0" name="Figur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6342" y="2450585"/>
            <a:ext cx="3477932" cy="530566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1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87667" y="8051254"/>
            <a:ext cx="2984501" cy="1371601"/>
          </a:xfrm>
          <a:prstGeom prst="rect">
            <a:avLst/>
          </a:prstGeom>
          <a:ln w="12700">
            <a:miter lim="400000"/>
          </a:ln>
        </p:spPr>
      </p:pic>
      <p:sp>
        <p:nvSpPr>
          <p:cNvPr id="402" name="Shape 402"/>
          <p:cNvSpPr/>
          <p:nvPr/>
        </p:nvSpPr>
        <p:spPr>
          <a:xfrm>
            <a:off x="833313" y="8759965"/>
            <a:ext cx="2643989" cy="374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Wilson et al., 1605.04296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(Ir,Pt)Te</a:t>
            </a:r>
            <a:r>
              <a:rPr baseline="-5999"/>
              <a:t>2</a:t>
            </a:r>
            <a:r>
              <a:t> Penetration Depth</a:t>
            </a:r>
          </a:p>
        </p:txBody>
      </p:sp>
      <p:pic>
        <p:nvPicPr>
          <p:cNvPr id="405" name="Figur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101" y="2341907"/>
            <a:ext cx="5956770" cy="4783156"/>
          </a:xfrm>
          <a:prstGeom prst="rect">
            <a:avLst/>
          </a:prstGeom>
          <a:ln w="12700">
            <a:miter lim="400000"/>
          </a:ln>
        </p:spPr>
      </p:pic>
      <p:pic>
        <p:nvPicPr>
          <p:cNvPr id="406" name="Figure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42176" y="2456068"/>
            <a:ext cx="5795827" cy="4683082"/>
          </a:xfrm>
          <a:prstGeom prst="rect">
            <a:avLst/>
          </a:prstGeom>
          <a:ln w="12700">
            <a:miter lim="400000"/>
          </a:ln>
        </p:spPr>
      </p:pic>
      <p:sp>
        <p:nvSpPr>
          <p:cNvPr id="407" name="Shape 407"/>
          <p:cNvSpPr/>
          <p:nvPr/>
        </p:nvSpPr>
        <p:spPr>
          <a:xfrm>
            <a:off x="1148156" y="7491991"/>
            <a:ext cx="2643988" cy="374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Wilson et al., 1605.04296</a:t>
            </a:r>
          </a:p>
        </p:txBody>
      </p:sp>
      <p:sp>
        <p:nvSpPr>
          <p:cNvPr id="408" name="Shape 408"/>
          <p:cNvSpPr/>
          <p:nvPr/>
        </p:nvSpPr>
        <p:spPr>
          <a:xfrm>
            <a:off x="5813408" y="7868017"/>
            <a:ext cx="2533684" cy="52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/>
            </a:pPr>
            <a:r>
              <a:t>Fits to n</a:t>
            </a:r>
            <a:r>
              <a:rPr baseline="-5999"/>
              <a:t>s</a:t>
            </a:r>
            <a:r>
              <a:t>(T) give</a:t>
            </a:r>
          </a:p>
        </p:txBody>
      </p:sp>
      <p:pic>
        <p:nvPicPr>
          <p:cNvPr id="409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69263" y="7620238"/>
            <a:ext cx="3530601" cy="1028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Conclusions</a:t>
            </a:r>
          </a:p>
        </p:txBody>
      </p:sp>
      <p:sp>
        <p:nvSpPr>
          <p:cNvPr id="412" name="Shape 41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Broken time reversal in an expanding list of superconductors.</a:t>
            </a:r>
          </a:p>
          <a:p>
            <a:pPr/>
            <a:r>
              <a:t>Sr</a:t>
            </a:r>
            <a:r>
              <a:rPr baseline="-5999"/>
              <a:t>2</a:t>
            </a:r>
            <a:r>
              <a:t>RuO</a:t>
            </a:r>
            <a:r>
              <a:rPr baseline="-5999"/>
              <a:t>4</a:t>
            </a:r>
            <a:r>
              <a:t> likely chiral p-wave state (topological).</a:t>
            </a:r>
          </a:p>
          <a:p>
            <a:pPr/>
            <a:r>
              <a:t>No obvious pattern for broken time-reversal, gap nodes.</a:t>
            </a:r>
          </a:p>
          <a:p>
            <a:pPr/>
            <a:r>
              <a:t>µSR highly sensitive to magnetic field penetration depth in the intermediate state.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Collaborators (Partial)</a:t>
            </a:r>
          </a:p>
        </p:txBody>
      </p:sp>
      <p:sp>
        <p:nvSpPr>
          <p:cNvPr id="415" name="Shape 41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McMaster: M. Wilson, T. Munsie, A. Hallas, Y. Cai</a:t>
            </a:r>
          </a:p>
          <a:p>
            <a:pPr/>
            <a:r>
              <a:t>Columbia: Y.J. Uemura, T. Goko</a:t>
            </a:r>
          </a:p>
          <a:p>
            <a:pPr/>
            <a:r>
              <a:t>SFU: S.A. Sabok-Sayr, J.E. Sonier</a:t>
            </a:r>
          </a:p>
          <a:p>
            <a:pPr/>
            <a:r>
              <a:t>Kyoto: Y. Maeno, Z.Q. Mao, Y. Mori</a:t>
            </a:r>
          </a:p>
          <a:p>
            <a:pPr/>
            <a:r>
              <a:t>Wisconsin: D.F. Agterberg</a:t>
            </a:r>
          </a:p>
          <a:p>
            <a:pPr/>
            <a:r>
              <a:t>ORNL,Knoxville: J. Yan, D. Mandrus</a:t>
            </a:r>
          </a:p>
        </p:txBody>
      </p:sp>
      <p:pic>
        <p:nvPicPr>
          <p:cNvPr id="416" name="IMG_419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03893" y="3464955"/>
            <a:ext cx="4560762" cy="34205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Sr</a:t>
            </a:r>
            <a:r>
              <a:rPr baseline="-5999"/>
              <a:t>2</a:t>
            </a:r>
            <a:r>
              <a:t>RuO</a:t>
            </a:r>
            <a:r>
              <a:rPr baseline="-5999"/>
              <a:t>4</a:t>
            </a:r>
          </a:p>
        </p:txBody>
      </p:sp>
      <p:pic>
        <p:nvPicPr>
          <p:cNvPr id="167" name="Sr2RuO4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71299" y="2209928"/>
            <a:ext cx="2836923" cy="5317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pasted-image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1500" y="6019800"/>
            <a:ext cx="3343564" cy="3657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pasted-image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46081" y="6248400"/>
            <a:ext cx="4737101" cy="3200400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4294886" y="9305697"/>
            <a:ext cx="3399029" cy="337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/>
            </a:pPr>
            <a:r>
              <a:t>Maeno </a:t>
            </a:r>
            <a:r>
              <a:rPr i="1"/>
              <a:t>et al</a:t>
            </a:r>
            <a:r>
              <a:t>., Nature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372</a:t>
            </a:r>
            <a:r>
              <a:t>, 532 (1994).</a:t>
            </a:r>
          </a:p>
        </p:txBody>
      </p:sp>
      <p:sp>
        <p:nvSpPr>
          <p:cNvPr id="171" name="Shape 171"/>
          <p:cNvSpPr/>
          <p:nvPr>
            <p:ph type="body" idx="4294967295"/>
          </p:nvPr>
        </p:nvSpPr>
        <p:spPr>
          <a:xfrm>
            <a:off x="386261" y="2081098"/>
            <a:ext cx="8696921" cy="6667501"/>
          </a:xfrm>
          <a:prstGeom prst="rect">
            <a:avLst/>
          </a:prstGeom>
        </p:spPr>
        <p:txBody>
          <a:bodyPr/>
          <a:lstStyle/>
          <a:p>
            <a:pPr/>
            <a:r>
              <a:t>1st superconducting layered perovskite w/o Cu.</a:t>
            </a:r>
          </a:p>
          <a:p>
            <a:pPr/>
            <a:r>
              <a:t>Isostructural to La</a:t>
            </a:r>
            <a:r>
              <a:rPr baseline="-5999"/>
              <a:t>2</a:t>
            </a:r>
            <a:r>
              <a:t>CuO</a:t>
            </a:r>
            <a:r>
              <a:rPr baseline="-5999"/>
              <a:t>4</a:t>
            </a:r>
          </a:p>
          <a:p>
            <a:pPr/>
            <a:r>
              <a:t>Stoichiometric Sr</a:t>
            </a:r>
            <a:r>
              <a:rPr baseline="-5999"/>
              <a:t>2</a:t>
            </a:r>
            <a:r>
              <a:t>RuO</a:t>
            </a:r>
            <a:r>
              <a:rPr baseline="-5999"/>
              <a:t>4</a:t>
            </a:r>
            <a:r>
              <a:t>: metallic and superconducting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Sr</a:t>
            </a:r>
            <a:r>
              <a:rPr baseline="-5999"/>
              <a:t>2</a:t>
            </a:r>
            <a:r>
              <a:t>RuO</a:t>
            </a:r>
            <a:r>
              <a:rPr baseline="-5999"/>
              <a:t>4</a:t>
            </a:r>
            <a:r>
              <a:t> Normal State</a:t>
            </a:r>
          </a:p>
        </p:txBody>
      </p:sp>
      <p:sp>
        <p:nvSpPr>
          <p:cNvPr id="174" name="Shape 17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Anisotropic 3-D metal</a:t>
            </a:r>
          </a:p>
          <a:p>
            <a:pPr/>
            <a:r>
              <a:t>T&lt;25K: 𝛒~T</a:t>
            </a:r>
            <a:r>
              <a:rPr baseline="31999"/>
              <a:t>2</a:t>
            </a:r>
            <a:r>
              <a:t> (Fermi liquid)</a:t>
            </a:r>
          </a:p>
          <a:p>
            <a:pPr/>
            <a:r>
              <a:t>𝛒</a:t>
            </a:r>
            <a:r>
              <a:rPr baseline="-5999"/>
              <a:t>c</a:t>
            </a:r>
            <a:r>
              <a:t>/𝛒</a:t>
            </a:r>
            <a:r>
              <a:rPr baseline="-5999"/>
              <a:t>ab</a:t>
            </a:r>
            <a:r>
              <a:t>~1400</a:t>
            </a:r>
          </a:p>
        </p:txBody>
      </p:sp>
      <p:pic>
        <p:nvPicPr>
          <p:cNvPr id="175" name="pasted-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597" y="5946792"/>
            <a:ext cx="4503592" cy="3365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asted-image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89750" y="939138"/>
            <a:ext cx="5720484" cy="3878196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/>
          <p:nvPr/>
        </p:nvSpPr>
        <p:spPr>
          <a:xfrm>
            <a:off x="169214" y="9255040"/>
            <a:ext cx="4512972" cy="33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/>
            </a:pPr>
            <a:r>
              <a:t>Mackenzie </a:t>
            </a:r>
            <a:r>
              <a:rPr i="1"/>
              <a:t>et al</a:t>
            </a:r>
            <a:r>
              <a:t>., Phys. Rev. Lett.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76</a:t>
            </a:r>
            <a:r>
              <a:t>, 3786 (1996).</a:t>
            </a:r>
          </a:p>
        </p:txBody>
      </p:sp>
      <p:sp>
        <p:nvSpPr>
          <p:cNvPr id="178" name="Shape 178"/>
          <p:cNvSpPr/>
          <p:nvPr/>
        </p:nvSpPr>
        <p:spPr>
          <a:xfrm>
            <a:off x="7763356" y="4897095"/>
            <a:ext cx="3973272" cy="33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/>
            </a:pPr>
            <a:r>
              <a:t>Hussey </a:t>
            </a:r>
            <a:r>
              <a:rPr i="1"/>
              <a:t>et al</a:t>
            </a:r>
            <a:r>
              <a:t>., Phys. Rev. B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57</a:t>
            </a:r>
            <a:r>
              <a:t>, 5505 (1998).</a:t>
            </a:r>
          </a:p>
        </p:txBody>
      </p:sp>
      <p:pic>
        <p:nvPicPr>
          <p:cNvPr id="179" name="pasted-image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86300" y="6012696"/>
            <a:ext cx="3882051" cy="291154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4606754" y="9013740"/>
            <a:ext cx="4041141" cy="33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/>
            </a:pPr>
            <a:r>
              <a:t>Bergemann </a:t>
            </a:r>
            <a:r>
              <a:rPr i="1"/>
              <a:t>et al</a:t>
            </a:r>
            <a:r>
              <a:t>., Adv. Phys.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52</a:t>
            </a:r>
            <a:r>
              <a:t>, 639 (2003).</a:t>
            </a:r>
          </a:p>
        </p:txBody>
      </p:sp>
      <p:pic>
        <p:nvPicPr>
          <p:cNvPr id="181" name="pasted-image.t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036050" y="6003082"/>
            <a:ext cx="2889565" cy="2911539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/>
          <p:nvPr/>
        </p:nvSpPr>
        <p:spPr>
          <a:xfrm>
            <a:off x="8978138" y="8899440"/>
            <a:ext cx="3412367" cy="565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600"/>
            </a:pPr>
            <a:r>
              <a:t>Damascelli </a:t>
            </a:r>
            <a:r>
              <a:rPr i="1"/>
              <a:t>et al</a:t>
            </a:r>
            <a:r>
              <a:t>., Phys. Rev. Lett.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85</a:t>
            </a:r>
            <a:r>
              <a:t>, 5196 (2000).</a:t>
            </a:r>
          </a:p>
        </p:txBody>
      </p:sp>
      <p:sp>
        <p:nvSpPr>
          <p:cNvPr id="183" name="Shape 183"/>
          <p:cNvSpPr/>
          <p:nvPr/>
        </p:nvSpPr>
        <p:spPr>
          <a:xfrm>
            <a:off x="9072168" y="5912130"/>
            <a:ext cx="384964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α</a:t>
            </a:r>
          </a:p>
        </p:txBody>
      </p:sp>
      <p:sp>
        <p:nvSpPr>
          <p:cNvPr id="184" name="Shape 184"/>
          <p:cNvSpPr/>
          <p:nvPr/>
        </p:nvSpPr>
        <p:spPr>
          <a:xfrm>
            <a:off x="9568254" y="6851930"/>
            <a:ext cx="363475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β</a:t>
            </a:r>
          </a:p>
        </p:txBody>
      </p:sp>
      <p:sp>
        <p:nvSpPr>
          <p:cNvPr id="185" name="Shape 185"/>
          <p:cNvSpPr/>
          <p:nvPr/>
        </p:nvSpPr>
        <p:spPr>
          <a:xfrm>
            <a:off x="9101658" y="7563130"/>
            <a:ext cx="325984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γ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Superconducting State</a:t>
            </a:r>
          </a:p>
        </p:txBody>
      </p:sp>
      <p:sp>
        <p:nvSpPr>
          <p:cNvPr id="188" name="Shape 188"/>
          <p:cNvSpPr/>
          <p:nvPr>
            <p:ph type="body" idx="1"/>
          </p:nvPr>
        </p:nvSpPr>
        <p:spPr>
          <a:xfrm>
            <a:off x="571500" y="2228850"/>
            <a:ext cx="11861800" cy="6667500"/>
          </a:xfrm>
          <a:prstGeom prst="rect">
            <a:avLst/>
          </a:prstGeom>
        </p:spPr>
        <p:txBody>
          <a:bodyPr/>
          <a:lstStyle/>
          <a:p>
            <a:pPr/>
            <a:r>
              <a:t>Dependence of T</a:t>
            </a:r>
            <a:r>
              <a:rPr baseline="-5999"/>
              <a:t>c</a:t>
            </a:r>
            <a:r>
              <a:t> on 𝛒</a:t>
            </a:r>
            <a:r>
              <a:rPr baseline="-5999"/>
              <a:t>0</a:t>
            </a:r>
          </a:p>
          <a:p>
            <a:pPr/>
            <a:r>
              <a:t>Extreme sensitivity to (non)-magnetic impurities</a:t>
            </a:r>
          </a:p>
        </p:txBody>
      </p:sp>
      <p:pic>
        <p:nvPicPr>
          <p:cNvPr id="189" name="pasted-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803" y="4805749"/>
            <a:ext cx="5283192" cy="4046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pasted-image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0000" y="4936017"/>
            <a:ext cx="5447966" cy="4046152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hape 191"/>
          <p:cNvSpPr/>
          <p:nvPr/>
        </p:nvSpPr>
        <p:spPr>
          <a:xfrm>
            <a:off x="2816504" y="9150221"/>
            <a:ext cx="4399992" cy="33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/>
            </a:pPr>
            <a:r>
              <a:t>Mackenzie </a:t>
            </a:r>
            <a:r>
              <a:rPr i="1"/>
              <a:t>et al</a:t>
            </a:r>
            <a:r>
              <a:t>., Phys. Rev. Lett.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80</a:t>
            </a:r>
            <a:r>
              <a:t>, 161 (1998).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Anisotropic Pairing? - NMR</a:t>
            </a:r>
          </a:p>
        </p:txBody>
      </p:sp>
      <p:sp>
        <p:nvSpPr>
          <p:cNvPr id="194" name="Shape 194"/>
          <p:cNvSpPr/>
          <p:nvPr>
            <p:ph type="body" idx="1"/>
          </p:nvPr>
        </p:nvSpPr>
        <p:spPr>
          <a:xfrm>
            <a:off x="660400" y="2209928"/>
            <a:ext cx="11861800" cy="6667501"/>
          </a:xfrm>
          <a:prstGeom prst="rect">
            <a:avLst/>
          </a:prstGeom>
        </p:spPr>
        <p:txBody>
          <a:bodyPr/>
          <a:lstStyle/>
          <a:p>
            <a:pPr/>
            <a:r>
              <a:t>power law 1/T</a:t>
            </a:r>
            <a:r>
              <a:rPr baseline="-5999"/>
              <a:t>1</a:t>
            </a:r>
            <a:r>
              <a:t>, no Hebel-Slichter peak.</a:t>
            </a:r>
          </a:p>
          <a:p>
            <a:pPr/>
            <a:r>
              <a:t>spin susceptibility unchanged below T</a:t>
            </a:r>
            <a:r>
              <a:rPr baseline="-5999"/>
              <a:t>c</a:t>
            </a:r>
            <a:r>
              <a:t>.</a:t>
            </a:r>
          </a:p>
        </p:txBody>
      </p:sp>
      <p:pic>
        <p:nvPicPr>
          <p:cNvPr id="195" name="pasted-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8" y="5070054"/>
            <a:ext cx="3809146" cy="3559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pasted-image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10550" y="4428474"/>
            <a:ext cx="3426496" cy="4588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pasted-image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85804" y="4555474"/>
            <a:ext cx="3481595" cy="4588526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Shape 198"/>
          <p:cNvSpPr/>
          <p:nvPr/>
        </p:nvSpPr>
        <p:spPr>
          <a:xfrm>
            <a:off x="305054" y="8670697"/>
            <a:ext cx="3860293" cy="337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/>
            </a:pPr>
            <a:r>
              <a:t>Ishida </a:t>
            </a:r>
            <a:r>
              <a:rPr i="1"/>
              <a:t>et al</a:t>
            </a:r>
            <a:r>
              <a:t>., Phys. Rev. B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56</a:t>
            </a:r>
            <a:r>
              <a:t>, R505 (1997).</a:t>
            </a:r>
          </a:p>
        </p:txBody>
      </p:sp>
      <p:sp>
        <p:nvSpPr>
          <p:cNvPr id="199" name="Shape 199"/>
          <p:cNvSpPr/>
          <p:nvPr/>
        </p:nvSpPr>
        <p:spPr>
          <a:xfrm>
            <a:off x="4227017" y="9112378"/>
            <a:ext cx="4093566" cy="33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/>
            </a:pPr>
            <a:r>
              <a:t>Ishida </a:t>
            </a:r>
            <a:r>
              <a:rPr i="1"/>
              <a:t>et al</a:t>
            </a:r>
            <a:r>
              <a:t>., Phys. Rev. Lett.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84</a:t>
            </a:r>
            <a:r>
              <a:t>, 5387 (2000).</a:t>
            </a:r>
          </a:p>
        </p:txBody>
      </p:sp>
      <p:sp>
        <p:nvSpPr>
          <p:cNvPr id="200" name="Shape 200"/>
          <p:cNvSpPr/>
          <p:nvPr/>
        </p:nvSpPr>
        <p:spPr>
          <a:xfrm>
            <a:off x="9164980" y="9000897"/>
            <a:ext cx="3310840" cy="337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/>
            </a:pPr>
            <a:r>
              <a:t>Ishida </a:t>
            </a:r>
            <a:r>
              <a:rPr i="1"/>
              <a:t>et al</a:t>
            </a:r>
            <a:r>
              <a:t>., Nature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396</a:t>
            </a:r>
            <a:r>
              <a:t>, 658 (1998).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Anisotropic Pairing?</a:t>
            </a:r>
          </a:p>
        </p:txBody>
      </p:sp>
      <p:sp>
        <p:nvSpPr>
          <p:cNvPr id="203" name="Shape 20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Induced moment form factor (Neutron)</a:t>
            </a:r>
          </a:p>
          <a:p>
            <a:pPr lvl="1"/>
            <a:r>
              <a:t>No change of spin susceptibility below T</a:t>
            </a:r>
            <a:r>
              <a:rPr baseline="-5999"/>
              <a:t>c</a:t>
            </a:r>
            <a:r>
              <a:t>.</a:t>
            </a:r>
          </a:p>
          <a:p>
            <a:pPr lvl="1"/>
            <a:r>
              <a:t>consistent with spin triplet: k</a:t>
            </a:r>
            <a:r>
              <a:rPr baseline="-5999"/>
              <a:t>x</a:t>
            </a:r>
            <a:r>
              <a:t>±ik</a:t>
            </a:r>
            <a:r>
              <a:rPr baseline="-5999"/>
              <a:t>y </a:t>
            </a:r>
            <a:r>
              <a:t>state.</a:t>
            </a:r>
          </a:p>
        </p:txBody>
      </p:sp>
      <p:pic>
        <p:nvPicPr>
          <p:cNvPr id="204" name="pasted-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71700" y="5270500"/>
            <a:ext cx="7899400" cy="3810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Shape 205"/>
          <p:cNvSpPr/>
          <p:nvPr/>
        </p:nvSpPr>
        <p:spPr>
          <a:xfrm>
            <a:off x="4019549" y="9137521"/>
            <a:ext cx="4025901" cy="33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/>
            </a:pPr>
            <a:r>
              <a:t>Duffy </a:t>
            </a:r>
            <a:r>
              <a:rPr i="1"/>
              <a:t>et al</a:t>
            </a:r>
            <a:r>
              <a:t>., Phys. Rev. Lett.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85</a:t>
            </a:r>
            <a:r>
              <a:t>, 5412 (2000).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Muon Spin Rotation</a:t>
            </a:r>
          </a:p>
        </p:txBody>
      </p:sp>
      <p:sp>
        <p:nvSpPr>
          <p:cNvPr id="208" name="Shape 208"/>
          <p:cNvSpPr/>
          <p:nvPr>
            <p:ph type="body" sz="half" idx="1"/>
          </p:nvPr>
        </p:nvSpPr>
        <p:spPr>
          <a:xfrm>
            <a:off x="342900" y="2222500"/>
            <a:ext cx="5080000" cy="6667500"/>
          </a:xfrm>
          <a:prstGeom prst="rect">
            <a:avLst/>
          </a:prstGeom>
        </p:spPr>
        <p:txBody>
          <a:bodyPr/>
          <a:lstStyle/>
          <a:p>
            <a:pPr lvl="1" marL="383540" marR="40639" indent="-342900" defTabSz="91440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Comic Sans MS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π</a:t>
            </a:r>
            <a:r>
              <a:rPr baseline="30461"/>
              <a:t>+</a:t>
            </a:r>
            <a:r>
              <a:t> → µ</a:t>
            </a:r>
            <a:r>
              <a:rPr baseline="30461"/>
              <a:t>+</a:t>
            </a:r>
            <a:r>
              <a:t> + υ</a:t>
            </a:r>
            <a:r>
              <a:rPr baseline="-20615"/>
              <a:t>µ</a:t>
            </a:r>
            <a:r>
              <a:t>. (26ns)</a:t>
            </a:r>
          </a:p>
          <a:p>
            <a:pPr lvl="2" marL="840739" marR="40639" indent="-342899" defTabSz="91440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Comic Sans MS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100% muon polarization</a:t>
            </a:r>
          </a:p>
          <a:p>
            <a:pPr lvl="1" marL="383540" marR="40639" indent="-342900" defTabSz="91440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Comic Sans MS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µ</a:t>
            </a:r>
            <a:r>
              <a:rPr baseline="30461"/>
              <a:t>+</a:t>
            </a:r>
            <a:r>
              <a:t> →e</a:t>
            </a:r>
            <a:r>
              <a:rPr baseline="31999"/>
              <a:t>+</a:t>
            </a:r>
            <a:r>
              <a:t> + 2 neutrinos</a:t>
            </a:r>
          </a:p>
          <a:p>
            <a:pPr lvl="2" marL="840739" marR="40639" indent="-342899" defTabSz="91440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Comic Sans MS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~1/3 polarization.</a:t>
            </a:r>
          </a:p>
        </p:txBody>
      </p:sp>
      <p:pic>
        <p:nvPicPr>
          <p:cNvPr id="209" name="musr-4.mov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4940300" y="2222500"/>
            <a:ext cx="7937500" cy="6667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99999" fill="hold"/>
                                        <p:tgtEl>
                                          <p:spTgt spid="2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09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