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59676433242914"/>
          <c:y val="8.3126308517927738E-2"/>
          <c:w val="0.61070277442177456"/>
          <c:h val="0.9115502583466704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Lbls>
            <c:dLbl>
              <c:idx val="0"/>
              <c:layout>
                <c:manualLayout>
                  <c:x val="-3.6628337031806874E-2"/>
                  <c:y val="-4.10790677456748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860247307169515"/>
                  <c:y val="0.17017509136030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071581723036694"/>
                  <c:y val="4.5433130180069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'16-2'!$A$22:$A$34</c:f>
              <c:strCache>
                <c:ptCount val="13"/>
                <c:pt idx="0">
                  <c:v>Inorganic Superconductivity</c:v>
                </c:pt>
                <c:pt idx="1">
                  <c:v>Inorganic Magnetism</c:v>
                </c:pt>
                <c:pt idx="2">
                  <c:v>Elemental analysis</c:v>
                </c:pt>
                <c:pt idx="3">
                  <c:v>Battery materials/Solar Cells</c:v>
                </c:pt>
                <c:pt idx="4">
                  <c:v>Organic Magnetism</c:v>
                </c:pt>
                <c:pt idx="5">
                  <c:v>Light Induced effects</c:v>
                </c:pt>
                <c:pt idx="6">
                  <c:v>Semiconductors</c:v>
                </c:pt>
                <c:pt idx="7">
                  <c:v>Chemistry</c:v>
                </c:pt>
                <c:pt idx="8">
                  <c:v>Quantum effects</c:v>
                </c:pt>
                <c:pt idx="9">
                  <c:v>Electronic Irradiation</c:v>
                </c:pt>
                <c:pt idx="10">
                  <c:v>Organic Superconductivity</c:v>
                </c:pt>
                <c:pt idx="11">
                  <c:v>Biosystem</c:v>
                </c:pt>
                <c:pt idx="12">
                  <c:v>Carbon</c:v>
                </c:pt>
              </c:strCache>
            </c:strRef>
          </c:cat>
          <c:val>
            <c:numRef>
              <c:f>'16-2'!$B$22:$B$34</c:f>
              <c:numCache>
                <c:formatCode>General</c:formatCode>
                <c:ptCount val="13"/>
                <c:pt idx="0">
                  <c:v>72</c:v>
                </c:pt>
                <c:pt idx="1">
                  <c:v>71</c:v>
                </c:pt>
                <c:pt idx="2">
                  <c:v>39</c:v>
                </c:pt>
                <c:pt idx="3">
                  <c:v>36</c:v>
                </c:pt>
                <c:pt idx="4">
                  <c:v>30</c:v>
                </c:pt>
                <c:pt idx="5">
                  <c:v>23</c:v>
                </c:pt>
                <c:pt idx="6">
                  <c:v>17</c:v>
                </c:pt>
                <c:pt idx="7">
                  <c:v>15</c:v>
                </c:pt>
                <c:pt idx="8">
                  <c:v>12</c:v>
                </c:pt>
                <c:pt idx="9">
                  <c:v>10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2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4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825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5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6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01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917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6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7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7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60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5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31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21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76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825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9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6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9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5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7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69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433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issmallbotto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12076.50EDDA5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jck34\Desktop\isis_2ndtarget_lates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4968"/>
            <a:ext cx="4896544" cy="61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-27384"/>
            <a:ext cx="9144000" cy="5191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 smtClean="0">
                <a:solidFill>
                  <a:srgbClr val="333399"/>
                </a:solidFill>
                <a:latin typeface="Trebuchet MS" pitchFamily="34" charset="0"/>
                <a:ea typeface="ＭＳ Ｐゴシック" pitchFamily="34" charset="-128"/>
              </a:rPr>
              <a:t>Muons at  ISIS</a:t>
            </a:r>
            <a:endParaRPr lang="en-GB" altLang="en-US" sz="2800" b="1" dirty="0">
              <a:solidFill>
                <a:srgbClr val="333399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654" y="491729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Muons take about 4% of the proton beam</a:t>
            </a:r>
          </a:p>
          <a:p>
            <a:endParaRPr lang="en-GB" dirty="0"/>
          </a:p>
          <a:p>
            <a:r>
              <a:rPr lang="en-GB" dirty="0" smtClean="0"/>
              <a:t>Proton Pulse FWHM ~70ns</a:t>
            </a:r>
            <a:endParaRPr lang="en-GB" dirty="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461691" y="2026831"/>
            <a:ext cx="1425575" cy="1323975"/>
          </a:xfrm>
          <a:prstGeom prst="ellipse">
            <a:avLst/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000">
              <a:solidFill>
                <a:srgbClr val="333399"/>
              </a:solidFill>
              <a:latin typeface="Trebuchet MS" pitchFamily="34" charset="0"/>
            </a:endParaRPr>
          </a:p>
        </p:txBody>
      </p:sp>
      <p:cxnSp>
        <p:nvCxnSpPr>
          <p:cNvPr id="11" name="AutoShape 13"/>
          <p:cNvCxnSpPr>
            <a:cxnSpLocks noChangeShapeType="1"/>
            <a:stCxn id="10" idx="7"/>
          </p:cNvCxnSpPr>
          <p:nvPr/>
        </p:nvCxnSpPr>
        <p:spPr bwMode="auto">
          <a:xfrm>
            <a:off x="2678495" y="2220723"/>
            <a:ext cx="2323880" cy="17111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stealth" w="lg" len="lg"/>
          </a:ln>
        </p:spPr>
      </p:cxnSp>
      <p:sp>
        <p:nvSpPr>
          <p:cNvPr id="25" name="Rectangle 24"/>
          <p:cNvSpPr/>
          <p:nvPr/>
        </p:nvSpPr>
        <p:spPr>
          <a:xfrm>
            <a:off x="5262756" y="4567320"/>
            <a:ext cx="57952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194528" y="4555728"/>
            <a:ext cx="57952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5194528" y="2420888"/>
            <a:ext cx="3622677" cy="2965516"/>
            <a:chOff x="6228184" y="2420888"/>
            <a:chExt cx="3622677" cy="2965516"/>
          </a:xfrm>
        </p:grpSpPr>
        <p:grpSp>
          <p:nvGrpSpPr>
            <p:cNvPr id="30" name="Group 29"/>
            <p:cNvGrpSpPr/>
            <p:nvPr/>
          </p:nvGrpSpPr>
          <p:grpSpPr>
            <a:xfrm>
              <a:off x="6228184" y="2420888"/>
              <a:ext cx="3622677" cy="2965516"/>
              <a:chOff x="6228184" y="2420888"/>
              <a:chExt cx="3622677" cy="29655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228184" y="2420888"/>
                <a:ext cx="3622677" cy="2842610"/>
                <a:chOff x="5220072" y="2420888"/>
                <a:chExt cx="3622677" cy="284261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5220072" y="2420888"/>
                  <a:ext cx="3384376" cy="2842610"/>
                  <a:chOff x="5292080" y="2697636"/>
                  <a:chExt cx="3384376" cy="2842610"/>
                </a:xfrm>
              </p:grpSpPr>
              <p:pic>
                <p:nvPicPr>
                  <p:cNvPr id="19" name="Picture 18" descr="C:\Users\pjck34\Desktop\isis_2ndtarget_latest2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658" t="21201" r="45762" b="56468"/>
                  <a:stretch/>
                </p:blipFill>
                <p:spPr bwMode="auto">
                  <a:xfrm>
                    <a:off x="5576654" y="2697636"/>
                    <a:ext cx="3099802" cy="284261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5576654" y="3011242"/>
                    <a:ext cx="579522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5292080" y="3515298"/>
                    <a:ext cx="507514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576654" y="4853050"/>
                    <a:ext cx="579522" cy="4320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8263227" y="4144254"/>
                  <a:ext cx="579522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6481941" y="4954356"/>
                <a:ext cx="57952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228184" y="4522308"/>
              <a:ext cx="57952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002375" y="2377719"/>
            <a:ext cx="4030663" cy="3108325"/>
          </a:xfrm>
          <a:prstGeom prst="ellips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00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143" y="1203561"/>
            <a:ext cx="403973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Lucida Sans" pitchFamily="34" charset="0"/>
              </a:rPr>
              <a:t>EC </a:t>
            </a:r>
            <a:r>
              <a:rPr lang="en-GB" b="1" i="1" dirty="0" err="1" smtClean="0">
                <a:latin typeface="Lucida Sans" pitchFamily="34" charset="0"/>
              </a:rPr>
              <a:t>muon</a:t>
            </a:r>
            <a:r>
              <a:rPr lang="en-GB" b="1" i="1" dirty="0" smtClean="0">
                <a:latin typeface="Lucida Sans" pitchFamily="34" charset="0"/>
              </a:rPr>
              <a:t> facility: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Lucida Sans" pitchFamily="34" charset="0"/>
              </a:rPr>
              <a:t>Uses +</a:t>
            </a:r>
            <a:r>
              <a:rPr lang="en-GB" dirty="0" err="1" smtClean="0">
                <a:latin typeface="Lucida Sans" pitchFamily="34" charset="0"/>
              </a:rPr>
              <a:t>ve</a:t>
            </a:r>
            <a:r>
              <a:rPr lang="en-GB" dirty="0" smtClean="0">
                <a:latin typeface="Lucida Sans" pitchFamily="34" charset="0"/>
              </a:rPr>
              <a:t> </a:t>
            </a:r>
            <a:r>
              <a:rPr lang="en-GB" dirty="0" err="1" smtClean="0">
                <a:latin typeface="Lucida Sans" pitchFamily="34" charset="0"/>
              </a:rPr>
              <a:t>muons</a:t>
            </a:r>
            <a:endParaRPr lang="en-GB" dirty="0" smtClean="0">
              <a:latin typeface="Lucida Sans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en-GB" sz="800" dirty="0" smtClean="0">
              <a:latin typeface="Lucida Sans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Lucida Sans" pitchFamily="34" charset="0"/>
              </a:rPr>
              <a:t>Three spectrometers for materials studies</a:t>
            </a:r>
          </a:p>
          <a:p>
            <a:endParaRPr lang="en-GB" dirty="0" smtClean="0">
              <a:latin typeface="Lucida Sans" pitchFamily="34" charset="0"/>
            </a:endParaRPr>
          </a:p>
          <a:p>
            <a:endParaRPr lang="en-GB" dirty="0" smtClean="0">
              <a:latin typeface="Lucida Sans" pitchFamily="34" charset="0"/>
            </a:endParaRPr>
          </a:p>
          <a:p>
            <a:r>
              <a:rPr lang="en-GB" b="1" i="1" dirty="0" smtClean="0">
                <a:latin typeface="Lucida Sans" pitchFamily="34" charset="0"/>
              </a:rPr>
              <a:t>RIKEN-RAL </a:t>
            </a:r>
            <a:r>
              <a:rPr lang="en-GB" b="1" i="1" dirty="0" err="1" smtClean="0">
                <a:latin typeface="Lucida Sans" pitchFamily="34" charset="0"/>
              </a:rPr>
              <a:t>muon</a:t>
            </a:r>
            <a:r>
              <a:rPr lang="en-GB" b="1" i="1" dirty="0" smtClean="0">
                <a:latin typeface="Lucida Sans" pitchFamily="34" charset="0"/>
              </a:rPr>
              <a:t> facility: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Lucida Sans" pitchFamily="34" charset="0"/>
              </a:rPr>
              <a:t>Uses +</a:t>
            </a:r>
            <a:r>
              <a:rPr lang="en-GB" dirty="0" err="1" smtClean="0">
                <a:latin typeface="Lucida Sans" pitchFamily="34" charset="0"/>
              </a:rPr>
              <a:t>ve</a:t>
            </a:r>
            <a:r>
              <a:rPr lang="en-GB" dirty="0" smtClean="0">
                <a:latin typeface="Lucida Sans" pitchFamily="34" charset="0"/>
              </a:rPr>
              <a:t> or –</a:t>
            </a:r>
            <a:r>
              <a:rPr lang="en-GB" dirty="0" err="1" smtClean="0">
                <a:latin typeface="Lucida Sans" pitchFamily="34" charset="0"/>
              </a:rPr>
              <a:t>ve</a:t>
            </a:r>
            <a:r>
              <a:rPr lang="en-GB" dirty="0" smtClean="0">
                <a:latin typeface="Lucida Sans" pitchFamily="34" charset="0"/>
              </a:rPr>
              <a:t> muons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Lucida Sans" pitchFamily="34" charset="0"/>
              </a:rPr>
              <a:t>Variable momentum</a:t>
            </a:r>
          </a:p>
          <a:p>
            <a:pPr marL="177800" indent="-177800">
              <a:buFont typeface="Arial" pitchFamily="34" charset="0"/>
              <a:buChar char="•"/>
            </a:pPr>
            <a:endParaRPr lang="en-GB" sz="800" dirty="0" smtClean="0">
              <a:latin typeface="Lucida Sans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Lucida Sans" pitchFamily="34" charset="0"/>
              </a:rPr>
              <a:t>Two spectrometers for materials studies</a:t>
            </a:r>
          </a:p>
          <a:p>
            <a:pPr marL="177800" indent="-177800">
              <a:buFont typeface="Arial" pitchFamily="34" charset="0"/>
              <a:buChar char="•"/>
            </a:pPr>
            <a:endParaRPr lang="en-GB" sz="800" dirty="0" smtClean="0">
              <a:latin typeface="Lucida Sans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Lucida Sans" pitchFamily="34" charset="0"/>
              </a:rPr>
              <a:t>Low energy </a:t>
            </a:r>
            <a:r>
              <a:rPr lang="en-GB" dirty="0" err="1" smtClean="0">
                <a:latin typeface="Lucida Sans" pitchFamily="34" charset="0"/>
              </a:rPr>
              <a:t>muon</a:t>
            </a:r>
            <a:r>
              <a:rPr lang="en-GB" dirty="0" smtClean="0">
                <a:latin typeface="Lucida Sans" pitchFamily="34" charset="0"/>
              </a:rPr>
              <a:t> development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Lucida Sans" pitchFamily="34" charset="0"/>
              </a:rPr>
              <a:t>Other fundamental muon physics experiments</a:t>
            </a:r>
            <a:endParaRPr lang="en-GB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43506"/>
            <a:ext cx="729615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r="887" b="4115"/>
          <a:stretch>
            <a:fillRect/>
          </a:stretch>
        </p:blipFill>
        <p:spPr bwMode="auto">
          <a:xfrm>
            <a:off x="5063318" y="6248184"/>
            <a:ext cx="4080681" cy="6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-8102"/>
            <a:ext cx="9144000" cy="5191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chemeClr val="accent2"/>
                </a:solidFill>
                <a:latin typeface="Trebuchet MS" pitchFamily="34" charset="0"/>
              </a:rPr>
              <a:t>Muons</a:t>
            </a:r>
            <a:r>
              <a:rPr lang="en-GB" altLang="en-US" sz="2800" b="1" dirty="0">
                <a:solidFill>
                  <a:schemeClr val="accent2"/>
                </a:solidFill>
                <a:latin typeface="Trebuchet MS" pitchFamily="34" charset="0"/>
              </a:rPr>
              <a:t> at ISIS</a:t>
            </a:r>
          </a:p>
        </p:txBody>
      </p:sp>
    </p:spTree>
    <p:extLst>
      <p:ext uri="{BB962C8B-B14F-4D97-AF65-F5344CB8AC3E}">
        <p14:creationId xmlns:p14="http://schemas.microsoft.com/office/powerpoint/2010/main" val="22658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image002.png@01D12076.50EDDA5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95977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-8102"/>
            <a:ext cx="9144000" cy="5191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Trebuchet MS" pitchFamily="34" charset="0"/>
              </a:rPr>
              <a:t>EC Muons </a:t>
            </a:r>
            <a:r>
              <a:rPr lang="en-GB" altLang="en-US" sz="2800" b="1" dirty="0">
                <a:solidFill>
                  <a:schemeClr val="accent2"/>
                </a:solidFill>
                <a:latin typeface="Trebuchet MS" pitchFamily="34" charset="0"/>
              </a:rPr>
              <a:t>at ISIS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upgrade</a:t>
            </a:r>
            <a:endParaRPr lang="en-GB" dirty="0"/>
          </a:p>
        </p:txBody>
      </p:sp>
      <p:pic>
        <p:nvPicPr>
          <p:cNvPr id="1026" name="Picture 2" descr="\\britannic\imagearchive\newWork\2016-07-15 Muon beamline upgrade team\16EC2878 Muon beamline upgrade 15 Ju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473035" cy="51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ritannic\imagearchive\2015\2015-02-24 Muon upgade work\14EC5251 Muon upgrad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1011"/>
            <a:ext cx="2745707" cy="41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66700" y="1023938"/>
            <a:ext cx="4349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333399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GB" altLang="en-US" sz="2000" dirty="0" err="1">
                <a:solidFill>
                  <a:srgbClr val="333399"/>
                </a:solidFill>
                <a:latin typeface="Trebuchet MS" pitchFamily="34" charset="0"/>
                <a:ea typeface="ＭＳ Ｐゴシック" pitchFamily="34" charset="-128"/>
              </a:rPr>
              <a:t>Muons</a:t>
            </a:r>
            <a:r>
              <a:rPr lang="en-GB" altLang="en-US" sz="2000" dirty="0">
                <a:solidFill>
                  <a:srgbClr val="333399"/>
                </a:solidFill>
                <a:latin typeface="Trebuchet MS" pitchFamily="34" charset="0"/>
                <a:ea typeface="ＭＳ Ｐゴシック" pitchFamily="34" charset="-128"/>
              </a:rPr>
              <a:t> as passive probes in superconductivity, magnetism, molecular dynamics, charge transport.</a:t>
            </a:r>
          </a:p>
        </p:txBody>
      </p:sp>
      <p:pic>
        <p:nvPicPr>
          <p:cNvPr id="34819" name="Picture 5" descr="pic7b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>
            <a:fillRect/>
          </a:stretch>
        </p:blipFill>
        <p:spPr bwMode="auto">
          <a:xfrm>
            <a:off x="683568" y="2669530"/>
            <a:ext cx="559911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818063" y="1000125"/>
            <a:ext cx="4135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333399"/>
                </a:solidFill>
                <a:latin typeface="Trebuchet MS" pitchFamily="34" charset="0"/>
                <a:ea typeface="ＭＳ Ｐゴシック" pitchFamily="34" charset="-128"/>
              </a:rPr>
              <a:t> Muons as active probes: proton analogues in semiconductors, proton conductors, light particle diffusion, etc. 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0" y="-27384"/>
            <a:ext cx="9144000" cy="5191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>
                <a:solidFill>
                  <a:srgbClr val="333399"/>
                </a:solidFill>
                <a:latin typeface="Trebuchet MS" pitchFamily="34" charset="0"/>
                <a:ea typeface="ＭＳ Ｐゴシック" pitchFamily="34" charset="-128"/>
              </a:rPr>
              <a:t>Muon science areas</a:t>
            </a:r>
          </a:p>
        </p:txBody>
      </p:sp>
      <p:pic>
        <p:nvPicPr>
          <p:cNvPr id="6" name="Picture 14" descr="P1305022ALT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54898"/>
            <a:ext cx="13779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9615" y="2669530"/>
            <a:ext cx="4349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i="1" dirty="0" smtClean="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Elemental Analysis</a:t>
            </a:r>
            <a:endParaRPr lang="en-GB" altLang="en-US" sz="1400" b="1" i="1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8" name="Picture 3" descr="cosmic-rays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12" y="5013176"/>
            <a:ext cx="1936670" cy="14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25632" y="4569934"/>
            <a:ext cx="4349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i="1" dirty="0" smtClean="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Electronics Irradiation</a:t>
            </a:r>
            <a:endParaRPr lang="en-GB" altLang="en-US" sz="1400" b="1" i="1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8"/>
    </mc:Choice>
    <mc:Fallback xmlns="">
      <p:transition spd="slow" advTm="281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6723" y="692696"/>
            <a:ext cx="340314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33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333399"/>
                </a:solidFill>
                <a:latin typeface="Trebuchet MS" pitchFamily="34" charset="0"/>
              </a:rPr>
              <a:t>MUONS:</a:t>
            </a:r>
          </a:p>
          <a:p>
            <a:pPr defTabSz="533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333399"/>
                </a:solidFill>
                <a:latin typeface="Trebuchet MS" pitchFamily="34" charset="0"/>
              </a:rPr>
              <a:t> Versatile probes of magnetic, superconducting, molecular 	systems</a:t>
            </a:r>
          </a:p>
          <a:p>
            <a:pPr defTabSz="533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333399"/>
                </a:solidFill>
                <a:latin typeface="Trebuchet MS" pitchFamily="34" charset="0"/>
              </a:rPr>
              <a:t>Complementary to other techniques ISIS / PSI / J-PARC all have n and </a:t>
            </a:r>
            <a:r>
              <a:rPr lang="en-GB" sz="2000" dirty="0">
                <a:solidFill>
                  <a:srgbClr val="333399"/>
                </a:solidFill>
                <a:latin typeface="Symbol" pitchFamily="18" charset="2"/>
              </a:rPr>
              <a:t>m</a:t>
            </a:r>
            <a:r>
              <a:rPr lang="en-GB" sz="2000" dirty="0">
                <a:solidFill>
                  <a:srgbClr val="333399"/>
                </a:solidFill>
                <a:latin typeface="Trebuchet MS" pitchFamily="34" charset="0"/>
              </a:rPr>
              <a:t> facilities</a:t>
            </a:r>
          </a:p>
          <a:p>
            <a:pPr defTabSz="533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333399"/>
                </a:solidFill>
                <a:latin typeface="Trebuchet MS" pitchFamily="34" charset="0"/>
              </a:rPr>
              <a:t> Around 60 groups from 15 countries using ISIS muons</a:t>
            </a:r>
          </a:p>
          <a:p>
            <a:pPr defTabSz="533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333399"/>
                </a:solidFill>
                <a:latin typeface="Trebuchet MS" pitchFamily="34" charset="0"/>
              </a:rPr>
              <a:t>Further details: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3429"/>
            <a:ext cx="9144000" cy="5191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>
                <a:solidFill>
                  <a:srgbClr val="333399"/>
                </a:solidFill>
                <a:latin typeface="Trebuchet MS" pitchFamily="34" charset="0"/>
              </a:rPr>
              <a:t>Muon science areas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23" y="4877674"/>
            <a:ext cx="46646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Andalus" panose="02020603050405020304" pitchFamily="18" charset="-78"/>
              </a:rPr>
              <a:t>http://www.isis.stfc.ac.uk/groups/muons/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768280"/>
              </p:ext>
            </p:extLst>
          </p:nvPr>
        </p:nvGraphicFramePr>
        <p:xfrm>
          <a:off x="2987824" y="-171400"/>
          <a:ext cx="6984776" cy="67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43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48">
        <p:fade/>
      </p:transition>
    </mc:Choice>
    <mc:Fallback xmlns="">
      <p:transition spd="med" advTm="49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-27384"/>
            <a:ext cx="9144000" cy="5191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333399"/>
                </a:solidFill>
                <a:latin typeface="Trebuchet MS" pitchFamily="34" charset="0"/>
              </a:rPr>
              <a:t>Muon </a:t>
            </a:r>
            <a:r>
              <a:rPr lang="en-GB" altLang="en-US" sz="2800" b="1" dirty="0" smtClean="0">
                <a:solidFill>
                  <a:srgbClr val="333399"/>
                </a:solidFill>
                <a:latin typeface="Trebuchet MS" pitchFamily="34" charset="0"/>
              </a:rPr>
              <a:t>@ SNS</a:t>
            </a:r>
            <a:endParaRPr lang="en-GB" altLang="en-US" sz="28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4098" name="Picture 2" descr="C:\Users\adh37\Downloads\STS_webBanner_Rev_114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3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71" y="4676341"/>
            <a:ext cx="7247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Questions: 	What is the repetition rate? 10Hz?</a:t>
            </a:r>
          </a:p>
          <a:p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>
                <a:solidFill>
                  <a:srgbClr val="000000"/>
                </a:solidFill>
              </a:rPr>
              <a:t>	What is the pulse width?</a:t>
            </a:r>
          </a:p>
          <a:p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>
                <a:solidFill>
                  <a:srgbClr val="000000"/>
                </a:solidFill>
              </a:rPr>
              <a:t>	How thick a target can you insert?</a:t>
            </a:r>
          </a:p>
          <a:p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>
                <a:solidFill>
                  <a:srgbClr val="000000"/>
                </a:solidFill>
              </a:rPr>
              <a:t>	Being parasitic you get muons almost for free?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45"/>
          <p:cNvSpPr>
            <a:spLocks noGrp="1"/>
          </p:cNvSpPr>
          <p:nvPr>
            <p:ph idx="1"/>
          </p:nvPr>
        </p:nvSpPr>
        <p:spPr>
          <a:xfrm>
            <a:off x="179388" y="2060575"/>
            <a:ext cx="8783637" cy="3743325"/>
          </a:xfrm>
        </p:spPr>
        <p:txBody>
          <a:bodyPr/>
          <a:lstStyle/>
          <a:p>
            <a:pPr marL="0" indent="0"/>
            <a:r>
              <a:rPr lang="en-GB" altLang="en-US" sz="2400" smtClean="0"/>
              <a:t>High resolution mode:	10x resolution at 2x current rate</a:t>
            </a:r>
          </a:p>
          <a:p>
            <a:pPr marL="0" indent="0"/>
            <a:r>
              <a:rPr lang="en-GB" altLang="en-US" sz="2400" smtClean="0"/>
              <a:t>High rate mode:			15-20x rate at current resolution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494588" y="4119563"/>
            <a:ext cx="1470025" cy="1143000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lowchart: Manual Operation 9"/>
          <p:cNvSpPr/>
          <p:nvPr/>
        </p:nvSpPr>
        <p:spPr>
          <a:xfrm>
            <a:off x="7593013" y="4195763"/>
            <a:ext cx="1273175" cy="990600"/>
          </a:xfrm>
          <a:prstGeom prst="flowChartManualOperation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GB" sz="12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2213" y="3509963"/>
            <a:ext cx="762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Slits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4438" y="3357563"/>
            <a:ext cx="1069975" cy="685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Quad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Doublet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1613" y="3509963"/>
            <a:ext cx="800100" cy="381000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 err="1">
                <a:solidFill>
                  <a:srgbClr val="FFFFFF"/>
                </a:solidFill>
              </a:rPr>
              <a:t>MuSR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2213" y="4500563"/>
            <a:ext cx="762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Slits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7713" y="4316413"/>
            <a:ext cx="952500" cy="74771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Quad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Triplet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85975" y="4424363"/>
            <a:ext cx="1087438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Spin Rotator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7013" y="4424363"/>
            <a:ext cx="1057275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Spin Rotator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2613" y="4500563"/>
            <a:ext cx="838200" cy="381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Slicer</a:t>
            </a:r>
          </a:p>
        </p:txBody>
      </p: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277813" y="3521075"/>
            <a:ext cx="70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Now:</a:t>
            </a: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277813" y="4487863"/>
            <a:ext cx="91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Future:</a:t>
            </a:r>
          </a:p>
        </p:txBody>
      </p:sp>
      <p:cxnSp>
        <p:nvCxnSpPr>
          <p:cNvPr id="21" name="Straight Connector 20"/>
          <p:cNvCxnSpPr>
            <a:stCxn id="11" idx="3"/>
            <a:endCxn id="12" idx="1"/>
          </p:cNvCxnSpPr>
          <p:nvPr/>
        </p:nvCxnSpPr>
        <p:spPr>
          <a:xfrm>
            <a:off x="1954213" y="3700463"/>
            <a:ext cx="530225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1"/>
          </p:cNvCxnSpPr>
          <p:nvPr/>
        </p:nvCxnSpPr>
        <p:spPr>
          <a:xfrm>
            <a:off x="3554413" y="3700463"/>
            <a:ext cx="457200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16" idx="1"/>
          </p:cNvCxnSpPr>
          <p:nvPr/>
        </p:nvCxnSpPr>
        <p:spPr>
          <a:xfrm>
            <a:off x="1954213" y="4691063"/>
            <a:ext cx="131762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3"/>
            <a:endCxn id="15" idx="1"/>
          </p:cNvCxnSpPr>
          <p:nvPr/>
        </p:nvCxnSpPr>
        <p:spPr>
          <a:xfrm>
            <a:off x="3173413" y="4691063"/>
            <a:ext cx="114300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8" idx="1"/>
          </p:cNvCxnSpPr>
          <p:nvPr/>
        </p:nvCxnSpPr>
        <p:spPr>
          <a:xfrm>
            <a:off x="4240213" y="4691063"/>
            <a:ext cx="152400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  <a:endCxn id="18" idx="3"/>
          </p:cNvCxnSpPr>
          <p:nvPr/>
        </p:nvCxnSpPr>
        <p:spPr>
          <a:xfrm flipH="1">
            <a:off x="5230813" y="4691063"/>
            <a:ext cx="76200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30" idx="1"/>
          </p:cNvCxnSpPr>
          <p:nvPr/>
        </p:nvCxnSpPr>
        <p:spPr>
          <a:xfrm>
            <a:off x="6364288" y="4691063"/>
            <a:ext cx="85725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0" idx="3"/>
            <a:endCxn id="9" idx="1"/>
          </p:cNvCxnSpPr>
          <p:nvPr/>
        </p:nvCxnSpPr>
        <p:spPr>
          <a:xfrm>
            <a:off x="7391400" y="4691063"/>
            <a:ext cx="103188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TextBox 28"/>
          <p:cNvSpPr txBox="1">
            <a:spLocks noChangeArrowheads="1"/>
          </p:cNvSpPr>
          <p:nvPr/>
        </p:nvSpPr>
        <p:spPr bwMode="auto">
          <a:xfrm>
            <a:off x="7593013" y="4316413"/>
            <a:ext cx="127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altLang="en-US" sz="2000">
                <a:solidFill>
                  <a:srgbClr val="FF0000"/>
                </a:solidFill>
                <a:latin typeface="Rockwell" pitchFamily="18" charset="0"/>
              </a:rPr>
              <a:t>Super</a:t>
            </a:r>
            <a:br>
              <a:rPr lang="en-GB" altLang="en-US" sz="2000">
                <a:solidFill>
                  <a:srgbClr val="FF0000"/>
                </a:solidFill>
                <a:latin typeface="Rockwell" pitchFamily="18" charset="0"/>
              </a:rPr>
            </a:br>
            <a:r>
              <a:rPr lang="en-GB" altLang="en-US" sz="2000">
                <a:solidFill>
                  <a:srgbClr val="FF0000"/>
                </a:solidFill>
                <a:latin typeface="Rockwell" pitchFamily="18" charset="0"/>
              </a:rPr>
              <a:t>MuSR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50013" y="4316413"/>
            <a:ext cx="941387" cy="74771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Quad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rgbClr val="FFFFFF"/>
                </a:solidFill>
              </a:rPr>
              <a:t>Triplet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-6350" y="0"/>
            <a:ext cx="9150350" cy="198913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8" name="Flowchart: Manual Operation 47"/>
          <p:cNvSpPr/>
          <p:nvPr/>
        </p:nvSpPr>
        <p:spPr>
          <a:xfrm>
            <a:off x="3255963" y="220663"/>
            <a:ext cx="2625725" cy="1641475"/>
          </a:xfrm>
          <a:prstGeom prst="flowChartManualOperation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GB" sz="12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2075" name="TextBox 48"/>
          <p:cNvSpPr txBox="1">
            <a:spLocks noChangeArrowheads="1"/>
          </p:cNvSpPr>
          <p:nvPr/>
        </p:nvSpPr>
        <p:spPr bwMode="auto">
          <a:xfrm>
            <a:off x="3255963" y="347663"/>
            <a:ext cx="26257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altLang="en-US" sz="4000">
                <a:solidFill>
                  <a:srgbClr val="FF0000"/>
                </a:solidFill>
                <a:latin typeface="Rockwell" pitchFamily="18" charset="0"/>
              </a:rPr>
              <a:t>Super</a:t>
            </a:r>
            <a:br>
              <a:rPr lang="en-GB" altLang="en-US" sz="4000">
                <a:solidFill>
                  <a:srgbClr val="FF0000"/>
                </a:solidFill>
                <a:latin typeface="Rockwell" pitchFamily="18" charset="0"/>
              </a:rPr>
            </a:br>
            <a:r>
              <a:rPr lang="en-GB" altLang="en-US" sz="4000">
                <a:solidFill>
                  <a:srgbClr val="FF0000"/>
                </a:solidFill>
                <a:latin typeface="Rockwell" pitchFamily="18" charset="0"/>
              </a:rPr>
              <a:t>MuSR</a:t>
            </a:r>
          </a:p>
        </p:txBody>
      </p:sp>
    </p:spTree>
    <p:extLst>
      <p:ext uri="{BB962C8B-B14F-4D97-AF65-F5344CB8AC3E}">
        <p14:creationId xmlns:p14="http://schemas.microsoft.com/office/powerpoint/2010/main" val="19401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825" y="128588"/>
            <a:ext cx="8640763" cy="1433512"/>
          </a:xfrm>
        </p:spPr>
        <p:txBody>
          <a:bodyPr/>
          <a:lstStyle/>
          <a:p>
            <a:r>
              <a:rPr lang="en-GB" altLang="en-US" sz="3600" smtClean="0"/>
              <a:t>What does the science need?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49238" y="1600200"/>
          <a:ext cx="8643937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8918"/>
                <a:gridCol w="374501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 marL="91455" marR="914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Requirements</a:t>
                      </a:r>
                      <a:endParaRPr lang="en-GB" dirty="0"/>
                    </a:p>
                  </a:txBody>
                  <a:tcPr marL="91455" marR="914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Ionic diffusion (e.g.</a:t>
                      </a:r>
                      <a:r>
                        <a:rPr lang="en-GB" baseline="0" dirty="0" smtClean="0"/>
                        <a:t> Li batteries)</a:t>
                      </a:r>
                      <a:endParaRPr lang="en-GB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Rate</a:t>
                      </a:r>
                      <a:endParaRPr lang="en-GB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Magnetism – oxides and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baseline="0" dirty="0" err="1" smtClean="0"/>
                        <a:t>intermetallics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Resolution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Magnetism – organic</a:t>
                      </a:r>
                      <a:r>
                        <a:rPr lang="en-GB" b="0" baseline="0" dirty="0" smtClean="0"/>
                        <a:t> and weak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Rate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Muon chemistry – RF experiments</a:t>
                      </a:r>
                      <a:endParaRPr lang="en-GB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Rate,</a:t>
                      </a:r>
                      <a:r>
                        <a:rPr lang="en-GB" baseline="0" dirty="0" smtClean="0"/>
                        <a:t> higher field, spin rotation</a:t>
                      </a:r>
                      <a:endParaRPr lang="en-GB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Semiconductors</a:t>
                      </a:r>
                      <a:endParaRPr lang="en-GB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Resolution, spin rotation</a:t>
                      </a:r>
                      <a:endParaRPr lang="en-GB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Skyrmions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Resolution</a:t>
                      </a:r>
                      <a:r>
                        <a:rPr lang="en-GB" b="0" smtClean="0"/>
                        <a:t>, spin</a:t>
                      </a:r>
                      <a:r>
                        <a:rPr lang="en-GB" b="0" baseline="0" smtClean="0"/>
                        <a:t> rotation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Superconductors – vortex</a:t>
                      </a:r>
                      <a:r>
                        <a:rPr lang="en-GB" b="0" baseline="0" dirty="0" smtClean="0"/>
                        <a:t> lattices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Resolution, spin</a:t>
                      </a:r>
                      <a:r>
                        <a:rPr lang="en-GB" b="0" baseline="0" dirty="0" smtClean="0"/>
                        <a:t> rotation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Superconductors – TRS-breaking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Rate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Superconductors – Topological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Rate, spin rotation</a:t>
                      </a:r>
                      <a:endParaRPr lang="en-GB" b="0" dirty="0"/>
                    </a:p>
                  </a:txBody>
                  <a:tcPr marL="91455" marR="9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4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779462"/>
          </a:xfrm>
        </p:spPr>
        <p:txBody>
          <a:bodyPr/>
          <a:lstStyle/>
          <a:p>
            <a:r>
              <a:rPr lang="en-GB" altLang="en-US" smtClean="0"/>
              <a:t>Pulse slicing on request</a:t>
            </a:r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981075"/>
            <a:ext cx="7945437" cy="5791200"/>
          </a:xfrm>
        </p:spPr>
      </p:pic>
    </p:spTree>
    <p:extLst>
      <p:ext uri="{BB962C8B-B14F-4D97-AF65-F5344CB8AC3E}">
        <p14:creationId xmlns:p14="http://schemas.microsoft.com/office/powerpoint/2010/main" val="37540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heme/theme1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236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ISIS Small Bottom Banner</vt:lpstr>
      <vt:lpstr>1_ISIS Small Bottom Banner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the science need?</vt:lpstr>
      <vt:lpstr>Pulse slicing on request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Hillier</dc:creator>
  <cp:lastModifiedBy>Adrian Hillier</cp:lastModifiedBy>
  <cp:revision>2</cp:revision>
  <dcterms:created xsi:type="dcterms:W3CDTF">2016-09-01T08:22:14Z</dcterms:created>
  <dcterms:modified xsi:type="dcterms:W3CDTF">2016-09-01T08:30:06Z</dcterms:modified>
</cp:coreProperties>
</file>