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86" r:id="rId2"/>
    <p:sldId id="288" r:id="rId3"/>
    <p:sldId id="289" r:id="rId4"/>
    <p:sldId id="294" r:id="rId5"/>
    <p:sldId id="295" r:id="rId6"/>
    <p:sldId id="300" r:id="rId7"/>
    <p:sldId id="301" r:id="rId8"/>
    <p:sldId id="302" r:id="rId9"/>
    <p:sldId id="296" r:id="rId10"/>
    <p:sldId id="280" r:id="rId11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Oswald Regular" panose="02000503000000000000" pitchFamily="2" charset="77"/>
      <p:regular r:id="rId20"/>
    </p:embeddedFont>
    <p:embeddedFont>
      <p:font typeface="Source Sans Pro" panose="020B0503030403020204" pitchFamily="34" charset="0"/>
      <p:regular r:id="rId21"/>
      <p:bold r:id="rId22"/>
      <p:italic r:id="rId23"/>
      <p:boldItalic r:id="rId24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D0CF"/>
    <a:srgbClr val="A91D37"/>
    <a:srgbClr val="000000"/>
    <a:srgbClr val="EFB531"/>
    <a:srgbClr val="0033C3"/>
    <a:srgbClr val="D3D3D3"/>
    <a:srgbClr val="B8B8B8"/>
    <a:srgbClr val="115593"/>
    <a:srgbClr val="156BB8"/>
    <a:srgbClr val="02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97" autoAdjust="0"/>
    <p:restoredTop sz="95739" autoAdjust="0"/>
  </p:normalViewPr>
  <p:slideViewPr>
    <p:cSldViewPr snapToGrid="0">
      <p:cViewPr varScale="1">
        <p:scale>
          <a:sx n="98" d="100"/>
          <a:sy n="98" d="100"/>
        </p:scale>
        <p:origin x="224" y="7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2" d="100"/>
          <a:sy n="122" d="100"/>
        </p:scale>
        <p:origin x="491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5E76C91-9915-4458-B23D-3EA6540160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6FB7AE3-DFD2-49AA-A887-7324B1F10A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E58FE-3AE1-4995-80E6-8AF0F1DA0E4E}" type="datetimeFigureOut">
              <a:rPr lang="de-DE" smtClean="0"/>
              <a:t>05.10.23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FC00001-5093-43F7-BD9F-EF265DE522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453EC2C-99A1-4C15-A25C-1C6F2B3A89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47158-EF9E-49A5-B018-E307E4952F0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5321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091381-FB9B-4B1C-99E3-890DFD4525D3}" type="datetimeFigureOut">
              <a:rPr lang="de-DE" smtClean="0"/>
              <a:t>05.10.23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D9B650-A7F0-464D-8688-D88779A13E2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650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AA5189-E3C0-5541-BCD2-55708D4D52CC}" type="slidenum">
              <a:rPr lang="de-DE"/>
              <a:pPr/>
              <a:t>10</a:t>
            </a:fld>
            <a:endParaRPr lang="de-DE" dirty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3178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03146D-F9CD-4667-9733-9159758359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D83CE06-6889-4F07-9BDB-F60D87A011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E369807-43E9-4E6F-A3E0-5D77B68F98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9AAF2-2243-4209-A85C-F7036AF186DC}" type="datetimeFigureOut">
              <a:rPr lang="de-DE" smtClean="0"/>
              <a:t>05.10.23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9A6AF13-49B3-4FE9-B94D-0CD8BBAE9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4B81F20-5618-4C2C-B875-915115B7E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AB555-1637-45AA-8BE3-A522B2EDF89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7234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5F8505-DC85-4124-B03D-74FED5553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DCD297E-272F-4873-A2EA-99254EB5A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9079D37-5C54-4648-BC05-D93512E0F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9AAF2-2243-4209-A85C-F7036AF186DC}" type="datetimeFigureOut">
              <a:rPr lang="de-DE" smtClean="0"/>
              <a:t>05.10.23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1FC2188-E367-4F3B-B212-CBD08385D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EB827D5-7942-4DB0-866C-DFD78B5C2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AB555-1637-45AA-8BE3-A522B2EDF89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9997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E50A8C9-E3BB-4DA1-AF29-8CB58BAE5E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5998828-6246-499E-8416-8FA63C50DC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CA716FF-32E2-417F-8FB2-3B74298210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9AAF2-2243-4209-A85C-F7036AF186DC}" type="datetimeFigureOut">
              <a:rPr lang="de-DE" smtClean="0"/>
              <a:t>05.10.23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976C2B-432E-40FA-BD82-526215F83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68DD793-DB9D-48DE-BE05-FB76A1153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AB555-1637-45AA-8BE3-A522B2EDF89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1109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80AC99-2076-43D9-B787-7562050BC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C3EEA89-F850-4F9A-AF61-50796D810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059DD63-82FB-45C4-9C46-A46D9D89D7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9AAF2-2243-4209-A85C-F7036AF186DC}" type="datetimeFigureOut">
              <a:rPr lang="de-DE" smtClean="0"/>
              <a:t>05.10.23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22F4776-D99C-4135-B29D-B7D988671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3F7797C-8BB4-442E-8DDB-97B3C1E12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AB555-1637-45AA-8BE3-A522B2EDF89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0152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F8B62F-7BA0-465D-BEBF-182FFE6CD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115AEB-4E22-4AC3-A18A-016278299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BD60CA-7E10-4594-A689-D06550C903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9AAF2-2243-4209-A85C-F7036AF186DC}" type="datetimeFigureOut">
              <a:rPr lang="de-DE" smtClean="0"/>
              <a:t>05.10.23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2C4FC93-C90F-4DC1-81C0-083990C3E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B77A670-2D23-47BD-B759-B5E5CF525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AB555-1637-45AA-8BE3-A522B2EDF89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3813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723B35-854E-4696-8A87-7E7B728A3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3645F74-BD8D-4E4E-BDB9-D02A44EEAA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361FF99-02E9-4119-919B-E4B5BEC23B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9927D07-FAB5-4FEF-91B2-B2533B9FD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9AAF2-2243-4209-A85C-F7036AF186DC}" type="datetimeFigureOut">
              <a:rPr lang="de-DE" smtClean="0"/>
              <a:t>05.10.23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5283F85-213C-4B7A-9B9D-F8AD8A926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123057A-E691-4F8C-9DE9-72DBAB7EE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AB555-1637-45AA-8BE3-A522B2EDF89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6650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3BEA62-38E6-4B5F-AD25-C14259874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A12F239-6267-4445-88DA-C6FA8FDAF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98EFE8D-222A-401D-9C0F-BC9592B993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52B5365-1527-4EE6-B7A0-96E7210401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DA62BEE-9E9A-4648-BE58-51CCA22500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1F725D7-3A71-4698-AD5D-05CA495604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9AAF2-2243-4209-A85C-F7036AF186DC}" type="datetimeFigureOut">
              <a:rPr lang="de-DE" smtClean="0"/>
              <a:t>05.10.23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F205A89-55DB-4AA1-9811-6CB6C2534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88FAFAE-4685-4696-8BE6-A9FF1C1EC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AB555-1637-45AA-8BE3-A522B2EDF89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2133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BCFD02-FCDE-4CDE-BBD9-303E9235C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CE4FC69-EEA5-4B6F-9EDC-3FE3A444E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9AAF2-2243-4209-A85C-F7036AF186DC}" type="datetimeFigureOut">
              <a:rPr lang="de-DE" smtClean="0"/>
              <a:t>05.10.23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5CD84CD-7858-4431-B124-3BC3FE4B8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3F721B-6992-4CBE-92C7-8C16E4774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AB555-1637-45AA-8BE3-A522B2EDF89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8700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7638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47622E-6FA0-48E8-841D-5199DDA5B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4C957F8-4344-4A7D-9FA7-6EBAC93AB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1139DC7-5A2B-438D-B985-4A4B096EF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6CE11AD-5C9B-4155-94F7-DAA73F198D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9AAF2-2243-4209-A85C-F7036AF186DC}" type="datetimeFigureOut">
              <a:rPr lang="de-DE" smtClean="0"/>
              <a:t>05.10.23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3BA642A-8B77-4D6B-92C3-91DD03805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882536F-7F1A-47B5-96F6-7CCF0B54C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AB555-1637-45AA-8BE3-A522B2EDF89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6525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3AF85-EB0C-4B9D-A332-DFE9B7A53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D11919E-478C-47FE-A050-93C6355CE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CC08F94-D57A-4C09-81F4-00E41C9F9B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00857B2-BC24-4673-8C75-6C4D5949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9AAF2-2243-4209-A85C-F7036AF186DC}" type="datetimeFigureOut">
              <a:rPr lang="de-DE" smtClean="0"/>
              <a:t>05.10.23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7CFE2D3-1321-4B02-A5E1-2F6145178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E0553D3-324D-4DAF-814A-4A7C55D8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AB555-1637-45AA-8BE3-A522B2EDF89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6836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E3195E9B-F05D-4615-B542-936C8762006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004955" y="6123708"/>
            <a:ext cx="656278" cy="34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13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docs.epics-controls.org/en/latest/CONTRIBUTING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B200AE4-4BB0-45E2-BF76-953BC07FE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84EAC81-8748-45A9-9E48-D8B6C99A5DB4}"/>
              </a:ext>
            </a:extLst>
          </p:cNvPr>
          <p:cNvSpPr txBox="1"/>
          <p:nvPr/>
        </p:nvSpPr>
        <p:spPr>
          <a:xfrm>
            <a:off x="5856799" y="4597651"/>
            <a:ext cx="5558712" cy="14514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eaLnBrk="0" hangingPunct="0"/>
            <a:r>
              <a:rPr lang="de-DE" sz="4400" spc="30" dirty="0">
                <a:solidFill>
                  <a:srgbClr val="C7DE37"/>
                </a:solidFill>
                <a:latin typeface="Oswald Regular"/>
                <a:cs typeface="Oswald Regular"/>
              </a:rPr>
              <a:t>Report </a:t>
            </a:r>
            <a:r>
              <a:rPr lang="de-DE" sz="4400" spc="30" dirty="0" err="1">
                <a:solidFill>
                  <a:srgbClr val="C7DE37"/>
                </a:solidFill>
                <a:latin typeface="Oswald Regular"/>
                <a:cs typeface="Oswald Regular"/>
              </a:rPr>
              <a:t>of</a:t>
            </a:r>
            <a:endParaRPr lang="de-DE" sz="4400" spc="30" dirty="0">
              <a:solidFill>
                <a:srgbClr val="C7DE37"/>
              </a:solidFill>
              <a:latin typeface="Oswald Regular"/>
              <a:cs typeface="Oswald Regular"/>
            </a:endParaRPr>
          </a:p>
          <a:p>
            <a:pPr algn="ctr" eaLnBrk="0" hangingPunct="0"/>
            <a:r>
              <a:rPr lang="de-DE" sz="4400" spc="30" dirty="0" err="1">
                <a:solidFill>
                  <a:srgbClr val="C7DE37"/>
                </a:solidFill>
                <a:latin typeface="Oswald Regular"/>
                <a:cs typeface="Oswald Regular"/>
              </a:rPr>
              <a:t>Documentathon</a:t>
            </a:r>
            <a:r>
              <a:rPr lang="de-DE" sz="4400" spc="30" dirty="0">
                <a:solidFill>
                  <a:srgbClr val="C7DE37"/>
                </a:solidFill>
                <a:latin typeface="Oswald Regular"/>
                <a:cs typeface="Oswald Regular"/>
              </a:rPr>
              <a:t> 2023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0B20AEB-16DA-447D-918E-30BDB777D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3617" y="1513153"/>
            <a:ext cx="1865076" cy="98628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437BC92-EF08-FD5F-23A6-EC4F892F9AC8}"/>
              </a:ext>
            </a:extLst>
          </p:cNvPr>
          <p:cNvGrpSpPr/>
          <p:nvPr/>
        </p:nvGrpSpPr>
        <p:grpSpPr>
          <a:xfrm>
            <a:off x="3369076" y="2978299"/>
            <a:ext cx="1214846" cy="1136533"/>
            <a:chOff x="9248502" y="3084498"/>
            <a:chExt cx="1214846" cy="1136533"/>
          </a:xfrm>
          <a:scene3d>
            <a:camera prst="orthographicFront">
              <a:rot lat="0" lon="0" rev="21000000"/>
            </a:camera>
            <a:lightRig rig="threePt" dir="t"/>
          </a:scene3d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DC5D83-C8DB-AB6A-FEAB-F46BE2A28C3D}"/>
                </a:ext>
              </a:extLst>
            </p:cNvPr>
            <p:cNvSpPr/>
            <p:nvPr/>
          </p:nvSpPr>
          <p:spPr>
            <a:xfrm>
              <a:off x="9248502" y="3084498"/>
              <a:ext cx="1214846" cy="1136533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" name="Bildobjekt 8">
              <a:extLst>
                <a:ext uri="{FF2B5EF4-FFF2-40B4-BE49-F238E27FC236}">
                  <a16:creationId xmlns:a16="http://schemas.microsoft.com/office/drawing/2014/main" id="{000E6416-52F3-56C6-6D5E-E011390FD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2727" y="3295795"/>
              <a:ext cx="826395" cy="800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9828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generated with high confidence">
            <a:extLst>
              <a:ext uri="{FF2B5EF4-FFF2-40B4-BE49-F238E27FC236}">
                <a16:creationId xmlns:a16="http://schemas.microsoft.com/office/drawing/2014/main" id="{081E4B5E-9F23-434D-8EF6-723C1D16DF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92148" y="435454"/>
            <a:ext cx="6746511" cy="17190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3467" dirty="0">
                <a:solidFill>
                  <a:srgbClr val="C7DE27"/>
                </a:solidFill>
                <a:latin typeface="Oswald Regular"/>
                <a:ea typeface="Milo-Medium"/>
                <a:cs typeface="Oswald Regular"/>
              </a:rPr>
              <a:t>Thank You for Your Attention!</a:t>
            </a:r>
          </a:p>
          <a:p>
            <a:pPr>
              <a:lnSpc>
                <a:spcPct val="110000"/>
              </a:lnSpc>
            </a:pPr>
            <a:endParaRPr lang="de-DE" sz="3467" dirty="0">
              <a:solidFill>
                <a:srgbClr val="C7DE27"/>
              </a:solidFill>
              <a:latin typeface="Oswald Regular"/>
              <a:ea typeface="Milo-Medium"/>
              <a:cs typeface="Oswald Regular"/>
            </a:endParaRPr>
          </a:p>
          <a:p>
            <a:pPr>
              <a:lnSpc>
                <a:spcPct val="110000"/>
              </a:lnSpc>
            </a:pPr>
            <a:r>
              <a:rPr lang="de-DE" sz="3467" dirty="0">
                <a:solidFill>
                  <a:srgbClr val="C7DE27"/>
                </a:solidFill>
                <a:latin typeface="Oswald Regular"/>
                <a:ea typeface="Milo-Medium"/>
                <a:cs typeface="Oswald Regular"/>
              </a:rPr>
              <a:t>See </a:t>
            </a:r>
            <a:r>
              <a:rPr lang="de-DE" sz="3467" dirty="0" err="1">
                <a:solidFill>
                  <a:srgbClr val="C7DE27"/>
                </a:solidFill>
                <a:latin typeface="Oswald Regular"/>
                <a:ea typeface="Milo-Medium"/>
                <a:cs typeface="Oswald Regular"/>
              </a:rPr>
              <a:t>you</a:t>
            </a:r>
            <a:r>
              <a:rPr lang="de-DE" sz="3467" dirty="0">
                <a:solidFill>
                  <a:srgbClr val="C7DE27"/>
                </a:solidFill>
                <a:latin typeface="Oswald Regular"/>
                <a:ea typeface="Milo-Medium"/>
                <a:cs typeface="Oswald Regular"/>
              </a:rPr>
              <a:t> in </a:t>
            </a:r>
            <a:r>
              <a:rPr lang="de-DE" sz="3467" dirty="0" err="1">
                <a:solidFill>
                  <a:srgbClr val="C7DE27"/>
                </a:solidFill>
                <a:latin typeface="Oswald Regular"/>
                <a:ea typeface="Milo-Medium"/>
                <a:cs typeface="Oswald Regular"/>
              </a:rPr>
              <a:t>the</a:t>
            </a:r>
            <a:r>
              <a:rPr lang="de-DE" sz="3467" dirty="0">
                <a:solidFill>
                  <a:srgbClr val="C7DE27"/>
                </a:solidFill>
                <a:latin typeface="Oswald Regular"/>
                <a:ea typeface="Milo-Medium"/>
                <a:cs typeface="Oswald Regular"/>
              </a:rPr>
              <a:t> </a:t>
            </a:r>
            <a:r>
              <a:rPr lang="de-DE" sz="3467" dirty="0" err="1">
                <a:solidFill>
                  <a:srgbClr val="C7DE27"/>
                </a:solidFill>
                <a:latin typeface="Oswald Regular"/>
                <a:ea typeface="Milo-Medium"/>
                <a:cs typeface="Oswald Regular"/>
              </a:rPr>
              <a:t>next</a:t>
            </a:r>
            <a:r>
              <a:rPr lang="de-DE" sz="3467" dirty="0">
                <a:solidFill>
                  <a:srgbClr val="C7DE27"/>
                </a:solidFill>
                <a:latin typeface="Oswald Regular"/>
                <a:ea typeface="Milo-Medium"/>
                <a:cs typeface="Oswald Regular"/>
              </a:rPr>
              <a:t> &lt;</a:t>
            </a:r>
            <a:r>
              <a:rPr lang="de-DE" sz="3467" dirty="0" err="1">
                <a:solidFill>
                  <a:srgbClr val="C7DE27"/>
                </a:solidFill>
                <a:latin typeface="Oswald Regular"/>
                <a:ea typeface="Milo-Medium"/>
                <a:cs typeface="Oswald Regular"/>
              </a:rPr>
              <a:t>docu</a:t>
            </a:r>
            <a:r>
              <a:rPr lang="de-DE" sz="3467" dirty="0">
                <a:solidFill>
                  <a:srgbClr val="C7DE27"/>
                </a:solidFill>
                <a:latin typeface="Oswald Regular"/>
                <a:ea typeface="Milo-Medium"/>
                <a:cs typeface="Oswald Regular"/>
              </a:rPr>
              <a:t>/code&gt;-</a:t>
            </a:r>
            <a:r>
              <a:rPr lang="de-DE" sz="3467" dirty="0" err="1">
                <a:solidFill>
                  <a:srgbClr val="C7DE27"/>
                </a:solidFill>
                <a:latin typeface="Oswald Regular"/>
                <a:ea typeface="Milo-Medium"/>
                <a:cs typeface="Oswald Regular"/>
              </a:rPr>
              <a:t>athon</a:t>
            </a:r>
            <a:r>
              <a:rPr lang="de-DE" sz="3467" dirty="0">
                <a:solidFill>
                  <a:srgbClr val="C7DE27"/>
                </a:solidFill>
                <a:latin typeface="Oswald Regular"/>
                <a:ea typeface="Milo-Medium"/>
                <a:cs typeface="Oswald Regular"/>
              </a:rPr>
              <a:t>…</a:t>
            </a:r>
          </a:p>
        </p:txBody>
      </p:sp>
      <p:pic>
        <p:nvPicPr>
          <p:cNvPr id="36" name="Grafik 8">
            <a:extLst>
              <a:ext uri="{FF2B5EF4-FFF2-40B4-BE49-F238E27FC236}">
                <a16:creationId xmlns:a16="http://schemas.microsoft.com/office/drawing/2014/main" id="{BBFCB516-DB00-4844-B0CC-5A420930EB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48" y="6139281"/>
            <a:ext cx="648829" cy="34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9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314628" y="456623"/>
            <a:ext cx="9283883" cy="886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 hangingPunct="0">
              <a:lnSpc>
                <a:spcPct val="120000"/>
              </a:lnSpc>
              <a:spcAft>
                <a:spcPts val="627"/>
              </a:spcAft>
              <a:buClr>
                <a:srgbClr val="9C072D"/>
              </a:buClr>
              <a:tabLst>
                <a:tab pos="392682" algn="l"/>
              </a:tabLst>
            </a:pPr>
            <a:r>
              <a:rPr lang="de-DE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Many </a:t>
            </a: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years</a:t>
            </a:r>
            <a:r>
              <a:rPr lang="de-DE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 ago, the new EPICS graphical identity and website were introduced at the Collaboration Meeting in Barcelona... (2017)</a:t>
            </a:r>
          </a:p>
        </p:txBody>
      </p:sp>
      <p:pic>
        <p:nvPicPr>
          <p:cNvPr id="5" name="Picture 4" descr="A person that is standing in the dirt&#10;&#10;Description generated with very high confidence">
            <a:extLst>
              <a:ext uri="{FF2B5EF4-FFF2-40B4-BE49-F238E27FC236}">
                <a16:creationId xmlns:a16="http://schemas.microsoft.com/office/drawing/2014/main" id="{58847FA0-EED8-4166-8BF3-4B31C9753D3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32" y="1403132"/>
            <a:ext cx="6094260" cy="3429000"/>
          </a:xfrm>
          <a:prstGeom prst="rect">
            <a:avLst/>
          </a:prstGeom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214512" y="1773551"/>
            <a:ext cx="6096000" cy="3429001"/>
            <a:chOff x="0" y="0"/>
            <a:chExt cx="12192000" cy="68580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71DD0CA-754E-460C-A494-2285171FC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C19C3C3-D290-47BD-B518-A8DF01316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11" y="571246"/>
              <a:ext cx="2702691" cy="1070942"/>
            </a:xfrm>
            <a:prstGeom prst="rect">
              <a:avLst/>
            </a:prstGeom>
          </p:spPr>
        </p:pic>
      </p:grpSp>
      <p:pic>
        <p:nvPicPr>
          <p:cNvPr id="10" name="Grafik 4">
            <a:extLst>
              <a:ext uri="{FF2B5EF4-FFF2-40B4-BE49-F238E27FC236}">
                <a16:creationId xmlns:a16="http://schemas.microsoft.com/office/drawing/2014/main" id="{769E70B2-6111-461A-94DD-0578A5E2346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132" y="2143971"/>
            <a:ext cx="6096000" cy="3429000"/>
          </a:xfrm>
          <a:prstGeom prst="rect">
            <a:avLst/>
          </a:prstGeom>
        </p:spPr>
      </p:pic>
      <p:pic>
        <p:nvPicPr>
          <p:cNvPr id="11" name="Picture 1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72D3262-9374-44FA-80A9-180BF201ACD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752" y="2514390"/>
            <a:ext cx="6096000" cy="3429000"/>
          </a:xfrm>
          <a:prstGeom prst="rect">
            <a:avLst/>
          </a:prstGeom>
        </p:spPr>
      </p:pic>
      <p:pic>
        <p:nvPicPr>
          <p:cNvPr id="12" name="Picture 11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04012DD0-4962-45A1-80CE-D4F034A14A0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372" y="2884809"/>
            <a:ext cx="6096000" cy="3429000"/>
          </a:xfrm>
          <a:prstGeom prst="rect">
            <a:avLst/>
          </a:prstGeom>
        </p:spPr>
      </p:pic>
      <p:pic>
        <p:nvPicPr>
          <p:cNvPr id="13" name="Picture 12" descr="A screenshot of a computer screen&#10;&#10;Description generated with very high confidence">
            <a:extLst>
              <a:ext uri="{FF2B5EF4-FFF2-40B4-BE49-F238E27FC236}">
                <a16:creationId xmlns:a16="http://schemas.microsoft.com/office/drawing/2014/main" id="{D7E35781-47EC-404F-A46D-4F6990BCE76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994" y="3255229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7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3"/>
          <p:cNvSpPr txBox="1"/>
          <p:nvPr/>
        </p:nvSpPr>
        <p:spPr>
          <a:xfrm>
            <a:off x="625642" y="456623"/>
            <a:ext cx="9972869" cy="63527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 hangingPunct="0">
              <a:lnSpc>
                <a:spcPct val="120000"/>
              </a:lnSpc>
              <a:spcAft>
                <a:spcPts val="627"/>
              </a:spcAft>
              <a:buClr>
                <a:srgbClr val="9C072D"/>
              </a:buClr>
              <a:tabLst>
                <a:tab pos="392682" algn="l"/>
              </a:tabLst>
            </a:pPr>
            <a:r>
              <a:rPr lang="en-GB" sz="3200" b="1" dirty="0">
                <a:solidFill>
                  <a:srgbClr val="60737F"/>
                </a:solidFill>
                <a:latin typeface="Oswald Regular" panose="02000503000000000000" pitchFamily="2" charset="0"/>
                <a:ea typeface="Milo-Medium"/>
                <a:cs typeface="Source Sans Pro"/>
              </a:rPr>
              <a:t>After that, a lot happened:</a:t>
            </a:r>
            <a:endParaRPr lang="en-GB" sz="2400" dirty="0">
              <a:solidFill>
                <a:srgbClr val="60737F"/>
              </a:solidFill>
              <a:latin typeface="Source Sans Pro"/>
              <a:ea typeface="Milo-Medium"/>
              <a:cs typeface="Source Sans Pro"/>
            </a:endParaRPr>
          </a:p>
          <a:p>
            <a:pPr marL="342900" indent="-342900" eaLnBrk="0" hangingPunct="0">
              <a:lnSpc>
                <a:spcPct val="120000"/>
              </a:lnSpc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the </a:t>
            </a:r>
            <a:r>
              <a:rPr lang="en-GB" sz="2400" dirty="0" err="1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Wordpress</a:t>
            </a: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 site (epics-</a:t>
            </a:r>
            <a:r>
              <a:rPr lang="en-GB" sz="2400" dirty="0" err="1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controls.org</a:t>
            </a: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) has been in operation, however with very few updates after launch.</a:t>
            </a:r>
          </a:p>
          <a:p>
            <a:pPr marL="342900" indent="-342900" eaLnBrk="0" hangingPunct="0">
              <a:lnSpc>
                <a:spcPct val="120000"/>
              </a:lnSpc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 err="1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docs.epics-controls.org</a:t>
            </a: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 sub-site was created using </a:t>
            </a:r>
            <a:r>
              <a:rPr lang="en-GB" sz="2400" dirty="0" err="1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Readthedocs</a:t>
            </a: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 &amp; Sphinx</a:t>
            </a:r>
          </a:p>
          <a:p>
            <a:pPr marL="342900" indent="-342900" eaLnBrk="0" hangingPunct="0">
              <a:lnSpc>
                <a:spcPct val="120000"/>
              </a:lnSpc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Many improvements have been done in the EPICS documentation.</a:t>
            </a:r>
          </a:p>
          <a:p>
            <a:pPr eaLnBrk="0" hangingPunct="0">
              <a:lnSpc>
                <a:spcPct val="120000"/>
              </a:lnSpc>
              <a:spcAft>
                <a:spcPts val="627"/>
              </a:spcAft>
              <a:buClr>
                <a:srgbClr val="C7DE37"/>
              </a:buClr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…but…</a:t>
            </a:r>
          </a:p>
          <a:p>
            <a:pPr eaLnBrk="0" hangingPunct="0">
              <a:lnSpc>
                <a:spcPct val="120000"/>
              </a:lnSpc>
              <a:spcAft>
                <a:spcPts val="627"/>
              </a:spcAft>
              <a:buClr>
                <a:srgbClr val="C7DE37"/>
              </a:buClr>
              <a:tabLst>
                <a:tab pos="392682" algn="l"/>
              </a:tabLst>
            </a:pPr>
            <a:r>
              <a:rPr lang="en-GB" sz="3200" b="1" dirty="0">
                <a:solidFill>
                  <a:srgbClr val="60737F"/>
                </a:solidFill>
                <a:latin typeface="Oswald Regular" panose="02000503000000000000" pitchFamily="2" charset="0"/>
                <a:ea typeface="Milo-Medium"/>
                <a:cs typeface="Source Sans Pro"/>
              </a:rPr>
              <a:t>A lot did </a:t>
            </a:r>
            <a:r>
              <a:rPr lang="en-GB" sz="3200" b="1" u="sng" dirty="0">
                <a:solidFill>
                  <a:srgbClr val="60737F"/>
                </a:solidFill>
                <a:latin typeface="Oswald Regular" panose="02000503000000000000" pitchFamily="2" charset="0"/>
                <a:ea typeface="Milo-Medium"/>
                <a:cs typeface="Source Sans Pro"/>
              </a:rPr>
              <a:t>not</a:t>
            </a:r>
            <a:r>
              <a:rPr lang="en-GB" sz="3200" b="1" dirty="0">
                <a:solidFill>
                  <a:srgbClr val="60737F"/>
                </a:solidFill>
                <a:latin typeface="Oswald Regular" panose="02000503000000000000" pitchFamily="2" charset="0"/>
                <a:ea typeface="Milo-Medium"/>
                <a:cs typeface="Source Sans Pro"/>
              </a:rPr>
              <a:t> happen (before the </a:t>
            </a:r>
            <a:r>
              <a:rPr lang="en-GB" sz="3200" b="1" dirty="0" err="1">
                <a:solidFill>
                  <a:srgbClr val="60737F"/>
                </a:solidFill>
                <a:latin typeface="Oswald Regular" panose="02000503000000000000" pitchFamily="2" charset="0"/>
                <a:ea typeface="Milo-Medium"/>
                <a:cs typeface="Source Sans Pro"/>
              </a:rPr>
              <a:t>docuathon</a:t>
            </a:r>
            <a:r>
              <a:rPr lang="en-GB" sz="3200" b="1" dirty="0">
                <a:solidFill>
                  <a:srgbClr val="60737F"/>
                </a:solidFill>
                <a:latin typeface="Oswald Regular" panose="02000503000000000000" pitchFamily="2" charset="0"/>
                <a:ea typeface="Milo-Medium"/>
                <a:cs typeface="Source Sans Pro"/>
              </a:rPr>
              <a:t>)</a:t>
            </a:r>
            <a:endParaRPr lang="en-GB" sz="3200" dirty="0">
              <a:solidFill>
                <a:srgbClr val="60737F"/>
              </a:solidFill>
              <a:latin typeface="Source Sans Pro"/>
              <a:ea typeface="Milo-Medium"/>
              <a:cs typeface="Source Sans Pro"/>
            </a:endParaRPr>
          </a:p>
          <a:p>
            <a:pPr marL="342900" indent="-342900" eaLnBrk="0" hangingPunct="0">
              <a:lnSpc>
                <a:spcPct val="120000"/>
              </a:lnSpc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 err="1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docs.epics-controls.org</a:t>
            </a: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 had not developed as it was foreseen</a:t>
            </a:r>
          </a:p>
          <a:p>
            <a:pPr marL="342900" indent="-342900" eaLnBrk="0" hangingPunct="0">
              <a:lnSpc>
                <a:spcPct val="120000"/>
              </a:lnSpc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The WP site had a lot of documentation that has not been updated</a:t>
            </a:r>
          </a:p>
          <a:p>
            <a:pPr marL="342900" indent="-342900" eaLnBrk="0" hangingPunct="0">
              <a:lnSpc>
                <a:spcPct val="120000"/>
              </a:lnSpc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EPICS 7 feature documentation was scattered or missing altogether</a:t>
            </a:r>
          </a:p>
          <a:p>
            <a:pPr marL="342900" indent="-342900" eaLnBrk="0" hangingPunct="0">
              <a:lnSpc>
                <a:spcPct val="120000"/>
              </a:lnSpc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Still no (complete) Application Developer‘s Guide for EPICS 7</a:t>
            </a:r>
          </a:p>
          <a:p>
            <a:pPr marL="342900" indent="-342900" eaLnBrk="0" hangingPunct="0">
              <a:lnSpc>
                <a:spcPct val="120000"/>
              </a:lnSpc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Number of contributors was low</a:t>
            </a:r>
          </a:p>
        </p:txBody>
      </p:sp>
    </p:spTree>
    <p:extLst>
      <p:ext uri="{BB962C8B-B14F-4D97-AF65-F5344CB8AC3E}">
        <p14:creationId xmlns:p14="http://schemas.microsoft.com/office/powerpoint/2010/main" val="3257485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3"/>
          <p:cNvSpPr txBox="1"/>
          <p:nvPr/>
        </p:nvSpPr>
        <p:spPr>
          <a:xfrm>
            <a:off x="1314628" y="456623"/>
            <a:ext cx="9283883" cy="54999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 hangingPunct="0">
              <a:lnSpc>
                <a:spcPct val="120000"/>
              </a:lnSpc>
              <a:spcAft>
                <a:spcPts val="627"/>
              </a:spcAft>
              <a:buClr>
                <a:srgbClr val="9C072D"/>
              </a:buClr>
              <a:tabLst>
                <a:tab pos="392682" algn="l"/>
              </a:tabLst>
            </a:pPr>
            <a:r>
              <a:rPr lang="en-GB" sz="3200" b="1" dirty="0">
                <a:solidFill>
                  <a:srgbClr val="60737F"/>
                </a:solidFill>
                <a:latin typeface="Oswald Regular" panose="02000503000000000000" pitchFamily="2" charset="0"/>
                <a:ea typeface="Milo-Medium"/>
                <a:cs typeface="Source Sans Pro"/>
              </a:rPr>
              <a:t>Work plan for the </a:t>
            </a:r>
            <a:r>
              <a:rPr lang="en-GB" sz="3200" b="1" dirty="0" err="1">
                <a:solidFill>
                  <a:srgbClr val="60737F"/>
                </a:solidFill>
                <a:latin typeface="Oswald Regular" panose="02000503000000000000" pitchFamily="2" charset="0"/>
                <a:ea typeface="Milo-Medium"/>
                <a:cs typeface="Source Sans Pro"/>
              </a:rPr>
              <a:t>docuathon</a:t>
            </a:r>
            <a:r>
              <a:rPr lang="en-GB" sz="3200" b="1" dirty="0">
                <a:solidFill>
                  <a:srgbClr val="60737F"/>
                </a:solidFill>
                <a:latin typeface="Oswald Regular" panose="02000503000000000000" pitchFamily="2" charset="0"/>
                <a:ea typeface="Milo-Medium"/>
                <a:cs typeface="Source Sans Pro"/>
              </a:rPr>
              <a:t>:</a:t>
            </a:r>
          </a:p>
          <a:p>
            <a:pPr eaLnBrk="0" hangingPunct="0">
              <a:spcAft>
                <a:spcPts val="627"/>
              </a:spcAft>
              <a:buClr>
                <a:srgbClr val="C7DE37"/>
              </a:buClr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Consolidate the content:</a:t>
            </a:r>
          </a:p>
          <a:p>
            <a:pPr marL="342900" indent="-342900" eaLnBrk="0" hangingPunct="0"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Consider and discuss what are the most important issues:</a:t>
            </a:r>
          </a:p>
          <a:p>
            <a:pPr marL="800100" lvl="1" indent="-342900" eaLnBrk="0" hangingPunct="0"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 err="1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AppDevGuide</a:t>
            </a: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 v7, PVA examples, RRM, specifications,…</a:t>
            </a:r>
          </a:p>
          <a:p>
            <a:pPr marL="800100" lvl="1" indent="-342900" eaLnBrk="0" hangingPunct="0"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Look at results of </a:t>
            </a:r>
            <a:r>
              <a:rPr lang="en-GB" sz="2400" dirty="0" err="1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Rémi</a:t>
            </a: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 Nicole’s documentation user survey </a:t>
            </a:r>
          </a:p>
          <a:p>
            <a:pPr marL="342900" indent="-342900" eaLnBrk="0" hangingPunct="0"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Improve integration of epics-controls and </a:t>
            </a:r>
            <a:r>
              <a:rPr lang="en-GB" sz="2400" dirty="0" err="1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docs.epics</a:t>
            </a: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-controls sites</a:t>
            </a:r>
          </a:p>
          <a:p>
            <a:pPr marL="800100" lvl="1" indent="-342900" eaLnBrk="0" hangingPunct="0"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Clarify the navigation, and</a:t>
            </a:r>
          </a:p>
          <a:p>
            <a:pPr marL="800100" lvl="1" indent="-342900" eaLnBrk="0" hangingPunct="0"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Agree on what documentation should go where.</a:t>
            </a:r>
          </a:p>
          <a:p>
            <a:pPr marL="342900" indent="-342900" eaLnBrk="0" hangingPunct="0"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Clarify the process to contribute:</a:t>
            </a:r>
          </a:p>
          <a:p>
            <a:pPr marL="800100" lvl="1" indent="-342900" eaLnBrk="0" hangingPunct="0"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Hosting of the document sources, what goes where</a:t>
            </a:r>
          </a:p>
          <a:p>
            <a:pPr marL="800100" lvl="1" indent="-342900" eaLnBrk="0" hangingPunct="0"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Use the </a:t>
            </a:r>
            <a:r>
              <a:rPr lang="en-GB" sz="2400" dirty="0" err="1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readthedocs.org</a:t>
            </a: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 toolchain</a:t>
            </a:r>
          </a:p>
          <a:p>
            <a:pPr marL="800100" lvl="1" indent="-342900" eaLnBrk="0" hangingPunct="0"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Consolidate the tools, document the documenting process</a:t>
            </a:r>
          </a:p>
        </p:txBody>
      </p:sp>
    </p:spTree>
    <p:extLst>
      <p:ext uri="{BB962C8B-B14F-4D97-AF65-F5344CB8AC3E}">
        <p14:creationId xmlns:p14="http://schemas.microsoft.com/office/powerpoint/2010/main" val="1006979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3"/>
          <p:cNvSpPr txBox="1"/>
          <p:nvPr/>
        </p:nvSpPr>
        <p:spPr>
          <a:xfrm>
            <a:off x="1314628" y="456623"/>
            <a:ext cx="9922332" cy="5869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 hangingPunct="0">
              <a:lnSpc>
                <a:spcPct val="120000"/>
              </a:lnSpc>
              <a:spcAft>
                <a:spcPts val="627"/>
              </a:spcAft>
              <a:buClr>
                <a:srgbClr val="9C072D"/>
              </a:buClr>
              <a:tabLst>
                <a:tab pos="392682" algn="l"/>
              </a:tabLst>
            </a:pPr>
            <a:r>
              <a:rPr lang="en-GB" sz="3200" b="1" dirty="0">
                <a:solidFill>
                  <a:srgbClr val="60737F"/>
                </a:solidFill>
                <a:latin typeface="Oswald Regular" panose="02000503000000000000" pitchFamily="2" charset="0"/>
                <a:ea typeface="Milo-Medium"/>
                <a:cs typeface="Source Sans Pro"/>
              </a:rPr>
              <a:t>What we did:</a:t>
            </a:r>
          </a:p>
          <a:p>
            <a:pPr eaLnBrk="0" hangingPunct="0">
              <a:spcAft>
                <a:spcPts val="627"/>
              </a:spcAft>
              <a:buClr>
                <a:srgbClr val="C7DE37"/>
              </a:buClr>
              <a:tabLst>
                <a:tab pos="392682" algn="l"/>
              </a:tabLst>
            </a:pPr>
            <a:endParaRPr lang="en-GB" sz="2400" dirty="0">
              <a:solidFill>
                <a:srgbClr val="60737F"/>
              </a:solidFill>
              <a:latin typeface="Source Sans Pro"/>
              <a:ea typeface="Milo-Medium"/>
              <a:cs typeface="Source Sans Pro"/>
            </a:endParaRPr>
          </a:p>
          <a:p>
            <a:pPr marL="342900" indent="-342900" eaLnBrk="0" hangingPunct="0"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Discussed and exchange opinions on what makes sense and is most needed</a:t>
            </a:r>
          </a:p>
          <a:p>
            <a:pPr marL="800100" lvl="1" indent="-342900" eaLnBrk="0" hangingPunct="0"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 err="1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AppDevGuide</a:t>
            </a: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 v7, PVA examples, RRM on </a:t>
            </a:r>
            <a:r>
              <a:rPr lang="en-GB" sz="2400" dirty="0" err="1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docs.epics</a:t>
            </a: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-controls,…</a:t>
            </a:r>
          </a:p>
          <a:p>
            <a:pPr marL="342900" indent="-342900" eaLnBrk="0" hangingPunct="0"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Reviewed content of epics-controls and </a:t>
            </a:r>
            <a:r>
              <a:rPr lang="en-GB" sz="2400" dirty="0" err="1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docs.epics</a:t>
            </a: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-controls sites</a:t>
            </a:r>
          </a:p>
          <a:p>
            <a:pPr marL="800100" lvl="1" indent="-342900" eaLnBrk="0" hangingPunct="0"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Updated outdated and removed obsolete content from epics-controls.</a:t>
            </a:r>
          </a:p>
          <a:p>
            <a:pPr marL="800100" lvl="1" indent="-342900" eaLnBrk="0" hangingPunct="0"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Most documentation was moved to </a:t>
            </a:r>
            <a:r>
              <a:rPr lang="en-GB" sz="2400" dirty="0" err="1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docs.epics</a:t>
            </a: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-controls</a:t>
            </a:r>
          </a:p>
          <a:p>
            <a:pPr marL="342900" indent="-342900" eaLnBrk="0" hangingPunct="0"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Developed and documented the process:</a:t>
            </a:r>
          </a:p>
          <a:p>
            <a:pPr marL="800100" lvl="1" indent="-342900" eaLnBrk="0" hangingPunct="0"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General documentation hosted on docs, sources in </a:t>
            </a:r>
            <a:r>
              <a:rPr lang="en-GB" sz="2400" dirty="0" err="1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github</a:t>
            </a:r>
            <a:endParaRPr lang="en-GB" sz="2400" dirty="0">
              <a:solidFill>
                <a:srgbClr val="60737F"/>
              </a:solidFill>
              <a:latin typeface="Source Sans Pro"/>
              <a:ea typeface="Milo-Medium"/>
              <a:cs typeface="Source Sans Pro"/>
            </a:endParaRPr>
          </a:p>
          <a:p>
            <a:pPr marL="800100" lvl="1" indent="-342900" eaLnBrk="0" hangingPunct="0"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Documentation for modules and extensions should stay with sources</a:t>
            </a:r>
          </a:p>
          <a:p>
            <a:pPr marL="800100" lvl="1" indent="-342900" eaLnBrk="0" hangingPunct="0"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Created a Documentation contribution Guide (</a:t>
            </a: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  <a:hlinkClick r:id="rId2"/>
              </a:rPr>
              <a:t>https://docs.epics-controls.org/en/latest/CONTRIBUTING.html</a:t>
            </a: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)</a:t>
            </a:r>
          </a:p>
          <a:p>
            <a:pPr marL="800100" lvl="1" indent="-342900" eaLnBrk="0" hangingPunct="0"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endParaRPr lang="en-GB" sz="2400" dirty="0">
              <a:solidFill>
                <a:srgbClr val="60737F"/>
              </a:solidFill>
              <a:latin typeface="Source Sans Pro"/>
              <a:ea typeface="Milo-Medium"/>
              <a:cs typeface="Source Sans Pro"/>
            </a:endParaRPr>
          </a:p>
        </p:txBody>
      </p:sp>
      <p:pic>
        <p:nvPicPr>
          <p:cNvPr id="4" name="Graphic 3" descr="Confetti ball">
            <a:extLst>
              <a:ext uri="{FF2B5EF4-FFF2-40B4-BE49-F238E27FC236}">
                <a16:creationId xmlns:a16="http://schemas.microsoft.com/office/drawing/2014/main" id="{B395D3C0-11F8-E690-5310-5381810D1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2319" y="495735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76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3"/>
          <p:cNvSpPr txBox="1"/>
          <p:nvPr/>
        </p:nvSpPr>
        <p:spPr>
          <a:xfrm>
            <a:off x="1314628" y="456623"/>
            <a:ext cx="9906366" cy="6166246"/>
          </a:xfrm>
          <a:prstGeom prst="rect">
            <a:avLst/>
          </a:prstGeom>
          <a:noFill/>
        </p:spPr>
        <p:txBody>
          <a:bodyPr wrap="square" lIns="0" tIns="0" rIns="0" bIns="0" rtlCol="0">
            <a:normAutofit lnSpcReduction="10000"/>
          </a:bodyPr>
          <a:lstStyle/>
          <a:p>
            <a:pPr eaLnBrk="0" hangingPunct="0">
              <a:lnSpc>
                <a:spcPct val="120000"/>
              </a:lnSpc>
              <a:spcAft>
                <a:spcPts val="627"/>
              </a:spcAft>
              <a:buClr>
                <a:srgbClr val="9C072D"/>
              </a:buClr>
              <a:tabLst>
                <a:tab pos="392682" algn="l"/>
              </a:tabLst>
            </a:pPr>
            <a:r>
              <a:rPr lang="en-GB" sz="3200" b="1" dirty="0">
                <a:solidFill>
                  <a:srgbClr val="60737F"/>
                </a:solidFill>
                <a:latin typeface="Oswald Regular" panose="02000503000000000000" pitchFamily="2" charset="0"/>
                <a:ea typeface="Milo-Medium"/>
                <a:cs typeface="Source Sans Pro"/>
              </a:rPr>
              <a:t>Short description of how to contribute</a:t>
            </a:r>
          </a:p>
          <a:p>
            <a:pPr eaLnBrk="0" hangingPunct="0">
              <a:lnSpc>
                <a:spcPct val="120000"/>
              </a:lnSpc>
              <a:spcAft>
                <a:spcPts val="627"/>
              </a:spcAft>
              <a:buClr>
                <a:srgbClr val="9C072D"/>
              </a:buClr>
              <a:tabLst>
                <a:tab pos="392682" algn="l"/>
              </a:tabLst>
            </a:pPr>
            <a:r>
              <a:rPr lang="en-GB" sz="2000" b="1" dirty="0">
                <a:solidFill>
                  <a:srgbClr val="60737F"/>
                </a:solidFill>
                <a:latin typeface="Oswald Regular" panose="02000503000000000000" pitchFamily="2" charset="0"/>
                <a:ea typeface="Milo-Medium"/>
                <a:cs typeface="Source Sans Pro"/>
              </a:rPr>
              <a:t>If you have noticed an issue or something missing…</a:t>
            </a:r>
            <a:endParaRPr lang="en-GB" sz="2000" dirty="0">
              <a:solidFill>
                <a:srgbClr val="60737F"/>
              </a:solidFill>
              <a:latin typeface="Source Sans Pro"/>
              <a:ea typeface="Milo-Medium"/>
              <a:cs typeface="Source Sans Pro"/>
            </a:endParaRPr>
          </a:p>
          <a:p>
            <a:pPr marL="342900" indent="-342900" eaLnBrk="0" hangingPunct="0"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Option 1: if you prefer that somebody else does it:</a:t>
            </a:r>
          </a:p>
          <a:p>
            <a:pPr marL="800100" lvl="1" indent="-342900" eaLnBrk="0" hangingPunct="0"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Email tech-talk and describe the issue. Somebody from the community will (hopefully) pick it up and fix.</a:t>
            </a:r>
          </a:p>
          <a:p>
            <a:pPr marL="342900" indent="-342900" eaLnBrk="0" hangingPunct="0"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Option 2: Suggest a fix:</a:t>
            </a:r>
          </a:p>
          <a:p>
            <a:pPr marL="800100" lvl="1" indent="-342900" eaLnBrk="0" hangingPunct="0"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head to </a:t>
            </a:r>
            <a:r>
              <a:rPr lang="en-GB" sz="2400" dirty="0" err="1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Github</a:t>
            </a: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 epics-docs repository and create an issue</a:t>
            </a:r>
          </a:p>
          <a:p>
            <a:pPr marL="342900" indent="-342900" eaLnBrk="0" hangingPunct="0"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Option 3: You want to contribute by doing it yourself (preferred </a:t>
            </a: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  <a:sym typeface="Wingdings" pitchFamily="2" charset="2"/>
              </a:rPr>
              <a:t> )</a:t>
            </a: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 </a:t>
            </a:r>
          </a:p>
          <a:p>
            <a:pPr marL="800100" lvl="1" indent="-342900" eaLnBrk="0" hangingPunct="0"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Be prepared to write either Markdown (md) or </a:t>
            </a:r>
            <a:r>
              <a:rPr lang="en-GB" sz="2400" dirty="0" err="1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ReStructuredText</a:t>
            </a: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 (</a:t>
            </a:r>
            <a:r>
              <a:rPr lang="en-GB" sz="2400" dirty="0" err="1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rst</a:t>
            </a: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)</a:t>
            </a:r>
          </a:p>
          <a:p>
            <a:pPr marL="800100" lvl="1" indent="-342900" eaLnBrk="0" hangingPunct="0"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Fork the repository</a:t>
            </a:r>
          </a:p>
          <a:p>
            <a:pPr marL="800100" lvl="1" indent="-342900" eaLnBrk="0" hangingPunct="0"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Write your contribution or fix an existing text</a:t>
            </a:r>
          </a:p>
          <a:p>
            <a:pPr marL="800100" lvl="1" indent="-342900" eaLnBrk="0" hangingPunct="0"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Create a pull request.</a:t>
            </a:r>
          </a:p>
          <a:p>
            <a:pPr marL="800100" lvl="1" indent="-342900" eaLnBrk="0" hangingPunct="0"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Pull request will eventually be merged by the repo maintainers and the document will appear on the docs website.</a:t>
            </a:r>
          </a:p>
        </p:txBody>
      </p:sp>
    </p:spTree>
    <p:extLst>
      <p:ext uri="{BB962C8B-B14F-4D97-AF65-F5344CB8AC3E}">
        <p14:creationId xmlns:p14="http://schemas.microsoft.com/office/powerpoint/2010/main" val="4099202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3"/>
          <p:cNvSpPr txBox="1"/>
          <p:nvPr/>
        </p:nvSpPr>
        <p:spPr>
          <a:xfrm>
            <a:off x="1314628" y="456623"/>
            <a:ext cx="9906366" cy="6166246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eaLnBrk="0" hangingPunct="0">
              <a:lnSpc>
                <a:spcPct val="120000"/>
              </a:lnSpc>
              <a:spcAft>
                <a:spcPts val="627"/>
              </a:spcAft>
              <a:buClr>
                <a:srgbClr val="9C072D"/>
              </a:buClr>
              <a:tabLst>
                <a:tab pos="392682" algn="l"/>
              </a:tabLst>
            </a:pPr>
            <a:r>
              <a:rPr lang="en-GB" sz="3200" b="1" dirty="0">
                <a:solidFill>
                  <a:srgbClr val="60737F"/>
                </a:solidFill>
                <a:latin typeface="Oswald Regular" panose="02000503000000000000" pitchFamily="2" charset="0"/>
                <a:ea typeface="Milo-Medium"/>
                <a:cs typeface="Source Sans Pro"/>
              </a:rPr>
              <a:t>Some highlights – small selection of </a:t>
            </a:r>
            <a:r>
              <a:rPr lang="en-GB" sz="3600" b="1" dirty="0">
                <a:solidFill>
                  <a:srgbClr val="60737F"/>
                </a:solidFill>
                <a:latin typeface="Oswald Regular" panose="02000503000000000000" pitchFamily="2" charset="0"/>
                <a:ea typeface="Milo-Medium"/>
                <a:cs typeface="Source Sans Pro"/>
              </a:rPr>
              <a:t>many</a:t>
            </a:r>
            <a:endParaRPr lang="en-GB" sz="2000" dirty="0">
              <a:solidFill>
                <a:srgbClr val="60737F"/>
              </a:solidFill>
              <a:latin typeface="Source Sans Pro"/>
              <a:ea typeface="Milo-Medium"/>
              <a:cs typeface="Source Sans Pro"/>
            </a:endParaRPr>
          </a:p>
          <a:p>
            <a:pPr marL="342900" indent="-342900" eaLnBrk="0" hangingPunct="0"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Created a classification to help users to find the right content</a:t>
            </a:r>
          </a:p>
          <a:p>
            <a:pPr marL="800100" lvl="1" indent="-342900" eaLnBrk="0" hangingPunct="0"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Beginner, user, developer, advanced</a:t>
            </a:r>
          </a:p>
          <a:p>
            <a:pPr marL="342900" indent="-342900" eaLnBrk="0" hangingPunct="0"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Reworked the menu structure on docs site</a:t>
            </a:r>
          </a:p>
          <a:p>
            <a:pPr marL="800100" lvl="1" indent="-342900" eaLnBrk="0" hangingPunct="0"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Getting started, Installation, Process Database, Related Software,…</a:t>
            </a:r>
          </a:p>
          <a:p>
            <a:pPr marL="342900" indent="-342900" eaLnBrk="0" hangingPunct="0"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 err="1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Resqued</a:t>
            </a: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 and reworked the “related software” page from old site</a:t>
            </a:r>
          </a:p>
          <a:p>
            <a:pPr marL="800100" lvl="1" indent="-342900" eaLnBrk="0" hangingPunct="0"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Had been sitting on epics-controls almost unnoticed</a:t>
            </a:r>
          </a:p>
          <a:p>
            <a:pPr marL="800100" lvl="1" indent="-342900" eaLnBrk="0" hangingPunct="0"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First user contributions arrived within hours of creating the new page!</a:t>
            </a:r>
          </a:p>
          <a:p>
            <a:pPr marL="1257300" lvl="2" indent="-342900" eaLnBrk="0" hangingPunct="0"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Needs to be consolidated with the existing supported HW &amp; SW lists</a:t>
            </a:r>
          </a:p>
          <a:p>
            <a:pPr marL="342900" indent="-342900" eaLnBrk="0" hangingPunct="0"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Application Developers Guide as well as Record Reference Manual (auto-generated) are on the way to the docs site (..coming soon…)</a:t>
            </a:r>
          </a:p>
          <a:p>
            <a:pPr marL="342900" indent="-342900" eaLnBrk="0" hangingPunct="0"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Many other contributions…</a:t>
            </a:r>
          </a:p>
        </p:txBody>
      </p:sp>
    </p:spTree>
    <p:extLst>
      <p:ext uri="{BB962C8B-B14F-4D97-AF65-F5344CB8AC3E}">
        <p14:creationId xmlns:p14="http://schemas.microsoft.com/office/powerpoint/2010/main" val="1044012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3"/>
          <p:cNvSpPr txBox="1"/>
          <p:nvPr/>
        </p:nvSpPr>
        <p:spPr>
          <a:xfrm>
            <a:off x="1314628" y="456623"/>
            <a:ext cx="9906366" cy="6166246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92500" lnSpcReduction="20000"/>
          </a:bodyPr>
          <a:lstStyle/>
          <a:p>
            <a:pPr eaLnBrk="0" hangingPunct="0">
              <a:lnSpc>
                <a:spcPct val="120000"/>
              </a:lnSpc>
              <a:spcAft>
                <a:spcPts val="627"/>
              </a:spcAft>
              <a:buClr>
                <a:srgbClr val="9C072D"/>
              </a:buClr>
              <a:tabLst>
                <a:tab pos="392682" algn="l"/>
              </a:tabLst>
            </a:pPr>
            <a:r>
              <a:rPr lang="en-GB" sz="3200" b="1" dirty="0">
                <a:solidFill>
                  <a:srgbClr val="60737F"/>
                </a:solidFill>
                <a:latin typeface="Oswald Regular" panose="02000503000000000000" pitchFamily="2" charset="0"/>
                <a:ea typeface="Milo-Medium"/>
                <a:cs typeface="Source Sans Pro"/>
              </a:rPr>
              <a:t>Summary</a:t>
            </a:r>
            <a:endParaRPr lang="en-GB" sz="2000" dirty="0">
              <a:solidFill>
                <a:srgbClr val="60737F"/>
              </a:solidFill>
              <a:latin typeface="Source Sans Pro"/>
              <a:ea typeface="Milo-Medium"/>
              <a:cs typeface="Source Sans Pro"/>
            </a:endParaRPr>
          </a:p>
          <a:p>
            <a:pPr marL="342900" indent="-342900" eaLnBrk="0" hangingPunct="0"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A very busy but also very exciting week</a:t>
            </a:r>
          </a:p>
          <a:p>
            <a:pPr marL="800100" lvl="1" indent="-342900" eaLnBrk="0" hangingPunct="0"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The team was excellent and got an amazing amount of work done!</a:t>
            </a:r>
          </a:p>
          <a:p>
            <a:pPr marL="800100" lvl="1" indent="-342900" eaLnBrk="0" hangingPunct="0"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The structure improved a lot, but there is still work remaining</a:t>
            </a:r>
          </a:p>
          <a:p>
            <a:pPr marL="342900" indent="-342900" eaLnBrk="0" hangingPunct="0"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The number of contributors increased a lot!</a:t>
            </a:r>
          </a:p>
          <a:p>
            <a:pPr marL="800100" lvl="1" indent="-342900" eaLnBrk="0" hangingPunct="0"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 err="1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Github</a:t>
            </a: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 site maintainers and contributors, WordPress contributors</a:t>
            </a:r>
          </a:p>
          <a:p>
            <a:pPr marL="342900" indent="-342900" eaLnBrk="0" hangingPunct="0"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We have a new structure and well-defined process to contribute</a:t>
            </a:r>
          </a:p>
          <a:p>
            <a:pPr marL="800100" lvl="1" indent="-342900" eaLnBrk="0" hangingPunct="0"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If other related documentation would use the same tools and process, it would help in creating more consistent documentation that is easier to find and access.</a:t>
            </a:r>
          </a:p>
          <a:p>
            <a:pPr marL="342900" indent="-342900" eaLnBrk="0" hangingPunct="0"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But: this is just the beginning!</a:t>
            </a:r>
          </a:p>
          <a:p>
            <a:pPr marL="800100" lvl="1" indent="-342900" eaLnBrk="0" hangingPunct="0"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A lot was achieved – more than I dared to hope – but there is still many things to improve</a:t>
            </a:r>
          </a:p>
          <a:p>
            <a:pPr marL="800100" lvl="1" indent="-342900" eaLnBrk="0" hangingPunct="0"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But the excuse ”I do not know how to contribute” should not be an issue anymore.</a:t>
            </a:r>
          </a:p>
          <a:p>
            <a:pPr marL="342900" indent="-342900" eaLnBrk="0" hangingPunct="0">
              <a:spcAft>
                <a:spcPts val="627"/>
              </a:spcAft>
              <a:buClr>
                <a:srgbClr val="C7DE37"/>
              </a:buClr>
              <a:buFont typeface="Arial" panose="020B0604020202020204" pitchFamily="34" charset="0"/>
              <a:buChar char="•"/>
              <a:tabLst>
                <a:tab pos="392682" algn="l"/>
              </a:tabLst>
            </a:pPr>
            <a:r>
              <a:rPr lang="en-GB" sz="2400" dirty="0">
                <a:solidFill>
                  <a:srgbClr val="60737F"/>
                </a:solidFill>
                <a:latin typeface="Source Sans Pro"/>
                <a:ea typeface="Milo-Medium"/>
                <a:cs typeface="Source Sans Pro"/>
              </a:rPr>
              <a:t>Thank you to all who have contributed – and to all who will contribute in the future!</a:t>
            </a:r>
          </a:p>
        </p:txBody>
      </p:sp>
    </p:spTree>
    <p:extLst>
      <p:ext uri="{BB962C8B-B14F-4D97-AF65-F5344CB8AC3E}">
        <p14:creationId xmlns:p14="http://schemas.microsoft.com/office/powerpoint/2010/main" val="469888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655070-738C-5365-D45B-BADDD9B57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905" y="1342018"/>
            <a:ext cx="6132649" cy="50501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E3DC42-107C-1CAF-FA1C-D2A0D9C4132E}"/>
              </a:ext>
            </a:extLst>
          </p:cNvPr>
          <p:cNvSpPr txBox="1"/>
          <p:nvPr/>
        </p:nvSpPr>
        <p:spPr>
          <a:xfrm>
            <a:off x="1821905" y="465875"/>
            <a:ext cx="6093822" cy="565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lnSpc>
                <a:spcPct val="120000"/>
              </a:lnSpc>
              <a:spcAft>
                <a:spcPts val="627"/>
              </a:spcAft>
              <a:buClr>
                <a:srgbClr val="9C072D"/>
              </a:buClr>
              <a:tabLst>
                <a:tab pos="392682" algn="l"/>
              </a:tabLst>
            </a:pPr>
            <a:r>
              <a:rPr lang="en-GB" sz="2800" b="1" dirty="0">
                <a:solidFill>
                  <a:srgbClr val="60737F"/>
                </a:solidFill>
                <a:latin typeface="Oswald Regular" panose="02000503000000000000" pitchFamily="2" charset="0"/>
                <a:ea typeface="Milo-Medium"/>
                <a:cs typeface="Source Sans Pro"/>
              </a:rPr>
              <a:t>The team – thank you for the great work!</a:t>
            </a:r>
          </a:p>
        </p:txBody>
      </p:sp>
      <p:pic>
        <p:nvPicPr>
          <p:cNvPr id="1026" name="Picture 2" descr="ralphlange (Ralph Lange) · GitHub">
            <a:extLst>
              <a:ext uri="{FF2B5EF4-FFF2-40B4-BE49-F238E27FC236}">
                <a16:creationId xmlns:a16="http://schemas.microsoft.com/office/drawing/2014/main" id="{A697E1C7-EC55-9F17-6749-987090F7F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110" y="1342019"/>
            <a:ext cx="937986" cy="93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28AA08-EC6C-7E09-9268-E9D6035F9FE8}"/>
              </a:ext>
            </a:extLst>
          </p:cNvPr>
          <p:cNvSpPr txBox="1"/>
          <p:nvPr/>
        </p:nvSpPr>
        <p:spPr>
          <a:xfrm>
            <a:off x="8577944" y="2389743"/>
            <a:ext cx="36140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Plus Ralph who participated remotely,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As well as Doug – participating from US Pacific </a:t>
            </a:r>
            <a:r>
              <a:rPr lang="en-GB" dirty="0" err="1"/>
              <a:t>timezone</a:t>
            </a:r>
            <a:r>
              <a:rPr lang="en-GB" dirty="0"/>
              <a:t>!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9695A27-E1F2-CAE2-BA3F-AF47B39FCE24}"/>
              </a:ext>
            </a:extLst>
          </p:cNvPr>
          <p:cNvCxnSpPr>
            <a:cxnSpLocks/>
          </p:cNvCxnSpPr>
          <p:nvPr/>
        </p:nvCxnSpPr>
        <p:spPr>
          <a:xfrm flipH="1" flipV="1">
            <a:off x="6648994" y="3867071"/>
            <a:ext cx="1928950" cy="54817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4213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4600</TotalTime>
  <Words>775</Words>
  <Application>Microsoft Macintosh PowerPoint</Application>
  <PresentationFormat>Widescreen</PresentationFormat>
  <Paragraphs>83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Calibri</vt:lpstr>
      <vt:lpstr>Oswald Regular</vt:lpstr>
      <vt:lpstr>Source Sans Pro</vt:lpstr>
      <vt:lpstr>Calibri Light</vt:lpstr>
      <vt:lpstr>Arial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New EPICS Website</dc:title>
  <dc:creator>Ralph.Lange@iter.org</dc:creator>
  <cp:lastModifiedBy>Timo Korhonen</cp:lastModifiedBy>
  <cp:revision>131</cp:revision>
  <dcterms:created xsi:type="dcterms:W3CDTF">2017-06-28T18:01:38Z</dcterms:created>
  <dcterms:modified xsi:type="dcterms:W3CDTF">2023-10-05T22:24:07Z</dcterms:modified>
</cp:coreProperties>
</file>