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46" r:id="rId5"/>
  </p:sldMasterIdLst>
  <p:notesMasterIdLst>
    <p:notesMasterId r:id="rId22"/>
  </p:notesMasterIdLst>
  <p:handoutMasterIdLst>
    <p:handoutMasterId r:id="rId23"/>
  </p:handoutMasterIdLst>
  <p:sldIdLst>
    <p:sldId id="1350" r:id="rId6"/>
    <p:sldId id="451" r:id="rId7"/>
    <p:sldId id="1347" r:id="rId8"/>
    <p:sldId id="1308" r:id="rId9"/>
    <p:sldId id="1310" r:id="rId10"/>
    <p:sldId id="1345" r:id="rId11"/>
    <p:sldId id="1355" r:id="rId12"/>
    <p:sldId id="1354" r:id="rId13"/>
    <p:sldId id="1344" r:id="rId14"/>
    <p:sldId id="332" r:id="rId15"/>
    <p:sldId id="1352" r:id="rId16"/>
    <p:sldId id="1349" r:id="rId17"/>
    <p:sldId id="260" r:id="rId18"/>
    <p:sldId id="279" r:id="rId19"/>
    <p:sldId id="1107" r:id="rId20"/>
    <p:sldId id="1108" r:id="rId21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oples-Evans, Elmie A." initials="PE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EF"/>
    <a:srgbClr val="CBD2DE"/>
    <a:srgbClr val="000000"/>
    <a:srgbClr val="7A1AC9"/>
    <a:srgbClr val="920204"/>
    <a:srgbClr val="094875"/>
    <a:srgbClr val="17375E"/>
    <a:srgbClr val="558ED5"/>
    <a:srgbClr val="005C98"/>
    <a:srgbClr val="4E7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36" autoAdjust="0"/>
    <p:restoredTop sz="95665" autoAdjust="0"/>
  </p:normalViewPr>
  <p:slideViewPr>
    <p:cSldViewPr snapToGrid="0">
      <p:cViewPr varScale="1">
        <p:scale>
          <a:sx n="135" d="100"/>
          <a:sy n="135" d="100"/>
        </p:scale>
        <p:origin x="176" y="3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552"/>
    </p:cViewPr>
  </p:sorterViewPr>
  <p:notesViewPr>
    <p:cSldViewPr snapToGrid="0" snapToObjects="1">
      <p:cViewPr varScale="1">
        <p:scale>
          <a:sx n="56" d="100"/>
          <a:sy n="56" d="100"/>
        </p:scale>
        <p:origin x="2838" y="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2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r">
              <a:defRPr sz="1200"/>
            </a:lvl1pPr>
          </a:lstStyle>
          <a:p>
            <a:fld id="{B691EE03-8B86-4483-A61E-7F251E4A6480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2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r">
              <a:defRPr sz="1200"/>
            </a:lvl1pPr>
          </a:lstStyle>
          <a:p>
            <a:fld id="{06B5E9DE-290D-4688-9E0B-EC76B129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r">
              <a:defRPr sz="1200"/>
            </a:lvl1pPr>
          </a:lstStyle>
          <a:p>
            <a:fld id="{1AF9D93D-2DCD-4941-9148-539F4B11DA5A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4" rIns="96646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6" tIns="48324" rIns="96646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r">
              <a:defRPr sz="1200"/>
            </a:lvl1pPr>
          </a:lstStyle>
          <a:p>
            <a:fld id="{96257B74-7AA3-6D4E-A5F4-7C976DCE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80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075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0183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3288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6394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4BE3096-FF3B-1648-A643-D3909CD99245}" type="slidenum">
              <a:rPr lang="en-US" sz="15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en-US" sz="15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404040"/>
                </a:solidFill>
                <a:latin typeface="Calibri" charset="0"/>
                <a:ea typeface="+mn-ea"/>
              </a:rPr>
              <a:t>Univ</a:t>
            </a:r>
            <a:r>
              <a:rPr lang="en-US" dirty="0">
                <a:solidFill>
                  <a:srgbClr val="404040"/>
                </a:solidFill>
                <a:latin typeface="Calibri" charset="0"/>
                <a:ea typeface="+mn-ea"/>
              </a:rPr>
              <a:t> of Chicago Review, Aug. 30, 2010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fld id="{D8C02FBE-B1A1-9949-B8FC-82EFBC57DDE8}" type="slidenum">
              <a:rPr lang="en-US">
                <a:solidFill>
                  <a:srgbClr val="404040"/>
                </a:solidFill>
                <a:latin typeface="Calibri" charset="0"/>
                <a:ea typeface="+mn-ea"/>
              </a:rPr>
              <a:pPr defTabSz="966423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>
              <a:solidFill>
                <a:srgbClr val="404040"/>
              </a:solidFill>
              <a:latin typeface="Calibri" charset="0"/>
              <a:ea typeface="+mn-ea"/>
            </a:endParaRPr>
          </a:p>
        </p:txBody>
      </p:sp>
      <p:sp>
        <p:nvSpPr>
          <p:cNvPr id="16387" name="Text Box 3"/>
          <p:cNvSpPr>
            <a:spLocks noGrp="1" noChangeArrowheads="1"/>
          </p:cNvSpPr>
          <p:nvPr>
            <p:ph type="body"/>
          </p:nvPr>
        </p:nvSpPr>
        <p:spPr>
          <a:xfrm>
            <a:off x="7" y="2"/>
            <a:ext cx="301917" cy="47219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defRPr/>
            </a:pPr>
            <a:endParaRPr lang="en-US" sz="2100" dirty="0">
              <a:latin typeface="Arial" charset="0"/>
              <a:cs typeface="WenQuanYi Zen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16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4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3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17300" y="6513801"/>
            <a:ext cx="6096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0996" y="6497523"/>
            <a:ext cx="653328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EPICS Collaboration Workshop – October 8, 2023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06116" y="5747819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730250"/>
            <a:ext cx="8250767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246" y="523876"/>
            <a:ext cx="1739197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59DFD9-D1FE-1F42-AF1C-C0C16DC6B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51E6A7A-A477-3B48-8FF1-671F511F0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0996" y="6497523"/>
            <a:ext cx="653328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EPICS Collaboration Workshop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626534" y="6180024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321339" y="-2421176"/>
            <a:ext cx="5042667" cy="20111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600"/>
              </a:spcAft>
            </a:pPr>
            <a:r>
              <a:rPr lang="en-US" sz="1867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DO YOU HAVE ANY BIG QUESTIONS?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39265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79725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081" y="1207516"/>
            <a:ext cx="11094260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323709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EPICS Collaboration Workshop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4064" r:id="rId2"/>
    <p:sldLayoutId id="2147484309" r:id="rId3"/>
    <p:sldLayoutId id="2147484310" r:id="rId4"/>
    <p:sldLayoutId id="2147484311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cda-aps.github.io/bluesky_training/index.html" TargetMode="External"/><Relationship Id="rId2" Type="http://schemas.openxmlformats.org/officeDocument/2006/relationships/hyperlink" Target="https://wiki-ext.aps.anl.gov/blc/index.php?title=Beamline_Control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pics-modules/measComp" TargetMode="External"/><Relationship Id="rId2" Type="http://schemas.openxmlformats.org/officeDocument/2006/relationships/hyperlink" Target="https://github.com/epics-modules/LabJack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27546" y="1552915"/>
            <a:ext cx="9140327" cy="2733587"/>
          </a:xfr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z="3200" dirty="0"/>
              <a:t>APS Beamline Controls Strategy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2BE0F-6CF1-B24E-842A-4F14F544116C}"/>
              </a:ext>
            </a:extLst>
          </p:cNvPr>
          <p:cNvSpPr txBox="1"/>
          <p:nvPr/>
        </p:nvSpPr>
        <p:spPr>
          <a:xfrm>
            <a:off x="690342" y="4425360"/>
            <a:ext cx="274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Joseph Sullivan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Group Leader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Beamline Controls Group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Argonne National Laboratory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13CA54-A29A-BF41-AB6C-C28761FC5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888" r="24202"/>
          <a:stretch/>
        </p:blipFill>
        <p:spPr bwMode="auto">
          <a:xfrm>
            <a:off x="9467873" y="1552915"/>
            <a:ext cx="272412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3C7858-06C2-E20E-7C9D-6266FA354858}"/>
              </a:ext>
            </a:extLst>
          </p:cNvPr>
          <p:cNvSpPr txBox="1"/>
          <p:nvPr/>
        </p:nvSpPr>
        <p:spPr>
          <a:xfrm>
            <a:off x="641851" y="5710867"/>
            <a:ext cx="48852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</a:rPr>
              <a:t>EPICS Collaboration Workshop, Cape </a:t>
            </a:r>
            <a:r>
              <a:rPr lang="en-US" sz="1400" dirty="0" err="1">
                <a:solidFill>
                  <a:srgbClr val="000000"/>
                </a:solidFill>
              </a:rPr>
              <a:t>Town,South</a:t>
            </a:r>
            <a:r>
              <a:rPr lang="en-US" sz="1400" dirty="0">
                <a:solidFill>
                  <a:srgbClr val="000000"/>
                </a:solidFill>
              </a:rPr>
              <a:t> Africa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October 8,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730F9-6EB0-3D91-1218-738334738AB7}"/>
              </a:ext>
            </a:extLst>
          </p:cNvPr>
          <p:cNvSpPr txBox="1"/>
          <p:nvPr/>
        </p:nvSpPr>
        <p:spPr>
          <a:xfrm>
            <a:off x="8492593" y="4425360"/>
            <a:ext cx="3584729" cy="301621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BC Group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Tim Mooney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Pete Jemian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Kurt Goetze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Kevin Peterson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Jeff Kirchman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Tom Walsh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Mark Engbretson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Keenan Lang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Max Wyman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Bryan Monk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Fanny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Rodolakis</a:t>
            </a:r>
            <a:endParaRPr lang="en-US" sz="1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Nick Marks </a:t>
            </a:r>
          </a:p>
        </p:txBody>
      </p:sp>
    </p:spTree>
    <p:extLst>
      <p:ext uri="{BB962C8B-B14F-4D97-AF65-F5344CB8AC3E}">
        <p14:creationId xmlns:p14="http://schemas.microsoft.com/office/powerpoint/2010/main" val="22091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44DC4-FB2A-4A40-AA08-2B106D4FF4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Bluesky for data collection using EPICS (&amp; other controls, too)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20BD4-4DD6-4E60-BD5C-93B653D2E3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C7558-08F1-4549-B0A8-BD40994B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2265596"/>
            <a:ext cx="7673340" cy="3868504"/>
          </a:xfrm>
        </p:spPr>
        <p:txBody>
          <a:bodyPr/>
          <a:lstStyle/>
          <a:p>
            <a:r>
              <a:rPr lang="en-US" sz="1800" dirty="0"/>
              <a:t>Based on well-known programming language: Python</a:t>
            </a:r>
          </a:p>
          <a:p>
            <a:r>
              <a:rPr lang="en-US" sz="1800" dirty="0"/>
              <a:t>Lots of prebuilt devices (MCA, diffractometer, slits, filters, amplifiers, …)</a:t>
            </a:r>
          </a:p>
          <a:p>
            <a:r>
              <a:rPr lang="en-US" sz="1800" dirty="0"/>
              <a:t>Integrates with automated workflows (data management, ESAF system)</a:t>
            </a:r>
          </a:p>
          <a:p>
            <a:r>
              <a:rPr lang="en-US" sz="1800" dirty="0"/>
              <a:t>Coordinates data collection and analysis with X-ray experiments</a:t>
            </a:r>
          </a:p>
          <a:p>
            <a:r>
              <a:rPr lang="en-US" sz="1800" dirty="0"/>
              <a:t>Works along with existing GUIs</a:t>
            </a:r>
          </a:p>
          <a:p>
            <a:r>
              <a:rPr lang="en-US" sz="1800" dirty="0"/>
              <a:t>Replaces what was used to run experiments</a:t>
            </a:r>
          </a:p>
          <a:p>
            <a:r>
              <a:rPr lang="en-US" sz="1800" dirty="0"/>
              <a:t>Delivers data and metadata for analysis processes from easily-discoverable data repositories. </a:t>
            </a:r>
          </a:p>
          <a:p>
            <a:r>
              <a:rPr lang="en-US" sz="1800" dirty="0"/>
              <a:t>Collaboration amongst the US-DOE user facilities (NSLS-II, APS, ALS, LCLS) </a:t>
            </a:r>
            <a:r>
              <a:rPr lang="en-US" sz="1800" u="sng" dirty="0"/>
              <a:t>and now Diamond.</a:t>
            </a:r>
            <a:endParaRPr lang="en-US" sz="1800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1C4CCE-4343-B41F-FE75-7C4AA7D0DA81}"/>
              </a:ext>
            </a:extLst>
          </p:cNvPr>
          <p:cNvSpPr txBox="1">
            <a:spLocks/>
          </p:cNvSpPr>
          <p:nvPr/>
        </p:nvSpPr>
        <p:spPr>
          <a:xfrm>
            <a:off x="762001" y="332125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Experiment Process Control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C1D28-DE04-DFF6-B410-C28D59087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879" y="2599565"/>
            <a:ext cx="2524543" cy="791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C09C3-5A12-03E4-F33B-627169AA92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246" y="2341369"/>
            <a:ext cx="802167" cy="77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E6249-B4B0-5BFC-ECF1-C522A0AD28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660" y="3309334"/>
            <a:ext cx="4086860" cy="263288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56B295-18E1-D1A8-1596-C6BECB9B6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7188-42CD-3B33-325A-1B9B8D91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Controls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BE9DD-7698-2C6B-39F4-E5169857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877795"/>
            <a:ext cx="8103324" cy="4422776"/>
          </a:xfrm>
        </p:spPr>
        <p:txBody>
          <a:bodyPr/>
          <a:lstStyle/>
          <a:p>
            <a:r>
              <a:rPr lang="en-US" dirty="0" err="1"/>
              <a:t>Github</a:t>
            </a:r>
            <a:r>
              <a:rPr lang="en-US" dirty="0"/>
              <a:t> centric documentation for synApps module</a:t>
            </a:r>
          </a:p>
          <a:p>
            <a:pPr lvl="1"/>
            <a:r>
              <a:rPr lang="en-US" dirty="0"/>
              <a:t>Common APS/BC schema based on Just-the-Docs technology</a:t>
            </a:r>
          </a:p>
          <a:p>
            <a:pPr lvl="1"/>
            <a:r>
              <a:rPr lang="en-US" dirty="0"/>
              <a:t>Document process for </a:t>
            </a:r>
            <a:r>
              <a:rPr lang="en-US" dirty="0" err="1"/>
              <a:t>generationing</a:t>
            </a:r>
            <a:r>
              <a:rPr lang="en-US" dirty="0"/>
              <a:t> documentation.</a:t>
            </a:r>
          </a:p>
          <a:p>
            <a:pPr marL="274638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APS IOC deployment and configuration training </a:t>
            </a:r>
          </a:p>
          <a:p>
            <a:pPr lvl="1"/>
            <a:r>
              <a:rPr lang="en-US" dirty="0">
                <a:hlinkClick r:id="rId2"/>
              </a:rPr>
              <a:t>Beamline Controls Wiki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Bluesky training and instrument deployment </a:t>
            </a:r>
            <a:r>
              <a:rPr lang="en-US" i="1" dirty="0"/>
              <a:t>how-</a:t>
            </a:r>
            <a:r>
              <a:rPr lang="en-US" i="1" dirty="0" err="1"/>
              <a:t>to’s</a:t>
            </a:r>
            <a:endParaRPr lang="en-US" i="1" dirty="0"/>
          </a:p>
          <a:p>
            <a:pPr lvl="1"/>
            <a:r>
              <a:rPr lang="en-US" dirty="0">
                <a:hlinkClick r:id="rId3"/>
              </a:rPr>
              <a:t>https://bcda-aps.github.io/bluesky_training/index.html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399614-FE3A-390F-960F-61008A1F8B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APS focused controls documentation and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6239A-386B-2844-6144-E1A4FBD423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83BBB-3AA8-904B-683F-2B8670373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  <p:pic>
        <p:nvPicPr>
          <p:cNvPr id="8" name="Picture 7" descr="A screenshot of a web page&#10;&#10;Description automatically generated">
            <a:extLst>
              <a:ext uri="{FF2B5EF4-FFF2-40B4-BE49-F238E27FC236}">
                <a16:creationId xmlns:a16="http://schemas.microsoft.com/office/drawing/2014/main" id="{F5342145-3ED5-FAE8-1361-6F37EE8C3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913" y="4916169"/>
            <a:ext cx="2683167" cy="1179596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13A4AB5C-69F6-33F9-21AE-E1B82B25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540" y="1620884"/>
            <a:ext cx="2101175" cy="1763486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DD99B4B-1F99-2C66-2055-D2307C3D1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890" y="3142426"/>
            <a:ext cx="2572471" cy="13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77E6-EA82-1A9B-BF2C-9896D61A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17095"/>
            <a:ext cx="11163868" cy="471628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11076-521B-245C-79BA-DE03FA1F2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713984"/>
            <a:ext cx="11163868" cy="5720909"/>
          </a:xfrm>
        </p:spPr>
        <p:txBody>
          <a:bodyPr numCol="4"/>
          <a:lstStyle/>
          <a:p>
            <a:r>
              <a:rPr lang="en-US" sz="1400" dirty="0"/>
              <a:t>Nicholas Schwarz</a:t>
            </a:r>
          </a:p>
          <a:p>
            <a:r>
              <a:rPr lang="en-US" sz="1400" dirty="0"/>
              <a:t>Ken </a:t>
            </a:r>
            <a:r>
              <a:rPr lang="en-US" sz="1400" dirty="0" err="1"/>
              <a:t>Sidorowicz</a:t>
            </a:r>
            <a:endParaRPr lang="en-US" sz="1400" dirty="0"/>
          </a:p>
          <a:p>
            <a:r>
              <a:rPr lang="en-US" sz="1400" dirty="0"/>
              <a:t>Mathew </a:t>
            </a:r>
            <a:r>
              <a:rPr lang="en-US" sz="1400" dirty="0" err="1"/>
              <a:t>Cherukara</a:t>
            </a:r>
            <a:endParaRPr lang="en-US" sz="1400" dirty="0"/>
          </a:p>
          <a:p>
            <a:r>
              <a:rPr lang="en-US" sz="1400" dirty="0"/>
              <a:t>Alec Sandy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96352-C990-0CEB-D2FB-8DBABA2C8B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8A82F-32C6-6E09-2344-7ADE93AF7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cap="none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32148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97E1A-3F18-B042-806C-89E9BD18CB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cap="none" dirty="0"/>
              <a:t>Additional material</a:t>
            </a:r>
          </a:p>
        </p:txBody>
      </p:sp>
    </p:spTree>
    <p:extLst>
      <p:ext uri="{BB962C8B-B14F-4D97-AF65-F5344CB8AC3E}">
        <p14:creationId xmlns:p14="http://schemas.microsoft.com/office/powerpoint/2010/main" val="15637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1B90-30D7-5E42-9D35-88984044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4638"/>
            <a:ext cx="8372901" cy="1128445"/>
          </a:xfrm>
        </p:spPr>
        <p:txBody>
          <a:bodyPr/>
          <a:lstStyle/>
          <a:p>
            <a:r>
              <a:rPr lang="en-US" dirty="0"/>
              <a:t>Motion control System (</a:t>
            </a:r>
            <a:r>
              <a:rPr lang="en-US" i="1" dirty="0"/>
              <a:t>ACSMOTION</a:t>
            </a:r>
            <a:r>
              <a:rPr lang="en-US" dirty="0"/>
              <a:t>)</a:t>
            </a:r>
            <a:br>
              <a:rPr lang="en-US" dirty="0"/>
            </a:br>
            <a:endParaRPr lang="en-US" b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D5A231-90D1-ED48-90D0-9CDA18D22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403082"/>
            <a:ext cx="8558245" cy="459578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C9400-F8D8-8D45-9085-445729E14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81200" y="1112470"/>
            <a:ext cx="8372901" cy="499715"/>
          </a:xfrm>
        </p:spPr>
        <p:txBody>
          <a:bodyPr/>
          <a:lstStyle/>
          <a:p>
            <a:r>
              <a:rPr lang="en-US" dirty="0"/>
              <a:t>MP4U to APS Motor Standard Transition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C88DF-138A-4E4C-AC3D-8A4092886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2F91E-61BC-0B84-2D8B-23F0A434E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1B90-30D7-5E42-9D35-889840440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4638"/>
            <a:ext cx="8372901" cy="1128445"/>
          </a:xfrm>
        </p:spPr>
        <p:txBody>
          <a:bodyPr/>
          <a:lstStyle/>
          <a:p>
            <a:r>
              <a:rPr lang="en-US" dirty="0"/>
              <a:t>Motion control System (</a:t>
            </a:r>
            <a:r>
              <a:rPr lang="en-US" i="1" dirty="0"/>
              <a:t>ACSMOTION</a:t>
            </a:r>
            <a:r>
              <a:rPr lang="en-US" dirty="0"/>
              <a:t>)</a:t>
            </a:r>
            <a:br>
              <a:rPr lang="en-US" dirty="0"/>
            </a:br>
            <a:endParaRPr lang="en-US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C9400-F8D8-8D45-9085-445729E14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81200" y="1112470"/>
            <a:ext cx="8372901" cy="499715"/>
          </a:xfrm>
        </p:spPr>
        <p:txBody>
          <a:bodyPr/>
          <a:lstStyle/>
          <a:p>
            <a:r>
              <a:rPr lang="en-US" dirty="0"/>
              <a:t>MP4U to APS Motor Standard Transition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C88DF-138A-4E4C-AC3D-8A4092886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DF0DDB-2E06-1247-9D67-402898BFF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4344" y="1440153"/>
            <a:ext cx="7872691" cy="430537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3D215-9FBC-024F-F485-25DCCC24F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8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2">
            <a:extLst>
              <a:ext uri="{FF2B5EF4-FFF2-40B4-BE49-F238E27FC236}">
                <a16:creationId xmlns:a16="http://schemas.microsoft.com/office/drawing/2014/main" id="{6F2AB3A3-8AB7-D744-ABD2-4D61E257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16396"/>
            <a:ext cx="11163868" cy="465043"/>
          </a:xfrm>
        </p:spPr>
        <p:txBody>
          <a:bodyPr/>
          <a:lstStyle/>
          <a:p>
            <a:r>
              <a:rPr lang="en-US" cap="none" dirty="0"/>
              <a:t>APS Beamline Controls Group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A11A6D-B61F-3245-84FF-53A3EDEF6876}"/>
              </a:ext>
            </a:extLst>
          </p:cNvPr>
          <p:cNvSpPr txBox="1">
            <a:spLocks/>
          </p:cNvSpPr>
          <p:nvPr/>
        </p:nvSpPr>
        <p:spPr>
          <a:xfrm>
            <a:off x="583938" y="798399"/>
            <a:ext cx="11521016" cy="4997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20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/>
              <a:t>Controls Scope</a:t>
            </a:r>
          </a:p>
          <a:p>
            <a:endParaRPr lang="en-US" sz="2133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F5CFB0-63AB-E948-BECA-1AE16416CB4F}"/>
              </a:ext>
            </a:extLst>
          </p:cNvPr>
          <p:cNvSpPr txBox="1"/>
          <p:nvPr/>
        </p:nvSpPr>
        <p:spPr>
          <a:xfrm>
            <a:off x="9159253" y="5486608"/>
            <a:ext cx="2581691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Remote Operation Enhancements</a:t>
            </a:r>
          </a:p>
          <a:p>
            <a:pPr algn="ctr"/>
            <a:r>
              <a:rPr lang="en-US" sz="1333" dirty="0"/>
              <a:t>(Robots,…)  </a:t>
            </a:r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9A75735B-1389-5B4A-96FA-5C82A9222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4638" y="5879648"/>
            <a:ext cx="641401" cy="423616"/>
          </a:xfrm>
          <a:custGeom>
            <a:avLst/>
            <a:gdLst>
              <a:gd name="G0" fmla="*/ 1181 1 2"/>
              <a:gd name="G1" fmla="*/ 253 1 2"/>
              <a:gd name="G2" fmla="+- 253 0 0"/>
              <a:gd name="G3" fmla="+- 118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81" y="0"/>
                </a:lnTo>
                <a:lnTo>
                  <a:pt x="1181" y="253"/>
                </a:lnTo>
                <a:lnTo>
                  <a:pt x="0" y="2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44572A-C758-0D47-BB5C-07808759E730}"/>
              </a:ext>
            </a:extLst>
          </p:cNvPr>
          <p:cNvGrpSpPr/>
          <p:nvPr/>
        </p:nvGrpSpPr>
        <p:grpSpPr>
          <a:xfrm>
            <a:off x="668047" y="1195201"/>
            <a:ext cx="3029195" cy="1924017"/>
            <a:chOff x="306410" y="789324"/>
            <a:chExt cx="2271896" cy="144301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FAD42B-BAA5-1646-866C-B1F45BA903BE}"/>
                </a:ext>
              </a:extLst>
            </p:cNvPr>
            <p:cNvSpPr txBox="1"/>
            <p:nvPr/>
          </p:nvSpPr>
          <p:spPr>
            <a:xfrm>
              <a:off x="306410" y="789324"/>
              <a:ext cx="2271896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 dirty="0"/>
                <a:t>X-ray Optics Control</a:t>
              </a:r>
            </a:p>
          </p:txBody>
        </p:sp>
        <p:pic>
          <p:nvPicPr>
            <p:cNvPr id="17" name="Picture 16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72DB1366-255C-9E45-98E4-0818D3244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9770" b="22545"/>
            <a:stretch/>
          </p:blipFill>
          <p:spPr>
            <a:xfrm>
              <a:off x="537775" y="1002063"/>
              <a:ext cx="1916079" cy="123027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86A4D6-5ED7-FB4D-8CE3-CEE94F6A0D50}"/>
              </a:ext>
            </a:extLst>
          </p:cNvPr>
          <p:cNvGrpSpPr/>
          <p:nvPr/>
        </p:nvGrpSpPr>
        <p:grpSpPr>
          <a:xfrm>
            <a:off x="4208237" y="2372165"/>
            <a:ext cx="3933339" cy="2106873"/>
            <a:chOff x="3178147" y="1859206"/>
            <a:chExt cx="2950004" cy="15801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E77CF9-7DFE-C740-94B7-8646BA20F043}"/>
                </a:ext>
              </a:extLst>
            </p:cNvPr>
            <p:cNvSpPr txBox="1"/>
            <p:nvPr/>
          </p:nvSpPr>
          <p:spPr>
            <a:xfrm>
              <a:off x="3326467" y="1859206"/>
              <a:ext cx="216255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67" b="1" dirty="0"/>
                <a:t>Beamline Operations Support</a:t>
              </a:r>
            </a:p>
          </p:txBody>
        </p:sp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7320E1E-039F-AA49-B50C-761D65AFE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8147" y="2199210"/>
              <a:ext cx="2950004" cy="12401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1ABC33-FD5A-9646-8922-4A6A6FB7BDDE}"/>
                </a:ext>
              </a:extLst>
            </p:cNvPr>
            <p:cNvSpPr txBox="1"/>
            <p:nvPr/>
          </p:nvSpPr>
          <p:spPr>
            <a:xfrm>
              <a:off x="3326467" y="2016997"/>
              <a:ext cx="216255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23 Sectors – 66 End </a:t>
              </a:r>
              <a:r>
                <a:rPr lang="en-US" sz="1200" dirty="0"/>
                <a:t>Stations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21A2DF-8A7B-0944-825D-D6AAB85C9B1F}"/>
              </a:ext>
            </a:extLst>
          </p:cNvPr>
          <p:cNvGrpSpPr/>
          <p:nvPr/>
        </p:nvGrpSpPr>
        <p:grpSpPr>
          <a:xfrm>
            <a:off x="308438" y="3432789"/>
            <a:ext cx="3703673" cy="2854280"/>
            <a:chOff x="231328" y="2574592"/>
            <a:chExt cx="2777755" cy="21407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AC3B60-65B1-AC48-B75A-C1480EEC3D51}"/>
                </a:ext>
              </a:extLst>
            </p:cNvPr>
            <p:cNvGrpSpPr/>
            <p:nvPr/>
          </p:nvGrpSpPr>
          <p:grpSpPr>
            <a:xfrm>
              <a:off x="231328" y="2574592"/>
              <a:ext cx="2247389" cy="2140710"/>
              <a:chOff x="258514" y="2911874"/>
              <a:chExt cx="2247389" cy="214071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7C3085-8146-6C44-9246-8BB670700C73}"/>
                  </a:ext>
                </a:extLst>
              </p:cNvPr>
              <p:cNvSpPr txBox="1"/>
              <p:nvPr/>
            </p:nvSpPr>
            <p:spPr>
              <a:xfrm>
                <a:off x="258514" y="2911874"/>
                <a:ext cx="2247389" cy="361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33" b="1" dirty="0"/>
                  <a:t>Experimental Software </a:t>
                </a:r>
              </a:p>
              <a:p>
                <a:pPr algn="ctr"/>
                <a:r>
                  <a:rPr lang="en-US" sz="1200" dirty="0"/>
                  <a:t>(</a:t>
                </a:r>
                <a:r>
                  <a:rPr lang="en-US" sz="1200" dirty="0" err="1"/>
                  <a:t>Bluesky</a:t>
                </a:r>
                <a:r>
                  <a:rPr lang="en-US" sz="1200" dirty="0"/>
                  <a:t>, Python, SPEC,…)</a:t>
                </a:r>
              </a:p>
            </p:txBody>
          </p:sp>
          <p:pic>
            <p:nvPicPr>
              <p:cNvPr id="3" name="Picture 2" descr="A picture containing screenshot&#10;&#10;Description automatically generated">
                <a:extLst>
                  <a:ext uri="{FF2B5EF4-FFF2-40B4-BE49-F238E27FC236}">
                    <a16:creationId xmlns:a16="http://schemas.microsoft.com/office/drawing/2014/main" id="{8B8992D8-D39A-CB4A-AF26-D2A82AB35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3079" y="3306549"/>
                <a:ext cx="1992824" cy="1746035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4B38F7B-2103-8D4F-8156-AFBDCBC3A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5" t="10642" r="-175" b="17899"/>
            <a:stretch/>
          </p:blipFill>
          <p:spPr>
            <a:xfrm>
              <a:off x="1431236" y="3714316"/>
              <a:ext cx="1577847" cy="353288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35C492-BBA6-654C-AA64-DFBEBA22A1A9}"/>
              </a:ext>
            </a:extLst>
          </p:cNvPr>
          <p:cNvGrpSpPr/>
          <p:nvPr/>
        </p:nvGrpSpPr>
        <p:grpSpPr>
          <a:xfrm>
            <a:off x="4224786" y="4526219"/>
            <a:ext cx="3885869" cy="2018830"/>
            <a:chOff x="3168589" y="3483076"/>
            <a:chExt cx="2914402" cy="151412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5694AD-FFDB-B64F-B2A5-8A0EACCCB32A}"/>
                </a:ext>
              </a:extLst>
            </p:cNvPr>
            <p:cNvSpPr txBox="1"/>
            <p:nvPr/>
          </p:nvSpPr>
          <p:spPr>
            <a:xfrm>
              <a:off x="3168589" y="3483076"/>
              <a:ext cx="2914402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 dirty="0"/>
                <a:t>Nano-resolution/Fast Scanning Controls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CD76B3E-D735-0A49-AFBB-2D8034807412}"/>
                </a:ext>
              </a:extLst>
            </p:cNvPr>
            <p:cNvGrpSpPr/>
            <p:nvPr/>
          </p:nvGrpSpPr>
          <p:grpSpPr>
            <a:xfrm>
              <a:off x="3658925" y="3688108"/>
              <a:ext cx="2043065" cy="1309090"/>
              <a:chOff x="5885673" y="653361"/>
              <a:chExt cx="2947590" cy="1910824"/>
            </a:xfrm>
          </p:grpSpPr>
          <p:sp>
            <p:nvSpPr>
              <p:cNvPr id="33" name="object 11">
                <a:extLst>
                  <a:ext uri="{FF2B5EF4-FFF2-40B4-BE49-F238E27FC236}">
                    <a16:creationId xmlns:a16="http://schemas.microsoft.com/office/drawing/2014/main" id="{0657B1A6-A984-0945-8EFD-206D9CE013B4}"/>
                  </a:ext>
                </a:extLst>
              </p:cNvPr>
              <p:cNvSpPr txBox="1"/>
              <p:nvPr/>
            </p:nvSpPr>
            <p:spPr>
              <a:xfrm>
                <a:off x="5885673" y="2384415"/>
                <a:ext cx="2947590" cy="17977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33" algn="ctr"/>
                <a:r>
                  <a:rPr lang="en-US" sz="1067" dirty="0">
                    <a:latin typeface="Arial"/>
                    <a:cs typeface="Arial"/>
                  </a:rPr>
                  <a:t>The APS-U instrument metrology station</a:t>
                </a:r>
                <a:endParaRPr sz="1067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C300F38-9C2F-8045-A4D1-6B29FD7A8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00182" y="653361"/>
                <a:ext cx="2539387" cy="1731054"/>
              </a:xfrm>
              <a:prstGeom prst="rect">
                <a:avLst/>
              </a:prstGeom>
            </p:spPr>
          </p:pic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B02676-D355-DF43-A5B7-E58735426092}"/>
              </a:ext>
            </a:extLst>
          </p:cNvPr>
          <p:cNvGrpSpPr/>
          <p:nvPr/>
        </p:nvGrpSpPr>
        <p:grpSpPr>
          <a:xfrm>
            <a:off x="4271623" y="905257"/>
            <a:ext cx="3648756" cy="1477417"/>
            <a:chOff x="3203717" y="678942"/>
            <a:chExt cx="2736567" cy="110806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D31D98A-CE36-F946-84FE-00E58F679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892" r="19908"/>
            <a:stretch/>
          </p:blipFill>
          <p:spPr>
            <a:xfrm rot="-5400000">
              <a:off x="4829875" y="713730"/>
              <a:ext cx="651143" cy="14954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B19A01-8494-3D41-981C-74AD21250E6C}"/>
                </a:ext>
              </a:extLst>
            </p:cNvPr>
            <p:cNvSpPr txBox="1"/>
            <p:nvPr/>
          </p:nvSpPr>
          <p:spPr>
            <a:xfrm>
              <a:off x="3203717" y="678942"/>
              <a:ext cx="2736567" cy="36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33" b="1" dirty="0"/>
                <a:t>Custom controls electronics</a:t>
              </a:r>
            </a:p>
            <a:p>
              <a:r>
                <a:rPr lang="en-US" sz="1200" dirty="0"/>
                <a:t>(FPGA solutions , motor drives and interfaces, …)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5DA9B54-D0AC-254D-A8D2-23395B63A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3" t="15365" r="14000" b="25460"/>
            <a:stretch/>
          </p:blipFill>
          <p:spPr>
            <a:xfrm>
              <a:off x="3453319" y="1043240"/>
              <a:ext cx="1456932" cy="6844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3C48B1-B737-DB47-882C-0DA0ECABAD86}"/>
              </a:ext>
            </a:extLst>
          </p:cNvPr>
          <p:cNvGrpSpPr/>
          <p:nvPr/>
        </p:nvGrpSpPr>
        <p:grpSpPr>
          <a:xfrm>
            <a:off x="8019073" y="4506159"/>
            <a:ext cx="4090297" cy="1944504"/>
            <a:chOff x="6076277" y="2100923"/>
            <a:chExt cx="3067723" cy="145837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9E3C14D-41E2-F14A-84F9-A82EF75F1F30}"/>
                </a:ext>
              </a:extLst>
            </p:cNvPr>
            <p:cNvSpPr txBox="1"/>
            <p:nvPr/>
          </p:nvSpPr>
          <p:spPr>
            <a:xfrm>
              <a:off x="6076277" y="2100923"/>
              <a:ext cx="3067723" cy="361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 dirty="0"/>
                <a:t>XSD-OPT Instrument Controls</a:t>
              </a:r>
            </a:p>
            <a:p>
              <a:pPr algn="ctr"/>
              <a:r>
                <a:rPr lang="en-US" sz="1200" dirty="0"/>
                <a:t>(LTP and Deposition Labs)</a:t>
              </a:r>
            </a:p>
          </p:txBody>
        </p:sp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2D6AC0D-4658-FB4E-8143-BEEEAF993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76" t="3324" r="2309" b="21116"/>
            <a:stretch/>
          </p:blipFill>
          <p:spPr>
            <a:xfrm>
              <a:off x="6425693" y="2467178"/>
              <a:ext cx="1500206" cy="1067940"/>
            </a:xfrm>
            <a:prstGeom prst="rect">
              <a:avLst/>
            </a:prstGeom>
          </p:spPr>
        </p:pic>
        <p:pic>
          <p:nvPicPr>
            <p:cNvPr id="15" name="Picture 14" descr="A picture containing table, kitchen, refrigerator, person&#10;&#10;Description automatically generated">
              <a:extLst>
                <a:ext uri="{FF2B5EF4-FFF2-40B4-BE49-F238E27FC236}">
                  <a16:creationId xmlns:a16="http://schemas.microsoft.com/office/drawing/2014/main" id="{D0F27252-FEB0-2B49-8611-E4DC45B0F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074" t="25677" r="6216" b="25366"/>
            <a:stretch/>
          </p:blipFill>
          <p:spPr>
            <a:xfrm>
              <a:off x="6937832" y="2816577"/>
              <a:ext cx="1754004" cy="74272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1D6F30-DC1A-D54A-875B-F536E977B40F}"/>
              </a:ext>
            </a:extLst>
          </p:cNvPr>
          <p:cNvGrpSpPr/>
          <p:nvPr/>
        </p:nvGrpSpPr>
        <p:grpSpPr>
          <a:xfrm>
            <a:off x="8400453" y="793125"/>
            <a:ext cx="3467883" cy="1540967"/>
            <a:chOff x="6300340" y="594843"/>
            <a:chExt cx="2600912" cy="115572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921756-3BD3-4746-A635-8B17C0EB2BCE}"/>
                </a:ext>
              </a:extLst>
            </p:cNvPr>
            <p:cNvSpPr txBox="1"/>
            <p:nvPr/>
          </p:nvSpPr>
          <p:spPr>
            <a:xfrm>
              <a:off x="6300340" y="594843"/>
              <a:ext cx="2454883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33" b="1" dirty="0"/>
                <a:t>EPICS/synApps Development</a:t>
              </a:r>
            </a:p>
          </p:txBody>
        </p:sp>
        <p:pic>
          <p:nvPicPr>
            <p:cNvPr id="38" name="Picture 37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55A727D-34FA-804D-A2B0-25B65DBA1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3393" r="18757" b="-3393"/>
            <a:stretch/>
          </p:blipFill>
          <p:spPr>
            <a:xfrm>
              <a:off x="6469374" y="839058"/>
              <a:ext cx="2431878" cy="911510"/>
            </a:xfrm>
            <a:prstGeom prst="rect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906886B-C7DD-254F-A6AC-5071F9902179}"/>
              </a:ext>
            </a:extLst>
          </p:cNvPr>
          <p:cNvSpPr txBox="1"/>
          <p:nvPr/>
        </p:nvSpPr>
        <p:spPr>
          <a:xfrm>
            <a:off x="8563848" y="2885410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Dectris</a:t>
            </a:r>
            <a:r>
              <a:rPr lang="en-US" sz="1200" dirty="0"/>
              <a:t> Mythen2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72B5DA8-AC65-074A-8E1A-CB340C04AA78}"/>
              </a:ext>
            </a:extLst>
          </p:cNvPr>
          <p:cNvGrpSpPr/>
          <p:nvPr/>
        </p:nvGrpSpPr>
        <p:grpSpPr>
          <a:xfrm>
            <a:off x="8635954" y="2404192"/>
            <a:ext cx="3469000" cy="1839661"/>
            <a:chOff x="6476965" y="1803144"/>
            <a:chExt cx="2601750" cy="13797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558F23-6CEF-014E-99D4-C0AD4A8DA43B}"/>
                </a:ext>
              </a:extLst>
            </p:cNvPr>
            <p:cNvSpPr txBox="1"/>
            <p:nvPr/>
          </p:nvSpPr>
          <p:spPr>
            <a:xfrm>
              <a:off x="6619907" y="1803144"/>
              <a:ext cx="1856519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 dirty="0"/>
                <a:t>EPICS areaDetector support</a:t>
              </a:r>
            </a:p>
          </p:txBody>
        </p:sp>
        <p:pic>
          <p:nvPicPr>
            <p:cNvPr id="47" name="Picture 46" descr="A picture containing orange, truck, box, sitting&#10;&#10;Description automatically generated">
              <a:extLst>
                <a:ext uri="{FF2B5EF4-FFF2-40B4-BE49-F238E27FC236}">
                  <a16:creationId xmlns:a16="http://schemas.microsoft.com/office/drawing/2014/main" id="{2CA4BBA7-4C28-AC43-9AC7-5E3CCDF4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848571" y="2525888"/>
              <a:ext cx="1230144" cy="60286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794CE1-9E8D-0848-808A-713B5A1F60DB}"/>
                </a:ext>
              </a:extLst>
            </p:cNvPr>
            <p:cNvSpPr txBox="1"/>
            <p:nvPr/>
          </p:nvSpPr>
          <p:spPr>
            <a:xfrm>
              <a:off x="7928118" y="2332153"/>
              <a:ext cx="113757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Spectrum LAMBDA</a:t>
              </a:r>
            </a:p>
          </p:txBody>
        </p:sp>
        <p:pic>
          <p:nvPicPr>
            <p:cNvPr id="51" name="Picture 50" descr="A close up of electronics&#10;&#10;Description automatically generated">
              <a:extLst>
                <a:ext uri="{FF2B5EF4-FFF2-40B4-BE49-F238E27FC236}">
                  <a16:creationId xmlns:a16="http://schemas.microsoft.com/office/drawing/2014/main" id="{785CB043-059E-844C-A8FB-D8E84E867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789" t="2458" r="3305" b="4307"/>
            <a:stretch/>
          </p:blipFill>
          <p:spPr>
            <a:xfrm>
              <a:off x="6476965" y="2585007"/>
              <a:ext cx="653828" cy="597883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4714384-2D1E-A840-A578-1992E61920EE}"/>
                </a:ext>
              </a:extLst>
            </p:cNvPr>
            <p:cNvSpPr txBox="1"/>
            <p:nvPr/>
          </p:nvSpPr>
          <p:spPr>
            <a:xfrm>
              <a:off x="7046272" y="2691565"/>
              <a:ext cx="78968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Prosilica</a:t>
              </a:r>
              <a:endParaRPr lang="en-US" sz="1200" dirty="0"/>
            </a:p>
            <a:p>
              <a:r>
                <a:rPr lang="en-US" sz="1200" dirty="0"/>
                <a:t>(X-ray eye)</a:t>
              </a:r>
            </a:p>
          </p:txBody>
        </p:sp>
        <p:pic>
          <p:nvPicPr>
            <p:cNvPr id="44" name="Picture 43" descr="A picture containing monitor, computer, remote, table&#10;&#10;Description automatically generated">
              <a:extLst>
                <a:ext uri="{FF2B5EF4-FFF2-40B4-BE49-F238E27FC236}">
                  <a16:creationId xmlns:a16="http://schemas.microsoft.com/office/drawing/2014/main" id="{7434F39F-D962-B345-A9AF-1DE517417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598" t="25973" r="3275" b="6614"/>
            <a:stretch/>
          </p:blipFill>
          <p:spPr>
            <a:xfrm>
              <a:off x="6498348" y="2067816"/>
              <a:ext cx="1478290" cy="601480"/>
            </a:xfrm>
            <a:prstGeom prst="rect">
              <a:avLst/>
            </a:prstGeom>
          </p:spPr>
        </p:pic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4606C8-0A22-D1B2-F548-46874F29C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A081C33-9E5F-131F-E89D-D79CE49F48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6FBD-3415-3E50-2F1F-F1CDD624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Controls at the 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A83CD-BB61-5843-0761-1166DBE442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26FD9-6EF6-9B43-DA38-B2CAA056A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0C8B2-1D70-51C2-8E53-340E02FF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59560"/>
            <a:ext cx="6076718" cy="4818692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9CEC59A-E6E0-6BED-3F2C-B3E7CD5AB062}"/>
              </a:ext>
            </a:extLst>
          </p:cNvPr>
          <p:cNvGrpSpPr/>
          <p:nvPr/>
        </p:nvGrpSpPr>
        <p:grpSpPr>
          <a:xfrm>
            <a:off x="1594445" y="1778562"/>
            <a:ext cx="10492075" cy="2196224"/>
            <a:chOff x="1313810" y="1810532"/>
            <a:chExt cx="10492075" cy="219622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F4624CA-40D8-D92B-5BD5-6FB0D1B8F200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1313810" y="2908644"/>
              <a:ext cx="4723191" cy="0"/>
            </a:xfrm>
            <a:prstGeom prst="straightConnector1">
              <a:avLst/>
            </a:prstGeom>
            <a:ln w="254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7FA29C-9049-7DD6-B92F-87A64FDC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37001" y="1810532"/>
              <a:ext cx="5768884" cy="2196224"/>
            </a:xfrm>
            <a:prstGeom prst="rect">
              <a:avLst/>
            </a:prstGeom>
            <a:ln w="25400">
              <a:solidFill>
                <a:schemeClr val="tx2">
                  <a:lumMod val="75000"/>
                </a:schemeClr>
              </a:solidFill>
            </a:ln>
          </p:spPr>
        </p:pic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A675378-0CF8-D6A5-99A9-DEFE881992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169" y="959845"/>
            <a:ext cx="11163868" cy="499715"/>
          </a:xfrm>
        </p:spPr>
        <p:txBody>
          <a:bodyPr/>
          <a:lstStyle/>
          <a:p>
            <a:pPr algn="ctr"/>
            <a:r>
              <a:rPr lang="en-US" dirty="0"/>
              <a:t>APS-U Beamline Scope </a:t>
            </a:r>
          </a:p>
        </p:txBody>
      </p:sp>
      <p:pic>
        <p:nvPicPr>
          <p:cNvPr id="19" name="Picture 18" descr="A large white cylindrical container in a factory&#10;&#10;Description automatically generated">
            <a:extLst>
              <a:ext uri="{FF2B5EF4-FFF2-40B4-BE49-F238E27FC236}">
                <a16:creationId xmlns:a16="http://schemas.microsoft.com/office/drawing/2014/main" id="{535D5598-C1EE-3BB6-4BA8-25835F2654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9" r="20068"/>
          <a:stretch/>
        </p:blipFill>
        <p:spPr>
          <a:xfrm>
            <a:off x="7977985" y="4136512"/>
            <a:ext cx="2985388" cy="239222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4A8F7D-C61B-8C3A-3415-C255A094A2BB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7394979" y="2970687"/>
            <a:ext cx="583006" cy="2361935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C15B062-C6A4-549A-C776-490EAC644BB2}"/>
              </a:ext>
            </a:extLst>
          </p:cNvPr>
          <p:cNvSpPr txBox="1"/>
          <p:nvPr/>
        </p:nvSpPr>
        <p:spPr>
          <a:xfrm>
            <a:off x="6276858" y="1365560"/>
            <a:ext cx="5937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Coherent Surface-Scattering Imaging (CSSI) – 9ID</a:t>
            </a:r>
          </a:p>
        </p:txBody>
      </p:sp>
    </p:spTree>
    <p:extLst>
      <p:ext uri="{BB962C8B-B14F-4D97-AF65-F5344CB8AC3E}">
        <p14:creationId xmlns:p14="http://schemas.microsoft.com/office/powerpoint/2010/main" val="10645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6FBD-3415-3E50-2F1F-F1CDD624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Controls at the 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6739-FB45-AE8E-28A8-410E888C5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877795"/>
            <a:ext cx="8524971" cy="442277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1800" dirty="0"/>
              <a:t>Controls methods selected based on proven strategies (Maintainable, COTS, </a:t>
            </a:r>
            <a:r>
              <a:rPr lang="en-US" sz="1800" dirty="0">
                <a:highlight>
                  <a:srgbClr val="FFFF00"/>
                </a:highlight>
              </a:rPr>
              <a:t>long life cycle</a:t>
            </a:r>
            <a:r>
              <a:rPr lang="en-US" sz="1800" dirty="0"/>
              <a:t>, adaptable) and have an upgrade path for legacy software/hardware infrastructure.</a:t>
            </a:r>
          </a:p>
          <a:p>
            <a:pPr>
              <a:spcAft>
                <a:spcPts val="2400"/>
              </a:spcAft>
            </a:pPr>
            <a:r>
              <a:rPr lang="en-US" sz="1800" dirty="0"/>
              <a:t> Recommended transition from VME based controls to networked devices. This impacted network design, motion control and data acquisition/control hardware.</a:t>
            </a:r>
          </a:p>
          <a:p>
            <a:r>
              <a:rPr lang="en-US" sz="1800" dirty="0"/>
              <a:t>Recommending Bluesky for experimental processes to assure reusable and maintainable code and enable cutting-edge research and high-impact scientific output. </a:t>
            </a:r>
          </a:p>
          <a:p>
            <a:endParaRPr lang="en-US" sz="1800" dirty="0"/>
          </a:p>
          <a:p>
            <a:r>
              <a:rPr lang="en-US" sz="1800" dirty="0"/>
              <a:t>Select commercial FPGA platform for higher performance data acquisition needs to add I/O capability  and reduce risk of obsolescence.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5CAD4-A93E-EED2-221A-FDC4BB6E24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Key APS-U controls implementation decisions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A83CD-BB61-5843-0761-1166DBE4428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26FD9-6EF6-9B43-DA38-B2CAA056A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09A56-48D0-1A7F-51E3-31019B6FB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4"/>
          <a:stretch/>
        </p:blipFill>
        <p:spPr>
          <a:xfrm>
            <a:off x="9950410" y="1008673"/>
            <a:ext cx="1631988" cy="53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D103-50BA-828C-90CC-FFF960B7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EA73-1D55-D577-6D49-28008A6C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2098963"/>
            <a:ext cx="7329053" cy="4300083"/>
          </a:xfrm>
        </p:spPr>
        <p:txBody>
          <a:bodyPr/>
          <a:lstStyle/>
          <a:p>
            <a:r>
              <a:rPr lang="en-US" sz="1850" dirty="0"/>
              <a:t>3-tier network infrastructure: facility, sector, hutch</a:t>
            </a:r>
          </a:p>
          <a:p>
            <a:r>
              <a:rPr lang="en-US" sz="1850" dirty="0"/>
              <a:t>Supervisory Control and Data Acquisition (SCADA) architecture to better support controls, data, and regular network traffic</a:t>
            </a:r>
          </a:p>
          <a:p>
            <a:r>
              <a:rPr lang="en-US" sz="1850" dirty="0"/>
              <a:t>Installing new fiber plant for all APS beamlines; 768 pairs of new single mode fiber from the APS computer room to beamline networks</a:t>
            </a:r>
          </a:p>
          <a:p>
            <a:r>
              <a:rPr lang="en-US" sz="1850" dirty="0"/>
              <a:t>Installed new core network switches capable of 100 Gbps links</a:t>
            </a:r>
          </a:p>
          <a:p>
            <a:r>
              <a:rPr lang="en-US" sz="1850" dirty="0"/>
              <a:t>APS sector capable of 100 Gbps links</a:t>
            </a:r>
          </a:p>
          <a:p>
            <a:r>
              <a:rPr lang="en-US" sz="1850" dirty="0"/>
              <a:t>Upgraded the APS &lt;-&gt; ALCF network connection to 200 Gbps; upgrade to a terabit/s network in the future</a:t>
            </a:r>
          </a:p>
          <a:p>
            <a:r>
              <a:rPr lang="en-US" sz="1850" dirty="0"/>
              <a:t>Adding wireless access points inside hutches and installing CAT 6A 10 Gbps copper cable at beamlines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B8CD6-336D-07E0-EEC5-0DB85CF1EB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2" y="1346549"/>
            <a:ext cx="7443353" cy="499715"/>
          </a:xfrm>
        </p:spPr>
        <p:txBody>
          <a:bodyPr/>
          <a:lstStyle/>
          <a:p>
            <a:r>
              <a:rPr lang="en-US" dirty="0"/>
              <a:t>Updated network to support APS-U Era data and control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A29E7-410F-74F0-02AB-1E04353968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ACEDD-1FC5-79B3-1123-21665CFC2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F4E55-CB70-081E-506A-15DFB9498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954" y="986621"/>
            <a:ext cx="3973945" cy="550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3080-CAD8-CEEE-E332-29F7114C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Motion Controls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2BB26-C81F-DB78-B3BF-3C0932B487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CF5AF-8492-2E31-7908-460ED93CE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  <p:sp>
        <p:nvSpPr>
          <p:cNvPr id="7" name="Google Shape;271;p1">
            <a:extLst>
              <a:ext uri="{FF2B5EF4-FFF2-40B4-BE49-F238E27FC236}">
                <a16:creationId xmlns:a16="http://schemas.microsoft.com/office/drawing/2014/main" id="{77A51E1C-1143-9EE4-F706-00F3CE6366E8}"/>
              </a:ext>
            </a:extLst>
          </p:cNvPr>
          <p:cNvSpPr/>
          <p:nvPr/>
        </p:nvSpPr>
        <p:spPr>
          <a:xfrm>
            <a:off x="418531" y="948861"/>
            <a:ext cx="3840480" cy="1362196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Major Optical Components</a:t>
            </a:r>
            <a:endParaRPr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Google Shape;271;p1">
            <a:extLst>
              <a:ext uri="{FF2B5EF4-FFF2-40B4-BE49-F238E27FC236}">
                <a16:creationId xmlns:a16="http://schemas.microsoft.com/office/drawing/2014/main" id="{A7D5B6EF-D41B-2CC9-3493-A172934CFC29}"/>
              </a:ext>
            </a:extLst>
          </p:cNvPr>
          <p:cNvSpPr/>
          <p:nvPr/>
        </p:nvSpPr>
        <p:spPr>
          <a:xfrm>
            <a:off x="8265408" y="948859"/>
            <a:ext cx="3840480" cy="1362195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Precision Motion Control</a:t>
            </a:r>
            <a:endParaRPr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Google Shape;271;p1">
            <a:extLst>
              <a:ext uri="{FF2B5EF4-FFF2-40B4-BE49-F238E27FC236}">
                <a16:creationId xmlns:a16="http://schemas.microsoft.com/office/drawing/2014/main" id="{ED55065E-00D9-4158-0E91-1E86E305B0DE}"/>
              </a:ext>
            </a:extLst>
          </p:cNvPr>
          <p:cNvSpPr/>
          <p:nvPr/>
        </p:nvSpPr>
        <p:spPr>
          <a:xfrm>
            <a:off x="4341970" y="948861"/>
            <a:ext cx="3840480" cy="1362196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General Motion Control</a:t>
            </a:r>
            <a:endParaRPr lang="en-US"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Google Shape;272;p1">
            <a:extLst>
              <a:ext uri="{FF2B5EF4-FFF2-40B4-BE49-F238E27FC236}">
                <a16:creationId xmlns:a16="http://schemas.microsoft.com/office/drawing/2014/main" id="{E8BFB837-BD22-E7B4-0B04-722C35303BA6}"/>
              </a:ext>
            </a:extLst>
          </p:cNvPr>
          <p:cNvSpPr txBox="1"/>
          <p:nvPr/>
        </p:nvSpPr>
        <p:spPr>
          <a:xfrm>
            <a:off x="418532" y="1872666"/>
            <a:ext cx="3840479" cy="66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algn="ctr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High heat load mirrors, monochromators,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transfocators</a:t>
            </a:r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Google Shape;272;p1">
            <a:extLst>
              <a:ext uri="{FF2B5EF4-FFF2-40B4-BE49-F238E27FC236}">
                <a16:creationId xmlns:a16="http://schemas.microsoft.com/office/drawing/2014/main" id="{7A4A2C4B-83C5-CC36-32D7-7FED21E1A37E}"/>
              </a:ext>
            </a:extLst>
          </p:cNvPr>
          <p:cNvSpPr txBox="1"/>
          <p:nvPr/>
        </p:nvSpPr>
        <p:spPr>
          <a:xfrm>
            <a:off x="418532" y="2480177"/>
            <a:ext cx="3840479" cy="102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Standardizing on ACS motion control platform.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APS supported control hardware included with component with procurement packages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DD52A-9559-1454-F740-9B023FDE7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" t="10985" b="16159"/>
          <a:stretch/>
        </p:blipFill>
        <p:spPr>
          <a:xfrm>
            <a:off x="4408903" y="3578493"/>
            <a:ext cx="2332339" cy="1292621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AF7D05-9CC8-93A5-0F56-67509CEB2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5" t="6704" r="4667" b="4568"/>
          <a:stretch/>
        </p:blipFill>
        <p:spPr>
          <a:xfrm>
            <a:off x="6282166" y="4957426"/>
            <a:ext cx="1691155" cy="1204302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  <p:sp>
        <p:nvSpPr>
          <p:cNvPr id="15" name="Google Shape;272;p1">
            <a:extLst>
              <a:ext uri="{FF2B5EF4-FFF2-40B4-BE49-F238E27FC236}">
                <a16:creationId xmlns:a16="http://schemas.microsoft.com/office/drawing/2014/main" id="{7F845E61-0040-2346-D3F9-882F20A42498}"/>
              </a:ext>
            </a:extLst>
          </p:cNvPr>
          <p:cNvSpPr txBox="1"/>
          <p:nvPr/>
        </p:nvSpPr>
        <p:spPr>
          <a:xfrm>
            <a:off x="4341970" y="1872666"/>
            <a:ext cx="3840480" cy="41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algn="ctr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Slits, flags, etc.</a:t>
            </a:r>
          </a:p>
        </p:txBody>
      </p:sp>
      <p:sp>
        <p:nvSpPr>
          <p:cNvPr id="16" name="Google Shape;272;p1">
            <a:extLst>
              <a:ext uri="{FF2B5EF4-FFF2-40B4-BE49-F238E27FC236}">
                <a16:creationId xmlns:a16="http://schemas.microsoft.com/office/drawing/2014/main" id="{B686A388-236D-7A3D-8457-98A5FC3980E0}"/>
              </a:ext>
            </a:extLst>
          </p:cNvPr>
          <p:cNvSpPr txBox="1"/>
          <p:nvPr/>
        </p:nvSpPr>
        <p:spPr>
          <a:xfrm>
            <a:off x="4341970" y="2228543"/>
            <a:ext cx="3840479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Standardizing on ACS and OMS motion control platforms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Full EPICS support (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asynMotor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flyscanning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Motion systems ordered in bulk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0AD2ED-3D4E-2C21-8B66-56D2650E9E47}"/>
              </a:ext>
            </a:extLst>
          </p:cNvPr>
          <p:cNvSpPr txBox="1"/>
          <p:nvPr/>
        </p:nvSpPr>
        <p:spPr>
          <a:xfrm>
            <a:off x="4395951" y="4925440"/>
            <a:ext cx="151388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Networked Motion System (ACS/MP4U)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C14A15-81A7-8547-ABF2-8826F5E55685}"/>
              </a:ext>
            </a:extLst>
          </p:cNvPr>
          <p:cNvSpPr txBox="1"/>
          <p:nvPr/>
        </p:nvSpPr>
        <p:spPr>
          <a:xfrm>
            <a:off x="6262209" y="6229597"/>
            <a:ext cx="161776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VME/OMS Motion System</a:t>
            </a:r>
          </a:p>
        </p:txBody>
      </p:sp>
      <p:sp>
        <p:nvSpPr>
          <p:cNvPr id="19" name="Google Shape;272;p1">
            <a:extLst>
              <a:ext uri="{FF2B5EF4-FFF2-40B4-BE49-F238E27FC236}">
                <a16:creationId xmlns:a16="http://schemas.microsoft.com/office/drawing/2014/main" id="{2000D515-42BD-B973-D776-11758DFBF167}"/>
              </a:ext>
            </a:extLst>
          </p:cNvPr>
          <p:cNvSpPr txBox="1"/>
          <p:nvPr/>
        </p:nvSpPr>
        <p:spPr>
          <a:xfrm>
            <a:off x="8265407" y="1872666"/>
            <a:ext cx="3840480" cy="66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algn="ctr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Nano-positioning instruments, KB mirrors, benders, etc.</a:t>
            </a:r>
          </a:p>
        </p:txBody>
      </p:sp>
      <p:sp>
        <p:nvSpPr>
          <p:cNvPr id="20" name="Google Shape;272;p1">
            <a:extLst>
              <a:ext uri="{FF2B5EF4-FFF2-40B4-BE49-F238E27FC236}">
                <a16:creationId xmlns:a16="http://schemas.microsoft.com/office/drawing/2014/main" id="{236F2ADD-BCD9-A6B8-262E-FC944C2CAD64}"/>
              </a:ext>
            </a:extLst>
          </p:cNvPr>
          <p:cNvSpPr txBox="1"/>
          <p:nvPr/>
        </p:nvSpPr>
        <p:spPr>
          <a:xfrm>
            <a:off x="8265406" y="2517084"/>
            <a:ext cx="3840479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Precision stage positioning and scanning based around a piezo,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pico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, and stepper motion stack (APS flexure design)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High precision capacitive sensor feedback 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Coarse/fine motion coordination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70C609-E9F5-30BB-2A8D-5716077729C9}"/>
              </a:ext>
            </a:extLst>
          </p:cNvPr>
          <p:cNvSpPr txBox="1"/>
          <p:nvPr/>
        </p:nvSpPr>
        <p:spPr>
          <a:xfrm>
            <a:off x="9904521" y="6315863"/>
            <a:ext cx="161776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KB mirror positioner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A9435C-1C35-F09D-D94F-218C0965E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35"/>
          <a:stretch/>
        </p:blipFill>
        <p:spPr>
          <a:xfrm>
            <a:off x="8290689" y="3970817"/>
            <a:ext cx="2091940" cy="1204303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B0AD1E-58ED-6292-7186-76869C47B2AE}"/>
              </a:ext>
            </a:extLst>
          </p:cNvPr>
          <p:cNvSpPr txBox="1"/>
          <p:nvPr/>
        </p:nvSpPr>
        <p:spPr>
          <a:xfrm>
            <a:off x="1242403" y="6116426"/>
            <a:ext cx="219273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25-ID monochromator with controller</a:t>
            </a:r>
          </a:p>
        </p:txBody>
      </p:sp>
      <p:pic>
        <p:nvPicPr>
          <p:cNvPr id="3" name="Picture 2" descr="A picture containing indoor, device, working, engine&#10;&#10;Description automatically generated">
            <a:extLst>
              <a:ext uri="{FF2B5EF4-FFF2-40B4-BE49-F238E27FC236}">
                <a16:creationId xmlns:a16="http://schemas.microsoft.com/office/drawing/2014/main" id="{847422A9-E66F-5563-54D5-8C8162C189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789" b="12785"/>
          <a:stretch/>
        </p:blipFill>
        <p:spPr>
          <a:xfrm>
            <a:off x="1463165" y="3464306"/>
            <a:ext cx="1751215" cy="2590966"/>
          </a:xfrm>
          <a:prstGeom prst="rect">
            <a:avLst/>
          </a:prstGeom>
          <a:ln w="25400"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B583A-3A17-C136-64C7-ACB665F3CB4F}"/>
              </a:ext>
            </a:extLst>
          </p:cNvPr>
          <p:cNvSpPr txBox="1"/>
          <p:nvPr/>
        </p:nvSpPr>
        <p:spPr>
          <a:xfrm>
            <a:off x="8290689" y="5248605"/>
            <a:ext cx="148257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Step scan of piezo with 5 nm steps with 4 s dwell time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BB11EC89-FF87-4B66-819D-4C6FC7D63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t="5640" r="16499" b="13382"/>
          <a:stretch/>
        </p:blipFill>
        <p:spPr bwMode="auto">
          <a:xfrm>
            <a:off x="9904521" y="4534624"/>
            <a:ext cx="2192735" cy="1731714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2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44DC4-FB2A-4A40-AA08-2B106D4FF4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Networked programmable motion system components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20BD4-4DD6-4E60-BD5C-93B653D2E3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C7558-08F1-4549-B0A8-BD40994B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2265596"/>
            <a:ext cx="7673340" cy="3868504"/>
          </a:xfrm>
        </p:spPr>
        <p:txBody>
          <a:bodyPr/>
          <a:lstStyle/>
          <a:p>
            <a:r>
              <a:rPr lang="en-US" sz="1800" dirty="0"/>
              <a:t>Programmable motion controller</a:t>
            </a:r>
          </a:p>
          <a:p>
            <a:pPr lvl="1"/>
            <a:r>
              <a:rPr lang="en-US" sz="1400" dirty="0"/>
              <a:t>Advanced programming language (</a:t>
            </a:r>
            <a:r>
              <a:rPr lang="en-US" sz="1400" dirty="0" err="1"/>
              <a:t>SPiiPlus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Servo loop runs at 20kHz</a:t>
            </a:r>
          </a:p>
          <a:p>
            <a:pPr lvl="1"/>
            <a:r>
              <a:rPr lang="en-US" sz="1400" dirty="0"/>
              <a:t>Custom motion applications run embedded in the controller</a:t>
            </a:r>
          </a:p>
          <a:p>
            <a:r>
              <a:rPr lang="en-US" sz="1800" dirty="0"/>
              <a:t>Tailored motion solutions (pre-built chassis if needed)</a:t>
            </a:r>
          </a:p>
          <a:p>
            <a:pPr lvl="1"/>
            <a:r>
              <a:rPr lang="en-US" sz="1400" dirty="0"/>
              <a:t>Motor: Servo, stepper and piezo</a:t>
            </a:r>
          </a:p>
          <a:p>
            <a:pPr lvl="1"/>
            <a:r>
              <a:rPr lang="en-US" sz="1400" dirty="0"/>
              <a:t>Feedback: Quadrature, Absolute, Interferometer  </a:t>
            </a:r>
          </a:p>
          <a:p>
            <a:r>
              <a:rPr lang="en-US" sz="1800" dirty="0"/>
              <a:t>Position/vector trigger (18MHz Quadrature/4kHz Absolute)</a:t>
            </a:r>
          </a:p>
          <a:p>
            <a:r>
              <a:rPr lang="en-US" sz="1800" dirty="0"/>
              <a:t>Axis synchronization and remote I/O over deterministic network </a:t>
            </a:r>
          </a:p>
          <a:p>
            <a:pPr lvl="1"/>
            <a:r>
              <a:rPr lang="en-US" sz="1400" dirty="0"/>
              <a:t>2kHz updates (</a:t>
            </a:r>
            <a:r>
              <a:rPr lang="en-US" sz="1400" dirty="0" err="1"/>
              <a:t>EtherCAT</a:t>
            </a:r>
            <a:r>
              <a:rPr lang="en-US" sz="1400" dirty="0"/>
              <a:t>)</a:t>
            </a:r>
          </a:p>
          <a:p>
            <a:r>
              <a:rPr lang="en-US" sz="1800" dirty="0"/>
              <a:t>Local Distributor/Support (RSA) </a:t>
            </a:r>
          </a:p>
          <a:p>
            <a:pPr lvl="1"/>
            <a:r>
              <a:rPr lang="en-US" sz="1400" dirty="0"/>
              <a:t>Motion integration expertise (high precision – chip fabrication)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1C4CCE-4343-B41F-FE75-7C4AA7D0DA81}"/>
              </a:ext>
            </a:extLst>
          </p:cNvPr>
          <p:cNvSpPr txBox="1">
            <a:spLocks/>
          </p:cNvSpPr>
          <p:nvPr/>
        </p:nvSpPr>
        <p:spPr>
          <a:xfrm>
            <a:off x="813617" y="176067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Beamline Motion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3BF5A-100A-8D58-EC45-E2A32CF2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551" y="2173237"/>
            <a:ext cx="540322" cy="1279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8ED58-95E2-0FD2-25CC-D7CFC0BF45BC}"/>
              </a:ext>
            </a:extLst>
          </p:cNvPr>
          <p:cNvSpPr txBox="1"/>
          <p:nvPr/>
        </p:nvSpPr>
        <p:spPr>
          <a:xfrm>
            <a:off x="4882495" y="2207689"/>
            <a:ext cx="1827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32 Axis Controller / </a:t>
            </a:r>
            <a:r>
              <a:rPr lang="en-US" sz="1100" dirty="0" err="1"/>
              <a:t>EtherCAT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606413-7EA2-2A76-7B20-0004B5788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26" y="5206952"/>
            <a:ext cx="1001464" cy="608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139BF3-0372-FDBA-5CC2-54CC6033B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83" b="-57"/>
          <a:stretch/>
        </p:blipFill>
        <p:spPr>
          <a:xfrm>
            <a:off x="8985336" y="2947533"/>
            <a:ext cx="2288207" cy="2728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F53CFA-C5B3-1E9E-BF5C-798A3DD54472}"/>
              </a:ext>
            </a:extLst>
          </p:cNvPr>
          <p:cNvSpPr txBox="1"/>
          <p:nvPr/>
        </p:nvSpPr>
        <p:spPr>
          <a:xfrm>
            <a:off x="8638640" y="2659204"/>
            <a:ext cx="2904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Combined 8 axis drive/controller </a:t>
            </a:r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5F0CDCE6-B207-DE7E-7814-E0C8D364B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165" y="2703677"/>
            <a:ext cx="900659" cy="14426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1AA5BB-2E7A-47C6-30D1-5BC50464288E}"/>
              </a:ext>
            </a:extLst>
          </p:cNvPr>
          <p:cNvSpPr txBox="1"/>
          <p:nvPr/>
        </p:nvSpPr>
        <p:spPr>
          <a:xfrm>
            <a:off x="7125412" y="2134593"/>
            <a:ext cx="204073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 </a:t>
            </a:r>
            <a:r>
              <a:rPr lang="en-US" sz="1050" dirty="0"/>
              <a:t>4-Axis Drive Module </a:t>
            </a:r>
          </a:p>
          <a:p>
            <a:r>
              <a:rPr lang="en-US" sz="1050" dirty="0"/>
              <a:t>(20 Amp)</a:t>
            </a:r>
          </a:p>
          <a:p>
            <a:r>
              <a:rPr lang="en-US" sz="1050" dirty="0"/>
              <a:t>2x Encoders per Axis </a:t>
            </a:r>
            <a:endParaRPr lang="en-US" sz="70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63A3247-0ED9-4F31-8E52-B3F1C5C58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88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D103-50BA-828C-90CC-FFF960B7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Controls DAQ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EA73-1D55-D577-6D49-28008A6C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2098963"/>
            <a:ext cx="7329053" cy="4300083"/>
          </a:xfrm>
        </p:spPr>
        <p:txBody>
          <a:bodyPr/>
          <a:lstStyle/>
          <a:p>
            <a:r>
              <a:rPr lang="en-US" sz="1800" dirty="0"/>
              <a:t>Labjack I/O Solutions and Measurement Computing devices </a:t>
            </a:r>
            <a:endParaRPr lang="en-US" sz="1400" dirty="0"/>
          </a:p>
          <a:p>
            <a:pPr lvl="1"/>
            <a:endParaRPr lang="en-US" sz="1400" dirty="0"/>
          </a:p>
          <a:p>
            <a:r>
              <a:rPr lang="en-US" sz="1800" dirty="0"/>
              <a:t>Pulse counters, control and readback  (sensors, actuators, RTDs, </a:t>
            </a:r>
            <a:r>
              <a:rPr lang="en-US" sz="1800" dirty="0" err="1"/>
              <a:t>Tcouples</a:t>
            </a:r>
            <a:r>
              <a:rPr lang="en-US" sz="1800" dirty="0"/>
              <a:t> . . .)</a:t>
            </a:r>
          </a:p>
          <a:p>
            <a:endParaRPr lang="en-US" sz="1800" dirty="0"/>
          </a:p>
          <a:p>
            <a:r>
              <a:rPr lang="en-US" sz="1800" dirty="0"/>
              <a:t>USB / Ethernet – </a:t>
            </a:r>
            <a:r>
              <a:rPr lang="en-US" sz="1800" dirty="0" err="1"/>
              <a:t>ModbusTCP</a:t>
            </a:r>
            <a:r>
              <a:rPr lang="en-US" sz="1800" dirty="0"/>
              <a:t> Interface</a:t>
            </a:r>
          </a:p>
          <a:p>
            <a:endParaRPr lang="en-US" sz="1800" dirty="0"/>
          </a:p>
          <a:p>
            <a:r>
              <a:rPr lang="en-US" sz="1800" dirty="0"/>
              <a:t>Flexible I/O adaptability (hardware and software)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EPICS Support : Full device functionality available via vendor API. </a:t>
            </a:r>
          </a:p>
          <a:p>
            <a:pPr lvl="1"/>
            <a:r>
              <a:rPr lang="en-US" sz="1400" dirty="0">
                <a:solidFill>
                  <a:schemeClr val="tx2"/>
                </a:solidFill>
                <a:hlinkClick r:id="rId2"/>
              </a:rPr>
              <a:t>Github: epics-module/LabJack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>
                <a:solidFill>
                  <a:schemeClr val="tx2"/>
                </a:solidFill>
                <a:hlinkClick r:id="rId3"/>
              </a:rPr>
              <a:t>epics-module/measComp</a:t>
            </a:r>
            <a:r>
              <a:rPr lang="en-US" sz="1400" dirty="0">
                <a:solidFill>
                  <a:schemeClr val="tx2"/>
                </a:solidFill>
              </a:rPr>
              <a:t> (Credit Mark Rivers)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B8CD6-336D-07E0-EEC5-0DB85CF1EB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2" y="1346549"/>
            <a:ext cx="7443353" cy="499715"/>
          </a:xfrm>
        </p:spPr>
        <p:txBody>
          <a:bodyPr/>
          <a:lstStyle/>
          <a:p>
            <a:r>
              <a:rPr lang="en-US" dirty="0"/>
              <a:t>Networked Scaler and I/O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A29E7-410F-74F0-02AB-1E04353968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ACEDD-1FC5-79B3-1123-21665CFC2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  <p:pic>
        <p:nvPicPr>
          <p:cNvPr id="13" name="Picture 12" descr="A computer monitor on a table&#10;&#10;Description automatically generated">
            <a:extLst>
              <a:ext uri="{FF2B5EF4-FFF2-40B4-BE49-F238E27FC236}">
                <a16:creationId xmlns:a16="http://schemas.microsoft.com/office/drawing/2014/main" id="{34F65867-C796-13C6-F1D0-52C0139AF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883" y="3922484"/>
            <a:ext cx="3179151" cy="2384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C4052-E084-BA18-5E00-C65F5427A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770" y="1162640"/>
            <a:ext cx="2483333" cy="1862500"/>
          </a:xfrm>
          <a:prstGeom prst="rect">
            <a:avLst/>
          </a:prstGeom>
        </p:spPr>
      </p:pic>
      <p:pic>
        <p:nvPicPr>
          <p:cNvPr id="8" name="Picture 7" descr="A picture containing text, indoor, office equipment, wall&#10;&#10;Description automatically generated">
            <a:extLst>
              <a:ext uri="{FF2B5EF4-FFF2-40B4-BE49-F238E27FC236}">
                <a16:creationId xmlns:a16="http://schemas.microsoft.com/office/drawing/2014/main" id="{13EC953F-6F04-9194-05D1-360C7DCBFC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106" b="11626"/>
          <a:stretch/>
        </p:blipFill>
        <p:spPr>
          <a:xfrm>
            <a:off x="9144185" y="2808711"/>
            <a:ext cx="2629284" cy="141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C0E2972-A9C0-A3A3-3546-4E61A24F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21" y="5267121"/>
            <a:ext cx="4522858" cy="1153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E17D0-74B8-F47D-FA03-A9E5ABFC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Control &amp; Data Acquisition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2F831-508F-FB53-472F-627D94EA4A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66776-C574-2D45-9EB2-4AFAF19CB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EPICS Collaboration Workshop – October 8, 2023</a:t>
            </a:r>
            <a:endParaRPr lang="en-US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302B84-5D4E-BB59-D2C4-1C29557F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164" y="3567449"/>
            <a:ext cx="2844452" cy="1817053"/>
          </a:xfrm>
          <a:prstGeom prst="rect">
            <a:avLst/>
          </a:prstGeom>
          <a:ln w="25400">
            <a:noFill/>
          </a:ln>
        </p:spPr>
      </p:pic>
      <p:sp>
        <p:nvSpPr>
          <p:cNvPr id="8" name="Google Shape;271;p1">
            <a:extLst>
              <a:ext uri="{FF2B5EF4-FFF2-40B4-BE49-F238E27FC236}">
                <a16:creationId xmlns:a16="http://schemas.microsoft.com/office/drawing/2014/main" id="{326B8CF8-1857-01A8-E9C4-AA8F8359D151}"/>
              </a:ext>
            </a:extLst>
          </p:cNvPr>
          <p:cNvSpPr/>
          <p:nvPr/>
        </p:nvSpPr>
        <p:spPr>
          <a:xfrm>
            <a:off x="514066" y="1088009"/>
            <a:ext cx="5677469" cy="1240194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Fast Scanning and Feedback</a:t>
            </a:r>
            <a:endParaRPr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Google Shape;271;p1">
            <a:extLst>
              <a:ext uri="{FF2B5EF4-FFF2-40B4-BE49-F238E27FC236}">
                <a16:creationId xmlns:a16="http://schemas.microsoft.com/office/drawing/2014/main" id="{3CBA6E06-C515-2CA9-DE45-903042575DC1}"/>
              </a:ext>
            </a:extLst>
          </p:cNvPr>
          <p:cNvSpPr/>
          <p:nvPr/>
        </p:nvSpPr>
        <p:spPr>
          <a:xfrm>
            <a:off x="6349431" y="1088008"/>
            <a:ext cx="5677469" cy="1240195"/>
          </a:xfrm>
          <a:prstGeom prst="rect">
            <a:avLst/>
          </a:prstGeom>
          <a:gradFill>
            <a:gsLst>
              <a:gs pos="0">
                <a:schemeClr val="dk2"/>
              </a:gs>
              <a:gs pos="38000">
                <a:schemeClr val="dk2"/>
              </a:gs>
              <a:gs pos="73000">
                <a:srgbClr val="FFFFFF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Fast Detector Data Handling</a:t>
            </a:r>
            <a:endParaRPr sz="2600" b="1" i="0" u="none" strike="noStrike" cap="none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6786832-BEE0-BAF0-00B7-4CA70B16B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/>
          <a:stretch/>
        </p:blipFill>
        <p:spPr bwMode="auto">
          <a:xfrm>
            <a:off x="6349431" y="3457843"/>
            <a:ext cx="2809529" cy="2322298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A62BB4-1543-C8E7-48DC-42CC7EC92CFA}"/>
              </a:ext>
            </a:extLst>
          </p:cNvPr>
          <p:cNvSpPr txBox="1"/>
          <p:nvPr/>
        </p:nvSpPr>
        <p:spPr>
          <a:xfrm>
            <a:off x="6349431" y="5942227"/>
            <a:ext cx="56774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/epics-base/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pvaPy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/blob/master/documentation/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streamingFramework.md</a:t>
            </a: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Google Shape;272;p1">
            <a:extLst>
              <a:ext uri="{FF2B5EF4-FFF2-40B4-BE49-F238E27FC236}">
                <a16:creationId xmlns:a16="http://schemas.microsoft.com/office/drawing/2014/main" id="{450C8A30-979A-DEC9-1B6F-DF36BD502FF6}"/>
              </a:ext>
            </a:extLst>
          </p:cNvPr>
          <p:cNvSpPr txBox="1"/>
          <p:nvPr/>
        </p:nvSpPr>
        <p:spPr>
          <a:xfrm>
            <a:off x="6349431" y="2043293"/>
            <a:ext cx="5779309" cy="148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New high data-rate detectors can generate thousands of frames per second using tens of Gbps of bandwidth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EPICS V7, </a:t>
            </a: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areaDetector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, and newly developed </a:t>
            </a:r>
            <a:r>
              <a:rPr lang="en-US" sz="1400" i="1" dirty="0" err="1">
                <a:solidFill>
                  <a:schemeClr val="tx1">
                    <a:lumMod val="50000"/>
                  </a:schemeClr>
                </a:solidFill>
              </a:rPr>
              <a:t>pvaPy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streaming data framework can process data at thousands of frames per second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Integration with the APS Data Management System and Globus infrastructure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369921-0AA0-713E-A47C-FC54729E34FA}"/>
              </a:ext>
            </a:extLst>
          </p:cNvPr>
          <p:cNvSpPr txBox="1"/>
          <p:nvPr/>
        </p:nvSpPr>
        <p:spPr>
          <a:xfrm>
            <a:off x="6349431" y="6148472"/>
            <a:ext cx="567746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APS Beamline Data Pipeline Project Team: Henke, S., Lang, K.,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Bicer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T., Guruswamy, T.,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Jemian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P.,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Leibfritz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D.,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Sersted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R., Babu, A., V., </a:t>
            </a:r>
            <a:r>
              <a:rPr lang="en-US" sz="1000" dirty="0" err="1">
                <a:solidFill>
                  <a:schemeClr val="accent1">
                    <a:lumMod val="75000"/>
                  </a:schemeClr>
                </a:solidFill>
              </a:rPr>
              <a:t>Veseli</a:t>
            </a:r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, 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F9A46-408D-BEF0-15C1-43D42CC1809A}"/>
              </a:ext>
            </a:extLst>
          </p:cNvPr>
          <p:cNvSpPr txBox="1"/>
          <p:nvPr/>
        </p:nvSpPr>
        <p:spPr>
          <a:xfrm>
            <a:off x="6331924" y="5699745"/>
            <a:ext cx="185963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i="1" dirty="0" err="1">
                <a:solidFill>
                  <a:schemeClr val="tx1">
                    <a:lumMod val="50000"/>
                  </a:schemeClr>
                </a:solidFill>
              </a:rPr>
              <a:t>pvaPy</a:t>
            </a:r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 streaming framework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8F2BBB-4B75-196B-8273-7D3C68E720A3}"/>
              </a:ext>
            </a:extLst>
          </p:cNvPr>
          <p:cNvSpPr txBox="1"/>
          <p:nvPr/>
        </p:nvSpPr>
        <p:spPr>
          <a:xfrm>
            <a:off x="9316856" y="5572443"/>
            <a:ext cx="271004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50000"/>
                  </a:schemeClr>
                </a:solidFill>
              </a:rPr>
              <a:t>Real-time AI-assisted ptychography reconstruction using the </a:t>
            </a:r>
            <a:r>
              <a:rPr lang="en-US" sz="1050" i="1" dirty="0" err="1">
                <a:solidFill>
                  <a:schemeClr val="tx1">
                    <a:lumMod val="50000"/>
                  </a:schemeClr>
                </a:solidFill>
              </a:rPr>
              <a:t>pvaPy</a:t>
            </a:r>
            <a:r>
              <a:rPr lang="en-US" sz="1050" i="1" dirty="0">
                <a:solidFill>
                  <a:schemeClr val="tx1">
                    <a:lumMod val="50000"/>
                  </a:schemeClr>
                </a:solidFill>
              </a:rPr>
              <a:t> framework</a:t>
            </a:r>
          </a:p>
        </p:txBody>
      </p:sp>
      <p:sp>
        <p:nvSpPr>
          <p:cNvPr id="4" name="Google Shape;272;p1">
            <a:extLst>
              <a:ext uri="{FF2B5EF4-FFF2-40B4-BE49-F238E27FC236}">
                <a16:creationId xmlns:a16="http://schemas.microsoft.com/office/drawing/2014/main" id="{61DC2259-855F-0209-F3C1-3CCB06ED3DF3}"/>
              </a:ext>
            </a:extLst>
          </p:cNvPr>
          <p:cNvSpPr txBox="1"/>
          <p:nvPr/>
        </p:nvSpPr>
        <p:spPr>
          <a:xfrm>
            <a:off x="499217" y="2040480"/>
            <a:ext cx="5677467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New instruments, especially the nano- and micro-probe scanning instruments, require fast scanning and feedback capabilities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APS developed </a:t>
            </a:r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softGlueZynq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provides configurable FPGA capabilities for data acquisition and feedback</a:t>
            </a:r>
          </a:p>
          <a:p>
            <a:pPr marL="184150" indent="-171450">
              <a:lnSpc>
                <a:spcPct val="90000"/>
              </a:lnSpc>
              <a:spcAft>
                <a:spcPts val="600"/>
              </a:spcAft>
              <a:buClr>
                <a:schemeClr val="tx1">
                  <a:lumMod val="50000"/>
                </a:schemeClr>
              </a:buClr>
              <a:buSzPts val="1000"/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softGlueZynq framework being ported to D-TACQ FPGA platform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287258-4260-BBE6-ACF2-EDD7EBA9C42F}"/>
              </a:ext>
            </a:extLst>
          </p:cNvPr>
          <p:cNvSpPr txBox="1"/>
          <p:nvPr/>
        </p:nvSpPr>
        <p:spPr>
          <a:xfrm>
            <a:off x="2322744" y="6340277"/>
            <a:ext cx="203041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D-TACQ FPGA control platform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BCF269-B0E9-399F-E63A-CC09BC5D0253}"/>
              </a:ext>
            </a:extLst>
          </p:cNvPr>
          <p:cNvSpPr txBox="1"/>
          <p:nvPr/>
        </p:nvSpPr>
        <p:spPr>
          <a:xfrm>
            <a:off x="1665365" y="5127061"/>
            <a:ext cx="3368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</a:schemeClr>
                </a:solidFill>
              </a:rPr>
              <a:t>Schematic of fast scanning and interferometry on the APS-U ISN Feature beamline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1700A3-35E2-AAC8-5C26-1E1D26430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365" y="3239895"/>
            <a:ext cx="3368479" cy="19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Review Document" ma:contentTypeID="0x0101002B7518C7231E97499E1F1C54B0F5901D13007730F657F5DEC7489A2C7EE40ED79EE3" ma:contentTypeVersion="" ma:contentTypeDescription="" ma:contentTypeScope="" ma:versionID="0cf2e886fb4da4ee74b3d61f552062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17bd159687fd4e0b52f7220829539b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c2502a80-7d28-4222-8cca-c624a41b2055" ContentTypeId="0x0101002B7518C7231E97499E1F1C54B0F5901D13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B1F42C-37A3-435E-B55D-D3ECC1012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D0D0C73-1D92-412D-8800-9C1E033764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095F12-FC49-4F74-80E7-E63FE9654A5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8EE60D92-EC7B-437A-AF37-55618E86DE1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17173</TotalTime>
  <Words>1236</Words>
  <Application>Microsoft Macintosh PowerPoint</Application>
  <PresentationFormat>Widescreen</PresentationFormat>
  <Paragraphs>200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Lucida Grande</vt:lpstr>
      <vt:lpstr>Times New Roman</vt:lpstr>
      <vt:lpstr>Wingdings</vt:lpstr>
      <vt:lpstr>1_presentation_4x3</vt:lpstr>
      <vt:lpstr>APS Beamline Controls Strategy</vt:lpstr>
      <vt:lpstr>APS Beamline Controls Group</vt:lpstr>
      <vt:lpstr>Beamline Controls at the APS</vt:lpstr>
      <vt:lpstr>Beamline Controls at the APS</vt:lpstr>
      <vt:lpstr>Beamline Network Architecture</vt:lpstr>
      <vt:lpstr>Beamline Motion Controls</vt:lpstr>
      <vt:lpstr>PowerPoint Presentation</vt:lpstr>
      <vt:lpstr>Beamline Controls DAQ Devices</vt:lpstr>
      <vt:lpstr>Instrument Control &amp; Data Acquisition</vt:lpstr>
      <vt:lpstr>PowerPoint Presentation</vt:lpstr>
      <vt:lpstr>Beamline Controls Documentation</vt:lpstr>
      <vt:lpstr>Acknowledgements</vt:lpstr>
      <vt:lpstr>PowerPoint Presentation</vt:lpstr>
      <vt:lpstr>PowerPoint Presentation</vt:lpstr>
      <vt:lpstr>Motion control System (ACSMOTION) </vt:lpstr>
      <vt:lpstr>Motion control System (ACSMOTION) </vt:lpstr>
    </vt:vector>
  </TitlesOfParts>
  <Manager>Diane Wilkinson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>DOE Review Template</dc:subject>
  <dc:creator>Microsoft Office User</dc:creator>
  <cp:lastModifiedBy>Sullivan, Joseph</cp:lastModifiedBy>
  <cp:revision>999</cp:revision>
  <cp:lastPrinted>2023-10-06T13:11:29Z</cp:lastPrinted>
  <dcterms:created xsi:type="dcterms:W3CDTF">2016-03-31T16:17:22Z</dcterms:created>
  <dcterms:modified xsi:type="dcterms:W3CDTF">2023-10-06T13:29:52Z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0x0101002B7518C7231E97499E1F1C54B0F5901D13007730F657F5DEC7489A2C7EE40ED79EE3</vt:lpwstr>
  </property>
  <property fmtid="{D5CDD505-2E9C-101B-9397-08002B2CF9AE}" pid="3" name="_dlc_DocIdItemGuid">
    <vt:lpwstr>8e0f3476-f56e-4267-b233-b8b6c9130fb9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id="Microsoft.Office.RecordsManagement.PolicyFeatures.Expiration.Formula.BuiltIn"&gt;&lt;number&gt;2&lt;/number&gt;&lt;property&gt;Created&lt;/property&gt;&lt;propertyId&gt;8c06beca-0777-48f7-91c7-6da68bc07b69&lt;/propertyId&gt;&lt;period&gt;years&lt;/period&gt;&lt;/formula&gt;</vt:lpwstr>
  </property>
  <property fmtid="{D5CDD505-2E9C-101B-9397-08002B2CF9AE}" pid="5" name="_dlc_policyId">
    <vt:lpwstr>0x010100D47E88405A4D2842882AAFEF0D9A40A8|-708745469</vt:lpwstr>
  </property>
</Properties>
</file>