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5"/>
  </p:notesMasterIdLst>
  <p:sldIdLst>
    <p:sldId id="272" r:id="rId2"/>
    <p:sldId id="280" r:id="rId3"/>
    <p:sldId id="281" r:id="rId4"/>
    <p:sldId id="290" r:id="rId5"/>
    <p:sldId id="282" r:id="rId6"/>
    <p:sldId id="283" r:id="rId7"/>
    <p:sldId id="291" r:id="rId8"/>
    <p:sldId id="286" r:id="rId9"/>
    <p:sldId id="285" r:id="rId10"/>
    <p:sldId id="292" r:id="rId11"/>
    <p:sldId id="288" r:id="rId12"/>
    <p:sldId id="293" r:id="rId13"/>
    <p:sldId id="284" r:id="rId14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  <a:srgbClr val="7CCCBF"/>
    <a:srgbClr val="BBBD22"/>
    <a:srgbClr val="006600"/>
    <a:srgbClr val="C8C8C8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6" autoAdjust="0"/>
    <p:restoredTop sz="96104" autoAdjust="0"/>
  </p:normalViewPr>
  <p:slideViewPr>
    <p:cSldViewPr snapToGrid="0">
      <p:cViewPr varScale="1">
        <p:scale>
          <a:sx n="112" d="100"/>
          <a:sy n="112" d="100"/>
        </p:scale>
        <p:origin x="192" y="864"/>
      </p:cViewPr>
      <p:guideLst>
        <p:guide orient="horz" pos="1620"/>
        <p:guide pos="5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07.10.23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EF9F2463-8150-4DAA-877D-A146C8C8C60A}" type="datetime1">
              <a:rPr lang="de-DE" smtClean="0"/>
              <a:t>07.10.23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44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224C4683-D191-47F3-8302-BB2B36B1C86A}" type="datetime1">
              <a:rPr lang="de-DE" smtClean="0"/>
              <a:t>07.10.23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5E89BE91-4B1C-4025-AE57-60317864A3F3}" type="datetime1">
              <a:rPr lang="de-DE" smtClean="0"/>
              <a:t>07.10.23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4723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07.10.23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2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07.10.23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1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07.10.23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07.10.23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07.10.23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07.10.23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067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07.10.23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3822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07.10.23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64867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07.10.23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October 2023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4535370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Edmund Blomley - </a:t>
            </a:r>
            <a:r>
              <a:rPr lang="en-GB" b="1" i="0" u="none" strike="noStrike" dirty="0">
                <a:solidFill>
                  <a:srgbClr val="172B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decade long transition from a custom control system to EPICS</a:t>
            </a:r>
            <a:endParaRPr lang="en-GB" b="0" i="0" u="none" strike="noStrike" dirty="0">
              <a:solidFill>
                <a:srgbClr val="172B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74882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Institute of Beam Physics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7239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3" orient="horz" pos="464">
          <p15:clr>
            <a:srgbClr val="F26B43"/>
          </p15:clr>
        </p15:guide>
        <p15:guide id="4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scl.net/1302.00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" b="56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pc="-5" dirty="0"/>
              <a:t>The decade long transition from a custom control system to EPICS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Edmund Blomley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KIT </a:t>
            </a:r>
            <a:r>
              <a:rPr lang="de-DE" dirty="0" err="1"/>
              <a:t>team</a:t>
            </a:r>
            <a:endParaRPr lang="de-DE" dirty="0"/>
          </a:p>
        </p:txBody>
      </p:sp>
      <p:pic>
        <p:nvPicPr>
          <p:cNvPr id="2" name="Bildplatzhalter 4">
            <a:extLst>
              <a:ext uri="{FF2B5EF4-FFF2-40B4-BE49-F238E27FC236}">
                <a16:creationId xmlns:a16="http://schemas.microsoft.com/office/drawing/2014/main" id="{668E5A34-395E-5814-FE74-B2566382B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2" b="29782"/>
          <a:stretch/>
        </p:blipFill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B1A18F7B-DCB5-66E4-FFA9-636C1DB7CFD2}"/>
              </a:ext>
            </a:extLst>
          </p:cNvPr>
          <p:cNvSpPr txBox="1"/>
          <p:nvPr/>
        </p:nvSpPr>
        <p:spPr>
          <a:xfrm>
            <a:off x="7779129" y="4507613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Copyright M. Breig</a:t>
            </a:r>
          </a:p>
        </p:txBody>
      </p:sp>
    </p:spTree>
    <p:extLst>
      <p:ext uri="{BB962C8B-B14F-4D97-AF65-F5344CB8AC3E}">
        <p14:creationId xmlns:p14="http://schemas.microsoft.com/office/powerpoint/2010/main" val="122500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EE1EDF-1D94-5E02-20A4-71F30121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6F0CF3-524B-2079-9E7E-C23F1FD7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8194B3D-0712-1E64-951C-4C8D72F2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Milestones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64A2963-19E6-A180-7B68-2CEB48074927}"/>
              </a:ext>
            </a:extLst>
          </p:cNvPr>
          <p:cNvCxnSpPr>
            <a:cxnSpLocks/>
          </p:cNvCxnSpPr>
          <p:nvPr/>
        </p:nvCxnSpPr>
        <p:spPr>
          <a:xfrm>
            <a:off x="412705" y="1186458"/>
            <a:ext cx="8731295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5F97911-BEE8-A8B9-EBF9-22D36D8C5F09}"/>
              </a:ext>
            </a:extLst>
          </p:cNvPr>
          <p:cNvSpPr txBox="1"/>
          <p:nvPr/>
        </p:nvSpPr>
        <p:spPr>
          <a:xfrm>
            <a:off x="8152307" y="82855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2023</a:t>
            </a:r>
            <a:endParaRPr lang="en-GB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7F6C6F3-6C4A-B522-92CC-788A35258FF1}"/>
              </a:ext>
            </a:extLst>
          </p:cNvPr>
          <p:cNvSpPr txBox="1"/>
          <p:nvPr/>
        </p:nvSpPr>
        <p:spPr>
          <a:xfrm>
            <a:off x="216000" y="82855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2012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C27EEA-F6C2-3DF5-119C-6A4E369EC736}"/>
              </a:ext>
            </a:extLst>
          </p:cNvPr>
          <p:cNvSpPr txBox="1"/>
          <p:nvPr/>
        </p:nvSpPr>
        <p:spPr>
          <a:xfrm>
            <a:off x="4571999" y="80146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CBDC21-5472-DA23-48F8-B173AA7C7627}"/>
              </a:ext>
            </a:extLst>
          </p:cNvPr>
          <p:cNvSpPr txBox="1"/>
          <p:nvPr/>
        </p:nvSpPr>
        <p:spPr>
          <a:xfrm>
            <a:off x="2529573" y="80146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2015</a:t>
            </a:r>
            <a:endParaRPr lang="en-GB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7BACBD-210D-DE9C-44E2-6CD1786ABEB4}"/>
              </a:ext>
            </a:extLst>
          </p:cNvPr>
          <p:cNvSpPr txBox="1"/>
          <p:nvPr/>
        </p:nvSpPr>
        <p:spPr>
          <a:xfrm>
            <a:off x="6388143" y="78013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2021</a:t>
            </a:r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D23FFD-9E17-A9B0-2481-3CA3FB60D1C1}"/>
              </a:ext>
            </a:extLst>
          </p:cNvPr>
          <p:cNvSpPr txBox="1"/>
          <p:nvPr/>
        </p:nvSpPr>
        <p:spPr>
          <a:xfrm>
            <a:off x="114301" y="1874302"/>
            <a:ext cx="12801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First EPICS </a:t>
            </a:r>
            <a:r>
              <a:rPr lang="de-DE" sz="1400" dirty="0" err="1"/>
              <a:t>devices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3C7ECD-D4FF-FEC9-E7DE-C591D9A51D28}"/>
              </a:ext>
            </a:extLst>
          </p:cNvPr>
          <p:cNvSpPr txBox="1"/>
          <p:nvPr/>
        </p:nvSpPr>
        <p:spPr>
          <a:xfrm>
            <a:off x="604376" y="1467703"/>
            <a:ext cx="90152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First IOC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5E042F-9C7F-9A1B-146E-52353CC1FCD9}"/>
              </a:ext>
            </a:extLst>
          </p:cNvPr>
          <p:cNvSpPr txBox="1"/>
          <p:nvPr/>
        </p:nvSpPr>
        <p:spPr>
          <a:xfrm>
            <a:off x="2213675" y="1460116"/>
            <a:ext cx="128840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LLRF </a:t>
            </a:r>
            <a:r>
              <a:rPr lang="de-DE" sz="1400" dirty="0" err="1"/>
              <a:t>system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FC18C7C-18EF-3D5C-2A43-C9B49F19F80B}"/>
              </a:ext>
            </a:extLst>
          </p:cNvPr>
          <p:cNvSpPr txBox="1"/>
          <p:nvPr/>
        </p:nvSpPr>
        <p:spPr>
          <a:xfrm>
            <a:off x="1518199" y="2214062"/>
            <a:ext cx="13801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First </a:t>
            </a:r>
            <a:r>
              <a:rPr lang="de-DE" sz="1400" dirty="0" err="1"/>
              <a:t>family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power </a:t>
            </a:r>
            <a:r>
              <a:rPr lang="de-DE" sz="1400" dirty="0" err="1"/>
              <a:t>supplies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3A1ADFE-524E-7957-F089-815582156CBD}"/>
              </a:ext>
            </a:extLst>
          </p:cNvPr>
          <p:cNvSpPr txBox="1"/>
          <p:nvPr/>
        </p:nvSpPr>
        <p:spPr>
          <a:xfrm>
            <a:off x="4778358" y="1463693"/>
            <a:ext cx="1837826" cy="307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/>
              <a:t>Shutdown </a:t>
            </a:r>
            <a:r>
              <a:rPr lang="de-DE" sz="1400" b="1" dirty="0" err="1"/>
              <a:t>of</a:t>
            </a:r>
            <a:r>
              <a:rPr lang="de-DE" sz="1400" b="1" dirty="0"/>
              <a:t> PVSS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275B1B-B838-29E2-46E0-47469A28CD62}"/>
              </a:ext>
            </a:extLst>
          </p:cNvPr>
          <p:cNvSpPr txBox="1"/>
          <p:nvPr/>
        </p:nvSpPr>
        <p:spPr>
          <a:xfrm>
            <a:off x="6444066" y="1952452"/>
            <a:ext cx="188695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Replacement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large power </a:t>
            </a:r>
            <a:r>
              <a:rPr lang="de-DE" sz="1400" dirty="0" err="1"/>
              <a:t>supplies</a:t>
            </a:r>
            <a:endParaRPr lang="de-DE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73D689-B3A4-85DC-A5E1-4642227269BF}"/>
              </a:ext>
            </a:extLst>
          </p:cNvPr>
          <p:cNvSpPr txBox="1"/>
          <p:nvPr/>
        </p:nvSpPr>
        <p:spPr>
          <a:xfrm>
            <a:off x="7387542" y="2737282"/>
            <a:ext cx="1700011" cy="307777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/>
              <a:t>Shutdown </a:t>
            </a:r>
            <a:r>
              <a:rPr lang="de-DE" sz="1400" b="1" dirty="0" err="1"/>
              <a:t>of</a:t>
            </a:r>
            <a:r>
              <a:rPr lang="de-DE" sz="1400" b="1" dirty="0"/>
              <a:t> ACS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2E3DEB0-49F1-F6E2-19E6-1322DFE60427}"/>
              </a:ext>
            </a:extLst>
          </p:cNvPr>
          <p:cNvCxnSpPr/>
          <p:nvPr/>
        </p:nvCxnSpPr>
        <p:spPr>
          <a:xfrm flipV="1">
            <a:off x="542368" y="1230135"/>
            <a:ext cx="0" cy="6441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C47F7F0F-3E28-E654-3225-26425BD8ADD8}"/>
              </a:ext>
            </a:extLst>
          </p:cNvPr>
          <p:cNvCxnSpPr>
            <a:cxnSpLocks/>
          </p:cNvCxnSpPr>
          <p:nvPr/>
        </p:nvCxnSpPr>
        <p:spPr>
          <a:xfrm flipV="1">
            <a:off x="877648" y="1230135"/>
            <a:ext cx="0" cy="2375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C7838CEB-0F34-DB3B-D2FF-C919DF3E887F}"/>
              </a:ext>
            </a:extLst>
          </p:cNvPr>
          <p:cNvCxnSpPr>
            <a:cxnSpLocks/>
          </p:cNvCxnSpPr>
          <p:nvPr/>
        </p:nvCxnSpPr>
        <p:spPr>
          <a:xfrm flipV="1">
            <a:off x="1565910" y="1211264"/>
            <a:ext cx="0" cy="10027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C2262E86-A1E5-2DB4-C841-6BDC7BFB41F4}"/>
              </a:ext>
            </a:extLst>
          </p:cNvPr>
          <p:cNvCxnSpPr>
            <a:cxnSpLocks/>
          </p:cNvCxnSpPr>
          <p:nvPr/>
        </p:nvCxnSpPr>
        <p:spPr>
          <a:xfrm flipV="1">
            <a:off x="2910281" y="1230135"/>
            <a:ext cx="0" cy="2375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D34DEFD7-22C3-7395-8B19-902DA2AB9CC0}"/>
              </a:ext>
            </a:extLst>
          </p:cNvPr>
          <p:cNvCxnSpPr>
            <a:cxnSpLocks/>
          </p:cNvCxnSpPr>
          <p:nvPr/>
        </p:nvCxnSpPr>
        <p:spPr>
          <a:xfrm flipV="1">
            <a:off x="5766178" y="1234124"/>
            <a:ext cx="0" cy="2375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E6198961-4835-5A14-E3CB-45771235B754}"/>
              </a:ext>
            </a:extLst>
          </p:cNvPr>
          <p:cNvCxnSpPr>
            <a:cxnSpLocks/>
          </p:cNvCxnSpPr>
          <p:nvPr/>
        </p:nvCxnSpPr>
        <p:spPr>
          <a:xfrm flipV="1">
            <a:off x="7702351" y="1186458"/>
            <a:ext cx="0" cy="7659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3F856B81-00CA-D799-BFDC-8021AF72462A}"/>
              </a:ext>
            </a:extLst>
          </p:cNvPr>
          <p:cNvCxnSpPr>
            <a:cxnSpLocks/>
          </p:cNvCxnSpPr>
          <p:nvPr/>
        </p:nvCxnSpPr>
        <p:spPr>
          <a:xfrm flipV="1">
            <a:off x="8552357" y="1186458"/>
            <a:ext cx="0" cy="15508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56FE202B-C4F9-3D9A-7FD4-C22C083FF030}"/>
              </a:ext>
            </a:extLst>
          </p:cNvPr>
          <p:cNvSpPr txBox="1"/>
          <p:nvPr/>
        </p:nvSpPr>
        <p:spPr>
          <a:xfrm>
            <a:off x="1787250" y="1828135"/>
            <a:ext cx="185864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First </a:t>
            </a:r>
            <a:r>
              <a:rPr lang="de-DE" sz="1400" dirty="0" err="1"/>
              <a:t>insertion</a:t>
            </a:r>
            <a:r>
              <a:rPr lang="de-DE" sz="1400" dirty="0"/>
              <a:t> </a:t>
            </a:r>
            <a:r>
              <a:rPr lang="de-DE" sz="1400" dirty="0" err="1"/>
              <a:t>device</a:t>
            </a:r>
            <a:endParaRPr lang="de-DE" sz="1400" dirty="0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EC0D1983-7D5F-36E7-EB30-B35F9B6CECAD}"/>
              </a:ext>
            </a:extLst>
          </p:cNvPr>
          <p:cNvCxnSpPr>
            <a:cxnSpLocks/>
          </p:cNvCxnSpPr>
          <p:nvPr/>
        </p:nvCxnSpPr>
        <p:spPr>
          <a:xfrm flipV="1">
            <a:off x="2045411" y="1234124"/>
            <a:ext cx="0" cy="5940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7F8D0C4F-F603-E499-0859-69063775F8EE}"/>
              </a:ext>
            </a:extLst>
          </p:cNvPr>
          <p:cNvSpPr txBox="1"/>
          <p:nvPr/>
        </p:nvSpPr>
        <p:spPr>
          <a:xfrm>
            <a:off x="3193128" y="2254368"/>
            <a:ext cx="1623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Second </a:t>
            </a:r>
            <a:r>
              <a:rPr lang="de-DE" sz="1400" dirty="0" err="1"/>
              <a:t>family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power </a:t>
            </a:r>
            <a:r>
              <a:rPr lang="de-DE" sz="1400" dirty="0" err="1"/>
              <a:t>supplies</a:t>
            </a:r>
            <a:endParaRPr lang="de-DE" sz="1400" dirty="0"/>
          </a:p>
        </p:txBody>
      </p: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A4CEFAEF-796B-F840-278F-74C5D5ABA14F}"/>
              </a:ext>
            </a:extLst>
          </p:cNvPr>
          <p:cNvCxnSpPr>
            <a:cxnSpLocks/>
          </p:cNvCxnSpPr>
          <p:nvPr/>
        </p:nvCxnSpPr>
        <p:spPr>
          <a:xfrm flipV="1">
            <a:off x="3740861" y="1230135"/>
            <a:ext cx="0" cy="9839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fik 48">
            <a:extLst>
              <a:ext uri="{FF2B5EF4-FFF2-40B4-BE49-F238E27FC236}">
                <a16:creationId xmlns:a16="http://schemas.microsoft.com/office/drawing/2014/main" id="{9060735A-902D-0E11-B388-B30C6093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3086662"/>
            <a:ext cx="9027706" cy="16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39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F371B6-79A3-4B90-9524-23956D4B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05" y="2677858"/>
            <a:ext cx="8343900" cy="2395307"/>
          </a:xfrm>
        </p:spPr>
        <p:txBody>
          <a:bodyPr>
            <a:normAutofit/>
          </a:bodyPr>
          <a:lstStyle/>
          <a:p>
            <a:r>
              <a:rPr lang="en-GB" dirty="0"/>
              <a:t>Recent focus on Python-based IOCs and AI integrations</a:t>
            </a:r>
          </a:p>
          <a:p>
            <a:r>
              <a:rPr lang="en-GB" dirty="0"/>
              <a:t>Centralised IOC management via Salt</a:t>
            </a:r>
          </a:p>
          <a:p>
            <a:endParaRPr lang="en-GB" dirty="0"/>
          </a:p>
          <a:p>
            <a:r>
              <a:rPr lang="en-GB" dirty="0"/>
              <a:t>Next in line:</a:t>
            </a:r>
          </a:p>
          <a:p>
            <a:pPr lvl="1"/>
            <a:r>
              <a:rPr lang="en-GB" dirty="0"/>
              <a:t>Migration to Phoebus </a:t>
            </a:r>
          </a:p>
          <a:p>
            <a:pPr lvl="1"/>
            <a:r>
              <a:rPr lang="en-GB" dirty="0"/>
              <a:t>Fully transition to OPCUA (for PLCs)</a:t>
            </a:r>
          </a:p>
          <a:p>
            <a:pPr lvl="1"/>
            <a:r>
              <a:rPr lang="en-GB" dirty="0" err="1"/>
              <a:t>Bluesky</a:t>
            </a:r>
            <a:r>
              <a:rPr lang="en-GB" dirty="0"/>
              <a:t>?</a:t>
            </a:r>
          </a:p>
          <a:p>
            <a:pPr marL="266771" lvl="1" indent="0">
              <a:buNone/>
            </a:pP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DA16C5-29A2-424B-9877-B646EEF2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68577E-15A3-438E-8C3F-41343062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BB4757-9C09-423F-8442-A0228C5A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86CFD-17E5-3A82-8008-9315D5B76309}"/>
              </a:ext>
            </a:extLst>
          </p:cNvPr>
          <p:cNvSpPr/>
          <p:nvPr/>
        </p:nvSpPr>
        <p:spPr>
          <a:xfrm>
            <a:off x="5151074" y="494191"/>
            <a:ext cx="2152997" cy="12258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~80,000 PVs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238F60-0F2C-9AFC-D77D-BBAB6AF439D4}"/>
              </a:ext>
            </a:extLst>
          </p:cNvPr>
          <p:cNvSpPr/>
          <p:nvPr/>
        </p:nvSpPr>
        <p:spPr>
          <a:xfrm>
            <a:off x="2881397" y="457424"/>
            <a:ext cx="2152997" cy="12258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~700 IP </a:t>
            </a:r>
            <a:r>
              <a:rPr lang="de-DE" dirty="0" err="1"/>
              <a:t>devices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BB4C35-9F8F-5F56-5835-42DA93DB0F16}"/>
              </a:ext>
            </a:extLst>
          </p:cNvPr>
          <p:cNvSpPr/>
          <p:nvPr/>
        </p:nvSpPr>
        <p:spPr>
          <a:xfrm>
            <a:off x="396000" y="936982"/>
            <a:ext cx="2152997" cy="1225882"/>
          </a:xfrm>
          <a:prstGeom prst="ellipse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~94 IOCs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50A33B21-DCBA-0614-1173-1164F4DC849A}"/>
              </a:ext>
            </a:extLst>
          </p:cNvPr>
          <p:cNvSpPr/>
          <p:nvPr/>
        </p:nvSpPr>
        <p:spPr>
          <a:xfrm>
            <a:off x="6901280" y="2600722"/>
            <a:ext cx="1805940" cy="399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TUPDP030</a:t>
            </a:r>
            <a:endParaRPr lang="de-DE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2E72241-D1DD-DB69-6F8C-DB950FF7EAF7}"/>
              </a:ext>
            </a:extLst>
          </p:cNvPr>
          <p:cNvSpPr/>
          <p:nvPr/>
        </p:nvSpPr>
        <p:spPr>
          <a:xfrm>
            <a:off x="5034394" y="2933671"/>
            <a:ext cx="1805940" cy="399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THPDP020</a:t>
            </a:r>
            <a:endParaRPr lang="de-D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02888D-2431-77B7-0ABB-A6737440EAF0}"/>
              </a:ext>
            </a:extLst>
          </p:cNvPr>
          <p:cNvSpPr/>
          <p:nvPr/>
        </p:nvSpPr>
        <p:spPr>
          <a:xfrm>
            <a:off x="6901280" y="1305079"/>
            <a:ext cx="2152997" cy="12258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~30 PLCs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D1C713B-1209-D8D2-9C6F-3542777E8364}"/>
              </a:ext>
            </a:extLst>
          </p:cNvPr>
          <p:cNvSpPr txBox="1"/>
          <p:nvPr/>
        </p:nvSpPr>
        <p:spPr>
          <a:xfrm>
            <a:off x="5034394" y="3657600"/>
            <a:ext cx="3893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accelerators!</a:t>
            </a:r>
          </a:p>
          <a:p>
            <a:pPr lvl="1"/>
            <a:r>
              <a:rPr lang="en-GB" dirty="0"/>
              <a:t>FLUTE</a:t>
            </a:r>
          </a:p>
          <a:p>
            <a:pPr lvl="1"/>
            <a:r>
              <a:rPr lang="en-GB" dirty="0" err="1"/>
              <a:t>cStart</a:t>
            </a:r>
            <a:endParaRPr lang="en-GB" dirty="0"/>
          </a:p>
          <a:p>
            <a:pPr lvl="1"/>
            <a:r>
              <a:rPr lang="en-GB" dirty="0"/>
              <a:t>Laser Wakefield Accelerator…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73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36B346-D8FC-CC75-A448-F7FDEF30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Working on new controls website</a:t>
            </a:r>
          </a:p>
          <a:p>
            <a:endParaRPr lang="en-GB" dirty="0"/>
          </a:p>
          <a:p>
            <a:r>
              <a:rPr lang="en-GB" dirty="0"/>
              <a:t>Open access to our internal EPICS repositories and/or build products</a:t>
            </a:r>
          </a:p>
          <a:p>
            <a:pPr lvl="1"/>
            <a:r>
              <a:rPr lang="en-GB" dirty="0"/>
              <a:t>Lots of automated workflows (CI/CD using GitLab)</a:t>
            </a:r>
          </a:p>
          <a:p>
            <a:pPr lvl="1"/>
            <a:r>
              <a:rPr lang="en-GB" dirty="0"/>
              <a:t>EPICS Debian tool chain</a:t>
            </a:r>
          </a:p>
          <a:p>
            <a:pPr lvl="1"/>
            <a:r>
              <a:rPr lang="en-GB" dirty="0"/>
              <a:t>Python-to-Debian tool chain (</a:t>
            </a:r>
            <a:r>
              <a:rPr lang="en-GB" dirty="0" err="1"/>
              <a:t>pyepics</a:t>
            </a:r>
            <a:r>
              <a:rPr lang="en-GB" dirty="0"/>
              <a:t>, </a:t>
            </a:r>
            <a:r>
              <a:rPr lang="en-GB" dirty="0" err="1"/>
              <a:t>softIOC</a:t>
            </a:r>
            <a:r>
              <a:rPr lang="en-GB" dirty="0"/>
              <a:t>, </a:t>
            </a:r>
            <a:r>
              <a:rPr lang="en-GB" dirty="0" err="1"/>
              <a:t>caproto</a:t>
            </a:r>
            <a:r>
              <a:rPr lang="en-GB" dirty="0"/>
              <a:t>, etc…)</a:t>
            </a:r>
          </a:p>
          <a:p>
            <a:pPr lvl="1"/>
            <a:r>
              <a:rPr lang="en-GB" dirty="0"/>
              <a:t>IOCs for commercial devices</a:t>
            </a:r>
          </a:p>
          <a:p>
            <a:pPr lvl="1"/>
            <a:r>
              <a:rPr lang="en-GB" dirty="0"/>
              <a:t>Establish documentation workflow (GitLab -&gt; </a:t>
            </a:r>
            <a:r>
              <a:rPr lang="en-GB" dirty="0" err="1"/>
              <a:t>Readthedocs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Make our EPICS developments more visible</a:t>
            </a:r>
          </a:p>
          <a:p>
            <a:pPr lvl="1"/>
            <a:r>
              <a:rPr lang="en-GB" dirty="0"/>
              <a:t>OPCUA, MRF, …</a:t>
            </a:r>
          </a:p>
          <a:p>
            <a:pPr lvl="1"/>
            <a:r>
              <a:rPr lang="en-GB" dirty="0"/>
              <a:t>Execute Device Support</a:t>
            </a:r>
          </a:p>
          <a:p>
            <a:pPr lvl="1"/>
            <a:endParaRPr lang="en-GB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8D09C1-0CB3-32B4-412F-04FC0EEB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5AA4F7-3C6E-7114-2BA3-D824B096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388617-2FDB-C8D2-25D8-1391B363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Community </a:t>
            </a:r>
            <a:r>
              <a:rPr lang="de-DE" dirty="0" err="1"/>
              <a:t>Contribution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334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2FC6E0-25CF-4450-B8E2-BCA0986D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5E329E-0F14-452B-A96A-0677A5B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EC790F1-1568-4539-912D-DD96D04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 just </a:t>
            </a:r>
            <a:r>
              <a:rPr lang="de-DE" dirty="0" err="1"/>
              <a:t>changing</a:t>
            </a:r>
            <a:r>
              <a:rPr lang="de-DE" dirty="0"/>
              <a:t> Control Systems…</a:t>
            </a:r>
            <a:endParaRPr lang="en-GB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149411E-79B1-410E-AC1A-022052DBD9B6}"/>
              </a:ext>
            </a:extLst>
          </p:cNvPr>
          <p:cNvCxnSpPr/>
          <p:nvPr/>
        </p:nvCxnSpPr>
        <p:spPr>
          <a:xfrm>
            <a:off x="379184" y="1170432"/>
            <a:ext cx="8318589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E63685C-E53F-48F9-B821-24898B862E60}"/>
              </a:ext>
            </a:extLst>
          </p:cNvPr>
          <p:cNvSpPr txBox="1"/>
          <p:nvPr/>
        </p:nvSpPr>
        <p:spPr>
          <a:xfrm>
            <a:off x="142318" y="83666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2001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258DFC-1EDC-43BD-B5B9-BED4ED0187E4}"/>
              </a:ext>
            </a:extLst>
          </p:cNvPr>
          <p:cNvSpPr txBox="1"/>
          <p:nvPr/>
        </p:nvSpPr>
        <p:spPr>
          <a:xfrm>
            <a:off x="7897673" y="8011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2023</a:t>
            </a:r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E6BA34-A1EB-4597-BCF0-466D0DD93728}"/>
              </a:ext>
            </a:extLst>
          </p:cNvPr>
          <p:cNvSpPr txBox="1"/>
          <p:nvPr/>
        </p:nvSpPr>
        <p:spPr>
          <a:xfrm>
            <a:off x="4019995" y="8011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2012</a:t>
            </a:r>
            <a:endParaRPr lang="en-GB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8A76748-1468-4827-AA9D-230BE8BC6208}"/>
              </a:ext>
            </a:extLst>
          </p:cNvPr>
          <p:cNvSpPr txBox="1"/>
          <p:nvPr/>
        </p:nvSpPr>
        <p:spPr>
          <a:xfrm>
            <a:off x="2081156" y="8011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2006</a:t>
            </a:r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749921-047E-4A77-8AC8-7A621B3BE7BA}"/>
              </a:ext>
            </a:extLst>
          </p:cNvPr>
          <p:cNvSpPr txBox="1"/>
          <p:nvPr/>
        </p:nvSpPr>
        <p:spPr>
          <a:xfrm>
            <a:off x="6017759" y="8011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2019</a:t>
            </a:r>
            <a:endParaRPr lang="en-GB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A2AF7D7-9635-22F4-E8DD-2517FED1AD77}"/>
              </a:ext>
            </a:extLst>
          </p:cNvPr>
          <p:cNvSpPr/>
          <p:nvPr/>
        </p:nvSpPr>
        <p:spPr>
          <a:xfrm>
            <a:off x="-99753" y="1321724"/>
            <a:ext cx="3532909" cy="29925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Karlsruhe Research Center (FZK)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E1119DD-5075-0626-3C26-90DD6C5069E8}"/>
              </a:ext>
            </a:extLst>
          </p:cNvPr>
          <p:cNvSpPr/>
          <p:nvPr/>
        </p:nvSpPr>
        <p:spPr>
          <a:xfrm>
            <a:off x="3433156" y="1319002"/>
            <a:ext cx="5264617" cy="29925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Karlsruhe Institute </a:t>
            </a:r>
            <a:r>
              <a:rPr lang="de-DE" sz="1400" dirty="0" err="1"/>
              <a:t>of</a:t>
            </a:r>
            <a:r>
              <a:rPr lang="de-DE" sz="1400" dirty="0"/>
              <a:t> Technology (KIT)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E2DC524A-45E3-8D69-D5A7-414236B028D7}"/>
              </a:ext>
            </a:extLst>
          </p:cNvPr>
          <p:cNvSpPr/>
          <p:nvPr/>
        </p:nvSpPr>
        <p:spPr>
          <a:xfrm>
            <a:off x="396000" y="1976217"/>
            <a:ext cx="5057149" cy="29925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Institute </a:t>
            </a:r>
            <a:r>
              <a:rPr lang="de-DE" sz="1400" dirty="0" err="1"/>
              <a:t>for</a:t>
            </a:r>
            <a:r>
              <a:rPr lang="de-DE" sz="1400" dirty="0"/>
              <a:t> Synchrotron Radiation (ISS)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E59AE1F6-E0AB-D43F-53F1-2CD9CFB25AF0}"/>
              </a:ext>
            </a:extLst>
          </p:cNvPr>
          <p:cNvSpPr/>
          <p:nvPr/>
        </p:nvSpPr>
        <p:spPr>
          <a:xfrm>
            <a:off x="5477432" y="1975206"/>
            <a:ext cx="3220342" cy="29925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Institute </a:t>
            </a:r>
            <a:r>
              <a:rPr lang="de-DE" sz="1050" dirty="0" err="1"/>
              <a:t>for</a:t>
            </a:r>
            <a:r>
              <a:rPr lang="de-DE" sz="1050" dirty="0"/>
              <a:t> Beam Physics and Technology (IBPT)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0A532B9C-8147-D82D-EEA5-864C1F208906}"/>
              </a:ext>
            </a:extLst>
          </p:cNvPr>
          <p:cNvSpPr/>
          <p:nvPr/>
        </p:nvSpPr>
        <p:spPr>
          <a:xfrm>
            <a:off x="5477432" y="2297772"/>
            <a:ext cx="3220342" cy="299258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Institute </a:t>
            </a:r>
            <a:r>
              <a:rPr lang="de-DE" sz="1050" dirty="0" err="1"/>
              <a:t>for</a:t>
            </a:r>
            <a:r>
              <a:rPr lang="de-DE" sz="1050" dirty="0"/>
              <a:t> Photon Science (IPS)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6BA41AF-C216-2E4A-2406-DFA99E99D95B}"/>
              </a:ext>
            </a:extLst>
          </p:cNvPr>
          <p:cNvSpPr/>
          <p:nvPr/>
        </p:nvSpPr>
        <p:spPr>
          <a:xfrm>
            <a:off x="420283" y="2882923"/>
            <a:ext cx="5057149" cy="29925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ANKA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C9ED1C04-1056-61DB-97D1-188E36A531FC}"/>
              </a:ext>
            </a:extLst>
          </p:cNvPr>
          <p:cNvSpPr/>
          <p:nvPr/>
        </p:nvSpPr>
        <p:spPr>
          <a:xfrm>
            <a:off x="5503375" y="2882923"/>
            <a:ext cx="3220342" cy="29925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KARA</a:t>
            </a: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5732443-3FEE-CCBC-9F68-5A91FAA3A3F9}"/>
              </a:ext>
            </a:extLst>
          </p:cNvPr>
          <p:cNvSpPr/>
          <p:nvPr/>
        </p:nvSpPr>
        <p:spPr>
          <a:xfrm>
            <a:off x="379184" y="3533375"/>
            <a:ext cx="8016671" cy="299258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ACS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462AB04-BF39-D5FE-0C56-C6B082B25733}"/>
              </a:ext>
            </a:extLst>
          </p:cNvPr>
          <p:cNvSpPr/>
          <p:nvPr/>
        </p:nvSpPr>
        <p:spPr>
          <a:xfrm>
            <a:off x="3153908" y="3856291"/>
            <a:ext cx="3346646" cy="29925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PVSS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E15D5EB0-D677-8244-40BF-500F2F34A06F}"/>
              </a:ext>
            </a:extLst>
          </p:cNvPr>
          <p:cNvSpPr/>
          <p:nvPr/>
        </p:nvSpPr>
        <p:spPr>
          <a:xfrm>
            <a:off x="4328605" y="4179207"/>
            <a:ext cx="4395111" cy="29925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EPICS</a:t>
            </a:r>
          </a:p>
        </p:txBody>
      </p:sp>
    </p:spTree>
    <p:extLst>
      <p:ext uri="{BB962C8B-B14F-4D97-AF65-F5344CB8AC3E}">
        <p14:creationId xmlns:p14="http://schemas.microsoft.com/office/powerpoint/2010/main" val="1330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Picture 15">
            <a:extLst>
              <a:ext uri="{FF2B5EF4-FFF2-40B4-BE49-F238E27FC236}">
                <a16:creationId xmlns:a16="http://schemas.microsoft.com/office/drawing/2014/main" id="{C9330178-3302-56F6-BC46-8A87A818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72" y="1349536"/>
            <a:ext cx="649617" cy="3621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A3B631-BB02-4167-A129-CC2D8E02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B0A6E-A5AD-4701-9F35-0A12CF85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4EFA24-0CB2-4BB2-9FAF-41549B0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Karlsruhe Research </a:t>
            </a:r>
            <a:r>
              <a:rPr lang="de-DE" dirty="0" err="1"/>
              <a:t>Accelerator</a:t>
            </a:r>
            <a:r>
              <a:rPr lang="de-DE" dirty="0"/>
              <a:t> (KARA)</a:t>
            </a:r>
            <a:endParaRPr lang="en-GB" dirty="0"/>
          </a:p>
        </p:txBody>
      </p:sp>
      <p:sp>
        <p:nvSpPr>
          <p:cNvPr id="6" name="User applications &amp; accelerator test facility…">
            <a:extLst>
              <a:ext uri="{FF2B5EF4-FFF2-40B4-BE49-F238E27FC236}">
                <a16:creationId xmlns:a16="http://schemas.microsoft.com/office/drawing/2014/main" id="{E5EDB9C0-765D-F6AD-3CF9-11829BD93983}"/>
              </a:ext>
            </a:extLst>
          </p:cNvPr>
          <p:cNvSpPr txBox="1">
            <a:spLocks/>
          </p:cNvSpPr>
          <p:nvPr/>
        </p:nvSpPr>
        <p:spPr>
          <a:xfrm>
            <a:off x="293419" y="1055752"/>
            <a:ext cx="8343900" cy="35792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tx2"/>
                </a:solidFill>
              </a:rPr>
              <a:t>KIT </a:t>
            </a:r>
            <a:r>
              <a:rPr lang="de-DE" dirty="0" err="1">
                <a:solidFill>
                  <a:schemeClr val="tx2"/>
                </a:solidFill>
              </a:rPr>
              <a:t>synchrotron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lightsource</a:t>
            </a:r>
            <a:r>
              <a:rPr lang="de-DE" dirty="0">
                <a:solidFill>
                  <a:schemeClr val="tx2"/>
                </a:solidFill>
              </a:rPr>
              <a:t> &amp; </a:t>
            </a:r>
            <a:r>
              <a:rPr lang="de-DE" dirty="0" err="1">
                <a:solidFill>
                  <a:schemeClr val="tx2"/>
                </a:solidFill>
              </a:rPr>
              <a:t>accelerator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test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facility</a:t>
            </a:r>
            <a:endParaRPr lang="de-DE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de-DE" dirty="0" err="1"/>
              <a:t>until</a:t>
            </a:r>
            <a:r>
              <a:rPr lang="de-DE" dirty="0"/>
              <a:t> 2015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„ANKA“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Key </a:t>
            </a:r>
            <a:r>
              <a:rPr lang="de-DE" dirty="0" err="1"/>
              <a:t>parameters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/>
              <a:t>Build</a:t>
            </a:r>
            <a:r>
              <a:rPr lang="de-DE" dirty="0"/>
              <a:t> 2001</a:t>
            </a:r>
          </a:p>
          <a:p>
            <a:pPr lvl="1">
              <a:lnSpc>
                <a:spcPct val="120000"/>
              </a:lnSpc>
            </a:pPr>
            <a:r>
              <a:rPr lang="de-DE" dirty="0" err="1"/>
              <a:t>Circumference</a:t>
            </a:r>
            <a:r>
              <a:rPr lang="de-DE" dirty="0"/>
              <a:t>: 110.4 m</a:t>
            </a:r>
          </a:p>
          <a:p>
            <a:pPr lvl="1">
              <a:lnSpc>
                <a:spcPct val="120000"/>
              </a:lnSpc>
            </a:pPr>
            <a:r>
              <a:rPr lang="de-DE" dirty="0" err="1"/>
              <a:t>Ramped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ring: 0.5 - 2.5 </a:t>
            </a:r>
            <a:r>
              <a:rPr lang="de-DE" dirty="0" err="1"/>
              <a:t>GeV</a:t>
            </a:r>
            <a:endParaRPr lang="de-DE" dirty="0"/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665FE987-13D5-5B54-37AD-FC04FC550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4" t="2853" r="1618" b="3252"/>
          <a:stretch>
            <a:fillRect/>
          </a:stretch>
        </p:blipFill>
        <p:spPr>
          <a:xfrm>
            <a:off x="4303329" y="1622383"/>
            <a:ext cx="4680607" cy="244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83" extrusionOk="0">
                <a:moveTo>
                  <a:pt x="11280" y="0"/>
                </a:moveTo>
                <a:cubicBezTo>
                  <a:pt x="11053" y="0"/>
                  <a:pt x="10892" y="61"/>
                  <a:pt x="10669" y="210"/>
                </a:cubicBezTo>
                <a:cubicBezTo>
                  <a:pt x="10448" y="358"/>
                  <a:pt x="10275" y="414"/>
                  <a:pt x="10252" y="345"/>
                </a:cubicBezTo>
                <a:cubicBezTo>
                  <a:pt x="10210" y="215"/>
                  <a:pt x="9896" y="319"/>
                  <a:pt x="9795" y="495"/>
                </a:cubicBezTo>
                <a:cubicBezTo>
                  <a:pt x="9708" y="647"/>
                  <a:pt x="9470" y="632"/>
                  <a:pt x="9384" y="469"/>
                </a:cubicBezTo>
                <a:cubicBezTo>
                  <a:pt x="9211" y="140"/>
                  <a:pt x="8111" y="394"/>
                  <a:pt x="7679" y="861"/>
                </a:cubicBezTo>
                <a:cubicBezTo>
                  <a:pt x="7568" y="982"/>
                  <a:pt x="7361" y="1119"/>
                  <a:pt x="7219" y="1166"/>
                </a:cubicBezTo>
                <a:cubicBezTo>
                  <a:pt x="7077" y="1214"/>
                  <a:pt x="6911" y="1371"/>
                  <a:pt x="6849" y="1516"/>
                </a:cubicBezTo>
                <a:lnTo>
                  <a:pt x="6736" y="1780"/>
                </a:lnTo>
                <a:lnTo>
                  <a:pt x="6512" y="1516"/>
                </a:lnTo>
                <a:cubicBezTo>
                  <a:pt x="6388" y="1371"/>
                  <a:pt x="6197" y="1265"/>
                  <a:pt x="6088" y="1280"/>
                </a:cubicBezTo>
                <a:cubicBezTo>
                  <a:pt x="5815" y="1318"/>
                  <a:pt x="5342" y="1590"/>
                  <a:pt x="5294" y="1738"/>
                </a:cubicBezTo>
                <a:cubicBezTo>
                  <a:pt x="5272" y="1806"/>
                  <a:pt x="5197" y="1863"/>
                  <a:pt x="5127" y="1863"/>
                </a:cubicBezTo>
                <a:cubicBezTo>
                  <a:pt x="5040" y="1863"/>
                  <a:pt x="4983" y="1990"/>
                  <a:pt x="4944" y="2270"/>
                </a:cubicBezTo>
                <a:cubicBezTo>
                  <a:pt x="4898" y="2597"/>
                  <a:pt x="4856" y="2672"/>
                  <a:pt x="4735" y="2646"/>
                </a:cubicBezTo>
                <a:cubicBezTo>
                  <a:pt x="4651" y="2627"/>
                  <a:pt x="4543" y="2676"/>
                  <a:pt x="4495" y="2752"/>
                </a:cubicBezTo>
                <a:cubicBezTo>
                  <a:pt x="4447" y="2828"/>
                  <a:pt x="4382" y="2860"/>
                  <a:pt x="4351" y="2824"/>
                </a:cubicBezTo>
                <a:cubicBezTo>
                  <a:pt x="4320" y="2788"/>
                  <a:pt x="4178" y="2814"/>
                  <a:pt x="4035" y="2884"/>
                </a:cubicBezTo>
                <a:cubicBezTo>
                  <a:pt x="3891" y="2954"/>
                  <a:pt x="3719" y="3012"/>
                  <a:pt x="3651" y="3011"/>
                </a:cubicBezTo>
                <a:cubicBezTo>
                  <a:pt x="3432" y="3006"/>
                  <a:pt x="2871" y="3495"/>
                  <a:pt x="2585" y="3941"/>
                </a:cubicBezTo>
                <a:cubicBezTo>
                  <a:pt x="2431" y="4181"/>
                  <a:pt x="2272" y="4376"/>
                  <a:pt x="2231" y="4376"/>
                </a:cubicBezTo>
                <a:cubicBezTo>
                  <a:pt x="2190" y="4376"/>
                  <a:pt x="2093" y="4542"/>
                  <a:pt x="2015" y="4743"/>
                </a:cubicBezTo>
                <a:cubicBezTo>
                  <a:pt x="1936" y="4945"/>
                  <a:pt x="1834" y="5081"/>
                  <a:pt x="1787" y="5046"/>
                </a:cubicBezTo>
                <a:cubicBezTo>
                  <a:pt x="1740" y="5012"/>
                  <a:pt x="1632" y="5051"/>
                  <a:pt x="1547" y="5134"/>
                </a:cubicBezTo>
                <a:cubicBezTo>
                  <a:pt x="1359" y="5319"/>
                  <a:pt x="1030" y="5893"/>
                  <a:pt x="1030" y="6036"/>
                </a:cubicBezTo>
                <a:cubicBezTo>
                  <a:pt x="1030" y="6094"/>
                  <a:pt x="954" y="6366"/>
                  <a:pt x="863" y="6641"/>
                </a:cubicBezTo>
                <a:cubicBezTo>
                  <a:pt x="772" y="6916"/>
                  <a:pt x="691" y="7297"/>
                  <a:pt x="684" y="7487"/>
                </a:cubicBezTo>
                <a:cubicBezTo>
                  <a:pt x="676" y="7713"/>
                  <a:pt x="561" y="8051"/>
                  <a:pt x="350" y="8459"/>
                </a:cubicBezTo>
                <a:cubicBezTo>
                  <a:pt x="107" y="8929"/>
                  <a:pt x="34" y="9154"/>
                  <a:pt x="56" y="9373"/>
                </a:cubicBezTo>
                <a:cubicBezTo>
                  <a:pt x="72" y="9532"/>
                  <a:pt x="58" y="9695"/>
                  <a:pt x="25" y="9734"/>
                </a:cubicBezTo>
                <a:cubicBezTo>
                  <a:pt x="7" y="9755"/>
                  <a:pt x="-1" y="9788"/>
                  <a:pt x="0" y="9827"/>
                </a:cubicBezTo>
                <a:cubicBezTo>
                  <a:pt x="1" y="9866"/>
                  <a:pt x="11" y="9912"/>
                  <a:pt x="31" y="9956"/>
                </a:cubicBezTo>
                <a:cubicBezTo>
                  <a:pt x="67" y="10039"/>
                  <a:pt x="103" y="10556"/>
                  <a:pt x="111" y="11107"/>
                </a:cubicBezTo>
                <a:cubicBezTo>
                  <a:pt x="119" y="11657"/>
                  <a:pt x="163" y="12212"/>
                  <a:pt x="209" y="12341"/>
                </a:cubicBezTo>
                <a:cubicBezTo>
                  <a:pt x="255" y="12470"/>
                  <a:pt x="277" y="12647"/>
                  <a:pt x="259" y="12733"/>
                </a:cubicBezTo>
                <a:cubicBezTo>
                  <a:pt x="242" y="12820"/>
                  <a:pt x="275" y="12925"/>
                  <a:pt x="331" y="12966"/>
                </a:cubicBezTo>
                <a:cubicBezTo>
                  <a:pt x="388" y="13008"/>
                  <a:pt x="434" y="13150"/>
                  <a:pt x="434" y="13282"/>
                </a:cubicBezTo>
                <a:cubicBezTo>
                  <a:pt x="434" y="13417"/>
                  <a:pt x="492" y="13553"/>
                  <a:pt x="566" y="13590"/>
                </a:cubicBezTo>
                <a:cubicBezTo>
                  <a:pt x="649" y="13631"/>
                  <a:pt x="698" y="13760"/>
                  <a:pt x="698" y="13937"/>
                </a:cubicBezTo>
                <a:cubicBezTo>
                  <a:pt x="698" y="14093"/>
                  <a:pt x="776" y="14414"/>
                  <a:pt x="871" y="14650"/>
                </a:cubicBezTo>
                <a:cubicBezTo>
                  <a:pt x="1014" y="15006"/>
                  <a:pt x="1079" y="15073"/>
                  <a:pt x="1259" y="15044"/>
                </a:cubicBezTo>
                <a:cubicBezTo>
                  <a:pt x="1379" y="15024"/>
                  <a:pt x="1527" y="15088"/>
                  <a:pt x="1589" y="15186"/>
                </a:cubicBezTo>
                <a:cubicBezTo>
                  <a:pt x="1693" y="15349"/>
                  <a:pt x="1693" y="15377"/>
                  <a:pt x="1595" y="15513"/>
                </a:cubicBezTo>
                <a:cubicBezTo>
                  <a:pt x="1501" y="15644"/>
                  <a:pt x="1500" y="15669"/>
                  <a:pt x="1588" y="15733"/>
                </a:cubicBezTo>
                <a:cubicBezTo>
                  <a:pt x="1645" y="15775"/>
                  <a:pt x="1672" y="15889"/>
                  <a:pt x="1650" y="16000"/>
                </a:cubicBezTo>
                <a:cubicBezTo>
                  <a:pt x="1622" y="16135"/>
                  <a:pt x="1651" y="16194"/>
                  <a:pt x="1745" y="16194"/>
                </a:cubicBezTo>
                <a:cubicBezTo>
                  <a:pt x="1819" y="16194"/>
                  <a:pt x="1939" y="16335"/>
                  <a:pt x="2011" y="16510"/>
                </a:cubicBezTo>
                <a:cubicBezTo>
                  <a:pt x="2125" y="16786"/>
                  <a:pt x="2177" y="16818"/>
                  <a:pt x="2407" y="16748"/>
                </a:cubicBezTo>
                <a:cubicBezTo>
                  <a:pt x="2630" y="16680"/>
                  <a:pt x="2681" y="16707"/>
                  <a:pt x="2742" y="16924"/>
                </a:cubicBezTo>
                <a:cubicBezTo>
                  <a:pt x="2782" y="17065"/>
                  <a:pt x="2814" y="17325"/>
                  <a:pt x="2814" y="17497"/>
                </a:cubicBezTo>
                <a:cubicBezTo>
                  <a:pt x="2814" y="17817"/>
                  <a:pt x="3112" y="18385"/>
                  <a:pt x="3215" y="18263"/>
                </a:cubicBezTo>
                <a:cubicBezTo>
                  <a:pt x="3245" y="18229"/>
                  <a:pt x="3288" y="18258"/>
                  <a:pt x="3310" y="18328"/>
                </a:cubicBezTo>
                <a:cubicBezTo>
                  <a:pt x="3373" y="18520"/>
                  <a:pt x="3646" y="18482"/>
                  <a:pt x="3739" y="18269"/>
                </a:cubicBezTo>
                <a:cubicBezTo>
                  <a:pt x="3858" y="17997"/>
                  <a:pt x="3939" y="18156"/>
                  <a:pt x="3939" y="18661"/>
                </a:cubicBezTo>
                <a:cubicBezTo>
                  <a:pt x="3939" y="19082"/>
                  <a:pt x="3949" y="19100"/>
                  <a:pt x="4154" y="19062"/>
                </a:cubicBezTo>
                <a:cubicBezTo>
                  <a:pt x="4332" y="19029"/>
                  <a:pt x="4369" y="19066"/>
                  <a:pt x="4369" y="19272"/>
                </a:cubicBezTo>
                <a:cubicBezTo>
                  <a:pt x="4369" y="19613"/>
                  <a:pt x="4569" y="19660"/>
                  <a:pt x="4708" y="19352"/>
                </a:cubicBezTo>
                <a:cubicBezTo>
                  <a:pt x="4863" y="19008"/>
                  <a:pt x="5093" y="19215"/>
                  <a:pt x="5036" y="19647"/>
                </a:cubicBezTo>
                <a:cubicBezTo>
                  <a:pt x="5010" y="19845"/>
                  <a:pt x="5031" y="19964"/>
                  <a:pt x="5103" y="20016"/>
                </a:cubicBezTo>
                <a:cubicBezTo>
                  <a:pt x="5242" y="20117"/>
                  <a:pt x="5322" y="20009"/>
                  <a:pt x="5400" y="19618"/>
                </a:cubicBezTo>
                <a:cubicBezTo>
                  <a:pt x="5477" y="19236"/>
                  <a:pt x="5573" y="19364"/>
                  <a:pt x="5604" y="19891"/>
                </a:cubicBezTo>
                <a:cubicBezTo>
                  <a:pt x="5640" y="20492"/>
                  <a:pt x="5770" y="20460"/>
                  <a:pt x="6013" y="19792"/>
                </a:cubicBezTo>
                <a:cubicBezTo>
                  <a:pt x="6141" y="19438"/>
                  <a:pt x="6386" y="19719"/>
                  <a:pt x="6386" y="20220"/>
                </a:cubicBezTo>
                <a:cubicBezTo>
                  <a:pt x="6386" y="20623"/>
                  <a:pt x="6549" y="20734"/>
                  <a:pt x="6705" y="20438"/>
                </a:cubicBezTo>
                <a:cubicBezTo>
                  <a:pt x="6770" y="20315"/>
                  <a:pt x="6795" y="20342"/>
                  <a:pt x="6826" y="20564"/>
                </a:cubicBezTo>
                <a:cubicBezTo>
                  <a:pt x="6867" y="20864"/>
                  <a:pt x="7010" y="20937"/>
                  <a:pt x="7087" y="20699"/>
                </a:cubicBezTo>
                <a:cubicBezTo>
                  <a:pt x="7120" y="20598"/>
                  <a:pt x="7159" y="20621"/>
                  <a:pt x="7218" y="20774"/>
                </a:cubicBezTo>
                <a:cubicBezTo>
                  <a:pt x="7365" y="21157"/>
                  <a:pt x="7541" y="20968"/>
                  <a:pt x="7562" y="20404"/>
                </a:cubicBezTo>
                <a:cubicBezTo>
                  <a:pt x="7589" y="19703"/>
                  <a:pt x="7630" y="19511"/>
                  <a:pt x="7719" y="19680"/>
                </a:cubicBezTo>
                <a:cubicBezTo>
                  <a:pt x="7758" y="19756"/>
                  <a:pt x="7890" y="19788"/>
                  <a:pt x="8013" y="19750"/>
                </a:cubicBezTo>
                <a:cubicBezTo>
                  <a:pt x="8181" y="19698"/>
                  <a:pt x="8246" y="19731"/>
                  <a:pt x="8277" y="19889"/>
                </a:cubicBezTo>
                <a:cubicBezTo>
                  <a:pt x="8309" y="20045"/>
                  <a:pt x="8340" y="20063"/>
                  <a:pt x="8406" y="19959"/>
                </a:cubicBezTo>
                <a:cubicBezTo>
                  <a:pt x="8475" y="19851"/>
                  <a:pt x="8524" y="19938"/>
                  <a:pt x="8631" y="20357"/>
                </a:cubicBezTo>
                <a:cubicBezTo>
                  <a:pt x="8706" y="20653"/>
                  <a:pt x="8751" y="20996"/>
                  <a:pt x="8730" y="21121"/>
                </a:cubicBezTo>
                <a:cubicBezTo>
                  <a:pt x="8681" y="21418"/>
                  <a:pt x="8886" y="21430"/>
                  <a:pt x="8999" y="21136"/>
                </a:cubicBezTo>
                <a:cubicBezTo>
                  <a:pt x="9073" y="20943"/>
                  <a:pt x="9087" y="20948"/>
                  <a:pt x="9159" y="21206"/>
                </a:cubicBezTo>
                <a:cubicBezTo>
                  <a:pt x="9270" y="21600"/>
                  <a:pt x="9390" y="21475"/>
                  <a:pt x="9429" y="20924"/>
                </a:cubicBezTo>
                <a:cubicBezTo>
                  <a:pt x="9471" y="20334"/>
                  <a:pt x="9588" y="20321"/>
                  <a:pt x="9615" y="20903"/>
                </a:cubicBezTo>
                <a:cubicBezTo>
                  <a:pt x="9639" y="21436"/>
                  <a:pt x="9807" y="21510"/>
                  <a:pt x="9837" y="21002"/>
                </a:cubicBezTo>
                <a:cubicBezTo>
                  <a:pt x="9857" y="20682"/>
                  <a:pt x="9880" y="20655"/>
                  <a:pt x="10156" y="20655"/>
                </a:cubicBezTo>
                <a:cubicBezTo>
                  <a:pt x="10443" y="20655"/>
                  <a:pt x="10454" y="20669"/>
                  <a:pt x="10474" y="21064"/>
                </a:cubicBezTo>
                <a:cubicBezTo>
                  <a:pt x="10488" y="21345"/>
                  <a:pt x="10541" y="21484"/>
                  <a:pt x="10590" y="21483"/>
                </a:cubicBezTo>
                <a:cubicBezTo>
                  <a:pt x="10639" y="21482"/>
                  <a:pt x="10684" y="21340"/>
                  <a:pt x="10684" y="21059"/>
                </a:cubicBezTo>
                <a:cubicBezTo>
                  <a:pt x="10684" y="20450"/>
                  <a:pt x="10801" y="20286"/>
                  <a:pt x="10992" y="20629"/>
                </a:cubicBezTo>
                <a:cubicBezTo>
                  <a:pt x="11076" y="20782"/>
                  <a:pt x="11146" y="21035"/>
                  <a:pt x="11146" y="21191"/>
                </a:cubicBezTo>
                <a:cubicBezTo>
                  <a:pt x="11147" y="21384"/>
                  <a:pt x="11188" y="21474"/>
                  <a:pt x="11274" y="21474"/>
                </a:cubicBezTo>
                <a:cubicBezTo>
                  <a:pt x="11363" y="21474"/>
                  <a:pt x="11390" y="21407"/>
                  <a:pt x="11368" y="21245"/>
                </a:cubicBezTo>
                <a:cubicBezTo>
                  <a:pt x="11325" y="20935"/>
                  <a:pt x="11497" y="20691"/>
                  <a:pt x="11723" y="20740"/>
                </a:cubicBezTo>
                <a:cubicBezTo>
                  <a:pt x="11857" y="20770"/>
                  <a:pt x="11914" y="20860"/>
                  <a:pt x="11929" y="21064"/>
                </a:cubicBezTo>
                <a:cubicBezTo>
                  <a:pt x="11960" y="21481"/>
                  <a:pt x="12206" y="21449"/>
                  <a:pt x="12206" y="21028"/>
                </a:cubicBezTo>
                <a:cubicBezTo>
                  <a:pt x="12206" y="20561"/>
                  <a:pt x="12396" y="20480"/>
                  <a:pt x="12549" y="20880"/>
                </a:cubicBezTo>
                <a:cubicBezTo>
                  <a:pt x="12706" y="21290"/>
                  <a:pt x="12867" y="21200"/>
                  <a:pt x="12867" y="20702"/>
                </a:cubicBezTo>
                <a:cubicBezTo>
                  <a:pt x="12867" y="20321"/>
                  <a:pt x="12917" y="20242"/>
                  <a:pt x="13197" y="20186"/>
                </a:cubicBezTo>
                <a:cubicBezTo>
                  <a:pt x="13325" y="20161"/>
                  <a:pt x="13368" y="20217"/>
                  <a:pt x="13385" y="20443"/>
                </a:cubicBezTo>
                <a:cubicBezTo>
                  <a:pt x="13410" y="20777"/>
                  <a:pt x="13570" y="20941"/>
                  <a:pt x="13675" y="20740"/>
                </a:cubicBezTo>
                <a:cubicBezTo>
                  <a:pt x="13725" y="20646"/>
                  <a:pt x="13786" y="20644"/>
                  <a:pt x="13874" y="20733"/>
                </a:cubicBezTo>
                <a:cubicBezTo>
                  <a:pt x="13965" y="20825"/>
                  <a:pt x="14029" y="20815"/>
                  <a:pt x="14104" y="20696"/>
                </a:cubicBezTo>
                <a:cubicBezTo>
                  <a:pt x="14161" y="20606"/>
                  <a:pt x="14279" y="20551"/>
                  <a:pt x="14365" y="20572"/>
                </a:cubicBezTo>
                <a:cubicBezTo>
                  <a:pt x="14529" y="20613"/>
                  <a:pt x="14536" y="20560"/>
                  <a:pt x="14549" y="19398"/>
                </a:cubicBezTo>
                <a:cubicBezTo>
                  <a:pt x="14553" y="19082"/>
                  <a:pt x="14580" y="19023"/>
                  <a:pt x="14719" y="19023"/>
                </a:cubicBezTo>
                <a:cubicBezTo>
                  <a:pt x="14827" y="19023"/>
                  <a:pt x="14906" y="19120"/>
                  <a:pt x="14949" y="19305"/>
                </a:cubicBezTo>
                <a:cubicBezTo>
                  <a:pt x="14985" y="19461"/>
                  <a:pt x="15063" y="19587"/>
                  <a:pt x="15123" y="19587"/>
                </a:cubicBezTo>
                <a:cubicBezTo>
                  <a:pt x="15183" y="19587"/>
                  <a:pt x="15269" y="19673"/>
                  <a:pt x="15314" y="19776"/>
                </a:cubicBezTo>
                <a:cubicBezTo>
                  <a:pt x="15419" y="20015"/>
                  <a:pt x="15571" y="20014"/>
                  <a:pt x="15821" y="19776"/>
                </a:cubicBezTo>
                <a:cubicBezTo>
                  <a:pt x="15995" y="19612"/>
                  <a:pt x="16273" y="19498"/>
                  <a:pt x="16561" y="19471"/>
                </a:cubicBezTo>
                <a:cubicBezTo>
                  <a:pt x="16623" y="19465"/>
                  <a:pt x="16639" y="19366"/>
                  <a:pt x="16611" y="19155"/>
                </a:cubicBezTo>
                <a:cubicBezTo>
                  <a:pt x="16589" y="18986"/>
                  <a:pt x="16600" y="18815"/>
                  <a:pt x="16637" y="18772"/>
                </a:cubicBezTo>
                <a:cubicBezTo>
                  <a:pt x="16673" y="18729"/>
                  <a:pt x="16703" y="18596"/>
                  <a:pt x="16703" y="18480"/>
                </a:cubicBezTo>
                <a:cubicBezTo>
                  <a:pt x="16704" y="18363"/>
                  <a:pt x="16775" y="18140"/>
                  <a:pt x="16861" y="17986"/>
                </a:cubicBezTo>
                <a:cubicBezTo>
                  <a:pt x="17013" y="17712"/>
                  <a:pt x="17019" y="17713"/>
                  <a:pt x="17130" y="17948"/>
                </a:cubicBezTo>
                <a:cubicBezTo>
                  <a:pt x="17199" y="18091"/>
                  <a:pt x="17228" y="18285"/>
                  <a:pt x="17204" y="18430"/>
                </a:cubicBezTo>
                <a:cubicBezTo>
                  <a:pt x="17142" y="18799"/>
                  <a:pt x="17316" y="19019"/>
                  <a:pt x="17509" y="18816"/>
                </a:cubicBezTo>
                <a:cubicBezTo>
                  <a:pt x="17593" y="18728"/>
                  <a:pt x="17701" y="18671"/>
                  <a:pt x="17748" y="18689"/>
                </a:cubicBezTo>
                <a:cubicBezTo>
                  <a:pt x="17796" y="18708"/>
                  <a:pt x="17923" y="18650"/>
                  <a:pt x="18030" y="18560"/>
                </a:cubicBezTo>
                <a:cubicBezTo>
                  <a:pt x="18187" y="18428"/>
                  <a:pt x="18224" y="18316"/>
                  <a:pt x="18224" y="17989"/>
                </a:cubicBezTo>
                <a:cubicBezTo>
                  <a:pt x="18224" y="17463"/>
                  <a:pt x="18445" y="17186"/>
                  <a:pt x="18554" y="17575"/>
                </a:cubicBezTo>
                <a:cubicBezTo>
                  <a:pt x="18645" y="17898"/>
                  <a:pt x="18924" y="17912"/>
                  <a:pt x="18968" y="17596"/>
                </a:cubicBezTo>
                <a:cubicBezTo>
                  <a:pt x="18992" y="17416"/>
                  <a:pt x="19046" y="17376"/>
                  <a:pt x="19204" y="17420"/>
                </a:cubicBezTo>
                <a:cubicBezTo>
                  <a:pt x="19394" y="17473"/>
                  <a:pt x="19406" y="17453"/>
                  <a:pt x="19394" y="17119"/>
                </a:cubicBezTo>
                <a:cubicBezTo>
                  <a:pt x="19381" y="16778"/>
                  <a:pt x="19394" y="16762"/>
                  <a:pt x="19624" y="16800"/>
                </a:cubicBezTo>
                <a:cubicBezTo>
                  <a:pt x="19835" y="16835"/>
                  <a:pt x="19870" y="16799"/>
                  <a:pt x="19889" y="16546"/>
                </a:cubicBezTo>
                <a:cubicBezTo>
                  <a:pt x="19905" y="16328"/>
                  <a:pt x="19947" y="16267"/>
                  <a:pt x="20055" y="16295"/>
                </a:cubicBezTo>
                <a:cubicBezTo>
                  <a:pt x="20175" y="16326"/>
                  <a:pt x="20203" y="16262"/>
                  <a:pt x="20221" y="15917"/>
                </a:cubicBezTo>
                <a:cubicBezTo>
                  <a:pt x="20239" y="15568"/>
                  <a:pt x="20265" y="15509"/>
                  <a:pt x="20389" y="15542"/>
                </a:cubicBezTo>
                <a:cubicBezTo>
                  <a:pt x="20527" y="15578"/>
                  <a:pt x="20855" y="15073"/>
                  <a:pt x="20877" y="14792"/>
                </a:cubicBezTo>
                <a:cubicBezTo>
                  <a:pt x="20881" y="14733"/>
                  <a:pt x="20890" y="14637"/>
                  <a:pt x="20894" y="14580"/>
                </a:cubicBezTo>
                <a:cubicBezTo>
                  <a:pt x="20899" y="14523"/>
                  <a:pt x="20955" y="14380"/>
                  <a:pt x="21019" y="14259"/>
                </a:cubicBezTo>
                <a:cubicBezTo>
                  <a:pt x="21082" y="14138"/>
                  <a:pt x="21134" y="13952"/>
                  <a:pt x="21134" y="13846"/>
                </a:cubicBezTo>
                <a:cubicBezTo>
                  <a:pt x="21134" y="13741"/>
                  <a:pt x="21189" y="13505"/>
                  <a:pt x="21256" y="13321"/>
                </a:cubicBezTo>
                <a:cubicBezTo>
                  <a:pt x="21324" y="13137"/>
                  <a:pt x="21398" y="12709"/>
                  <a:pt x="21422" y="12370"/>
                </a:cubicBezTo>
                <a:cubicBezTo>
                  <a:pt x="21445" y="12031"/>
                  <a:pt x="21492" y="11690"/>
                  <a:pt x="21526" y="11611"/>
                </a:cubicBezTo>
                <a:cubicBezTo>
                  <a:pt x="21599" y="11445"/>
                  <a:pt x="21566" y="10418"/>
                  <a:pt x="21468" y="9793"/>
                </a:cubicBezTo>
                <a:cubicBezTo>
                  <a:pt x="21423" y="9505"/>
                  <a:pt x="21423" y="9312"/>
                  <a:pt x="21468" y="9210"/>
                </a:cubicBezTo>
                <a:cubicBezTo>
                  <a:pt x="21515" y="9102"/>
                  <a:pt x="21502" y="9034"/>
                  <a:pt x="21426" y="8979"/>
                </a:cubicBezTo>
                <a:cubicBezTo>
                  <a:pt x="21349" y="8923"/>
                  <a:pt x="21331" y="8810"/>
                  <a:pt x="21359" y="8591"/>
                </a:cubicBezTo>
                <a:cubicBezTo>
                  <a:pt x="21389" y="8369"/>
                  <a:pt x="21366" y="8251"/>
                  <a:pt x="21281" y="8164"/>
                </a:cubicBezTo>
                <a:cubicBezTo>
                  <a:pt x="21215" y="8097"/>
                  <a:pt x="21120" y="7892"/>
                  <a:pt x="21069" y="7710"/>
                </a:cubicBezTo>
                <a:cubicBezTo>
                  <a:pt x="20975" y="7376"/>
                  <a:pt x="20510" y="6706"/>
                  <a:pt x="20232" y="6505"/>
                </a:cubicBezTo>
                <a:cubicBezTo>
                  <a:pt x="20098" y="6408"/>
                  <a:pt x="20079" y="6301"/>
                  <a:pt x="20061" y="5482"/>
                </a:cubicBezTo>
                <a:cubicBezTo>
                  <a:pt x="20044" y="4681"/>
                  <a:pt x="20027" y="4565"/>
                  <a:pt x="19917" y="4565"/>
                </a:cubicBezTo>
                <a:cubicBezTo>
                  <a:pt x="19848" y="4564"/>
                  <a:pt x="19769" y="4436"/>
                  <a:pt x="19738" y="4277"/>
                </a:cubicBezTo>
                <a:cubicBezTo>
                  <a:pt x="19693" y="4043"/>
                  <a:pt x="19650" y="4006"/>
                  <a:pt x="19499" y="4073"/>
                </a:cubicBezTo>
                <a:cubicBezTo>
                  <a:pt x="19398" y="4118"/>
                  <a:pt x="19260" y="4293"/>
                  <a:pt x="19192" y="4461"/>
                </a:cubicBezTo>
                <a:cubicBezTo>
                  <a:pt x="19074" y="4751"/>
                  <a:pt x="19061" y="4755"/>
                  <a:pt x="18943" y="4552"/>
                </a:cubicBezTo>
                <a:cubicBezTo>
                  <a:pt x="18875" y="4434"/>
                  <a:pt x="18820" y="4287"/>
                  <a:pt x="18820" y="4226"/>
                </a:cubicBezTo>
                <a:cubicBezTo>
                  <a:pt x="18820" y="4039"/>
                  <a:pt x="18225" y="3005"/>
                  <a:pt x="17928" y="2674"/>
                </a:cubicBezTo>
                <a:cubicBezTo>
                  <a:pt x="17774" y="2503"/>
                  <a:pt x="17530" y="2348"/>
                  <a:pt x="17383" y="2330"/>
                </a:cubicBezTo>
                <a:cubicBezTo>
                  <a:pt x="17236" y="2311"/>
                  <a:pt x="17066" y="2217"/>
                  <a:pt x="17005" y="2121"/>
                </a:cubicBezTo>
                <a:cubicBezTo>
                  <a:pt x="16944" y="2026"/>
                  <a:pt x="16785" y="1939"/>
                  <a:pt x="16650" y="1930"/>
                </a:cubicBezTo>
                <a:cubicBezTo>
                  <a:pt x="16477" y="1918"/>
                  <a:pt x="16400" y="1852"/>
                  <a:pt x="16384" y="1700"/>
                </a:cubicBezTo>
                <a:cubicBezTo>
                  <a:pt x="16372" y="1581"/>
                  <a:pt x="16319" y="1485"/>
                  <a:pt x="16266" y="1485"/>
                </a:cubicBezTo>
                <a:cubicBezTo>
                  <a:pt x="16212" y="1485"/>
                  <a:pt x="16103" y="1407"/>
                  <a:pt x="16022" y="1311"/>
                </a:cubicBezTo>
                <a:cubicBezTo>
                  <a:pt x="15794" y="1039"/>
                  <a:pt x="15224" y="829"/>
                  <a:pt x="14804" y="864"/>
                </a:cubicBezTo>
                <a:cubicBezTo>
                  <a:pt x="14594" y="881"/>
                  <a:pt x="14361" y="854"/>
                  <a:pt x="14288" y="801"/>
                </a:cubicBezTo>
                <a:cubicBezTo>
                  <a:pt x="14040" y="623"/>
                  <a:pt x="13995" y="616"/>
                  <a:pt x="13952" y="747"/>
                </a:cubicBezTo>
                <a:cubicBezTo>
                  <a:pt x="13924" y="836"/>
                  <a:pt x="13888" y="839"/>
                  <a:pt x="13842" y="752"/>
                </a:cubicBezTo>
                <a:cubicBezTo>
                  <a:pt x="13797" y="666"/>
                  <a:pt x="13739" y="668"/>
                  <a:pt x="13659" y="763"/>
                </a:cubicBezTo>
                <a:cubicBezTo>
                  <a:pt x="13569" y="870"/>
                  <a:pt x="13502" y="853"/>
                  <a:pt x="13373" y="691"/>
                </a:cubicBezTo>
                <a:cubicBezTo>
                  <a:pt x="13252" y="541"/>
                  <a:pt x="13191" y="521"/>
                  <a:pt x="13157" y="624"/>
                </a:cubicBezTo>
                <a:cubicBezTo>
                  <a:pt x="13125" y="725"/>
                  <a:pt x="13089" y="710"/>
                  <a:pt x="13035" y="570"/>
                </a:cubicBezTo>
                <a:cubicBezTo>
                  <a:pt x="12990" y="452"/>
                  <a:pt x="12885" y="384"/>
                  <a:pt x="12779" y="407"/>
                </a:cubicBezTo>
                <a:cubicBezTo>
                  <a:pt x="12680" y="427"/>
                  <a:pt x="12588" y="408"/>
                  <a:pt x="12574" y="363"/>
                </a:cubicBezTo>
                <a:cubicBezTo>
                  <a:pt x="12559" y="318"/>
                  <a:pt x="12462" y="290"/>
                  <a:pt x="12360" y="301"/>
                </a:cubicBezTo>
                <a:cubicBezTo>
                  <a:pt x="12257" y="311"/>
                  <a:pt x="12137" y="267"/>
                  <a:pt x="12094" y="202"/>
                </a:cubicBezTo>
                <a:cubicBezTo>
                  <a:pt x="12050" y="137"/>
                  <a:pt x="11798" y="54"/>
                  <a:pt x="11532" y="18"/>
                </a:cubicBezTo>
                <a:cubicBezTo>
                  <a:pt x="11437" y="6"/>
                  <a:pt x="11355" y="0"/>
                  <a:pt x="11280" y="0"/>
                </a:cubicBezTo>
                <a:close/>
                <a:moveTo>
                  <a:pt x="13473" y="895"/>
                </a:moveTo>
                <a:cubicBezTo>
                  <a:pt x="13511" y="900"/>
                  <a:pt x="13553" y="940"/>
                  <a:pt x="13614" y="1016"/>
                </a:cubicBezTo>
                <a:cubicBezTo>
                  <a:pt x="13717" y="1144"/>
                  <a:pt x="13803" y="1170"/>
                  <a:pt x="13875" y="1094"/>
                </a:cubicBezTo>
                <a:cubicBezTo>
                  <a:pt x="13991" y="971"/>
                  <a:pt x="14095" y="1144"/>
                  <a:pt x="14028" y="1350"/>
                </a:cubicBezTo>
                <a:cubicBezTo>
                  <a:pt x="14007" y="1415"/>
                  <a:pt x="14008" y="1698"/>
                  <a:pt x="14032" y="1979"/>
                </a:cubicBezTo>
                <a:cubicBezTo>
                  <a:pt x="14063" y="2351"/>
                  <a:pt x="14106" y="2490"/>
                  <a:pt x="14191" y="2490"/>
                </a:cubicBezTo>
                <a:cubicBezTo>
                  <a:pt x="14255" y="2490"/>
                  <a:pt x="14323" y="2372"/>
                  <a:pt x="14343" y="2226"/>
                </a:cubicBezTo>
                <a:cubicBezTo>
                  <a:pt x="14385" y="1920"/>
                  <a:pt x="14521" y="2018"/>
                  <a:pt x="14521" y="2356"/>
                </a:cubicBezTo>
                <a:cubicBezTo>
                  <a:pt x="14521" y="2511"/>
                  <a:pt x="14587" y="2610"/>
                  <a:pt x="14727" y="2664"/>
                </a:cubicBezTo>
                <a:cubicBezTo>
                  <a:pt x="15059" y="2790"/>
                  <a:pt x="15115" y="2760"/>
                  <a:pt x="15181" y="2428"/>
                </a:cubicBezTo>
                <a:cubicBezTo>
                  <a:pt x="15250" y="2085"/>
                  <a:pt x="15322" y="2046"/>
                  <a:pt x="15517" y="2244"/>
                </a:cubicBezTo>
                <a:cubicBezTo>
                  <a:pt x="15597" y="2326"/>
                  <a:pt x="15645" y="2507"/>
                  <a:pt x="15645" y="2734"/>
                </a:cubicBezTo>
                <a:cubicBezTo>
                  <a:pt x="15645" y="3350"/>
                  <a:pt x="15881" y="3326"/>
                  <a:pt x="15999" y="2697"/>
                </a:cubicBezTo>
                <a:cubicBezTo>
                  <a:pt x="16064" y="2352"/>
                  <a:pt x="16240" y="2671"/>
                  <a:pt x="16240" y="3135"/>
                </a:cubicBezTo>
                <a:cubicBezTo>
                  <a:pt x="16240" y="3563"/>
                  <a:pt x="16385" y="3617"/>
                  <a:pt x="16550" y="3251"/>
                </a:cubicBezTo>
                <a:cubicBezTo>
                  <a:pt x="16700" y="2918"/>
                  <a:pt x="16928" y="3131"/>
                  <a:pt x="16884" y="3564"/>
                </a:cubicBezTo>
                <a:cubicBezTo>
                  <a:pt x="16850" y="3907"/>
                  <a:pt x="17001" y="4083"/>
                  <a:pt x="17140" y="3863"/>
                </a:cubicBezTo>
                <a:cubicBezTo>
                  <a:pt x="17210" y="3752"/>
                  <a:pt x="17245" y="3792"/>
                  <a:pt x="17296" y="4050"/>
                </a:cubicBezTo>
                <a:cubicBezTo>
                  <a:pt x="17375" y="4443"/>
                  <a:pt x="17427" y="4455"/>
                  <a:pt x="17644" y="4130"/>
                </a:cubicBezTo>
                <a:cubicBezTo>
                  <a:pt x="17841" y="3835"/>
                  <a:pt x="17894" y="3901"/>
                  <a:pt x="17894" y="4456"/>
                </a:cubicBezTo>
                <a:cubicBezTo>
                  <a:pt x="17894" y="4814"/>
                  <a:pt x="17930" y="4909"/>
                  <a:pt x="18152" y="5124"/>
                </a:cubicBezTo>
                <a:cubicBezTo>
                  <a:pt x="18294" y="5262"/>
                  <a:pt x="18421" y="5437"/>
                  <a:pt x="18435" y="5513"/>
                </a:cubicBezTo>
                <a:cubicBezTo>
                  <a:pt x="18449" y="5597"/>
                  <a:pt x="18528" y="5620"/>
                  <a:pt x="18632" y="5570"/>
                </a:cubicBezTo>
                <a:cubicBezTo>
                  <a:pt x="18761" y="5509"/>
                  <a:pt x="18795" y="5428"/>
                  <a:pt x="18771" y="5249"/>
                </a:cubicBezTo>
                <a:cubicBezTo>
                  <a:pt x="18750" y="5101"/>
                  <a:pt x="18779" y="4978"/>
                  <a:pt x="18845" y="4930"/>
                </a:cubicBezTo>
                <a:cubicBezTo>
                  <a:pt x="18982" y="4830"/>
                  <a:pt x="19153" y="5092"/>
                  <a:pt x="19105" y="5330"/>
                </a:cubicBezTo>
                <a:cubicBezTo>
                  <a:pt x="19085" y="5429"/>
                  <a:pt x="19103" y="5588"/>
                  <a:pt x="19144" y="5682"/>
                </a:cubicBezTo>
                <a:cubicBezTo>
                  <a:pt x="19185" y="5776"/>
                  <a:pt x="19200" y="5946"/>
                  <a:pt x="19177" y="6060"/>
                </a:cubicBezTo>
                <a:cubicBezTo>
                  <a:pt x="19121" y="6338"/>
                  <a:pt x="19677" y="7300"/>
                  <a:pt x="19791" y="7122"/>
                </a:cubicBezTo>
                <a:cubicBezTo>
                  <a:pt x="19874" y="6993"/>
                  <a:pt x="20186" y="7223"/>
                  <a:pt x="20114" y="7360"/>
                </a:cubicBezTo>
                <a:cubicBezTo>
                  <a:pt x="20093" y="7400"/>
                  <a:pt x="20109" y="7509"/>
                  <a:pt x="20150" y="7601"/>
                </a:cubicBezTo>
                <a:cubicBezTo>
                  <a:pt x="20190" y="7693"/>
                  <a:pt x="20205" y="7855"/>
                  <a:pt x="20183" y="7963"/>
                </a:cubicBezTo>
                <a:cubicBezTo>
                  <a:pt x="20140" y="8175"/>
                  <a:pt x="20483" y="8923"/>
                  <a:pt x="20688" y="9065"/>
                </a:cubicBezTo>
                <a:cubicBezTo>
                  <a:pt x="20762" y="9116"/>
                  <a:pt x="20803" y="9276"/>
                  <a:pt x="20803" y="9510"/>
                </a:cubicBezTo>
                <a:cubicBezTo>
                  <a:pt x="20803" y="9711"/>
                  <a:pt x="20846" y="9947"/>
                  <a:pt x="20900" y="10031"/>
                </a:cubicBezTo>
                <a:cubicBezTo>
                  <a:pt x="20953" y="10116"/>
                  <a:pt x="21017" y="10377"/>
                  <a:pt x="21040" y="10614"/>
                </a:cubicBezTo>
                <a:cubicBezTo>
                  <a:pt x="21076" y="10972"/>
                  <a:pt x="21054" y="11096"/>
                  <a:pt x="20915" y="11342"/>
                </a:cubicBezTo>
                <a:cubicBezTo>
                  <a:pt x="20696" y="11727"/>
                  <a:pt x="20463" y="12712"/>
                  <a:pt x="20487" y="13148"/>
                </a:cubicBezTo>
                <a:cubicBezTo>
                  <a:pt x="20498" y="13354"/>
                  <a:pt x="20476" y="13480"/>
                  <a:pt x="20430" y="13463"/>
                </a:cubicBezTo>
                <a:cubicBezTo>
                  <a:pt x="20300" y="13417"/>
                  <a:pt x="19755" y="14552"/>
                  <a:pt x="19733" y="14914"/>
                </a:cubicBezTo>
                <a:cubicBezTo>
                  <a:pt x="19716" y="15184"/>
                  <a:pt x="19673" y="15259"/>
                  <a:pt x="19514" y="15292"/>
                </a:cubicBezTo>
                <a:cubicBezTo>
                  <a:pt x="19405" y="15315"/>
                  <a:pt x="19250" y="15449"/>
                  <a:pt x="19170" y="15591"/>
                </a:cubicBezTo>
                <a:cubicBezTo>
                  <a:pt x="19084" y="15743"/>
                  <a:pt x="18972" y="15823"/>
                  <a:pt x="18896" y="15785"/>
                </a:cubicBezTo>
                <a:cubicBezTo>
                  <a:pt x="18825" y="15750"/>
                  <a:pt x="18592" y="15883"/>
                  <a:pt x="18379" y="16080"/>
                </a:cubicBezTo>
                <a:cubicBezTo>
                  <a:pt x="18166" y="16278"/>
                  <a:pt x="17956" y="16441"/>
                  <a:pt x="17911" y="16443"/>
                </a:cubicBezTo>
                <a:cubicBezTo>
                  <a:pt x="17865" y="16444"/>
                  <a:pt x="17827" y="16528"/>
                  <a:pt x="17827" y="16629"/>
                </a:cubicBezTo>
                <a:cubicBezTo>
                  <a:pt x="17827" y="16834"/>
                  <a:pt x="17575" y="17145"/>
                  <a:pt x="17448" y="17096"/>
                </a:cubicBezTo>
                <a:cubicBezTo>
                  <a:pt x="17403" y="17079"/>
                  <a:pt x="17307" y="17122"/>
                  <a:pt x="17236" y="17194"/>
                </a:cubicBezTo>
                <a:cubicBezTo>
                  <a:pt x="17146" y="17286"/>
                  <a:pt x="17095" y="17285"/>
                  <a:pt x="17065" y="17192"/>
                </a:cubicBezTo>
                <a:cubicBezTo>
                  <a:pt x="17037" y="17107"/>
                  <a:pt x="16991" y="17137"/>
                  <a:pt x="16938" y="17275"/>
                </a:cubicBezTo>
                <a:cubicBezTo>
                  <a:pt x="16846" y="17514"/>
                  <a:pt x="16703" y="17416"/>
                  <a:pt x="16703" y="17114"/>
                </a:cubicBezTo>
                <a:cubicBezTo>
                  <a:pt x="16703" y="16881"/>
                  <a:pt x="16507" y="16922"/>
                  <a:pt x="15811" y="17301"/>
                </a:cubicBezTo>
                <a:cubicBezTo>
                  <a:pt x="15110" y="17681"/>
                  <a:pt x="14983" y="17796"/>
                  <a:pt x="14983" y="18051"/>
                </a:cubicBezTo>
                <a:cubicBezTo>
                  <a:pt x="14983" y="18178"/>
                  <a:pt x="14890" y="18416"/>
                  <a:pt x="14775" y="18578"/>
                </a:cubicBezTo>
                <a:cubicBezTo>
                  <a:pt x="14587" y="18842"/>
                  <a:pt x="14558" y="18850"/>
                  <a:pt x="14488" y="18668"/>
                </a:cubicBezTo>
                <a:cubicBezTo>
                  <a:pt x="14419" y="18488"/>
                  <a:pt x="14401" y="18488"/>
                  <a:pt x="14310" y="18661"/>
                </a:cubicBezTo>
                <a:cubicBezTo>
                  <a:pt x="14175" y="18918"/>
                  <a:pt x="13756" y="19092"/>
                  <a:pt x="13670" y="18927"/>
                </a:cubicBezTo>
                <a:cubicBezTo>
                  <a:pt x="13625" y="18841"/>
                  <a:pt x="13506" y="18847"/>
                  <a:pt x="13305" y="18943"/>
                </a:cubicBezTo>
                <a:cubicBezTo>
                  <a:pt x="13141" y="19021"/>
                  <a:pt x="12908" y="19088"/>
                  <a:pt x="12788" y="19090"/>
                </a:cubicBezTo>
                <a:cubicBezTo>
                  <a:pt x="12659" y="19093"/>
                  <a:pt x="12491" y="19216"/>
                  <a:pt x="12377" y="19393"/>
                </a:cubicBezTo>
                <a:cubicBezTo>
                  <a:pt x="12212" y="19651"/>
                  <a:pt x="12137" y="19681"/>
                  <a:pt x="11833" y="19621"/>
                </a:cubicBezTo>
                <a:cubicBezTo>
                  <a:pt x="11639" y="19583"/>
                  <a:pt x="11442" y="19604"/>
                  <a:pt x="11396" y="19668"/>
                </a:cubicBezTo>
                <a:cubicBezTo>
                  <a:pt x="11287" y="19817"/>
                  <a:pt x="10935" y="19741"/>
                  <a:pt x="10850" y="19548"/>
                </a:cubicBezTo>
                <a:cubicBezTo>
                  <a:pt x="10773" y="19376"/>
                  <a:pt x="9573" y="19291"/>
                  <a:pt x="9464" y="19450"/>
                </a:cubicBezTo>
                <a:cubicBezTo>
                  <a:pt x="9349" y="19620"/>
                  <a:pt x="9100" y="19696"/>
                  <a:pt x="9060" y="19574"/>
                </a:cubicBezTo>
                <a:cubicBezTo>
                  <a:pt x="9040" y="19512"/>
                  <a:pt x="8965" y="19460"/>
                  <a:pt x="8893" y="19460"/>
                </a:cubicBezTo>
                <a:cubicBezTo>
                  <a:pt x="8821" y="19460"/>
                  <a:pt x="8744" y="19368"/>
                  <a:pt x="8721" y="19253"/>
                </a:cubicBezTo>
                <a:cubicBezTo>
                  <a:pt x="8685" y="19077"/>
                  <a:pt x="8670" y="19090"/>
                  <a:pt x="8623" y="19331"/>
                </a:cubicBezTo>
                <a:cubicBezTo>
                  <a:pt x="8578" y="19560"/>
                  <a:pt x="8548" y="19586"/>
                  <a:pt x="8473" y="19468"/>
                </a:cubicBezTo>
                <a:cubicBezTo>
                  <a:pt x="8401" y="19355"/>
                  <a:pt x="8349" y="19359"/>
                  <a:pt x="8246" y="19481"/>
                </a:cubicBezTo>
                <a:cubicBezTo>
                  <a:pt x="8134" y="19614"/>
                  <a:pt x="8092" y="19603"/>
                  <a:pt x="7988" y="19424"/>
                </a:cubicBezTo>
                <a:cubicBezTo>
                  <a:pt x="7920" y="19306"/>
                  <a:pt x="7830" y="19209"/>
                  <a:pt x="7789" y="19209"/>
                </a:cubicBezTo>
                <a:cubicBezTo>
                  <a:pt x="7748" y="19209"/>
                  <a:pt x="7690" y="19123"/>
                  <a:pt x="7659" y="19018"/>
                </a:cubicBezTo>
                <a:cubicBezTo>
                  <a:pt x="7609" y="18848"/>
                  <a:pt x="7578" y="18850"/>
                  <a:pt x="7385" y="19033"/>
                </a:cubicBezTo>
                <a:cubicBezTo>
                  <a:pt x="7176" y="19231"/>
                  <a:pt x="7158" y="19230"/>
                  <a:pt x="6967" y="18961"/>
                </a:cubicBezTo>
                <a:cubicBezTo>
                  <a:pt x="6734" y="18633"/>
                  <a:pt x="6046" y="18304"/>
                  <a:pt x="5520" y="18271"/>
                </a:cubicBezTo>
                <a:cubicBezTo>
                  <a:pt x="5300" y="18257"/>
                  <a:pt x="5087" y="18163"/>
                  <a:pt x="4993" y="18038"/>
                </a:cubicBezTo>
                <a:cubicBezTo>
                  <a:pt x="4906" y="17923"/>
                  <a:pt x="4769" y="17829"/>
                  <a:pt x="4689" y="17829"/>
                </a:cubicBezTo>
                <a:cubicBezTo>
                  <a:pt x="4609" y="17829"/>
                  <a:pt x="4489" y="17699"/>
                  <a:pt x="4423" y="17544"/>
                </a:cubicBezTo>
                <a:cubicBezTo>
                  <a:pt x="4264" y="17170"/>
                  <a:pt x="3634" y="16445"/>
                  <a:pt x="3469" y="16445"/>
                </a:cubicBezTo>
                <a:cubicBezTo>
                  <a:pt x="3251" y="16445"/>
                  <a:pt x="2958" y="15955"/>
                  <a:pt x="2999" y="15658"/>
                </a:cubicBezTo>
                <a:cubicBezTo>
                  <a:pt x="3023" y="15483"/>
                  <a:pt x="3009" y="15429"/>
                  <a:pt x="2957" y="15490"/>
                </a:cubicBezTo>
                <a:cubicBezTo>
                  <a:pt x="2911" y="15544"/>
                  <a:pt x="2855" y="15463"/>
                  <a:pt x="2817" y="15289"/>
                </a:cubicBezTo>
                <a:cubicBezTo>
                  <a:pt x="2676" y="14645"/>
                  <a:pt x="2136" y="13805"/>
                  <a:pt x="1864" y="13805"/>
                </a:cubicBezTo>
                <a:cubicBezTo>
                  <a:pt x="1742" y="13805"/>
                  <a:pt x="1670" y="13718"/>
                  <a:pt x="1633" y="13531"/>
                </a:cubicBezTo>
                <a:cubicBezTo>
                  <a:pt x="1595" y="13336"/>
                  <a:pt x="1565" y="13304"/>
                  <a:pt x="1528" y="13417"/>
                </a:cubicBezTo>
                <a:cubicBezTo>
                  <a:pt x="1491" y="13532"/>
                  <a:pt x="1427" y="13481"/>
                  <a:pt x="1287" y="13225"/>
                </a:cubicBezTo>
                <a:cubicBezTo>
                  <a:pt x="1181" y="13034"/>
                  <a:pt x="1095" y="12798"/>
                  <a:pt x="1095" y="12700"/>
                </a:cubicBezTo>
                <a:cubicBezTo>
                  <a:pt x="1095" y="12602"/>
                  <a:pt x="1020" y="12349"/>
                  <a:pt x="927" y="12139"/>
                </a:cubicBezTo>
                <a:cubicBezTo>
                  <a:pt x="834" y="11930"/>
                  <a:pt x="771" y="11686"/>
                  <a:pt x="789" y="11599"/>
                </a:cubicBezTo>
                <a:cubicBezTo>
                  <a:pt x="806" y="11511"/>
                  <a:pt x="764" y="11413"/>
                  <a:pt x="694" y="11379"/>
                </a:cubicBezTo>
                <a:cubicBezTo>
                  <a:pt x="560" y="11312"/>
                  <a:pt x="521" y="10982"/>
                  <a:pt x="631" y="10852"/>
                </a:cubicBezTo>
                <a:cubicBezTo>
                  <a:pt x="672" y="10804"/>
                  <a:pt x="667" y="10686"/>
                  <a:pt x="616" y="10533"/>
                </a:cubicBezTo>
                <a:cubicBezTo>
                  <a:pt x="554" y="10344"/>
                  <a:pt x="554" y="10258"/>
                  <a:pt x="618" y="10137"/>
                </a:cubicBezTo>
                <a:cubicBezTo>
                  <a:pt x="662" y="10053"/>
                  <a:pt x="698" y="9830"/>
                  <a:pt x="698" y="9640"/>
                </a:cubicBezTo>
                <a:cubicBezTo>
                  <a:pt x="698" y="9083"/>
                  <a:pt x="814" y="8650"/>
                  <a:pt x="962" y="8650"/>
                </a:cubicBezTo>
                <a:cubicBezTo>
                  <a:pt x="1036" y="8650"/>
                  <a:pt x="1095" y="8591"/>
                  <a:pt x="1095" y="8518"/>
                </a:cubicBezTo>
                <a:cubicBezTo>
                  <a:pt x="1095" y="8446"/>
                  <a:pt x="1168" y="8250"/>
                  <a:pt x="1257" y="8082"/>
                </a:cubicBezTo>
                <a:cubicBezTo>
                  <a:pt x="1345" y="7914"/>
                  <a:pt x="1426" y="7619"/>
                  <a:pt x="1437" y="7427"/>
                </a:cubicBezTo>
                <a:cubicBezTo>
                  <a:pt x="1454" y="7147"/>
                  <a:pt x="1488" y="7088"/>
                  <a:pt x="1608" y="7119"/>
                </a:cubicBezTo>
                <a:cubicBezTo>
                  <a:pt x="1700" y="7144"/>
                  <a:pt x="1773" y="7079"/>
                  <a:pt x="1799" y="6951"/>
                </a:cubicBezTo>
                <a:cubicBezTo>
                  <a:pt x="1822" y="6837"/>
                  <a:pt x="1904" y="6702"/>
                  <a:pt x="1980" y="6648"/>
                </a:cubicBezTo>
                <a:cubicBezTo>
                  <a:pt x="2066" y="6587"/>
                  <a:pt x="2117" y="6437"/>
                  <a:pt x="2118" y="6248"/>
                </a:cubicBezTo>
                <a:cubicBezTo>
                  <a:pt x="2120" y="5980"/>
                  <a:pt x="2145" y="5950"/>
                  <a:pt x="2363" y="5982"/>
                </a:cubicBezTo>
                <a:cubicBezTo>
                  <a:pt x="2572" y="6013"/>
                  <a:pt x="2610" y="5978"/>
                  <a:pt x="2629" y="5731"/>
                </a:cubicBezTo>
                <a:cubicBezTo>
                  <a:pt x="2644" y="5552"/>
                  <a:pt x="2690" y="5464"/>
                  <a:pt x="2750" y="5493"/>
                </a:cubicBezTo>
                <a:cubicBezTo>
                  <a:pt x="2996" y="5610"/>
                  <a:pt x="3046" y="5563"/>
                  <a:pt x="3068" y="5195"/>
                </a:cubicBezTo>
                <a:cubicBezTo>
                  <a:pt x="3103" y="4603"/>
                  <a:pt x="3206" y="4442"/>
                  <a:pt x="3357" y="4749"/>
                </a:cubicBezTo>
                <a:cubicBezTo>
                  <a:pt x="3509" y="5060"/>
                  <a:pt x="3618" y="5068"/>
                  <a:pt x="3893" y="4790"/>
                </a:cubicBezTo>
                <a:cubicBezTo>
                  <a:pt x="4009" y="4673"/>
                  <a:pt x="4154" y="4592"/>
                  <a:pt x="4214" y="4609"/>
                </a:cubicBezTo>
                <a:cubicBezTo>
                  <a:pt x="4360" y="4650"/>
                  <a:pt x="4400" y="4501"/>
                  <a:pt x="4429" y="3817"/>
                </a:cubicBezTo>
                <a:cubicBezTo>
                  <a:pt x="4455" y="3188"/>
                  <a:pt x="4536" y="2929"/>
                  <a:pt x="4737" y="2829"/>
                </a:cubicBezTo>
                <a:cubicBezTo>
                  <a:pt x="4882" y="2757"/>
                  <a:pt x="5287" y="3315"/>
                  <a:pt x="5226" y="3502"/>
                </a:cubicBezTo>
                <a:cubicBezTo>
                  <a:pt x="5207" y="3563"/>
                  <a:pt x="5256" y="3736"/>
                  <a:pt x="5335" y="3887"/>
                </a:cubicBezTo>
                <a:lnTo>
                  <a:pt x="5479" y="4161"/>
                </a:lnTo>
                <a:lnTo>
                  <a:pt x="5585" y="3894"/>
                </a:lnTo>
                <a:cubicBezTo>
                  <a:pt x="5708" y="3588"/>
                  <a:pt x="6082" y="3398"/>
                  <a:pt x="6150" y="3608"/>
                </a:cubicBezTo>
                <a:cubicBezTo>
                  <a:pt x="6175" y="3685"/>
                  <a:pt x="6232" y="3747"/>
                  <a:pt x="6277" y="3747"/>
                </a:cubicBezTo>
                <a:cubicBezTo>
                  <a:pt x="6368" y="3747"/>
                  <a:pt x="6382" y="3270"/>
                  <a:pt x="6299" y="3023"/>
                </a:cubicBezTo>
                <a:cubicBezTo>
                  <a:pt x="6234" y="2830"/>
                  <a:pt x="6296" y="2617"/>
                  <a:pt x="6418" y="2617"/>
                </a:cubicBezTo>
                <a:cubicBezTo>
                  <a:pt x="6468" y="2617"/>
                  <a:pt x="6527" y="2511"/>
                  <a:pt x="6549" y="2382"/>
                </a:cubicBezTo>
                <a:cubicBezTo>
                  <a:pt x="6570" y="2252"/>
                  <a:pt x="6640" y="2054"/>
                  <a:pt x="6705" y="1943"/>
                </a:cubicBezTo>
                <a:cubicBezTo>
                  <a:pt x="6813" y="1757"/>
                  <a:pt x="6835" y="1758"/>
                  <a:pt x="6974" y="1943"/>
                </a:cubicBezTo>
                <a:cubicBezTo>
                  <a:pt x="7080" y="2085"/>
                  <a:pt x="7118" y="2234"/>
                  <a:pt x="7097" y="2444"/>
                </a:cubicBezTo>
                <a:cubicBezTo>
                  <a:pt x="7055" y="2861"/>
                  <a:pt x="7195" y="3055"/>
                  <a:pt x="7390" y="2850"/>
                </a:cubicBezTo>
                <a:cubicBezTo>
                  <a:pt x="7474" y="2762"/>
                  <a:pt x="7591" y="2704"/>
                  <a:pt x="7649" y="2721"/>
                </a:cubicBezTo>
                <a:cubicBezTo>
                  <a:pt x="7707" y="2737"/>
                  <a:pt x="7793" y="2665"/>
                  <a:pt x="7840" y="2558"/>
                </a:cubicBezTo>
                <a:cubicBezTo>
                  <a:pt x="7906" y="2406"/>
                  <a:pt x="7945" y="2394"/>
                  <a:pt x="8018" y="2508"/>
                </a:cubicBezTo>
                <a:cubicBezTo>
                  <a:pt x="8138" y="2698"/>
                  <a:pt x="8221" y="2532"/>
                  <a:pt x="8249" y="2049"/>
                </a:cubicBezTo>
                <a:cubicBezTo>
                  <a:pt x="8267" y="1726"/>
                  <a:pt x="8301" y="1669"/>
                  <a:pt x="8485" y="1635"/>
                </a:cubicBezTo>
                <a:cubicBezTo>
                  <a:pt x="8664" y="1602"/>
                  <a:pt x="8712" y="1648"/>
                  <a:pt x="8765" y="1917"/>
                </a:cubicBezTo>
                <a:cubicBezTo>
                  <a:pt x="8863" y="2404"/>
                  <a:pt x="9084" y="2347"/>
                  <a:pt x="9110" y="1829"/>
                </a:cubicBezTo>
                <a:cubicBezTo>
                  <a:pt x="9126" y="1517"/>
                  <a:pt x="9162" y="1423"/>
                  <a:pt x="9262" y="1423"/>
                </a:cubicBezTo>
                <a:cubicBezTo>
                  <a:pt x="9358" y="1423"/>
                  <a:pt x="9402" y="1518"/>
                  <a:pt x="9417" y="1767"/>
                </a:cubicBezTo>
                <a:cubicBezTo>
                  <a:pt x="9443" y="2197"/>
                  <a:pt x="9673" y="2265"/>
                  <a:pt x="9665" y="1839"/>
                </a:cubicBezTo>
                <a:cubicBezTo>
                  <a:pt x="9661" y="1632"/>
                  <a:pt x="9713" y="1541"/>
                  <a:pt x="9882" y="1456"/>
                </a:cubicBezTo>
                <a:cubicBezTo>
                  <a:pt x="10170" y="1312"/>
                  <a:pt x="10288" y="1400"/>
                  <a:pt x="10243" y="1728"/>
                </a:cubicBezTo>
                <a:cubicBezTo>
                  <a:pt x="10215" y="1929"/>
                  <a:pt x="10237" y="1987"/>
                  <a:pt x="10346" y="1987"/>
                </a:cubicBezTo>
                <a:cubicBezTo>
                  <a:pt x="10452" y="1987"/>
                  <a:pt x="10486" y="1909"/>
                  <a:pt x="10486" y="1668"/>
                </a:cubicBezTo>
                <a:cubicBezTo>
                  <a:pt x="10486" y="1454"/>
                  <a:pt x="10535" y="1316"/>
                  <a:pt x="10635" y="1244"/>
                </a:cubicBezTo>
                <a:cubicBezTo>
                  <a:pt x="10833" y="1102"/>
                  <a:pt x="10882" y="1175"/>
                  <a:pt x="10882" y="1617"/>
                </a:cubicBezTo>
                <a:cubicBezTo>
                  <a:pt x="10882" y="2098"/>
                  <a:pt x="11065" y="2121"/>
                  <a:pt x="11093" y="1643"/>
                </a:cubicBezTo>
                <a:cubicBezTo>
                  <a:pt x="11113" y="1317"/>
                  <a:pt x="11134" y="1296"/>
                  <a:pt x="11445" y="1296"/>
                </a:cubicBezTo>
                <a:cubicBezTo>
                  <a:pt x="11765" y="1296"/>
                  <a:pt x="11777" y="1310"/>
                  <a:pt x="11796" y="1676"/>
                </a:cubicBezTo>
                <a:cubicBezTo>
                  <a:pt x="11814" y="2029"/>
                  <a:pt x="11835" y="2055"/>
                  <a:pt x="12094" y="2070"/>
                </a:cubicBezTo>
                <a:cubicBezTo>
                  <a:pt x="12246" y="2078"/>
                  <a:pt x="12408" y="2028"/>
                  <a:pt x="12453" y="1958"/>
                </a:cubicBezTo>
                <a:cubicBezTo>
                  <a:pt x="12510" y="1869"/>
                  <a:pt x="12547" y="1893"/>
                  <a:pt x="12576" y="2036"/>
                </a:cubicBezTo>
                <a:cubicBezTo>
                  <a:pt x="12624" y="2274"/>
                  <a:pt x="12864" y="2309"/>
                  <a:pt x="12875" y="2080"/>
                </a:cubicBezTo>
                <a:cubicBezTo>
                  <a:pt x="12879" y="1994"/>
                  <a:pt x="12876" y="1822"/>
                  <a:pt x="12870" y="1697"/>
                </a:cubicBezTo>
                <a:cubicBezTo>
                  <a:pt x="12863" y="1572"/>
                  <a:pt x="12906" y="1327"/>
                  <a:pt x="12966" y="1153"/>
                </a:cubicBezTo>
                <a:cubicBezTo>
                  <a:pt x="13053" y="900"/>
                  <a:pt x="13092" y="870"/>
                  <a:pt x="13168" y="990"/>
                </a:cubicBezTo>
                <a:cubicBezTo>
                  <a:pt x="13242" y="1106"/>
                  <a:pt x="13287" y="1103"/>
                  <a:pt x="13363" y="983"/>
                </a:cubicBezTo>
                <a:cubicBezTo>
                  <a:pt x="13403" y="920"/>
                  <a:pt x="13435" y="889"/>
                  <a:pt x="13473" y="8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Eurocircol_logo-300x144.jpg" descr="Eurocircol_logo-300x144.jpg">
            <a:extLst>
              <a:ext uri="{FF2B5EF4-FFF2-40B4-BE49-F238E27FC236}">
                <a16:creationId xmlns:a16="http://schemas.microsoft.com/office/drawing/2014/main" id="{78B3F201-59E4-C551-04CF-4A1559F36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563" y="1240894"/>
            <a:ext cx="754533" cy="3621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9DE417-364A-41AD-AFF3-7FE6B6BE1F5A}"/>
              </a:ext>
            </a:extLst>
          </p:cNvPr>
          <p:cNvSpPr txBox="1"/>
          <p:nvPr/>
        </p:nvSpPr>
        <p:spPr>
          <a:xfrm>
            <a:off x="4465369" y="3928897"/>
            <a:ext cx="1415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</a:rPr>
              <a:t>Image: U. Herberger</a:t>
            </a:r>
          </a:p>
        </p:txBody>
      </p:sp>
      <p:pic>
        <p:nvPicPr>
          <p:cNvPr id="10" name="Picture 21" descr="Icon&#10;&#10;Description automatically generated">
            <a:extLst>
              <a:ext uri="{FF2B5EF4-FFF2-40B4-BE49-F238E27FC236}">
                <a16:creationId xmlns:a16="http://schemas.microsoft.com/office/drawing/2014/main" id="{46508386-0929-146A-2424-C00018765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8" y="3926982"/>
            <a:ext cx="895882" cy="511053"/>
          </a:xfrm>
          <a:prstGeom prst="rect">
            <a:avLst/>
          </a:prstGeom>
        </p:spPr>
      </p:pic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E6D68797-BB64-8715-CCC0-BE2EC405D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930" y="1388719"/>
            <a:ext cx="428702" cy="42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Aries-Logo-std-S.png" descr="Aries-Logo-std-S.png">
            <a:extLst>
              <a:ext uri="{FF2B5EF4-FFF2-40B4-BE49-F238E27FC236}">
                <a16:creationId xmlns:a16="http://schemas.microsoft.com/office/drawing/2014/main" id="{53A0F74B-B97E-F842-550D-9512DDCEC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989" y="4077643"/>
            <a:ext cx="676377" cy="47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9C5A0C6-D418-C906-529B-88CD572EE181}"/>
              </a:ext>
            </a:extLst>
          </p:cNvPr>
          <p:cNvSpPr txBox="1"/>
          <p:nvPr/>
        </p:nvSpPr>
        <p:spPr>
          <a:xfrm>
            <a:off x="5173026" y="2418655"/>
            <a:ext cx="305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 Hz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scheme</a:t>
            </a:r>
            <a:r>
              <a:rPr lang="de-DE" sz="1400" dirty="0"/>
              <a:t> at 0.5 </a:t>
            </a:r>
            <a:r>
              <a:rPr lang="de-DE" sz="1400" dirty="0" err="1"/>
              <a:t>GeV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CFE12D-181A-9192-610B-2057F5DA15D2}"/>
              </a:ext>
            </a:extLst>
          </p:cNvPr>
          <p:cNvSpPr txBox="1"/>
          <p:nvPr/>
        </p:nvSpPr>
        <p:spPr>
          <a:xfrm>
            <a:off x="4778521" y="2806207"/>
            <a:ext cx="3848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accumulation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30-45 </a:t>
            </a:r>
            <a:r>
              <a:rPr lang="de-DE" sz="1400" dirty="0" err="1"/>
              <a:t>minutes</a:t>
            </a:r>
            <a:r>
              <a:rPr lang="de-DE" sz="1400" dirty="0"/>
              <a:t> </a:t>
            </a:r>
            <a:r>
              <a:rPr lang="de-DE" sz="1400" dirty="0" err="1"/>
              <a:t>once</a:t>
            </a:r>
            <a:r>
              <a:rPr lang="de-DE" sz="1400" dirty="0"/>
              <a:t> per </a:t>
            </a:r>
            <a:r>
              <a:rPr lang="de-DE" sz="1400" dirty="0" err="1"/>
              <a:t>day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3731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489E3D-3C98-43D4-AF70-260E8EBF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ACS</a:t>
            </a:r>
          </a:p>
          <a:p>
            <a:pPr lvl="1"/>
            <a:r>
              <a:rPr lang="en-GB" dirty="0"/>
              <a:t>ALMA common software (</a:t>
            </a:r>
            <a:r>
              <a:rPr lang="en-GB" dirty="0">
                <a:hlinkClick r:id="rId2"/>
              </a:rPr>
              <a:t>https://ascl.net/1302.003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Advanced control system</a:t>
            </a:r>
          </a:p>
          <a:p>
            <a:endParaRPr lang="en-GB" dirty="0"/>
          </a:p>
          <a:p>
            <a:r>
              <a:rPr lang="en-GB" dirty="0"/>
              <a:t>Motivation</a:t>
            </a:r>
          </a:p>
          <a:p>
            <a:pPr lvl="1"/>
            <a:r>
              <a:rPr lang="en-GB" dirty="0"/>
              <a:t>Object-oriented interface abstraction layer</a:t>
            </a:r>
          </a:p>
          <a:p>
            <a:pPr lvl="1"/>
            <a:r>
              <a:rPr lang="en-GB" dirty="0"/>
              <a:t>Provide same interface for all power supplies independent of manufacturer</a:t>
            </a:r>
          </a:p>
          <a:p>
            <a:endParaRPr lang="en-GB" dirty="0"/>
          </a:p>
          <a:p>
            <a:r>
              <a:rPr lang="en-GB" dirty="0"/>
              <a:t>Custom extensions for ANKA</a:t>
            </a:r>
          </a:p>
          <a:p>
            <a:pPr lvl="1"/>
            <a:r>
              <a:rPr lang="en-GB" dirty="0" err="1"/>
              <a:t>LonWorks</a:t>
            </a:r>
            <a:r>
              <a:rPr lang="en-GB" dirty="0"/>
              <a:t> bus (at that time, cheap and efficient for the amount of data)</a:t>
            </a:r>
          </a:p>
          <a:p>
            <a:pPr lvl="1"/>
            <a:r>
              <a:rPr lang="en-GB" dirty="0"/>
              <a:t>Special hardware control cards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A3B631-BB02-4167-A129-CC2D8E02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B0A6E-A5AD-4701-9F35-0A12CF85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4EFA24-0CB2-4BB2-9FAF-41549B0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Original Control System: ACS</a:t>
            </a:r>
            <a:endParaRPr lang="en-GB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7481A4C7-D50B-0A49-936D-C6218142655D}"/>
              </a:ext>
            </a:extLst>
          </p:cNvPr>
          <p:cNvSpPr/>
          <p:nvPr/>
        </p:nvSpPr>
        <p:spPr>
          <a:xfrm rot="19863381">
            <a:off x="6095604" y="1646665"/>
            <a:ext cx="2718262" cy="457200"/>
          </a:xfrm>
          <a:prstGeom prst="roundRect">
            <a:avLst/>
          </a:prstGeom>
          <a:solidFill>
            <a:srgbClr val="F56F0B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First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1858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A038F-5A60-2CC2-6612-65E9FFB8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63260D-1909-D3EA-72A0-9E4BDD9C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AE8634E-D21E-4E04-F71F-7223AB1D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ACS &amp; </a:t>
            </a:r>
            <a:r>
              <a:rPr lang="de-DE" dirty="0" err="1"/>
              <a:t>LonWorks</a:t>
            </a:r>
            <a:r>
              <a:rPr lang="de-DE" dirty="0"/>
              <a:t> Layout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23B20A-3AC6-1B34-2212-C869B47603B3}"/>
              </a:ext>
            </a:extLst>
          </p:cNvPr>
          <p:cNvSpPr/>
          <p:nvPr/>
        </p:nvSpPr>
        <p:spPr>
          <a:xfrm>
            <a:off x="140020" y="1131570"/>
            <a:ext cx="945830" cy="575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AA0C39-2256-EDF9-E404-B71C4B562D2D}"/>
              </a:ext>
            </a:extLst>
          </p:cNvPr>
          <p:cNvSpPr/>
          <p:nvPr/>
        </p:nvSpPr>
        <p:spPr>
          <a:xfrm>
            <a:off x="1085851" y="1278095"/>
            <a:ext cx="880110" cy="295460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LonWorks</a:t>
            </a:r>
            <a:r>
              <a:rPr lang="de-DE" sz="1200" dirty="0"/>
              <a:t> PCI Card</a:t>
            </a:r>
          </a:p>
        </p:txBody>
      </p:sp>
      <p:cxnSp>
        <p:nvCxnSpPr>
          <p:cNvPr id="11" name="Gewinkelte Verbindung 10">
            <a:extLst>
              <a:ext uri="{FF2B5EF4-FFF2-40B4-BE49-F238E27FC236}">
                <a16:creationId xmlns:a16="http://schemas.microsoft.com/office/drawing/2014/main" id="{9BC02159-8D29-A7CE-A6DF-AEA07B8C7CE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965961" y="1425825"/>
            <a:ext cx="3309364" cy="3100455"/>
          </a:xfrm>
          <a:prstGeom prst="bentConnector3">
            <a:avLst>
              <a:gd name="adj1" fmla="val 204041"/>
            </a:avLst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01F809EB-4B6B-979A-ADFD-40A9D3B3F077}"/>
              </a:ext>
            </a:extLst>
          </p:cNvPr>
          <p:cNvSpPr txBox="1"/>
          <p:nvPr/>
        </p:nvSpPr>
        <p:spPr>
          <a:xfrm>
            <a:off x="2183130" y="1093429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LonWorks</a:t>
            </a:r>
            <a:r>
              <a:rPr lang="de-DE" dirty="0"/>
              <a:t> Bus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AB1B8DFC-DBBC-4EB6-A9DA-A50B9EC3550F}"/>
              </a:ext>
            </a:extLst>
          </p:cNvPr>
          <p:cNvCxnSpPr/>
          <p:nvPr/>
        </p:nvCxnSpPr>
        <p:spPr>
          <a:xfrm>
            <a:off x="4286250" y="1429558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81AC9A5-9329-8674-561F-8A164D2DF341}"/>
              </a:ext>
            </a:extLst>
          </p:cNvPr>
          <p:cNvSpPr/>
          <p:nvPr/>
        </p:nvSpPr>
        <p:spPr>
          <a:xfrm>
            <a:off x="3864039" y="2292069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DC0EA84-1C7C-1EDC-85F2-2DF6809D9037}"/>
              </a:ext>
            </a:extLst>
          </p:cNvPr>
          <p:cNvSpPr/>
          <p:nvPr/>
        </p:nvSpPr>
        <p:spPr>
          <a:xfrm>
            <a:off x="3864041" y="1717552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398D9FE-035E-8233-53CE-DA317A2C2A7F}"/>
              </a:ext>
            </a:extLst>
          </p:cNvPr>
          <p:cNvCxnSpPr/>
          <p:nvPr/>
        </p:nvCxnSpPr>
        <p:spPr>
          <a:xfrm>
            <a:off x="5232082" y="1413344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3302B1EF-0947-AA30-AFED-2A8C436B71A1}"/>
              </a:ext>
            </a:extLst>
          </p:cNvPr>
          <p:cNvSpPr/>
          <p:nvPr/>
        </p:nvSpPr>
        <p:spPr>
          <a:xfrm>
            <a:off x="4809871" y="2275855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2B797AA-8EFB-8E36-B3E3-9E18DB342F28}"/>
              </a:ext>
            </a:extLst>
          </p:cNvPr>
          <p:cNvSpPr/>
          <p:nvPr/>
        </p:nvSpPr>
        <p:spPr>
          <a:xfrm>
            <a:off x="4809873" y="1701338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E5BFC5F7-4765-2FA6-0E8D-11E9EB3491C7}"/>
              </a:ext>
            </a:extLst>
          </p:cNvPr>
          <p:cNvCxnSpPr/>
          <p:nvPr/>
        </p:nvCxnSpPr>
        <p:spPr>
          <a:xfrm>
            <a:off x="6280085" y="1413344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13B99D3E-A0F7-677D-516D-E43D091824AD}"/>
              </a:ext>
            </a:extLst>
          </p:cNvPr>
          <p:cNvSpPr/>
          <p:nvPr/>
        </p:nvSpPr>
        <p:spPr>
          <a:xfrm>
            <a:off x="5857874" y="2275855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B4917CD-9F0F-0398-BE55-41807EB23974}"/>
              </a:ext>
            </a:extLst>
          </p:cNvPr>
          <p:cNvSpPr/>
          <p:nvPr/>
        </p:nvSpPr>
        <p:spPr>
          <a:xfrm>
            <a:off x="5857876" y="1701338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D55F5683-5A01-08A8-E56A-41CD7F38D583}"/>
              </a:ext>
            </a:extLst>
          </p:cNvPr>
          <p:cNvCxnSpPr/>
          <p:nvPr/>
        </p:nvCxnSpPr>
        <p:spPr>
          <a:xfrm>
            <a:off x="7293098" y="1413344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993286C8-0185-06BF-0AF0-1EAE3E1ADB43}"/>
              </a:ext>
            </a:extLst>
          </p:cNvPr>
          <p:cNvSpPr/>
          <p:nvPr/>
        </p:nvSpPr>
        <p:spPr>
          <a:xfrm>
            <a:off x="6870887" y="2275855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0C28556-60DF-9417-7285-7E286CDCF578}"/>
              </a:ext>
            </a:extLst>
          </p:cNvPr>
          <p:cNvSpPr/>
          <p:nvPr/>
        </p:nvSpPr>
        <p:spPr>
          <a:xfrm>
            <a:off x="6870889" y="1701338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0BE7637-E96D-DF95-ACF5-5889F2BCE6EA}"/>
              </a:ext>
            </a:extLst>
          </p:cNvPr>
          <p:cNvCxnSpPr/>
          <p:nvPr/>
        </p:nvCxnSpPr>
        <p:spPr>
          <a:xfrm>
            <a:off x="8143233" y="1413344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115F9E87-428C-BDCB-4B4C-89E04AB077CA}"/>
              </a:ext>
            </a:extLst>
          </p:cNvPr>
          <p:cNvSpPr/>
          <p:nvPr/>
        </p:nvSpPr>
        <p:spPr>
          <a:xfrm>
            <a:off x="7721022" y="2275855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8E56BEE-6E0F-51AA-60EA-BFB5F1BC8BBA}"/>
              </a:ext>
            </a:extLst>
          </p:cNvPr>
          <p:cNvSpPr/>
          <p:nvPr/>
        </p:nvSpPr>
        <p:spPr>
          <a:xfrm>
            <a:off x="7721024" y="1701338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D0E57CE-3EAF-B504-D3E0-1EE7092E444A}"/>
              </a:ext>
            </a:extLst>
          </p:cNvPr>
          <p:cNvSpPr/>
          <p:nvPr/>
        </p:nvSpPr>
        <p:spPr>
          <a:xfrm>
            <a:off x="7733852" y="3293931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E3E80AF-EB13-4A33-4E4B-384F13A3E0E8}"/>
              </a:ext>
            </a:extLst>
          </p:cNvPr>
          <p:cNvSpPr/>
          <p:nvPr/>
        </p:nvSpPr>
        <p:spPr>
          <a:xfrm>
            <a:off x="7734555" y="3713773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CD6CA76D-361B-2604-899E-2BA9C150F57A}"/>
              </a:ext>
            </a:extLst>
          </p:cNvPr>
          <p:cNvCxnSpPr/>
          <p:nvPr/>
        </p:nvCxnSpPr>
        <p:spPr>
          <a:xfrm>
            <a:off x="8069948" y="4238286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4343A77D-487D-ECD4-C359-3E3EE1AAEFC8}"/>
              </a:ext>
            </a:extLst>
          </p:cNvPr>
          <p:cNvSpPr/>
          <p:nvPr/>
        </p:nvSpPr>
        <p:spPr>
          <a:xfrm>
            <a:off x="6778201" y="3293931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C9BC998-2543-2924-D298-5D8ACBBD828E}"/>
              </a:ext>
            </a:extLst>
          </p:cNvPr>
          <p:cNvSpPr/>
          <p:nvPr/>
        </p:nvSpPr>
        <p:spPr>
          <a:xfrm>
            <a:off x="6778904" y="3713773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163997F5-720C-F313-CC73-D4068644E178}"/>
              </a:ext>
            </a:extLst>
          </p:cNvPr>
          <p:cNvCxnSpPr/>
          <p:nvPr/>
        </p:nvCxnSpPr>
        <p:spPr>
          <a:xfrm>
            <a:off x="7114297" y="4238286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C60990F3-D79C-3A01-AD9A-AEDA721D5E74}"/>
              </a:ext>
            </a:extLst>
          </p:cNvPr>
          <p:cNvSpPr/>
          <p:nvPr/>
        </p:nvSpPr>
        <p:spPr>
          <a:xfrm>
            <a:off x="5719758" y="3298061"/>
            <a:ext cx="748666" cy="4189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Device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92F5AA1-B3CB-0886-AA1B-1060D335B775}"/>
              </a:ext>
            </a:extLst>
          </p:cNvPr>
          <p:cNvSpPr/>
          <p:nvPr/>
        </p:nvSpPr>
        <p:spPr>
          <a:xfrm>
            <a:off x="5720461" y="3717903"/>
            <a:ext cx="748664" cy="574517"/>
          </a:xfrm>
          <a:prstGeom prst="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Custom Interface Card</a:t>
            </a: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3DA8A7B1-3731-CDF8-7BC5-398B21DDBD14}"/>
              </a:ext>
            </a:extLst>
          </p:cNvPr>
          <p:cNvCxnSpPr/>
          <p:nvPr/>
        </p:nvCxnSpPr>
        <p:spPr>
          <a:xfrm>
            <a:off x="6055854" y="4242416"/>
            <a:ext cx="0" cy="287994"/>
          </a:xfrm>
          <a:prstGeom prst="line">
            <a:avLst/>
          </a:prstGeom>
          <a:ln w="28575">
            <a:solidFill>
              <a:srgbClr val="F56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1">
            <a:extLst>
              <a:ext uri="{FF2B5EF4-FFF2-40B4-BE49-F238E27FC236}">
                <a16:creationId xmlns:a16="http://schemas.microsoft.com/office/drawing/2014/main" id="{CBFAC3C0-A5CA-D4CB-894F-0FF83EC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041865"/>
            <a:ext cx="8343900" cy="2597764"/>
          </a:xfrm>
        </p:spPr>
        <p:txBody>
          <a:bodyPr>
            <a:normAutofit/>
          </a:bodyPr>
          <a:lstStyle/>
          <a:p>
            <a:r>
              <a:rPr lang="en-GB" dirty="0" err="1"/>
              <a:t>LonWorks</a:t>
            </a:r>
            <a:r>
              <a:rPr lang="en-GB" dirty="0"/>
              <a:t> bus system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Worked well for original setup</a:t>
            </a:r>
          </a:p>
          <a:p>
            <a:endParaRPr lang="en-GB" dirty="0"/>
          </a:p>
          <a:p>
            <a:r>
              <a:rPr lang="en-GB" dirty="0"/>
              <a:t>Over time maintenance more tricky </a:t>
            </a:r>
          </a:p>
          <a:p>
            <a:endParaRPr lang="en-GB" dirty="0"/>
          </a:p>
          <a:p>
            <a:r>
              <a:rPr lang="en-GB" dirty="0"/>
              <a:t>Challenge of adding any new device</a:t>
            </a:r>
          </a:p>
        </p:txBody>
      </p:sp>
    </p:spTree>
    <p:extLst>
      <p:ext uri="{BB962C8B-B14F-4D97-AF65-F5344CB8AC3E}">
        <p14:creationId xmlns:p14="http://schemas.microsoft.com/office/powerpoint/2010/main" val="21148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489E3D-3C98-43D4-AF70-260E8EBF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Issues with ACS in regard to scale– and </a:t>
            </a:r>
            <a:r>
              <a:rPr lang="en-GB" dirty="0" err="1"/>
              <a:t>extendability</a:t>
            </a:r>
            <a:endParaRPr lang="en-GB" dirty="0"/>
          </a:p>
          <a:p>
            <a:r>
              <a:rPr lang="en-GB" dirty="0"/>
              <a:t>Around 2007 looking for an alternative control system</a:t>
            </a:r>
          </a:p>
          <a:p>
            <a:r>
              <a:rPr lang="en-GB" dirty="0"/>
              <a:t>No dedicated controls group</a:t>
            </a:r>
          </a:p>
          <a:p>
            <a:pPr lvl="1"/>
            <a:r>
              <a:rPr lang="en-GB" dirty="0"/>
              <a:t>“What is CERN doing?”</a:t>
            </a:r>
          </a:p>
          <a:p>
            <a:r>
              <a:rPr lang="en-GB" dirty="0"/>
              <a:t>Decision was made to introduce to PVSS/WinCC</a:t>
            </a:r>
          </a:p>
          <a:p>
            <a:pPr lvl="1"/>
            <a:r>
              <a:rPr lang="en-GB" dirty="0"/>
              <a:t>GUI(!)</a:t>
            </a:r>
          </a:p>
          <a:p>
            <a:r>
              <a:rPr lang="en-GB" dirty="0"/>
              <a:t>support for PLCs</a:t>
            </a:r>
          </a:p>
          <a:p>
            <a:r>
              <a:rPr lang="en-GB" dirty="0"/>
              <a:t>Integration of MRF timing system via UDP</a:t>
            </a:r>
          </a:p>
          <a:p>
            <a:pPr lvl="1"/>
            <a:r>
              <a:rPr lang="en-GB" dirty="0"/>
              <a:t>By choice to avoid VME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A3B631-BB02-4167-A129-CC2D8E02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B0A6E-A5AD-4701-9F35-0A12CF85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4EFA24-0CB2-4BB2-9FAF-41549B0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Control System?</a:t>
            </a:r>
            <a:endParaRPr lang="en-GB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9C2F415-393A-83E5-78FF-E2A0931877DF}"/>
              </a:ext>
            </a:extLst>
          </p:cNvPr>
          <p:cNvSpPr/>
          <p:nvPr/>
        </p:nvSpPr>
        <p:spPr>
          <a:xfrm rot="19926841">
            <a:off x="6076591" y="2890749"/>
            <a:ext cx="2718262" cy="4572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Second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9362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ED2D99-2F7F-41B7-BB37-0A858DEB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3-4 years of investment into PVSS</a:t>
            </a:r>
          </a:p>
          <a:p>
            <a:pPr lvl="1"/>
            <a:r>
              <a:rPr lang="en-GB" dirty="0"/>
              <a:t>Spoiler alert: PVSS didn’t get much traction on the accelerator side</a:t>
            </a:r>
          </a:p>
          <a:p>
            <a:endParaRPr lang="en-GB" dirty="0"/>
          </a:p>
          <a:p>
            <a:r>
              <a:rPr lang="en-GB" dirty="0"/>
              <a:t>Around 2010: Tango or EPICS?</a:t>
            </a:r>
          </a:p>
          <a:p>
            <a:endParaRPr lang="en-GB" dirty="0"/>
          </a:p>
          <a:p>
            <a:r>
              <a:rPr lang="en-GB" dirty="0"/>
              <a:t>New BPM electronics</a:t>
            </a:r>
          </a:p>
          <a:p>
            <a:pPr lvl="1"/>
            <a:r>
              <a:rPr lang="en-GB" dirty="0"/>
              <a:t>Comparing Tango and EPICS implementation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Decision was made to switch to EPICS</a:t>
            </a:r>
          </a:p>
          <a:p>
            <a:endParaRPr lang="en-GB" dirty="0"/>
          </a:p>
          <a:p>
            <a:r>
              <a:rPr lang="en-GB" dirty="0"/>
              <a:t>Control System Studio (CSS) as the new GUI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0B6DC2-453E-47AC-A20E-2EF44F0A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4C381-5F66-4F24-A2D0-3048BE9E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E17C0D0-AAC0-4CF9-B1FA-8547ACC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EPICS: First Contact</a:t>
            </a:r>
            <a:endParaRPr lang="en-GB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76EB292-BAAF-5775-5FC7-944D8FDC5848}"/>
              </a:ext>
            </a:extLst>
          </p:cNvPr>
          <p:cNvSpPr/>
          <p:nvPr/>
        </p:nvSpPr>
        <p:spPr>
          <a:xfrm rot="19784907">
            <a:off x="5863366" y="3226140"/>
            <a:ext cx="2718262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Third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383175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4FD139-9BEF-DB47-C0EB-5EE8668A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667F72-8426-0D33-A9AC-30ED4BF6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C046E85-0B98-83BC-AE96-538F6EBD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Decisions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033D11-4145-9756-02AD-A8C4D43C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50037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Ubuntu desktop and server as main OS</a:t>
            </a:r>
          </a:p>
          <a:p>
            <a:pPr lvl="1"/>
            <a:r>
              <a:rPr lang="en-GB" dirty="0"/>
              <a:t>Use virtual machines as much as possible</a:t>
            </a:r>
          </a:p>
          <a:p>
            <a:endParaRPr lang="en-GB" dirty="0"/>
          </a:p>
          <a:p>
            <a:r>
              <a:rPr lang="en-GB" dirty="0"/>
              <a:t>Custom EPICS build toolchain creating Debian packages</a:t>
            </a:r>
          </a:p>
          <a:p>
            <a:pPr lvl="1"/>
            <a:r>
              <a:rPr lang="en-GB" dirty="0"/>
              <a:t>Only build modules we need</a:t>
            </a:r>
          </a:p>
          <a:p>
            <a:pPr lvl="1"/>
            <a:r>
              <a:rPr lang="en-GB" dirty="0"/>
              <a:t>Add local patches as needed</a:t>
            </a:r>
          </a:p>
          <a:p>
            <a:endParaRPr lang="en-GB" dirty="0"/>
          </a:p>
          <a:p>
            <a:r>
              <a:rPr lang="en-GB" dirty="0"/>
              <a:t>Cassandra database for archiving raw data</a:t>
            </a:r>
          </a:p>
          <a:p>
            <a:endParaRPr lang="en-GB" dirty="0"/>
          </a:p>
          <a:p>
            <a:r>
              <a:rPr lang="en-GB" dirty="0"/>
              <a:t>Naming conventions…</a:t>
            </a:r>
          </a:p>
          <a:p>
            <a:pPr lvl="1"/>
            <a:r>
              <a:rPr lang="en-GB" sz="1200" dirty="0">
                <a:latin typeface="Courier" pitchFamily="2" charset="0"/>
              </a:rPr>
              <a:t>&lt;accelerator&gt;</a:t>
            </a:r>
            <a:r>
              <a:rPr lang="en-GB" sz="1200" b="1" dirty="0">
                <a:latin typeface="Courier" pitchFamily="2" charset="0"/>
              </a:rPr>
              <a:t>:</a:t>
            </a:r>
            <a:r>
              <a:rPr lang="en-GB" sz="1200" dirty="0">
                <a:latin typeface="Courier" pitchFamily="2" charset="0"/>
              </a:rPr>
              <a:t>&lt;location&gt;:&lt;device group&gt;:&lt;device name/number&gt;:&lt;properties&gt;</a:t>
            </a:r>
          </a:p>
          <a:p>
            <a:pPr lvl="1"/>
            <a:r>
              <a:rPr lang="en-GB" dirty="0"/>
              <a:t>Avoid too many abbreviations</a:t>
            </a:r>
          </a:p>
          <a:p>
            <a:pPr lvl="1"/>
            <a:r>
              <a:rPr lang="en-GB" dirty="0"/>
              <a:t>Local patch of EPICS base to allow PV length up to 255 characters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9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D01B33-6799-4ABC-99A3-FB23EA3C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98" y="1127582"/>
            <a:ext cx="8343900" cy="336589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Ethernet or serial communication directly possible?</a:t>
            </a:r>
          </a:p>
          <a:p>
            <a:pPr lvl="1"/>
            <a:r>
              <a:rPr lang="en-GB" dirty="0"/>
              <a:t>Beam current DCCT: create IOC to read out serial interface</a:t>
            </a:r>
          </a:p>
          <a:p>
            <a:endParaRPr lang="en-GB" dirty="0"/>
          </a:p>
          <a:p>
            <a:r>
              <a:rPr lang="en-GB" dirty="0"/>
              <a:t>Possible to exchange hardware interface?</a:t>
            </a:r>
          </a:p>
          <a:p>
            <a:pPr lvl="1"/>
            <a:r>
              <a:rPr lang="en-GB" dirty="0"/>
              <a:t>Storage ring quadrupole magnets: replaced controls interface</a:t>
            </a:r>
          </a:p>
          <a:p>
            <a:endParaRPr lang="en-GB" dirty="0"/>
          </a:p>
          <a:p>
            <a:r>
              <a:rPr lang="en-GB" dirty="0"/>
              <a:t>Exchange individual devices</a:t>
            </a:r>
          </a:p>
          <a:p>
            <a:pPr lvl="1"/>
            <a:r>
              <a:rPr lang="en-GB" dirty="0"/>
              <a:t>Ideally commercially available (no custom power supplies)</a:t>
            </a:r>
          </a:p>
          <a:p>
            <a:pPr lvl="1"/>
            <a:r>
              <a:rPr lang="en-GB" dirty="0"/>
              <a:t>TCP/UDP (or serial) interface mandatory</a:t>
            </a:r>
          </a:p>
          <a:p>
            <a:endParaRPr lang="en-GB" dirty="0"/>
          </a:p>
          <a:p>
            <a:r>
              <a:rPr lang="en-GB" dirty="0"/>
              <a:t>No migration of complex systems</a:t>
            </a:r>
          </a:p>
          <a:p>
            <a:pPr lvl="1"/>
            <a:r>
              <a:rPr lang="en-GB" dirty="0"/>
              <a:t>Analog LLRF: replace whole system</a:t>
            </a:r>
          </a:p>
          <a:p>
            <a:pPr marL="266771" lvl="1" indent="0">
              <a:buNone/>
            </a:pP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1BB61A-532D-4B6C-8C2C-9099CC6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0DB59-5237-4D7D-A2E8-712BEA9E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0A72EE-55DC-4133-825B-4AE48E52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0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1BB61A-532D-4B6C-8C2C-9099CC6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07.10.23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0DB59-5237-4D7D-A2E8-712BEA9E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0A72EE-55DC-4133-825B-4AE48E52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Gateways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08D8E5-B33D-9D56-8747-6F813FF2F432}"/>
              </a:ext>
            </a:extLst>
          </p:cNvPr>
          <p:cNvSpPr/>
          <p:nvPr/>
        </p:nvSpPr>
        <p:spPr>
          <a:xfrm>
            <a:off x="5878613" y="1484648"/>
            <a:ext cx="1238597" cy="12385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EPICS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257088-0F47-B15B-FFFE-33CDF3DA1221}"/>
              </a:ext>
            </a:extLst>
          </p:cNvPr>
          <p:cNvSpPr/>
          <p:nvPr/>
        </p:nvSpPr>
        <p:spPr>
          <a:xfrm>
            <a:off x="7689403" y="3495858"/>
            <a:ext cx="1238597" cy="123859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PVSS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F9565-2573-114F-FD7A-FA43CDC0CCDD}"/>
              </a:ext>
            </a:extLst>
          </p:cNvPr>
          <p:cNvSpPr/>
          <p:nvPr/>
        </p:nvSpPr>
        <p:spPr>
          <a:xfrm>
            <a:off x="4240259" y="3510227"/>
            <a:ext cx="1238597" cy="1238597"/>
          </a:xfrm>
          <a:prstGeom prst="ellipse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ACS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6927AD1-3BF7-546B-1699-5AE59DF31968}"/>
              </a:ext>
            </a:extLst>
          </p:cNvPr>
          <p:cNvCxnSpPr>
            <a:cxnSpLocks/>
          </p:cNvCxnSpPr>
          <p:nvPr/>
        </p:nvCxnSpPr>
        <p:spPr>
          <a:xfrm flipH="1">
            <a:off x="5179185" y="2531920"/>
            <a:ext cx="838093" cy="10824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BC971B4-CF79-3796-D502-F90C9CD5D24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6935822" y="2541857"/>
            <a:ext cx="934969" cy="1135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DBAB9C5E-7847-0777-9497-415DDD5B9B4E}"/>
              </a:ext>
            </a:extLst>
          </p:cNvPr>
          <p:cNvSpPr txBox="1"/>
          <p:nvPr/>
        </p:nvSpPr>
        <p:spPr>
          <a:xfrm>
            <a:off x="6854292" y="3140895"/>
            <a:ext cx="82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OPC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B7D3C4F-4839-FA78-DDD7-16AEF0C79738}"/>
              </a:ext>
            </a:extLst>
          </p:cNvPr>
          <p:cNvSpPr txBox="1"/>
          <p:nvPr/>
        </p:nvSpPr>
        <p:spPr>
          <a:xfrm>
            <a:off x="5478856" y="3105784"/>
            <a:ext cx="82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CAS</a:t>
            </a:r>
          </a:p>
        </p:txBody>
      </p: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72320F52-EDD1-9133-3503-1A4A3034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2178655"/>
          </a:xfrm>
        </p:spPr>
        <p:txBody>
          <a:bodyPr/>
          <a:lstStyle/>
          <a:p>
            <a:r>
              <a:rPr lang="de-DE" dirty="0"/>
              <a:t>Implement </a:t>
            </a:r>
            <a:r>
              <a:rPr lang="de-DE" dirty="0" err="1"/>
              <a:t>gateways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“</a:t>
            </a:r>
            <a:r>
              <a:rPr lang="de-DE" dirty="0" err="1"/>
              <a:t>waiting</a:t>
            </a:r>
            <a:r>
              <a:rPr lang="de-DE" dirty="0"/>
              <a:t>“ </a:t>
            </a:r>
            <a:r>
              <a:rPr lang="de-DE" dirty="0" err="1"/>
              <a:t>for</a:t>
            </a:r>
            <a:r>
              <a:rPr lang="de-DE" dirty="0"/>
              <a:t> native </a:t>
            </a:r>
            <a:r>
              <a:rPr lang="de-DE" dirty="0" err="1"/>
              <a:t>implementation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At least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  <a:p>
            <a:pPr lvl="1"/>
            <a:r>
              <a:rPr lang="de-DE" dirty="0"/>
              <a:t>Status, on, off,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Allow</a:t>
            </a:r>
            <a:r>
              <a:rPr lang="de-DE" dirty="0"/>
              <a:t> GUI </a:t>
            </a:r>
            <a:r>
              <a:rPr lang="de-DE" dirty="0" err="1"/>
              <a:t>control</a:t>
            </a:r>
            <a:r>
              <a:rPr lang="de-DE" dirty="0"/>
              <a:t>, </a:t>
            </a:r>
            <a:r>
              <a:rPr lang="de-DE" dirty="0" err="1"/>
              <a:t>alarming</a:t>
            </a:r>
            <a:r>
              <a:rPr lang="de-DE" dirty="0"/>
              <a:t>, </a:t>
            </a:r>
            <a:r>
              <a:rPr lang="de-DE" dirty="0" err="1"/>
              <a:t>archiving</a:t>
            </a:r>
            <a:br>
              <a:rPr lang="de-DE" dirty="0"/>
            </a:br>
            <a:r>
              <a:rPr lang="de-DE" dirty="0"/>
              <a:t>via EPICS/CSS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414075"/>
      </p:ext>
    </p:extLst>
  </p:cSld>
  <p:clrMapOvr>
    <a:masterClrMapping/>
  </p:clrMapOvr>
</p:sld>
</file>

<file path=ppt/theme/theme1.xml><?xml version="1.0" encoding="utf-8"?>
<a:theme xmlns:a="http://schemas.openxmlformats.org/drawingml/2006/main" name="1_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Macintosh PowerPoint</Application>
  <PresentationFormat>Benutzerdefiniert</PresentationFormat>
  <Paragraphs>203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</vt:lpstr>
      <vt:lpstr>1_Design1</vt:lpstr>
      <vt:lpstr>PowerPoint-Präsentation</vt:lpstr>
      <vt:lpstr>Karlsruhe Research Accelerator (KARA)</vt:lpstr>
      <vt:lpstr>The Original Control System: ACS</vt:lpstr>
      <vt:lpstr>ACS &amp; LonWorks Layout</vt:lpstr>
      <vt:lpstr>Migration to a new Control System?</vt:lpstr>
      <vt:lpstr>EPICS: First Contact</vt:lpstr>
      <vt:lpstr>Design Decisions</vt:lpstr>
      <vt:lpstr>Migration Plan</vt:lpstr>
      <vt:lpstr>Gateways</vt:lpstr>
      <vt:lpstr>Migration Milestones</vt:lpstr>
      <vt:lpstr>Status</vt:lpstr>
      <vt:lpstr>Community Contribution?</vt:lpstr>
      <vt:lpstr>Not just changing Control Systems…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about KIT</dc:title>
  <dc:creator>Franzi</dc:creator>
  <cp:lastModifiedBy>Edmund Blomley</cp:lastModifiedBy>
  <cp:revision>320</cp:revision>
  <dcterms:created xsi:type="dcterms:W3CDTF">2017-12-07T14:50:50Z</dcterms:created>
  <dcterms:modified xsi:type="dcterms:W3CDTF">2023-10-08T07:42:11Z</dcterms:modified>
</cp:coreProperties>
</file>