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2" r:id="rId2"/>
    <p:sldId id="267" r:id="rId3"/>
    <p:sldId id="272" r:id="rId4"/>
    <p:sldId id="268" r:id="rId5"/>
    <p:sldId id="275" r:id="rId6"/>
    <p:sldId id="269" r:id="rId7"/>
    <p:sldId id="259" r:id="rId8"/>
    <p:sldId id="276" r:id="rId9"/>
    <p:sldId id="278" r:id="rId10"/>
    <p:sldId id="273" r:id="rId11"/>
    <p:sldId id="277" r:id="rId1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28" autoAdjust="0"/>
    <p:restoredTop sz="94681" autoAdjust="0"/>
  </p:normalViewPr>
  <p:slideViewPr>
    <p:cSldViewPr snapToGrid="0" snapToObjects="1">
      <p:cViewPr varScale="1">
        <p:scale>
          <a:sx n="117" d="100"/>
          <a:sy n="117" d="100"/>
        </p:scale>
        <p:origin x="20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2023-09-22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863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2023-09-22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2023-09-22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2023-09-22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2023-09-22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2023-09-22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2023-09-22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2023-09-22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2023-09-22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2023-09-22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ubrik 14">
            <a:extLst>
              <a:ext uri="{FF2B5EF4-FFF2-40B4-BE49-F238E27FC236}">
                <a16:creationId xmlns:a16="http://schemas.microsoft.com/office/drawing/2014/main" id="{EFA1F079-F15E-4F9B-A759-1B706219B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Future work and conclusions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3F6D019-C9CB-4FEE-A441-05860D8C7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AC66BAE-0193-47F8-91A2-86B188165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AA5A267D-0531-4EAB-BF41-0CF5E50FD4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Where do we stand now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FD982D3-0E34-9247-B730-F0CC65B41B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2023-09-22</a:t>
            </a:fld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70A756-E0AB-EFE0-11D4-9334DD53B72A}"/>
              </a:ext>
            </a:extLst>
          </p:cNvPr>
          <p:cNvSpPr txBox="1"/>
          <p:nvPr/>
        </p:nvSpPr>
        <p:spPr>
          <a:xfrm>
            <a:off x="1195647" y="1764254"/>
            <a:ext cx="845396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One issue remaining: detection of duplicate PVs on the same network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Does not yet work with PVA. One of the few cases where  resorting to CA is necessary. Rare, but annoying.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Fix is underway: QSRV2, a rewrite of the PVA server based on PVXS (Michael </a:t>
            </a:r>
            <a:r>
              <a:rPr lang="en-GB" dirty="0" err="1">
                <a:solidFill>
                  <a:srgbClr val="666666"/>
                </a:solidFill>
              </a:rPr>
              <a:t>Davidsaver</a:t>
            </a:r>
            <a:r>
              <a:rPr lang="en-GB" dirty="0">
                <a:solidFill>
                  <a:srgbClr val="666666"/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Eagerly waiting for official release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Was missing PVA link implementation, but is being worked on (ESS funding)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Use cases for structured data are emerging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As a conclusion, from our perspective: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666666"/>
                </a:solidFill>
              </a:rPr>
              <a:t>pvAccess</a:t>
            </a:r>
            <a:r>
              <a:rPr lang="en-GB" dirty="0">
                <a:solidFill>
                  <a:srgbClr val="666666"/>
                </a:solidFill>
              </a:rPr>
              <a:t> has reached stable state and is ready for use in a major facility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With many advantages and room for future expansion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We at ESS have reached the goal of running the facility on PVA – for all practical purposes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Even if a few corner cases still need(ed) CA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84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Finish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Running a major facility (almost exclusively) on </a:t>
            </a:r>
            <a:r>
              <a:rPr lang="en-GB" dirty="0" err="1"/>
              <a:t>pvAccess</a:t>
            </a:r>
            <a:endParaRPr lang="en-GB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European Spallation Source commissioning 2023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Simon Rose. 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2023-09-22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3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292641"/>
              </p:ext>
            </p:extLst>
          </p:nvPr>
        </p:nvGraphicFramePr>
        <p:xfrm>
          <a:off x="1195647" y="1633448"/>
          <a:ext cx="10134600" cy="3204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en-GB" sz="2000" b="0" noProof="0">
                          <a:solidFill>
                            <a:schemeClr val="bg1"/>
                          </a:solidFill>
                        </a:rPr>
                        <a:t>	Introduction </a:t>
                      </a:r>
                      <a:endParaRPr lang="en-GB" sz="20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	ESS commissioning 2023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3	Scope of PVA use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4	Substituting CA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5	Extending into structured data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32126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6	Coming soon…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096166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7	Conclusions and summary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522269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>
                <a:solidFill>
                  <a:schemeClr val="bg1"/>
                </a:solidFill>
              </a:rPr>
              <a:t>2023-09-22</a:t>
            </a:fld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10588519" cy="4768062"/>
          </a:xfrm>
        </p:spPr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2015 ICALEPCS 2015 contribution we wrote: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i="1" dirty="0">
                <a:solidFill>
                  <a:srgbClr val="000000"/>
                </a:solidFill>
              </a:rPr>
              <a:t>”</a:t>
            </a:r>
            <a:r>
              <a:rPr lang="en-GB" sz="1600" b="0" i="1" u="none" strike="noStrike" dirty="0">
                <a:solidFill>
                  <a:srgbClr val="000000"/>
                </a:solidFill>
                <a:effectLst/>
              </a:rPr>
              <a:t>Our goal is to build the system based on the EPICS</a:t>
            </a:r>
            <a:r>
              <a:rPr lang="en-GB" sz="1600" i="1" dirty="0">
                <a:solidFill>
                  <a:srgbClr val="000000"/>
                </a:solidFill>
              </a:rPr>
              <a:t> </a:t>
            </a:r>
            <a:r>
              <a:rPr lang="en-GB" sz="1600" b="0" i="1" u="none" strike="noStrike" dirty="0">
                <a:solidFill>
                  <a:srgbClr val="000000"/>
                </a:solidFill>
                <a:effectLst/>
              </a:rPr>
              <a:t>Version 4. </a:t>
            </a:r>
            <a:r>
              <a:rPr lang="en-GB" sz="1600" b="1" i="1" u="none" strike="noStrike" dirty="0">
                <a:solidFill>
                  <a:srgbClr val="000000"/>
                </a:solidFill>
                <a:effectLst/>
              </a:rPr>
              <a:t>All our low-level controllers as well as</a:t>
            </a:r>
            <a:r>
              <a:rPr lang="en-GB" sz="1600" b="1" i="1" dirty="0">
                <a:solidFill>
                  <a:srgbClr val="000000"/>
                </a:solidFill>
              </a:rPr>
              <a:t> </a:t>
            </a:r>
            <a:r>
              <a:rPr lang="en-GB" sz="1600" b="1" i="1" u="none" strike="noStrike" dirty="0">
                <a:solidFill>
                  <a:srgbClr val="000000"/>
                </a:solidFill>
                <a:effectLst/>
              </a:rPr>
              <a:t>software applications use the version 4 structured data</a:t>
            </a:r>
            <a:r>
              <a:rPr lang="en-GB" sz="1600" b="1" i="1" dirty="0">
                <a:solidFill>
                  <a:srgbClr val="000000"/>
                </a:solidFill>
              </a:rPr>
              <a:t> </a:t>
            </a:r>
            <a:r>
              <a:rPr lang="en-GB" sz="1600" b="1" i="1" u="none" strike="noStrike" dirty="0">
                <a:solidFill>
                  <a:srgbClr val="000000"/>
                </a:solidFill>
                <a:effectLst/>
              </a:rPr>
              <a:t>and normative types at the application level and</a:t>
            </a:r>
            <a:r>
              <a:rPr lang="en-GB" sz="1600" b="1" i="1" dirty="0">
                <a:solidFill>
                  <a:srgbClr val="000000"/>
                </a:solidFill>
              </a:rPr>
              <a:t> </a:t>
            </a:r>
            <a:r>
              <a:rPr lang="en-GB" sz="1600" b="1" i="1" u="none" strike="noStrike" dirty="0">
                <a:solidFill>
                  <a:srgbClr val="000000"/>
                </a:solidFill>
                <a:effectLst/>
              </a:rPr>
              <a:t>communicate using </a:t>
            </a:r>
            <a:r>
              <a:rPr lang="en-GB" sz="1600" b="1" i="1" u="none" strike="noStrike" dirty="0" err="1">
                <a:solidFill>
                  <a:srgbClr val="000000"/>
                </a:solidFill>
                <a:effectLst/>
              </a:rPr>
              <a:t>pvAccess</a:t>
            </a:r>
            <a:r>
              <a:rPr lang="en-GB" sz="1600" b="1" i="1" u="none" strike="noStrike" dirty="0">
                <a:solidFill>
                  <a:srgbClr val="000000"/>
                </a:solidFill>
                <a:effectLst/>
              </a:rPr>
              <a:t>.</a:t>
            </a:r>
            <a:r>
              <a:rPr lang="en-GB" sz="1600" b="0" i="1" u="none" strike="noStrike" dirty="0">
                <a:solidFill>
                  <a:srgbClr val="000000"/>
                </a:solidFill>
                <a:effectLst/>
              </a:rPr>
              <a:t> This enables us to simplify</a:t>
            </a:r>
            <a:r>
              <a:rPr lang="en-GB" sz="1600" i="1" dirty="0">
                <a:solidFill>
                  <a:srgbClr val="000000"/>
                </a:solidFill>
              </a:rPr>
              <a:t> </a:t>
            </a:r>
            <a:r>
              <a:rPr lang="en-GB" sz="1600" b="0" i="1" u="none" strike="noStrike" dirty="0">
                <a:solidFill>
                  <a:srgbClr val="000000"/>
                </a:solidFill>
                <a:effectLst/>
              </a:rPr>
              <a:t>and improve the integration of different systems beyond</a:t>
            </a:r>
            <a:r>
              <a:rPr lang="en-GB" sz="1600" i="1" dirty="0">
                <a:solidFill>
                  <a:srgbClr val="000000"/>
                </a:solidFill>
              </a:rPr>
              <a:t> </a:t>
            </a:r>
            <a:r>
              <a:rPr lang="en-GB" sz="1600" b="0" i="1" u="none" strike="noStrike" dirty="0">
                <a:solidFill>
                  <a:srgbClr val="000000"/>
                </a:solidFill>
                <a:effectLst/>
              </a:rPr>
              <a:t>the pure control capabilities of EPICS version 3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</a:rPr>
              <a:t>.”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  <a:p>
            <a:pPr lvl="1"/>
            <a:r>
              <a:rPr lang="en-US" dirty="0"/>
              <a:t>The parts of EPICS 4 related to structured data and </a:t>
            </a:r>
            <a:r>
              <a:rPr lang="en-US" dirty="0" err="1"/>
              <a:t>pvAccess</a:t>
            </a:r>
            <a:r>
              <a:rPr lang="en-US" dirty="0"/>
              <a:t> (PVA) were integrated in EPICS core which then was released as EPICS 7 in 2017.</a:t>
            </a:r>
          </a:p>
          <a:p>
            <a:pPr lvl="1"/>
            <a:r>
              <a:rPr lang="en-US" dirty="0"/>
              <a:t>Thus, EPICS 7 is:</a:t>
            </a:r>
          </a:p>
          <a:p>
            <a:pPr lvl="2"/>
            <a:r>
              <a:rPr lang="en-US" dirty="0"/>
              <a:t>EPICS 3 with latest bugfixes and features + QSRV serving data using </a:t>
            </a:r>
            <a:r>
              <a:rPr lang="en-US" dirty="0" err="1"/>
              <a:t>pvAccess</a:t>
            </a:r>
            <a:endParaRPr lang="en-US" dirty="0"/>
          </a:p>
          <a:p>
            <a:pPr lvl="2"/>
            <a:r>
              <a:rPr lang="en-US" dirty="0"/>
              <a:t>Not very many changes if you do not use PVA</a:t>
            </a:r>
          </a:p>
          <a:p>
            <a:pPr lvl="2"/>
            <a:r>
              <a:rPr lang="en-US" dirty="0"/>
              <a:t>This enabled us to develop systems without waiting for completion of PVA features</a:t>
            </a:r>
          </a:p>
          <a:p>
            <a:pPr lvl="3"/>
            <a:r>
              <a:rPr lang="en-US" dirty="0"/>
              <a:t>Development was going on…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Goal setting…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2023-09-22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ESS Commissioning in 2023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108556F-5D32-452D-B384-98CCF3F44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667" y="1572655"/>
            <a:ext cx="6593602" cy="3993734"/>
          </a:xfrm>
        </p:spPr>
        <p:txBody>
          <a:bodyPr>
            <a:normAutofit fontScale="85000" lnSpcReduction="20000"/>
          </a:bodyPr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Spring of 2023 the ESS Normal Conducting part of the accelerator (NCL) went into commissioning. 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Compared to the final ESS machine, NCL is “simple”, but nevertheless</a:t>
            </a:r>
          </a:p>
          <a:p>
            <a:pPr marL="330400" lvl="1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Contains most essential components except superconducting RF</a:t>
            </a:r>
          </a:p>
          <a:p>
            <a:pPr marL="419663" lvl="2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RF systems, beam instrumentation, timing, machine protection,…</a:t>
            </a:r>
          </a:p>
          <a:p>
            <a:pPr lvl="2"/>
            <a:r>
              <a:rPr lang="en-US" dirty="0"/>
              <a:t>Large number of records (est. ~3 million) and big data volumes</a:t>
            </a:r>
          </a:p>
          <a:p>
            <a:pPr lvl="3"/>
            <a:r>
              <a:rPr lang="en-US" dirty="0"/>
              <a:t>Mostly running at low rep rates (1 Hz), but still.  </a:t>
            </a:r>
          </a:p>
          <a:p>
            <a:pPr lvl="1"/>
            <a:r>
              <a:rPr lang="en-US" dirty="0"/>
              <a:t>All IOC were running EPICS 7 already before this year</a:t>
            </a:r>
          </a:p>
          <a:p>
            <a:pPr lvl="2"/>
            <a:r>
              <a:rPr lang="en-US" dirty="0"/>
              <a:t>Previous commissioning round was still done with CA as the default.</a:t>
            </a:r>
          </a:p>
          <a:p>
            <a:pPr lvl="2"/>
            <a:r>
              <a:rPr lang="en-US" dirty="0"/>
              <a:t>Preparations were done to check that e.g., all IOCs could serve PVA.</a:t>
            </a:r>
          </a:p>
          <a:p>
            <a:pPr lvl="2"/>
            <a:r>
              <a:rPr lang="en-US" dirty="0"/>
              <a:t>Finally, it looked like we were ready to take the dive…</a:t>
            </a:r>
          </a:p>
          <a:p>
            <a:pPr lvl="1"/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B57A266-1EA8-4A09-8126-11EA28233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time to bite the bullet had come…</a:t>
            </a:r>
          </a:p>
          <a:p>
            <a:endParaRPr lang="sv-SE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2023-09-22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EA7CA9-3F99-08BD-0309-D6A84737E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5578" y="2242482"/>
            <a:ext cx="3998263" cy="21573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6875C0-753A-4AE1-FE43-EBB064408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976" y="5566389"/>
            <a:ext cx="7772400" cy="1091443"/>
          </a:xfrm>
          <a:prstGeom prst="rect">
            <a:avLst/>
          </a:prstGeom>
        </p:spPr>
      </p:pic>
      <p:sp>
        <p:nvSpPr>
          <p:cNvPr id="16" name="Frame 15">
            <a:extLst>
              <a:ext uri="{FF2B5EF4-FFF2-40B4-BE49-F238E27FC236}">
                <a16:creationId xmlns:a16="http://schemas.microsoft.com/office/drawing/2014/main" id="{48B8EB4D-F641-614E-20F1-EFCBA02333E5}"/>
              </a:ext>
            </a:extLst>
          </p:cNvPr>
          <p:cNvSpPr/>
          <p:nvPr/>
        </p:nvSpPr>
        <p:spPr>
          <a:xfrm>
            <a:off x="1352014" y="5393491"/>
            <a:ext cx="2743200" cy="1426164"/>
          </a:xfrm>
          <a:prstGeom prst="frame">
            <a:avLst/>
          </a:prstGeom>
          <a:solidFill>
            <a:schemeClr val="tx2">
              <a:lumMod val="50000"/>
              <a:lumOff val="50000"/>
              <a:alpha val="50116"/>
            </a:schemeClr>
          </a:solidFill>
          <a:ln w="6350" cmpd="sng">
            <a:solidFill>
              <a:schemeClr val="accent1">
                <a:shade val="15000"/>
                <a:alpha val="49704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7A8E43-116B-D3E8-521C-5709DFE737DE}"/>
              </a:ext>
            </a:extLst>
          </p:cNvPr>
          <p:cNvSpPr txBox="1"/>
          <p:nvPr/>
        </p:nvSpPr>
        <p:spPr>
          <a:xfrm>
            <a:off x="664369" y="5566389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NCL</a:t>
            </a:r>
          </a:p>
        </p:txBody>
      </p:sp>
    </p:spTree>
    <p:extLst>
      <p:ext uri="{BB962C8B-B14F-4D97-AF65-F5344CB8AC3E}">
        <p14:creationId xmlns:p14="http://schemas.microsoft.com/office/powerpoint/2010/main" val="87075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Scope of PVA use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F2C8D0-2448-45AB-9FE2-D6C1EBCEB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762752E2-2F80-4819-B076-C4D61E38A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316504" cy="4768062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PVA set as default for CS-Studio (Phoebus)</a:t>
            </a:r>
          </a:p>
          <a:p>
            <a:pPr lvl="1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OPIs in (and outside) control room use PVA</a:t>
            </a:r>
          </a:p>
          <a:p>
            <a:pPr lvl="1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Beam physics (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OpenXAL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uses PVA</a:t>
            </a:r>
          </a:p>
          <a:p>
            <a:pPr lvl="1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Custom applications (Python,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Jupyter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use PVA</a:t>
            </a:r>
          </a:p>
          <a:p>
            <a:pPr lvl="1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Archiver Appliance still mainly on CA</a:t>
            </a:r>
          </a:p>
          <a:p>
            <a:pPr lvl="2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method yet to change the default – coming in the next release.</a:t>
            </a:r>
          </a:p>
          <a:p>
            <a:pPr lvl="1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addition to the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linac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many other activities going on in parallel</a:t>
            </a:r>
          </a:p>
          <a:p>
            <a:pPr lvl="2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SRF preparation (testing, commissioning, preparation for installation)</a:t>
            </a:r>
          </a:p>
          <a:p>
            <a:pPr lvl="2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Target systems development and testing</a:t>
            </a:r>
          </a:p>
          <a:p>
            <a:pPr lvl="2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Neutron instruments development and testing</a:t>
            </a:r>
          </a:p>
          <a:p>
            <a:pPr lvl="2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of this uses PVA.	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Tools and goals</a:t>
            </a:r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2023-10-01</a:t>
            </a:fld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9D23C3-F3DB-203D-0465-44D3CD7E54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0" t="8975" r="7286" b="10513"/>
          <a:stretch/>
        </p:blipFill>
        <p:spPr>
          <a:xfrm>
            <a:off x="7774743" y="1195323"/>
            <a:ext cx="3703749" cy="23547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B4A157-CAC8-5137-A8F0-1286CC11AD58}"/>
              </a:ext>
            </a:extLst>
          </p:cNvPr>
          <p:cNvSpPr txBox="1"/>
          <p:nvPr/>
        </p:nvSpPr>
        <p:spPr>
          <a:xfrm>
            <a:off x="7774743" y="3456617"/>
            <a:ext cx="4067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rgbClr val="666666"/>
                </a:solidFill>
              </a:rPr>
              <a:t>From ESS internal Phoebus release note, 13. January 2023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6085E8-5C9C-D20E-5A2B-3E5B044D2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388" y="3975237"/>
            <a:ext cx="3769104" cy="15933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487674-05D2-C955-4559-57E12676E248}"/>
              </a:ext>
            </a:extLst>
          </p:cNvPr>
          <p:cNvSpPr txBox="1"/>
          <p:nvPr/>
        </p:nvSpPr>
        <p:spPr>
          <a:xfrm>
            <a:off x="7663322" y="5817708"/>
            <a:ext cx="4094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rgbClr val="666666"/>
                </a:solidFill>
              </a:rPr>
              <a:t>Beam pulse through the </a:t>
            </a:r>
            <a:r>
              <a:rPr lang="en-GB" sz="1200" dirty="0" err="1">
                <a:solidFill>
                  <a:srgbClr val="666666"/>
                </a:solidFill>
              </a:rPr>
              <a:t>linac</a:t>
            </a:r>
            <a:r>
              <a:rPr lang="en-GB" sz="1200" dirty="0">
                <a:solidFill>
                  <a:srgbClr val="666666"/>
                </a:solidFill>
              </a:rPr>
              <a:t>, displayed on Phoebus OPIS</a:t>
            </a:r>
          </a:p>
        </p:txBody>
      </p:sp>
    </p:spTree>
    <p:extLst>
      <p:ext uri="{BB962C8B-B14F-4D97-AF65-F5344CB8AC3E}">
        <p14:creationId xmlns:p14="http://schemas.microsoft.com/office/powerpoint/2010/main" val="1574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ubrik 18">
            <a:extLst>
              <a:ext uri="{FF2B5EF4-FFF2-40B4-BE49-F238E27FC236}">
                <a16:creationId xmlns:a16="http://schemas.microsoft.com/office/drawing/2014/main" id="{0452FAA5-FC34-4228-A2D3-B27D03D2D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Substituting CA with PVA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888BAD2-760C-4CF6-86EF-762B6EA8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C4C838D-0A5E-487E-BAD3-9D49788F1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pPr/>
              <a:t>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FBD1C61F-64BC-4E57-AD04-948DF858B6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Sub-headline to strengthen the headline above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D3F734BD-2E05-A340-95EF-D9DAE90B3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2023-09-22</a:t>
            </a:fld>
            <a:endParaRPr lang="sv-S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A80164-CF86-7539-A7C3-2CFAED2B7E7F}"/>
              </a:ext>
            </a:extLst>
          </p:cNvPr>
          <p:cNvSpPr txBox="1"/>
          <p:nvPr/>
        </p:nvSpPr>
        <p:spPr>
          <a:xfrm>
            <a:off x="1195647" y="1692612"/>
            <a:ext cx="861956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First stage has been using PVA as a substitute for CA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Scalars and simple arrays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Not a lot of structured data yet, but this is still an important step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Stability of the infrastructure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Check for the stack (IOC-Network-Clients)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Phoebus support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OPI widgets, </a:t>
            </a:r>
            <a:r>
              <a:rPr lang="en-GB" dirty="0" err="1"/>
              <a:t>Save&amp;Restore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Services validation: alarms, CA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of PVA soon extended out from the control room to office.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 gateways were problematic with a mixture of scalars and big arrays.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Big arrays in effect block scalars from going through. Delays are intolerable.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Trying to keep arrays separated was futile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P4P (PVA gateway) to the rescue!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Balanced throughput of scalars and arrays, minimal decline of scalar throughput even with heavy load (arrays up to 800000 points of doubles!)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Performance is outstanding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08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ubrik 18">
            <a:extLst>
              <a:ext uri="{FF2B5EF4-FFF2-40B4-BE49-F238E27FC236}">
                <a16:creationId xmlns:a16="http://schemas.microsoft.com/office/drawing/2014/main" id="{0452FAA5-FC34-4228-A2D3-B27D03D2D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Going beyond CA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888BAD2-760C-4CF6-86EF-762B6EA8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C4C838D-0A5E-487E-BAD3-9D49788F1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pPr/>
              <a:t>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FBD1C61F-64BC-4E57-AD04-948DF858B6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Starting to make use of structured data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065D7B4F-031E-1443-8F0F-9F3D65F3B5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2023-09-22</a:t>
            </a:fld>
            <a:endParaRPr lang="sv-S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3FCB46-9562-DC52-F459-F89EBD9659CB}"/>
              </a:ext>
            </a:extLst>
          </p:cNvPr>
          <p:cNvSpPr txBox="1"/>
          <p:nvPr/>
        </p:nvSpPr>
        <p:spPr>
          <a:xfrm>
            <a:off x="1313234" y="1653702"/>
            <a:ext cx="838261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Start has been slow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Understanding the concept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Communication: what is available, what are the structures good for?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Documentation missing and/or outdated, or too sparse (“expert-friendly”)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lack of (real world)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Use of ”group” PVs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Building structures out of data items in ”classic” records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Least invasive method. Existing databases do not need modification.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Records take care of their usual business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Templates, linking, conversions,…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QSRV routes and orchestrates data out and in – atomically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Pretty much “everything” can be done with group PVs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Without custom programming</a:t>
            </a:r>
          </a:p>
          <a:p>
            <a:pPr lvl="1"/>
            <a:endParaRPr lang="en-GB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47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ubrik 18">
            <a:extLst>
              <a:ext uri="{FF2B5EF4-FFF2-40B4-BE49-F238E27FC236}">
                <a16:creationId xmlns:a16="http://schemas.microsoft.com/office/drawing/2014/main" id="{0452FAA5-FC34-4228-A2D3-B27D03D2D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Emerging applications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888BAD2-760C-4CF6-86EF-762B6EA8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C4C838D-0A5E-487E-BAD3-9D49788F1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pPr/>
              <a:t>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FBD1C61F-64BC-4E57-AD04-948DF858B6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Structured data in atomic units as the key feature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065D7B4F-031E-1443-8F0F-9F3D65F3B5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2023-10-02</a:t>
            </a:fld>
            <a:endParaRPr lang="sv-S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3FCB46-9562-DC52-F459-F89EBD9659CB}"/>
              </a:ext>
            </a:extLst>
          </p:cNvPr>
          <p:cNvSpPr txBox="1"/>
          <p:nvPr/>
        </p:nvSpPr>
        <p:spPr>
          <a:xfrm>
            <a:off x="1313234" y="1653702"/>
            <a:ext cx="894610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Synchronous Data Service in “alpha”, first use in the field this spring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Collects data items from subsystems, organised by beam pulse (vs. time series)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Can handle large arrays gracefully, without hogging all network bandwidth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Can be triggered by subsystems on a predefined condition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Used for post-mortem and (user-defined) anomaly detection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Collects also key parameters continuously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Descriptive metadata combined with payload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Data will be saved as HDF5 files for subsequent analysis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Operational data in atomic units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Handling of beam parameters and timing patterns as structures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Suitable for things like timing tables (machine cycle sequences)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More to come…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Neutron instrument (aka beamline) experimental metadata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533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21356</TotalTime>
  <Words>1073</Words>
  <Application>Microsoft Macintosh PowerPoint</Application>
  <PresentationFormat>Widescreen</PresentationFormat>
  <Paragraphs>138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Segoe UI</vt:lpstr>
      <vt:lpstr>Segoe UI Light</vt:lpstr>
      <vt:lpstr>Segoe UI Semibold</vt:lpstr>
      <vt:lpstr>Wingdings</vt:lpstr>
      <vt:lpstr>Office-tema</vt:lpstr>
      <vt:lpstr>PowerPoint Presentation</vt:lpstr>
      <vt:lpstr>Running a major facility (almost exclusively) on pvAccess</vt:lpstr>
      <vt:lpstr>Agenda</vt:lpstr>
      <vt:lpstr>Introduction</vt:lpstr>
      <vt:lpstr>ESS Commissioning in 2023 </vt:lpstr>
      <vt:lpstr>Scope of PVA use</vt:lpstr>
      <vt:lpstr>Substituting CA with PVA</vt:lpstr>
      <vt:lpstr>Going beyond CA</vt:lpstr>
      <vt:lpstr>Emerging applications</vt:lpstr>
      <vt:lpstr>Future work and conclusions</vt:lpstr>
      <vt:lpstr>Finish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 Korhonen</dc:creator>
  <cp:lastModifiedBy>Timo Korhonen</cp:lastModifiedBy>
  <cp:revision>10</cp:revision>
  <cp:lastPrinted>2019-03-08T10:27:30Z</cp:lastPrinted>
  <dcterms:created xsi:type="dcterms:W3CDTF">2023-09-21T10:10:13Z</dcterms:created>
  <dcterms:modified xsi:type="dcterms:W3CDTF">2023-10-06T07:02:57Z</dcterms:modified>
</cp:coreProperties>
</file>