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7"/>
  </p:notesMasterIdLst>
  <p:handoutMasterIdLst>
    <p:handoutMasterId r:id="rId18"/>
  </p:handoutMasterIdLst>
  <p:sldIdLst>
    <p:sldId id="331" r:id="rId2"/>
    <p:sldId id="332" r:id="rId3"/>
    <p:sldId id="334" r:id="rId4"/>
    <p:sldId id="336" r:id="rId5"/>
    <p:sldId id="337" r:id="rId6"/>
    <p:sldId id="338" r:id="rId7"/>
    <p:sldId id="340" r:id="rId8"/>
    <p:sldId id="339" r:id="rId9"/>
    <p:sldId id="343" r:id="rId10"/>
    <p:sldId id="342" r:id="rId11"/>
    <p:sldId id="341" r:id="rId12"/>
    <p:sldId id="346" r:id="rId13"/>
    <p:sldId id="344" r:id="rId14"/>
    <p:sldId id="345" r:id="rId15"/>
    <p:sldId id="347" r:id="rId16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332"/>
            <p14:sldId id="334"/>
            <p14:sldId id="336"/>
            <p14:sldId id="337"/>
            <p14:sldId id="338"/>
            <p14:sldId id="340"/>
            <p14:sldId id="339"/>
            <p14:sldId id="343"/>
            <p14:sldId id="342"/>
            <p14:sldId id="341"/>
            <p14:sldId id="346"/>
            <p14:sldId id="344"/>
            <p14:sldId id="345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07" autoAdjust="0"/>
    <p:restoredTop sz="91908" autoAdjust="0"/>
  </p:normalViewPr>
  <p:slideViewPr>
    <p:cSldViewPr snapToObjects="1">
      <p:cViewPr>
        <p:scale>
          <a:sx n="75" d="100"/>
          <a:sy n="75" d="100"/>
        </p:scale>
        <p:origin x="3084" y="858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outlineViewPr>
    <p:cViewPr>
      <p:scale>
        <a:sx n="33" d="100"/>
        <a:sy n="33" d="100"/>
      </p:scale>
      <p:origin x="0" y="-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23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GB" noProof="0" dirty="0" smtClean="0"/>
              <a:t>Edit subtitle master style sheet by clicking on it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 picture (hig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Enter slide title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cshwi/ecmccfg" TargetMode="External"/><Relationship Id="rId2" Type="http://schemas.openxmlformats.org/officeDocument/2006/relationships/hyperlink" Target="https://github.com/paulscherrerinstitute/ecmccf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4572001"/>
            <a:ext cx="7969249" cy="1090800"/>
          </a:xfrm>
        </p:spPr>
        <p:txBody>
          <a:bodyPr/>
          <a:lstStyle/>
          <a:p>
            <a:r>
              <a:rPr lang="en-US" dirty="0"/>
              <a:t>Review of the open source EtherCAT Motion Control Framework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noProof="0" dirty="0" smtClean="0"/>
              <a:t>Alvin Acerbo  </a:t>
            </a:r>
            <a:r>
              <a:rPr lang="en-GB" noProof="0" dirty="0"/>
              <a:t>::  </a:t>
            </a:r>
            <a:r>
              <a:rPr lang="en-GB" noProof="0" dirty="0" smtClean="0"/>
              <a:t>Controls Engineer ::  </a:t>
            </a:r>
            <a:r>
              <a:rPr lang="en-GB" noProof="0" dirty="0"/>
              <a:t>Paul Scherrer </a:t>
            </a:r>
            <a:r>
              <a:rPr lang="en-GB" noProof="0" dirty="0" smtClean="0"/>
              <a:t>Institute</a:t>
            </a:r>
            <a:endParaRPr lang="en-GB" noProof="0" dirty="0"/>
          </a:p>
        </p:txBody>
      </p:sp>
      <p:sp>
        <p:nvSpPr>
          <p:cNvPr id="7" name="Textfeld 6"/>
          <p:cNvSpPr txBox="1"/>
          <p:nvPr/>
        </p:nvSpPr>
        <p:spPr>
          <a:xfrm>
            <a:off x="814387" y="5662800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EPICS Collaboration Meeting 2023, 8 October, Cape Town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GB" dirty="0" smtClean="0"/>
              <a:t>Configuration </a:t>
            </a:r>
            <a:r>
              <a:rPr lang="en-GB" dirty="0"/>
              <a:t>is made by adding commands to the </a:t>
            </a:r>
            <a:r>
              <a:rPr lang="en-GB" dirty="0" err="1"/>
              <a:t>ioc</a:t>
            </a:r>
            <a:r>
              <a:rPr lang="en-GB" dirty="0"/>
              <a:t> </a:t>
            </a:r>
            <a:r>
              <a:rPr lang="en-GB" dirty="0" err="1"/>
              <a:t>startup</a:t>
            </a:r>
            <a:r>
              <a:rPr lang="en-GB" dirty="0"/>
              <a:t> file.</a:t>
            </a:r>
          </a:p>
          <a:p>
            <a:endParaRPr lang="en-GB" dirty="0"/>
          </a:p>
          <a:p>
            <a:pPr marL="342900" indent="-342900"/>
            <a:r>
              <a:rPr lang="en-GB" dirty="0"/>
              <a:t>In order to simplify, a configuration framework called </a:t>
            </a:r>
            <a:r>
              <a:rPr lang="en-GB" dirty="0" err="1"/>
              <a:t>ecmccfg</a:t>
            </a:r>
            <a:r>
              <a:rPr lang="en-GB" dirty="0"/>
              <a:t> have been developed (originally at PSI):</a:t>
            </a:r>
          </a:p>
          <a:p>
            <a:pPr marL="982903" lvl="1" indent="-342900">
              <a:buFont typeface="Arial" panose="020B0604020202020204" pitchFamily="34" charset="0"/>
              <a:buChar char="•"/>
            </a:pPr>
            <a:r>
              <a:rPr lang="en-GB" dirty="0"/>
              <a:t>Main repo: </a:t>
            </a:r>
            <a:r>
              <a:rPr lang="en-GB" dirty="0">
                <a:hlinkClick r:id="rId2"/>
              </a:rPr>
              <a:t>https://github.com/paulscherrerinstitute/ecmccfg</a:t>
            </a:r>
            <a:r>
              <a:rPr lang="en-GB" dirty="0"/>
              <a:t> </a:t>
            </a:r>
          </a:p>
          <a:p>
            <a:pPr marL="982903" lvl="1" indent="-342900">
              <a:buFont typeface="Arial" panose="020B0604020202020204" pitchFamily="34" charset="0"/>
              <a:buChar char="•"/>
            </a:pPr>
            <a:r>
              <a:rPr lang="en-GB" dirty="0"/>
              <a:t>Local fork: </a:t>
            </a:r>
            <a:r>
              <a:rPr lang="en-GB" dirty="0">
                <a:hlinkClick r:id="rId3"/>
              </a:rPr>
              <a:t>https://github.com/icshwi/ecmccfg</a:t>
            </a:r>
            <a:r>
              <a:rPr lang="en-GB" dirty="0"/>
              <a:t>. 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 err="1"/>
              <a:t>ecmccfg</a:t>
            </a:r>
            <a:r>
              <a:rPr lang="en-GB" dirty="0"/>
              <a:t> contains:</a:t>
            </a:r>
          </a:p>
          <a:p>
            <a:pPr marL="1097203" lvl="1" indent="-457200">
              <a:buFont typeface="Arial" panose="020B0604020202020204" pitchFamily="34" charset="0"/>
              <a:buChar char="•"/>
            </a:pPr>
            <a:r>
              <a:rPr lang="en-GB" dirty="0"/>
              <a:t>Hardware configuration files for:</a:t>
            </a:r>
          </a:p>
          <a:p>
            <a:pPr marL="1737206" lvl="2" indent="-457200">
              <a:buFont typeface="Arial" panose="020B0604020202020204" pitchFamily="34" charset="0"/>
              <a:buChar char="•"/>
            </a:pPr>
            <a:r>
              <a:rPr lang="en-GB" dirty="0" err="1"/>
              <a:t>EtherCAT</a:t>
            </a:r>
            <a:r>
              <a:rPr lang="en-GB" dirty="0"/>
              <a:t> slaves</a:t>
            </a:r>
          </a:p>
          <a:p>
            <a:pPr marL="1737206" lvl="2" indent="-457200">
              <a:buFont typeface="Arial" panose="020B0604020202020204" pitchFamily="34" charset="0"/>
              <a:buChar char="•"/>
            </a:pPr>
            <a:r>
              <a:rPr lang="en-GB" dirty="0"/>
              <a:t>Motors, encoders, and sensors</a:t>
            </a:r>
          </a:p>
          <a:p>
            <a:pPr marL="1097203" lvl="1" indent="-457200">
              <a:buFont typeface="Arial" panose="020B0604020202020204" pitchFamily="34" charset="0"/>
              <a:buChar char="•"/>
            </a:pPr>
            <a:r>
              <a:rPr lang="en-GB" dirty="0"/>
              <a:t>Default database files</a:t>
            </a:r>
          </a:p>
          <a:p>
            <a:pPr marL="1097203" lvl="1" indent="-457200">
              <a:buFont typeface="Arial" panose="020B0604020202020204" pitchFamily="34" charset="0"/>
              <a:buChar char="•"/>
            </a:pPr>
            <a:r>
              <a:rPr lang="en-GB" dirty="0"/>
              <a:t>Extensive set of examples for different hardware's and </a:t>
            </a:r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Configuration with </a:t>
            </a:r>
            <a:r>
              <a:rPr lang="en-US" dirty="0" err="1"/>
              <a:t>ecmccfg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5327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79512" y="764703"/>
            <a:ext cx="8605519" cy="5953974"/>
            <a:chOff x="-1188373" y="-187793"/>
            <a:chExt cx="11520487" cy="7153958"/>
          </a:xfrm>
        </p:grpSpPr>
        <p:sp>
          <p:nvSpPr>
            <p:cNvPr id="5" name="CustomShape 2"/>
            <p:cNvSpPr/>
            <p:nvPr/>
          </p:nvSpPr>
          <p:spPr>
            <a:xfrm>
              <a:off x="-1188373" y="113802"/>
              <a:ext cx="11520487" cy="6852363"/>
            </a:xfrm>
            <a:prstGeom prst="rect">
              <a:avLst/>
            </a:prstGeom>
            <a:noFill/>
            <a:ln>
              <a:noFill/>
            </a:ln>
          </p:spPr>
          <p:txBody>
            <a:bodyPr lIns="122889" tIns="61446" rIns="122889" bIns="61446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8218" indent="-468218" defTabSz="624290">
                <a:buFont typeface="Arial"/>
                <a:buChar char="•"/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Synchronization of axes is handled by a axis synchronous PLC: </a:t>
              </a:r>
            </a:p>
            <a:p>
              <a:pPr marL="958659" lvl="1" indent="-334443">
                <a:buSzPct val="75000"/>
                <a:buFont typeface=".AppleSystemUIFont" charset="-120"/>
                <a:buChar char="-"/>
                <a:defRPr/>
              </a:pP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ax&lt;id&gt;.</a:t>
              </a:r>
              <a:r>
                <a:rPr lang="en-US" sz="1100" dirty="0" err="1">
                  <a:latin typeface="Calibri" charset="0"/>
                  <a:ea typeface="Calibri" charset="0"/>
                  <a:cs typeface="Calibri" charset="0"/>
                </a:rPr>
                <a:t>traj.setpos</a:t>
              </a: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 	= 	Trajectory generated setpoint for axis &lt;id&gt;</a:t>
              </a:r>
            </a:p>
            <a:p>
              <a:pPr marL="958659" lvl="1" indent="-334443">
                <a:buSzPct val="75000"/>
                <a:buFont typeface=".AppleSystemUIFont" charset="-120"/>
                <a:buChar char="-"/>
                <a:defRPr/>
              </a:pP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ax&lt;id&gt;.</a:t>
              </a:r>
              <a:r>
                <a:rPr lang="en-US" sz="1100" dirty="0" err="1">
                  <a:latin typeface="Calibri" charset="0"/>
                  <a:ea typeface="Calibri" charset="0"/>
                  <a:cs typeface="Calibri" charset="0"/>
                </a:rPr>
                <a:t>enc.actpos</a:t>
              </a: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	= 	Actual position of axis &lt;id&gt;</a:t>
              </a:r>
            </a:p>
            <a:p>
              <a:pPr marL="958659" lvl="1" indent="-334443">
                <a:buSzPct val="75000"/>
                <a:buFont typeface=".AppleSystemUIFont" charset="-120"/>
                <a:buChar char="-"/>
                <a:defRPr/>
              </a:pP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ax&lt;id&gt;.</a:t>
              </a:r>
              <a:r>
                <a:rPr lang="en-US" sz="1100" dirty="0" err="1">
                  <a:latin typeface="Calibri" charset="0"/>
                  <a:ea typeface="Calibri" charset="0"/>
                  <a:cs typeface="Calibri" charset="0"/>
                </a:rPr>
                <a:t>drv.enable</a:t>
              </a: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	=	Enable amplifier of axis &lt;id&gt;</a:t>
              </a:r>
            </a:p>
            <a:p>
              <a:pPr marL="958659" lvl="1" indent="-334443">
                <a:buSzPct val="75000"/>
                <a:buFont typeface=".AppleSystemUIFont" charset="-120"/>
                <a:buChar char="-"/>
                <a:defRPr/>
              </a:pP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ax&lt;id&gt;.</a:t>
              </a:r>
              <a:r>
                <a:rPr lang="en-US" sz="1100" dirty="0" err="1">
                  <a:latin typeface="Calibri" charset="0"/>
                  <a:ea typeface="Calibri" charset="0"/>
                  <a:cs typeface="Calibri" charset="0"/>
                </a:rPr>
                <a:t>mon.ilock</a:t>
              </a: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		=	Motion interlock of axis &lt;id&gt; (allowed to move if 1)</a:t>
              </a:r>
            </a:p>
            <a:p>
              <a:pPr marL="958659" lvl="1" indent="-334443">
                <a:buSzPct val="75000"/>
                <a:buFont typeface=".AppleSystemUIFont" charset="-120"/>
                <a:buChar char="-"/>
                <a:defRPr/>
              </a:pP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ax&lt;id&gt;.</a:t>
              </a:r>
              <a:r>
                <a:rPr lang="en-US" sz="1100" dirty="0" err="1">
                  <a:latin typeface="Calibri" charset="0"/>
                  <a:ea typeface="Calibri" charset="0"/>
                  <a:cs typeface="Calibri" charset="0"/>
                </a:rPr>
                <a:t>mon.ilockfwd</a:t>
              </a: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	=	Motion interlock of axis </a:t>
              </a:r>
              <a:r>
                <a:rPr lang="en-US" sz="1100" dirty="0" err="1">
                  <a:latin typeface="Calibri" charset="0"/>
                  <a:ea typeface="Calibri" charset="0"/>
                  <a:cs typeface="Calibri" charset="0"/>
                </a:rPr>
                <a:t>fwd</a:t>
              </a: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 &lt;id&gt; (allowed to move if 1)</a:t>
              </a:r>
            </a:p>
            <a:p>
              <a:pPr marL="958659" lvl="1" indent="-334443">
                <a:buSzPct val="75000"/>
                <a:buFont typeface=".AppleSystemUIFont" charset="-120"/>
                <a:buChar char="-"/>
                <a:defRPr/>
              </a:pP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ax&lt;id&gt;.</a:t>
              </a:r>
              <a:r>
                <a:rPr lang="en-US" sz="1100" dirty="0" err="1">
                  <a:latin typeface="Calibri" charset="0"/>
                  <a:ea typeface="Calibri" charset="0"/>
                  <a:cs typeface="Calibri" charset="0"/>
                </a:rPr>
                <a:t>mon.ilockfwd</a:t>
              </a: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	=	Motion interlock of axis </a:t>
              </a:r>
              <a:r>
                <a:rPr lang="en-US" sz="1100" dirty="0" err="1">
                  <a:latin typeface="Calibri" charset="0"/>
                  <a:ea typeface="Calibri" charset="0"/>
                  <a:cs typeface="Calibri" charset="0"/>
                </a:rPr>
                <a:t>bwd</a:t>
              </a: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 &lt;id&gt; (allowed to move if 1)</a:t>
              </a:r>
            </a:p>
            <a:p>
              <a:pPr marL="958659" lvl="1" indent="-334443">
                <a:buSzPct val="75000"/>
                <a:buFont typeface=".AppleSystemUIFont" charset="-120"/>
                <a:buChar char="-"/>
                <a:defRPr/>
              </a:pPr>
              <a:r>
                <a:rPr lang="en-US" sz="1100" dirty="0">
                  <a:latin typeface="Calibri" charset="0"/>
                  <a:ea typeface="Calibri" charset="0"/>
                  <a:cs typeface="Calibri" charset="0"/>
                </a:rPr>
                <a:t>….. Any plc expression can be entered.</a:t>
              </a:r>
            </a:p>
            <a:p>
              <a:pPr marL="958659" lvl="1" indent="-334443">
                <a:buSzPct val="75000"/>
                <a:buFont typeface=".AppleSystemUIFont" charset="-120"/>
                <a:buChar char="-"/>
                <a:defRPr/>
              </a:pPr>
              <a:endParaRPr lang="en-US" sz="1100" dirty="0">
                <a:latin typeface="Calibri" charset="0"/>
                <a:ea typeface="Calibri" charset="0"/>
                <a:cs typeface="Calibri" charset="0"/>
              </a:endParaRPr>
            </a:p>
            <a:p>
              <a:pPr marL="468218" indent="-468218" defTabSz="624290">
                <a:buFont typeface="Arial"/>
                <a:buChar char="•"/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Axis PLCs are recalculated / refreshed in 1kHz</a:t>
              </a:r>
            </a:p>
            <a:p>
              <a:pPr marL="468218" indent="-468218" defTabSz="624290">
                <a:buFont typeface="Arial"/>
                <a:buChar char="•"/>
                <a:defRPr/>
              </a:pPr>
              <a:endParaRPr lang="en-US" sz="1200" dirty="0">
                <a:solidFill>
                  <a:srgbClr val="000000"/>
                </a:solidFill>
                <a:latin typeface="Calibri"/>
              </a:endParaRPr>
            </a:p>
            <a:p>
              <a:pPr>
                <a:buSzPct val="75000"/>
                <a:defRPr/>
              </a:pPr>
              <a:r>
                <a:rPr lang="en-US" sz="1200" b="1" u="sng" dirty="0">
                  <a:latin typeface="Calibri" charset="0"/>
                  <a:ea typeface="Calibri" charset="0"/>
                  <a:cs typeface="Calibri" charset="0"/>
                </a:rPr>
                <a:t>Examples</a:t>
              </a:r>
              <a:r>
                <a:rPr lang="en-US" sz="1200" u="sng" dirty="0">
                  <a:latin typeface="Calibri" charset="0"/>
                  <a:ea typeface="Calibri" charset="0"/>
                  <a:cs typeface="Calibri" charset="0"/>
                </a:rPr>
                <a:t>:</a:t>
              </a:r>
            </a:p>
            <a:p>
              <a:pPr defTabSz="62429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Slaving: 				ax2.traj.setpos := ax1.</a:t>
              </a:r>
              <a:r>
                <a:rPr lang="en-US" sz="1200" b="1" dirty="0">
                  <a:solidFill>
                    <a:srgbClr val="000000"/>
                  </a:solidFill>
                  <a:latin typeface="Calibri"/>
                </a:rPr>
                <a:t>enc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.actpos;</a:t>
              </a:r>
            </a:p>
            <a:p>
              <a:pPr defTabSz="62429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Synchronization: 			ax2.traj.setpos := ax1.</a:t>
              </a:r>
              <a:r>
                <a:rPr lang="en-US" sz="1200" b="1" dirty="0">
                  <a:solidFill>
                    <a:srgbClr val="000000"/>
                  </a:solidFill>
                  <a:latin typeface="Calibri"/>
                </a:rPr>
                <a:t>traj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.setpos;</a:t>
              </a:r>
            </a:p>
            <a:p>
              <a:pPr defTabSz="62429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Gearing:				ax2.traj.setpos := 0.5 * ax1.traj.setpos;</a:t>
              </a:r>
            </a:p>
            <a:p>
              <a:pPr defTabSz="62429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Phasing:				ax3.traj.setpos := ax1.traj.setpos + ax2.traj.setpos;</a:t>
              </a:r>
            </a:p>
            <a:p>
              <a:pPr defTabSz="62429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Advanced:			ax1.traj.setpos := 10*sin(ax2.traj.setpos + ec0.s3.VALUE);</a:t>
              </a:r>
            </a:p>
            <a:p>
              <a:pPr defTabSz="62429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Timing system:			ax1.traj.setpos := ec0.s3.VALUE * 0.5 + ec0.s4.AO_1;</a:t>
              </a:r>
              <a:endParaRPr sz="1200" dirty="0"/>
            </a:p>
            <a:p>
              <a:pPr defTabSz="62429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Interlocks: 			</a:t>
              </a:r>
              <a:r>
                <a:rPr lang="en-US" sz="1200" dirty="0">
                  <a:latin typeface="Calibri" charset="0"/>
                  <a:ea typeface="Calibri" charset="0"/>
                  <a:cs typeface="Calibri" charset="0"/>
                </a:rPr>
                <a:t>ax1.mon.ilock  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:=</a:t>
              </a:r>
              <a:r>
                <a:rPr lang="en-US" sz="1200" dirty="0">
                  <a:latin typeface="Calibri" charset="0"/>
                  <a:ea typeface="Calibri" charset="0"/>
                  <a:cs typeface="Calibri" charset="0"/>
                </a:rPr>
                <a:t> ax2.mon.ilock 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and </a:t>
              </a:r>
              <a:r>
                <a:rPr lang="en-US" sz="1200" dirty="0">
                  <a:latin typeface="Calibri" charset="0"/>
                  <a:ea typeface="Calibri" charset="0"/>
                  <a:cs typeface="Calibri" charset="0"/>
                </a:rPr>
                <a:t>ax5.mon.ilock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 and 								ax4.enc.actpos &gt; ax3.enc.actpos;</a:t>
              </a:r>
            </a:p>
            <a:p>
              <a:pPr defTabSz="62429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Enable:				ax2.drv.enable := ax1.drv.enable;</a:t>
              </a:r>
            </a:p>
            <a:p>
              <a:pPr defTabSz="62429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Enable alternative:		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US" sz="1200" dirty="0" err="1" smtClean="0">
                  <a:solidFill>
                    <a:srgbClr val="000000"/>
                  </a:solidFill>
                  <a:latin typeface="Calibri"/>
                </a:rPr>
                <a:t>mc_power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(1,ax1.drv.enable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);</a:t>
              </a:r>
            </a:p>
            <a:p>
              <a:pPr defTabSz="624290">
                <a:defRPr/>
              </a:pPr>
              <a:endParaRPr sz="1200" dirty="0"/>
            </a:p>
            <a:p>
              <a:pPr defTabSz="624290">
                <a:defRPr/>
              </a:pPr>
              <a:endParaRPr sz="14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45DDA0-3D23-8E43-89F0-3F1E0301FF19}"/>
                </a:ext>
              </a:extLst>
            </p:cNvPr>
            <p:cNvGrpSpPr/>
            <p:nvPr/>
          </p:nvGrpSpPr>
          <p:grpSpPr>
            <a:xfrm>
              <a:off x="7973148" y="-187793"/>
              <a:ext cx="2345405" cy="7030576"/>
              <a:chOff x="9801286" y="2175590"/>
              <a:chExt cx="2345405" cy="7030576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A9355E3-D99F-4445-9CCB-7E95071E7A9B}"/>
                  </a:ext>
                </a:extLst>
              </p:cNvPr>
              <p:cNvCxnSpPr>
                <a:cxnSpLocks/>
                <a:stCxn id="27" idx="0"/>
              </p:cNvCxnSpPr>
              <p:nvPr/>
            </p:nvCxnSpPr>
            <p:spPr>
              <a:xfrm>
                <a:off x="11367477" y="3475915"/>
                <a:ext cx="25968" cy="5730251"/>
              </a:xfrm>
              <a:prstGeom prst="straightConnector1">
                <a:avLst/>
              </a:prstGeom>
              <a:ln w="5080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ustomShape 11">
                <a:extLst>
                  <a:ext uri="{FF2B5EF4-FFF2-40B4-BE49-F238E27FC236}">
                    <a16:creationId xmlns:a16="http://schemas.microsoft.com/office/drawing/2014/main" id="{D647BE47-0296-3D41-AD0C-5A285CBB64E5}"/>
                  </a:ext>
                </a:extLst>
              </p:cNvPr>
              <p:cNvSpPr/>
              <p:nvPr/>
            </p:nvSpPr>
            <p:spPr>
              <a:xfrm>
                <a:off x="10633896" y="4533664"/>
                <a:ext cx="1506492" cy="351430"/>
              </a:xfrm>
              <a:prstGeom prst="rect">
                <a:avLst/>
              </a:prstGeom>
              <a:solidFill>
                <a:srgbClr val="00B0F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77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Axis 1</a:t>
                </a:r>
                <a:endParaRPr sz="2994" dirty="0"/>
              </a:p>
            </p:txBody>
          </p:sp>
          <p:sp>
            <p:nvSpPr>
              <p:cNvPr id="15" name="CustomShape 11">
                <a:extLst>
                  <a:ext uri="{FF2B5EF4-FFF2-40B4-BE49-F238E27FC236}">
                    <a16:creationId xmlns:a16="http://schemas.microsoft.com/office/drawing/2014/main" id="{3E322B9C-AD16-F54C-9742-B6B33D2FFA19}"/>
                  </a:ext>
                </a:extLst>
              </p:cNvPr>
              <p:cNvSpPr/>
              <p:nvPr/>
            </p:nvSpPr>
            <p:spPr>
              <a:xfrm>
                <a:off x="10633896" y="4100230"/>
                <a:ext cx="1506492" cy="351430"/>
              </a:xfrm>
              <a:prstGeom prst="rect">
                <a:avLst/>
              </a:prstGeom>
              <a:solidFill>
                <a:schemeClr val="accent6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77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Axis PLC 1 </a:t>
                </a:r>
                <a:endParaRPr sz="2994" dirty="0"/>
              </a:p>
            </p:txBody>
          </p:sp>
          <p:sp>
            <p:nvSpPr>
              <p:cNvPr id="16" name="CustomShape 11">
                <a:extLst>
                  <a:ext uri="{FF2B5EF4-FFF2-40B4-BE49-F238E27FC236}">
                    <a16:creationId xmlns:a16="http://schemas.microsoft.com/office/drawing/2014/main" id="{5CB38495-63C2-5144-BB52-F816A83342BA}"/>
                  </a:ext>
                </a:extLst>
              </p:cNvPr>
              <p:cNvSpPr/>
              <p:nvPr/>
            </p:nvSpPr>
            <p:spPr>
              <a:xfrm>
                <a:off x="10633896" y="5400532"/>
                <a:ext cx="1506492" cy="351430"/>
              </a:xfrm>
              <a:prstGeom prst="rect">
                <a:avLst/>
              </a:prstGeom>
              <a:solidFill>
                <a:srgbClr val="00B0F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77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Axis 2</a:t>
                </a:r>
                <a:endParaRPr sz="2994" dirty="0"/>
              </a:p>
            </p:txBody>
          </p:sp>
          <p:sp>
            <p:nvSpPr>
              <p:cNvPr id="17" name="CustomShape 11">
                <a:extLst>
                  <a:ext uri="{FF2B5EF4-FFF2-40B4-BE49-F238E27FC236}">
                    <a16:creationId xmlns:a16="http://schemas.microsoft.com/office/drawing/2014/main" id="{1717AF72-5E18-6348-8442-48FF83304AB8}"/>
                  </a:ext>
                </a:extLst>
              </p:cNvPr>
              <p:cNvSpPr/>
              <p:nvPr/>
            </p:nvSpPr>
            <p:spPr>
              <a:xfrm>
                <a:off x="10633896" y="4967098"/>
                <a:ext cx="1506492" cy="351430"/>
              </a:xfrm>
              <a:prstGeom prst="rect">
                <a:avLst/>
              </a:prstGeom>
              <a:solidFill>
                <a:schemeClr val="accent6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77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Axis PLC 2</a:t>
                </a:r>
                <a:endParaRPr sz="2994" dirty="0"/>
              </a:p>
            </p:txBody>
          </p:sp>
          <p:sp>
            <p:nvSpPr>
              <p:cNvPr id="18" name="CustomShape 11">
                <a:extLst>
                  <a:ext uri="{FF2B5EF4-FFF2-40B4-BE49-F238E27FC236}">
                    <a16:creationId xmlns:a16="http://schemas.microsoft.com/office/drawing/2014/main" id="{EF70B791-C50F-614B-B85C-4800797C545B}"/>
                  </a:ext>
                </a:extLst>
              </p:cNvPr>
              <p:cNvSpPr/>
              <p:nvPr/>
            </p:nvSpPr>
            <p:spPr>
              <a:xfrm>
                <a:off x="10633896" y="6267400"/>
                <a:ext cx="1506492" cy="351430"/>
              </a:xfrm>
              <a:prstGeom prst="rect">
                <a:avLst/>
              </a:prstGeom>
              <a:solidFill>
                <a:srgbClr val="00B0F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77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Axis n</a:t>
                </a:r>
                <a:endParaRPr sz="2994" dirty="0"/>
              </a:p>
            </p:txBody>
          </p:sp>
          <p:sp>
            <p:nvSpPr>
              <p:cNvPr id="19" name="CustomShape 11">
                <a:extLst>
                  <a:ext uri="{FF2B5EF4-FFF2-40B4-BE49-F238E27FC236}">
                    <a16:creationId xmlns:a16="http://schemas.microsoft.com/office/drawing/2014/main" id="{F33A0492-C83D-0A49-857B-CE5989803C06}"/>
                  </a:ext>
                </a:extLst>
              </p:cNvPr>
              <p:cNvSpPr/>
              <p:nvPr/>
            </p:nvSpPr>
            <p:spPr>
              <a:xfrm>
                <a:off x="10633896" y="5833966"/>
                <a:ext cx="1506492" cy="351430"/>
              </a:xfrm>
              <a:prstGeom prst="rect">
                <a:avLst/>
              </a:prstGeom>
              <a:solidFill>
                <a:schemeClr val="accent6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77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Axis PLC n</a:t>
                </a:r>
                <a:endParaRPr sz="2994" dirty="0"/>
              </a:p>
            </p:txBody>
          </p:sp>
          <p:sp>
            <p:nvSpPr>
              <p:cNvPr id="20" name="CustomShape 11">
                <a:extLst>
                  <a:ext uri="{FF2B5EF4-FFF2-40B4-BE49-F238E27FC236}">
                    <a16:creationId xmlns:a16="http://schemas.microsoft.com/office/drawing/2014/main" id="{B5BA8FD3-1FD0-CF4D-8323-3BD84E5E58C8}"/>
                  </a:ext>
                </a:extLst>
              </p:cNvPr>
              <p:cNvSpPr/>
              <p:nvPr/>
            </p:nvSpPr>
            <p:spPr>
              <a:xfrm>
                <a:off x="10633896" y="6885198"/>
                <a:ext cx="1506492" cy="351430"/>
              </a:xfrm>
              <a:prstGeom prst="rect">
                <a:avLst/>
              </a:prstGeom>
              <a:solidFill>
                <a:schemeClr val="accent6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77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PLC 1 </a:t>
                </a:r>
                <a:endParaRPr sz="2994" dirty="0"/>
              </a:p>
            </p:txBody>
          </p:sp>
          <p:sp>
            <p:nvSpPr>
              <p:cNvPr id="21" name="CustomShape 11">
                <a:extLst>
                  <a:ext uri="{FF2B5EF4-FFF2-40B4-BE49-F238E27FC236}">
                    <a16:creationId xmlns:a16="http://schemas.microsoft.com/office/drawing/2014/main" id="{2BD9B1A1-423E-9345-B4DD-68735D220A4B}"/>
                  </a:ext>
                </a:extLst>
              </p:cNvPr>
              <p:cNvSpPr/>
              <p:nvPr/>
            </p:nvSpPr>
            <p:spPr>
              <a:xfrm>
                <a:off x="10633896" y="7296365"/>
                <a:ext cx="1506492" cy="351430"/>
              </a:xfrm>
              <a:prstGeom prst="rect">
                <a:avLst/>
              </a:prstGeom>
              <a:solidFill>
                <a:schemeClr val="accent6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77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PLC 2 </a:t>
                </a:r>
                <a:endParaRPr sz="2994" dirty="0"/>
              </a:p>
            </p:txBody>
          </p:sp>
          <p:sp>
            <p:nvSpPr>
              <p:cNvPr id="22" name="CustomShape 11">
                <a:extLst>
                  <a:ext uri="{FF2B5EF4-FFF2-40B4-BE49-F238E27FC236}">
                    <a16:creationId xmlns:a16="http://schemas.microsoft.com/office/drawing/2014/main" id="{3BDACFC7-BF2C-1343-999F-D034D830D29E}"/>
                  </a:ext>
                </a:extLst>
              </p:cNvPr>
              <p:cNvSpPr/>
              <p:nvPr/>
            </p:nvSpPr>
            <p:spPr>
              <a:xfrm>
                <a:off x="10633896" y="7706169"/>
                <a:ext cx="1506492" cy="351430"/>
              </a:xfrm>
              <a:prstGeom prst="rect">
                <a:avLst/>
              </a:prstGeom>
              <a:solidFill>
                <a:schemeClr val="accent6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77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PLC n </a:t>
                </a:r>
                <a:endParaRPr sz="2994" dirty="0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310BA49-F8B9-8E49-9DAB-2FE065FF7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7477" y="2763104"/>
                <a:ext cx="0" cy="706115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0C4BECF-B7EA-C242-8397-29112EA441B7}"/>
                  </a:ext>
                </a:extLst>
              </p:cNvPr>
              <p:cNvCxnSpPr/>
              <p:nvPr/>
            </p:nvCxnSpPr>
            <p:spPr>
              <a:xfrm flipH="1">
                <a:off x="9944741" y="9186502"/>
                <a:ext cx="1445342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2B9CFDA-EF83-CD4B-8469-5E76FA2AD6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64405" y="2753273"/>
                <a:ext cx="0" cy="644306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C49F119-F30E-CF45-8FED-5653ED261587}"/>
                  </a:ext>
                </a:extLst>
              </p:cNvPr>
              <p:cNvCxnSpPr/>
              <p:nvPr/>
            </p:nvCxnSpPr>
            <p:spPr>
              <a:xfrm flipH="1">
                <a:off x="9940721" y="2763104"/>
                <a:ext cx="1445342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ustomShape 11">
                <a:extLst>
                  <a:ext uri="{FF2B5EF4-FFF2-40B4-BE49-F238E27FC236}">
                    <a16:creationId xmlns:a16="http://schemas.microsoft.com/office/drawing/2014/main" id="{B4BD095D-270D-9143-BAEE-0BC3DA40105D}"/>
                  </a:ext>
                </a:extLst>
              </p:cNvPr>
              <p:cNvSpPr/>
              <p:nvPr/>
            </p:nvSpPr>
            <p:spPr>
              <a:xfrm>
                <a:off x="10614231" y="3475915"/>
                <a:ext cx="1506492" cy="351430"/>
              </a:xfrm>
              <a:prstGeom prst="rect">
                <a:avLst/>
              </a:prstGeom>
              <a:solidFill>
                <a:srgbClr val="00B05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Read from EC</a:t>
                </a:r>
                <a:endParaRPr sz="1200" dirty="0"/>
              </a:p>
            </p:txBody>
          </p:sp>
          <p:sp>
            <p:nvSpPr>
              <p:cNvPr id="28" name="CustomShape 11">
                <a:extLst>
                  <a:ext uri="{FF2B5EF4-FFF2-40B4-BE49-F238E27FC236}">
                    <a16:creationId xmlns:a16="http://schemas.microsoft.com/office/drawing/2014/main" id="{A9805DDC-C93D-B24D-9CE0-0795CDC0019B}"/>
                  </a:ext>
                </a:extLst>
              </p:cNvPr>
              <p:cNvSpPr/>
              <p:nvPr/>
            </p:nvSpPr>
            <p:spPr>
              <a:xfrm>
                <a:off x="10640199" y="8291566"/>
                <a:ext cx="1506492" cy="351430"/>
              </a:xfrm>
              <a:prstGeom prst="rect">
                <a:avLst/>
              </a:prstGeom>
              <a:solidFill>
                <a:srgbClr val="00B05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Write to EC</a:t>
                </a:r>
                <a:endParaRPr sz="2400" dirty="0"/>
              </a:p>
            </p:txBody>
          </p:sp>
          <p:sp>
            <p:nvSpPr>
              <p:cNvPr id="29" name="TextBox 22">
                <a:extLst>
                  <a:ext uri="{FF2B5EF4-FFF2-40B4-BE49-F238E27FC236}">
                    <a16:creationId xmlns:a16="http://schemas.microsoft.com/office/drawing/2014/main" id="{2B37ABC1-10E0-BA43-B570-0274469BC750}"/>
                  </a:ext>
                </a:extLst>
              </p:cNvPr>
              <p:cNvSpPr txBox="1"/>
              <p:nvPr/>
            </p:nvSpPr>
            <p:spPr>
              <a:xfrm>
                <a:off x="9801286" y="2175590"/>
                <a:ext cx="233910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Execution flow:</a:t>
                </a: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18AD17A-EBD3-6346-8074-1A439CEFBDFD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5498112" y="2779430"/>
              <a:ext cx="3307646" cy="973134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3B5CFAD-AA7A-9546-A151-0A86956DCB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852" y="2860396"/>
              <a:ext cx="3294544" cy="1211351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894B31F-33D1-8B4F-B7D3-3DC7EA47CE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9937" y="2921380"/>
              <a:ext cx="2745561" cy="1416319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8918729-B472-0049-A6A4-F04F6C6A0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8233" y="3645440"/>
              <a:ext cx="1587661" cy="1010514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256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1" dirty="0"/>
              <a:t>Record INP/OUTP field syntax:</a:t>
            </a:r>
          </a:p>
          <a:p>
            <a:endParaRPr lang="en-US" sz="1100" i="1" dirty="0"/>
          </a:p>
          <a:p>
            <a:pPr marL="0" indent="0">
              <a:buNone/>
            </a:pPr>
            <a:r>
              <a:rPr lang="en-US" sz="1400" i="1" dirty="0"/>
              <a:t>"@asyn(&lt;</a:t>
            </a:r>
            <a:r>
              <a:rPr lang="en-US" sz="1400" i="1" dirty="0" err="1"/>
              <a:t>asynPort</a:t>
            </a:r>
            <a:r>
              <a:rPr lang="en-US" sz="1400" i="1" dirty="0"/>
              <a:t>&gt;,&lt;address&gt;,&lt;timeout&gt;)</a:t>
            </a:r>
            <a:r>
              <a:rPr lang="en-US" sz="1400" b="1" i="1" dirty="0" err="1">
                <a:solidFill>
                  <a:srgbClr val="0070C0"/>
                </a:solidFill>
              </a:rPr>
              <a:t>ecmcInfoStr</a:t>
            </a:r>
            <a:r>
              <a:rPr lang="en-US" sz="1400" i="1" dirty="0"/>
              <a:t>)”</a:t>
            </a:r>
            <a:endParaRPr lang="en-US" sz="1400" b="1" dirty="0"/>
          </a:p>
          <a:p>
            <a:endParaRPr lang="en-US" sz="1100" i="1" dirty="0"/>
          </a:p>
          <a:p>
            <a:pPr marL="0" indent="0">
              <a:buNone/>
            </a:pPr>
            <a:r>
              <a:rPr lang="en-US" sz="1400" b="1" i="1" dirty="0" err="1">
                <a:solidFill>
                  <a:srgbClr val="0070C0"/>
                </a:solidFill>
              </a:rPr>
              <a:t>ecmcInfoStr</a:t>
            </a:r>
            <a:r>
              <a:rPr lang="en-US" sz="1400" i="1" dirty="0"/>
              <a:t>:</a:t>
            </a:r>
            <a:endParaRPr lang="en-US" sz="1400" b="1" dirty="0"/>
          </a:p>
          <a:p>
            <a:pPr marL="0" indent="0">
              <a:buNone/>
            </a:pPr>
            <a:r>
              <a:rPr lang="en-US" sz="1100" b="1" i="1" dirty="0"/>
              <a:t>CMD</a:t>
            </a:r>
            <a:r>
              <a:rPr lang="en-US" sz="1100" i="1" dirty="0"/>
              <a:t>=&lt;</a:t>
            </a:r>
            <a:r>
              <a:rPr lang="en-US" sz="1100" i="1" dirty="0" err="1"/>
              <a:t>cmd</a:t>
            </a:r>
            <a:r>
              <a:rPr lang="en-US" sz="1100" i="1" dirty="0"/>
              <a:t>&gt;/</a:t>
            </a:r>
            <a:r>
              <a:rPr lang="en-US" sz="1100" b="1" i="1" dirty="0"/>
              <a:t>T_SMP_MS</a:t>
            </a:r>
            <a:r>
              <a:rPr lang="en-US" sz="1100" i="1" dirty="0"/>
              <a:t>=&lt;</a:t>
            </a:r>
            <a:r>
              <a:rPr lang="en-US" sz="1100" i="1" dirty="0" err="1"/>
              <a:t>sampletime</a:t>
            </a:r>
            <a:r>
              <a:rPr lang="en-US" sz="1100" i="1" dirty="0"/>
              <a:t>&gt;/</a:t>
            </a:r>
            <a:r>
              <a:rPr lang="en-US" sz="1100" b="1" i="1" dirty="0"/>
              <a:t>TYPE</a:t>
            </a:r>
            <a:r>
              <a:rPr lang="en-US" sz="1100" i="1" dirty="0"/>
              <a:t>=&lt;type&gt;/&lt;parameter name&gt;&lt;read/write&gt;"</a:t>
            </a:r>
            <a:endParaRPr lang="en-US" sz="1100" b="1" dirty="0"/>
          </a:p>
          <a:p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CMD</a:t>
            </a:r>
            <a:r>
              <a:rPr lang="en-US" sz="1100" dirty="0"/>
              <a:t> (optional):</a:t>
            </a:r>
          </a:p>
          <a:p>
            <a:pPr marL="1097203" lvl="1" indent="-457200">
              <a:buFont typeface="+mj-lt"/>
              <a:buAutoNum type="arabicPeriod"/>
            </a:pPr>
            <a:r>
              <a:rPr lang="en-US" sz="1100" dirty="0"/>
              <a:t>“UINT64TOFLOAT64”:		Converts 64bit </a:t>
            </a:r>
            <a:r>
              <a:rPr lang="en-US" sz="1100" dirty="0" err="1"/>
              <a:t>uint</a:t>
            </a:r>
            <a:r>
              <a:rPr lang="en-US" sz="1100" dirty="0"/>
              <a:t> data to float64 before push to EPICS (64 bit positions and time)</a:t>
            </a:r>
          </a:p>
          <a:p>
            <a:pPr marL="1097203" lvl="1" indent="-457200">
              <a:buFont typeface="+mj-lt"/>
              <a:buAutoNum type="arabicPeriod"/>
            </a:pPr>
            <a:r>
              <a:rPr lang="en-US" sz="1100" dirty="0"/>
              <a:t>“FLOAT64TOINT32”:		Converts float 64 to int32  before push to epics (binary PLC values)</a:t>
            </a:r>
          </a:p>
          <a:p>
            <a:pPr marL="1097203" lvl="1" indent="-457200">
              <a:buFont typeface="+mj-lt"/>
              <a:buAutoNum type="arabicPeriod"/>
            </a:pP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T_SMP_MS </a:t>
            </a:r>
            <a:r>
              <a:rPr lang="en-US" sz="1100" dirty="0"/>
              <a:t>(optional): 			Record update rate in milliseconds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TYPE</a:t>
            </a:r>
            <a:r>
              <a:rPr lang="en-US" sz="1100" dirty="0"/>
              <a:t> (mandatory): 			Type of data to transfer (asynInt32, asynFloat64, asynInt32ArrayIn..)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&lt;parameter name&gt;</a:t>
            </a:r>
            <a:r>
              <a:rPr lang="en-US" sz="1100" dirty="0"/>
              <a:t> (mandatory):</a:t>
            </a:r>
          </a:p>
          <a:p>
            <a:pPr lvl="1"/>
            <a:r>
              <a:rPr lang="en-US" sz="1100" dirty="0"/>
              <a:t>Example for </a:t>
            </a:r>
            <a:r>
              <a:rPr lang="en-US" sz="1100" dirty="0" err="1"/>
              <a:t>Ec</a:t>
            </a:r>
            <a:r>
              <a:rPr lang="en-US" sz="1100" dirty="0"/>
              <a:t> data: 		“</a:t>
            </a:r>
            <a:r>
              <a:rPr lang="en-US" sz="1100" dirty="0" err="1"/>
              <a:t>ec</a:t>
            </a:r>
            <a:r>
              <a:rPr lang="en-US" sz="1100" dirty="0"/>
              <a:t>&lt;master index&gt;.s&lt;slave index&gt;.&lt;data alias&gt;” </a:t>
            </a:r>
          </a:p>
          <a:p>
            <a:pPr lvl="1"/>
            <a:r>
              <a:rPr lang="en-US" sz="1100" dirty="0"/>
              <a:t>Use “</a:t>
            </a:r>
            <a:r>
              <a:rPr lang="en-US" sz="1100" dirty="0" err="1"/>
              <a:t>ecmcReport</a:t>
            </a:r>
            <a:r>
              <a:rPr lang="en-US" sz="1100" dirty="0"/>
              <a:t> 3” to see available parameter names</a:t>
            </a:r>
          </a:p>
          <a:p>
            <a:pPr lvl="1"/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100" b="1" dirty="0"/>
              <a:t>&lt;read/write&gt; </a:t>
            </a:r>
            <a:r>
              <a:rPr lang="en-US" sz="1100" dirty="0"/>
              <a:t>(mandatory)     </a:t>
            </a:r>
          </a:p>
          <a:p>
            <a:pPr marL="0" indent="0">
              <a:buNone/>
            </a:pPr>
            <a:r>
              <a:rPr lang="en-US" sz="1100" dirty="0"/>
              <a:t>	read  		“?”</a:t>
            </a:r>
          </a:p>
          <a:p>
            <a:pPr marL="0" indent="0">
              <a:buNone/>
            </a:pPr>
            <a:r>
              <a:rPr lang="en-US" sz="1100" dirty="0"/>
              <a:t>	write 	 	</a:t>
            </a:r>
            <a:r>
              <a:rPr lang="en-US" sz="1100" dirty="0" smtClean="0"/>
              <a:t>“=”</a:t>
            </a: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ECMC data access over Asyn: </a:t>
            </a:r>
            <a:r>
              <a:rPr lang="en-US" dirty="0" smtClean="0"/>
              <a:t>EtherCAT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9162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2-Axes slit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grpSp>
        <p:nvGrpSpPr>
          <p:cNvPr id="24" name="Group 23"/>
          <p:cNvGrpSpPr/>
          <p:nvPr/>
        </p:nvGrpSpPr>
        <p:grpSpPr>
          <a:xfrm>
            <a:off x="251520" y="1052736"/>
            <a:ext cx="9200940" cy="4902331"/>
            <a:chOff x="-1832257" y="-4912"/>
            <a:chExt cx="12808515" cy="6824474"/>
          </a:xfrm>
        </p:grpSpPr>
        <p:sp>
          <p:nvSpPr>
            <p:cNvPr id="5" name="CustomShape 2"/>
            <p:cNvSpPr/>
            <p:nvPr/>
          </p:nvSpPr>
          <p:spPr>
            <a:xfrm>
              <a:off x="-1388859" y="164935"/>
              <a:ext cx="6600470" cy="2420719"/>
            </a:xfrm>
            <a:prstGeom prst="rect">
              <a:avLst/>
            </a:prstGeom>
            <a:noFill/>
            <a:ln>
              <a:noFill/>
            </a:ln>
          </p:spPr>
          <p:txBody>
            <a:bodyPr lIns="122889" tIns="61446" rIns="122889" bIns="61446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8218" indent="-468218" defTabSz="624290">
                <a:buFont typeface="Arial"/>
                <a:buChar char="•"/>
                <a:defRPr/>
              </a:pPr>
              <a:r>
                <a:rPr lang="en-US" sz="1800" dirty="0">
                  <a:solidFill>
                    <a:srgbClr val="000000"/>
                  </a:solidFill>
                  <a:latin typeface="Calibri"/>
                </a:rPr>
                <a:t>2 virtual axes </a:t>
              </a:r>
            </a:p>
            <a:p>
              <a:pPr marL="1092511" lvl="1" indent="-468218" defTabSz="624290">
                <a:buFont typeface="Lucida Grande"/>
                <a:buChar char="-"/>
                <a:defRPr/>
              </a:pPr>
              <a:r>
                <a:rPr lang="en-US" sz="1800" dirty="0">
                  <a:solidFill>
                    <a:srgbClr val="000000"/>
                  </a:solidFill>
                  <a:latin typeface="Calibri"/>
                </a:rPr>
                <a:t>Slit center position</a:t>
              </a:r>
            </a:p>
            <a:p>
              <a:pPr marL="1092511" lvl="1" indent="-468218" defTabSz="624290">
                <a:buFont typeface="Lucida Grande"/>
                <a:buChar char="-"/>
                <a:defRPr/>
              </a:pPr>
              <a:r>
                <a:rPr lang="en-US" sz="1800" dirty="0">
                  <a:solidFill>
                    <a:srgbClr val="000000"/>
                  </a:solidFill>
                  <a:latin typeface="Calibri"/>
                </a:rPr>
                <a:t>Slit gap/opening</a:t>
              </a:r>
              <a:endParaRPr sz="1800" dirty="0"/>
            </a:p>
            <a:p>
              <a:pPr marL="468218" indent="-468218" defTabSz="624290">
                <a:buFont typeface="Arial"/>
                <a:buChar char="•"/>
                <a:defRPr/>
              </a:pPr>
              <a:r>
                <a:rPr lang="en-US" sz="1800" dirty="0">
                  <a:solidFill>
                    <a:srgbClr val="000000"/>
                  </a:solidFill>
                  <a:latin typeface="Calibri"/>
                </a:rPr>
                <a:t>2 normal axes (blade positions)</a:t>
              </a:r>
            </a:p>
            <a:p>
              <a:pPr marL="624290" lvl="1" defTabSz="624290">
                <a:defRPr/>
              </a:pPr>
              <a:endParaRPr lang="en-US" sz="1200" dirty="0"/>
            </a:p>
            <a:p>
              <a:pPr marL="468218" indent="-468218" defTabSz="624290">
                <a:buFont typeface="Arial"/>
                <a:buChar char="•"/>
                <a:defRPr/>
              </a:pPr>
              <a:endParaRPr sz="1800" dirty="0"/>
            </a:p>
            <a:p>
              <a:pPr defTabSz="624290">
                <a:defRPr/>
              </a:pPr>
              <a:endParaRPr sz="1800" dirty="0"/>
            </a:p>
            <a:p>
              <a:pPr defTabSz="624290">
                <a:defRPr/>
              </a:pPr>
              <a:endParaRPr sz="1800" dirty="0"/>
            </a:p>
            <a:p>
              <a:pPr defTabSz="624290">
                <a:defRPr/>
              </a:pPr>
              <a:endParaRPr sz="1800" dirty="0"/>
            </a:p>
            <a:p>
              <a:pPr defTabSz="624290">
                <a:defRPr/>
              </a:pPr>
              <a:endParaRPr sz="1800" dirty="0"/>
            </a:p>
            <a:p>
              <a:pPr defTabSz="624290">
                <a:defRPr/>
              </a:pPr>
              <a:endParaRPr sz="1800" dirty="0"/>
            </a:p>
            <a:p>
              <a:pPr defTabSz="624290">
                <a:defRPr/>
              </a:pPr>
              <a:endParaRPr sz="1800" dirty="0"/>
            </a:p>
          </p:txBody>
        </p:sp>
        <p:sp>
          <p:nvSpPr>
            <p:cNvPr id="6" name="CustomShape 18"/>
            <p:cNvSpPr>
              <a:spLocks noChangeArrowheads="1"/>
            </p:cNvSpPr>
            <p:nvPr/>
          </p:nvSpPr>
          <p:spPr bwMode="auto">
            <a:xfrm>
              <a:off x="5211611" y="2585654"/>
              <a:ext cx="5764647" cy="4233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2889" tIns="61446" rIns="122889" bIns="61446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Forward Kinematics:</a:t>
              </a:r>
              <a:endParaRPr lang="en-US" sz="1200" dirty="0"/>
            </a:p>
            <a:p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ax3.traj.setpos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:=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ax1.traj.setpos 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-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 ax2.traj.setpos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/2;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ax4.traj.setpos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:=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ax1.traj.setpos 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+ 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ax2.traj.setpos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/2;</a:t>
              </a:r>
              <a:endParaRPr lang="en-US" sz="1200" dirty="0"/>
            </a:p>
            <a:p>
              <a:endParaRPr lang="en-US" sz="1000" dirty="0"/>
            </a:p>
            <a:p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Inverse Kinematics: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ax1.enc.actpos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:=(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ax3.enc.actpos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+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ax4.enc.actpos 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)/2;</a:t>
              </a:r>
              <a:endParaRPr lang="en-US" sz="1200" dirty="0"/>
            </a:p>
            <a:p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ax2.enc.actpos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:=(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ax4.enc.actpos 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–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 ax3.enc.actpos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);</a:t>
              </a:r>
            </a:p>
            <a:p>
              <a:endParaRPr lang="en-US" sz="1000" dirty="0">
                <a:solidFill>
                  <a:srgbClr val="000000"/>
                </a:solidFill>
                <a:latin typeface="Calibri" charset="0"/>
              </a:endParaRPr>
            </a:p>
            <a:p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Amplifier enable: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ax3.drv.enable:=ax1.drv.enable or ax2.drv.enable;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ax4.drv.enable:=ax1.drv.enable or ax2.drv.enable;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Or:</a:t>
              </a:r>
            </a:p>
            <a:p>
              <a:r>
                <a:rPr lang="en-US" sz="1200" dirty="0" err="1">
                  <a:solidFill>
                    <a:srgbClr val="000000"/>
                  </a:solidFill>
                  <a:latin typeface="Calibri" charset="0"/>
                </a:rPr>
                <a:t>mc_power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(3, ax1.drv.enable or ax2.drv.enable);</a:t>
              </a:r>
            </a:p>
            <a:p>
              <a:r>
                <a:rPr lang="en-US" sz="1200" dirty="0" err="1">
                  <a:solidFill>
                    <a:srgbClr val="000000"/>
                  </a:solidFill>
                  <a:latin typeface="Calibri" charset="0"/>
                </a:rPr>
                <a:t>mc_power</a:t>
              </a:r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(4, ax1.drv.enable or ax2.drv.enable);</a:t>
              </a:r>
            </a:p>
            <a:p>
              <a:endParaRPr lang="en-US" sz="1200" dirty="0">
                <a:solidFill>
                  <a:srgbClr val="000000"/>
                </a:solidFill>
                <a:latin typeface="Calibri" charset="0"/>
              </a:endParaRPr>
            </a:p>
            <a:p>
              <a:endParaRPr lang="en-US" sz="1200" dirty="0"/>
            </a:p>
            <a:p>
              <a:endParaRPr lang="en-US" sz="1800" dirty="0"/>
            </a:p>
          </p:txBody>
        </p:sp>
        <p:sp>
          <p:nvSpPr>
            <p:cNvPr id="7" name="CustomShape 3"/>
            <p:cNvSpPr>
              <a:spLocks noChangeArrowheads="1"/>
            </p:cNvSpPr>
            <p:nvPr/>
          </p:nvSpPr>
          <p:spPr bwMode="auto">
            <a:xfrm>
              <a:off x="57791" y="4733956"/>
              <a:ext cx="1144417" cy="1667559"/>
            </a:xfrm>
            <a:prstGeom prst="rect">
              <a:avLst/>
            </a:prstGeom>
            <a:gradFill rotWithShape="0">
              <a:gsLst>
                <a:gs pos="0">
                  <a:srgbClr val="3C7AC7"/>
                </a:gs>
                <a:gs pos="100000">
                  <a:srgbClr val="2E5F99"/>
                </a:gs>
              </a:gsLst>
              <a:lin ang="5400000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122889" tIns="61446" rIns="122889" bIns="61446" anchor="ctr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>
                  <a:solidFill>
                    <a:srgbClr val="FFFFFF"/>
                  </a:solidFill>
                  <a:latin typeface="Calibri" charset="0"/>
                </a:rPr>
                <a:t>Blade</a:t>
              </a:r>
              <a:endParaRPr lang="en-US" sz="1800"/>
            </a:p>
            <a:p>
              <a:pPr algn="ctr"/>
              <a:r>
                <a:rPr lang="en-US" sz="1800">
                  <a:solidFill>
                    <a:srgbClr val="FFFFFF"/>
                  </a:solidFill>
                  <a:latin typeface="Calibri" charset="0"/>
                </a:rPr>
                <a:t>Axis 3</a:t>
              </a:r>
              <a:endParaRPr lang="en-US" sz="1800"/>
            </a:p>
          </p:txBody>
        </p:sp>
        <p:sp>
          <p:nvSpPr>
            <p:cNvPr id="8" name="CustomShape 4"/>
            <p:cNvSpPr>
              <a:spLocks noChangeArrowheads="1"/>
            </p:cNvSpPr>
            <p:nvPr/>
          </p:nvSpPr>
          <p:spPr bwMode="auto">
            <a:xfrm>
              <a:off x="2348429" y="4733956"/>
              <a:ext cx="1142616" cy="1667559"/>
            </a:xfrm>
            <a:prstGeom prst="rect">
              <a:avLst/>
            </a:prstGeom>
            <a:gradFill rotWithShape="0">
              <a:gsLst>
                <a:gs pos="0">
                  <a:srgbClr val="3C7AC7"/>
                </a:gs>
                <a:gs pos="100000">
                  <a:srgbClr val="2E5F99"/>
                </a:gs>
              </a:gsLst>
              <a:lin ang="5400000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122889" tIns="61446" rIns="122889" bIns="61446" anchor="ctr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>
                  <a:solidFill>
                    <a:srgbClr val="FFFFFF"/>
                  </a:solidFill>
                  <a:latin typeface="Calibri" charset="0"/>
                </a:rPr>
                <a:t>Blade</a:t>
              </a:r>
              <a:endParaRPr lang="en-US" sz="1800"/>
            </a:p>
            <a:p>
              <a:pPr algn="ctr"/>
              <a:r>
                <a:rPr lang="en-US" sz="1800">
                  <a:solidFill>
                    <a:srgbClr val="FFFFFF"/>
                  </a:solidFill>
                  <a:latin typeface="Calibri" charset="0"/>
                </a:rPr>
                <a:t>Axis 4</a:t>
              </a:r>
              <a:endParaRPr lang="en-US" sz="1800"/>
            </a:p>
          </p:txBody>
        </p:sp>
        <p:cxnSp>
          <p:nvCxnSpPr>
            <p:cNvPr id="9" name="CustomShape 5"/>
            <p:cNvCxnSpPr>
              <a:cxnSpLocks noChangeShapeType="1"/>
            </p:cNvCxnSpPr>
            <p:nvPr/>
          </p:nvCxnSpPr>
          <p:spPr bwMode="auto">
            <a:xfrm>
              <a:off x="-1832257" y="6519819"/>
              <a:ext cx="6238838" cy="1879"/>
            </a:xfrm>
            <a:prstGeom prst="straightConnector1">
              <a:avLst/>
            </a:prstGeom>
            <a:noFill/>
            <a:ln w="25560">
              <a:solidFill>
                <a:srgbClr val="4F81BD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10" name="CustomShape 7"/>
            <p:cNvCxnSpPr>
              <a:cxnSpLocks noChangeShapeType="1"/>
            </p:cNvCxnSpPr>
            <p:nvPr/>
          </p:nvCxnSpPr>
          <p:spPr bwMode="auto">
            <a:xfrm>
              <a:off x="-1697028" y="4256971"/>
              <a:ext cx="4045460" cy="0"/>
            </a:xfrm>
            <a:prstGeom prst="straightConnector1">
              <a:avLst/>
            </a:prstGeom>
            <a:noFill/>
            <a:ln w="2556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</a:extLst>
          </p:spPr>
        </p:cxn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202208" y="2585654"/>
              <a:ext cx="0" cy="3936044"/>
            </a:xfrm>
            <a:prstGeom prst="line">
              <a:avLst/>
            </a:prstGeom>
            <a:noFill/>
            <a:ln w="12600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</a:extLst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346626" y="2585654"/>
              <a:ext cx="0" cy="3936044"/>
            </a:xfrm>
            <a:prstGeom prst="line">
              <a:avLst/>
            </a:prstGeom>
            <a:noFill/>
            <a:ln w="12600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</a:extLst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cxnSp>
          <p:nvCxnSpPr>
            <p:cNvPr id="13" name="CustomShape 10"/>
            <p:cNvCxnSpPr>
              <a:cxnSpLocks noChangeShapeType="1"/>
            </p:cNvCxnSpPr>
            <p:nvPr/>
          </p:nvCxnSpPr>
          <p:spPr bwMode="auto">
            <a:xfrm>
              <a:off x="-1697028" y="3779988"/>
              <a:ext cx="2899239" cy="0"/>
            </a:xfrm>
            <a:prstGeom prst="straightConnector1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</a:extLst>
          </p:spPr>
        </p:cxn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775318" y="2585654"/>
              <a:ext cx="0" cy="3936044"/>
            </a:xfrm>
            <a:prstGeom prst="line">
              <a:avLst/>
            </a:prstGeom>
            <a:noFill/>
            <a:ln w="12600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</a:extLst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cxnSp>
          <p:nvCxnSpPr>
            <p:cNvPr id="15" name="CustomShape 12"/>
            <p:cNvCxnSpPr>
              <a:cxnSpLocks noChangeShapeType="1"/>
            </p:cNvCxnSpPr>
            <p:nvPr/>
          </p:nvCxnSpPr>
          <p:spPr bwMode="auto">
            <a:xfrm>
              <a:off x="-1697028" y="2824148"/>
              <a:ext cx="3470547" cy="1879"/>
            </a:xfrm>
            <a:prstGeom prst="straightConnector1">
              <a:avLst/>
            </a:prstGeom>
            <a:noFill/>
            <a:ln w="2556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16" name="CustomShape 13"/>
            <p:cNvCxnSpPr>
              <a:cxnSpLocks noChangeShapeType="1"/>
            </p:cNvCxnSpPr>
            <p:nvPr/>
          </p:nvCxnSpPr>
          <p:spPr bwMode="auto">
            <a:xfrm>
              <a:off x="1202210" y="3291739"/>
              <a:ext cx="1144418" cy="0"/>
            </a:xfrm>
            <a:prstGeom prst="straightConnector1">
              <a:avLst/>
            </a:prstGeom>
            <a:noFill/>
            <a:ln w="2556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</a:extLst>
          </p:spPr>
        </p:cxnSp>
        <p:sp>
          <p:nvSpPr>
            <p:cNvPr id="17" name="CustomShape 14"/>
            <p:cNvSpPr>
              <a:spLocks noChangeArrowheads="1"/>
            </p:cNvSpPr>
            <p:nvPr/>
          </p:nvSpPr>
          <p:spPr bwMode="auto">
            <a:xfrm>
              <a:off x="2477258" y="3898297"/>
              <a:ext cx="3803122" cy="50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2889" tIns="61446" rIns="122889" bIns="61446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solidFill>
                    <a:srgbClr val="000000"/>
                  </a:solidFill>
                  <a:latin typeface="Calibri" charset="0"/>
                </a:rPr>
                <a:t>Axis 4 (Normal: Blade position)</a:t>
              </a:r>
              <a:endParaRPr lang="en-US" sz="1050" dirty="0"/>
            </a:p>
          </p:txBody>
        </p:sp>
        <p:sp>
          <p:nvSpPr>
            <p:cNvPr id="18" name="CustomShape 15"/>
            <p:cNvSpPr>
              <a:spLocks noChangeArrowheads="1"/>
            </p:cNvSpPr>
            <p:nvPr/>
          </p:nvSpPr>
          <p:spPr bwMode="auto">
            <a:xfrm>
              <a:off x="2477258" y="3460749"/>
              <a:ext cx="3662199" cy="50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2889" tIns="61446" rIns="122889" bIns="61446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>
                  <a:solidFill>
                    <a:srgbClr val="000000"/>
                  </a:solidFill>
                  <a:latin typeface="Calibri" charset="0"/>
                </a:rPr>
                <a:t>Axis </a:t>
              </a:r>
              <a:r>
                <a:rPr lang="en-US" sz="1050">
                  <a:solidFill>
                    <a:srgbClr val="008000"/>
                  </a:solidFill>
                  <a:latin typeface="Calibri" charset="0"/>
                </a:rPr>
                <a:t>3</a:t>
              </a:r>
              <a:r>
                <a:rPr lang="en-US" sz="1050">
                  <a:solidFill>
                    <a:srgbClr val="000000"/>
                  </a:solidFill>
                  <a:latin typeface="Calibri" charset="0"/>
                </a:rPr>
                <a:t> (Normal: Blade position)</a:t>
              </a:r>
              <a:endParaRPr lang="en-US" sz="1050"/>
            </a:p>
          </p:txBody>
        </p:sp>
        <p:sp>
          <p:nvSpPr>
            <p:cNvPr id="19" name="CustomShape 16"/>
            <p:cNvSpPr>
              <a:spLocks noChangeArrowheads="1"/>
            </p:cNvSpPr>
            <p:nvPr/>
          </p:nvSpPr>
          <p:spPr bwMode="auto">
            <a:xfrm>
              <a:off x="2477255" y="2585656"/>
              <a:ext cx="3662201" cy="50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2889" tIns="61446" rIns="122889" bIns="61446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>
                  <a:solidFill>
                    <a:srgbClr val="000000"/>
                  </a:solidFill>
                  <a:latin typeface="Calibri" charset="0"/>
                </a:rPr>
                <a:t>Axis </a:t>
              </a:r>
              <a:r>
                <a:rPr lang="en-US" sz="1050">
                  <a:solidFill>
                    <a:srgbClr val="3366FF"/>
                  </a:solidFill>
                  <a:latin typeface="Calibri" charset="0"/>
                </a:rPr>
                <a:t>1</a:t>
              </a:r>
              <a:r>
                <a:rPr lang="en-US" sz="1050">
                  <a:solidFill>
                    <a:srgbClr val="000000"/>
                  </a:solidFill>
                  <a:latin typeface="Calibri" charset="0"/>
                </a:rPr>
                <a:t> (</a:t>
              </a:r>
              <a:r>
                <a:rPr lang="en-US" sz="1050" err="1">
                  <a:solidFill>
                    <a:srgbClr val="000000"/>
                  </a:solidFill>
                  <a:latin typeface="Calibri" charset="0"/>
                </a:rPr>
                <a:t>Virt</a:t>
              </a:r>
              <a:r>
                <a:rPr lang="en-US" sz="1050">
                  <a:solidFill>
                    <a:srgbClr val="000000"/>
                  </a:solidFill>
                  <a:latin typeface="Calibri" charset="0"/>
                </a:rPr>
                <a:t>: Center position)</a:t>
              </a:r>
              <a:endParaRPr lang="en-US" sz="1050"/>
            </a:p>
          </p:txBody>
        </p:sp>
        <p:sp>
          <p:nvSpPr>
            <p:cNvPr id="20" name="CustomShape 17"/>
            <p:cNvSpPr>
              <a:spLocks noChangeArrowheads="1"/>
            </p:cNvSpPr>
            <p:nvPr/>
          </p:nvSpPr>
          <p:spPr bwMode="auto">
            <a:xfrm>
              <a:off x="2466445" y="3023202"/>
              <a:ext cx="3673011" cy="50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2889" tIns="61446" rIns="122889" bIns="61446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>
                  <a:solidFill>
                    <a:srgbClr val="000000"/>
                  </a:solidFill>
                  <a:latin typeface="Calibri" charset="0"/>
                </a:rPr>
                <a:t>Axis </a:t>
              </a:r>
              <a:r>
                <a:rPr lang="en-US" sz="1050">
                  <a:solidFill>
                    <a:srgbClr val="FF0000"/>
                  </a:solidFill>
                  <a:latin typeface="Calibri" charset="0"/>
                </a:rPr>
                <a:t>2</a:t>
              </a:r>
              <a:r>
                <a:rPr lang="en-US" sz="1050">
                  <a:solidFill>
                    <a:srgbClr val="000000"/>
                  </a:solidFill>
                  <a:latin typeface="Calibri" charset="0"/>
                </a:rPr>
                <a:t> (</a:t>
              </a:r>
              <a:r>
                <a:rPr lang="en-US" sz="1050" err="1">
                  <a:solidFill>
                    <a:srgbClr val="000000"/>
                  </a:solidFill>
                  <a:latin typeface="Calibri" charset="0"/>
                </a:rPr>
                <a:t>Virt</a:t>
              </a:r>
              <a:r>
                <a:rPr lang="en-US" sz="1050">
                  <a:solidFill>
                    <a:srgbClr val="000000"/>
                  </a:solidFill>
                  <a:latin typeface="Calibri" charset="0"/>
                </a:rPr>
                <a:t>: Gap)</a:t>
              </a:r>
              <a:endParaRPr lang="en-US" sz="1050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-1697028" y="2585654"/>
              <a:ext cx="0" cy="3934165"/>
            </a:xfrm>
            <a:prstGeom prst="line">
              <a:avLst/>
            </a:prstGeom>
            <a:noFill/>
            <a:ln w="12600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</a:extLst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F573AB-54C0-454D-8C25-61AFE081A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1" t="2369" r="16285"/>
            <a:stretch/>
          </p:blipFill>
          <p:spPr>
            <a:xfrm rot="16200000">
              <a:off x="6640677" y="-1433977"/>
              <a:ext cx="2478198" cy="5336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2774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EtherCAT: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/>
              <a:t>portfolio supporting EtherCAT is large.</a:t>
            </a:r>
          </a:p>
          <a:p>
            <a:endParaRPr lang="en-US" dirty="0" smtClean="0"/>
          </a:p>
          <a:p>
            <a:r>
              <a:rPr lang="en-US" dirty="0" smtClean="0"/>
              <a:t>EMCC:</a:t>
            </a:r>
            <a:endParaRPr lang="en-US" dirty="0"/>
          </a:p>
          <a:p>
            <a:pPr lvl="1"/>
            <a:r>
              <a:rPr lang="en-US" dirty="0" smtClean="0"/>
              <a:t>ECMC built on OS </a:t>
            </a:r>
            <a:r>
              <a:rPr lang="en-US" dirty="0" err="1" smtClean="0"/>
              <a:t>EtherLab</a:t>
            </a:r>
            <a:r>
              <a:rPr lang="en-US" dirty="0" smtClean="0"/>
              <a:t> driver.</a:t>
            </a:r>
          </a:p>
          <a:p>
            <a:pPr lvl="1"/>
            <a:r>
              <a:rPr lang="en-US" dirty="0" smtClean="0"/>
              <a:t>ECMC has a well-developed </a:t>
            </a:r>
            <a:r>
              <a:rPr lang="en-US" dirty="0"/>
              <a:t>interface </a:t>
            </a:r>
            <a:r>
              <a:rPr lang="en-US" dirty="0" smtClean="0"/>
              <a:t>to </a:t>
            </a:r>
            <a:r>
              <a:rPr lang="en-US" dirty="0"/>
              <a:t>EPICS.</a:t>
            </a:r>
          </a:p>
          <a:p>
            <a:endParaRPr lang="en-US" dirty="0" smtClean="0"/>
          </a:p>
          <a:p>
            <a:r>
              <a:rPr lang="en-US" dirty="0" smtClean="0"/>
              <a:t>SLS-2.0:</a:t>
            </a:r>
            <a:endParaRPr lang="en-US" dirty="0"/>
          </a:p>
          <a:p>
            <a:pPr lvl="1"/>
            <a:r>
              <a:rPr lang="en-US" dirty="0" smtClean="0"/>
              <a:t>ECMC is being adopted for </a:t>
            </a:r>
            <a:r>
              <a:rPr lang="en-US" dirty="0"/>
              <a:t>motion, DAQ, </a:t>
            </a:r>
            <a:r>
              <a:rPr lang="en-US" dirty="0" smtClean="0"/>
              <a:t>I/O at SLS-2.0 beamlines girders, RF.</a:t>
            </a:r>
          </a:p>
          <a:p>
            <a:pPr lvl="2"/>
            <a:r>
              <a:rPr lang="en-US" dirty="0" smtClean="0"/>
              <a:t>Served mid-tier performance applications, highly customizable.</a:t>
            </a:r>
          </a:p>
          <a:p>
            <a:pPr lvl="2"/>
            <a:r>
              <a:rPr lang="en-US" dirty="0" smtClean="0"/>
              <a:t>Potential for more complex scenarios (i.e. complex kinematics, fly-scan)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0903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Wir schaffen Wissen – heute für morgen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My thanks go to</a:t>
            </a:r>
          </a:p>
          <a:p>
            <a:pPr marL="0" indent="0">
              <a:buNone/>
            </a:pPr>
            <a:endParaRPr lang="en-GB" noProof="0" dirty="0"/>
          </a:p>
          <a:p>
            <a:r>
              <a:rPr lang="en-GB" noProof="0" dirty="0" smtClean="0"/>
              <a:t>ECMC developers </a:t>
            </a:r>
          </a:p>
          <a:p>
            <a:r>
              <a:rPr lang="en-GB" noProof="0" dirty="0" smtClean="0"/>
              <a:t>Anders </a:t>
            </a:r>
            <a:r>
              <a:rPr lang="en-GB" noProof="0" dirty="0" err="1" smtClean="0"/>
              <a:t>Sandstrom</a:t>
            </a:r>
            <a:endParaRPr lang="en-GB" noProof="0" dirty="0"/>
          </a:p>
          <a:p>
            <a:r>
              <a:rPr lang="en-US" dirty="0" err="1" smtClean="0">
                <a:solidFill>
                  <a:srgbClr val="000000"/>
                </a:solidFill>
              </a:rPr>
              <a:t>Igh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open source EtherCAT master (www.etherlab.org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GB" noProof="0" dirty="0"/>
          </a:p>
          <a:p>
            <a:endParaRPr lang="en-GB" noProof="0" dirty="0" smtClean="0"/>
          </a:p>
          <a:p>
            <a:r>
              <a:rPr lang="en-GB" dirty="0" smtClean="0"/>
              <a:t>Questions?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59386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EtherCAT = </a:t>
            </a:r>
            <a:r>
              <a:rPr lang="en-US" b="1" dirty="0"/>
              <a:t>Ether</a:t>
            </a:r>
            <a:r>
              <a:rPr lang="en-US" dirty="0"/>
              <a:t>net for </a:t>
            </a:r>
            <a:r>
              <a:rPr lang="en-US" b="1" dirty="0"/>
              <a:t>C</a:t>
            </a:r>
            <a:r>
              <a:rPr lang="en-US" dirty="0"/>
              <a:t>ontrol </a:t>
            </a:r>
            <a:r>
              <a:rPr lang="en-US" b="1" dirty="0"/>
              <a:t>A</a:t>
            </a:r>
            <a:r>
              <a:rPr lang="en-US" dirty="0"/>
              <a:t>utomation </a:t>
            </a:r>
            <a:r>
              <a:rPr lang="en-US" b="1" dirty="0" smtClean="0"/>
              <a:t>T</a:t>
            </a:r>
            <a:r>
              <a:rPr lang="en-US" dirty="0" smtClean="0"/>
              <a:t>echnology</a:t>
            </a:r>
          </a:p>
          <a:p>
            <a:r>
              <a:rPr lang="en-US" dirty="0" smtClean="0"/>
              <a:t>Open </a:t>
            </a:r>
            <a:r>
              <a:rPr lang="en-US" dirty="0"/>
              <a:t>fieldbus standard originally developed by </a:t>
            </a:r>
            <a:r>
              <a:rPr lang="en-US" dirty="0" err="1"/>
              <a:t>Beckhoff</a:t>
            </a:r>
            <a:r>
              <a:rPr lang="en-US" dirty="0"/>
              <a:t> </a:t>
            </a:r>
            <a:r>
              <a:rPr lang="en-US" dirty="0" smtClean="0"/>
              <a:t>GmbH.</a:t>
            </a:r>
            <a:endParaRPr lang="en-US" dirty="0" smtClean="0"/>
          </a:p>
          <a:p>
            <a:r>
              <a:rPr lang="en-US" dirty="0" smtClean="0"/>
              <a:t>Maintained </a:t>
            </a:r>
            <a:r>
              <a:rPr lang="en-US" dirty="0"/>
              <a:t>by EtherCAT Technology </a:t>
            </a:r>
            <a:r>
              <a:rPr lang="en-US" dirty="0" smtClean="0"/>
              <a:t>Group.</a:t>
            </a:r>
            <a:endParaRPr lang="en-US" dirty="0" smtClean="0"/>
          </a:p>
          <a:p>
            <a:r>
              <a:rPr lang="en-US" dirty="0" smtClean="0"/>
              <a:t>Hardware requirements:</a:t>
            </a:r>
          </a:p>
          <a:p>
            <a:pPr lvl="1"/>
            <a:r>
              <a:rPr lang="en-US" dirty="0" smtClean="0"/>
              <a:t>Master</a:t>
            </a:r>
            <a:r>
              <a:rPr lang="en-US" dirty="0"/>
              <a:t>: standard computer hardware (</a:t>
            </a:r>
            <a:r>
              <a:rPr lang="en-US" dirty="0" smtClean="0"/>
              <a:t>NIC)</a:t>
            </a:r>
          </a:p>
          <a:p>
            <a:pPr lvl="1"/>
            <a:r>
              <a:rPr lang="en-US" dirty="0" smtClean="0"/>
              <a:t>Slaves</a:t>
            </a:r>
            <a:r>
              <a:rPr lang="en-US" dirty="0"/>
              <a:t>: dedicated hardware, EtherCAT Slave Controller (</a:t>
            </a:r>
            <a:r>
              <a:rPr lang="en-US" dirty="0" smtClean="0"/>
              <a:t>ESC)</a:t>
            </a:r>
          </a:p>
          <a:p>
            <a:r>
              <a:rPr lang="en-US" dirty="0" smtClean="0"/>
              <a:t>Masters</a:t>
            </a:r>
            <a:r>
              <a:rPr lang="en-US" dirty="0"/>
              <a:t>: Commercial (e.g. </a:t>
            </a:r>
            <a:r>
              <a:rPr lang="en-US" dirty="0" err="1"/>
              <a:t>Beckhoff</a:t>
            </a:r>
            <a:r>
              <a:rPr lang="en-US" dirty="0"/>
              <a:t> </a:t>
            </a:r>
            <a:r>
              <a:rPr lang="en-US" dirty="0" err="1"/>
              <a:t>TwinCAT</a:t>
            </a:r>
            <a:r>
              <a:rPr lang="en-US" dirty="0"/>
              <a:t>) and open source masters </a:t>
            </a:r>
            <a:r>
              <a:rPr lang="en-US" dirty="0" smtClean="0"/>
              <a:t>available.</a:t>
            </a:r>
          </a:p>
          <a:p>
            <a:r>
              <a:rPr lang="en-US" dirty="0" smtClean="0"/>
              <a:t>Slaves</a:t>
            </a:r>
            <a:r>
              <a:rPr lang="en-US" dirty="0"/>
              <a:t>: Several 100 manufacturers of slaves (drives, I/O, sensors, robots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Topologies</a:t>
            </a:r>
            <a:r>
              <a:rPr lang="en-US" dirty="0"/>
              <a:t>: Line, Star, </a:t>
            </a:r>
            <a:r>
              <a:rPr lang="en-US" dirty="0" smtClean="0"/>
              <a:t>Ring.</a:t>
            </a:r>
          </a:p>
          <a:p>
            <a:r>
              <a:rPr lang="en-US" dirty="0" smtClean="0"/>
              <a:t>Media</a:t>
            </a:r>
            <a:r>
              <a:rPr lang="en-US" dirty="0"/>
              <a:t>: Cat 5 cable, plastic fiber, glass </a:t>
            </a:r>
            <a:r>
              <a:rPr lang="en-US" dirty="0" smtClean="0"/>
              <a:t>fiber.</a:t>
            </a:r>
          </a:p>
          <a:p>
            <a:r>
              <a:rPr lang="en-US" dirty="0" smtClean="0"/>
              <a:t>Bandwidth </a:t>
            </a:r>
            <a:r>
              <a:rPr lang="en-US" dirty="0"/>
              <a:t>utilization: 80%-97% (100 Mbit/s , Ethernet, Full-Duplex) 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Supports </a:t>
            </a:r>
            <a:r>
              <a:rPr lang="en-US" dirty="0"/>
              <a:t>Distributed Clock (DC) in slaves with a max. of </a:t>
            </a:r>
            <a:r>
              <a:rPr lang="en-US" dirty="0" smtClean="0"/>
              <a:t>100 ns </a:t>
            </a:r>
            <a:r>
              <a:rPr lang="en-US" dirty="0"/>
              <a:t>synch </a:t>
            </a:r>
            <a:r>
              <a:rPr lang="en-US" dirty="0" smtClean="0"/>
              <a:t>error.</a:t>
            </a:r>
          </a:p>
          <a:p>
            <a:r>
              <a:rPr lang="en-US" dirty="0" smtClean="0"/>
              <a:t>Cycle </a:t>
            </a:r>
            <a:r>
              <a:rPr lang="en-US" dirty="0"/>
              <a:t>times &gt; 50</a:t>
            </a:r>
            <a:r>
              <a:rPr lang="el-GR" dirty="0"/>
              <a:t>μ</a:t>
            </a:r>
            <a:r>
              <a:rPr lang="en-US" dirty="0" smtClean="0"/>
              <a:t>s.</a:t>
            </a:r>
          </a:p>
          <a:p>
            <a:r>
              <a:rPr lang="en-US" dirty="0" smtClean="0"/>
              <a:t>Applications</a:t>
            </a:r>
            <a:r>
              <a:rPr lang="en-US" dirty="0"/>
              <a:t>: Motion, large or long distance systems, synchronized systems.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EtherCAT: </a:t>
            </a:r>
            <a:r>
              <a:rPr lang="en-US" dirty="0"/>
              <a:t>an Ethernet-based fieldbus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34536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Diamond Light source “</a:t>
            </a:r>
            <a:r>
              <a:rPr lang="en-US" dirty="0" err="1"/>
              <a:t>dls-ethercat</a:t>
            </a:r>
            <a:r>
              <a:rPr lang="en-US" dirty="0"/>
              <a:t>” </a:t>
            </a:r>
            <a:r>
              <a:rPr lang="en-US" dirty="0" smtClean="0"/>
              <a:t>driver: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acquisition and </a:t>
            </a:r>
            <a:r>
              <a:rPr lang="en-US" dirty="0" smtClean="0"/>
              <a:t>control</a:t>
            </a:r>
          </a:p>
          <a:p>
            <a:pPr lvl="1"/>
            <a:endParaRPr lang="en-US" dirty="0"/>
          </a:p>
          <a:p>
            <a:r>
              <a:rPr lang="en-US" dirty="0" smtClean="0"/>
              <a:t>Paul </a:t>
            </a:r>
            <a:r>
              <a:rPr lang="en-US" dirty="0" err="1"/>
              <a:t>Scherrer</a:t>
            </a:r>
            <a:r>
              <a:rPr lang="en-US" dirty="0"/>
              <a:t> Institute “ecat2” </a:t>
            </a:r>
            <a:r>
              <a:rPr lang="en-US" dirty="0" smtClean="0"/>
              <a:t>driver: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acquisition and control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facilities are using EtherCAT as well but based on commercial software / hardware platforms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SLS-2.0:</a:t>
            </a:r>
          </a:p>
          <a:p>
            <a:pPr lvl="1"/>
            <a:r>
              <a:rPr lang="en-US" dirty="0"/>
              <a:t>Chosen as a medium performance platform for data acquisition and </a:t>
            </a:r>
            <a:r>
              <a:rPr lang="en-US" dirty="0" smtClean="0"/>
              <a:t>control.</a:t>
            </a:r>
          </a:p>
          <a:p>
            <a:pPr lvl="1"/>
            <a:r>
              <a:rPr lang="en-US" dirty="0" smtClean="0"/>
              <a:t>Chosen </a:t>
            </a:r>
            <a:r>
              <a:rPr lang="en-US" dirty="0"/>
              <a:t>for motion control in accelerator </a:t>
            </a:r>
            <a:r>
              <a:rPr lang="en-US" dirty="0" smtClean="0"/>
              <a:t>applications.</a:t>
            </a:r>
          </a:p>
          <a:p>
            <a:pPr lvl="1"/>
            <a:r>
              <a:rPr lang="en-US" dirty="0" smtClean="0"/>
              <a:t>ECMC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EtherLab</a:t>
            </a:r>
            <a:r>
              <a:rPr lang="en-US" dirty="0" smtClean="0"/>
              <a:t> driver.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</a:t>
            </a:r>
            <a:r>
              <a:rPr lang="en-US" dirty="0" smtClean="0"/>
              <a:t>work and status at SLS-2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6758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ECMC is an open source motion control framework for EPICS </a:t>
            </a:r>
            <a:r>
              <a:rPr lang="en-US" dirty="0" smtClean="0"/>
              <a:t>environment.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Functionalities:</a:t>
            </a:r>
          </a:p>
          <a:p>
            <a:r>
              <a:rPr lang="en-US" dirty="0" smtClean="0"/>
              <a:t>Motion </a:t>
            </a:r>
            <a:r>
              <a:rPr lang="en-US" dirty="0"/>
              <a:t>(with EPICS Motor Record support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Positioning </a:t>
            </a:r>
            <a:r>
              <a:rPr lang="en-US" dirty="0"/>
              <a:t>(absolute, </a:t>
            </a:r>
            <a:r>
              <a:rPr lang="en-US" dirty="0" smtClean="0"/>
              <a:t>relative)</a:t>
            </a:r>
          </a:p>
          <a:p>
            <a:pPr lvl="1"/>
            <a:r>
              <a:rPr lang="en-US" dirty="0" smtClean="0"/>
              <a:t>Constant speed</a:t>
            </a:r>
          </a:p>
          <a:p>
            <a:pPr lvl="1"/>
            <a:r>
              <a:rPr lang="en-US" dirty="0" smtClean="0"/>
              <a:t>Referencing </a:t>
            </a:r>
            <a:r>
              <a:rPr lang="en-US" dirty="0"/>
              <a:t>sequences</a:t>
            </a:r>
          </a:p>
          <a:p>
            <a:r>
              <a:rPr lang="en-US" dirty="0" smtClean="0"/>
              <a:t>Motion </a:t>
            </a:r>
            <a:r>
              <a:rPr lang="en-US" dirty="0"/>
              <a:t>(extension to Motor </a:t>
            </a:r>
            <a:r>
              <a:rPr lang="en-US" dirty="0" smtClean="0"/>
              <a:t>Record)</a:t>
            </a:r>
          </a:p>
          <a:p>
            <a:pPr lvl="1"/>
            <a:r>
              <a:rPr lang="en-US" dirty="0" smtClean="0"/>
              <a:t>Motion interlocks</a:t>
            </a:r>
          </a:p>
          <a:p>
            <a:pPr lvl="1"/>
            <a:r>
              <a:rPr lang="en-US" dirty="0" smtClean="0"/>
              <a:t>Triggering</a:t>
            </a:r>
            <a:r>
              <a:rPr lang="en-US" dirty="0"/>
              <a:t>, latching </a:t>
            </a:r>
            <a:r>
              <a:rPr lang="en-US" dirty="0" smtClean="0"/>
              <a:t>positions</a:t>
            </a:r>
          </a:p>
          <a:p>
            <a:pPr lvl="1"/>
            <a:r>
              <a:rPr lang="en-US" dirty="0" smtClean="0"/>
              <a:t>Synchronization </a:t>
            </a:r>
            <a:r>
              <a:rPr lang="en-US" dirty="0"/>
              <a:t>axis to </a:t>
            </a:r>
            <a:r>
              <a:rPr lang="en-US" dirty="0" smtClean="0"/>
              <a:t>axis</a:t>
            </a:r>
          </a:p>
          <a:p>
            <a:pPr lvl="1"/>
            <a:r>
              <a:rPr lang="en-US" dirty="0" smtClean="0"/>
              <a:t>Synchronization </a:t>
            </a:r>
            <a:r>
              <a:rPr lang="en-US" dirty="0"/>
              <a:t>to external source (timing system</a:t>
            </a:r>
            <a:r>
              <a:rPr lang="en-US" dirty="0" smtClean="0"/>
              <a:t>,…)</a:t>
            </a:r>
          </a:p>
          <a:p>
            <a:r>
              <a:rPr lang="en-US" dirty="0" smtClean="0"/>
              <a:t>General</a:t>
            </a:r>
            <a:endParaRPr lang="en-US" dirty="0"/>
          </a:p>
          <a:p>
            <a:pPr lvl="1"/>
            <a:r>
              <a:rPr lang="en-US" dirty="0" smtClean="0"/>
              <a:t>Data </a:t>
            </a:r>
            <a:r>
              <a:rPr lang="en-US" dirty="0"/>
              <a:t>acquisition (analogue &lt;</a:t>
            </a:r>
            <a:r>
              <a:rPr lang="en-US" dirty="0" smtClean="0"/>
              <a:t>100 kHz</a:t>
            </a:r>
            <a:r>
              <a:rPr lang="en-US" dirty="0"/>
              <a:t>, digital &lt;</a:t>
            </a:r>
            <a:r>
              <a:rPr lang="en-US" dirty="0" smtClean="0"/>
              <a:t>1 </a:t>
            </a:r>
            <a:r>
              <a:rPr lang="en-US" dirty="0" smtClean="0"/>
              <a:t>MHz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I/O + low level control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ECMC: EtherCAT Motion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2878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grpSp>
        <p:nvGrpSpPr>
          <p:cNvPr id="2" name="Group 1"/>
          <p:cNvGrpSpPr/>
          <p:nvPr/>
        </p:nvGrpSpPr>
        <p:grpSpPr>
          <a:xfrm>
            <a:off x="1353461" y="1052736"/>
            <a:ext cx="5954843" cy="5593887"/>
            <a:chOff x="692171" y="-215652"/>
            <a:chExt cx="7759659" cy="7289304"/>
          </a:xfrm>
        </p:grpSpPr>
        <p:sp>
          <p:nvSpPr>
            <p:cNvPr id="95" name="CustomShape 3"/>
            <p:cNvSpPr/>
            <p:nvPr/>
          </p:nvSpPr>
          <p:spPr>
            <a:xfrm>
              <a:off x="692171" y="-147336"/>
              <a:ext cx="7759659" cy="7220988"/>
            </a:xfrm>
            <a:prstGeom prst="rect">
              <a:avLst/>
            </a:prstGeom>
            <a:solidFill>
              <a:srgbClr val="D9D9D9"/>
            </a:solidFill>
            <a:ln w="12600">
              <a:solidFill>
                <a:srgbClr val="000000"/>
              </a:solidFill>
              <a:miter/>
            </a:ln>
          </p:spPr>
          <p:txBody>
            <a:bodyPr wrap="none" lIns="122875" tIns="61439" rIns="122875" bIns="61439" anchor="ctr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endParaRPr sz="1800"/>
            </a:p>
            <a:p>
              <a:pPr algn="ctr">
                <a:lnSpc>
                  <a:spcPct val="100000"/>
                </a:lnSpc>
              </a:pPr>
              <a:endParaRPr sz="1800"/>
            </a:p>
          </p:txBody>
        </p:sp>
        <p:sp>
          <p:nvSpPr>
            <p:cNvPr id="96" name="CustomShape 4"/>
            <p:cNvSpPr/>
            <p:nvPr/>
          </p:nvSpPr>
          <p:spPr>
            <a:xfrm>
              <a:off x="875719" y="-215652"/>
              <a:ext cx="7226865" cy="362165"/>
            </a:xfrm>
            <a:prstGeom prst="rect">
              <a:avLst/>
            </a:prstGeom>
            <a:noFill/>
            <a:ln>
              <a:noFill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Linux Controller</a:t>
              </a:r>
              <a:endParaRPr sz="1200" dirty="0">
                <a:solidFill>
                  <a:srgbClr val="0000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97" name="CustomShape 5"/>
            <p:cNvSpPr/>
            <p:nvPr/>
          </p:nvSpPr>
          <p:spPr>
            <a:xfrm>
              <a:off x="986972" y="172556"/>
              <a:ext cx="7166880" cy="5841372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endParaRPr sz="1800" dirty="0"/>
            </a:p>
            <a:p>
              <a:pPr>
                <a:lnSpc>
                  <a:spcPct val="100000"/>
                </a:lnSpc>
              </a:pPr>
              <a:endParaRPr sz="1800" dirty="0"/>
            </a:p>
          </p:txBody>
        </p:sp>
        <p:sp>
          <p:nvSpPr>
            <p:cNvPr id="98" name="CustomShape 5"/>
            <p:cNvSpPr/>
            <p:nvPr/>
          </p:nvSpPr>
          <p:spPr>
            <a:xfrm>
              <a:off x="995539" y="6181253"/>
              <a:ext cx="7166880" cy="353063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GB" sz="12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EtherCAT</a:t>
              </a:r>
              <a:r>
                <a:rPr lang="en-GB" sz="12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 master / User space</a:t>
              </a:r>
              <a:endParaRPr sz="1800" dirty="0"/>
            </a:p>
            <a:p>
              <a:pPr algn="ctr">
                <a:lnSpc>
                  <a:spcPct val="100000"/>
                </a:lnSpc>
              </a:pPr>
              <a:endParaRPr sz="1800" dirty="0"/>
            </a:p>
          </p:txBody>
        </p:sp>
        <p:sp>
          <p:nvSpPr>
            <p:cNvPr id="99" name="CustomShape 7"/>
            <p:cNvSpPr/>
            <p:nvPr/>
          </p:nvSpPr>
          <p:spPr>
            <a:xfrm>
              <a:off x="1220071" y="381374"/>
              <a:ext cx="2316319" cy="7745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Iocsh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 conf. </a:t>
              </a:r>
              <a:r>
                <a:rPr lang="en-US" sz="12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cmd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: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“</a:t>
              </a:r>
              <a:r>
                <a:rPr lang="en-US" sz="12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ecmcConfigOrDie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()”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5D5CBCE-1BFF-D440-9B81-9A9A6B58131A}"/>
                </a:ext>
              </a:extLst>
            </p:cNvPr>
            <p:cNvGrpSpPr/>
            <p:nvPr/>
          </p:nvGrpSpPr>
          <p:grpSpPr>
            <a:xfrm>
              <a:off x="1220071" y="3810920"/>
              <a:ext cx="6809484" cy="2062310"/>
              <a:chOff x="2944116" y="5887614"/>
              <a:chExt cx="6809484" cy="2062310"/>
            </a:xfrm>
          </p:grpSpPr>
          <p:sp>
            <p:nvSpPr>
              <p:cNvPr id="123" name="CustomShape 5"/>
              <p:cNvSpPr/>
              <p:nvPr/>
            </p:nvSpPr>
            <p:spPr>
              <a:xfrm>
                <a:off x="2944116" y="5887614"/>
                <a:ext cx="6809484" cy="20623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sv-SE" sz="12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ECMC </a:t>
                </a:r>
                <a:r>
                  <a:rPr lang="sv-SE" sz="1200" dirty="0" err="1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Core</a:t>
                </a:r>
                <a:endParaRPr sz="1800" dirty="0"/>
              </a:p>
              <a:p>
                <a:pPr>
                  <a:lnSpc>
                    <a:spcPct val="100000"/>
                  </a:lnSpc>
                </a:pPr>
                <a:endParaRPr sz="1800" dirty="0"/>
              </a:p>
            </p:txBody>
          </p:sp>
          <p:sp>
            <p:nvSpPr>
              <p:cNvPr id="124" name="CustomShape 10"/>
              <p:cNvSpPr/>
              <p:nvPr/>
            </p:nvSpPr>
            <p:spPr>
              <a:xfrm>
                <a:off x="3072011" y="6352832"/>
                <a:ext cx="6538117" cy="1350415"/>
              </a:xfrm>
              <a:prstGeom prst="rect">
                <a:avLst/>
              </a:prstGeom>
              <a:solidFill>
                <a:srgbClr val="95B3D7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i="1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Real Time Thread  (1kHz)</a:t>
                </a:r>
                <a:endParaRPr sz="1800" i="1" dirty="0"/>
              </a:p>
            </p:txBody>
          </p:sp>
          <p:sp>
            <p:nvSpPr>
              <p:cNvPr id="125" name="CustomShape 11"/>
              <p:cNvSpPr/>
              <p:nvPr/>
            </p:nvSpPr>
            <p:spPr>
              <a:xfrm>
                <a:off x="3340640" y="6679618"/>
                <a:ext cx="875760" cy="351430"/>
              </a:xfrm>
              <a:prstGeom prst="rect">
                <a:avLst/>
              </a:prstGeom>
              <a:solidFill>
                <a:srgbClr val="00B0F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Axis 1</a:t>
                </a:r>
                <a:endParaRPr sz="1800" dirty="0"/>
              </a:p>
            </p:txBody>
          </p:sp>
          <p:sp>
            <p:nvSpPr>
              <p:cNvPr id="126" name="CustomShape 11"/>
              <p:cNvSpPr/>
              <p:nvPr/>
            </p:nvSpPr>
            <p:spPr>
              <a:xfrm>
                <a:off x="4486864" y="6679618"/>
                <a:ext cx="875760" cy="351430"/>
              </a:xfrm>
              <a:prstGeom prst="rect">
                <a:avLst/>
              </a:prstGeom>
              <a:solidFill>
                <a:srgbClr val="00B0F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Axis 2</a:t>
                </a:r>
                <a:endParaRPr sz="1800" dirty="0"/>
              </a:p>
            </p:txBody>
          </p:sp>
          <p:sp>
            <p:nvSpPr>
              <p:cNvPr id="127" name="CustomShape 11"/>
              <p:cNvSpPr/>
              <p:nvPr/>
            </p:nvSpPr>
            <p:spPr>
              <a:xfrm>
                <a:off x="6779312" y="6679618"/>
                <a:ext cx="875760" cy="351430"/>
              </a:xfrm>
              <a:prstGeom prst="rect">
                <a:avLst/>
              </a:prstGeom>
              <a:solidFill>
                <a:schemeClr val="accent6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PLC 1</a:t>
                </a:r>
                <a:endParaRPr sz="1800" dirty="0"/>
              </a:p>
            </p:txBody>
          </p:sp>
          <p:sp>
            <p:nvSpPr>
              <p:cNvPr id="128" name="CustomShape 11"/>
              <p:cNvSpPr/>
              <p:nvPr/>
            </p:nvSpPr>
            <p:spPr>
              <a:xfrm>
                <a:off x="5633088" y="6679618"/>
                <a:ext cx="875760" cy="351430"/>
              </a:xfrm>
              <a:prstGeom prst="rect">
                <a:avLst/>
              </a:prstGeom>
              <a:solidFill>
                <a:srgbClr val="00B0F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Axis n</a:t>
                </a:r>
                <a:endParaRPr sz="1800" dirty="0"/>
              </a:p>
            </p:txBody>
          </p:sp>
          <p:sp>
            <p:nvSpPr>
              <p:cNvPr id="129" name="CustomShape 19"/>
              <p:cNvSpPr/>
              <p:nvPr/>
            </p:nvSpPr>
            <p:spPr>
              <a:xfrm>
                <a:off x="3340640" y="7228984"/>
                <a:ext cx="6087060" cy="336433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EtherCAT process image</a:t>
                </a:r>
                <a:endParaRPr sz="1800" dirty="0"/>
              </a:p>
            </p:txBody>
          </p:sp>
          <p:sp>
            <p:nvSpPr>
              <p:cNvPr id="130" name="Line 9"/>
              <p:cNvSpPr/>
              <p:nvPr/>
            </p:nvSpPr>
            <p:spPr>
              <a:xfrm flipH="1">
                <a:off x="3801124" y="6899807"/>
                <a:ext cx="0" cy="45455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triangle"/>
              </a:ln>
            </p:spPr>
            <p:txBody>
              <a:bodyPr lIns="89183" tIns="44592" rIns="89183" bIns="44592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131" name="Line 9"/>
              <p:cNvSpPr/>
              <p:nvPr/>
            </p:nvSpPr>
            <p:spPr>
              <a:xfrm flipH="1">
                <a:off x="4893324" y="6899807"/>
                <a:ext cx="0" cy="45455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triangle"/>
              </a:ln>
            </p:spPr>
            <p:txBody>
              <a:bodyPr lIns="89183" tIns="44592" rIns="89183" bIns="44592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132" name="Line 9"/>
              <p:cNvSpPr/>
              <p:nvPr/>
            </p:nvSpPr>
            <p:spPr>
              <a:xfrm flipH="1">
                <a:off x="6036323" y="6899807"/>
                <a:ext cx="0" cy="45455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triangle"/>
              </a:ln>
            </p:spPr>
            <p:txBody>
              <a:bodyPr lIns="89183" tIns="44592" rIns="89183" bIns="44592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133" name="Line 9"/>
              <p:cNvSpPr/>
              <p:nvPr/>
            </p:nvSpPr>
            <p:spPr>
              <a:xfrm flipH="1">
                <a:off x="7192024" y="6899807"/>
                <a:ext cx="0" cy="45455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triangle"/>
              </a:ln>
            </p:spPr>
            <p:txBody>
              <a:bodyPr lIns="89183" tIns="44592" rIns="89183" bIns="44592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134" name="CustomShape 11"/>
              <p:cNvSpPr/>
              <p:nvPr/>
            </p:nvSpPr>
            <p:spPr>
              <a:xfrm>
                <a:off x="7949876" y="6679618"/>
                <a:ext cx="875760" cy="351430"/>
              </a:xfrm>
              <a:prstGeom prst="rect">
                <a:avLst/>
              </a:prstGeom>
              <a:solidFill>
                <a:schemeClr val="accent6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PLC n</a:t>
                </a:r>
                <a:endParaRPr sz="1800" dirty="0"/>
              </a:p>
            </p:txBody>
          </p:sp>
          <p:sp>
            <p:nvSpPr>
              <p:cNvPr id="135" name="Line 9"/>
              <p:cNvSpPr/>
              <p:nvPr/>
            </p:nvSpPr>
            <p:spPr>
              <a:xfrm flipH="1">
                <a:off x="8317504" y="6899807"/>
                <a:ext cx="0" cy="45455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triangle"/>
              </a:ln>
            </p:spPr>
            <p:txBody>
              <a:bodyPr lIns="89183" tIns="44592" rIns="89183" bIns="44592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6581869-171D-F946-899F-D44AFF37C192}"/>
                </a:ext>
              </a:extLst>
            </p:cNvPr>
            <p:cNvGrpSpPr/>
            <p:nvPr/>
          </p:nvGrpSpPr>
          <p:grpSpPr>
            <a:xfrm>
              <a:off x="1220071" y="1610864"/>
              <a:ext cx="6809484" cy="2034059"/>
              <a:chOff x="-1884740" y="942296"/>
              <a:chExt cx="6809484" cy="1960386"/>
            </a:xfrm>
          </p:grpSpPr>
          <p:sp>
            <p:nvSpPr>
              <p:cNvPr id="116" name="CustomShape 5">
                <a:extLst>
                  <a:ext uri="{FF2B5EF4-FFF2-40B4-BE49-F238E27FC236}">
                    <a16:creationId xmlns:a16="http://schemas.microsoft.com/office/drawing/2014/main" id="{735931B4-8A0A-4149-9652-3BD91A48B3FA}"/>
                  </a:ext>
                </a:extLst>
              </p:cNvPr>
              <p:cNvSpPr/>
              <p:nvPr/>
            </p:nvSpPr>
            <p:spPr>
              <a:xfrm>
                <a:off x="-1884740" y="942296"/>
                <a:ext cx="6809484" cy="196038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sv-SE" sz="1200" dirty="0" err="1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asynPortDriver</a:t>
                </a:r>
                <a:endParaRPr sz="1800" dirty="0"/>
              </a:p>
              <a:p>
                <a:pPr>
                  <a:lnSpc>
                    <a:spcPct val="100000"/>
                  </a:lnSpc>
                </a:pPr>
                <a:endParaRPr sz="1800" dirty="0"/>
              </a:p>
            </p:txBody>
          </p:sp>
          <p:sp>
            <p:nvSpPr>
              <p:cNvPr id="117" name="CustomShape 10">
                <a:extLst>
                  <a:ext uri="{FF2B5EF4-FFF2-40B4-BE49-F238E27FC236}">
                    <a16:creationId xmlns:a16="http://schemas.microsoft.com/office/drawing/2014/main" id="{AE17F945-F252-6E46-BFF4-2321409F6E42}"/>
                  </a:ext>
                </a:extLst>
              </p:cNvPr>
              <p:cNvSpPr/>
              <p:nvPr/>
            </p:nvSpPr>
            <p:spPr>
              <a:xfrm>
                <a:off x="-1766754" y="1362913"/>
                <a:ext cx="6538117" cy="828028"/>
              </a:xfrm>
              <a:prstGeom prst="rect">
                <a:avLst/>
              </a:prstGeom>
              <a:solidFill>
                <a:srgbClr val="95B3D7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i="1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Interfaces</a:t>
                </a:r>
                <a:endParaRPr sz="1800" i="1" dirty="0"/>
              </a:p>
            </p:txBody>
          </p:sp>
          <p:sp>
            <p:nvSpPr>
              <p:cNvPr id="118" name="CustomShape 11">
                <a:extLst>
                  <a:ext uri="{FF2B5EF4-FFF2-40B4-BE49-F238E27FC236}">
                    <a16:creationId xmlns:a16="http://schemas.microsoft.com/office/drawing/2014/main" id="{6A7A020B-A2E3-7548-B87D-93DB8671B9B2}"/>
                  </a:ext>
                </a:extLst>
              </p:cNvPr>
              <p:cNvSpPr/>
              <p:nvPr/>
            </p:nvSpPr>
            <p:spPr>
              <a:xfrm>
                <a:off x="-1498088" y="1683751"/>
                <a:ext cx="1454650" cy="409699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dirty="0" err="1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asynoctet</a:t>
                </a:r>
                <a:endParaRPr sz="1800" dirty="0"/>
              </a:p>
            </p:txBody>
          </p:sp>
          <p:sp>
            <p:nvSpPr>
              <p:cNvPr id="119" name="CustomShape 11">
                <a:extLst>
                  <a:ext uri="{FF2B5EF4-FFF2-40B4-BE49-F238E27FC236}">
                    <a16:creationId xmlns:a16="http://schemas.microsoft.com/office/drawing/2014/main" id="{D68B2B9D-857A-0848-A956-C5E074F8D706}"/>
                  </a:ext>
                </a:extLst>
              </p:cNvPr>
              <p:cNvSpPr/>
              <p:nvPr/>
            </p:nvSpPr>
            <p:spPr>
              <a:xfrm>
                <a:off x="1384341" y="1683354"/>
                <a:ext cx="1454650" cy="411228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asynfloat64</a:t>
                </a:r>
                <a:endParaRPr sz="1800" dirty="0"/>
              </a:p>
            </p:txBody>
          </p:sp>
          <p:sp>
            <p:nvSpPr>
              <p:cNvPr id="120" name="CustomShape 11">
                <a:extLst>
                  <a:ext uri="{FF2B5EF4-FFF2-40B4-BE49-F238E27FC236}">
                    <a16:creationId xmlns:a16="http://schemas.microsoft.com/office/drawing/2014/main" id="{2ADFE4E3-1A36-BB45-8AAF-50DEA92C6D29}"/>
                  </a:ext>
                </a:extLst>
              </p:cNvPr>
              <p:cNvSpPr/>
              <p:nvPr/>
            </p:nvSpPr>
            <p:spPr>
              <a:xfrm>
                <a:off x="2838991" y="1683354"/>
                <a:ext cx="1454650" cy="411228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dirty="0" err="1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asynarrayxxx</a:t>
                </a:r>
                <a:endParaRPr sz="1800" dirty="0"/>
              </a:p>
            </p:txBody>
          </p:sp>
          <p:sp>
            <p:nvSpPr>
              <p:cNvPr id="121" name="CustomShape 11">
                <a:extLst>
                  <a:ext uri="{FF2B5EF4-FFF2-40B4-BE49-F238E27FC236}">
                    <a16:creationId xmlns:a16="http://schemas.microsoft.com/office/drawing/2014/main" id="{370A93B2-4222-1540-A5BF-494FFFDE9F6F}"/>
                  </a:ext>
                </a:extLst>
              </p:cNvPr>
              <p:cNvSpPr/>
              <p:nvPr/>
            </p:nvSpPr>
            <p:spPr>
              <a:xfrm>
                <a:off x="-70309" y="1683354"/>
                <a:ext cx="1454650" cy="411228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asynint32</a:t>
                </a:r>
                <a:endParaRPr sz="1800" dirty="0"/>
              </a:p>
            </p:txBody>
          </p:sp>
          <p:sp>
            <p:nvSpPr>
              <p:cNvPr id="122" name="CustomShape 11">
                <a:extLst>
                  <a:ext uri="{FF2B5EF4-FFF2-40B4-BE49-F238E27FC236}">
                    <a16:creationId xmlns:a16="http://schemas.microsoft.com/office/drawing/2014/main" id="{3DF03C0E-7938-E845-B205-362BABB9D635}"/>
                  </a:ext>
                </a:extLst>
              </p:cNvPr>
              <p:cNvSpPr/>
              <p:nvPr/>
            </p:nvSpPr>
            <p:spPr>
              <a:xfrm>
                <a:off x="-1498087" y="2340379"/>
                <a:ext cx="1929666" cy="409699"/>
              </a:xfrm>
              <a:prstGeom prst="rect">
                <a:avLst/>
              </a:prstGeom>
              <a:solidFill>
                <a:srgbClr val="C0C0C0"/>
              </a:solidFill>
              <a:ln w="25560">
                <a:solidFill>
                  <a:srgbClr val="000000"/>
                </a:solidFill>
                <a:miter/>
              </a:ln>
            </p:spPr>
            <p:txBody>
              <a:bodyPr lIns="122875" tIns="63894" rIns="122875" bIns="63894"/>
              <a:lstStyle>
                <a:defPPr>
                  <a:defRPr lang="en-US"/>
                </a:defPPr>
                <a:lvl1pPr marL="0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0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00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00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013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016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019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022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025" algn="l" defTabSz="640003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command parser</a:t>
                </a:r>
                <a:endParaRPr sz="1800" dirty="0"/>
              </a:p>
            </p:txBody>
          </p:sp>
        </p:grpSp>
        <p:sp>
          <p:nvSpPr>
            <p:cNvPr id="102" name="CustomShape 5">
              <a:extLst>
                <a:ext uri="{FF2B5EF4-FFF2-40B4-BE49-F238E27FC236}">
                  <a16:creationId xmlns:a16="http://schemas.microsoft.com/office/drawing/2014/main" id="{BA89A71D-EAEC-8942-A197-8F0E9907BD4D}"/>
                </a:ext>
              </a:extLst>
            </p:cNvPr>
            <p:cNvSpPr/>
            <p:nvPr/>
          </p:nvSpPr>
          <p:spPr>
            <a:xfrm>
              <a:off x="995539" y="6535595"/>
              <a:ext cx="7166880" cy="370732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sv-SE" sz="12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Kernel</a:t>
              </a:r>
              <a:endParaRPr sz="1800" dirty="0"/>
            </a:p>
            <a:p>
              <a:pPr algn="ctr">
                <a:lnSpc>
                  <a:spcPct val="100000"/>
                </a:lnSpc>
              </a:pPr>
              <a:endParaRPr sz="1800" dirty="0"/>
            </a:p>
          </p:txBody>
        </p:sp>
        <p:sp>
          <p:nvSpPr>
            <p:cNvPr id="103" name="CustomShape 7">
              <a:extLst>
                <a:ext uri="{FF2B5EF4-FFF2-40B4-BE49-F238E27FC236}">
                  <a16:creationId xmlns:a16="http://schemas.microsoft.com/office/drawing/2014/main" id="{C497C4D9-10FA-0945-9298-562449B0B254}"/>
                </a:ext>
              </a:extLst>
            </p:cNvPr>
            <p:cNvSpPr/>
            <p:nvPr/>
          </p:nvSpPr>
          <p:spPr>
            <a:xfrm>
              <a:off x="3687146" y="383943"/>
              <a:ext cx="2335296" cy="3785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EPICS motor records</a:t>
              </a:r>
            </a:p>
          </p:txBody>
        </p:sp>
        <p:sp>
          <p:nvSpPr>
            <p:cNvPr id="104" name="CustomShape 7">
              <a:extLst>
                <a:ext uri="{FF2B5EF4-FFF2-40B4-BE49-F238E27FC236}">
                  <a16:creationId xmlns:a16="http://schemas.microsoft.com/office/drawing/2014/main" id="{8691749C-10B2-1C48-819D-84CE046BFE48}"/>
                </a:ext>
              </a:extLst>
            </p:cNvPr>
            <p:cNvSpPr/>
            <p:nvPr/>
          </p:nvSpPr>
          <p:spPr>
            <a:xfrm>
              <a:off x="6225830" y="383943"/>
              <a:ext cx="1762967" cy="4884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EPICS records</a:t>
              </a:r>
            </a:p>
          </p:txBody>
        </p:sp>
        <p:sp>
          <p:nvSpPr>
            <p:cNvPr id="105" name="CustomShape 7">
              <a:extLst>
                <a:ext uri="{FF2B5EF4-FFF2-40B4-BE49-F238E27FC236}">
                  <a16:creationId xmlns:a16="http://schemas.microsoft.com/office/drawing/2014/main" id="{B0434F65-C54E-ED40-8994-171CF27D22E2}"/>
                </a:ext>
              </a:extLst>
            </p:cNvPr>
            <p:cNvSpPr/>
            <p:nvPr/>
          </p:nvSpPr>
          <p:spPr>
            <a:xfrm>
              <a:off x="3687146" y="863605"/>
              <a:ext cx="2335296" cy="6547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EthercatMC</a:t>
              </a:r>
              <a:endParaRPr lang="en-US" sz="1200" dirty="0">
                <a:solidFill>
                  <a:srgbClr val="000000"/>
                </a:solidFill>
                <a:latin typeface="Calibri"/>
                <a:ea typeface="ＭＳ Ｐゴシック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Motor model 3 </a:t>
              </a:r>
              <a:r>
                <a:rPr lang="en-US" sz="12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drv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.</a:t>
              </a:r>
            </a:p>
          </p:txBody>
        </p:sp>
        <p:sp>
          <p:nvSpPr>
            <p:cNvPr id="106" name="Line 9"/>
            <p:cNvSpPr/>
            <p:nvPr/>
          </p:nvSpPr>
          <p:spPr>
            <a:xfrm flipH="1">
              <a:off x="2135936" y="1156306"/>
              <a:ext cx="0" cy="116864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07" name="Line 9">
              <a:extLst>
                <a:ext uri="{FF2B5EF4-FFF2-40B4-BE49-F238E27FC236}">
                  <a16:creationId xmlns:a16="http://schemas.microsoft.com/office/drawing/2014/main" id="{BAFF9173-973F-EC4D-A482-B5F3AD90FD18}"/>
                </a:ext>
              </a:extLst>
            </p:cNvPr>
            <p:cNvSpPr/>
            <p:nvPr/>
          </p:nvSpPr>
          <p:spPr>
            <a:xfrm flipH="1">
              <a:off x="2310177" y="1399812"/>
              <a:ext cx="1271636" cy="8788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08" name="Line 6">
              <a:extLst>
                <a:ext uri="{FF2B5EF4-FFF2-40B4-BE49-F238E27FC236}">
                  <a16:creationId xmlns:a16="http://schemas.microsoft.com/office/drawing/2014/main" id="{02EA7CAE-5633-2041-AD16-4FDF20DF667D}"/>
                </a:ext>
              </a:extLst>
            </p:cNvPr>
            <p:cNvSpPr/>
            <p:nvPr/>
          </p:nvSpPr>
          <p:spPr>
            <a:xfrm>
              <a:off x="4715732" y="628159"/>
              <a:ext cx="0" cy="43271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09" name="Line 9">
              <a:extLst>
                <a:ext uri="{FF2B5EF4-FFF2-40B4-BE49-F238E27FC236}">
                  <a16:creationId xmlns:a16="http://schemas.microsoft.com/office/drawing/2014/main" id="{89F10DD9-A40C-1E49-9E04-D826508A56EC}"/>
                </a:ext>
              </a:extLst>
            </p:cNvPr>
            <p:cNvSpPr/>
            <p:nvPr/>
          </p:nvSpPr>
          <p:spPr>
            <a:xfrm flipH="1">
              <a:off x="6955856" y="872375"/>
              <a:ext cx="2116" cy="7372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10" name="Line 6">
              <a:extLst>
                <a:ext uri="{FF2B5EF4-FFF2-40B4-BE49-F238E27FC236}">
                  <a16:creationId xmlns:a16="http://schemas.microsoft.com/office/drawing/2014/main" id="{DAEDAD2F-06F0-E449-9952-923E7D579293}"/>
                </a:ext>
              </a:extLst>
            </p:cNvPr>
            <p:cNvSpPr/>
            <p:nvPr/>
          </p:nvSpPr>
          <p:spPr>
            <a:xfrm>
              <a:off x="2135936" y="2703617"/>
              <a:ext cx="0" cy="43271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11" name="Line 6">
              <a:extLst>
                <a:ext uri="{FF2B5EF4-FFF2-40B4-BE49-F238E27FC236}">
                  <a16:creationId xmlns:a16="http://schemas.microsoft.com/office/drawing/2014/main" id="{A890A2CF-B97F-1341-BCF2-A04B8B8ABADA}"/>
                </a:ext>
              </a:extLst>
            </p:cNvPr>
            <p:cNvSpPr/>
            <p:nvPr/>
          </p:nvSpPr>
          <p:spPr>
            <a:xfrm>
              <a:off x="2135936" y="3428564"/>
              <a:ext cx="0" cy="43271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12" name="Line 9">
              <a:extLst>
                <a:ext uri="{FF2B5EF4-FFF2-40B4-BE49-F238E27FC236}">
                  <a16:creationId xmlns:a16="http://schemas.microsoft.com/office/drawing/2014/main" id="{323DEE3D-B187-444A-AAE2-28A2FEDB3F39}"/>
                </a:ext>
              </a:extLst>
            </p:cNvPr>
            <p:cNvSpPr/>
            <p:nvPr/>
          </p:nvSpPr>
          <p:spPr>
            <a:xfrm>
              <a:off x="3746243" y="2751196"/>
              <a:ext cx="23245" cy="109166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13" name="Line 9">
              <a:extLst>
                <a:ext uri="{FF2B5EF4-FFF2-40B4-BE49-F238E27FC236}">
                  <a16:creationId xmlns:a16="http://schemas.microsoft.com/office/drawing/2014/main" id="{8ADD7597-70A4-074F-A88A-B82AE39A59F2}"/>
                </a:ext>
              </a:extLst>
            </p:cNvPr>
            <p:cNvSpPr/>
            <p:nvPr/>
          </p:nvSpPr>
          <p:spPr>
            <a:xfrm>
              <a:off x="5132311" y="2768943"/>
              <a:ext cx="0" cy="104069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14" name="Line 9">
              <a:extLst>
                <a:ext uri="{FF2B5EF4-FFF2-40B4-BE49-F238E27FC236}">
                  <a16:creationId xmlns:a16="http://schemas.microsoft.com/office/drawing/2014/main" id="{3C50CC79-E386-6944-8551-C3BDF37C1AA2}"/>
                </a:ext>
              </a:extLst>
            </p:cNvPr>
            <p:cNvSpPr/>
            <p:nvPr/>
          </p:nvSpPr>
          <p:spPr>
            <a:xfrm>
              <a:off x="6606921" y="2805279"/>
              <a:ext cx="0" cy="103758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15" name="Line 6">
              <a:extLst>
                <a:ext uri="{FF2B5EF4-FFF2-40B4-BE49-F238E27FC236}">
                  <a16:creationId xmlns:a16="http://schemas.microsoft.com/office/drawing/2014/main" id="{A5492F14-A64D-B849-A208-39B638513207}"/>
                </a:ext>
              </a:extLst>
            </p:cNvPr>
            <p:cNvSpPr/>
            <p:nvPr/>
          </p:nvSpPr>
          <p:spPr>
            <a:xfrm>
              <a:off x="4312278" y="5488723"/>
              <a:ext cx="0" cy="69253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109748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Thread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grpSp>
        <p:nvGrpSpPr>
          <p:cNvPr id="59" name="Group 58"/>
          <p:cNvGrpSpPr/>
          <p:nvPr/>
        </p:nvGrpSpPr>
        <p:grpSpPr>
          <a:xfrm>
            <a:off x="1560455" y="800100"/>
            <a:ext cx="5262525" cy="5564138"/>
            <a:chOff x="1560455" y="-91792"/>
            <a:chExt cx="6106071" cy="6456030"/>
          </a:xfrm>
        </p:grpSpPr>
        <p:sp>
          <p:nvSpPr>
            <p:cNvPr id="32" name="Line 6">
              <a:extLst>
                <a:ext uri="{FF2B5EF4-FFF2-40B4-BE49-F238E27FC236}">
                  <a16:creationId xmlns:a16="http://schemas.microsoft.com/office/drawing/2014/main" id="{E1190358-AAAA-7A44-979C-34A62A0A9FAC}"/>
                </a:ext>
              </a:extLst>
            </p:cNvPr>
            <p:cNvSpPr/>
            <p:nvPr/>
          </p:nvSpPr>
          <p:spPr>
            <a:xfrm>
              <a:off x="5327441" y="5963446"/>
              <a:ext cx="2339085" cy="0"/>
            </a:xfrm>
            <a:prstGeom prst="line">
              <a:avLst/>
            </a:prstGeom>
            <a:ln w="60325">
              <a:solidFill>
                <a:srgbClr val="1DD315"/>
              </a:solidFill>
              <a:round/>
              <a:tailEnd type="triangle" w="lg" len="lg"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3" name="Line 6"/>
            <p:cNvSpPr/>
            <p:nvPr/>
          </p:nvSpPr>
          <p:spPr>
            <a:xfrm>
              <a:off x="1590191" y="1127114"/>
              <a:ext cx="2169993" cy="0"/>
            </a:xfrm>
            <a:prstGeom prst="line">
              <a:avLst/>
            </a:prstGeom>
            <a:ln w="60325">
              <a:solidFill>
                <a:srgbClr val="1DD315"/>
              </a:solidFill>
              <a:round/>
              <a:tailEnd type="triangle" w="lg" len="lg"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4" name="CustomShape 36"/>
            <p:cNvSpPr/>
            <p:nvPr/>
          </p:nvSpPr>
          <p:spPr>
            <a:xfrm>
              <a:off x="1560455" y="696898"/>
              <a:ext cx="1191456" cy="398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2875" tIns="61439" rIns="122875" bIns="61439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200" dirty="0"/>
                <a:t>EtherCAT</a:t>
              </a:r>
              <a:endParaRPr sz="1200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A0A3BCD-EE11-5143-9F34-849DC10F3A06}"/>
                </a:ext>
              </a:extLst>
            </p:cNvPr>
            <p:cNvCxnSpPr>
              <a:cxnSpLocks/>
            </p:cNvCxnSpPr>
            <p:nvPr/>
          </p:nvCxnSpPr>
          <p:spPr>
            <a:xfrm>
              <a:off x="4534757" y="633987"/>
              <a:ext cx="25968" cy="5730251"/>
            </a:xfrm>
            <a:prstGeom prst="straightConnector1">
              <a:avLst/>
            </a:prstGeom>
            <a:ln w="508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ustomShape 11">
              <a:extLst>
                <a:ext uri="{FF2B5EF4-FFF2-40B4-BE49-F238E27FC236}">
                  <a16:creationId xmlns:a16="http://schemas.microsoft.com/office/drawing/2014/main" id="{8C6AF48C-B7E9-934D-88FE-2533CDEAA05B}"/>
                </a:ext>
              </a:extLst>
            </p:cNvPr>
            <p:cNvSpPr/>
            <p:nvPr/>
          </p:nvSpPr>
          <p:spPr>
            <a:xfrm>
              <a:off x="3794873" y="2023235"/>
              <a:ext cx="1506492" cy="351430"/>
            </a:xfrm>
            <a:prstGeom prst="rect">
              <a:avLst/>
            </a:prstGeom>
            <a:solidFill>
              <a:srgbClr val="00B0F0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Axis 1</a:t>
              </a:r>
              <a:endParaRPr sz="1200" dirty="0"/>
            </a:p>
          </p:txBody>
        </p:sp>
        <p:sp>
          <p:nvSpPr>
            <p:cNvPr id="37" name="CustomShape 11">
              <a:extLst>
                <a:ext uri="{FF2B5EF4-FFF2-40B4-BE49-F238E27FC236}">
                  <a16:creationId xmlns:a16="http://schemas.microsoft.com/office/drawing/2014/main" id="{5F169E82-2D58-644D-BEE4-BF13D1C61958}"/>
                </a:ext>
              </a:extLst>
            </p:cNvPr>
            <p:cNvSpPr/>
            <p:nvPr/>
          </p:nvSpPr>
          <p:spPr>
            <a:xfrm>
              <a:off x="3794873" y="1579969"/>
              <a:ext cx="1506492" cy="351430"/>
            </a:xfrm>
            <a:prstGeom prst="rect">
              <a:avLst/>
            </a:prstGeom>
            <a:solidFill>
              <a:schemeClr val="accent6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Axis PLC 1 </a:t>
              </a:r>
              <a:endParaRPr sz="1200" dirty="0"/>
            </a:p>
          </p:txBody>
        </p:sp>
        <p:sp>
          <p:nvSpPr>
            <p:cNvPr id="38" name="CustomShape 11">
              <a:extLst>
                <a:ext uri="{FF2B5EF4-FFF2-40B4-BE49-F238E27FC236}">
                  <a16:creationId xmlns:a16="http://schemas.microsoft.com/office/drawing/2014/main" id="{84914899-B1A0-FC4B-885B-DC19E2768229}"/>
                </a:ext>
              </a:extLst>
            </p:cNvPr>
            <p:cNvSpPr/>
            <p:nvPr/>
          </p:nvSpPr>
          <p:spPr>
            <a:xfrm>
              <a:off x="3794873" y="2890103"/>
              <a:ext cx="1506492" cy="351430"/>
            </a:xfrm>
            <a:prstGeom prst="rect">
              <a:avLst/>
            </a:prstGeom>
            <a:solidFill>
              <a:srgbClr val="00B0F0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Axis 2</a:t>
              </a:r>
              <a:endParaRPr sz="1200" dirty="0"/>
            </a:p>
          </p:txBody>
        </p:sp>
        <p:sp>
          <p:nvSpPr>
            <p:cNvPr id="39" name="CustomShape 11">
              <a:extLst>
                <a:ext uri="{FF2B5EF4-FFF2-40B4-BE49-F238E27FC236}">
                  <a16:creationId xmlns:a16="http://schemas.microsoft.com/office/drawing/2014/main" id="{93A548F4-762B-9746-8056-B3C823096ADE}"/>
                </a:ext>
              </a:extLst>
            </p:cNvPr>
            <p:cNvSpPr/>
            <p:nvPr/>
          </p:nvSpPr>
          <p:spPr>
            <a:xfrm>
              <a:off x="3794873" y="2456669"/>
              <a:ext cx="1506492" cy="351430"/>
            </a:xfrm>
            <a:prstGeom prst="rect">
              <a:avLst/>
            </a:prstGeom>
            <a:solidFill>
              <a:schemeClr val="accent6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Axis PLC 2</a:t>
              </a:r>
              <a:endParaRPr sz="1200" dirty="0"/>
            </a:p>
          </p:txBody>
        </p:sp>
        <p:sp>
          <p:nvSpPr>
            <p:cNvPr id="40" name="CustomShape 11">
              <a:extLst>
                <a:ext uri="{FF2B5EF4-FFF2-40B4-BE49-F238E27FC236}">
                  <a16:creationId xmlns:a16="http://schemas.microsoft.com/office/drawing/2014/main" id="{BD0A489E-BC94-0346-B2B9-F379757634A3}"/>
                </a:ext>
              </a:extLst>
            </p:cNvPr>
            <p:cNvSpPr/>
            <p:nvPr/>
          </p:nvSpPr>
          <p:spPr>
            <a:xfrm>
              <a:off x="3794873" y="3756971"/>
              <a:ext cx="1506492" cy="351430"/>
            </a:xfrm>
            <a:prstGeom prst="rect">
              <a:avLst/>
            </a:prstGeom>
            <a:solidFill>
              <a:srgbClr val="00B0F0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Axis n</a:t>
              </a:r>
              <a:endParaRPr sz="1200" dirty="0"/>
            </a:p>
          </p:txBody>
        </p:sp>
        <p:sp>
          <p:nvSpPr>
            <p:cNvPr id="41" name="CustomShape 11">
              <a:extLst>
                <a:ext uri="{FF2B5EF4-FFF2-40B4-BE49-F238E27FC236}">
                  <a16:creationId xmlns:a16="http://schemas.microsoft.com/office/drawing/2014/main" id="{0B7057D8-0A1E-444F-90BB-7FA5EFF2AC5D}"/>
                </a:ext>
              </a:extLst>
            </p:cNvPr>
            <p:cNvSpPr/>
            <p:nvPr/>
          </p:nvSpPr>
          <p:spPr>
            <a:xfrm>
              <a:off x="3794873" y="3323537"/>
              <a:ext cx="1506492" cy="351430"/>
            </a:xfrm>
            <a:prstGeom prst="rect">
              <a:avLst/>
            </a:prstGeom>
            <a:solidFill>
              <a:schemeClr val="accent6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Axis PLC n</a:t>
              </a:r>
              <a:endParaRPr sz="1200" dirty="0"/>
            </a:p>
          </p:txBody>
        </p:sp>
        <p:sp>
          <p:nvSpPr>
            <p:cNvPr id="42" name="CustomShape 11">
              <a:extLst>
                <a:ext uri="{FF2B5EF4-FFF2-40B4-BE49-F238E27FC236}">
                  <a16:creationId xmlns:a16="http://schemas.microsoft.com/office/drawing/2014/main" id="{71C1001E-DF29-7648-92BA-14F2709F8D97}"/>
                </a:ext>
              </a:extLst>
            </p:cNvPr>
            <p:cNvSpPr/>
            <p:nvPr/>
          </p:nvSpPr>
          <p:spPr>
            <a:xfrm>
              <a:off x="3794873" y="4374769"/>
              <a:ext cx="1506492" cy="351430"/>
            </a:xfrm>
            <a:prstGeom prst="rect">
              <a:avLst/>
            </a:prstGeom>
            <a:solidFill>
              <a:schemeClr val="accent6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PLC 1 </a:t>
              </a:r>
              <a:endParaRPr sz="1200" dirty="0"/>
            </a:p>
          </p:txBody>
        </p:sp>
        <p:sp>
          <p:nvSpPr>
            <p:cNvPr id="43" name="CustomShape 11">
              <a:extLst>
                <a:ext uri="{FF2B5EF4-FFF2-40B4-BE49-F238E27FC236}">
                  <a16:creationId xmlns:a16="http://schemas.microsoft.com/office/drawing/2014/main" id="{2AE8EB70-A9DB-0A48-A493-F3B1B3D2DBB2}"/>
                </a:ext>
              </a:extLst>
            </p:cNvPr>
            <p:cNvSpPr/>
            <p:nvPr/>
          </p:nvSpPr>
          <p:spPr>
            <a:xfrm>
              <a:off x="3794873" y="4785936"/>
              <a:ext cx="1506492" cy="351430"/>
            </a:xfrm>
            <a:prstGeom prst="rect">
              <a:avLst/>
            </a:prstGeom>
            <a:solidFill>
              <a:schemeClr val="accent6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PLC 2 </a:t>
              </a:r>
              <a:endParaRPr sz="1200" dirty="0"/>
            </a:p>
          </p:txBody>
        </p:sp>
        <p:sp>
          <p:nvSpPr>
            <p:cNvPr id="44" name="CustomShape 11">
              <a:extLst>
                <a:ext uri="{FF2B5EF4-FFF2-40B4-BE49-F238E27FC236}">
                  <a16:creationId xmlns:a16="http://schemas.microsoft.com/office/drawing/2014/main" id="{5047840F-3E32-EC46-A159-AD5A8222F492}"/>
                </a:ext>
              </a:extLst>
            </p:cNvPr>
            <p:cNvSpPr/>
            <p:nvPr/>
          </p:nvSpPr>
          <p:spPr>
            <a:xfrm>
              <a:off x="3794873" y="5195740"/>
              <a:ext cx="1506492" cy="351430"/>
            </a:xfrm>
            <a:prstGeom prst="rect">
              <a:avLst/>
            </a:prstGeom>
            <a:solidFill>
              <a:schemeClr val="accent6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PLC n </a:t>
              </a:r>
              <a:endParaRPr sz="1200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126EDD2-B89B-D747-B730-8ED39E90F6BF}"/>
                </a:ext>
              </a:extLst>
            </p:cNvPr>
            <p:cNvCxnSpPr>
              <a:cxnSpLocks/>
            </p:cNvCxnSpPr>
            <p:nvPr/>
          </p:nvCxnSpPr>
          <p:spPr>
            <a:xfrm>
              <a:off x="4531229" y="-91792"/>
              <a:ext cx="0" cy="577681"/>
            </a:xfrm>
            <a:prstGeom prst="straightConnector1">
              <a:avLst/>
            </a:prstGeom>
            <a:ln w="50800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3B66B5B-78D3-2E42-A520-E80EA52ECABB}"/>
                </a:ext>
              </a:extLst>
            </p:cNvPr>
            <p:cNvCxnSpPr/>
            <p:nvPr/>
          </p:nvCxnSpPr>
          <p:spPr>
            <a:xfrm flipH="1">
              <a:off x="3112021" y="6344575"/>
              <a:ext cx="1445342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CB9F974-C607-204B-8D82-2A9095D19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1685" y="-88654"/>
              <a:ext cx="0" cy="644306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22A916D-012C-2140-8214-F495622252E4}"/>
                </a:ext>
              </a:extLst>
            </p:cNvPr>
            <p:cNvCxnSpPr/>
            <p:nvPr/>
          </p:nvCxnSpPr>
          <p:spPr>
            <a:xfrm flipH="1">
              <a:off x="3108001" y="-78823"/>
              <a:ext cx="1445342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ustomShape 11">
              <a:extLst>
                <a:ext uri="{FF2B5EF4-FFF2-40B4-BE49-F238E27FC236}">
                  <a16:creationId xmlns:a16="http://schemas.microsoft.com/office/drawing/2014/main" id="{CE3DB805-D731-6C42-B8D9-D240AC700EBE}"/>
                </a:ext>
              </a:extLst>
            </p:cNvPr>
            <p:cNvSpPr/>
            <p:nvPr/>
          </p:nvSpPr>
          <p:spPr>
            <a:xfrm>
              <a:off x="3775208" y="955654"/>
              <a:ext cx="1506492" cy="351430"/>
            </a:xfrm>
            <a:prstGeom prst="rect">
              <a:avLst/>
            </a:prstGeom>
            <a:solidFill>
              <a:srgbClr val="00B050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Read from EC</a:t>
              </a:r>
              <a:endParaRPr sz="1200" dirty="0"/>
            </a:p>
          </p:txBody>
        </p:sp>
        <p:sp>
          <p:nvSpPr>
            <p:cNvPr id="50" name="CustomShape 11">
              <a:extLst>
                <a:ext uri="{FF2B5EF4-FFF2-40B4-BE49-F238E27FC236}">
                  <a16:creationId xmlns:a16="http://schemas.microsoft.com/office/drawing/2014/main" id="{00D962E1-101F-C249-B6CA-A610FFA42FE8}"/>
                </a:ext>
              </a:extLst>
            </p:cNvPr>
            <p:cNvSpPr/>
            <p:nvPr/>
          </p:nvSpPr>
          <p:spPr>
            <a:xfrm>
              <a:off x="3801176" y="5781137"/>
              <a:ext cx="1506492" cy="351430"/>
            </a:xfrm>
            <a:prstGeom prst="rect">
              <a:avLst/>
            </a:prstGeom>
            <a:solidFill>
              <a:srgbClr val="00B050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Write to EC</a:t>
              </a:r>
              <a:endParaRPr sz="1200" dirty="0"/>
            </a:p>
          </p:txBody>
        </p:sp>
        <p:sp>
          <p:nvSpPr>
            <p:cNvPr id="51" name="CustomShape 11">
              <a:extLst>
                <a:ext uri="{FF2B5EF4-FFF2-40B4-BE49-F238E27FC236}">
                  <a16:creationId xmlns:a16="http://schemas.microsoft.com/office/drawing/2014/main" id="{ED35BB43-0423-4247-B7C3-255621A44099}"/>
                </a:ext>
              </a:extLst>
            </p:cNvPr>
            <p:cNvSpPr/>
            <p:nvPr/>
          </p:nvSpPr>
          <p:spPr>
            <a:xfrm>
              <a:off x="3794873" y="493763"/>
              <a:ext cx="1506492" cy="351430"/>
            </a:xfrm>
            <a:prstGeom prst="rect">
              <a:avLst/>
            </a:prstGeom>
            <a:solidFill>
              <a:schemeClr val="accent4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Sleep (next </a:t>
              </a:r>
              <a:r>
                <a:rPr lang="en-US" sz="1200" dirty="0" err="1"/>
                <a:t>ms</a:t>
              </a:r>
              <a:r>
                <a:rPr lang="en-US" sz="1200" dirty="0"/>
                <a:t>)</a:t>
              </a:r>
              <a:endParaRPr sz="1200" dirty="0"/>
            </a:p>
          </p:txBody>
        </p:sp>
        <p:sp>
          <p:nvSpPr>
            <p:cNvPr id="52" name="CustomShape 36">
              <a:extLst>
                <a:ext uri="{FF2B5EF4-FFF2-40B4-BE49-F238E27FC236}">
                  <a16:creationId xmlns:a16="http://schemas.microsoft.com/office/drawing/2014/main" id="{C718BD30-B19F-6645-A7F4-582C228E4AA6}"/>
                </a:ext>
              </a:extLst>
            </p:cNvPr>
            <p:cNvSpPr/>
            <p:nvPr/>
          </p:nvSpPr>
          <p:spPr>
            <a:xfrm>
              <a:off x="5925934" y="5553530"/>
              <a:ext cx="1191456" cy="398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2875" tIns="61439" rIns="122875" bIns="61439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200" dirty="0"/>
                <a:t>EtherCAT</a:t>
              </a:r>
              <a:endParaRPr sz="1200" dirty="0"/>
            </a:p>
          </p:txBody>
        </p:sp>
        <p:sp>
          <p:nvSpPr>
            <p:cNvPr id="53" name="Line 9">
              <a:extLst>
                <a:ext uri="{FF2B5EF4-FFF2-40B4-BE49-F238E27FC236}">
                  <a16:creationId xmlns:a16="http://schemas.microsoft.com/office/drawing/2014/main" id="{807382F6-2085-6942-985A-B100739033D1}"/>
                </a:ext>
              </a:extLst>
            </p:cNvPr>
            <p:cNvSpPr/>
            <p:nvPr/>
          </p:nvSpPr>
          <p:spPr>
            <a:xfrm flipH="1">
              <a:off x="5767095" y="1569655"/>
              <a:ext cx="0" cy="252843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54" name="Line 9">
              <a:extLst>
                <a:ext uri="{FF2B5EF4-FFF2-40B4-BE49-F238E27FC236}">
                  <a16:creationId xmlns:a16="http://schemas.microsoft.com/office/drawing/2014/main" id="{42232A72-016D-E349-A29B-6A1A69550A16}"/>
                </a:ext>
              </a:extLst>
            </p:cNvPr>
            <p:cNvSpPr/>
            <p:nvPr/>
          </p:nvSpPr>
          <p:spPr>
            <a:xfrm flipH="1">
              <a:off x="5767095" y="4374769"/>
              <a:ext cx="0" cy="120825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8A43A4-7479-FC4C-B51D-475532167842}"/>
                </a:ext>
              </a:extLst>
            </p:cNvPr>
            <p:cNvSpPr/>
            <p:nvPr/>
          </p:nvSpPr>
          <p:spPr>
            <a:xfrm>
              <a:off x="3703931" y="1439833"/>
              <a:ext cx="1700981" cy="2801317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BA0203-FFC1-7A4C-8B00-3EF5CC880043}"/>
                </a:ext>
              </a:extLst>
            </p:cNvPr>
            <p:cNvSpPr/>
            <p:nvPr/>
          </p:nvSpPr>
          <p:spPr>
            <a:xfrm>
              <a:off x="3703931" y="4313322"/>
              <a:ext cx="1700981" cy="1329650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/>
            </a:p>
          </p:txBody>
        </p:sp>
        <p:sp>
          <p:nvSpPr>
            <p:cNvPr id="57" name="TextBox 7">
              <a:extLst>
                <a:ext uri="{FF2B5EF4-FFF2-40B4-BE49-F238E27FC236}">
                  <a16:creationId xmlns:a16="http://schemas.microsoft.com/office/drawing/2014/main" id="{6C82044E-E73C-F649-8A0A-04A7EBD1F264}"/>
                </a:ext>
              </a:extLst>
            </p:cNvPr>
            <p:cNvSpPr txBox="1"/>
            <p:nvPr/>
          </p:nvSpPr>
          <p:spPr>
            <a:xfrm>
              <a:off x="5916102" y="2456668"/>
              <a:ext cx="749933" cy="321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/>
                <a:t>Motion</a:t>
              </a:r>
            </a:p>
          </p:txBody>
        </p:sp>
        <p:sp>
          <p:nvSpPr>
            <p:cNvPr id="58" name="TextBox 92">
              <a:extLst>
                <a:ext uri="{FF2B5EF4-FFF2-40B4-BE49-F238E27FC236}">
                  <a16:creationId xmlns:a16="http://schemas.microsoft.com/office/drawing/2014/main" id="{A0ECCD37-7820-2849-9324-17908A1101E6}"/>
                </a:ext>
              </a:extLst>
            </p:cNvPr>
            <p:cNvSpPr txBox="1"/>
            <p:nvPr/>
          </p:nvSpPr>
          <p:spPr>
            <a:xfrm>
              <a:off x="5916102" y="4712196"/>
              <a:ext cx="1084724" cy="321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/>
                <a:t>General PLC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2676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grpSp>
        <p:nvGrpSpPr>
          <p:cNvPr id="67" name="Group 66"/>
          <p:cNvGrpSpPr/>
          <p:nvPr/>
        </p:nvGrpSpPr>
        <p:grpSpPr>
          <a:xfrm>
            <a:off x="467544" y="1268760"/>
            <a:ext cx="8392608" cy="5202669"/>
            <a:chOff x="-1325808" y="-227115"/>
            <a:chExt cx="11795616" cy="7312231"/>
          </a:xfrm>
        </p:grpSpPr>
        <p:sp>
          <p:nvSpPr>
            <p:cNvPr id="5" name="CustomShape 3"/>
            <p:cNvSpPr/>
            <p:nvPr/>
          </p:nvSpPr>
          <p:spPr>
            <a:xfrm flipV="1">
              <a:off x="6840000" y="3052612"/>
              <a:ext cx="6048" cy="770616"/>
            </a:xfrm>
            <a:prstGeom prst="straightConnector1">
              <a:avLst/>
            </a:prstGeom>
            <a:noFill/>
            <a:ln w="25560">
              <a:solidFill>
                <a:srgbClr val="4F81BD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" name="CustomShape 4"/>
            <p:cNvSpPr/>
            <p:nvPr/>
          </p:nvSpPr>
          <p:spPr>
            <a:xfrm flipV="1">
              <a:off x="9360000" y="3052612"/>
              <a:ext cx="6048" cy="770616"/>
            </a:xfrm>
            <a:prstGeom prst="straightConnector1">
              <a:avLst/>
            </a:prstGeom>
            <a:noFill/>
            <a:ln w="25560">
              <a:solidFill>
                <a:srgbClr val="4F81BD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" name="CustomShape 5"/>
            <p:cNvSpPr/>
            <p:nvPr/>
          </p:nvSpPr>
          <p:spPr>
            <a:xfrm flipV="1">
              <a:off x="-519408" y="3052612"/>
              <a:ext cx="6048" cy="770616"/>
            </a:xfrm>
            <a:prstGeom prst="straightConnector1">
              <a:avLst/>
            </a:prstGeom>
            <a:noFill/>
            <a:ln w="25560">
              <a:solidFill>
                <a:srgbClr val="4F81BD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" name="CustomShape 6"/>
            <p:cNvSpPr/>
            <p:nvPr/>
          </p:nvSpPr>
          <p:spPr>
            <a:xfrm flipV="1">
              <a:off x="9561600" y="5537836"/>
              <a:ext cx="504" cy="1375416"/>
            </a:xfrm>
            <a:prstGeom prst="straightConnector1">
              <a:avLst/>
            </a:prstGeom>
            <a:noFill/>
            <a:ln w="25560">
              <a:solidFill>
                <a:srgbClr val="000000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" name="CustomShape 7"/>
            <p:cNvSpPr/>
            <p:nvPr/>
          </p:nvSpPr>
          <p:spPr>
            <a:xfrm flipV="1">
              <a:off x="6335496" y="5537836"/>
              <a:ext cx="504" cy="1375416"/>
            </a:xfrm>
            <a:prstGeom prst="straightConnector1">
              <a:avLst/>
            </a:prstGeom>
            <a:noFill/>
            <a:ln w="25560">
              <a:solidFill>
                <a:srgbClr val="000000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" name="CustomShape 8"/>
            <p:cNvSpPr/>
            <p:nvPr/>
          </p:nvSpPr>
          <p:spPr>
            <a:xfrm flipV="1">
              <a:off x="7444800" y="5537836"/>
              <a:ext cx="504" cy="1375416"/>
            </a:xfrm>
            <a:prstGeom prst="straightConnector1">
              <a:avLst/>
            </a:prstGeom>
            <a:noFill/>
            <a:ln w="25560">
              <a:solidFill>
                <a:srgbClr val="000000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1" name="CustomShape 9"/>
            <p:cNvSpPr/>
            <p:nvPr/>
          </p:nvSpPr>
          <p:spPr>
            <a:xfrm flipV="1">
              <a:off x="6940800" y="5537836"/>
              <a:ext cx="504" cy="1375416"/>
            </a:xfrm>
            <a:prstGeom prst="straightConnector1">
              <a:avLst/>
            </a:prstGeom>
            <a:noFill/>
            <a:ln w="25560">
              <a:solidFill>
                <a:srgbClr val="000000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2" name="CustomShape 10"/>
            <p:cNvSpPr/>
            <p:nvPr/>
          </p:nvSpPr>
          <p:spPr>
            <a:xfrm flipV="1">
              <a:off x="-519408" y="5537836"/>
              <a:ext cx="504" cy="1375416"/>
            </a:xfrm>
            <a:prstGeom prst="straightConnector1">
              <a:avLst/>
            </a:prstGeom>
            <a:noFill/>
            <a:ln w="25560">
              <a:solidFill>
                <a:srgbClr val="000000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3" name="CustomShape 13"/>
            <p:cNvSpPr/>
            <p:nvPr/>
          </p:nvSpPr>
          <p:spPr>
            <a:xfrm flipV="1">
              <a:off x="6840000" y="4297678"/>
              <a:ext cx="6048" cy="770616"/>
            </a:xfrm>
            <a:prstGeom prst="straightConnector1">
              <a:avLst/>
            </a:prstGeom>
            <a:noFill/>
            <a:ln w="41275">
              <a:solidFill>
                <a:srgbClr val="008000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4" name="CustomShape 14"/>
            <p:cNvSpPr/>
            <p:nvPr/>
          </p:nvSpPr>
          <p:spPr>
            <a:xfrm flipV="1">
              <a:off x="9360000" y="4297678"/>
              <a:ext cx="6048" cy="770616"/>
            </a:xfrm>
            <a:prstGeom prst="straightConnector1">
              <a:avLst/>
            </a:prstGeom>
            <a:noFill/>
            <a:ln w="41275">
              <a:solidFill>
                <a:srgbClr val="008000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" name="CustomShape 16"/>
            <p:cNvSpPr/>
            <p:nvPr/>
          </p:nvSpPr>
          <p:spPr>
            <a:xfrm>
              <a:off x="7193808" y="6446548"/>
              <a:ext cx="2986200" cy="510048"/>
            </a:xfrm>
            <a:prstGeom prst="rect">
              <a:avLst/>
            </a:prstGeom>
            <a:noFill/>
            <a:ln>
              <a:noFill/>
            </a:ln>
          </p:spPr>
          <p:txBody>
            <a:bodyPr lIns="125985" tIns="62993" rIns="125985" bIns="62993" anchor="ctr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fld id="{67FDF0FE-A011-4336-9191-D4905A98F83E}" type="slidenum">
                <a:rPr lang="en-US" sz="1100">
                  <a:solidFill>
                    <a:srgbClr val="8B8B8B"/>
                  </a:solidFill>
                  <a:latin typeface="Calibri"/>
                </a:rPr>
                <a:pPr algn="r">
                  <a:lnSpc>
                    <a:spcPct val="100000"/>
                  </a:lnSpc>
                </a:pPr>
                <a:t>14</a:t>
              </a:fld>
              <a:endParaRPr sz="1600"/>
            </a:p>
          </p:txBody>
        </p:sp>
        <p:pic>
          <p:nvPicPr>
            <p:cNvPr id="16" name="Pictur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1325808" y="5913316"/>
              <a:ext cx="1499904" cy="1118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Line 18"/>
            <p:cNvSpPr/>
            <p:nvPr/>
          </p:nvSpPr>
          <p:spPr>
            <a:xfrm>
              <a:off x="-519912" y="734716"/>
              <a:ext cx="9879912" cy="0"/>
            </a:xfrm>
            <a:prstGeom prst="line">
              <a:avLst/>
            </a:prstGeom>
            <a:ln w="25560">
              <a:solidFill>
                <a:srgbClr val="4F81BD"/>
              </a:solidFill>
              <a:rou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8" name="Line 19"/>
            <p:cNvSpPr/>
            <p:nvPr/>
          </p:nvSpPr>
          <p:spPr>
            <a:xfrm>
              <a:off x="-519912" y="734716"/>
              <a:ext cx="0" cy="705600"/>
            </a:xfrm>
            <a:prstGeom prst="line">
              <a:avLst/>
            </a:prstGeom>
            <a:ln w="25560">
              <a:solidFill>
                <a:srgbClr val="4F81BD"/>
              </a:solidFill>
              <a:rou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9" name="CustomShape 20"/>
            <p:cNvSpPr/>
            <p:nvPr/>
          </p:nvSpPr>
          <p:spPr>
            <a:xfrm>
              <a:off x="-1124208" y="1159084"/>
              <a:ext cx="1324512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ＭＳ Ｐゴシック"/>
                </a:rPr>
                <a:t>Encoder</a:t>
              </a:r>
              <a:endParaRPr sz="1600"/>
            </a:p>
            <a:p>
              <a:pPr>
                <a:lnSpc>
                  <a:spcPct val="100000"/>
                </a:lnSpc>
              </a:pPr>
              <a:endParaRPr sz="1600"/>
            </a:p>
          </p:txBody>
        </p:sp>
        <p:sp>
          <p:nvSpPr>
            <p:cNvPr id="20" name="Line 21"/>
            <p:cNvSpPr/>
            <p:nvPr/>
          </p:nvSpPr>
          <p:spPr>
            <a:xfrm>
              <a:off x="2457216" y="734716"/>
              <a:ext cx="0" cy="705600"/>
            </a:xfrm>
            <a:prstGeom prst="line">
              <a:avLst/>
            </a:prstGeom>
            <a:ln w="25560">
              <a:solidFill>
                <a:srgbClr val="4F81BD"/>
              </a:solidFill>
              <a:rou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" name="Line 22"/>
            <p:cNvSpPr/>
            <p:nvPr/>
          </p:nvSpPr>
          <p:spPr>
            <a:xfrm>
              <a:off x="4419792" y="734716"/>
              <a:ext cx="0" cy="705600"/>
            </a:xfrm>
            <a:prstGeom prst="line">
              <a:avLst/>
            </a:prstGeom>
            <a:ln w="25560">
              <a:solidFill>
                <a:srgbClr val="4F81BD"/>
              </a:solidFill>
              <a:rou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" name="Line 23"/>
            <p:cNvSpPr/>
            <p:nvPr/>
          </p:nvSpPr>
          <p:spPr>
            <a:xfrm>
              <a:off x="9360000" y="734716"/>
              <a:ext cx="0" cy="705600"/>
            </a:xfrm>
            <a:prstGeom prst="line">
              <a:avLst/>
            </a:prstGeom>
            <a:ln w="25560">
              <a:solidFill>
                <a:srgbClr val="4F81BD"/>
              </a:solidFill>
              <a:rou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Line 24"/>
            <p:cNvSpPr/>
            <p:nvPr/>
          </p:nvSpPr>
          <p:spPr>
            <a:xfrm>
              <a:off x="6839496" y="734716"/>
              <a:ext cx="0" cy="705600"/>
            </a:xfrm>
            <a:prstGeom prst="line">
              <a:avLst/>
            </a:prstGeom>
            <a:ln w="25560">
              <a:solidFill>
                <a:srgbClr val="4F81BD"/>
              </a:solidFill>
              <a:rou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" name="CustomShape 26"/>
            <p:cNvSpPr/>
            <p:nvPr/>
          </p:nvSpPr>
          <p:spPr>
            <a:xfrm>
              <a:off x="3796344" y="1159084"/>
              <a:ext cx="1492344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prstDash val="sysDash"/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PID-Control</a:t>
              </a:r>
              <a:endParaRPr sz="1600" dirty="0"/>
            </a:p>
            <a:p>
              <a:pPr>
                <a:lnSpc>
                  <a:spcPct val="100000"/>
                </a:lnSpc>
              </a:pPr>
              <a:endParaRPr sz="1600" dirty="0"/>
            </a:p>
          </p:txBody>
        </p:sp>
        <p:sp>
          <p:nvSpPr>
            <p:cNvPr id="25" name="CustomShape 27"/>
            <p:cNvSpPr/>
            <p:nvPr/>
          </p:nvSpPr>
          <p:spPr>
            <a:xfrm>
              <a:off x="6250320" y="1159084"/>
              <a:ext cx="1324512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ＭＳ Ｐゴシック"/>
                </a:rPr>
                <a:t>Monitor</a:t>
              </a:r>
              <a:endParaRPr sz="1600"/>
            </a:p>
            <a:p>
              <a:pPr>
                <a:lnSpc>
                  <a:spcPct val="100000"/>
                </a:lnSpc>
              </a:pPr>
              <a:endParaRPr sz="1600"/>
            </a:p>
          </p:txBody>
        </p:sp>
        <p:sp>
          <p:nvSpPr>
            <p:cNvPr id="26" name="CustomShape 28"/>
            <p:cNvSpPr/>
            <p:nvPr/>
          </p:nvSpPr>
          <p:spPr>
            <a:xfrm>
              <a:off x="8716896" y="1159084"/>
              <a:ext cx="1324512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prstDash val="sysDash"/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ＭＳ Ｐゴシック"/>
                </a:rPr>
                <a:t>Drive</a:t>
              </a:r>
              <a:endParaRPr sz="1600"/>
            </a:p>
            <a:p>
              <a:pPr>
                <a:lnSpc>
                  <a:spcPct val="100000"/>
                </a:lnSpc>
              </a:pPr>
              <a:endParaRPr sz="1600"/>
            </a:p>
          </p:txBody>
        </p:sp>
        <p:sp>
          <p:nvSpPr>
            <p:cNvPr id="27" name="Line 29"/>
            <p:cNvSpPr/>
            <p:nvPr/>
          </p:nvSpPr>
          <p:spPr>
            <a:xfrm>
              <a:off x="4419792" y="129916"/>
              <a:ext cx="0" cy="705600"/>
            </a:xfrm>
            <a:prstGeom prst="line">
              <a:avLst/>
            </a:prstGeom>
            <a:ln w="25560">
              <a:solidFill>
                <a:srgbClr val="4F81BD"/>
              </a:solidFill>
              <a:rou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8" name="CustomShape 30"/>
            <p:cNvSpPr/>
            <p:nvPr/>
          </p:nvSpPr>
          <p:spPr>
            <a:xfrm>
              <a:off x="3815496" y="-172484"/>
              <a:ext cx="1309392" cy="457632"/>
            </a:xfrm>
            <a:prstGeom prst="rect">
              <a:avLst/>
            </a:prstGeom>
            <a:solidFill>
              <a:srgbClr val="00B0F0"/>
            </a:solidFill>
            <a:ln w="25560">
              <a:solidFill>
                <a:srgbClr val="000000"/>
              </a:solidFill>
              <a:miter/>
            </a:ln>
          </p:spPr>
          <p:txBody>
            <a:bodyPr lIns="122875" tIns="63894" rIns="122875" bIns="63894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Axis</a:t>
              </a:r>
              <a:endParaRPr sz="1100" dirty="0">
                <a:solidFill>
                  <a:srgbClr val="000000"/>
                </a:solidFill>
                <a:latin typeface="Calibri"/>
                <a:ea typeface="ＭＳ Ｐゴシック"/>
              </a:endParaRPr>
            </a:p>
          </p:txBody>
        </p:sp>
        <p:pic>
          <p:nvPicPr>
            <p:cNvPr id="29" name="Picture 2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553600" y="5859892"/>
              <a:ext cx="1838592" cy="12252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29896" y="5975308"/>
              <a:ext cx="994392" cy="9943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1225008" y="4530844"/>
              <a:ext cx="1410192" cy="10085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133896" y="4530844"/>
              <a:ext cx="1410192" cy="10085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856000" y="4530844"/>
              <a:ext cx="1410192" cy="1008504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CustomShape 31"/>
            <p:cNvSpPr/>
            <p:nvPr/>
          </p:nvSpPr>
          <p:spPr>
            <a:xfrm>
              <a:off x="6232680" y="2823753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ＭＳ Ｐゴシック"/>
                </a:rPr>
                <a:t>ECPdoEntry</a:t>
              </a:r>
              <a:endParaRPr sz="1600"/>
            </a:p>
            <a:p>
              <a:pPr>
                <a:lnSpc>
                  <a:spcPct val="100000"/>
                </a:lnSpc>
              </a:pPr>
              <a:endParaRPr sz="1600"/>
            </a:p>
          </p:txBody>
        </p:sp>
        <p:sp>
          <p:nvSpPr>
            <p:cNvPr id="35" name="CustomShape 32"/>
            <p:cNvSpPr/>
            <p:nvPr/>
          </p:nvSpPr>
          <p:spPr>
            <a:xfrm>
              <a:off x="6424704" y="3013761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ＭＳ Ｐゴシック"/>
                </a:rPr>
                <a:t>ECPdoEntry</a:t>
              </a:r>
              <a:endParaRPr sz="1600"/>
            </a:p>
            <a:p>
              <a:pPr>
                <a:lnSpc>
                  <a:spcPct val="100000"/>
                </a:lnSpc>
              </a:pPr>
              <a:endParaRPr sz="1600"/>
            </a:p>
          </p:txBody>
        </p:sp>
        <p:sp>
          <p:nvSpPr>
            <p:cNvPr id="36" name="CustomShape 33"/>
            <p:cNvSpPr/>
            <p:nvPr/>
          </p:nvSpPr>
          <p:spPr>
            <a:xfrm>
              <a:off x="6637896" y="3226953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ＭＳ Ｐゴシック"/>
                </a:rPr>
                <a:t>ECPdoEntry</a:t>
              </a:r>
              <a:endParaRPr sz="1600"/>
            </a:p>
            <a:p>
              <a:pPr>
                <a:lnSpc>
                  <a:spcPct val="100000"/>
                </a:lnSpc>
              </a:pPr>
              <a:endParaRPr sz="1600"/>
            </a:p>
          </p:txBody>
        </p:sp>
        <p:sp>
          <p:nvSpPr>
            <p:cNvPr id="37" name="CustomShape 34"/>
            <p:cNvSpPr/>
            <p:nvPr/>
          </p:nvSpPr>
          <p:spPr>
            <a:xfrm>
              <a:off x="8753184" y="2823753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ＭＳ Ｐゴシック"/>
                </a:rPr>
                <a:t>ECPdoEntry</a:t>
              </a:r>
              <a:endParaRPr sz="1600"/>
            </a:p>
            <a:p>
              <a:pPr>
                <a:lnSpc>
                  <a:spcPct val="100000"/>
                </a:lnSpc>
              </a:pPr>
              <a:endParaRPr sz="1600"/>
            </a:p>
          </p:txBody>
        </p:sp>
        <p:sp>
          <p:nvSpPr>
            <p:cNvPr id="38" name="CustomShape 35"/>
            <p:cNvSpPr/>
            <p:nvPr/>
          </p:nvSpPr>
          <p:spPr>
            <a:xfrm>
              <a:off x="8945208" y="3013761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ＭＳ Ｐゴシック"/>
                </a:rPr>
                <a:t>ECPdoEntry</a:t>
              </a:r>
              <a:endParaRPr sz="1600"/>
            </a:p>
            <a:p>
              <a:pPr>
                <a:lnSpc>
                  <a:spcPct val="100000"/>
                </a:lnSpc>
              </a:pPr>
              <a:endParaRPr sz="1600"/>
            </a:p>
          </p:txBody>
        </p:sp>
        <p:sp>
          <p:nvSpPr>
            <p:cNvPr id="39" name="CustomShape 36"/>
            <p:cNvSpPr/>
            <p:nvPr/>
          </p:nvSpPr>
          <p:spPr>
            <a:xfrm>
              <a:off x="9158400" y="3226953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ＭＳ Ｐゴシック"/>
                </a:rPr>
                <a:t>ECPdoEntry</a:t>
              </a:r>
              <a:endParaRPr sz="1600"/>
            </a:p>
            <a:p>
              <a:pPr>
                <a:lnSpc>
                  <a:spcPct val="100000"/>
                </a:lnSpc>
              </a:pPr>
              <a:endParaRPr sz="1600"/>
            </a:p>
          </p:txBody>
        </p:sp>
        <p:pic>
          <p:nvPicPr>
            <p:cNvPr id="40" name="Picture 3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449400" y="5975308"/>
              <a:ext cx="994392" cy="9943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155000" y="5975308"/>
              <a:ext cx="994392" cy="994392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CustomShape 37"/>
            <p:cNvSpPr/>
            <p:nvPr/>
          </p:nvSpPr>
          <p:spPr>
            <a:xfrm flipV="1">
              <a:off x="-519408" y="4297678"/>
              <a:ext cx="6048" cy="770616"/>
            </a:xfrm>
            <a:prstGeom prst="straightConnector1">
              <a:avLst/>
            </a:prstGeom>
            <a:noFill/>
            <a:ln w="41275">
              <a:solidFill>
                <a:srgbClr val="008000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3" name="CustomShape 38"/>
            <p:cNvSpPr/>
            <p:nvPr/>
          </p:nvSpPr>
          <p:spPr>
            <a:xfrm>
              <a:off x="-1126224" y="2823753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ＭＳ Ｐゴシック"/>
                </a:rPr>
                <a:t>ECPdoEntry</a:t>
              </a:r>
              <a:endParaRPr sz="1600"/>
            </a:p>
            <a:p>
              <a:pPr>
                <a:lnSpc>
                  <a:spcPct val="100000"/>
                </a:lnSpc>
              </a:pPr>
              <a:endParaRPr sz="1600"/>
            </a:p>
          </p:txBody>
        </p:sp>
        <p:sp>
          <p:nvSpPr>
            <p:cNvPr id="44" name="CustomShape 39"/>
            <p:cNvSpPr/>
            <p:nvPr/>
          </p:nvSpPr>
          <p:spPr>
            <a:xfrm>
              <a:off x="-934200" y="3013761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ＭＳ Ｐゴシック"/>
                </a:rPr>
                <a:t>ECPdoEntry</a:t>
              </a:r>
              <a:endParaRPr sz="1600"/>
            </a:p>
            <a:p>
              <a:pPr>
                <a:lnSpc>
                  <a:spcPct val="100000"/>
                </a:lnSpc>
              </a:pPr>
              <a:endParaRPr sz="1600"/>
            </a:p>
          </p:txBody>
        </p:sp>
        <p:sp>
          <p:nvSpPr>
            <p:cNvPr id="45" name="CustomShape 40"/>
            <p:cNvSpPr/>
            <p:nvPr/>
          </p:nvSpPr>
          <p:spPr>
            <a:xfrm>
              <a:off x="-721008" y="3226953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ECPdoEntry</a:t>
              </a:r>
              <a:endParaRPr sz="1600" dirty="0"/>
            </a:p>
            <a:p>
              <a:pPr>
                <a:lnSpc>
                  <a:spcPct val="100000"/>
                </a:lnSpc>
              </a:pPr>
              <a:endParaRPr sz="1600" dirty="0"/>
            </a:p>
          </p:txBody>
        </p:sp>
        <p:sp>
          <p:nvSpPr>
            <p:cNvPr id="46" name="CustomShape 41"/>
            <p:cNvSpPr/>
            <p:nvPr/>
          </p:nvSpPr>
          <p:spPr>
            <a:xfrm>
              <a:off x="-1124208" y="3845487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EC master</a:t>
              </a:r>
              <a:endParaRPr sz="1600" dirty="0"/>
            </a:p>
            <a:p>
              <a:pPr>
                <a:lnSpc>
                  <a:spcPct val="100000"/>
                </a:lnSpc>
              </a:pPr>
              <a:endParaRPr sz="1600" dirty="0"/>
            </a:p>
          </p:txBody>
        </p:sp>
        <p:sp>
          <p:nvSpPr>
            <p:cNvPr id="47" name="CustomShape 42"/>
            <p:cNvSpPr/>
            <p:nvPr/>
          </p:nvSpPr>
          <p:spPr>
            <a:xfrm>
              <a:off x="6234696" y="3845487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EC master</a:t>
              </a:r>
              <a:endParaRPr sz="1600" dirty="0"/>
            </a:p>
            <a:p>
              <a:pPr>
                <a:lnSpc>
                  <a:spcPct val="100000"/>
                </a:lnSpc>
              </a:pPr>
              <a:endParaRPr sz="1600" dirty="0"/>
            </a:p>
          </p:txBody>
        </p:sp>
        <p:sp>
          <p:nvSpPr>
            <p:cNvPr id="48" name="CustomShape 43"/>
            <p:cNvSpPr/>
            <p:nvPr/>
          </p:nvSpPr>
          <p:spPr>
            <a:xfrm>
              <a:off x="8755200" y="3845487"/>
              <a:ext cx="1311408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EC master</a:t>
              </a:r>
              <a:endParaRPr sz="1600" dirty="0"/>
            </a:p>
            <a:p>
              <a:pPr>
                <a:lnSpc>
                  <a:spcPct val="100000"/>
                </a:lnSpc>
              </a:pPr>
              <a:endParaRPr sz="1600" dirty="0"/>
            </a:p>
          </p:txBody>
        </p:sp>
        <p:sp>
          <p:nvSpPr>
            <p:cNvPr id="49" name="CustomShape 44"/>
            <p:cNvSpPr/>
            <p:nvPr/>
          </p:nvSpPr>
          <p:spPr>
            <a:xfrm>
              <a:off x="569233" y="3005652"/>
              <a:ext cx="5448241" cy="3170160"/>
            </a:xfrm>
            <a:prstGeom prst="rect">
              <a:avLst/>
            </a:prstGeom>
            <a:noFill/>
            <a:ln>
              <a:noFill/>
            </a:ln>
          </p:spPr>
          <p:txBody>
            <a:bodyPr lIns="125985" tIns="62993" rIns="125985" bIns="62993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02" indent="-400002">
                <a:buFont typeface="Arial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Axis object executes and links objects:</a:t>
              </a:r>
              <a:endParaRPr sz="1800" dirty="0"/>
            </a:p>
            <a:p>
              <a:pPr marL="880005" lvl="1" indent="-240001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Encoder </a:t>
              </a:r>
              <a:endParaRPr sz="2400" dirty="0"/>
            </a:p>
            <a:p>
              <a:pPr marL="880005" lvl="1" indent="-240001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Trajectory Generation</a:t>
              </a:r>
              <a:endParaRPr sz="2400" dirty="0"/>
            </a:p>
            <a:p>
              <a:pPr marL="880005" lvl="1" indent="-240001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PID-Controller</a:t>
              </a:r>
              <a:endParaRPr sz="2400" dirty="0"/>
            </a:p>
            <a:p>
              <a:pPr marL="880005" lvl="1" indent="-240001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Monitor</a:t>
              </a:r>
              <a:endParaRPr sz="2400" dirty="0"/>
            </a:p>
            <a:p>
              <a:pPr marL="880005" lvl="1" indent="-240001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Drive</a:t>
              </a:r>
              <a:endParaRPr sz="2400" dirty="0"/>
            </a:p>
            <a:p>
              <a:pPr marL="400002" indent="-400002">
                <a:buFont typeface="Arial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Sequences</a:t>
              </a:r>
              <a:endParaRPr sz="1800" dirty="0"/>
            </a:p>
            <a:p>
              <a:pPr marL="880005" lvl="1" indent="-240001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Homing (different types)</a:t>
              </a:r>
              <a:endParaRPr sz="2400" dirty="0"/>
            </a:p>
            <a:p>
              <a:pPr marL="400002" indent="-400002">
                <a:buFont typeface="Arial"/>
                <a:buChar char="•"/>
              </a:pPr>
              <a:endParaRPr sz="1800" dirty="0"/>
            </a:p>
            <a:p>
              <a:pPr>
                <a:lnSpc>
                  <a:spcPct val="100000"/>
                </a:lnSpc>
              </a:pPr>
              <a:endParaRPr sz="1800" dirty="0"/>
            </a:p>
            <a:p>
              <a:pPr>
                <a:lnSpc>
                  <a:spcPct val="100000"/>
                </a:lnSpc>
              </a:pPr>
              <a:endParaRPr sz="1800" dirty="0"/>
            </a:p>
            <a:p>
              <a:pPr>
                <a:lnSpc>
                  <a:spcPct val="100000"/>
                </a:lnSpc>
              </a:pPr>
              <a:endParaRPr sz="1800" dirty="0"/>
            </a:p>
            <a:p>
              <a:pPr>
                <a:lnSpc>
                  <a:spcPct val="100000"/>
                </a:lnSpc>
              </a:pPr>
              <a:endParaRPr sz="1800" dirty="0"/>
            </a:p>
            <a:p>
              <a:pPr>
                <a:lnSpc>
                  <a:spcPct val="100000"/>
                </a:lnSpc>
              </a:pPr>
              <a:endParaRPr sz="1800" dirty="0"/>
            </a:p>
          </p:txBody>
        </p:sp>
        <p:sp>
          <p:nvSpPr>
            <p:cNvPr id="50" name="CustomShape 53"/>
            <p:cNvSpPr/>
            <p:nvPr/>
          </p:nvSpPr>
          <p:spPr>
            <a:xfrm>
              <a:off x="2037134" y="-167440"/>
              <a:ext cx="1528632" cy="3180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5985" tIns="62993" rIns="125985" bIns="62993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000" i="1" dirty="0">
                  <a:solidFill>
                    <a:srgbClr val="000000"/>
                  </a:solidFill>
                  <a:latin typeface="Calibri"/>
                </a:rPr>
                <a:t>“</a:t>
              </a:r>
              <a:r>
                <a:rPr lang="en-US" sz="1000" i="1" dirty="0" err="1">
                  <a:solidFill>
                    <a:srgbClr val="000000"/>
                  </a:solidFill>
                  <a:latin typeface="Calibri"/>
                </a:rPr>
                <a:t>Cfg.CreateAxis</a:t>
              </a:r>
              <a:r>
                <a:rPr lang="en-US" sz="1000" i="1" dirty="0">
                  <a:solidFill>
                    <a:srgbClr val="000000"/>
                  </a:solidFill>
                  <a:latin typeface="Calibri"/>
                </a:rPr>
                <a:t>(…)”</a:t>
              </a:r>
              <a:endParaRPr sz="1600" dirty="0"/>
            </a:p>
          </p:txBody>
        </p:sp>
        <p:sp>
          <p:nvSpPr>
            <p:cNvPr id="51" name="CustomShape 54"/>
            <p:cNvSpPr/>
            <p:nvPr/>
          </p:nvSpPr>
          <p:spPr>
            <a:xfrm>
              <a:off x="5273820" y="-227115"/>
              <a:ext cx="4039560" cy="603792"/>
            </a:xfrm>
            <a:prstGeom prst="rect">
              <a:avLst/>
            </a:prstGeom>
            <a:noFill/>
            <a:ln>
              <a:noFill/>
            </a:ln>
          </p:spPr>
          <p:txBody>
            <a:bodyPr lIns="125985" tIns="62993" rIns="125985" bIns="62993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latin typeface="Calibri"/>
                </a:rPr>
                <a:t>Types:</a:t>
              </a:r>
              <a:r>
                <a:rPr lang="en-US" sz="1100" dirty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  <a:latin typeface="Calibri"/>
                </a:rPr>
                <a:t>Normal</a:t>
              </a:r>
              <a:r>
                <a:rPr lang="en-US" sz="1100" dirty="0">
                  <a:solidFill>
                    <a:srgbClr val="FF0000"/>
                  </a:solidFill>
                  <a:latin typeface="Calibri"/>
                </a:rPr>
                <a:t> / Virtual</a:t>
              </a:r>
              <a:endParaRPr sz="16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16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16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16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16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16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1600" dirty="0">
                <a:solidFill>
                  <a:srgbClr val="FF0000"/>
                </a:solidFill>
              </a:endParaRPr>
            </a:p>
          </p:txBody>
        </p:sp>
        <p:sp>
          <p:nvSpPr>
            <p:cNvPr id="52" name="CustomShape 55"/>
            <p:cNvSpPr/>
            <p:nvPr/>
          </p:nvSpPr>
          <p:spPr>
            <a:xfrm>
              <a:off x="-1126224" y="2068170"/>
              <a:ext cx="11167632" cy="513188"/>
            </a:xfrm>
            <a:prstGeom prst="rect">
              <a:avLst/>
            </a:prstGeom>
            <a:solidFill>
              <a:schemeClr val="accent6"/>
            </a:solidFill>
            <a:ln w="25560">
              <a:solidFill>
                <a:srgbClr val="000000"/>
              </a:solidFill>
              <a:prstDash val="dash"/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sv-SE" sz="11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Optional</a:t>
              </a:r>
              <a:r>
                <a:rPr lang="sv-SE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 Axis PLC for </a:t>
              </a:r>
              <a:r>
                <a:rPr lang="sv-SE" sz="1100" dirty="0" err="1" smtClean="0">
                  <a:solidFill>
                    <a:srgbClr val="000000"/>
                  </a:solidFill>
                  <a:latin typeface="Calibri"/>
                  <a:ea typeface="ＭＳ Ｐゴシック"/>
                </a:rPr>
                <a:t>synchronization</a:t>
              </a:r>
              <a:r>
                <a:rPr lang="sv-SE" sz="1100" dirty="0" smtClean="0">
                  <a:solidFill>
                    <a:srgbClr val="000000"/>
                  </a:solidFill>
                  <a:latin typeface="Calibri"/>
                  <a:ea typeface="ＭＳ Ｐゴシック"/>
                </a:rPr>
                <a:t> </a:t>
              </a:r>
              <a:r>
                <a:rPr lang="sv-SE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/ </a:t>
              </a:r>
              <a:r>
                <a:rPr lang="sv-SE" sz="11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control</a:t>
              </a:r>
              <a:r>
                <a:rPr lang="sv-SE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 (</a:t>
              </a:r>
              <a:r>
                <a:rPr lang="sv-SE" sz="11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executed</a:t>
              </a:r>
              <a:r>
                <a:rPr lang="sv-SE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 in </a:t>
              </a:r>
              <a:r>
                <a:rPr lang="sv-SE" sz="11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sync</a:t>
              </a:r>
              <a:r>
                <a:rPr lang="sv-SE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 </a:t>
              </a:r>
              <a:r>
                <a:rPr lang="sv-SE" sz="11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with</a:t>
              </a:r>
              <a:r>
                <a:rPr lang="sv-SE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 </a:t>
              </a:r>
              <a:r>
                <a:rPr lang="sv-SE" sz="11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axis</a:t>
              </a:r>
              <a:r>
                <a:rPr lang="sv-SE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 </a:t>
              </a:r>
              <a:r>
                <a:rPr lang="sv-SE" sz="110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object</a:t>
              </a:r>
              <a:r>
                <a:rPr lang="sv-SE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)</a:t>
              </a:r>
              <a:endParaRPr sz="1600" dirty="0"/>
            </a:p>
            <a:p>
              <a:pPr algn="ctr">
                <a:lnSpc>
                  <a:spcPct val="70000"/>
                </a:lnSpc>
              </a:pPr>
              <a:endParaRPr sz="1600" dirty="0"/>
            </a:p>
          </p:txBody>
        </p:sp>
        <p:sp>
          <p:nvSpPr>
            <p:cNvPr id="53" name="CustomShape 26"/>
            <p:cNvSpPr/>
            <p:nvPr/>
          </p:nvSpPr>
          <p:spPr>
            <a:xfrm>
              <a:off x="1711044" y="1161548"/>
              <a:ext cx="1492344" cy="482328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125985" tIns="65512" rIns="125985" bIns="6551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sv-SE" sz="11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Trajectory</a:t>
              </a:r>
              <a:endParaRPr sz="1600" dirty="0"/>
            </a:p>
            <a:p>
              <a:pPr>
                <a:lnSpc>
                  <a:spcPct val="100000"/>
                </a:lnSpc>
              </a:pPr>
              <a:endParaRPr sz="1600" dirty="0"/>
            </a:p>
          </p:txBody>
        </p:sp>
        <p:sp>
          <p:nvSpPr>
            <p:cNvPr id="54" name="Line 9">
              <a:extLst>
                <a:ext uri="{FF2B5EF4-FFF2-40B4-BE49-F238E27FC236}">
                  <a16:creationId xmlns:a16="http://schemas.microsoft.com/office/drawing/2014/main" id="{E09409A8-7F2E-E444-88BD-7B2980439783}"/>
                </a:ext>
              </a:extLst>
            </p:cNvPr>
            <p:cNvSpPr/>
            <p:nvPr/>
          </p:nvSpPr>
          <p:spPr>
            <a:xfrm flipH="1">
              <a:off x="-519912" y="1655105"/>
              <a:ext cx="0" cy="116864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55" name="Line 9">
              <a:extLst>
                <a:ext uri="{FF2B5EF4-FFF2-40B4-BE49-F238E27FC236}">
                  <a16:creationId xmlns:a16="http://schemas.microsoft.com/office/drawing/2014/main" id="{96B567BC-85F4-974D-AE31-9B27D7F1A983}"/>
                </a:ext>
              </a:extLst>
            </p:cNvPr>
            <p:cNvSpPr/>
            <p:nvPr/>
          </p:nvSpPr>
          <p:spPr>
            <a:xfrm flipH="1">
              <a:off x="2457216" y="1641412"/>
              <a:ext cx="0" cy="42675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56" name="Line 9">
              <a:extLst>
                <a:ext uri="{FF2B5EF4-FFF2-40B4-BE49-F238E27FC236}">
                  <a16:creationId xmlns:a16="http://schemas.microsoft.com/office/drawing/2014/main" id="{85C042E1-5950-004D-B579-BE04DF5EBDB0}"/>
                </a:ext>
              </a:extLst>
            </p:cNvPr>
            <p:cNvSpPr/>
            <p:nvPr/>
          </p:nvSpPr>
          <p:spPr>
            <a:xfrm flipH="1">
              <a:off x="6839496" y="1641412"/>
              <a:ext cx="0" cy="116864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57" name="Line 9">
              <a:extLst>
                <a:ext uri="{FF2B5EF4-FFF2-40B4-BE49-F238E27FC236}">
                  <a16:creationId xmlns:a16="http://schemas.microsoft.com/office/drawing/2014/main" id="{AE14501E-E38C-1C49-B233-3AA353C27210}"/>
                </a:ext>
              </a:extLst>
            </p:cNvPr>
            <p:cNvSpPr/>
            <p:nvPr/>
          </p:nvSpPr>
          <p:spPr>
            <a:xfrm flipH="1">
              <a:off x="9343067" y="1641412"/>
              <a:ext cx="0" cy="116864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58" name="Line 9">
              <a:extLst>
                <a:ext uri="{FF2B5EF4-FFF2-40B4-BE49-F238E27FC236}">
                  <a16:creationId xmlns:a16="http://schemas.microsoft.com/office/drawing/2014/main" id="{91A18685-2847-3E4B-A62D-447DFCF7B9A3}"/>
                </a:ext>
              </a:extLst>
            </p:cNvPr>
            <p:cNvSpPr/>
            <p:nvPr/>
          </p:nvSpPr>
          <p:spPr>
            <a:xfrm flipH="1">
              <a:off x="4419792" y="1641412"/>
              <a:ext cx="0" cy="42675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DC143036-9EDB-EA4E-9A07-070BE8FDC6AA}"/>
                </a:ext>
              </a:extLst>
            </p:cNvPr>
            <p:cNvSpPr/>
            <p:nvPr/>
          </p:nvSpPr>
          <p:spPr>
            <a:xfrm flipH="1">
              <a:off x="-184384" y="1655105"/>
              <a:ext cx="0" cy="42675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60" name="Line 9">
              <a:extLst>
                <a:ext uri="{FF2B5EF4-FFF2-40B4-BE49-F238E27FC236}">
                  <a16:creationId xmlns:a16="http://schemas.microsoft.com/office/drawing/2014/main" id="{ED5BF1CA-58BB-BF43-B49D-3B65DB2590C4}"/>
                </a:ext>
              </a:extLst>
            </p:cNvPr>
            <p:cNvSpPr/>
            <p:nvPr/>
          </p:nvSpPr>
          <p:spPr>
            <a:xfrm flipH="1">
              <a:off x="7173920" y="1641412"/>
              <a:ext cx="0" cy="42675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61" name="Line 9">
              <a:extLst>
                <a:ext uri="{FF2B5EF4-FFF2-40B4-BE49-F238E27FC236}">
                  <a16:creationId xmlns:a16="http://schemas.microsoft.com/office/drawing/2014/main" id="{2D4856A0-7B2D-794C-8CF7-40540ABC6E2B}"/>
                </a:ext>
              </a:extLst>
            </p:cNvPr>
            <p:cNvSpPr/>
            <p:nvPr/>
          </p:nvSpPr>
          <p:spPr>
            <a:xfrm flipH="1">
              <a:off x="9738550" y="1655105"/>
              <a:ext cx="0" cy="42675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round/>
              <a:headEnd type="triangle"/>
              <a:tailEnd type="triangle"/>
            </a:ln>
          </p:spPr>
          <p:txBody>
            <a:bodyPr lIns="89183" tIns="44592" rIns="89183" bIns="44592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62" name="CustomShape 54">
              <a:extLst>
                <a:ext uri="{FF2B5EF4-FFF2-40B4-BE49-F238E27FC236}">
                  <a16:creationId xmlns:a16="http://schemas.microsoft.com/office/drawing/2014/main" id="{4788F8A2-3BF8-014A-A857-2709F0F80E38}"/>
                </a:ext>
              </a:extLst>
            </p:cNvPr>
            <p:cNvSpPr/>
            <p:nvPr/>
          </p:nvSpPr>
          <p:spPr>
            <a:xfrm>
              <a:off x="1711433" y="1400805"/>
              <a:ext cx="1006740" cy="330613"/>
            </a:xfrm>
            <a:prstGeom prst="rect">
              <a:avLst/>
            </a:prstGeom>
            <a:noFill/>
            <a:ln>
              <a:noFill/>
            </a:ln>
          </p:spPr>
          <p:txBody>
            <a:bodyPr lIns="125985" tIns="62993" rIns="125985" bIns="62993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500" dirty="0">
                  <a:solidFill>
                    <a:schemeClr val="accent3">
                      <a:lumMod val="50000"/>
                    </a:schemeClr>
                  </a:solidFill>
                  <a:latin typeface="Calibri"/>
                </a:rPr>
                <a:t>Normal</a:t>
              </a:r>
              <a:r>
                <a:rPr lang="en-US" sz="500" dirty="0">
                  <a:solidFill>
                    <a:srgbClr val="FF0000"/>
                  </a:solidFill>
                  <a:latin typeface="Calibri"/>
                </a:rPr>
                <a:t>, Virtual</a:t>
              </a: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</p:txBody>
        </p:sp>
        <p:sp>
          <p:nvSpPr>
            <p:cNvPr id="63" name="CustomShape 54">
              <a:extLst>
                <a:ext uri="{FF2B5EF4-FFF2-40B4-BE49-F238E27FC236}">
                  <a16:creationId xmlns:a16="http://schemas.microsoft.com/office/drawing/2014/main" id="{CD3BA7C2-3EB2-BC4F-B7AD-2DCA151B1DB2}"/>
                </a:ext>
              </a:extLst>
            </p:cNvPr>
            <p:cNvSpPr/>
            <p:nvPr/>
          </p:nvSpPr>
          <p:spPr>
            <a:xfrm>
              <a:off x="-1112065" y="1400805"/>
              <a:ext cx="1006740" cy="330613"/>
            </a:xfrm>
            <a:prstGeom prst="rect">
              <a:avLst/>
            </a:prstGeom>
            <a:noFill/>
            <a:ln>
              <a:noFill/>
            </a:ln>
          </p:spPr>
          <p:txBody>
            <a:bodyPr lIns="125985" tIns="62993" rIns="125985" bIns="62993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500" dirty="0">
                  <a:solidFill>
                    <a:schemeClr val="accent3">
                      <a:lumMod val="50000"/>
                    </a:schemeClr>
                  </a:solidFill>
                  <a:latin typeface="Calibri"/>
                </a:rPr>
                <a:t>Normal</a:t>
              </a:r>
              <a:r>
                <a:rPr lang="en-US" sz="500" dirty="0">
                  <a:solidFill>
                    <a:srgbClr val="FF0000"/>
                  </a:solidFill>
                  <a:latin typeface="Calibri"/>
                </a:rPr>
                <a:t>, Virtual</a:t>
              </a: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</p:txBody>
        </p:sp>
        <p:sp>
          <p:nvSpPr>
            <p:cNvPr id="64" name="CustomShape 54">
              <a:extLst>
                <a:ext uri="{FF2B5EF4-FFF2-40B4-BE49-F238E27FC236}">
                  <a16:creationId xmlns:a16="http://schemas.microsoft.com/office/drawing/2014/main" id="{B80BF888-B28D-494B-BF68-7F066B40D32A}"/>
                </a:ext>
              </a:extLst>
            </p:cNvPr>
            <p:cNvSpPr/>
            <p:nvPr/>
          </p:nvSpPr>
          <p:spPr>
            <a:xfrm>
              <a:off x="6232680" y="1400805"/>
              <a:ext cx="1006740" cy="330613"/>
            </a:xfrm>
            <a:prstGeom prst="rect">
              <a:avLst/>
            </a:prstGeom>
            <a:noFill/>
            <a:ln>
              <a:noFill/>
            </a:ln>
          </p:spPr>
          <p:txBody>
            <a:bodyPr lIns="125985" tIns="62993" rIns="125985" bIns="62993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500" dirty="0">
                  <a:solidFill>
                    <a:schemeClr val="accent3">
                      <a:lumMod val="50000"/>
                    </a:schemeClr>
                  </a:solidFill>
                  <a:latin typeface="Calibri"/>
                </a:rPr>
                <a:t>Normal</a:t>
              </a:r>
              <a:r>
                <a:rPr lang="en-US" sz="500" dirty="0">
                  <a:solidFill>
                    <a:srgbClr val="FF0000"/>
                  </a:solidFill>
                  <a:latin typeface="Calibri"/>
                </a:rPr>
                <a:t>, Virtual</a:t>
              </a: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</p:txBody>
        </p:sp>
        <p:sp>
          <p:nvSpPr>
            <p:cNvPr id="65" name="CustomShape 54">
              <a:extLst>
                <a:ext uri="{FF2B5EF4-FFF2-40B4-BE49-F238E27FC236}">
                  <a16:creationId xmlns:a16="http://schemas.microsoft.com/office/drawing/2014/main" id="{F7669C86-F8F9-AB48-B148-FF3641DF9B29}"/>
                </a:ext>
              </a:extLst>
            </p:cNvPr>
            <p:cNvSpPr/>
            <p:nvPr/>
          </p:nvSpPr>
          <p:spPr>
            <a:xfrm>
              <a:off x="8755830" y="1400805"/>
              <a:ext cx="1006740" cy="330613"/>
            </a:xfrm>
            <a:prstGeom prst="rect">
              <a:avLst/>
            </a:prstGeom>
            <a:noFill/>
            <a:ln>
              <a:noFill/>
            </a:ln>
          </p:spPr>
          <p:txBody>
            <a:bodyPr lIns="125985" tIns="62993" rIns="125985" bIns="62993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500" dirty="0">
                  <a:solidFill>
                    <a:schemeClr val="accent3">
                      <a:lumMod val="50000"/>
                    </a:schemeClr>
                  </a:solidFill>
                  <a:latin typeface="Calibri"/>
                </a:rPr>
                <a:t>Normal</a:t>
              </a:r>
              <a:endParaRPr sz="8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</p:txBody>
        </p:sp>
        <p:sp>
          <p:nvSpPr>
            <p:cNvPr id="66" name="CustomShape 54">
              <a:extLst>
                <a:ext uri="{FF2B5EF4-FFF2-40B4-BE49-F238E27FC236}">
                  <a16:creationId xmlns:a16="http://schemas.microsoft.com/office/drawing/2014/main" id="{1142F546-B83C-F144-9CC0-159AEA890BC3}"/>
                </a:ext>
              </a:extLst>
            </p:cNvPr>
            <p:cNvSpPr/>
            <p:nvPr/>
          </p:nvSpPr>
          <p:spPr>
            <a:xfrm>
              <a:off x="3815623" y="1400805"/>
              <a:ext cx="1006740" cy="330613"/>
            </a:xfrm>
            <a:prstGeom prst="rect">
              <a:avLst/>
            </a:prstGeom>
            <a:noFill/>
            <a:ln>
              <a:noFill/>
            </a:ln>
          </p:spPr>
          <p:txBody>
            <a:bodyPr lIns="125985" tIns="62993" rIns="125985" bIns="62993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500" dirty="0">
                  <a:solidFill>
                    <a:schemeClr val="accent3">
                      <a:lumMod val="50000"/>
                    </a:schemeClr>
                  </a:solidFill>
                  <a:latin typeface="Calibri"/>
                </a:rPr>
                <a:t>Normal</a:t>
              </a:r>
              <a:endParaRPr sz="8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endParaRPr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9262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in EPICS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grpSp>
        <p:nvGrpSpPr>
          <p:cNvPr id="20" name="Group 19"/>
          <p:cNvGrpSpPr/>
          <p:nvPr/>
        </p:nvGrpSpPr>
        <p:grpSpPr>
          <a:xfrm>
            <a:off x="899592" y="1358866"/>
            <a:ext cx="8027616" cy="4014350"/>
            <a:chOff x="-1524213" y="122285"/>
            <a:chExt cx="13225074" cy="66134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92441" y="758393"/>
              <a:ext cx="2080260" cy="140462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52470" y="1915877"/>
              <a:ext cx="0" cy="1008112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060582" y="3932102"/>
              <a:ext cx="0" cy="95281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283" y="5041024"/>
              <a:ext cx="1839449" cy="1226299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-149152" y="3932101"/>
              <a:ext cx="0" cy="13764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056451" y="5041025"/>
              <a:ext cx="1500754" cy="11197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056453" y="2868694"/>
              <a:ext cx="1411357" cy="10095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715" y="2868694"/>
              <a:ext cx="1411357" cy="1009583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959771" y="1915877"/>
              <a:ext cx="0" cy="1008112"/>
            </a:xfrm>
            <a:prstGeom prst="straightConnector1">
              <a:avLst/>
            </a:prstGeom>
            <a:ln>
              <a:solidFill>
                <a:srgbClr val="008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8"/>
            <p:cNvSpPr txBox="1"/>
            <p:nvPr/>
          </p:nvSpPr>
          <p:spPr>
            <a:xfrm>
              <a:off x="5544375" y="122285"/>
              <a:ext cx="6156486" cy="608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rgbClr val="000000"/>
                  </a:solidFill>
                  <a:latin typeface="Calibri"/>
                </a:rPr>
                <a:t>All configuration in EPICS startup file: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4689" y="801873"/>
              <a:ext cx="3729370" cy="5933842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867074" y="781630"/>
              <a:ext cx="3990093" cy="1292946"/>
            </a:xfrm>
            <a:prstGeom prst="rect">
              <a:avLst/>
            </a:prstGeom>
            <a:noFill/>
          </p:spPr>
          <p:txBody>
            <a:bodyPr wrap="none" lIns="91428" tIns="45714" rIns="91428" bIns="45714" rtlCol="0">
              <a:spAutoFit/>
            </a:bodyPr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/>
                <a:t>ECMC configurations </a:t>
              </a:r>
            </a:p>
            <a:p>
              <a:r>
                <a:rPr lang="en-US" sz="1800" dirty="0"/>
                <a:t>(speed, acceleration…..)</a:t>
              </a: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1982789" y="2850575"/>
              <a:ext cx="4709780" cy="1977457"/>
            </a:xfrm>
            <a:prstGeom prst="rect">
              <a:avLst/>
            </a:prstGeom>
            <a:noFill/>
          </p:spPr>
          <p:txBody>
            <a:bodyPr wrap="none" lIns="91428" tIns="45714" rIns="91428" bIns="45714" rtlCol="0">
              <a:spAutoFit/>
            </a:bodyPr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/>
                <a:t>Terminal configurations </a:t>
              </a:r>
            </a:p>
            <a:p>
              <a:r>
                <a:rPr lang="en-US" sz="1800" dirty="0"/>
                <a:t>(Service Data Object access: </a:t>
              </a:r>
            </a:p>
            <a:p>
              <a:r>
                <a:rPr lang="en-US" sz="1800" dirty="0"/>
                <a:t>max current, mode…)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524212" y="683274"/>
              <a:ext cx="7825093" cy="1512168"/>
            </a:xfrm>
            <a:prstGeom prst="rect">
              <a:avLst/>
            </a:prstGeom>
            <a:noFill/>
            <a:ln w="22225" cmpd="sng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01" tIns="64001" rIns="128001" bIns="64001" rtlCol="0" anchor="ctr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524213" y="2694719"/>
              <a:ext cx="7825093" cy="1512168"/>
            </a:xfrm>
            <a:prstGeom prst="rect">
              <a:avLst/>
            </a:prstGeom>
            <a:noFill/>
            <a:ln w="22225" cmpd="sng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01" tIns="64001" rIns="128001" bIns="64001" rtlCol="0" anchor="ctr"/>
            <a:lstStyle>
              <a:defPPr>
                <a:defRPr lang="en-US"/>
              </a:defPPr>
              <a:lvl1pPr marL="0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640003" rtl="0" eaLnBrk="1" latinLnBrk="0" hangingPunct="1">
                <a:defRPr sz="2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860501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b="1" dirty="0"/>
              <a:t>Configuration </a:t>
            </a:r>
            <a:r>
              <a:rPr lang="en-GB" sz="1600" b="1" dirty="0" err="1"/>
              <a:t>iocsh</a:t>
            </a:r>
            <a:r>
              <a:rPr lang="en-GB" sz="1600" b="1" dirty="0"/>
              <a:t> command:</a:t>
            </a:r>
          </a:p>
          <a:p>
            <a:pPr>
              <a:lnSpc>
                <a:spcPct val="100000"/>
              </a:lnSpc>
            </a:pPr>
            <a:r>
              <a:rPr lang="en-GB" sz="1600" i="1" dirty="0" err="1"/>
              <a:t>ecmcConfigOrDie</a:t>
            </a:r>
            <a:r>
              <a:rPr lang="en-GB" sz="1600" i="1" dirty="0"/>
              <a:t> “command”		</a:t>
            </a:r>
            <a:r>
              <a:rPr lang="en-GB" sz="1600" i="1" dirty="0" smtClean="0"/>
              <a:t>:  Exits </a:t>
            </a:r>
            <a:r>
              <a:rPr lang="en-GB" sz="1600" i="1" dirty="0"/>
              <a:t>if return code !=0</a:t>
            </a:r>
            <a:endParaRPr lang="en-GB" sz="1600" b="1" dirty="0"/>
          </a:p>
          <a:p>
            <a:pPr>
              <a:lnSpc>
                <a:spcPct val="100000"/>
              </a:lnSpc>
            </a:pPr>
            <a:r>
              <a:rPr lang="en-GB" sz="1600" i="1" dirty="0" err="1"/>
              <a:t>ecmcConfig</a:t>
            </a:r>
            <a:r>
              <a:rPr lang="en-GB" sz="1600" b="1" dirty="0"/>
              <a:t> “</a:t>
            </a:r>
            <a:r>
              <a:rPr lang="en-GB" sz="1600" i="1" dirty="0"/>
              <a:t>command”		</a:t>
            </a:r>
            <a:r>
              <a:rPr lang="en-GB" sz="1600" i="1" dirty="0" smtClean="0"/>
              <a:t>:  Accepts </a:t>
            </a:r>
            <a:r>
              <a:rPr lang="en-GB" sz="1600" i="1" dirty="0"/>
              <a:t>return codes !=0</a:t>
            </a:r>
          </a:p>
          <a:p>
            <a:pPr>
              <a:lnSpc>
                <a:spcPct val="100000"/>
              </a:lnSpc>
            </a:pPr>
            <a:endParaRPr lang="en-GB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/>
              <a:t>Returns: 0 for success or otherwise error code.</a:t>
            </a:r>
          </a:p>
          <a:p>
            <a:pPr>
              <a:lnSpc>
                <a:spcPct val="100000"/>
              </a:lnSpc>
            </a:pPr>
            <a:endParaRPr lang="en-GB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/>
              <a:t>Example 1: Create Axis 1 object:</a:t>
            </a:r>
          </a:p>
          <a:p>
            <a:r>
              <a:rPr lang="en-GB" sz="1600" i="1" dirty="0" err="1"/>
              <a:t>ecmcConfigOrDie</a:t>
            </a:r>
            <a:r>
              <a:rPr lang="en-GB" sz="1600" i="1" dirty="0"/>
              <a:t> ”</a:t>
            </a:r>
            <a:r>
              <a:rPr lang="en-GB" sz="1600" i="1" dirty="0" err="1"/>
              <a:t>Cfg.CreateDefaultAxis</a:t>
            </a:r>
            <a:r>
              <a:rPr lang="en-GB" sz="1600" i="1" dirty="0"/>
              <a:t>(1)”</a:t>
            </a:r>
            <a:endParaRPr lang="en-GB" sz="1600" b="1" dirty="0"/>
          </a:p>
          <a:p>
            <a:pPr>
              <a:lnSpc>
                <a:spcPct val="100000"/>
              </a:lnSpc>
            </a:pPr>
            <a:endParaRPr lang="en-GB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/>
              <a:t>Example 2: Set position controller gain for axis 1 to 0.1</a:t>
            </a:r>
            <a:endParaRPr lang="en-GB" sz="1600" dirty="0"/>
          </a:p>
          <a:p>
            <a:pPr>
              <a:lnSpc>
                <a:spcPct val="100000"/>
              </a:lnSpc>
            </a:pPr>
            <a:r>
              <a:rPr lang="en-GB" sz="1600" i="1" dirty="0" err="1"/>
              <a:t>ecmcConfigOrDie</a:t>
            </a:r>
            <a:r>
              <a:rPr lang="en-GB" sz="1600" i="1" dirty="0"/>
              <a:t>  ”</a:t>
            </a:r>
            <a:r>
              <a:rPr lang="en-GB" sz="1600" i="1" dirty="0" err="1"/>
              <a:t>Cfg.SetAxisCntrlKp</a:t>
            </a:r>
            <a:r>
              <a:rPr lang="en-GB" sz="1600" i="1" dirty="0"/>
              <a:t>(1,0.1)”</a:t>
            </a:r>
          </a:p>
          <a:p>
            <a:pPr>
              <a:lnSpc>
                <a:spcPct val="100000"/>
              </a:lnSpc>
            </a:pPr>
            <a:endParaRPr lang="en-GB" sz="1600" i="1" dirty="0"/>
          </a:p>
          <a:p>
            <a:pPr marL="0" indent="0">
              <a:buNone/>
            </a:pPr>
            <a:r>
              <a:rPr lang="en-GB" sz="1600" b="1" dirty="0"/>
              <a:t>Example 3: Read max current of EL7041 drive at bus position 1:</a:t>
            </a:r>
          </a:p>
          <a:p>
            <a:r>
              <a:rPr lang="en-GB" sz="1600" i="1" dirty="0" err="1"/>
              <a:t>ecmcConfig</a:t>
            </a:r>
            <a:r>
              <a:rPr lang="en-GB" sz="1600" i="1" dirty="0"/>
              <a:t>  ”</a:t>
            </a:r>
            <a:r>
              <a:rPr lang="en-GB" sz="1600" i="1" dirty="0" err="1"/>
              <a:t>EcReadSdo</a:t>
            </a:r>
            <a:r>
              <a:rPr lang="en-GB" sz="1600" i="1" dirty="0"/>
              <a:t>(1,0x8010,0x1</a:t>
            </a:r>
            <a:r>
              <a:rPr lang="en-GB" sz="1600" i="1" dirty="0" smtClean="0"/>
              <a:t>)”</a:t>
            </a:r>
            <a:endParaRPr lang="en-GB" sz="1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0587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SI PowerPoint Master english 4_3.potx" id="{5765F3A5-C807-40A8-A02D-92727387B257}" vid="{056310D9-9A79-47DB-A30C-49EEDD3FB39B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PSI_PowerPoint-Master_4-3_e</Template>
  <TotalTime>0</TotalTime>
  <Words>1382</Words>
  <Application>Microsoft Office PowerPoint</Application>
  <PresentationFormat>On-screen Show (4:3)</PresentationFormat>
  <Paragraphs>314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.AppleSystemUIFont</vt:lpstr>
      <vt:lpstr>Arial</vt:lpstr>
      <vt:lpstr>Arial Narrow</vt:lpstr>
      <vt:lpstr>Calibri</vt:lpstr>
      <vt:lpstr>Franklin Gothic Book</vt:lpstr>
      <vt:lpstr>Georgia</vt:lpstr>
      <vt:lpstr>Lucida Grande</vt:lpstr>
      <vt:lpstr>Symbol</vt:lpstr>
      <vt:lpstr>Times</vt:lpstr>
      <vt:lpstr>ヒラギノ角ゴ Pro W3</vt:lpstr>
      <vt:lpstr>PSI-Powerpoint-Master Calibri V2</vt:lpstr>
      <vt:lpstr>Review of the open source EtherCAT Motion Control Framework</vt:lpstr>
      <vt:lpstr>EtherCAT: an Ethernet-based fieldbus</vt:lpstr>
      <vt:lpstr>Previous work and status at SLS-2</vt:lpstr>
      <vt:lpstr>ECMC: EtherCAT Motion Control</vt:lpstr>
      <vt:lpstr>Architecture</vt:lpstr>
      <vt:lpstr>Real Time Thread Execution</vt:lpstr>
      <vt:lpstr>Axis class</vt:lpstr>
      <vt:lpstr>Configuration in EPICS</vt:lpstr>
      <vt:lpstr>Configuration continued</vt:lpstr>
      <vt:lpstr> Configuration with ecmccfg </vt:lpstr>
      <vt:lpstr> Synchronization</vt:lpstr>
      <vt:lpstr>ECMC data access over Asyn: EtherCAT</vt:lpstr>
      <vt:lpstr>Example: 2-Axes slit</vt:lpstr>
      <vt:lpstr>Summary</vt:lpstr>
      <vt:lpstr>Wir schaffen Wissen – heute für morgen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the open source EtherCAT Motion Control Framework</dc:title>
  <dc:creator>Acerbo Alvin Samuel (PSI)</dc:creator>
  <cp:lastModifiedBy>Acerbo Alvin Samuel (PSI)</cp:lastModifiedBy>
  <cp:revision>10</cp:revision>
  <cp:lastPrinted>2015-07-23T13:50:07Z</cp:lastPrinted>
  <dcterms:created xsi:type="dcterms:W3CDTF">2023-10-06T08:44:52Z</dcterms:created>
  <dcterms:modified xsi:type="dcterms:W3CDTF">2023-10-07T14:03:13Z</dcterms:modified>
</cp:coreProperties>
</file>