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65" r:id="rId5"/>
    <p:sldId id="266" r:id="rId6"/>
    <p:sldId id="262" r:id="rId7"/>
    <p:sldId id="268" r:id="rId8"/>
    <p:sldId id="267" r:id="rId9"/>
    <p:sldId id="269" r:id="rId10"/>
    <p:sldId id="259" r:id="rId11"/>
    <p:sldId id="263" r:id="rId12"/>
    <p:sldId id="270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Number of participants (estimated)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Sheet2!$A$2:$A$8</c:f>
              <c:numCache>
                <c:formatCode>General</c:formatCode>
                <c:ptCount val="7"/>
                <c:pt idx="0">
                  <c:v>2016.5</c:v>
                </c:pt>
                <c:pt idx="1">
                  <c:v>2016.9</c:v>
                </c:pt>
                <c:pt idx="2">
                  <c:v>2017.5</c:v>
                </c:pt>
                <c:pt idx="3">
                  <c:v>2018.5</c:v>
                </c:pt>
                <c:pt idx="4">
                  <c:v>2019.1</c:v>
                </c:pt>
                <c:pt idx="5">
                  <c:v>2022.6</c:v>
                </c:pt>
                <c:pt idx="6">
                  <c:v>2023.2</c:v>
                </c:pt>
              </c:numCache>
            </c:numRef>
          </c:xVal>
          <c:yVal>
            <c:numRef>
              <c:f>Sheet2!$C$2:$C$8</c:f>
              <c:numCache>
                <c:formatCode>General</c:formatCode>
                <c:ptCount val="7"/>
                <c:pt idx="0">
                  <c:v>15</c:v>
                </c:pt>
                <c:pt idx="1">
                  <c:v>15</c:v>
                </c:pt>
                <c:pt idx="2">
                  <c:v>15</c:v>
                </c:pt>
                <c:pt idx="3">
                  <c:v>15</c:v>
                </c:pt>
                <c:pt idx="4">
                  <c:v>20</c:v>
                </c:pt>
                <c:pt idx="5">
                  <c:v>20</c:v>
                </c:pt>
                <c:pt idx="6">
                  <c:v>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854-4695-A753-931651B465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6306736"/>
        <c:axId val="396307456"/>
      </c:scatterChart>
      <c:valAx>
        <c:axId val="396306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6307456"/>
        <c:crosses val="autoZero"/>
        <c:crossBetween val="midCat"/>
      </c:valAx>
      <c:valAx>
        <c:axId val="396307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63067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2" y="6180408"/>
            <a:ext cx="1263383" cy="365125"/>
          </a:xfrm>
        </p:spPr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26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A45EE0FF-A54A-89E2-6650-08B9D47EE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23521" y="6144841"/>
            <a:ext cx="1547922" cy="43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26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812114E2-7EC2-E7D4-B34E-3F0E37600F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23521" y="6144841"/>
            <a:ext cx="1547922" cy="43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1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A44B1A-58C6-5C41-6321-CED1CD9D8B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96102" y="6128759"/>
            <a:ext cx="1717766" cy="50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19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lue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047E9255-FEA0-35D5-7D49-0F7CBA18C8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23521" y="6144841"/>
            <a:ext cx="1547922" cy="43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42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lue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E5C3CED5-316A-C0C8-65FC-542B764BB8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23521" y="6144841"/>
            <a:ext cx="1547922" cy="43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3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blue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4813264F-4B3A-3120-D5BC-03DB6E8ED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23521" y="6144841"/>
            <a:ext cx="1547922" cy="43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53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ue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8D19BA58-2F93-7B82-96D7-D579C21C8E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23521" y="6144841"/>
            <a:ext cx="1547922" cy="43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20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blue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D13361D2-6E80-647C-AB92-57766A11E0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23521" y="6144841"/>
            <a:ext cx="1547922" cy="43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0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lue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51C1EA5F-6595-FBBA-ACBF-B092144D4C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23521" y="6144841"/>
            <a:ext cx="1547922" cy="43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21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lue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F475A2B7-6FA9-9E54-0287-D811DB3FA4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23521" y="6144841"/>
            <a:ext cx="1547922" cy="43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D56066-B700-9C41-B9FA-B834435A4C7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1878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7C36D-A734-B041-BD16-08361CD43950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3746" y="61804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0892" y="6187843"/>
            <a:ext cx="17177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hyperlink" Target="https://www.eventbrite.co.uk/e/oxfordshire-epics-meeting-tickets-723934647017" TargetMode="External"/><Relationship Id="rId4" Type="http://schemas.openxmlformats.org/officeDocument/2006/relationships/hyperlink" Target="https://tinyurl.com/3nm6h294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cfe.ukaea.uk/divisions/h3at/" TargetMode="External"/><Relationship Id="rId3" Type="http://schemas.openxmlformats.org/officeDocument/2006/relationships/hyperlink" Target="https://ccfe.ukaea.uk/" TargetMode="External"/><Relationship Id="rId7" Type="http://schemas.openxmlformats.org/officeDocument/2006/relationships/hyperlink" Target="https://race.ukaea.uk/" TargetMode="External"/><Relationship Id="rId12" Type="http://schemas.openxmlformats.org/officeDocument/2006/relationships/hyperlink" Target="https://www.harwellcampus.com/" TargetMode="External"/><Relationship Id="rId2" Type="http://schemas.openxmlformats.org/officeDocument/2006/relationships/hyperlink" Target="https://www.harwellcampus.com/facilities/extreme-photonics-applications-centre-epac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rf.ukaea.uk/" TargetMode="External"/><Relationship Id="rId11" Type="http://schemas.openxmlformats.org/officeDocument/2006/relationships/hyperlink" Target="https://www.clf.stfc.ac.uk/Pages/home.aspx" TargetMode="External"/><Relationship Id="rId5" Type="http://schemas.openxmlformats.org/officeDocument/2006/relationships/hyperlink" Target="https://ccfe.ukaea.uk/programmes/mast-upgrade/" TargetMode="External"/><Relationship Id="rId10" Type="http://schemas.openxmlformats.org/officeDocument/2006/relationships/hyperlink" Target="https://www.isis.stfc.ac.uk/Pages/home.aspx" TargetMode="External"/><Relationship Id="rId4" Type="http://schemas.openxmlformats.org/officeDocument/2006/relationships/hyperlink" Target="https://ccfe.ukaea.uk/programmes/joint-european-torus/" TargetMode="External"/><Relationship Id="rId9" Type="http://schemas.openxmlformats.org/officeDocument/2006/relationships/hyperlink" Target="https://www.diamond.ac.uk/Home.html;jsessionid=6D7992FE523A02BC9B6949BCCCFA0455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Oxfordshire</a:t>
            </a:r>
            <a:r>
              <a:rPr lang="en-US" dirty="0"/>
              <a:t> EPICS meeting series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Austen Rose and Ronaldo Mercado</a:t>
            </a:r>
          </a:p>
          <a:p>
            <a:r>
              <a:rPr lang="en-US" dirty="0"/>
              <a:t>Diamond</a:t>
            </a:r>
          </a:p>
        </p:txBody>
      </p:sp>
    </p:spTree>
    <p:extLst>
      <p:ext uri="{BB962C8B-B14F-4D97-AF65-F5344CB8AC3E}">
        <p14:creationId xmlns:p14="http://schemas.microsoft.com/office/powerpoint/2010/main" val="1570067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69226-3B63-2DE6-3BDC-F305B3193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FBA6D-0D4F-9D82-E063-34AB00BC0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Foray into communications</a:t>
            </a:r>
            <a:endParaRPr lang="en-GB" dirty="0">
              <a:ea typeface="Calibri"/>
              <a:cs typeface="Calibri"/>
            </a:endParaRPr>
          </a:p>
          <a:p>
            <a:r>
              <a:rPr lang="en-GB" dirty="0"/>
              <a:t>Abandoned </a:t>
            </a:r>
            <a:r>
              <a:rPr lang="en-GB" dirty="0" err="1"/>
              <a:t>github</a:t>
            </a:r>
            <a:r>
              <a:rPr lang="en-GB" dirty="0"/>
              <a:t> organization oxepics.github.io</a:t>
            </a:r>
          </a:p>
          <a:p>
            <a:r>
              <a:rPr lang="en-GB" dirty="0"/>
              <a:t>Networking within your organization sometimes happens when you go away!</a:t>
            </a:r>
          </a:p>
          <a:p>
            <a:r>
              <a:rPr lang="en-GB" dirty="0"/>
              <a:t>Recent interest in indico (CERN)</a:t>
            </a:r>
            <a:endParaRPr lang="en-GB" dirty="0">
              <a:ea typeface="Calibri" panose="020F0502020204030204"/>
              <a:cs typeface="Calibri" panose="020F0502020204030204"/>
            </a:endParaRPr>
          </a:p>
          <a:p>
            <a:pPr lvl="1"/>
            <a:r>
              <a:rPr lang="en-GB" dirty="0"/>
              <a:t>Instance deployed internally at Diamond</a:t>
            </a:r>
          </a:p>
          <a:p>
            <a:endParaRPr lang="en-GB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015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357D2-FFB7-3582-82D4-5718B5ABD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258C6-B946-3CA1-7321-CD8280F21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Photos are great</a:t>
            </a:r>
          </a:p>
          <a:p>
            <a:pPr lvl="1"/>
            <a:r>
              <a:rPr lang="en-GB" dirty="0">
                <a:ea typeface="Calibri"/>
                <a:cs typeface="Calibri"/>
              </a:rPr>
              <a:t>Only one group photo found</a:t>
            </a:r>
          </a:p>
          <a:p>
            <a:r>
              <a:rPr lang="en-GB" dirty="0"/>
              <a:t>Websites need love</a:t>
            </a:r>
          </a:p>
          <a:p>
            <a:pPr lvl="1"/>
            <a:r>
              <a:rPr lang="en-GB" dirty="0">
                <a:ea typeface="Calibri"/>
                <a:cs typeface="Calibri"/>
              </a:rPr>
              <a:t>Abandoned </a:t>
            </a:r>
            <a:r>
              <a:rPr lang="en-GB" dirty="0" err="1">
                <a:ea typeface="Calibri"/>
                <a:cs typeface="Calibri"/>
              </a:rPr>
              <a:t>github</a:t>
            </a:r>
            <a:r>
              <a:rPr lang="en-GB" dirty="0">
                <a:ea typeface="Calibri"/>
                <a:cs typeface="Calibri"/>
              </a:rPr>
              <a:t> organization oxepics.github.io</a:t>
            </a:r>
            <a:endParaRPr lang="en-US" dirty="0">
              <a:ea typeface="Calibri"/>
              <a:cs typeface="Calibri"/>
            </a:endParaRPr>
          </a:p>
          <a:p>
            <a:pPr lvl="1"/>
            <a:endParaRPr lang="en-GB" dirty="0">
              <a:ea typeface="Calibri"/>
              <a:cs typeface="Calibri"/>
            </a:endParaRPr>
          </a:p>
          <a:p>
            <a:r>
              <a:rPr lang="en-GB" dirty="0"/>
              <a:t>One drive shares disappear</a:t>
            </a:r>
          </a:p>
          <a:p>
            <a:endParaRPr lang="en-GB" dirty="0"/>
          </a:p>
          <a:p>
            <a:r>
              <a:rPr lang="en-GB" dirty="0"/>
              <a:t>Conclusion:</a:t>
            </a:r>
          </a:p>
          <a:p>
            <a:pPr lvl="1"/>
            <a:r>
              <a:rPr lang="en-GB" dirty="0"/>
              <a:t>You don’t need long distance travel for an EPICS meeting</a:t>
            </a:r>
          </a:p>
        </p:txBody>
      </p:sp>
    </p:spTree>
    <p:extLst>
      <p:ext uri="{BB962C8B-B14F-4D97-AF65-F5344CB8AC3E}">
        <p14:creationId xmlns:p14="http://schemas.microsoft.com/office/powerpoint/2010/main" val="4205548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57E68-035E-3894-4986-236693A92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938DB-BB83-F56C-45AE-5064E058C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ea typeface="Calibri"/>
                <a:cs typeface="Calibri"/>
              </a:rPr>
              <a:t>Thanks to previous organisers:</a:t>
            </a:r>
          </a:p>
          <a:p>
            <a:pPr lvl="1"/>
            <a:r>
              <a:rPr lang="en-GB" dirty="0"/>
              <a:t>Rebecca Harding (CLF)</a:t>
            </a:r>
          </a:p>
          <a:p>
            <a:pPr lvl="1"/>
            <a:r>
              <a:rPr lang="en-GB" dirty="0"/>
              <a:t>Will Rogers (formerly Diamond)</a:t>
            </a:r>
          </a:p>
          <a:p>
            <a:pPr lvl="1"/>
            <a:r>
              <a:rPr lang="en-GB" dirty="0"/>
              <a:t>Sarah Medley (formerly ISIS)</a:t>
            </a:r>
          </a:p>
          <a:p>
            <a:pPr lvl="1"/>
            <a:r>
              <a:rPr lang="en-GB" dirty="0"/>
              <a:t>Other</a:t>
            </a:r>
          </a:p>
          <a:p>
            <a:r>
              <a:rPr lang="en-GB" dirty="0"/>
              <a:t>Thanks to Diamond Events who assist organising the events and take care of catering</a:t>
            </a:r>
          </a:p>
          <a:p>
            <a:pPr lvl="1"/>
            <a:r>
              <a:rPr lang="en-GB" dirty="0">
                <a:ea typeface="Calibri"/>
                <a:cs typeface="Calibri"/>
              </a:rPr>
              <a:t>Stefania Mazzorana</a:t>
            </a:r>
          </a:p>
          <a:p>
            <a:pPr lvl="1"/>
            <a:r>
              <a:rPr lang="en-GB" dirty="0">
                <a:ea typeface="Calibri"/>
                <a:cs typeface="Calibri"/>
              </a:rPr>
              <a:t>Laura Attewell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0106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395294E-8B96-7772-C5FD-0FE897DEB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5217" y="727953"/>
            <a:ext cx="3048000" cy="304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05ABD9-B818-2832-7ADB-512CC3FE8289}"/>
              </a:ext>
            </a:extLst>
          </p:cNvPr>
          <p:cNvSpPr txBox="1"/>
          <p:nvPr/>
        </p:nvSpPr>
        <p:spPr>
          <a:xfrm>
            <a:off x="4533089" y="948608"/>
            <a:ext cx="61900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hlinkClick r:id="rId4"/>
              </a:rPr>
              <a:t>https://tinyurl.com/3nm6h294</a:t>
            </a:r>
            <a:endParaRPr lang="en-GB" sz="3600" dirty="0"/>
          </a:p>
          <a:p>
            <a:pPr algn="ctr"/>
            <a:r>
              <a:rPr lang="en-GB" sz="2000" dirty="0"/>
              <a:t>(redirects to </a:t>
            </a:r>
            <a:r>
              <a:rPr lang="en-GB" sz="2000" dirty="0">
                <a:hlinkClick r:id="rId5"/>
              </a:rPr>
              <a:t>eventbrite.co.uk</a:t>
            </a:r>
            <a:r>
              <a:rPr lang="en-GB" sz="2000" dirty="0"/>
              <a:t> 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47CD36-CF1F-1CC6-7939-A117FDD27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5979" y="2668887"/>
            <a:ext cx="5407520" cy="315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47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57E68-035E-3894-4986-236693A92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2497882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57E68-035E-3894-4986-236693A92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Extra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938DB-BB83-F56C-45AE-5064E058C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1778"/>
            <a:ext cx="10515600" cy="5373511"/>
          </a:xfrm>
        </p:spPr>
        <p:txBody>
          <a:bodyPr>
            <a:normAutofit fontScale="92500" lnSpcReduction="20000"/>
          </a:bodyPr>
          <a:lstStyle/>
          <a:p>
            <a:endParaRPr lang="en-GB" sz="1700" dirty="0"/>
          </a:p>
          <a:p>
            <a:r>
              <a:rPr lang="en-GB" sz="1700" dirty="0"/>
              <a:t>EPAC</a:t>
            </a:r>
          </a:p>
          <a:p>
            <a:pPr lvl="1"/>
            <a:r>
              <a:rPr lang="en-GB" sz="1300" dirty="0">
                <a:hlinkClick r:id="rId2"/>
              </a:rPr>
              <a:t>Extreme Photonics Applications Centre (EPAC) - Harwell Campus</a:t>
            </a:r>
            <a:endParaRPr lang="en-GB" sz="1300" dirty="0"/>
          </a:p>
          <a:p>
            <a:r>
              <a:rPr lang="en-GB" sz="1700" dirty="0" err="1"/>
              <a:t>Culham</a:t>
            </a:r>
            <a:r>
              <a:rPr lang="en-GB" sz="1700" dirty="0"/>
              <a:t> Centre for Fusion Energy</a:t>
            </a:r>
          </a:p>
          <a:p>
            <a:pPr lvl="1"/>
            <a:r>
              <a:rPr lang="en-GB" sz="1300" dirty="0">
                <a:hlinkClick r:id="rId3"/>
              </a:rPr>
              <a:t>Home - </a:t>
            </a:r>
            <a:r>
              <a:rPr lang="en-GB" sz="1300" dirty="0" err="1">
                <a:hlinkClick r:id="rId3"/>
              </a:rPr>
              <a:t>Culham</a:t>
            </a:r>
            <a:r>
              <a:rPr lang="en-GB" sz="1300" dirty="0">
                <a:hlinkClick r:id="rId3"/>
              </a:rPr>
              <a:t> Centre for Fusion Energy (ukaea.uk)</a:t>
            </a:r>
            <a:endParaRPr lang="en-GB" sz="13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GB" sz="1700" dirty="0"/>
              <a:t>JET</a:t>
            </a:r>
          </a:p>
          <a:p>
            <a:pPr lvl="1"/>
            <a:r>
              <a:rPr lang="en-GB" sz="1300" dirty="0">
                <a:hlinkClick r:id="rId4"/>
              </a:rPr>
              <a:t>JET: the Joint European Torus - </a:t>
            </a:r>
            <a:r>
              <a:rPr lang="en-GB" sz="1300" dirty="0" err="1">
                <a:hlinkClick r:id="rId4"/>
              </a:rPr>
              <a:t>Culham</a:t>
            </a:r>
            <a:r>
              <a:rPr lang="en-GB" sz="1300" dirty="0">
                <a:hlinkClick r:id="rId4"/>
              </a:rPr>
              <a:t> Centre for Fusion Energy (ukaea.uk)</a:t>
            </a:r>
            <a:endParaRPr lang="en-GB" sz="13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GB" sz="1700" dirty="0"/>
              <a:t>MAST Mega Amp Spherical Tokamak</a:t>
            </a:r>
          </a:p>
          <a:p>
            <a:pPr lvl="1"/>
            <a:r>
              <a:rPr lang="en-GB" sz="1300" dirty="0">
                <a:hlinkClick r:id="rId5"/>
              </a:rPr>
              <a:t>MAST Upgrade - </a:t>
            </a:r>
            <a:r>
              <a:rPr lang="en-GB" sz="1300" dirty="0" err="1">
                <a:hlinkClick r:id="rId5"/>
              </a:rPr>
              <a:t>Culham</a:t>
            </a:r>
            <a:r>
              <a:rPr lang="en-GB" sz="1300" dirty="0">
                <a:hlinkClick r:id="rId5"/>
              </a:rPr>
              <a:t> Centre for Fusion Energy (ukaea.uk)</a:t>
            </a:r>
            <a:endParaRPr lang="en-GB" sz="13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GB" sz="1700" dirty="0"/>
              <a:t>Other: MRF, OAS, RACE, FTF and H3AT</a:t>
            </a:r>
          </a:p>
          <a:p>
            <a:pPr lvl="1"/>
            <a:r>
              <a:rPr lang="en-GB" sz="1300" dirty="0">
                <a:hlinkClick r:id="rId6"/>
              </a:rPr>
              <a:t>Materials Research Facility - MRF (ukaea.uk)</a:t>
            </a:r>
            <a:endParaRPr lang="en-GB" sz="1300" dirty="0"/>
          </a:p>
          <a:p>
            <a:pPr lvl="1"/>
            <a:r>
              <a:rPr lang="en-GB" sz="1300" dirty="0">
                <a:hlinkClick r:id="rId7"/>
              </a:rPr>
              <a:t>RACE | Delivering Robotics &amp; Remote Applications in Challenging Environments (ukaea.uk)</a:t>
            </a:r>
            <a:endParaRPr lang="en-GB" sz="1300" dirty="0"/>
          </a:p>
          <a:p>
            <a:pPr lvl="1"/>
            <a:r>
              <a:rPr lang="da-DK" sz="1300" dirty="0">
                <a:hlinkClick r:id="rId8"/>
              </a:rPr>
              <a:t>H3AT - Culham Centre for Fusion Energy (ukaea.uk) H3AT - Culham Centre for Fusion Energy (ukaea.uk) H3AT - Culham Centre for Fusion Energy (ukaea.uk)</a:t>
            </a:r>
            <a:endParaRPr lang="en-GB" sz="1300" dirty="0"/>
          </a:p>
          <a:p>
            <a:r>
              <a:rPr lang="en-GB" sz="1700" dirty="0"/>
              <a:t>Diamond Light Source</a:t>
            </a:r>
          </a:p>
          <a:p>
            <a:pPr lvl="1"/>
            <a:r>
              <a:rPr lang="en-GB" sz="1300" dirty="0">
                <a:hlinkClick r:id="rId9"/>
              </a:rPr>
              <a:t>Diamond Light Source</a:t>
            </a:r>
            <a:endParaRPr lang="en-GB" sz="1300" dirty="0"/>
          </a:p>
          <a:p>
            <a:r>
              <a:rPr lang="en-GB" sz="1700" dirty="0"/>
              <a:t>ISIS</a:t>
            </a:r>
          </a:p>
          <a:p>
            <a:pPr lvl="1"/>
            <a:r>
              <a:rPr lang="en-GB" sz="1300" dirty="0">
                <a:hlinkClick r:id="rId10"/>
              </a:rPr>
              <a:t>ISIS Neutron and Muon Source (stfc.ac.uk)</a:t>
            </a:r>
            <a:endParaRPr lang="en-GB" sz="1300" dirty="0"/>
          </a:p>
          <a:p>
            <a:r>
              <a:rPr lang="en-GB" sz="1600" dirty="0"/>
              <a:t>CLF</a:t>
            </a:r>
          </a:p>
          <a:p>
            <a:pPr lvl="1"/>
            <a:r>
              <a:rPr lang="en-GB" sz="1300" dirty="0">
                <a:hlinkClick r:id="rId11"/>
              </a:rPr>
              <a:t>CLF (stfc.ac.uk)</a:t>
            </a:r>
            <a:endParaRPr lang="en-GB" sz="1300" dirty="0"/>
          </a:p>
          <a:p>
            <a:r>
              <a:rPr lang="en-GB" sz="1600" dirty="0"/>
              <a:t>Harwell Campus</a:t>
            </a:r>
          </a:p>
          <a:p>
            <a:pPr lvl="1"/>
            <a:r>
              <a:rPr lang="en-GB" sz="1300" dirty="0">
                <a:hlinkClick r:id="rId12"/>
              </a:rPr>
              <a:t>Harwell Science and Innovation Campus (harwellcampus.com)</a:t>
            </a:r>
            <a:endParaRPr lang="en-GB" sz="1300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3113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of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41750"/>
          </a:xfrm>
        </p:spPr>
        <p:txBody>
          <a:bodyPr/>
          <a:lstStyle/>
          <a:p>
            <a:r>
              <a:rPr lang="en-US" dirty="0"/>
              <a:t>Context</a:t>
            </a:r>
          </a:p>
          <a:p>
            <a:r>
              <a:rPr lang="en-US" dirty="0"/>
              <a:t>Participants</a:t>
            </a:r>
          </a:p>
          <a:p>
            <a:r>
              <a:rPr lang="en-US" dirty="0"/>
              <a:t>Meetings</a:t>
            </a:r>
          </a:p>
          <a:p>
            <a:r>
              <a:rPr lang="en-US" dirty="0"/>
              <a:t>Topics</a:t>
            </a:r>
          </a:p>
          <a:p>
            <a:r>
              <a:rPr lang="en-US" dirty="0"/>
              <a:t>Lessons and conclusion</a:t>
            </a:r>
          </a:p>
        </p:txBody>
      </p:sp>
    </p:spTree>
    <p:extLst>
      <p:ext uri="{BB962C8B-B14F-4D97-AF65-F5344CB8AC3E}">
        <p14:creationId xmlns:p14="http://schemas.microsoft.com/office/powerpoint/2010/main" val="121631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FD663-07D0-232C-68C8-4FAE98CBB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8183" y="306759"/>
            <a:ext cx="3033409" cy="1325563"/>
          </a:xfrm>
        </p:spPr>
        <p:txBody>
          <a:bodyPr/>
          <a:lstStyle/>
          <a:p>
            <a:r>
              <a:rPr lang="en-GB" dirty="0"/>
              <a:t>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054EC-E78B-1D44-3AF4-B41B444A9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8468" y="1825625"/>
            <a:ext cx="4155332" cy="4351338"/>
          </a:xfrm>
        </p:spPr>
        <p:txBody>
          <a:bodyPr/>
          <a:lstStyle/>
          <a:p>
            <a:r>
              <a:rPr lang="en-GB" dirty="0"/>
              <a:t>UK labs at the RAL site</a:t>
            </a:r>
          </a:p>
          <a:p>
            <a:r>
              <a:rPr lang="en-GB" dirty="0" err="1"/>
              <a:t>Culham</a:t>
            </a:r>
            <a:r>
              <a:rPr lang="en-GB" dirty="0"/>
              <a:t> site – 15 minutes by car</a:t>
            </a:r>
          </a:p>
          <a:p>
            <a:r>
              <a:rPr lang="en-GB" dirty="0"/>
              <a:t>Colleagues at Daresbury Laboratory (4 hr drive) also part of STFC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A9C293-1CF2-CBFC-6CB0-D03F5AD13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1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01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n aerial view of a city&#10;&#10;Description automatically generated">
            <a:extLst>
              <a:ext uri="{FF2B5EF4-FFF2-40B4-BE49-F238E27FC236}">
                <a16:creationId xmlns:a16="http://schemas.microsoft.com/office/drawing/2014/main" id="{C0F3A420-CAF4-FD7A-60DB-4A4B8D649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96B165-726A-E078-6649-EA2A67B9B5E8}"/>
              </a:ext>
            </a:extLst>
          </p:cNvPr>
          <p:cNvSpPr txBox="1"/>
          <p:nvPr/>
        </p:nvSpPr>
        <p:spPr>
          <a:xfrm>
            <a:off x="7091463" y="4581728"/>
            <a:ext cx="4802340" cy="181588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Harwell campus, RAL site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circa 2020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See: ISIS, Diamond, CLF</a:t>
            </a:r>
          </a:p>
          <a:p>
            <a:r>
              <a:rPr lang="en-GB" sz="2800" dirty="0">
                <a:solidFill>
                  <a:schemeClr val="bg1"/>
                </a:solidFill>
              </a:rPr>
              <a:t>Missing: EPAC (to open in 2025)</a:t>
            </a:r>
          </a:p>
        </p:txBody>
      </p:sp>
    </p:spTree>
    <p:extLst>
      <p:ext uri="{BB962C8B-B14F-4D97-AF65-F5344CB8AC3E}">
        <p14:creationId xmlns:p14="http://schemas.microsoft.com/office/powerpoint/2010/main" val="986433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ial view of a large city&#10;&#10;Description automatically generated">
            <a:extLst>
              <a:ext uri="{FF2B5EF4-FFF2-40B4-BE49-F238E27FC236}">
                <a16:creationId xmlns:a16="http://schemas.microsoft.com/office/drawing/2014/main" id="{18AE8A0E-527C-A95B-A714-84CE71456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0A8BF1-0A6E-7585-47A5-0FC62038477B}"/>
              </a:ext>
            </a:extLst>
          </p:cNvPr>
          <p:cNvSpPr txBox="1"/>
          <p:nvPr/>
        </p:nvSpPr>
        <p:spPr>
          <a:xfrm>
            <a:off x="0" y="4411546"/>
            <a:ext cx="553709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Culham</a:t>
            </a:r>
            <a:r>
              <a:rPr lang="en-GB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Centre for Fusion Energy</a:t>
            </a:r>
          </a:p>
          <a:p>
            <a:r>
              <a:rPr lang="en-GB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See: JET, </a:t>
            </a:r>
          </a:p>
          <a:p>
            <a:r>
              <a:rPr lang="en-GB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MAST Mega Amp Spherical Tokamak</a:t>
            </a:r>
          </a:p>
          <a:p>
            <a:r>
              <a:rPr lang="en-GB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Other: MRF, OAS, RAC, FTF and H3AT</a:t>
            </a:r>
          </a:p>
        </p:txBody>
      </p:sp>
    </p:spTree>
    <p:extLst>
      <p:ext uri="{BB962C8B-B14F-4D97-AF65-F5344CB8AC3E}">
        <p14:creationId xmlns:p14="http://schemas.microsoft.com/office/powerpoint/2010/main" val="3646794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96756-2522-3CB5-AAEF-F5E8FE6BD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800" cy="1325563"/>
          </a:xfrm>
        </p:spPr>
        <p:txBody>
          <a:bodyPr/>
          <a:lstStyle/>
          <a:p>
            <a:r>
              <a:rPr lang="en-GB" dirty="0"/>
              <a:t>Facilities 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B008E-CB3F-15E2-CB63-570872290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0952" y="1825625"/>
            <a:ext cx="5672847" cy="435133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UKAEA (</a:t>
            </a:r>
            <a:r>
              <a:rPr lang="en-GB" dirty="0" err="1"/>
              <a:t>Culham</a:t>
            </a:r>
            <a:r>
              <a:rPr lang="en-GB" dirty="0"/>
              <a:t> site)</a:t>
            </a:r>
          </a:p>
          <a:p>
            <a:pPr lvl="1"/>
            <a:r>
              <a:rPr lang="en-GB" dirty="0"/>
              <a:t>JET – (last campaign in 2023 before decommissioning)</a:t>
            </a:r>
          </a:p>
          <a:p>
            <a:pPr lvl="1"/>
            <a:r>
              <a:rPr lang="en-GB" dirty="0"/>
              <a:t>MAST</a:t>
            </a:r>
          </a:p>
          <a:p>
            <a:r>
              <a:rPr lang="en-GB" dirty="0"/>
              <a:t>STFC</a:t>
            </a:r>
          </a:p>
          <a:p>
            <a:pPr lvl="1"/>
            <a:r>
              <a:rPr lang="en-GB" dirty="0"/>
              <a:t>ISIS neutron and muon source (accelerator)</a:t>
            </a:r>
          </a:p>
          <a:p>
            <a:pPr lvl="1"/>
            <a:r>
              <a:rPr lang="en-GB" dirty="0"/>
              <a:t>ISIS neutron and muon source (beamlines/experiments)</a:t>
            </a:r>
          </a:p>
          <a:p>
            <a:pPr lvl="1"/>
            <a:r>
              <a:rPr lang="en-GB" dirty="0"/>
              <a:t>Daresbury projects:</a:t>
            </a:r>
          </a:p>
          <a:p>
            <a:pPr lvl="2"/>
            <a:r>
              <a:rPr lang="en-GB" dirty="0"/>
              <a:t>Clara</a:t>
            </a:r>
          </a:p>
          <a:p>
            <a:pPr lvl="2"/>
            <a:r>
              <a:rPr lang="en-GB" dirty="0"/>
              <a:t>More</a:t>
            </a:r>
          </a:p>
          <a:p>
            <a:pPr lvl="1"/>
            <a:r>
              <a:rPr lang="en-GB" dirty="0"/>
              <a:t>Central Laser Facility and Extreme Photonics Application Centre</a:t>
            </a:r>
          </a:p>
          <a:p>
            <a:r>
              <a:rPr lang="en-GB" dirty="0"/>
              <a:t>Diamond (86% STFC-funded, 14% </a:t>
            </a:r>
            <a:r>
              <a:rPr lang="en-GB" dirty="0" err="1"/>
              <a:t>Wellcome</a:t>
            </a:r>
            <a:r>
              <a:rPr lang="en-GB" dirty="0"/>
              <a:t> Trust-funded)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BAC222-218E-5300-6A38-906F77A72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1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60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8FB2AE0-D263-B44E-304A-C2C8DD157307}"/>
              </a:ext>
            </a:extLst>
          </p:cNvPr>
          <p:cNvCxnSpPr>
            <a:cxnSpLocks/>
          </p:cNvCxnSpPr>
          <p:nvPr/>
        </p:nvCxnSpPr>
        <p:spPr>
          <a:xfrm flipV="1">
            <a:off x="3421643" y="2869660"/>
            <a:ext cx="6617302" cy="971699"/>
          </a:xfrm>
          <a:prstGeom prst="straightConnector1">
            <a:avLst/>
          </a:prstGeom>
          <a:ln w="412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8839C64-3FCF-F316-622F-7B8BDD6AC988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6165421" y="1336292"/>
            <a:ext cx="2613784" cy="829450"/>
          </a:xfrm>
          <a:prstGeom prst="straightConnector1">
            <a:avLst/>
          </a:prstGeom>
          <a:ln w="412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26144726-7E72-AFA2-C574-E1C11F8BB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Timeline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287834-F85A-5CF9-83FD-54A6C0EA6053}"/>
              </a:ext>
            </a:extLst>
          </p:cNvPr>
          <p:cNvSpPr/>
          <p:nvPr/>
        </p:nvSpPr>
        <p:spPr>
          <a:xfrm>
            <a:off x="439367" y="2202502"/>
            <a:ext cx="1348558" cy="6477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2016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B949B4-4E03-3105-ECEC-95F14E5A7C21}"/>
              </a:ext>
            </a:extLst>
          </p:cNvPr>
          <p:cNvSpPr/>
          <p:nvPr/>
        </p:nvSpPr>
        <p:spPr>
          <a:xfrm>
            <a:off x="1794803" y="2202503"/>
            <a:ext cx="1348558" cy="6477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2017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BEFDDF-34E4-579B-0432-084DBD382895}"/>
              </a:ext>
            </a:extLst>
          </p:cNvPr>
          <p:cNvSpPr/>
          <p:nvPr/>
        </p:nvSpPr>
        <p:spPr>
          <a:xfrm>
            <a:off x="3150240" y="2202503"/>
            <a:ext cx="1348558" cy="6477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2018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852AD0-2242-3E6C-8EBD-DA6F56ABBEA7}"/>
              </a:ext>
            </a:extLst>
          </p:cNvPr>
          <p:cNvSpPr/>
          <p:nvPr/>
        </p:nvSpPr>
        <p:spPr>
          <a:xfrm>
            <a:off x="4462869" y="2202504"/>
            <a:ext cx="1348558" cy="6477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2019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B89744-514F-832F-0E1F-0E9FE5547034}"/>
              </a:ext>
            </a:extLst>
          </p:cNvPr>
          <p:cNvSpPr/>
          <p:nvPr/>
        </p:nvSpPr>
        <p:spPr>
          <a:xfrm>
            <a:off x="5787725" y="2202504"/>
            <a:ext cx="1348558" cy="647701"/>
          </a:xfrm>
          <a:prstGeom prst="rect">
            <a:avLst/>
          </a:prstGeom>
          <a:pattFill prst="pct7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2020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B0CDE7-FA89-ACB7-5E02-7F0C492AEE97}"/>
              </a:ext>
            </a:extLst>
          </p:cNvPr>
          <p:cNvSpPr/>
          <p:nvPr/>
        </p:nvSpPr>
        <p:spPr>
          <a:xfrm>
            <a:off x="7076654" y="2202504"/>
            <a:ext cx="1348558" cy="647701"/>
          </a:xfrm>
          <a:prstGeom prst="rect">
            <a:avLst/>
          </a:prstGeom>
          <a:pattFill prst="pct7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2021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46C632-3E92-5900-8408-0A5E900AAEE7}"/>
              </a:ext>
            </a:extLst>
          </p:cNvPr>
          <p:cNvSpPr/>
          <p:nvPr/>
        </p:nvSpPr>
        <p:spPr>
          <a:xfrm>
            <a:off x="8425211" y="2202505"/>
            <a:ext cx="1348558" cy="6477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2022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3108B0-5639-4B69-FC4B-9EBA82EF3389}"/>
              </a:ext>
            </a:extLst>
          </p:cNvPr>
          <p:cNvSpPr/>
          <p:nvPr/>
        </p:nvSpPr>
        <p:spPr>
          <a:xfrm>
            <a:off x="9779884" y="2202505"/>
            <a:ext cx="1348558" cy="6477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2023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C9E8E83B-90B6-21FE-B1D5-3342310D82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6768437"/>
              </p:ext>
            </p:extLst>
          </p:nvPr>
        </p:nvGraphicFramePr>
        <p:xfrm>
          <a:off x="6556442" y="313828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55E2F910-EDC8-F3C3-CB74-CC5EA4D74C87}"/>
              </a:ext>
            </a:extLst>
          </p:cNvPr>
          <p:cNvSpPr/>
          <p:nvPr/>
        </p:nvSpPr>
        <p:spPr>
          <a:xfrm>
            <a:off x="611050" y="3593302"/>
            <a:ext cx="651753" cy="49611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DLS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F3B366-6D07-DDC8-D516-6BC8BB014E1A}"/>
              </a:ext>
            </a:extLst>
          </p:cNvPr>
          <p:cNvSpPr/>
          <p:nvPr/>
        </p:nvSpPr>
        <p:spPr>
          <a:xfrm>
            <a:off x="955436" y="4257470"/>
            <a:ext cx="1050244" cy="49611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Culham</a:t>
            </a:r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5AA4B8D-6566-E28D-E22E-C1B7070BA81A}"/>
              </a:ext>
            </a:extLst>
          </p:cNvPr>
          <p:cNvSpPr/>
          <p:nvPr/>
        </p:nvSpPr>
        <p:spPr>
          <a:xfrm>
            <a:off x="5640299" y="840179"/>
            <a:ext cx="1050244" cy="49611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ISIS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1DD409-67C3-9D16-CD52-D36ACEF42892}"/>
              </a:ext>
            </a:extLst>
          </p:cNvPr>
          <p:cNvSpPr/>
          <p:nvPr/>
        </p:nvSpPr>
        <p:spPr>
          <a:xfrm>
            <a:off x="2776449" y="3741343"/>
            <a:ext cx="1050244" cy="49611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CLF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42C1E71-50F5-89C8-9624-1A7C8A3B5FDD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1262803" y="2850203"/>
            <a:ext cx="3416201" cy="991156"/>
          </a:xfrm>
          <a:prstGeom prst="straightConnector1">
            <a:avLst/>
          </a:prstGeom>
          <a:ln w="412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67E6A45-E5B0-9673-8657-D4043C8A182C}"/>
              </a:ext>
            </a:extLst>
          </p:cNvPr>
          <p:cNvCxnSpPr>
            <a:cxnSpLocks/>
            <a:stCxn id="26" idx="0"/>
            <a:endCxn id="13" idx="2"/>
          </p:cNvCxnSpPr>
          <p:nvPr/>
        </p:nvCxnSpPr>
        <p:spPr>
          <a:xfrm flipV="1">
            <a:off x="936927" y="2850203"/>
            <a:ext cx="176719" cy="743099"/>
          </a:xfrm>
          <a:prstGeom prst="straightConnector1">
            <a:avLst/>
          </a:prstGeom>
          <a:ln w="412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F3C2CFC-9D8F-B6BB-F191-8BA4E4E33106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1439523" y="2926999"/>
            <a:ext cx="41035" cy="1330471"/>
          </a:xfrm>
          <a:prstGeom prst="straightConnector1">
            <a:avLst/>
          </a:prstGeom>
          <a:ln w="412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18958FB-2C03-D25E-25CC-9A7D3CBD5826}"/>
              </a:ext>
            </a:extLst>
          </p:cNvPr>
          <p:cNvCxnSpPr>
            <a:cxnSpLocks/>
            <a:stCxn id="29" idx="0"/>
            <a:endCxn id="15" idx="2"/>
          </p:cNvCxnSpPr>
          <p:nvPr/>
        </p:nvCxnSpPr>
        <p:spPr>
          <a:xfrm flipH="1" flipV="1">
            <a:off x="2469082" y="2850204"/>
            <a:ext cx="832489" cy="891139"/>
          </a:xfrm>
          <a:prstGeom prst="straightConnector1">
            <a:avLst/>
          </a:prstGeom>
          <a:ln w="412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ADD3556-1376-7929-E52E-F2ACA1A6FFBD}"/>
              </a:ext>
            </a:extLst>
          </p:cNvPr>
          <p:cNvCxnSpPr>
            <a:cxnSpLocks/>
            <a:stCxn id="28" idx="2"/>
            <a:endCxn id="16" idx="0"/>
          </p:cNvCxnSpPr>
          <p:nvPr/>
        </p:nvCxnSpPr>
        <p:spPr>
          <a:xfrm flipH="1">
            <a:off x="3824519" y="1336292"/>
            <a:ext cx="2340902" cy="866211"/>
          </a:xfrm>
          <a:prstGeom prst="straightConnector1">
            <a:avLst/>
          </a:prstGeom>
          <a:ln w="412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tar: 10 Points 61">
            <a:extLst>
              <a:ext uri="{FF2B5EF4-FFF2-40B4-BE49-F238E27FC236}">
                <a16:creationId xmlns:a16="http://schemas.microsoft.com/office/drawing/2014/main" id="{04DCFD7E-F75D-1B4A-7BEC-FB2B11EAB3C9}"/>
              </a:ext>
            </a:extLst>
          </p:cNvPr>
          <p:cNvSpPr/>
          <p:nvPr/>
        </p:nvSpPr>
        <p:spPr>
          <a:xfrm rot="20796451">
            <a:off x="6222854" y="1717998"/>
            <a:ext cx="1575881" cy="680936"/>
          </a:xfrm>
          <a:prstGeom prst="star10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COVID-19</a:t>
            </a:r>
          </a:p>
        </p:txBody>
      </p:sp>
    </p:spTree>
    <p:extLst>
      <p:ext uri="{BB962C8B-B14F-4D97-AF65-F5344CB8AC3E}">
        <p14:creationId xmlns:p14="http://schemas.microsoft.com/office/powerpoint/2010/main" val="2840446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standing in front of a large screen&#10;&#10;Description automatically generated">
            <a:extLst>
              <a:ext uri="{FF2B5EF4-FFF2-40B4-BE49-F238E27FC236}">
                <a16:creationId xmlns:a16="http://schemas.microsoft.com/office/drawing/2014/main" id="{617302D8-881E-6603-C6F2-9D4D105C1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55" b="1955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66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AE523-9FB0-693F-8E82-5E0B3F51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Format and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6C4BD-3CDD-0B59-7FE0-C3C2CB1C9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GB" dirty="0"/>
              <a:t>Half day and topical with focus</a:t>
            </a:r>
          </a:p>
          <a:p>
            <a:pPr lvl="2"/>
            <a:r>
              <a:rPr lang="en-GB" dirty="0"/>
              <a:t>How a facility implements or goes about a task, e.g. IOC deployment</a:t>
            </a:r>
          </a:p>
          <a:p>
            <a:pPr lvl="1"/>
            <a:r>
              <a:rPr lang="en-GB" dirty="0"/>
              <a:t>Longer format since 2022</a:t>
            </a:r>
          </a:p>
          <a:p>
            <a:pPr lvl="2"/>
            <a:r>
              <a:rPr lang="en-GB" dirty="0"/>
              <a:t>Including lightning talks, time for networking and lunch</a:t>
            </a:r>
          </a:p>
          <a:p>
            <a:pPr lvl="2"/>
            <a:r>
              <a:rPr lang="en-GB" dirty="0"/>
              <a:t>Particularly useful for Daresbury contingent</a:t>
            </a:r>
          </a:p>
          <a:p>
            <a:pPr lvl="2"/>
            <a:endParaRPr lang="en-GB" dirty="0"/>
          </a:p>
          <a:p>
            <a:pPr lvl="1"/>
            <a:r>
              <a:rPr lang="en-GB" dirty="0"/>
              <a:t>Topics</a:t>
            </a:r>
          </a:p>
          <a:p>
            <a:pPr lvl="2"/>
            <a:r>
              <a:rPr lang="en-GB" dirty="0"/>
              <a:t>Facility updates, conference highlights, </a:t>
            </a:r>
          </a:p>
          <a:p>
            <a:pPr lvl="2"/>
            <a:r>
              <a:rPr lang="en-GB" dirty="0"/>
              <a:t>Deployment, networking, containers/docker</a:t>
            </a:r>
          </a:p>
          <a:p>
            <a:pPr lvl="2"/>
            <a:r>
              <a:rPr lang="en-GB" dirty="0"/>
              <a:t>RTEMS, OPC-UA</a:t>
            </a:r>
          </a:p>
          <a:p>
            <a:pPr lvl="2"/>
            <a:r>
              <a:rPr lang="en-GB" dirty="0"/>
              <a:t>User interfaces, UI clients (CS-Studio, Phoebus, Web-UI)</a:t>
            </a:r>
          </a:p>
          <a:p>
            <a:pPr lvl="2"/>
            <a:r>
              <a:rPr lang="en-GB" dirty="0"/>
              <a:t>Tools and frameworks: LEWIS, </a:t>
            </a:r>
            <a:r>
              <a:rPr lang="en-GB" dirty="0" err="1"/>
              <a:t>iocbuilder</a:t>
            </a:r>
            <a:r>
              <a:rPr lang="en-GB" dirty="0"/>
              <a:t>, </a:t>
            </a:r>
            <a:r>
              <a:rPr lang="en-GB" dirty="0" err="1"/>
              <a:t>PVEcho</a:t>
            </a:r>
            <a:r>
              <a:rPr lang="en-GB" dirty="0"/>
              <a:t>, Ansible, Blue Sky/</a:t>
            </a:r>
            <a:r>
              <a:rPr lang="en-GB" dirty="0" err="1"/>
              <a:t>Ophyd</a:t>
            </a:r>
            <a:endParaRPr lang="en-GB" dirty="0"/>
          </a:p>
          <a:p>
            <a:pPr lvl="2"/>
            <a:r>
              <a:rPr lang="en-GB"/>
              <a:t>MX beamlines monitoring</a:t>
            </a:r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7720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576</Words>
  <Application>Microsoft Office PowerPoint</Application>
  <PresentationFormat>Widescreen</PresentationFormat>
  <Paragraphs>112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Oxfordshire EPICS meeting series</vt:lpstr>
      <vt:lpstr>Contents of presentation</vt:lpstr>
      <vt:lpstr>Context</vt:lpstr>
      <vt:lpstr>PowerPoint Presentation</vt:lpstr>
      <vt:lpstr>PowerPoint Presentation</vt:lpstr>
      <vt:lpstr>Facilities involved</vt:lpstr>
      <vt:lpstr>Timeline</vt:lpstr>
      <vt:lpstr>PowerPoint Presentation</vt:lpstr>
      <vt:lpstr>Format and topics</vt:lpstr>
      <vt:lpstr>Lessons</vt:lpstr>
      <vt:lpstr>Lessons</vt:lpstr>
      <vt:lpstr>Thanks</vt:lpstr>
      <vt:lpstr>PowerPoint Presentation</vt:lpstr>
      <vt:lpstr>Extra Slides</vt:lpstr>
      <vt:lpstr>Extra Slides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2023-09-29T15:01:40Z</dcterms:created>
  <dcterms:modified xsi:type="dcterms:W3CDTF">2023-10-05T10:56:25Z</dcterms:modified>
</cp:coreProperties>
</file>