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5" r:id="rId2"/>
    <p:sldMasterId id="2147483687" r:id="rId3"/>
  </p:sldMasterIdLst>
  <p:notesMasterIdLst>
    <p:notesMasterId r:id="rId67"/>
  </p:notesMasterIdLst>
  <p:sldIdLst>
    <p:sldId id="282" r:id="rId4"/>
    <p:sldId id="2569" r:id="rId5"/>
    <p:sldId id="547" r:id="rId6"/>
    <p:sldId id="2588" r:id="rId7"/>
    <p:sldId id="546" r:id="rId8"/>
    <p:sldId id="1641" r:id="rId9"/>
    <p:sldId id="2439" r:id="rId10"/>
    <p:sldId id="262" r:id="rId11"/>
    <p:sldId id="2508" r:id="rId12"/>
    <p:sldId id="2509" r:id="rId13"/>
    <p:sldId id="2503" r:id="rId14"/>
    <p:sldId id="259" r:id="rId15"/>
    <p:sldId id="2429" r:id="rId16"/>
    <p:sldId id="2589" r:id="rId17"/>
    <p:sldId id="260" r:id="rId18"/>
    <p:sldId id="2471" r:id="rId19"/>
    <p:sldId id="2504" r:id="rId20"/>
    <p:sldId id="2570" r:id="rId21"/>
    <p:sldId id="2571" r:id="rId22"/>
    <p:sldId id="490" r:id="rId23"/>
    <p:sldId id="508" r:id="rId24"/>
    <p:sldId id="292" r:id="rId25"/>
    <p:sldId id="444" r:id="rId26"/>
    <p:sldId id="435" r:id="rId27"/>
    <p:sldId id="476" r:id="rId28"/>
    <p:sldId id="2586" r:id="rId29"/>
    <p:sldId id="525" r:id="rId30"/>
    <p:sldId id="2572" r:id="rId31"/>
    <p:sldId id="538" r:id="rId32"/>
    <p:sldId id="256" r:id="rId33"/>
    <p:sldId id="2573" r:id="rId34"/>
    <p:sldId id="2581" r:id="rId35"/>
    <p:sldId id="2587" r:id="rId36"/>
    <p:sldId id="524" r:id="rId37"/>
    <p:sldId id="533" r:id="rId38"/>
    <p:sldId id="2582" r:id="rId39"/>
    <p:sldId id="521" r:id="rId40"/>
    <p:sldId id="541" r:id="rId41"/>
    <p:sldId id="2583" r:id="rId42"/>
    <p:sldId id="2584" r:id="rId43"/>
    <p:sldId id="2585" r:id="rId44"/>
    <p:sldId id="544" r:id="rId45"/>
    <p:sldId id="2568" r:id="rId46"/>
    <p:sldId id="2488" r:id="rId47"/>
    <p:sldId id="355" r:id="rId48"/>
    <p:sldId id="2494" r:id="rId49"/>
    <p:sldId id="2484" r:id="rId50"/>
    <p:sldId id="2483" r:id="rId51"/>
    <p:sldId id="543" r:id="rId52"/>
    <p:sldId id="389" r:id="rId53"/>
    <p:sldId id="548" r:id="rId54"/>
    <p:sldId id="504" r:id="rId55"/>
    <p:sldId id="2499" r:id="rId56"/>
    <p:sldId id="2511" r:id="rId57"/>
    <p:sldId id="2474" r:id="rId58"/>
    <p:sldId id="2481" r:id="rId59"/>
    <p:sldId id="2469" r:id="rId60"/>
    <p:sldId id="2434" r:id="rId61"/>
    <p:sldId id="307" r:id="rId62"/>
    <p:sldId id="528" r:id="rId63"/>
    <p:sldId id="540" r:id="rId64"/>
    <p:sldId id="2574" r:id="rId65"/>
    <p:sldId id="2575"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1C525A-56F6-6B47-9570-5A501F8E0225}">
          <p14:sldIdLst>
            <p14:sldId id="282"/>
            <p14:sldId id="2569"/>
            <p14:sldId id="547"/>
            <p14:sldId id="2588"/>
            <p14:sldId id="546"/>
            <p14:sldId id="1641"/>
            <p14:sldId id="2439"/>
            <p14:sldId id="262"/>
            <p14:sldId id="2508"/>
            <p14:sldId id="2509"/>
            <p14:sldId id="2503"/>
            <p14:sldId id="259"/>
            <p14:sldId id="2429"/>
            <p14:sldId id="2589"/>
            <p14:sldId id="260"/>
            <p14:sldId id="2471"/>
            <p14:sldId id="2504"/>
            <p14:sldId id="2570"/>
            <p14:sldId id="2571"/>
            <p14:sldId id="490"/>
            <p14:sldId id="508"/>
            <p14:sldId id="292"/>
            <p14:sldId id="444"/>
            <p14:sldId id="435"/>
            <p14:sldId id="476"/>
            <p14:sldId id="2586"/>
            <p14:sldId id="525"/>
            <p14:sldId id="2572"/>
            <p14:sldId id="538"/>
            <p14:sldId id="256"/>
            <p14:sldId id="2573"/>
            <p14:sldId id="2581"/>
            <p14:sldId id="2587"/>
            <p14:sldId id="524"/>
            <p14:sldId id="533"/>
            <p14:sldId id="2582"/>
            <p14:sldId id="521"/>
            <p14:sldId id="541"/>
            <p14:sldId id="2583"/>
            <p14:sldId id="2584"/>
            <p14:sldId id="2585"/>
            <p14:sldId id="544"/>
            <p14:sldId id="2568"/>
            <p14:sldId id="2488"/>
            <p14:sldId id="355"/>
            <p14:sldId id="2494"/>
            <p14:sldId id="2484"/>
            <p14:sldId id="2483"/>
            <p14:sldId id="543"/>
            <p14:sldId id="389"/>
            <p14:sldId id="548"/>
            <p14:sldId id="504"/>
            <p14:sldId id="2499"/>
            <p14:sldId id="2511"/>
            <p14:sldId id="2474"/>
            <p14:sldId id="2481"/>
            <p14:sldId id="2469"/>
            <p14:sldId id="2434"/>
            <p14:sldId id="307"/>
            <p14:sldId id="528"/>
            <p14:sldId id="540"/>
            <p14:sldId id="2574"/>
            <p14:sldId id="2575"/>
          </p14:sldIdLst>
        </p14:section>
        <p14:section name="Untitled Section" id="{6A1A6A08-3D98-8F4D-A2D3-8F68413F482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96DE2"/>
    <a:srgbClr val="FAEBE4"/>
    <a:srgbClr val="E7D9D2"/>
    <a:srgbClr val="1A883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723" autoAdjust="0"/>
    <p:restoredTop sz="84802" autoAdjust="0"/>
  </p:normalViewPr>
  <p:slideViewPr>
    <p:cSldViewPr snapToGrid="0" snapToObjects="1">
      <p:cViewPr varScale="1">
        <p:scale>
          <a:sx n="88" d="100"/>
          <a:sy n="88" d="100"/>
        </p:scale>
        <p:origin x="192" y="416"/>
      </p:cViewPr>
      <p:guideLst>
        <p:guide orient="horz" pos="2160"/>
        <p:guide pos="3840"/>
      </p:guideLst>
    </p:cSldViewPr>
  </p:slideViewPr>
  <p:outlineViewPr>
    <p:cViewPr>
      <p:scale>
        <a:sx n="33" d="100"/>
        <a:sy n="33" d="100"/>
      </p:scale>
      <p:origin x="0" y="608"/>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oleObject" Target="file:////Users/greg/Documents/Admin%20and%20Management/Projects/FY%202023/BSA%20Service/BSADataRollup_lcls_v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greg/Documents/Admin%20and%20Management/Projects/FY%202023/BSA%20Service/BSADataRollup_lcls_v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greg/Documents/Admin%20and%20Management/Projects/FY%202023/BSA%20Service/BSADataRollup_lcls_v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BSA Data to Disk  (per year</a:t>
            </a:r>
            <a:r>
              <a:rPr lang="en-US" baseline="0"/>
              <a:t> - not integrated)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Cu</c:v>
          </c:tx>
          <c:spPr>
            <a:ln w="28575" cap="rnd">
              <a:solidFill>
                <a:schemeClr val="accent1"/>
              </a:solidFill>
              <a:round/>
            </a:ln>
            <a:effectLst/>
          </c:spPr>
          <c:marker>
            <c:symbol val="none"/>
          </c:marker>
          <c:cat>
            <c:numRef>
              <c:f>'Cu &amp; Sc BSAS (Doug)'!$E$25:$L$25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 (Doug)'!$E$28:$L$28</c:f>
              <c:numCache>
                <c:formatCode>0</c:formatCode>
                <c:ptCount val="8"/>
                <c:pt idx="0">
                  <c:v>1552</c:v>
                </c:pt>
                <c:pt idx="1">
                  <c:v>60</c:v>
                </c:pt>
                <c:pt idx="2">
                  <c:v>2787</c:v>
                </c:pt>
                <c:pt idx="3">
                  <c:v>1946</c:v>
                </c:pt>
                <c:pt idx="4">
                  <c:v>8928</c:v>
                </c:pt>
                <c:pt idx="5">
                  <c:v>8928</c:v>
                </c:pt>
                <c:pt idx="6">
                  <c:v>8928</c:v>
                </c:pt>
                <c:pt idx="7">
                  <c:v>8928</c:v>
                </c:pt>
              </c:numCache>
            </c:numRef>
          </c:val>
          <c:smooth val="0"/>
          <c:extLst>
            <c:ext xmlns:c16="http://schemas.microsoft.com/office/drawing/2014/chart" uri="{C3380CC4-5D6E-409C-BE32-E72D297353CC}">
              <c16:uniqueId val="{00000000-4098-DF42-81CE-6238B56C4845}"/>
            </c:ext>
          </c:extLst>
        </c:ser>
        <c:ser>
          <c:idx val="1"/>
          <c:order val="1"/>
          <c:tx>
            <c:v>SC</c:v>
          </c:tx>
          <c:spPr>
            <a:ln w="28575" cap="rnd">
              <a:solidFill>
                <a:schemeClr val="accent2"/>
              </a:solidFill>
              <a:round/>
            </a:ln>
            <a:effectLst/>
          </c:spPr>
          <c:marker>
            <c:symbol val="none"/>
          </c:marker>
          <c:cat>
            <c:numRef>
              <c:f>'Cu &amp; Sc BSAS (Doug)'!$E$25:$L$25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 (Doug)'!$E$29:$L$29</c:f>
              <c:numCache>
                <c:formatCode>0</c:formatCode>
                <c:ptCount val="8"/>
                <c:pt idx="0">
                  <c:v>0</c:v>
                </c:pt>
                <c:pt idx="1">
                  <c:v>0</c:v>
                </c:pt>
                <c:pt idx="2">
                  <c:v>0</c:v>
                </c:pt>
                <c:pt idx="3">
                  <c:v>0</c:v>
                </c:pt>
                <c:pt idx="4">
                  <c:v>0</c:v>
                </c:pt>
                <c:pt idx="5">
                  <c:v>125000</c:v>
                </c:pt>
                <c:pt idx="6">
                  <c:v>800000</c:v>
                </c:pt>
                <c:pt idx="7">
                  <c:v>800000</c:v>
                </c:pt>
              </c:numCache>
            </c:numRef>
          </c:val>
          <c:smooth val="0"/>
          <c:extLst>
            <c:ext xmlns:c16="http://schemas.microsoft.com/office/drawing/2014/chart" uri="{C3380CC4-5D6E-409C-BE32-E72D297353CC}">
              <c16:uniqueId val="{00000001-4098-DF42-81CE-6238B56C4845}"/>
            </c:ext>
          </c:extLst>
        </c:ser>
        <c:dLbls>
          <c:showLegendKey val="0"/>
          <c:showVal val="0"/>
          <c:showCatName val="0"/>
          <c:showSerName val="0"/>
          <c:showPercent val="0"/>
          <c:showBubbleSize val="0"/>
        </c:dLbls>
        <c:smooth val="0"/>
        <c:axId val="1695979167"/>
        <c:axId val="1695980815"/>
      </c:lineChart>
      <c:catAx>
        <c:axId val="169597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80815"/>
        <c:crosses val="autoZero"/>
        <c:auto val="1"/>
        <c:lblAlgn val="ctr"/>
        <c:lblOffset val="100"/>
        <c:noMultiLvlLbl val="0"/>
      </c:catAx>
      <c:valAx>
        <c:axId val="1695980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Data</a:t>
                </a:r>
                <a:r>
                  <a:rPr lang="en-US" baseline="0"/>
                  <a:t> to Disk [GB]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791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BSA Data to Disk  (per year</a:t>
            </a:r>
            <a:r>
              <a:rPr lang="en-US" baseline="0"/>
              <a:t> - not integrated)</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Cu</c:v>
          </c:tx>
          <c:spPr>
            <a:ln w="28575" cap="rnd">
              <a:solidFill>
                <a:schemeClr val="accent1"/>
              </a:solidFill>
              <a:round/>
            </a:ln>
            <a:effectLst/>
          </c:spPr>
          <c:marker>
            <c:symbol val="none"/>
          </c:marker>
          <c:cat>
            <c:numRef>
              <c:f>'Cu &amp; Sc BSAS (Doug)'!$E$25:$L$25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 (Doug)'!$E$28:$L$28</c:f>
              <c:numCache>
                <c:formatCode>0</c:formatCode>
                <c:ptCount val="8"/>
                <c:pt idx="0">
                  <c:v>1552</c:v>
                </c:pt>
                <c:pt idx="1">
                  <c:v>60</c:v>
                </c:pt>
                <c:pt idx="2">
                  <c:v>2787</c:v>
                </c:pt>
                <c:pt idx="3">
                  <c:v>1946</c:v>
                </c:pt>
                <c:pt idx="4">
                  <c:v>8928</c:v>
                </c:pt>
                <c:pt idx="5">
                  <c:v>8928</c:v>
                </c:pt>
                <c:pt idx="6">
                  <c:v>8928</c:v>
                </c:pt>
                <c:pt idx="7">
                  <c:v>8928</c:v>
                </c:pt>
              </c:numCache>
            </c:numRef>
          </c:val>
          <c:smooth val="0"/>
          <c:extLst>
            <c:ext xmlns:c16="http://schemas.microsoft.com/office/drawing/2014/chart" uri="{C3380CC4-5D6E-409C-BE32-E72D297353CC}">
              <c16:uniqueId val="{00000000-4098-DF42-81CE-6238B56C4845}"/>
            </c:ext>
          </c:extLst>
        </c:ser>
        <c:ser>
          <c:idx val="1"/>
          <c:order val="1"/>
          <c:tx>
            <c:v>SC</c:v>
          </c:tx>
          <c:spPr>
            <a:ln w="28575" cap="rnd">
              <a:solidFill>
                <a:schemeClr val="accent2"/>
              </a:solidFill>
              <a:round/>
            </a:ln>
            <a:effectLst/>
          </c:spPr>
          <c:marker>
            <c:symbol val="none"/>
          </c:marker>
          <c:cat>
            <c:numRef>
              <c:f>'Cu &amp; Sc BSAS (Doug)'!$E$25:$L$25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 (Doug)'!$E$29:$L$29</c:f>
              <c:numCache>
                <c:formatCode>0</c:formatCode>
                <c:ptCount val="8"/>
                <c:pt idx="0">
                  <c:v>0</c:v>
                </c:pt>
                <c:pt idx="1">
                  <c:v>0</c:v>
                </c:pt>
                <c:pt idx="2">
                  <c:v>0</c:v>
                </c:pt>
                <c:pt idx="3">
                  <c:v>0</c:v>
                </c:pt>
                <c:pt idx="4">
                  <c:v>0</c:v>
                </c:pt>
                <c:pt idx="5">
                  <c:v>125000</c:v>
                </c:pt>
                <c:pt idx="6">
                  <c:v>800000</c:v>
                </c:pt>
                <c:pt idx="7">
                  <c:v>800000</c:v>
                </c:pt>
              </c:numCache>
            </c:numRef>
          </c:val>
          <c:smooth val="0"/>
          <c:extLst>
            <c:ext xmlns:c16="http://schemas.microsoft.com/office/drawing/2014/chart" uri="{C3380CC4-5D6E-409C-BE32-E72D297353CC}">
              <c16:uniqueId val="{00000001-4098-DF42-81CE-6238B56C4845}"/>
            </c:ext>
          </c:extLst>
        </c:ser>
        <c:dLbls>
          <c:showLegendKey val="0"/>
          <c:showVal val="0"/>
          <c:showCatName val="0"/>
          <c:showSerName val="0"/>
          <c:showPercent val="0"/>
          <c:showBubbleSize val="0"/>
        </c:dLbls>
        <c:smooth val="0"/>
        <c:axId val="1695979167"/>
        <c:axId val="1695980815"/>
      </c:lineChart>
      <c:catAx>
        <c:axId val="169597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80815"/>
        <c:crosses val="autoZero"/>
        <c:auto val="1"/>
        <c:lblAlgn val="ctr"/>
        <c:lblOffset val="100"/>
        <c:noMultiLvlLbl val="0"/>
      </c:catAx>
      <c:valAx>
        <c:axId val="1695980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Data</a:t>
                </a:r>
                <a:r>
                  <a:rPr lang="en-US" baseline="0"/>
                  <a:t> to Disk [GB]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791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Accelerator BSA Data to Disk  (per year</a:t>
            </a:r>
            <a:r>
              <a:rPr lang="en-US" baseline="0" dirty="0"/>
              <a:t> - not integrated)</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Cu</c:v>
          </c:tx>
          <c:spPr>
            <a:ln w="28575" cap="rnd">
              <a:solidFill>
                <a:schemeClr val="accent1"/>
              </a:solidFill>
              <a:round/>
            </a:ln>
            <a:effectLst/>
          </c:spPr>
          <c:marker>
            <c:symbol val="none"/>
          </c:marker>
          <c:cat>
            <c:numRef>
              <c:f>'Cu &amp; Sc BSAS'!$E$25:$L$25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BSAS'!$E$28:$L$28</c:f>
              <c:numCache>
                <c:formatCode>0</c:formatCode>
                <c:ptCount val="8"/>
                <c:pt idx="0">
                  <c:v>1552</c:v>
                </c:pt>
                <c:pt idx="1">
                  <c:v>60</c:v>
                </c:pt>
                <c:pt idx="2">
                  <c:v>2787</c:v>
                </c:pt>
                <c:pt idx="3">
                  <c:v>1946</c:v>
                </c:pt>
                <c:pt idx="4">
                  <c:v>8928</c:v>
                </c:pt>
                <c:pt idx="5">
                  <c:v>8928</c:v>
                </c:pt>
                <c:pt idx="6">
                  <c:v>8928</c:v>
                </c:pt>
                <c:pt idx="7">
                  <c:v>8928</c:v>
                </c:pt>
              </c:numCache>
            </c:numRef>
          </c:val>
          <c:smooth val="0"/>
          <c:extLst>
            <c:ext xmlns:c16="http://schemas.microsoft.com/office/drawing/2014/chart" uri="{C3380CC4-5D6E-409C-BE32-E72D297353CC}">
              <c16:uniqueId val="{00000000-7907-3249-BA42-46AFE16B43E2}"/>
            </c:ext>
          </c:extLst>
        </c:ser>
        <c:ser>
          <c:idx val="1"/>
          <c:order val="1"/>
          <c:tx>
            <c:v>SC</c:v>
          </c:tx>
          <c:spPr>
            <a:ln w="28575" cap="rnd">
              <a:solidFill>
                <a:schemeClr val="accent2"/>
              </a:solidFill>
              <a:round/>
            </a:ln>
            <a:effectLst/>
          </c:spPr>
          <c:marker>
            <c:symbol val="none"/>
          </c:marker>
          <c:cat>
            <c:numRef>
              <c:f>'Cu &amp; Sc BSAS'!$E$25:$L$25</c:f>
              <c:numCache>
                <c:formatCode>General</c:formatCode>
                <c:ptCount val="8"/>
                <c:pt idx="0">
                  <c:v>2018</c:v>
                </c:pt>
                <c:pt idx="1">
                  <c:v>2019</c:v>
                </c:pt>
                <c:pt idx="2">
                  <c:v>2020</c:v>
                </c:pt>
                <c:pt idx="3">
                  <c:v>2021</c:v>
                </c:pt>
                <c:pt idx="4">
                  <c:v>2022</c:v>
                </c:pt>
                <c:pt idx="5">
                  <c:v>2023</c:v>
                </c:pt>
                <c:pt idx="6">
                  <c:v>2024</c:v>
                </c:pt>
                <c:pt idx="7">
                  <c:v>2025</c:v>
                </c:pt>
              </c:numCache>
            </c:numRef>
          </c:cat>
          <c:val>
            <c:numRef>
              <c:f>'Cu &amp; Sc BSAS'!$E$29:$L$29</c:f>
              <c:numCache>
                <c:formatCode>0</c:formatCode>
                <c:ptCount val="8"/>
                <c:pt idx="0">
                  <c:v>0</c:v>
                </c:pt>
                <c:pt idx="1">
                  <c:v>0</c:v>
                </c:pt>
                <c:pt idx="2">
                  <c:v>0</c:v>
                </c:pt>
                <c:pt idx="3">
                  <c:v>0</c:v>
                </c:pt>
                <c:pt idx="4">
                  <c:v>0</c:v>
                </c:pt>
                <c:pt idx="5">
                  <c:v>198400</c:v>
                </c:pt>
                <c:pt idx="6">
                  <c:v>297600</c:v>
                </c:pt>
                <c:pt idx="7">
                  <c:v>297600</c:v>
                </c:pt>
              </c:numCache>
            </c:numRef>
          </c:val>
          <c:smooth val="0"/>
          <c:extLst>
            <c:ext xmlns:c16="http://schemas.microsoft.com/office/drawing/2014/chart" uri="{C3380CC4-5D6E-409C-BE32-E72D297353CC}">
              <c16:uniqueId val="{00000001-7907-3249-BA42-46AFE16B43E2}"/>
            </c:ext>
          </c:extLst>
        </c:ser>
        <c:dLbls>
          <c:showLegendKey val="0"/>
          <c:showVal val="0"/>
          <c:showCatName val="0"/>
          <c:showSerName val="0"/>
          <c:showPercent val="0"/>
          <c:showBubbleSize val="0"/>
        </c:dLbls>
        <c:smooth val="0"/>
        <c:axId val="1695979167"/>
        <c:axId val="1695980815"/>
      </c:lineChart>
      <c:catAx>
        <c:axId val="1695979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80815"/>
        <c:crosses val="autoZero"/>
        <c:auto val="1"/>
        <c:lblAlgn val="ctr"/>
        <c:lblOffset val="100"/>
        <c:noMultiLvlLbl val="0"/>
      </c:catAx>
      <c:valAx>
        <c:axId val="169598081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Data</a:t>
                </a:r>
                <a:r>
                  <a:rPr lang="en-US" baseline="0"/>
                  <a:t> to Disk [GB]</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95979167"/>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AB572E-767A-BA45-A045-2922B1917EAC}" type="datetimeFigureOut">
              <a:rPr lang="en-US" smtClean="0"/>
              <a:t>9/30/23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3D07BC-AE8E-024A-84F1-8BA5072A7139}" type="slidenum">
              <a:rPr lang="en-US" smtClean="0"/>
              <a:t>‹#›</a:t>
            </a:fld>
            <a:endParaRPr lang="en-US" dirty="0"/>
          </a:p>
        </p:txBody>
      </p:sp>
    </p:spTree>
    <p:extLst>
      <p:ext uri="{BB962C8B-B14F-4D97-AF65-F5344CB8AC3E}">
        <p14:creationId xmlns:p14="http://schemas.microsoft.com/office/powerpoint/2010/main" val="4398812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1</a:t>
            </a:fld>
            <a:endParaRPr lang="en-US" dirty="0"/>
          </a:p>
        </p:txBody>
      </p:sp>
    </p:spTree>
    <p:extLst>
      <p:ext uri="{BB962C8B-B14F-4D97-AF65-F5344CB8AC3E}">
        <p14:creationId xmlns:p14="http://schemas.microsoft.com/office/powerpoint/2010/main" val="422919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4c20c743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34c20c7434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134c20c7434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4119335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365d3dc31b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365d3dc31b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5" name="Google Shape;395;g1365d3dc31b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781001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19</a:t>
            </a:fld>
            <a:endParaRPr lang="en-US" dirty="0"/>
          </a:p>
        </p:txBody>
      </p:sp>
    </p:spTree>
    <p:extLst>
      <p:ext uri="{BB962C8B-B14F-4D97-AF65-F5344CB8AC3E}">
        <p14:creationId xmlns:p14="http://schemas.microsoft.com/office/powerpoint/2010/main" val="3871547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you can see, for many parallel gets, of small data object sizes (like scalar), CA is faster than PvAccess.</a:t>
            </a:r>
          </a:p>
          <a:p>
            <a:endParaRPr lang="en-US" dirty="0"/>
          </a:p>
          <a:p>
            <a:r>
              <a:rPr lang="en-US" dirty="0"/>
              <a:t>But for larger </a:t>
            </a:r>
            <a:r>
              <a:rPr lang="en-US" dirty="0" err="1"/>
              <a:t>datasizes</a:t>
            </a:r>
            <a:r>
              <a:rPr lang="en-US" dirty="0"/>
              <a:t>, like images, and modern beam data, PvAccess is faster. Much faster in the sequential case – </a:t>
            </a:r>
            <a:r>
              <a:rPr lang="en-US" dirty="0" err="1"/>
              <a:t>eg</a:t>
            </a:r>
            <a:r>
              <a:rPr lang="en-US" dirty="0"/>
              <a:t> camera </a:t>
            </a:r>
            <a:r>
              <a:rPr lang="en-US" dirty="0" err="1"/>
              <a:t>acq</a:t>
            </a:r>
            <a:r>
              <a:rPr lang="en-US" dirty="0"/>
              <a:t>, RPC. </a:t>
            </a:r>
          </a:p>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20</a:t>
            </a:fld>
            <a:endParaRPr lang="en-US" dirty="0"/>
          </a:p>
        </p:txBody>
      </p:sp>
    </p:spTree>
    <p:extLst>
      <p:ext uri="{BB962C8B-B14F-4D97-AF65-F5344CB8AC3E}">
        <p14:creationId xmlns:p14="http://schemas.microsoft.com/office/powerpoint/2010/main" val="349740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23</a:t>
            </a:fld>
            <a:endParaRPr lang="en-US" dirty="0"/>
          </a:p>
        </p:txBody>
      </p:sp>
    </p:spTree>
    <p:extLst>
      <p:ext uri="{BB962C8B-B14F-4D97-AF65-F5344CB8AC3E}">
        <p14:creationId xmlns:p14="http://schemas.microsoft.com/office/powerpoint/2010/main" val="4193805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pPr/>
              <a:t>24</a:t>
            </a:fld>
            <a:endParaRPr lang="en-US" dirty="0"/>
          </a:p>
        </p:txBody>
      </p:sp>
    </p:spTree>
    <p:extLst>
      <p:ext uri="{BB962C8B-B14F-4D97-AF65-F5344CB8AC3E}">
        <p14:creationId xmlns:p14="http://schemas.microsoft.com/office/powerpoint/2010/main" val="3814504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83cd4a63d_0_326:notes"/>
          <p:cNvSpPr>
            <a:spLocks noGrp="1" noRot="1" noChangeAspect="1"/>
          </p:cNvSpPr>
          <p:nvPr>
            <p:ph type="sldImg" idx="2"/>
          </p:nvPr>
        </p:nvSpPr>
        <p:spPr>
          <a:xfrm>
            <a:off x="395288" y="692150"/>
            <a:ext cx="6159500"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183cd4a63d_0_326:notes"/>
          <p:cNvSpPr txBox="1">
            <a:spLocks noGrp="1"/>
          </p:cNvSpPr>
          <p:nvPr>
            <p:ph type="body" idx="1"/>
          </p:nvPr>
        </p:nvSpPr>
        <p:spPr>
          <a:xfrm>
            <a:off x="695008" y="4387136"/>
            <a:ext cx="5560200" cy="41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130" name="Google Shape;130;g1183cd4a63d_0_326:notes"/>
          <p:cNvSpPr txBox="1">
            <a:spLocks noGrp="1"/>
          </p:cNvSpPr>
          <p:nvPr>
            <p:ph type="sldNum" idx="12"/>
          </p:nvPr>
        </p:nvSpPr>
        <p:spPr>
          <a:xfrm>
            <a:off x="3936768" y="8772668"/>
            <a:ext cx="3011700" cy="461700"/>
          </a:xfrm>
          <a:prstGeom prst="rect">
            <a:avLst/>
          </a:prstGeom>
          <a:noFill/>
          <a:ln>
            <a:noFill/>
          </a:ln>
        </p:spPr>
        <p:txBody>
          <a:bodyPr spcFirstLastPara="1" wrap="square" lIns="92475" tIns="46225" rIns="92475" bIns="4622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30</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0" i="0" u="none" strike="noStrike" dirty="0">
                <a:solidFill>
                  <a:srgbClr val="000000"/>
                </a:solidFill>
                <a:effectLst/>
                <a:latin typeface="Cambria" panose="02040503050406030204" pitchFamily="18" charset="0"/>
              </a:rPr>
              <a:t>set input bounds usually informed by ops or a reasonable historical range, rather than the EPICS max/mins.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u="none" strike="noStrike" dirty="0">
                <a:solidFill>
                  <a:srgbClr val="000000"/>
                </a:solidFill>
                <a:effectLst/>
                <a:latin typeface="Cambria" panose="02040503050406030204" pitchFamily="18" charset="0"/>
              </a:rPr>
              <a:t>(more detail below), learned output constraints  so that the algorithm learns to avoid settings that lead to constraint violations</a:t>
            </a:r>
          </a:p>
          <a:p>
            <a:pPr marL="228600" indent="-228600">
              <a:buAutoNum type="arabicPeriod"/>
            </a:pPr>
            <a:r>
              <a:rPr lang="en-US" b="0" i="0" u="none" strike="noStrike" dirty="0">
                <a:solidFill>
                  <a:srgbClr val="000000"/>
                </a:solidFill>
                <a:effectLst/>
                <a:latin typeface="Cambria" panose="02040503050406030204" pitchFamily="18" charset="0"/>
              </a:rPr>
              <a:t>large jumps in settings; this can interfere with finding an optimum as efficiently, but it is a tradeoff</a:t>
            </a:r>
            <a:br>
              <a:rPr lang="en-US" b="0" i="0" u="none" strike="noStrike" dirty="0">
                <a:solidFill>
                  <a:srgbClr val="000000"/>
                </a:solidFill>
                <a:effectLst/>
                <a:latin typeface="Cambria" panose="02040503050406030204" pitchFamily="18" charset="0"/>
              </a:rPr>
            </a:br>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32</a:t>
            </a:fld>
            <a:endParaRPr lang="en-US" dirty="0"/>
          </a:p>
        </p:txBody>
      </p:sp>
    </p:spTree>
    <p:extLst>
      <p:ext uri="{BB962C8B-B14F-4D97-AF65-F5344CB8AC3E}">
        <p14:creationId xmlns:p14="http://schemas.microsoft.com/office/powerpoint/2010/main" val="28496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35</a:t>
            </a:fld>
            <a:endParaRPr lang="en-US" dirty="0"/>
          </a:p>
        </p:txBody>
      </p:sp>
    </p:spTree>
    <p:extLst>
      <p:ext uri="{BB962C8B-B14F-4D97-AF65-F5344CB8AC3E}">
        <p14:creationId xmlns:p14="http://schemas.microsoft.com/office/powerpoint/2010/main" val="1970177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36</a:t>
            </a:fld>
            <a:endParaRPr lang="en-US" dirty="0"/>
          </a:p>
        </p:txBody>
      </p:sp>
    </p:spTree>
    <p:extLst>
      <p:ext uri="{BB962C8B-B14F-4D97-AF65-F5344CB8AC3E}">
        <p14:creationId xmlns:p14="http://schemas.microsoft.com/office/powerpoint/2010/main" val="3920553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2</a:t>
            </a:fld>
            <a:endParaRPr lang="en-US" dirty="0"/>
          </a:p>
        </p:txBody>
      </p:sp>
    </p:spTree>
    <p:extLst>
      <p:ext uri="{BB962C8B-B14F-4D97-AF65-F5344CB8AC3E}">
        <p14:creationId xmlns:p14="http://schemas.microsoft.com/office/powerpoint/2010/main" val="90732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37</a:t>
            </a:fld>
            <a:endParaRPr lang="en-US" dirty="0"/>
          </a:p>
        </p:txBody>
      </p:sp>
    </p:spTree>
    <p:extLst>
      <p:ext uri="{BB962C8B-B14F-4D97-AF65-F5344CB8AC3E}">
        <p14:creationId xmlns:p14="http://schemas.microsoft.com/office/powerpoint/2010/main" val="22408024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42</a:t>
            </a:fld>
            <a:endParaRPr lang="en-US" dirty="0"/>
          </a:p>
        </p:txBody>
      </p:sp>
    </p:spTree>
    <p:extLst>
      <p:ext uri="{BB962C8B-B14F-4D97-AF65-F5344CB8AC3E}">
        <p14:creationId xmlns:p14="http://schemas.microsoft.com/office/powerpoint/2010/main" val="3121884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365d3dc31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365d3dc31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21" name="Google Shape;321;g1365d3dc31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46</a:t>
            </a:fld>
            <a:endParaRPr/>
          </a:p>
        </p:txBody>
      </p:sp>
    </p:spTree>
    <p:extLst>
      <p:ext uri="{BB962C8B-B14F-4D97-AF65-F5344CB8AC3E}">
        <p14:creationId xmlns:p14="http://schemas.microsoft.com/office/powerpoint/2010/main" val="230335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47</a:t>
            </a:fld>
            <a:endParaRPr lang="en-US" dirty="0"/>
          </a:p>
        </p:txBody>
      </p:sp>
    </p:spTree>
    <p:extLst>
      <p:ext uri="{BB962C8B-B14F-4D97-AF65-F5344CB8AC3E}">
        <p14:creationId xmlns:p14="http://schemas.microsoft.com/office/powerpoint/2010/main" val="3794319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34c20c7434_2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34c20c7434_2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84" name="Google Shape;384;g134c20c7434_2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extLst>
      <p:ext uri="{BB962C8B-B14F-4D97-AF65-F5344CB8AC3E}">
        <p14:creationId xmlns:p14="http://schemas.microsoft.com/office/powerpoint/2010/main" val="3444964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42039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58</a:t>
            </a:fld>
            <a:endParaRPr lang="en-US" dirty="0"/>
          </a:p>
        </p:txBody>
      </p:sp>
    </p:spTree>
    <p:extLst>
      <p:ext uri="{BB962C8B-B14F-4D97-AF65-F5344CB8AC3E}">
        <p14:creationId xmlns:p14="http://schemas.microsoft.com/office/powerpoint/2010/main" val="237286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SLAC</a:t>
            </a:r>
            <a:r>
              <a:rPr lang="en-US" baseline="0" dirty="0"/>
              <a:t> and ESS are collaborating on a system of EPICS Version 4 services that help accelerator physicists write commissioning applications. </a:t>
            </a:r>
          </a:p>
          <a:p>
            <a:endParaRPr lang="en-US" baseline="0" dirty="0"/>
          </a:p>
          <a:p>
            <a:r>
              <a:rPr lang="en-US" baseline="0" dirty="0"/>
              <a:t>The two examples in this slide show use of an EPICS service to compute the optics of accelerator lattice elements. </a:t>
            </a:r>
          </a:p>
          <a:p>
            <a:endParaRPr lang="en-US" baseline="0" dirty="0"/>
          </a:p>
          <a:p>
            <a:r>
              <a:rPr lang="en-US" baseline="0" dirty="0"/>
              <a:t>The Left Hand Side shows the response matrix computed between a corrector and a BPM. Two things to note: </a:t>
            </a:r>
          </a:p>
          <a:p>
            <a:r>
              <a:rPr lang="en-US" baseline="0" dirty="0"/>
              <a:t>1. The use of RPC style argument – the name of the second device – given as an argument to the first. </a:t>
            </a:r>
          </a:p>
          <a:p>
            <a:r>
              <a:rPr lang="en-US" baseline="0" dirty="0"/>
              <a:t>2. That the response matrix self identified as the Normative Type NTMatrix, so eget (and any other client) knows to display it as a matrix</a:t>
            </a:r>
          </a:p>
          <a:p>
            <a:endParaRPr lang="en-US" baseline="0" dirty="0"/>
          </a:p>
          <a:p>
            <a:r>
              <a:rPr lang="en-US" baseline="0" dirty="0"/>
              <a:t>The Right Hand Side shows the acquisition of the Twiss – aka Courant-Snyder – parameters of a corrector.</a:t>
            </a:r>
          </a:p>
          <a:p>
            <a:endParaRPr lang="en-US" baseline="0" dirty="0"/>
          </a:p>
          <a:p>
            <a:r>
              <a:rPr lang="en-US" baseline="0" dirty="0"/>
              <a:t>Other PVs can also return the optics of the whole accelerator, returned as a very large table – in an NTTable.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B3D07BC-AE8E-024A-84F1-8BA5072A7139}" type="slidenum">
              <a:rPr lang="en-US" smtClean="0"/>
              <a:t>59</a:t>
            </a:fld>
            <a:endParaRPr lang="en-US" dirty="0"/>
          </a:p>
        </p:txBody>
      </p:sp>
    </p:spTree>
    <p:extLst>
      <p:ext uri="{BB962C8B-B14F-4D97-AF65-F5344CB8AC3E}">
        <p14:creationId xmlns:p14="http://schemas.microsoft.com/office/powerpoint/2010/main" val="2133584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methods based on the assumption that you know a priori basically the relation between actuators and sensors – at least </a:t>
            </a:r>
            <a:r>
              <a:rPr lang="en-US" dirty="0" err="1"/>
              <a:t>roghly</a:t>
            </a:r>
            <a:r>
              <a:rPr lang="en-US" dirty="0"/>
              <a:t>. And that has been computed or verified by some model. The model may have been, occasionally, empirically verified- but not often because that’s usually invasive – done as a </a:t>
            </a:r>
            <a:r>
              <a:rPr lang="en-US" dirty="0" err="1"/>
              <a:t>macine</a:t>
            </a:r>
            <a:r>
              <a:rPr lang="en-US" dirty="0"/>
              <a:t> development rather than continuously, and by scanning actuators and taking measurements. Model computation is offline. Model use is online. Model verification is online and invasive.  </a:t>
            </a:r>
          </a:p>
          <a:p>
            <a:endParaRPr lang="en-US" dirty="0"/>
          </a:p>
          <a:p>
            <a:r>
              <a:rPr lang="en-US" dirty="0"/>
              <a:t>Bumps can be used for local region orbit correction, small energy tunes (via dispersion), fix </a:t>
            </a:r>
            <a:r>
              <a:rPr lang="en-US" dirty="0" err="1"/>
              <a:t>gradianet</a:t>
            </a:r>
            <a:r>
              <a:rPr lang="en-US" dirty="0"/>
              <a:t> errors, </a:t>
            </a:r>
            <a:r>
              <a:rPr lang="en-US" dirty="0" err="1"/>
              <a:t>cacelling</a:t>
            </a:r>
            <a:r>
              <a:rPr lang="en-US" dirty="0"/>
              <a:t> dispersion in </a:t>
            </a:r>
            <a:r>
              <a:rPr lang="en-US" dirty="0" err="1"/>
              <a:t>wakefiled</a:t>
            </a:r>
            <a:r>
              <a:rPr lang="en-US" dirty="0"/>
              <a:t>, even tuning for polarization. </a:t>
            </a:r>
          </a:p>
        </p:txBody>
      </p:sp>
      <p:sp>
        <p:nvSpPr>
          <p:cNvPr id="4" name="Slide Number Placeholder 3"/>
          <p:cNvSpPr>
            <a:spLocks noGrp="1"/>
          </p:cNvSpPr>
          <p:nvPr>
            <p:ph type="sldNum" sz="quarter" idx="5"/>
          </p:nvPr>
        </p:nvSpPr>
        <p:spPr/>
        <p:txBody>
          <a:bodyPr/>
          <a:lstStyle/>
          <a:p>
            <a:fld id="{EB3D07BC-AE8E-024A-84F1-8BA5072A7139}" type="slidenum">
              <a:rPr lang="en-US" smtClean="0"/>
              <a:t>5</a:t>
            </a:fld>
            <a:endParaRPr lang="en-US" dirty="0"/>
          </a:p>
        </p:txBody>
      </p:sp>
    </p:spTree>
    <p:extLst>
      <p:ext uri="{BB962C8B-B14F-4D97-AF65-F5344CB8AC3E}">
        <p14:creationId xmlns:p14="http://schemas.microsoft.com/office/powerpoint/2010/main" val="397284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3D07BC-AE8E-024A-84F1-8BA5072A7139}" type="slidenum">
              <a:rPr lang="en-US" smtClean="0"/>
              <a:t>6</a:t>
            </a:fld>
            <a:endParaRPr lang="en-US" dirty="0"/>
          </a:p>
        </p:txBody>
      </p:sp>
    </p:spTree>
    <p:extLst>
      <p:ext uri="{BB962C8B-B14F-4D97-AF65-F5344CB8AC3E}">
        <p14:creationId xmlns:p14="http://schemas.microsoft.com/office/powerpoint/2010/main" val="83211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34c20c7434_2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134c20c7434_2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g134c20c7434_2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3973415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9BC4E5-2BC1-4F43-85DD-A1B8F74CB7EB}" type="slidenum">
              <a:rPr lang="en-US" smtClean="0"/>
              <a:pPr/>
              <a:t>9</a:t>
            </a:fld>
            <a:endParaRPr lang="en-US" dirty="0"/>
          </a:p>
        </p:txBody>
      </p:sp>
    </p:spTree>
    <p:extLst>
      <p:ext uri="{BB962C8B-B14F-4D97-AF65-F5344CB8AC3E}">
        <p14:creationId xmlns:p14="http://schemas.microsoft.com/office/powerpoint/2010/main" val="142430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894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25f42d72f2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25f42d72f2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g125f42d72f2_0_8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694849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34c20c7434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134c20c7434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1" name="Google Shape;341;g134c20c7434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525897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2D10A77-330A-4047-8525-B757989F675E}"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215465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10A77-330A-4047-8525-B757989F675E}"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85436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D10A77-330A-4047-8525-B757989F675E}"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405254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6521824" y="6460435"/>
            <a:ext cx="5060576" cy="268474"/>
          </a:xfrm>
        </p:spPr>
        <p:txBody>
          <a:bodyPr/>
          <a:lstStyle/>
          <a:p>
            <a:r>
              <a:rPr lang="en-US" dirty="0"/>
              <a:t>Greg White for EPICS Core Developers Working Group </a:t>
            </a:r>
            <a:fld id="{5BD36294-2849-48A8-8531-5354CF3095D2}" type="slidenum">
              <a:rPr lang="en-US" smtClean="0"/>
              <a:pPr/>
              <a:t>‹#›</a:t>
            </a:fld>
            <a:endParaRPr lang="en-US" dirty="0"/>
          </a:p>
        </p:txBody>
      </p:sp>
      <p:sp>
        <p:nvSpPr>
          <p:cNvPr id="4" name="Title 3"/>
          <p:cNvSpPr>
            <a:spLocks noGrp="1"/>
          </p:cNvSpPr>
          <p:nvPr>
            <p:ph type="title"/>
          </p:nvPr>
        </p:nvSpPr>
        <p:spPr>
          <a:xfrm>
            <a:off x="609600" y="451741"/>
            <a:ext cx="10972800" cy="543036"/>
          </a:xfrm>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176349"/>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p:nvPr>
        </p:nvSpPr>
        <p:spPr>
          <a:xfrm>
            <a:off x="2743200" y="129091"/>
            <a:ext cx="6783917" cy="241300"/>
          </a:xfrm>
        </p:spPr>
        <p:txBody>
          <a:bodyPr>
            <a:normAutofit fontScale="92500" lnSpcReduction="20000"/>
          </a:bodyPr>
          <a:lstStyle>
            <a:lvl1pPr marL="0" indent="0" algn="ctr">
              <a:buNone/>
              <a:defRPr>
                <a:solidFill>
                  <a:schemeClr val="bg1">
                    <a:lumMod val="75000"/>
                  </a:schemeClr>
                </a:solidFill>
              </a:defRPr>
            </a:lvl1pPr>
          </a:lstStyle>
          <a:p>
            <a:pPr lvl="0"/>
            <a:r>
              <a:rPr lang="en-US" sz="1400"/>
              <a:t>Click to edit Master text styles</a:t>
            </a:r>
          </a:p>
          <a:p>
            <a:pPr lvl="1"/>
            <a:r>
              <a:rPr lang="en-US" sz="1400"/>
              <a:t>Second level</a:t>
            </a:r>
          </a:p>
        </p:txBody>
      </p:sp>
      <p:cxnSp>
        <p:nvCxnSpPr>
          <p:cNvPr id="3" name="Straight Connector 2">
            <a:extLst>
              <a:ext uri="{FF2B5EF4-FFF2-40B4-BE49-F238E27FC236}">
                <a16:creationId xmlns:a16="http://schemas.microsoft.com/office/drawing/2014/main" id="{442F2A5B-C06D-C244-9726-5C0EB98DC8E3}"/>
              </a:ext>
            </a:extLst>
          </p:cNvPr>
          <p:cNvCxnSpPr>
            <a:cxnSpLocks/>
          </p:cNvCxnSpPr>
          <p:nvPr userDrawn="1"/>
        </p:nvCxnSpPr>
        <p:spPr>
          <a:xfrm>
            <a:off x="0" y="1066086"/>
            <a:ext cx="11738344" cy="0"/>
          </a:xfrm>
          <a:prstGeom prst="line">
            <a:avLst/>
          </a:prstGeom>
          <a:ln w="63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1217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8" name="Slide Number Placeholder 7"/>
          <p:cNvSpPr>
            <a:spLocks noGrp="1"/>
          </p:cNvSpPr>
          <p:nvPr>
            <p:ph type="sldNum" sz="quarter" idx="11"/>
          </p:nvPr>
        </p:nvSpPr>
        <p:spPr>
          <a:xfrm>
            <a:off x="6521824" y="6460435"/>
            <a:ext cx="5060576" cy="268474"/>
          </a:xfrm>
        </p:spPr>
        <p:txBody>
          <a:bodyPr/>
          <a:lstStyle/>
          <a:p>
            <a:r>
              <a:rPr lang="en-US" dirty="0"/>
              <a:t>Greg White , </a:t>
            </a:r>
            <a:r>
              <a:rPr lang="en-US" dirty="0" err="1"/>
              <a:t>Auralee</a:t>
            </a:r>
            <a:r>
              <a:rPr lang="en-US" dirty="0"/>
              <a:t> Edelen, SLAC </a:t>
            </a:r>
            <a:fld id="{5BD36294-2849-48A8-8531-5354CF3095D2}" type="slidenum">
              <a:rPr lang="en-US" smtClean="0"/>
              <a:pPr/>
              <a:t>‹#›</a:t>
            </a:fld>
            <a:endParaRPr lang="en-US" dirty="0"/>
          </a:p>
        </p:txBody>
      </p:sp>
      <p:sp>
        <p:nvSpPr>
          <p:cNvPr id="4" name="Title 3"/>
          <p:cNvSpPr>
            <a:spLocks noGrp="1"/>
          </p:cNvSpPr>
          <p:nvPr>
            <p:ph type="title"/>
          </p:nvPr>
        </p:nvSpPr>
        <p:spPr>
          <a:xfrm>
            <a:off x="609600" y="451741"/>
            <a:ext cx="10972800" cy="543036"/>
          </a:xfrm>
        </p:spPr>
        <p:txBody>
          <a:bodyPr/>
          <a:lstStyle/>
          <a:p>
            <a:r>
              <a:rPr lang="en-US"/>
              <a:t>Click to edit Master title style</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hasCustomPrompt="1"/>
          </p:nvPr>
        </p:nvSpPr>
        <p:spPr>
          <a:xfrm>
            <a:off x="3023420" y="167598"/>
            <a:ext cx="6783917" cy="241300"/>
          </a:xfrm>
        </p:spPr>
        <p:txBody>
          <a:bodyPr>
            <a:normAutofit fontScale="92500" lnSpcReduction="20000"/>
          </a:bodyPr>
          <a:lstStyle>
            <a:lvl1pPr marL="0" indent="0" algn="ctr">
              <a:buNone/>
              <a:defRPr>
                <a:solidFill>
                  <a:schemeClr val="bg1">
                    <a:lumMod val="75000"/>
                  </a:schemeClr>
                </a:solidFill>
              </a:defRPr>
            </a:lvl1pPr>
          </a:lstStyle>
          <a:p>
            <a:pPr lvl="0"/>
            <a:r>
              <a:rPr lang="en-US" sz="1400" dirty="0"/>
              <a:t>ICALEPCS 2023</a:t>
            </a:r>
          </a:p>
          <a:p>
            <a:pPr lvl="1"/>
            <a:r>
              <a:rPr lang="en-US" sz="1400" dirty="0"/>
              <a:t>Second level</a:t>
            </a:r>
          </a:p>
        </p:txBody>
      </p:sp>
      <p:cxnSp>
        <p:nvCxnSpPr>
          <p:cNvPr id="3" name="Straight Connector 2">
            <a:extLst>
              <a:ext uri="{FF2B5EF4-FFF2-40B4-BE49-F238E27FC236}">
                <a16:creationId xmlns:a16="http://schemas.microsoft.com/office/drawing/2014/main" id="{442F2A5B-C06D-C244-9726-5C0EB98DC8E3}"/>
              </a:ext>
            </a:extLst>
          </p:cNvPr>
          <p:cNvCxnSpPr/>
          <p:nvPr userDrawn="1"/>
        </p:nvCxnSpPr>
        <p:spPr>
          <a:xfrm>
            <a:off x="0" y="1080464"/>
            <a:ext cx="11738344" cy="0"/>
          </a:xfrm>
          <a:prstGeom prst="line">
            <a:avLst/>
          </a:prstGeom>
          <a:ln w="6350">
            <a:solidFill>
              <a:srgbClr val="C0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150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109225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a:xfrm>
            <a:off x="609600" y="430224"/>
            <a:ext cx="10972800" cy="543036"/>
          </a:xfrm>
        </p:spPr>
        <p:txBody>
          <a:bodyPr/>
          <a:lstStyle/>
          <a:p>
            <a:r>
              <a:rPr lang="en-US" dirty="0"/>
              <a:t>Click to edit Master title style</a:t>
            </a:r>
            <a:endParaRPr lang="en-CA" dirty="0"/>
          </a:p>
        </p:txBody>
      </p:sp>
      <p:sp>
        <p:nvSpPr>
          <p:cNvPr id="16" name="Content Placeholder 15"/>
          <p:cNvSpPr>
            <a:spLocks noGrp="1"/>
          </p:cNvSpPr>
          <p:nvPr>
            <p:ph sz="quarter" idx="14"/>
          </p:nvPr>
        </p:nvSpPr>
        <p:spPr>
          <a:xfrm>
            <a:off x="609600" y="1243584"/>
            <a:ext cx="10811933" cy="506552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p:nvPr>
        </p:nvSpPr>
        <p:spPr>
          <a:xfrm>
            <a:off x="2743200" y="72818"/>
            <a:ext cx="6783917" cy="182139"/>
          </a:xfrm>
        </p:spPr>
        <p:txBody>
          <a:bodyPr>
            <a:normAutofit fontScale="92500" lnSpcReduction="20000"/>
          </a:bodyPr>
          <a:lstStyle>
            <a:lvl1pPr marL="0" indent="0" algn="ctr">
              <a:buNone/>
              <a:defRPr>
                <a:solidFill>
                  <a:schemeClr val="bg1">
                    <a:lumMod val="75000"/>
                  </a:schemeClr>
                </a:solidFill>
              </a:defRPr>
            </a:lvl1pPr>
            <a:lvl2pPr marL="457200" indent="0">
              <a:buNone/>
              <a:defRPr/>
            </a:lvl2pPr>
          </a:lstStyle>
          <a:p>
            <a:pPr lvl="0"/>
            <a:r>
              <a:rPr lang="en-US" sz="1400" dirty="0"/>
              <a:t>Click to edit Master text styles</a:t>
            </a:r>
          </a:p>
        </p:txBody>
      </p:sp>
    </p:spTree>
    <p:extLst>
      <p:ext uri="{BB962C8B-B14F-4D97-AF65-F5344CB8AC3E}">
        <p14:creationId xmlns:p14="http://schemas.microsoft.com/office/powerpoint/2010/main" val="3957795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1092255"/>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121629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a:xfrm>
            <a:off x="609600" y="338519"/>
            <a:ext cx="10972800" cy="877775"/>
          </a:xfrm>
        </p:spPr>
        <p:txBody>
          <a:bodyPr/>
          <a:lstStyle/>
          <a:p>
            <a:r>
              <a:rPr lang="en-US" dirty="0"/>
              <a:t>Click to edit Master title style</a:t>
            </a:r>
            <a:endParaRPr lang="en-CA" dirty="0"/>
          </a:p>
        </p:txBody>
      </p:sp>
      <p:sp>
        <p:nvSpPr>
          <p:cNvPr id="16" name="Content Placeholder 15"/>
          <p:cNvSpPr>
            <a:spLocks noGrp="1"/>
          </p:cNvSpPr>
          <p:nvPr>
            <p:ph sz="quarter" idx="14"/>
          </p:nvPr>
        </p:nvSpPr>
        <p:spPr>
          <a:xfrm>
            <a:off x="609600" y="1430774"/>
            <a:ext cx="10811933" cy="4878332"/>
          </a:xfrm>
        </p:spPr>
        <p:txBody>
          <a:bodyPr/>
          <a:lstStyle>
            <a:lvl1pPr>
              <a:buClr>
                <a:srgbClr val="981E32"/>
              </a:buClr>
              <a:defRPr/>
            </a:lvl1pPr>
            <a:lvl2pPr>
              <a:buClr>
                <a:srgbClr val="981E32"/>
              </a:buClr>
              <a:buSzPct val="120000"/>
              <a:defRPr/>
            </a:lvl2pPr>
            <a:lvl3pPr>
              <a:buClr>
                <a:srgbClr val="981E32"/>
              </a:buClr>
              <a:buSzPct val="120000"/>
              <a:defRPr b="0"/>
            </a:lvl3pPr>
            <a:lvl4pPr>
              <a:buClr>
                <a:srgbClr val="981E32"/>
              </a:buClr>
              <a:buSzPct val="120000"/>
              <a:defRPr/>
            </a:lvl4pPr>
            <a:lvl5pPr>
              <a:buClr>
                <a:srgbClr val="981E32"/>
              </a:buClr>
              <a:buSzPct val="12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4">
            <a:extLst>
              <a:ext uri="{FF2B5EF4-FFF2-40B4-BE49-F238E27FC236}">
                <a16:creationId xmlns:a16="http://schemas.microsoft.com/office/drawing/2014/main" id="{8AFAD27D-9274-CE40-8F43-0A599008B6E5}"/>
              </a:ext>
            </a:extLst>
          </p:cNvPr>
          <p:cNvSpPr>
            <a:spLocks noGrp="1"/>
          </p:cNvSpPr>
          <p:nvPr>
            <p:ph type="body" sz="quarter" idx="13"/>
          </p:nvPr>
        </p:nvSpPr>
        <p:spPr>
          <a:xfrm>
            <a:off x="2743200" y="129090"/>
            <a:ext cx="6783917" cy="182139"/>
          </a:xfrm>
        </p:spPr>
        <p:txBody>
          <a:bodyPr>
            <a:normAutofit fontScale="92500" lnSpcReduction="20000"/>
          </a:bodyPr>
          <a:lstStyle>
            <a:lvl1pPr marL="0" indent="0" algn="ctr">
              <a:buNone/>
              <a:defRPr>
                <a:solidFill>
                  <a:schemeClr val="bg1">
                    <a:lumMod val="75000"/>
                  </a:schemeClr>
                </a:solidFill>
              </a:defRPr>
            </a:lvl1pPr>
            <a:lvl2pPr marL="457200" indent="0">
              <a:buNone/>
              <a:defRPr/>
            </a:lvl2pPr>
          </a:lstStyle>
          <a:p>
            <a:pPr lvl="0"/>
            <a:r>
              <a:rPr lang="en-US" sz="1400" dirty="0"/>
              <a:t>Click to edit Master text styles</a:t>
            </a:r>
          </a:p>
        </p:txBody>
      </p:sp>
    </p:spTree>
    <p:extLst>
      <p:ext uri="{BB962C8B-B14F-4D97-AF65-F5344CB8AC3E}">
        <p14:creationId xmlns:p14="http://schemas.microsoft.com/office/powerpoint/2010/main" val="35749771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alphaModFix amt="0"/>
            <a:extLst>
              <a:ext uri="{28A0092B-C50C-407E-A947-70E740481C1C}">
                <a14:useLocalDpi xmlns:a14="http://schemas.microsoft.com/office/drawing/2010/main" val="0"/>
              </a:ext>
            </a:extLst>
          </a:blip>
          <a:stretch>
            <a:fillRect/>
          </a:stretch>
        </p:blipFill>
        <p:spPr>
          <a:xfrm>
            <a:off x="0" y="0"/>
            <a:ext cx="12192000" cy="125272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 y="934934"/>
            <a:ext cx="11580335" cy="202691"/>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endParaRPr lang="en-CA" dirty="0"/>
          </a:p>
        </p:txBody>
      </p:sp>
      <p:sp>
        <p:nvSpPr>
          <p:cNvPr id="16" name="Content Placeholder 15"/>
          <p:cNvSpPr>
            <a:spLocks noGrp="1"/>
          </p:cNvSpPr>
          <p:nvPr>
            <p:ph sz="quarter" idx="14"/>
          </p:nvPr>
        </p:nvSpPr>
        <p:spPr>
          <a:xfrm>
            <a:off x="609600" y="1243584"/>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1" name="Content Placeholder 15"/>
          <p:cNvSpPr>
            <a:spLocks noGrp="1"/>
          </p:cNvSpPr>
          <p:nvPr>
            <p:ph sz="quarter" idx="15"/>
          </p:nvPr>
        </p:nvSpPr>
        <p:spPr>
          <a:xfrm>
            <a:off x="6197600" y="1252729"/>
            <a:ext cx="5181600" cy="5065522"/>
          </a:xfrm>
        </p:spPr>
        <p:txBody>
          <a:bodyPr/>
          <a:lstStyle>
            <a:lvl1pPr>
              <a:buClr>
                <a:srgbClr val="981E32"/>
              </a:buClr>
              <a:defRPr/>
            </a:lvl1pPr>
            <a:lvl2pPr>
              <a:buClr>
                <a:srgbClr val="981E32"/>
              </a:buClr>
              <a:buSzPct val="120000"/>
              <a:defRPr/>
            </a:lvl2pPr>
            <a:lvl3pPr>
              <a:buClr>
                <a:srgbClr val="981E32"/>
              </a:buClr>
              <a:buSzPct val="120000"/>
              <a:defRPr/>
            </a:lvl3pPr>
            <a:lvl4pPr>
              <a:buClr>
                <a:srgbClr val="981E32"/>
              </a:buClr>
              <a:buSzPct val="120000"/>
              <a:defRPr/>
            </a:lvl4pPr>
            <a:lvl5pPr>
              <a:buClr>
                <a:srgbClr val="981E32"/>
              </a:buClr>
              <a:buSzPct val="12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Tree>
    <p:extLst>
      <p:ext uri="{BB962C8B-B14F-4D97-AF65-F5344CB8AC3E}">
        <p14:creationId xmlns:p14="http://schemas.microsoft.com/office/powerpoint/2010/main" val="103821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57912" y="6196868"/>
            <a:ext cx="3034088" cy="661133"/>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140196"/>
            <a:ext cx="2631445" cy="717805"/>
          </a:xfrm>
          <a:prstGeom prst="rect">
            <a:avLst/>
          </a:prstGeom>
        </p:spPr>
      </p:pic>
      <p:sp>
        <p:nvSpPr>
          <p:cNvPr id="2" name="Title 1"/>
          <p:cNvSpPr>
            <a:spLocks noGrp="1"/>
          </p:cNvSpPr>
          <p:nvPr>
            <p:ph type="ctrTitle"/>
          </p:nvPr>
        </p:nvSpPr>
        <p:spPr>
          <a:xfrm>
            <a:off x="742951" y="536576"/>
            <a:ext cx="10678583"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42951" y="3646170"/>
            <a:ext cx="10653183" cy="218770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dirty="0"/>
          </a:p>
        </p:txBody>
      </p:sp>
      <p:sp>
        <p:nvSpPr>
          <p:cNvPr id="15" name="Text Placeholder 14"/>
          <p:cNvSpPr>
            <a:spLocks noGrp="1"/>
          </p:cNvSpPr>
          <p:nvPr>
            <p:ph type="body" sz="quarter" idx="11" hasCustomPrompt="1"/>
          </p:nvPr>
        </p:nvSpPr>
        <p:spPr>
          <a:xfrm>
            <a:off x="742951" y="2755012"/>
            <a:ext cx="10678583" cy="635889"/>
          </a:xfrm>
        </p:spPr>
        <p:txBody>
          <a:bodyPr>
            <a:noAutofit/>
          </a:bodyPr>
          <a:lstStyle>
            <a:lvl1pPr>
              <a:lnSpc>
                <a:spcPct val="100000"/>
              </a:lnSpc>
              <a:defRPr sz="4200" b="0">
                <a:solidFill>
                  <a:schemeClr val="tx1"/>
                </a:solidFill>
                <a:latin typeface="Arial" pitchFamily="34" charset="0"/>
                <a:cs typeface="Arial" pitchFamily="34" charset="0"/>
              </a:defRPr>
            </a:lvl1pPr>
          </a:lstStyle>
          <a:p>
            <a:pPr lvl="0"/>
            <a:r>
              <a:rPr lang="en-CA" dirty="0"/>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3500"/>
            <a:ext cx="12211200" cy="6868800"/>
          </a:xfrm>
          <a:prstGeom prst="rect">
            <a:avLst/>
          </a:prstGeom>
        </p:spPr>
      </p:pic>
    </p:spTree>
    <p:extLst>
      <p:ext uri="{BB962C8B-B14F-4D97-AF65-F5344CB8AC3E}">
        <p14:creationId xmlns:p14="http://schemas.microsoft.com/office/powerpoint/2010/main" val="4518345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Slide - 2 Column">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05D77D-02D2-0A4A-B662-340A279B3024}"/>
              </a:ext>
            </a:extLst>
          </p:cNvPr>
          <p:cNvSpPr>
            <a:spLocks noGrp="1"/>
          </p:cNvSpPr>
          <p:nvPr>
            <p:ph type="body" sz="quarter" idx="18"/>
          </p:nvPr>
        </p:nvSpPr>
        <p:spPr>
          <a:xfrm>
            <a:off x="800100" y="1602938"/>
            <a:ext cx="5157788" cy="445496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Text Placeholder 2">
            <a:extLst>
              <a:ext uri="{FF2B5EF4-FFF2-40B4-BE49-F238E27FC236}">
                <a16:creationId xmlns:a16="http://schemas.microsoft.com/office/drawing/2014/main" id="{58831074-BFE8-E940-B6D2-40437D955E70}"/>
              </a:ext>
            </a:extLst>
          </p:cNvPr>
          <p:cNvSpPr>
            <a:spLocks noGrp="1"/>
          </p:cNvSpPr>
          <p:nvPr>
            <p:ph type="body" sz="quarter" idx="19"/>
          </p:nvPr>
        </p:nvSpPr>
        <p:spPr>
          <a:xfrm>
            <a:off x="6229939" y="1602938"/>
            <a:ext cx="5157788" cy="44549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38C6F662-BE8D-574E-9039-3649A47F3602}"/>
              </a:ext>
            </a:extLst>
          </p:cNvPr>
          <p:cNvSpPr>
            <a:spLocks noGrp="1"/>
          </p:cNvSpPr>
          <p:nvPr>
            <p:ph type="body" sz="quarter" idx="13" hasCustomPrompt="1"/>
          </p:nvPr>
        </p:nvSpPr>
        <p:spPr>
          <a:xfrm>
            <a:off x="794904" y="1107621"/>
            <a:ext cx="5164831"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21" name="Text Placeholder 10">
            <a:extLst>
              <a:ext uri="{FF2B5EF4-FFF2-40B4-BE49-F238E27FC236}">
                <a16:creationId xmlns:a16="http://schemas.microsoft.com/office/drawing/2014/main" id="{77B1BD67-B703-304C-B5D8-8E503921F41C}"/>
              </a:ext>
            </a:extLst>
          </p:cNvPr>
          <p:cNvSpPr>
            <a:spLocks noGrp="1"/>
          </p:cNvSpPr>
          <p:nvPr>
            <p:ph type="body" sz="quarter" idx="16" hasCustomPrompt="1"/>
          </p:nvPr>
        </p:nvSpPr>
        <p:spPr>
          <a:xfrm>
            <a:off x="6234170" y="1107621"/>
            <a:ext cx="5162925" cy="398482"/>
          </a:xfrm>
        </p:spPr>
        <p:txBody>
          <a:bodyPr/>
          <a:lstStyle>
            <a:lvl1pPr>
              <a:defRPr sz="2000">
                <a:solidFill>
                  <a:srgbClr val="B83A4B"/>
                </a:solidFill>
                <a:latin typeface="Lato" panose="020F0502020204030203" pitchFamily="34" charset="77"/>
              </a:defRPr>
            </a:lvl1pPr>
            <a:lvl2pPr>
              <a:defRPr sz="2000">
                <a:latin typeface="Lato" panose="020F0502020204030203" pitchFamily="34" charset="77"/>
              </a:defRPr>
            </a:lvl2pPr>
          </a:lstStyle>
          <a:p>
            <a:pPr lvl="0"/>
            <a:r>
              <a:rPr lang="en-US" dirty="0"/>
              <a:t>Click to edit Subtitle style</a:t>
            </a:r>
          </a:p>
        </p:txBody>
      </p:sp>
      <p:sp>
        <p:nvSpPr>
          <p:cNvPr id="12" name="Title Placeholder 1">
            <a:extLst>
              <a:ext uri="{FF2B5EF4-FFF2-40B4-BE49-F238E27FC236}">
                <a16:creationId xmlns:a16="http://schemas.microsoft.com/office/drawing/2014/main" id="{D946FC1E-D9A3-3742-A732-A38CF0B81B69}"/>
              </a:ext>
            </a:extLst>
          </p:cNvPr>
          <p:cNvSpPr>
            <a:spLocks noGrp="1"/>
          </p:cNvSpPr>
          <p:nvPr>
            <p:ph type="title" hasCustomPrompt="1"/>
          </p:nvPr>
        </p:nvSpPr>
        <p:spPr>
          <a:xfrm>
            <a:off x="800099" y="266701"/>
            <a:ext cx="10596995" cy="632152"/>
          </a:xfrm>
          <a:prstGeom prst="rect">
            <a:avLst/>
          </a:prstGeom>
        </p:spPr>
        <p:txBody>
          <a:bodyPr vert="horz" lIns="0" tIns="45720" rIns="91440" bIns="45720" rtlCol="0" anchor="b">
            <a:normAutofit/>
          </a:bodyPr>
          <a:lstStyle>
            <a:lvl1pPr>
              <a:defRPr sz="3200"/>
            </a:lvl1pPr>
          </a:lstStyle>
          <a:p>
            <a:r>
              <a:rPr lang="en-US" dirty="0"/>
              <a:t>Click to edit title style</a:t>
            </a:r>
          </a:p>
        </p:txBody>
      </p:sp>
      <p:cxnSp>
        <p:nvCxnSpPr>
          <p:cNvPr id="13" name="Straight Connector 12">
            <a:extLst>
              <a:ext uri="{FF2B5EF4-FFF2-40B4-BE49-F238E27FC236}">
                <a16:creationId xmlns:a16="http://schemas.microsoft.com/office/drawing/2014/main" id="{5496BBAF-C975-F54C-A45C-3A099A01DC59}"/>
              </a:ext>
            </a:extLst>
          </p:cNvPr>
          <p:cNvCxnSpPr>
            <a:cxnSpLocks/>
          </p:cNvCxnSpPr>
          <p:nvPr userDrawn="1"/>
        </p:nvCxnSpPr>
        <p:spPr>
          <a:xfrm>
            <a:off x="800100" y="927135"/>
            <a:ext cx="10553700" cy="0"/>
          </a:xfrm>
          <a:prstGeom prst="line">
            <a:avLst/>
          </a:prstGeom>
          <a:ln w="9525">
            <a:solidFill>
              <a:srgbClr val="8C1515"/>
            </a:solidFill>
          </a:ln>
        </p:spPr>
        <p:style>
          <a:lnRef idx="1">
            <a:schemeClr val="accent1"/>
          </a:lnRef>
          <a:fillRef idx="0">
            <a:schemeClr val="accent1"/>
          </a:fillRef>
          <a:effectRef idx="0">
            <a:schemeClr val="accent1"/>
          </a:effectRef>
          <a:fontRef idx="minor">
            <a:schemeClr val="tx1"/>
          </a:fontRef>
        </p:style>
      </p:cxnSp>
      <p:sp>
        <p:nvSpPr>
          <p:cNvPr id="9" name="Footer Placeholder 2">
            <a:extLst>
              <a:ext uri="{FF2B5EF4-FFF2-40B4-BE49-F238E27FC236}">
                <a16:creationId xmlns:a16="http://schemas.microsoft.com/office/drawing/2014/main" id="{59BAECB2-1BD6-F541-B86F-086745C04434}"/>
              </a:ext>
            </a:extLst>
          </p:cNvPr>
          <p:cNvSpPr>
            <a:spLocks noGrp="1"/>
          </p:cNvSpPr>
          <p:nvPr>
            <p:ph type="ftr" sz="quarter" idx="3"/>
          </p:nvPr>
        </p:nvSpPr>
        <p:spPr>
          <a:xfrm>
            <a:off x="1634490" y="6282824"/>
            <a:ext cx="5852160" cy="365125"/>
          </a:xfrm>
          <a:prstGeom prst="rect">
            <a:avLst/>
          </a:prstGeom>
        </p:spPr>
        <p:txBody>
          <a:bodyPr vert="horz" lIns="0" tIns="45720" rIns="91440" bIns="45720" rtlCol="0" anchor="ctr"/>
          <a:lstStyle>
            <a:lvl1pPr algn="l">
              <a:defRPr sz="1100">
                <a:solidFill>
                  <a:schemeClr val="tx1">
                    <a:lumMod val="75000"/>
                    <a:lumOff val="25000"/>
                  </a:schemeClr>
                </a:solidFill>
                <a:latin typeface="Lato" panose="020F0502020204030203" pitchFamily="34" charset="77"/>
              </a:defRPr>
            </a:lvl1pPr>
          </a:lstStyle>
          <a:p>
            <a:r>
              <a:rPr lang="en-US" dirty="0"/>
              <a:t>SECTION TITLE AND/OR DEPARTMENT</a:t>
            </a:r>
          </a:p>
        </p:txBody>
      </p:sp>
      <p:sp>
        <p:nvSpPr>
          <p:cNvPr id="14" name="Slide Number Placeholder 4">
            <a:extLst>
              <a:ext uri="{FF2B5EF4-FFF2-40B4-BE49-F238E27FC236}">
                <a16:creationId xmlns:a16="http://schemas.microsoft.com/office/drawing/2014/main" id="{6D04B276-E79E-D643-8B65-21EAF4564A50}"/>
              </a:ext>
            </a:extLst>
          </p:cNvPr>
          <p:cNvSpPr>
            <a:spLocks noGrp="1"/>
          </p:cNvSpPr>
          <p:nvPr>
            <p:ph type="sldNum" sz="quarter" idx="4"/>
          </p:nvPr>
        </p:nvSpPr>
        <p:spPr>
          <a:xfrm>
            <a:off x="8610600" y="6282824"/>
            <a:ext cx="2743200" cy="365125"/>
          </a:xfrm>
          <a:prstGeom prst="rect">
            <a:avLst/>
          </a:prstGeom>
        </p:spPr>
        <p:txBody>
          <a:bodyPr vert="horz" lIns="91440" tIns="45720" rIns="0" bIns="45720" rtlCol="0" anchor="ctr"/>
          <a:lstStyle>
            <a:lvl1pPr algn="r">
              <a:defRPr sz="1100">
                <a:solidFill>
                  <a:schemeClr val="tx1">
                    <a:lumMod val="75000"/>
                    <a:lumOff val="25000"/>
                  </a:schemeClr>
                </a:solidFill>
                <a:latin typeface="Lato" panose="020F0502020204030203" pitchFamily="34" charset="77"/>
              </a:defRPr>
            </a:lvl1pPr>
          </a:lstStyle>
          <a:p>
            <a:fld id="{52B60363-7E9F-BF4A-894A-A30319D3939A}" type="slidenum">
              <a:rPr lang="en-US" smtClean="0"/>
              <a:pPr/>
              <a:t>‹#›</a:t>
            </a:fld>
            <a:endParaRPr lang="en-US" dirty="0"/>
          </a:p>
        </p:txBody>
      </p:sp>
    </p:spTree>
    <p:extLst>
      <p:ext uri="{BB962C8B-B14F-4D97-AF65-F5344CB8AC3E}">
        <p14:creationId xmlns:p14="http://schemas.microsoft.com/office/powerpoint/2010/main" val="2907883324"/>
      </p:ext>
    </p:extLst>
  </p:cSld>
  <p:clrMapOvr>
    <a:masterClrMapping/>
  </p:clrMapOvr>
  <p:extLst>
    <p:ext uri="{DCECCB84-F9BA-43D5-87BE-67443E8EF086}">
      <p15:sldGuideLst xmlns:p15="http://schemas.microsoft.com/office/powerpoint/2012/main">
        <p15:guide id="1" pos="7176">
          <p15:clr>
            <a:srgbClr val="FBAE40"/>
          </p15:clr>
        </p15:guide>
        <p15:guide id="2" orient="horz" pos="888">
          <p15:clr>
            <a:srgbClr val="FBAE40"/>
          </p15:clr>
        </p15:guide>
        <p15:guide id="3" orient="horz" pos="38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766757" y="6477001"/>
            <a:ext cx="425243" cy="539751"/>
          </a:xfrm>
          <a:prstGeom prst="rect">
            <a:avLst/>
          </a:prstGeom>
        </p:spPr>
        <p:txBody>
          <a:bodyPr/>
          <a:lstStyle>
            <a:lvl1pPr>
              <a:defRPr sz="1333"/>
            </a:lvl1pPr>
          </a:lstStyle>
          <a:p>
            <a:fld id="{81DD6F1E-074A-6241-B3AB-AC2EA32F6E30}" type="slidenum">
              <a:rPr lang="en-US" smtClean="0"/>
              <a:pPr/>
              <a:t>‹#›</a:t>
            </a:fld>
            <a:endParaRPr lang="en-US" dirty="0"/>
          </a:p>
        </p:txBody>
      </p:sp>
    </p:spTree>
    <p:extLst>
      <p:ext uri="{BB962C8B-B14F-4D97-AF65-F5344CB8AC3E}">
        <p14:creationId xmlns:p14="http://schemas.microsoft.com/office/powerpoint/2010/main" val="4096017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460435"/>
            <a:ext cx="1066336" cy="261040"/>
          </a:xfrm>
        </p:spPr>
        <p:txBody>
          <a:bodyPr/>
          <a:lstStyle/>
          <a:p>
            <a:fld id="{22D10A77-330A-4047-8525-B757989F675E}" type="datetimeFigureOut">
              <a:rPr lang="en-US" smtClean="0"/>
              <a:t>9/30/23</a:t>
            </a:fld>
            <a:endParaRPr lang="en-US" dirty="0"/>
          </a:p>
        </p:txBody>
      </p:sp>
      <p:sp>
        <p:nvSpPr>
          <p:cNvPr id="5" name="Footer Placeholder 4"/>
          <p:cNvSpPr>
            <a:spLocks noGrp="1"/>
          </p:cNvSpPr>
          <p:nvPr>
            <p:ph type="ftr" sz="quarter" idx="11"/>
          </p:nvPr>
        </p:nvSpPr>
        <p:spPr>
          <a:xfrm>
            <a:off x="1885429" y="6460435"/>
            <a:ext cx="8789935" cy="261040"/>
          </a:xfrm>
        </p:spPr>
        <p:txBody>
          <a:bodyPr/>
          <a:lstStyle/>
          <a:p>
            <a:endParaRPr lang="en-US" dirty="0"/>
          </a:p>
        </p:txBody>
      </p:sp>
      <p:sp>
        <p:nvSpPr>
          <p:cNvPr id="6" name="Slide Number Placeholder 5"/>
          <p:cNvSpPr>
            <a:spLocks noGrp="1"/>
          </p:cNvSpPr>
          <p:nvPr>
            <p:ph type="sldNum" sz="quarter" idx="12"/>
          </p:nvPr>
        </p:nvSpPr>
        <p:spPr>
          <a:xfrm>
            <a:off x="10876128" y="6460435"/>
            <a:ext cx="706272" cy="261040"/>
          </a:xfrm>
        </p:spPr>
        <p:txBody>
          <a:bodyPr/>
          <a:lstStyle/>
          <a:p>
            <a:fld id="{A433CA8D-977F-BF4F-9ADC-1C1D0ACF65BD}" type="slidenum">
              <a:rPr lang="en-US" smtClean="0"/>
              <a:t>‹#›</a:t>
            </a:fld>
            <a:endParaRPr lang="en-US" dirty="0"/>
          </a:p>
        </p:txBody>
      </p:sp>
      <p:sp>
        <p:nvSpPr>
          <p:cNvPr id="14" name="Text Placeholder 13"/>
          <p:cNvSpPr>
            <a:spLocks noGrp="1"/>
          </p:cNvSpPr>
          <p:nvPr>
            <p:ph type="body" sz="quarter" idx="13" hasCustomPrompt="1"/>
          </p:nvPr>
        </p:nvSpPr>
        <p:spPr>
          <a:xfrm>
            <a:off x="1398840" y="139701"/>
            <a:ext cx="9276523" cy="302039"/>
          </a:xfrm>
        </p:spPr>
        <p:txBody>
          <a:bodyPr>
            <a:noAutofit/>
          </a:bodyPr>
          <a:lstStyle>
            <a:lvl1pPr marL="0" indent="0" algn="ctr">
              <a:buFontTx/>
              <a:buNone/>
              <a:defRPr sz="16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1287913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0"/>
            <a:ext cx="12192000" cy="6858000"/>
          </a:xfrm>
        </p:spPr>
        <p:txBody>
          <a:bodyPr lIns="432000"/>
          <a:lstStyle>
            <a:lvl1pPr>
              <a:defRPr b="1" baseline="0">
                <a:solidFill>
                  <a:srgbClr val="FF0000"/>
                </a:solidFill>
              </a:defRPr>
            </a:lvl1pPr>
          </a:lstStyle>
          <a:p>
            <a:br>
              <a:rPr lang="en-CA" dirty="0"/>
            </a:br>
            <a:br>
              <a:rPr lang="en-CA" dirty="0"/>
            </a:br>
            <a:br>
              <a:rPr lang="en-CA" dirty="0"/>
            </a:br>
            <a:br>
              <a:rPr lang="en-CA" dirty="0"/>
            </a:br>
            <a:br>
              <a:rPr lang="en-CA" dirty="0"/>
            </a:br>
            <a:br>
              <a:rPr lang="en-CA" dirty="0"/>
            </a:br>
            <a:r>
              <a:rPr lang="en-CA" dirty="0"/>
              <a:t>***INSTRUCTIONS ON HOW TO APPLY IMAGE MASKING TO SLIDE LAYOUT***</a:t>
            </a:r>
            <a:br>
              <a:rPr lang="en-CA" dirty="0"/>
            </a:br>
            <a:r>
              <a:rPr lang="en-CA" dirty="0"/>
              <a:t>STEP 1: Click icon to insert image</a:t>
            </a:r>
            <a:br>
              <a:rPr lang="en-CA" dirty="0"/>
            </a:br>
            <a:r>
              <a:rPr lang="en-CA" dirty="0"/>
              <a:t>STEP 2: Once image is inserted, right-click image, and choose ‘Send to Back’</a:t>
            </a:r>
          </a:p>
        </p:txBody>
      </p:sp>
      <p:sp>
        <p:nvSpPr>
          <p:cNvPr id="4" name="Title 3"/>
          <p:cNvSpPr>
            <a:spLocks noGrp="1"/>
          </p:cNvSpPr>
          <p:nvPr>
            <p:ph type="title"/>
          </p:nvPr>
        </p:nvSpPr>
        <p:spPr/>
        <p:txBody>
          <a:bodyPr/>
          <a:lstStyle/>
          <a:p>
            <a:r>
              <a:rPr lang="en-US"/>
              <a:t>Click to edit Master title style</a:t>
            </a:r>
            <a:endParaRPr lang="en-CA" dirty="0"/>
          </a:p>
        </p:txBody>
      </p:sp>
    </p:spTree>
    <p:extLst>
      <p:ext uri="{BB962C8B-B14F-4D97-AF65-F5344CB8AC3E}">
        <p14:creationId xmlns:p14="http://schemas.microsoft.com/office/powerpoint/2010/main" val="2822754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58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FACET-II One Column Bullets">
    <p:spTree>
      <p:nvGrpSpPr>
        <p:cNvPr id="1" name=""/>
        <p:cNvGrpSpPr/>
        <p:nvPr/>
      </p:nvGrpSpPr>
      <p:grpSpPr>
        <a:xfrm>
          <a:off x="0" y="0"/>
          <a:ext cx="0" cy="0"/>
          <a:chOff x="0" y="0"/>
          <a:chExt cx="0" cy="0"/>
        </a:xfrm>
      </p:grpSpPr>
      <p:sp>
        <p:nvSpPr>
          <p:cNvPr id="50" name="Sample One-Column Text Slide – Title"/>
          <p:cNvSpPr txBox="1">
            <a:spLocks noGrp="1"/>
          </p:cNvSpPr>
          <p:nvPr>
            <p:ph type="title" hasCustomPrompt="1"/>
          </p:nvPr>
        </p:nvSpPr>
        <p:spPr>
          <a:prstGeom prst="rect">
            <a:avLst/>
          </a:prstGeom>
        </p:spPr>
        <p:txBody>
          <a:bodyPr/>
          <a:lstStyle/>
          <a:p>
            <a:r>
              <a:t>Sample One-Column Text Slide – Title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2" name="Body Level One…"/>
          <p:cNvSpPr txBox="1">
            <a:spLocks noGrp="1"/>
          </p:cNvSpPr>
          <p:nvPr>
            <p:ph type="body" idx="1" hasCustomPrompt="1"/>
          </p:nvPr>
        </p:nvSpPr>
        <p:spPr>
          <a:prstGeom prst="rect">
            <a:avLst/>
          </a:prstGeom>
        </p:spPr>
        <p:txBody>
          <a:bodyPr/>
          <a:lstStyle/>
          <a:p>
            <a:r>
              <a:t>Body Level One</a:t>
            </a:r>
          </a:p>
          <a:p>
            <a:pPr lvl="1"/>
            <a:endParaRPr/>
          </a:p>
          <a:p>
            <a:pPr lvl="2"/>
            <a:endParaRPr/>
          </a:p>
          <a:p>
            <a:pPr lvl="3"/>
            <a:endParaRPr/>
          </a:p>
          <a:p>
            <a:pPr lvl="4"/>
            <a:endParaRPr/>
          </a:p>
        </p:txBody>
      </p:sp>
    </p:spTree>
    <p:extLst>
      <p:ext uri="{BB962C8B-B14F-4D97-AF65-F5344CB8AC3E}">
        <p14:creationId xmlns:p14="http://schemas.microsoft.com/office/powerpoint/2010/main" val="1472965426"/>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ext Slide - 1 Column">
  <p:cSld name="Text Slide - 1 Column">
    <p:bg>
      <p:bgPr>
        <a:solidFill>
          <a:schemeClr val="lt1"/>
        </a:solidFill>
        <a:effectLst/>
      </p:bgPr>
    </p:bg>
    <p:spTree>
      <p:nvGrpSpPr>
        <p:cNvPr id="1" name="Shape 124"/>
        <p:cNvGrpSpPr/>
        <p:nvPr/>
      </p:nvGrpSpPr>
      <p:grpSpPr>
        <a:xfrm>
          <a:off x="0" y="0"/>
          <a:ext cx="0" cy="0"/>
          <a:chOff x="0" y="0"/>
          <a:chExt cx="0" cy="0"/>
        </a:xfrm>
      </p:grpSpPr>
      <p:sp>
        <p:nvSpPr>
          <p:cNvPr id="125" name="Google Shape;125;p10"/>
          <p:cNvSpPr txBox="1">
            <a:spLocks noGrp="1"/>
          </p:cNvSpPr>
          <p:nvPr>
            <p:ph type="body" idx="1"/>
          </p:nvPr>
        </p:nvSpPr>
        <p:spPr>
          <a:xfrm>
            <a:off x="800101" y="1110225"/>
            <a:ext cx="10553700" cy="398400"/>
          </a:xfrm>
          <a:prstGeom prst="rect">
            <a:avLst/>
          </a:prstGeom>
          <a:noFill/>
          <a:ln>
            <a:noFill/>
          </a:ln>
        </p:spPr>
        <p:txBody>
          <a:bodyPr spcFirstLastPara="1" wrap="square" lIns="0" tIns="45700" rIns="91425" bIns="45700" anchor="t" anchorCtr="0">
            <a:noAutofit/>
          </a:bodyPr>
          <a:lstStyle>
            <a:lvl1pPr marL="457189" lvl="0" indent="-228594" algn="l">
              <a:lnSpc>
                <a:spcPct val="90000"/>
              </a:lnSpc>
              <a:spcBef>
                <a:spcPts val="1000"/>
              </a:spcBef>
              <a:spcAft>
                <a:spcPts val="0"/>
              </a:spcAft>
              <a:buSzPts val="2000"/>
              <a:buFont typeface="Lato"/>
              <a:buNone/>
              <a:defRPr sz="2000">
                <a:solidFill>
                  <a:srgbClr val="B83A4B"/>
                </a:solidFill>
                <a:latin typeface="Lato"/>
                <a:ea typeface="Lato"/>
                <a:cs typeface="Lato"/>
                <a:sym typeface="Lato"/>
              </a:defRPr>
            </a:lvl1pPr>
            <a:lvl2pPr marL="914377" lvl="1" indent="-370831" algn="l">
              <a:lnSpc>
                <a:spcPct val="90000"/>
              </a:lnSpc>
              <a:spcBef>
                <a:spcPts val="500"/>
              </a:spcBef>
              <a:spcAft>
                <a:spcPts val="0"/>
              </a:spcAft>
              <a:buClr>
                <a:schemeClr val="lt1"/>
              </a:buClr>
              <a:buSzPts val="2240"/>
              <a:buChar char="●"/>
              <a:defRPr sz="2000">
                <a:solidFill>
                  <a:schemeClr val="lt1"/>
                </a:solidFill>
                <a:latin typeface="Lato"/>
                <a:ea typeface="Lato"/>
                <a:cs typeface="Lato"/>
                <a:sym typeface="Lato"/>
              </a:defRPr>
            </a:lvl2pPr>
            <a:lvl3pPr marL="1371566" lvl="2" indent="-354322" algn="l">
              <a:lnSpc>
                <a:spcPct val="90000"/>
              </a:lnSpc>
              <a:spcBef>
                <a:spcPts val="500"/>
              </a:spcBef>
              <a:spcAft>
                <a:spcPts val="0"/>
              </a:spcAft>
              <a:buClr>
                <a:schemeClr val="lt1"/>
              </a:buClr>
              <a:buSzPts val="1980"/>
              <a:buChar char="●"/>
              <a:defRPr>
                <a:solidFill>
                  <a:schemeClr val="lt1"/>
                </a:solidFill>
              </a:defRPr>
            </a:lvl3pPr>
            <a:lvl4pPr marL="1828754" lvl="3" indent="-356607" algn="l">
              <a:lnSpc>
                <a:spcPct val="90000"/>
              </a:lnSpc>
              <a:spcBef>
                <a:spcPts val="500"/>
              </a:spcBef>
              <a:spcAft>
                <a:spcPts val="0"/>
              </a:spcAft>
              <a:buClr>
                <a:schemeClr val="lt1"/>
              </a:buClr>
              <a:buSzPts val="2016"/>
              <a:buChar char="●"/>
              <a:defRPr>
                <a:solidFill>
                  <a:schemeClr val="lt1"/>
                </a:solidFill>
              </a:defRPr>
            </a:lvl4pPr>
            <a:lvl5pPr marL="2285943" lvl="4" indent="-356607" algn="l">
              <a:lnSpc>
                <a:spcPct val="90000"/>
              </a:lnSpc>
              <a:spcBef>
                <a:spcPts val="500"/>
              </a:spcBef>
              <a:spcAft>
                <a:spcPts val="0"/>
              </a:spcAft>
              <a:buClr>
                <a:schemeClr val="lt1"/>
              </a:buClr>
              <a:buSzPts val="2016"/>
              <a:buChar char="●"/>
              <a:defRPr>
                <a:solidFill>
                  <a:schemeClr val="lt1"/>
                </a:solidFill>
              </a:defRPr>
            </a:lvl5pPr>
            <a:lvl6pPr marL="2743131" lvl="5" indent="-342891" algn="l">
              <a:lnSpc>
                <a:spcPct val="90000"/>
              </a:lnSpc>
              <a:spcBef>
                <a:spcPts val="500"/>
              </a:spcBef>
              <a:spcAft>
                <a:spcPts val="0"/>
              </a:spcAft>
              <a:buClr>
                <a:schemeClr val="lt1"/>
              </a:buClr>
              <a:buSzPts val="1800"/>
              <a:buChar char="●"/>
              <a:defRPr>
                <a:solidFill>
                  <a:schemeClr val="lt1"/>
                </a:solidFill>
              </a:defRPr>
            </a:lvl6pPr>
            <a:lvl7pPr marL="3200320" lvl="6" indent="-342891" algn="l">
              <a:lnSpc>
                <a:spcPct val="90000"/>
              </a:lnSpc>
              <a:spcBef>
                <a:spcPts val="500"/>
              </a:spcBef>
              <a:spcAft>
                <a:spcPts val="0"/>
              </a:spcAft>
              <a:buClr>
                <a:schemeClr val="lt1"/>
              </a:buClr>
              <a:buSzPts val="1800"/>
              <a:buChar char="●"/>
              <a:defRPr>
                <a:solidFill>
                  <a:schemeClr val="lt1"/>
                </a:solidFill>
              </a:defRPr>
            </a:lvl7pPr>
            <a:lvl8pPr marL="3657509" lvl="7" indent="-342891" algn="l">
              <a:lnSpc>
                <a:spcPct val="90000"/>
              </a:lnSpc>
              <a:spcBef>
                <a:spcPts val="500"/>
              </a:spcBef>
              <a:spcAft>
                <a:spcPts val="0"/>
              </a:spcAft>
              <a:buClr>
                <a:schemeClr val="lt1"/>
              </a:buClr>
              <a:buSzPts val="1800"/>
              <a:buChar char="●"/>
              <a:defRPr>
                <a:solidFill>
                  <a:schemeClr val="lt1"/>
                </a:solidFill>
              </a:defRPr>
            </a:lvl8pPr>
            <a:lvl9pPr marL="4114697" lvl="8" indent="-342891" algn="l">
              <a:lnSpc>
                <a:spcPct val="90000"/>
              </a:lnSpc>
              <a:spcBef>
                <a:spcPts val="500"/>
              </a:spcBef>
              <a:spcAft>
                <a:spcPts val="0"/>
              </a:spcAft>
              <a:buClr>
                <a:schemeClr val="lt1"/>
              </a:buClr>
              <a:buSzPts val="1800"/>
              <a:buChar char="●"/>
              <a:defRPr>
                <a:solidFill>
                  <a:schemeClr val="lt1"/>
                </a:solidFill>
              </a:defRPr>
            </a:lvl9pPr>
          </a:lstStyle>
          <a:p>
            <a:endParaRPr/>
          </a:p>
        </p:txBody>
      </p:sp>
      <p:sp>
        <p:nvSpPr>
          <p:cNvPr id="126" name="Google Shape;126;p10"/>
          <p:cNvSpPr txBox="1">
            <a:spLocks noGrp="1"/>
          </p:cNvSpPr>
          <p:nvPr>
            <p:ph type="title"/>
          </p:nvPr>
        </p:nvSpPr>
        <p:spPr>
          <a:xfrm>
            <a:off x="800101" y="266701"/>
            <a:ext cx="10553700" cy="632152"/>
          </a:xfrm>
          <a:prstGeom prst="rect">
            <a:avLst/>
          </a:prstGeom>
          <a:noFill/>
          <a:ln>
            <a:noFill/>
          </a:ln>
        </p:spPr>
        <p:txBody>
          <a:bodyPr spcFirstLastPara="1" wrap="square" lIns="0" tIns="45700" rIns="91425" bIns="45700" anchor="b" anchorCtr="0">
            <a:normAutofit/>
          </a:bodyPr>
          <a:lstStyle>
            <a:lvl1pPr lvl="0" algn="l">
              <a:lnSpc>
                <a:spcPct val="90000"/>
              </a:lnSpc>
              <a:spcBef>
                <a:spcPts val="0"/>
              </a:spcBef>
              <a:spcAft>
                <a:spcPts val="0"/>
              </a:spcAft>
              <a:buClr>
                <a:srgbClr val="8C1515"/>
              </a:buClr>
              <a:buSzPts val="3200"/>
              <a:buFont typeface="Lato"/>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27" name="Google Shape;127;p10"/>
          <p:cNvCxnSpPr/>
          <p:nvPr/>
        </p:nvCxnSpPr>
        <p:spPr>
          <a:xfrm>
            <a:off x="800101" y="927135"/>
            <a:ext cx="10553700" cy="0"/>
          </a:xfrm>
          <a:prstGeom prst="straightConnector1">
            <a:avLst/>
          </a:prstGeom>
          <a:noFill/>
          <a:ln w="9525" cap="flat" cmpd="sng">
            <a:solidFill>
              <a:srgbClr val="8C1515"/>
            </a:solidFill>
            <a:prstDash val="solid"/>
            <a:miter lim="800000"/>
            <a:headEnd type="none" w="sm" len="sm"/>
            <a:tailEnd type="none" w="sm" len="sm"/>
          </a:ln>
        </p:spPr>
      </p:cxnSp>
      <p:sp>
        <p:nvSpPr>
          <p:cNvPr id="128" name="Google Shape;128;p10"/>
          <p:cNvSpPr txBox="1">
            <a:spLocks noGrp="1"/>
          </p:cNvSpPr>
          <p:nvPr>
            <p:ph type="body" idx="2"/>
          </p:nvPr>
        </p:nvSpPr>
        <p:spPr>
          <a:xfrm>
            <a:off x="800101" y="1534625"/>
            <a:ext cx="10553700" cy="4452900"/>
          </a:xfrm>
          <a:prstGeom prst="rect">
            <a:avLst/>
          </a:prstGeom>
          <a:noFill/>
          <a:ln>
            <a:noFill/>
          </a:ln>
        </p:spPr>
        <p:txBody>
          <a:bodyPr spcFirstLastPara="1" wrap="square" lIns="0" tIns="45700" rIns="91425" bIns="45700" anchor="t" anchorCtr="0">
            <a:noAutofit/>
          </a:bodyPr>
          <a:lstStyle>
            <a:lvl1pPr marL="457189" lvl="0" indent="-228594" algn="l">
              <a:lnSpc>
                <a:spcPct val="115000"/>
              </a:lnSpc>
              <a:spcBef>
                <a:spcPts val="1000"/>
              </a:spcBef>
              <a:spcAft>
                <a:spcPts val="0"/>
              </a:spcAft>
              <a:buSzPts val="1600"/>
              <a:buFont typeface="Lato"/>
              <a:buNone/>
              <a:defRPr>
                <a:solidFill>
                  <a:srgbClr val="3F3F3F"/>
                </a:solidFill>
              </a:defRPr>
            </a:lvl1pPr>
            <a:lvl2pPr marL="914377" lvl="1" indent="-342383" algn="l">
              <a:lnSpc>
                <a:spcPct val="115000"/>
              </a:lnSpc>
              <a:spcBef>
                <a:spcPts val="500"/>
              </a:spcBef>
              <a:spcAft>
                <a:spcPts val="0"/>
              </a:spcAft>
              <a:buSzPts val="1792"/>
              <a:buChar char="●"/>
              <a:defRPr>
                <a:solidFill>
                  <a:srgbClr val="3F3F3F"/>
                </a:solidFill>
              </a:defRPr>
            </a:lvl2pPr>
            <a:lvl3pPr marL="1371566" lvl="2" indent="-327652" algn="l">
              <a:lnSpc>
                <a:spcPct val="115000"/>
              </a:lnSpc>
              <a:spcBef>
                <a:spcPts val="500"/>
              </a:spcBef>
              <a:spcAft>
                <a:spcPts val="0"/>
              </a:spcAft>
              <a:buSzPts val="1560"/>
              <a:buChar char="●"/>
              <a:defRPr sz="1400">
                <a:solidFill>
                  <a:srgbClr val="3F3F3F"/>
                </a:solidFill>
              </a:defRPr>
            </a:lvl3pPr>
            <a:lvl4pPr marL="1828754" lvl="3" indent="-328158" algn="l">
              <a:lnSpc>
                <a:spcPct val="115000"/>
              </a:lnSpc>
              <a:spcBef>
                <a:spcPts val="500"/>
              </a:spcBef>
              <a:spcAft>
                <a:spcPts val="0"/>
              </a:spcAft>
              <a:buSzPts val="1568"/>
              <a:buChar char="●"/>
              <a:defRPr>
                <a:solidFill>
                  <a:srgbClr val="3F3F3F"/>
                </a:solidFill>
              </a:defRPr>
            </a:lvl4pPr>
            <a:lvl5pPr marL="2285943" lvl="4" indent="-328158" algn="l">
              <a:lnSpc>
                <a:spcPct val="115000"/>
              </a:lnSpc>
              <a:spcBef>
                <a:spcPts val="500"/>
              </a:spcBef>
              <a:spcAft>
                <a:spcPts val="0"/>
              </a:spcAft>
              <a:buSzPts val="1568"/>
              <a:buChar char="●"/>
              <a:defRPr>
                <a:solidFill>
                  <a:srgbClr val="3F3F3F"/>
                </a:solidFill>
              </a:defRPr>
            </a:lvl5pPr>
            <a:lvl6pPr marL="2743131" lvl="5"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6pPr>
            <a:lvl7pPr marL="3200320" lvl="6"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7pPr>
            <a:lvl8pPr marL="3657509" lvl="7"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8pPr>
            <a:lvl9pPr marL="4114697" lvl="8" indent="-304792" algn="l">
              <a:lnSpc>
                <a:spcPct val="115000"/>
              </a:lnSpc>
              <a:spcBef>
                <a:spcPts val="500"/>
              </a:spcBef>
              <a:spcAft>
                <a:spcPts val="0"/>
              </a:spcAft>
              <a:buClr>
                <a:schemeClr val="dk1"/>
              </a:buClr>
              <a:buSzPts val="1200"/>
              <a:buFont typeface="Lato"/>
              <a:buChar char="●"/>
              <a:defRPr sz="1200">
                <a:latin typeface="Lato"/>
                <a:ea typeface="Lato"/>
                <a:cs typeface="Lato"/>
                <a:sym typeface="Lato"/>
              </a:defRPr>
            </a:lvl9pPr>
          </a:lstStyle>
          <a:p>
            <a:endParaRPr/>
          </a:p>
        </p:txBody>
      </p:sp>
      <p:sp>
        <p:nvSpPr>
          <p:cNvPr id="129" name="Google Shape;129;p10"/>
          <p:cNvSpPr txBox="1">
            <a:spLocks noGrp="1"/>
          </p:cNvSpPr>
          <p:nvPr>
            <p:ph type="sldNum" idx="12"/>
          </p:nvPr>
        </p:nvSpPr>
        <p:spPr>
          <a:xfrm>
            <a:off x="8610600" y="6282824"/>
            <a:ext cx="2743200" cy="365125"/>
          </a:xfrm>
          <a:prstGeom prst="rect">
            <a:avLst/>
          </a:prstGeom>
          <a:noFill/>
          <a:ln>
            <a:noFill/>
          </a:ln>
        </p:spPr>
        <p:txBody>
          <a:bodyPr spcFirstLastPara="1" wrap="square" lIns="91425" tIns="45700" rIns="0"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3F3F3F"/>
                </a:solidFill>
                <a:latin typeface="Lato"/>
                <a:ea typeface="Lato"/>
                <a:cs typeface="Lato"/>
                <a:sym typeface="Lato"/>
              </a:defRPr>
            </a:lvl9pPr>
          </a:lstStyle>
          <a:p>
            <a:fld id="{00000000-1234-1234-1234-123412341234}" type="slidenum">
              <a:rPr lang="en-US" smtClean="0"/>
              <a:pPr/>
              <a:t>‹#›</a:t>
            </a:fld>
            <a:endParaRPr lang="en-US"/>
          </a:p>
        </p:txBody>
      </p:sp>
      <p:sp>
        <p:nvSpPr>
          <p:cNvPr id="130" name="Google Shape;130;p10"/>
          <p:cNvSpPr txBox="1">
            <a:spLocks noGrp="1"/>
          </p:cNvSpPr>
          <p:nvPr>
            <p:ph type="subTitle" idx="3"/>
          </p:nvPr>
        </p:nvSpPr>
        <p:spPr>
          <a:xfrm>
            <a:off x="1634338" y="6356788"/>
            <a:ext cx="4209900" cy="217200"/>
          </a:xfrm>
          <a:prstGeom prst="rect">
            <a:avLst/>
          </a:prstGeom>
          <a:noFill/>
          <a:ln>
            <a:noFill/>
          </a:ln>
        </p:spPr>
        <p:txBody>
          <a:bodyPr spcFirstLastPara="1" wrap="square" lIns="0" tIns="45700" rIns="91425" bIns="45700" anchor="ctr" anchorCtr="0">
            <a:noAutofit/>
          </a:bodyPr>
          <a:lstStyle>
            <a:lvl1pPr lvl="0" algn="l">
              <a:lnSpc>
                <a:spcPct val="90000"/>
              </a:lnSpc>
              <a:spcBef>
                <a:spcPts val="1000"/>
              </a:spcBef>
              <a:spcAft>
                <a:spcPts val="0"/>
              </a:spcAft>
              <a:buClr>
                <a:srgbClr val="3F3F3F"/>
              </a:buClr>
              <a:buSzPts val="1100"/>
              <a:buNone/>
              <a:defRPr sz="1100">
                <a:solidFill>
                  <a:srgbClr val="3F3F3F"/>
                </a:solidFill>
              </a:defRPr>
            </a:lvl1pPr>
            <a:lvl2pPr lvl="1" algn="l">
              <a:lnSpc>
                <a:spcPct val="90000"/>
              </a:lnSpc>
              <a:spcBef>
                <a:spcPts val="500"/>
              </a:spcBef>
              <a:spcAft>
                <a:spcPts val="0"/>
              </a:spcAft>
              <a:buClr>
                <a:srgbClr val="3F3F3F"/>
              </a:buClr>
              <a:buSzPts val="1100"/>
              <a:buNone/>
              <a:defRPr sz="1100">
                <a:solidFill>
                  <a:srgbClr val="3F3F3F"/>
                </a:solidFill>
              </a:defRPr>
            </a:lvl2pPr>
            <a:lvl3pPr lvl="2" algn="l">
              <a:lnSpc>
                <a:spcPct val="90000"/>
              </a:lnSpc>
              <a:spcBef>
                <a:spcPts val="500"/>
              </a:spcBef>
              <a:spcAft>
                <a:spcPts val="0"/>
              </a:spcAft>
              <a:buClr>
                <a:srgbClr val="3F3F3F"/>
              </a:buClr>
              <a:buSzPts val="1100"/>
              <a:buNone/>
              <a:defRPr sz="1100">
                <a:solidFill>
                  <a:srgbClr val="3F3F3F"/>
                </a:solidFill>
              </a:defRPr>
            </a:lvl3pPr>
            <a:lvl4pPr lvl="3" algn="l">
              <a:lnSpc>
                <a:spcPct val="90000"/>
              </a:lnSpc>
              <a:spcBef>
                <a:spcPts val="500"/>
              </a:spcBef>
              <a:spcAft>
                <a:spcPts val="0"/>
              </a:spcAft>
              <a:buClr>
                <a:srgbClr val="3F3F3F"/>
              </a:buClr>
              <a:buSzPts val="1100"/>
              <a:buNone/>
              <a:defRPr sz="1100">
                <a:solidFill>
                  <a:srgbClr val="3F3F3F"/>
                </a:solidFill>
              </a:defRPr>
            </a:lvl4pPr>
            <a:lvl5pPr lvl="4" algn="l">
              <a:lnSpc>
                <a:spcPct val="90000"/>
              </a:lnSpc>
              <a:spcBef>
                <a:spcPts val="500"/>
              </a:spcBef>
              <a:spcAft>
                <a:spcPts val="0"/>
              </a:spcAft>
              <a:buClr>
                <a:srgbClr val="3F3F3F"/>
              </a:buClr>
              <a:buSzPts val="1100"/>
              <a:buNone/>
              <a:defRPr sz="1100">
                <a:solidFill>
                  <a:srgbClr val="3F3F3F"/>
                </a:solidFill>
              </a:defRPr>
            </a:lvl5pPr>
            <a:lvl6pPr lvl="5" algn="l">
              <a:lnSpc>
                <a:spcPct val="90000"/>
              </a:lnSpc>
              <a:spcBef>
                <a:spcPts val="500"/>
              </a:spcBef>
              <a:spcAft>
                <a:spcPts val="0"/>
              </a:spcAft>
              <a:buClr>
                <a:srgbClr val="3F3F3F"/>
              </a:buClr>
              <a:buSzPts val="1100"/>
              <a:buNone/>
              <a:defRPr sz="1100">
                <a:solidFill>
                  <a:srgbClr val="3F3F3F"/>
                </a:solidFill>
              </a:defRPr>
            </a:lvl6pPr>
            <a:lvl7pPr lvl="6" algn="l">
              <a:lnSpc>
                <a:spcPct val="90000"/>
              </a:lnSpc>
              <a:spcBef>
                <a:spcPts val="500"/>
              </a:spcBef>
              <a:spcAft>
                <a:spcPts val="0"/>
              </a:spcAft>
              <a:buClr>
                <a:srgbClr val="3F3F3F"/>
              </a:buClr>
              <a:buSzPts val="1100"/>
              <a:buNone/>
              <a:defRPr sz="1100">
                <a:solidFill>
                  <a:srgbClr val="3F3F3F"/>
                </a:solidFill>
              </a:defRPr>
            </a:lvl7pPr>
            <a:lvl8pPr lvl="7" algn="l">
              <a:lnSpc>
                <a:spcPct val="90000"/>
              </a:lnSpc>
              <a:spcBef>
                <a:spcPts val="500"/>
              </a:spcBef>
              <a:spcAft>
                <a:spcPts val="0"/>
              </a:spcAft>
              <a:buClr>
                <a:srgbClr val="3F3F3F"/>
              </a:buClr>
              <a:buSzPts val="1100"/>
              <a:buNone/>
              <a:defRPr sz="1100">
                <a:solidFill>
                  <a:srgbClr val="3F3F3F"/>
                </a:solidFill>
              </a:defRPr>
            </a:lvl8pPr>
            <a:lvl9pPr lvl="8" algn="l">
              <a:lnSpc>
                <a:spcPct val="90000"/>
              </a:lnSpc>
              <a:spcBef>
                <a:spcPts val="500"/>
              </a:spcBef>
              <a:spcAft>
                <a:spcPts val="0"/>
              </a:spcAft>
              <a:buClr>
                <a:srgbClr val="3F3F3F"/>
              </a:buClr>
              <a:buSzPts val="1100"/>
              <a:buNone/>
              <a:defRPr sz="1100">
                <a:solidFill>
                  <a:srgbClr val="3F3F3F"/>
                </a:solidFill>
              </a:defRPr>
            </a:lvl9pPr>
          </a:lstStyle>
          <a:p>
            <a:endParaRPr/>
          </a:p>
        </p:txBody>
      </p:sp>
    </p:spTree>
    <p:extLst>
      <p:ext uri="{BB962C8B-B14F-4D97-AF65-F5344CB8AC3E}">
        <p14:creationId xmlns:p14="http://schemas.microsoft.com/office/powerpoint/2010/main" val="3564117302"/>
      </p:ext>
    </p:extLst>
  </p:cSld>
  <p:clrMapOvr>
    <a:masterClrMapping/>
  </p:clrMapOvr>
  <p:extLst>
    <p:ext uri="{DCECCB84-F9BA-43D5-87BE-67443E8EF086}">
      <p15:sldGuideLst xmlns:p15="http://schemas.microsoft.com/office/powerpoint/2012/main">
        <p15:guide id="1" orient="horz" pos="4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982F-9E62-B549-851A-55B81C4D3F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2D6CBB-A286-864F-BAC6-6C510D834A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9F38AC-1E82-454B-AA3A-F38EA986C48C}"/>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5" name="Footer Placeholder 4">
            <a:extLst>
              <a:ext uri="{FF2B5EF4-FFF2-40B4-BE49-F238E27FC236}">
                <a16:creationId xmlns:a16="http://schemas.microsoft.com/office/drawing/2014/main" id="{15469685-3ACC-0E42-8A93-9DBD13E6BA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5338623-29BC-D44D-82AC-6D8C618613D9}"/>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3675439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15CF-D1F9-8946-99C4-66B2B1E5CA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AD991-5576-534E-BDAD-BCE5C517A8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C53DAB-61CD-AE4C-B4E5-47668E94E6D3}"/>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5" name="Footer Placeholder 4">
            <a:extLst>
              <a:ext uri="{FF2B5EF4-FFF2-40B4-BE49-F238E27FC236}">
                <a16:creationId xmlns:a16="http://schemas.microsoft.com/office/drawing/2014/main" id="{4137CB59-79DB-B049-9AD2-3EF9EAFE681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33FB60-B245-5249-864A-B853C6845093}"/>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5931923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064F1-2AC6-B649-933C-1A2C50BEE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8C4A0C-3B4E-7B44-8055-9398606D9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FC7F35-E838-C84C-9ECE-BC3DEA07E4E5}"/>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5" name="Footer Placeholder 4">
            <a:extLst>
              <a:ext uri="{FF2B5EF4-FFF2-40B4-BE49-F238E27FC236}">
                <a16:creationId xmlns:a16="http://schemas.microsoft.com/office/drawing/2014/main" id="{E6D68C55-08A3-8948-9ECD-8697CB68BA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EC27A1-DFF5-8646-A9CC-A9D65AF108D4}"/>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491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7D210-9D89-A84E-B266-6FE6B696E8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78FE1-0D2E-1A46-8715-05311ECDA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2B46A4-E528-1F4C-97C7-A6E4BF510D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EA471-E4F9-994C-8AA8-664DA3AA5A7C}"/>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6" name="Footer Placeholder 5">
            <a:extLst>
              <a:ext uri="{FF2B5EF4-FFF2-40B4-BE49-F238E27FC236}">
                <a16:creationId xmlns:a16="http://schemas.microsoft.com/office/drawing/2014/main" id="{08BD6409-C16F-AD4D-92E9-8700E7C34A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03E291-A650-0A4E-AABA-C549DBF0342F}"/>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16562433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C2DD2-0B68-BC45-9D4E-E1049A07E5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58A279-F5CB-7A4E-8687-DC3962D4AC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4BC629-F384-0847-B8D4-9473DB343F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FA5547-51F7-5641-9B8C-95F79C713E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797BC8-5135-4C40-AFB3-E37E0C30B7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4E0AF31-9BDF-4B4B-8E64-25B7D7301D22}"/>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8" name="Footer Placeholder 7">
            <a:extLst>
              <a:ext uri="{FF2B5EF4-FFF2-40B4-BE49-F238E27FC236}">
                <a16:creationId xmlns:a16="http://schemas.microsoft.com/office/drawing/2014/main" id="{AD099D46-20C2-5641-8283-3978525F5AA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DA65F59-5248-174C-AFF6-F7AAD9ED01FE}"/>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481587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53BD2-ECC0-804B-BE02-9E3E4AEB323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58E1B8-D764-6D4A-A5BA-E1163C138274}"/>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4" name="Footer Placeholder 3">
            <a:extLst>
              <a:ext uri="{FF2B5EF4-FFF2-40B4-BE49-F238E27FC236}">
                <a16:creationId xmlns:a16="http://schemas.microsoft.com/office/drawing/2014/main" id="{351ED45B-0E44-6A41-8486-8E75CFCDEB0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5FCE0B7-9518-D14E-820C-4ADF2E34C1AD}"/>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1388881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D10A77-330A-4047-8525-B757989F675E}"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433CA8D-977F-BF4F-9ADC-1C1D0ACF65BD}" type="slidenum">
              <a:rPr lang="en-US" smtClean="0"/>
              <a:t>‹#›</a:t>
            </a:fld>
            <a:endParaRPr lang="en-US" dirty="0"/>
          </a:p>
        </p:txBody>
      </p:sp>
      <p:sp>
        <p:nvSpPr>
          <p:cNvPr id="7"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14121401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848EE-17E6-0545-8955-3024DC78367F}"/>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3" name="Footer Placeholder 2">
            <a:extLst>
              <a:ext uri="{FF2B5EF4-FFF2-40B4-BE49-F238E27FC236}">
                <a16:creationId xmlns:a16="http://schemas.microsoft.com/office/drawing/2014/main" id="{1FAFF5AD-C148-7340-8700-881EAC135EB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E35DFE9-63B9-8F4C-8347-F9855CC1228E}"/>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0263712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6DA1-3BDA-1749-A8EB-904665D05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C15B1-4677-0648-A30E-B4AB9E9A43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D17A6-4086-B140-89E7-2E0BEBCAA2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5BEED-5719-5044-86B6-1A72604EA8AA}"/>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6" name="Footer Placeholder 5">
            <a:extLst>
              <a:ext uri="{FF2B5EF4-FFF2-40B4-BE49-F238E27FC236}">
                <a16:creationId xmlns:a16="http://schemas.microsoft.com/office/drawing/2014/main" id="{86D0A89E-DF22-2B46-B65D-12FEC511A7D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A26ECD9-6925-8449-BDB9-8CF74060A3E5}"/>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235036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CAB5-1FB4-8B4D-8309-F2E7DB138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909498-E149-B84E-BE3D-C4CAA17416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85D67DF-77D5-9E48-AC30-973239645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B222F1-0281-E643-86F6-DB47F59AA7D5}"/>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6" name="Footer Placeholder 5">
            <a:extLst>
              <a:ext uri="{FF2B5EF4-FFF2-40B4-BE49-F238E27FC236}">
                <a16:creationId xmlns:a16="http://schemas.microsoft.com/office/drawing/2014/main" id="{D169E1B5-E7DF-6544-81A6-A444CAA24A9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F0C2DB-DF96-6844-AB31-76D424007933}"/>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21562224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BC1B8-E409-3D4A-91DF-E67E4F5E1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352C2-03F1-1C4B-AB66-A50C8C1686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CE97A-83CC-BA41-98F5-D996A4C78528}"/>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5" name="Footer Placeholder 4">
            <a:extLst>
              <a:ext uri="{FF2B5EF4-FFF2-40B4-BE49-F238E27FC236}">
                <a16:creationId xmlns:a16="http://schemas.microsoft.com/office/drawing/2014/main" id="{AA46441F-DCCD-4F4F-B9EF-FA00B47F9F6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AE7B0E-B1AD-324E-B3BC-53D9FDA8A5E8}"/>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4271937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6710BE-89BB-6D42-A932-40D05EA0A2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BDDFF0-BD9D-AA4A-A0FF-1B7B43855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D81AF-1A27-964D-99F9-B18ADC01837A}"/>
              </a:ext>
            </a:extLst>
          </p:cNvPr>
          <p:cNvSpPr>
            <a:spLocks noGrp="1"/>
          </p:cNvSpPr>
          <p:nvPr>
            <p:ph type="dt" sz="half" idx="10"/>
          </p:nvPr>
        </p:nvSpPr>
        <p:spPr/>
        <p:txBody>
          <a:bodyPr/>
          <a:lstStyle/>
          <a:p>
            <a:fld id="{D637DE2B-258C-A84E-B5DB-2070F001C81A}" type="datetimeFigureOut">
              <a:rPr lang="en-US" smtClean="0"/>
              <a:t>9/30/23</a:t>
            </a:fld>
            <a:endParaRPr lang="en-US" dirty="0"/>
          </a:p>
        </p:txBody>
      </p:sp>
      <p:sp>
        <p:nvSpPr>
          <p:cNvPr id="5" name="Footer Placeholder 4">
            <a:extLst>
              <a:ext uri="{FF2B5EF4-FFF2-40B4-BE49-F238E27FC236}">
                <a16:creationId xmlns:a16="http://schemas.microsoft.com/office/drawing/2014/main" id="{2F098666-5BBC-CB47-9341-3B59F28A66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C9A9EF-2E40-7645-8EE5-E4299CF61FC4}"/>
              </a:ext>
            </a:extLst>
          </p:cNvPr>
          <p:cNvSpPr>
            <a:spLocks noGrp="1"/>
          </p:cNvSpPr>
          <p:nvPr>
            <p:ph type="sldNum" sz="quarter" idx="12"/>
          </p:nvPr>
        </p:nvSpPr>
        <p:spPr/>
        <p:txBody>
          <a:bodyPr/>
          <a:lstStyle/>
          <a:p>
            <a:fld id="{CCBB09E7-78BA-4B43-B7D9-66B5831939BB}" type="slidenum">
              <a:rPr lang="en-US" smtClean="0"/>
              <a:t>‹#›</a:t>
            </a:fld>
            <a:endParaRPr lang="en-US" dirty="0"/>
          </a:p>
        </p:txBody>
      </p:sp>
    </p:spTree>
    <p:extLst>
      <p:ext uri="{BB962C8B-B14F-4D97-AF65-F5344CB8AC3E}">
        <p14:creationId xmlns:p14="http://schemas.microsoft.com/office/powerpoint/2010/main" val="191920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B39159-8D95-4D44-8201-921B754CA8B3}"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20890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39159-8D95-4D44-8201-921B754CA8B3}"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18123572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B39159-8D95-4D44-8201-921B754CA8B3}"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3918343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39159-8D95-4D44-8201-921B754CA8B3}" type="datetimeFigureOut">
              <a:rPr lang="en-US" smtClean="0"/>
              <a:t>9/30/23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64764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B39159-8D95-4D44-8201-921B754CA8B3}" type="datetimeFigureOut">
              <a:rPr lang="en-US" smtClean="0"/>
              <a:t>9/30/23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197056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D10A77-330A-4047-8525-B757989F675E}" type="datetimeFigureOut">
              <a:rPr lang="en-US" smtClean="0"/>
              <a:t>9/30/23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3CA8D-977F-BF4F-9ADC-1C1D0ACF65BD}" type="slidenum">
              <a:rPr lang="en-US" smtClean="0"/>
              <a:t>‹#›</a:t>
            </a:fld>
            <a:endParaRPr lang="en-US" dirty="0"/>
          </a:p>
        </p:txBody>
      </p:sp>
      <p:sp>
        <p:nvSpPr>
          <p:cNvPr id="8"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13236280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B39159-8D95-4D44-8201-921B754CA8B3}" type="datetimeFigureOut">
              <a:rPr lang="en-US" smtClean="0"/>
              <a:t>9/30/23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10509270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39159-8D95-4D44-8201-921B754CA8B3}" type="datetimeFigureOut">
              <a:rPr lang="en-US" smtClean="0"/>
              <a:t>9/30/23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180752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B39159-8D95-4D44-8201-921B754CA8B3}" type="datetimeFigureOut">
              <a:rPr lang="en-US" smtClean="0"/>
              <a:t>9/30/23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240986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B39159-8D95-4D44-8201-921B754CA8B3}" type="datetimeFigureOut">
              <a:rPr lang="en-US" smtClean="0"/>
              <a:t>9/30/23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03720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39159-8D95-4D44-8201-921B754CA8B3}"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23820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39159-8D95-4D44-8201-921B754CA8B3}" type="datetimeFigureOut">
              <a:rPr lang="en-US" smtClean="0"/>
              <a:t>9/30/23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76576D-6AB3-CD45-8E42-18A69723A35E}" type="slidenum">
              <a:rPr lang="en-US" smtClean="0"/>
              <a:t>‹#›</a:t>
            </a:fld>
            <a:endParaRPr lang="en-US" dirty="0"/>
          </a:p>
        </p:txBody>
      </p:sp>
    </p:spTree>
    <p:extLst>
      <p:ext uri="{BB962C8B-B14F-4D97-AF65-F5344CB8AC3E}">
        <p14:creationId xmlns:p14="http://schemas.microsoft.com/office/powerpoint/2010/main" val="4041541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D10A77-330A-4047-8525-B757989F675E}" type="datetimeFigureOut">
              <a:rPr lang="en-US" smtClean="0"/>
              <a:t>9/30/23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433CA8D-977F-BF4F-9ADC-1C1D0ACF65BD}" type="slidenum">
              <a:rPr lang="en-US" smtClean="0"/>
              <a:t>‹#›</a:t>
            </a:fld>
            <a:endParaRPr lang="en-US" dirty="0"/>
          </a:p>
        </p:txBody>
      </p:sp>
      <p:sp>
        <p:nvSpPr>
          <p:cNvPr id="10"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2418353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D10A77-330A-4047-8525-B757989F675E}" type="datetimeFigureOut">
              <a:rPr lang="en-US" smtClean="0"/>
              <a:t>9/30/23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433CA8D-977F-BF4F-9ADC-1C1D0ACF65BD}" type="slidenum">
              <a:rPr lang="en-US" smtClean="0"/>
              <a:t>‹#›</a:t>
            </a:fld>
            <a:endParaRPr lang="en-US" dirty="0"/>
          </a:p>
        </p:txBody>
      </p:sp>
      <p:sp>
        <p:nvSpPr>
          <p:cNvPr id="6"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6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212475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10A77-330A-4047-8525-B757989F675E}" type="datetimeFigureOut">
              <a:rPr lang="en-US" smtClean="0"/>
              <a:t>9/30/23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433CA8D-977F-BF4F-9ADC-1C1D0ACF65BD}" type="slidenum">
              <a:rPr lang="en-US" smtClean="0"/>
              <a:t>‹#›</a:t>
            </a:fld>
            <a:endParaRPr lang="en-US" dirty="0"/>
          </a:p>
        </p:txBody>
      </p:sp>
      <p:sp>
        <p:nvSpPr>
          <p:cNvPr id="5" name="Text Placeholder 13"/>
          <p:cNvSpPr>
            <a:spLocks noGrp="1"/>
          </p:cNvSpPr>
          <p:nvPr>
            <p:ph type="body" sz="quarter" idx="13" hasCustomPrompt="1"/>
          </p:nvPr>
        </p:nvSpPr>
        <p:spPr>
          <a:xfrm>
            <a:off x="2768600" y="139700"/>
            <a:ext cx="6783917" cy="395288"/>
          </a:xfrm>
        </p:spPr>
        <p:txBody>
          <a:bodyPr>
            <a:normAutofit/>
          </a:bodyPr>
          <a:lstStyle>
            <a:lvl1pPr marL="0" indent="0" algn="ctr">
              <a:buFontTx/>
              <a:buNone/>
              <a:defRPr sz="1800" baseline="0">
                <a:solidFill>
                  <a:schemeClr val="bg1">
                    <a:lumMod val="65000"/>
                  </a:schemeClr>
                </a:solidFill>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US" dirty="0"/>
              <a:t>Click to edit section heading</a:t>
            </a:r>
          </a:p>
        </p:txBody>
      </p:sp>
    </p:spTree>
    <p:extLst>
      <p:ext uri="{BB962C8B-B14F-4D97-AF65-F5344CB8AC3E}">
        <p14:creationId xmlns:p14="http://schemas.microsoft.com/office/powerpoint/2010/main" val="3475063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10A77-330A-4047-8525-B757989F675E}" type="datetimeFigureOut">
              <a:rPr lang="en-US" smtClean="0"/>
              <a:t>9/30/23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2386640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2D10A77-330A-4047-8525-B757989F675E}" type="datetimeFigureOut">
              <a:rPr lang="en-US" smtClean="0"/>
              <a:t>9/30/23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433CA8D-977F-BF4F-9ADC-1C1D0ACF65BD}" type="slidenum">
              <a:rPr lang="en-US" smtClean="0"/>
              <a:t>‹#›</a:t>
            </a:fld>
            <a:endParaRPr lang="en-US" dirty="0"/>
          </a:p>
        </p:txBody>
      </p:sp>
    </p:spTree>
    <p:extLst>
      <p:ext uri="{BB962C8B-B14F-4D97-AF65-F5344CB8AC3E}">
        <p14:creationId xmlns:p14="http://schemas.microsoft.com/office/powerpoint/2010/main" val="4013623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2.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13105"/>
            <a:ext cx="10972800" cy="5430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314175"/>
            <a:ext cx="10972800" cy="50137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460435"/>
            <a:ext cx="2844800" cy="261040"/>
          </a:xfrm>
          <a:prstGeom prst="rect">
            <a:avLst/>
          </a:prstGeom>
        </p:spPr>
        <p:txBody>
          <a:bodyPr vert="horz" lIns="91440" tIns="45720" rIns="91440" bIns="45720" rtlCol="0" anchor="ctr"/>
          <a:lstStyle>
            <a:lvl1pPr algn="l">
              <a:defRPr sz="1200">
                <a:solidFill>
                  <a:schemeClr val="tx1">
                    <a:tint val="75000"/>
                  </a:schemeClr>
                </a:solidFill>
              </a:defRPr>
            </a:lvl1pPr>
          </a:lstStyle>
          <a:p>
            <a:fld id="{22D10A77-330A-4047-8525-B757989F675E}" type="datetimeFigureOut">
              <a:rPr lang="en-US" smtClean="0"/>
              <a:t>9/30/23</a:t>
            </a:fld>
            <a:endParaRPr lang="en-US" dirty="0"/>
          </a:p>
        </p:txBody>
      </p:sp>
      <p:sp>
        <p:nvSpPr>
          <p:cNvPr id="5" name="Footer Placeholder 4"/>
          <p:cNvSpPr>
            <a:spLocks noGrp="1"/>
          </p:cNvSpPr>
          <p:nvPr>
            <p:ph type="ftr" sz="quarter" idx="3"/>
          </p:nvPr>
        </p:nvSpPr>
        <p:spPr>
          <a:xfrm>
            <a:off x="4165600" y="6460435"/>
            <a:ext cx="3860800" cy="26104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Greg White, SLAC</a:t>
            </a:r>
          </a:p>
        </p:txBody>
      </p:sp>
      <p:sp>
        <p:nvSpPr>
          <p:cNvPr id="6" name="Slide Number Placeholder 5"/>
          <p:cNvSpPr>
            <a:spLocks noGrp="1"/>
          </p:cNvSpPr>
          <p:nvPr>
            <p:ph type="sldNum" sz="quarter" idx="4"/>
          </p:nvPr>
        </p:nvSpPr>
        <p:spPr>
          <a:xfrm>
            <a:off x="8737600" y="6460435"/>
            <a:ext cx="2844800" cy="261040"/>
          </a:xfrm>
          <a:prstGeom prst="rect">
            <a:avLst/>
          </a:prstGeom>
        </p:spPr>
        <p:txBody>
          <a:bodyPr vert="horz" lIns="91440" tIns="45720" rIns="91440" bIns="45720" rtlCol="0" anchor="ctr"/>
          <a:lstStyle>
            <a:lvl1pPr algn="r">
              <a:defRPr sz="1200">
                <a:solidFill>
                  <a:schemeClr val="tx1">
                    <a:tint val="75000"/>
                  </a:schemeClr>
                </a:solidFill>
              </a:defRPr>
            </a:lvl1pPr>
          </a:lstStyle>
          <a:p>
            <a:fld id="{A433CA8D-977F-BF4F-9ADC-1C1D0ACF65BD}" type="slidenum">
              <a:rPr lang="en-US" smtClean="0"/>
              <a:t>‹#›</a:t>
            </a:fld>
            <a:endParaRPr lang="en-US" dirty="0"/>
          </a:p>
        </p:txBody>
      </p:sp>
    </p:spTree>
    <p:extLst>
      <p:ext uri="{BB962C8B-B14F-4D97-AF65-F5344CB8AC3E}">
        <p14:creationId xmlns:p14="http://schemas.microsoft.com/office/powerpoint/2010/main" val="7779133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02" r:id="rId12"/>
    <p:sldLayoutId id="2147483717" r:id="rId13"/>
    <p:sldLayoutId id="2147483703" r:id="rId14"/>
    <p:sldLayoutId id="2147483720" r:id="rId15"/>
    <p:sldLayoutId id="2147483718" r:id="rId16"/>
    <p:sldLayoutId id="2147483722" r:id="rId17"/>
    <p:sldLayoutId id="2147483723" r:id="rId18"/>
    <p:sldLayoutId id="2147483724" r:id="rId19"/>
    <p:sldLayoutId id="2147483725" r:id="rId20"/>
    <p:sldLayoutId id="2147483726" r:id="rId21"/>
    <p:sldLayoutId id="2147483727" r:id="rId22"/>
    <p:sldLayoutId id="2147483728" r:id="rId2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F35BA0-6979-EA46-AFEF-B716DFB1A4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13AD38-8A0B-5B4A-8934-805EABE806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CC035-C302-9641-AA10-DB661334A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7DE2B-258C-A84E-B5DB-2070F001C81A}" type="datetimeFigureOut">
              <a:rPr lang="en-US" smtClean="0"/>
              <a:t>9/30/23</a:t>
            </a:fld>
            <a:endParaRPr lang="en-US" dirty="0"/>
          </a:p>
        </p:txBody>
      </p:sp>
      <p:sp>
        <p:nvSpPr>
          <p:cNvPr id="5" name="Footer Placeholder 4">
            <a:extLst>
              <a:ext uri="{FF2B5EF4-FFF2-40B4-BE49-F238E27FC236}">
                <a16:creationId xmlns:a16="http://schemas.microsoft.com/office/drawing/2014/main" id="{F8AD71BD-9A8C-8F44-9CBD-C3F1A8788E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CE818A2-E3EA-2746-9E4F-F12940B6CF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B09E7-78BA-4B43-B7D9-66B5831939BB}" type="slidenum">
              <a:rPr lang="en-US" smtClean="0"/>
              <a:t>‹#›</a:t>
            </a:fld>
            <a:endParaRPr lang="en-US" dirty="0"/>
          </a:p>
        </p:txBody>
      </p:sp>
    </p:spTree>
    <p:extLst>
      <p:ext uri="{BB962C8B-B14F-4D97-AF65-F5344CB8AC3E}">
        <p14:creationId xmlns:p14="http://schemas.microsoft.com/office/powerpoint/2010/main" val="3785914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39159-8D95-4D44-8201-921B754CA8B3}" type="datetimeFigureOut">
              <a:rPr lang="en-US" smtClean="0"/>
              <a:t>9/30/23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76576D-6AB3-CD45-8E42-18A69723A35E}" type="slidenum">
              <a:rPr lang="en-US" smtClean="0"/>
              <a:t>‹#›</a:t>
            </a:fld>
            <a:endParaRPr lang="en-US" dirty="0"/>
          </a:p>
        </p:txBody>
      </p:sp>
    </p:spTree>
    <p:extLst>
      <p:ext uri="{BB962C8B-B14F-4D97-AF65-F5344CB8AC3E}">
        <p14:creationId xmlns:p14="http://schemas.microsoft.com/office/powerpoint/2010/main" val="157755650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arxiv.org/abs/2209.04587" TargetMode="External"/><Relationship Id="rId2" Type="http://schemas.openxmlformats.org/officeDocument/2006/relationships/image" Target="../media/image38.png"/><Relationship Id="rId1" Type="http://schemas.openxmlformats.org/officeDocument/2006/relationships/slideLayout" Target="../slideLayouts/slideLayout2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hyperlink" Target="https://arxiv.org/abs/2209.04587"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7.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hyperlink" Target="https://slaclab.github.io/lume-epics/" TargetMode="Externa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1.gif"/><Relationship Id="rId7" Type="http://schemas.openxmlformats.org/officeDocument/2006/relationships/image" Target="../media/image55.emf"/><Relationship Id="rId2" Type="http://schemas.openxmlformats.org/officeDocument/2006/relationships/image" Target="../media/image50.png"/><Relationship Id="rId1" Type="http://schemas.openxmlformats.org/officeDocument/2006/relationships/slideLayout" Target="../slideLayouts/slideLayout20.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hyperlink" Target="https://ml4physicalsciences.github.io/2019/files/NeurIPS_ML4PS_2019_90.pdf" TargetMode="External"/><Relationship Id="rId5" Type="http://schemas.openxmlformats.org/officeDocument/2006/relationships/image" Target="../media/image58.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hyperlink" Target="https://ml4physicalsciences.github.io/2019/files/NeurIPS_ML4PS_2019_90.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63.png"/><Relationship Id="rId4" Type="http://schemas.openxmlformats.org/officeDocument/2006/relationships/image" Target="../media/image62.emf"/></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hyperlink" Target="https://www.slac.stanford.edu/grp/ad/docs/model/matlab/bsd.html"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9.tif"/></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microsoft.com/office/2007/relationships/hdphoto" Target="../media/hdphoto4.wdp"/><Relationship Id="rId5" Type="http://schemas.openxmlformats.org/officeDocument/2006/relationships/image" Target="../media/image73.pn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tiff"/><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tiff"/><Relationship Id="rId10" Type="http://schemas.microsoft.com/office/2007/relationships/hdphoto" Target="../media/hdphoto6.wdp"/><Relationship Id="rId4" Type="http://schemas.openxmlformats.org/officeDocument/2006/relationships/image" Target="../media/image75.png"/><Relationship Id="rId9" Type="http://schemas.openxmlformats.org/officeDocument/2006/relationships/image" Target="../media/image7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hyperlink" Target="https://s3df.slac.stanford.edu/" TargetMode="External"/><Relationship Id="rId4" Type="http://schemas.openxmlformats.org/officeDocument/2006/relationships/image" Target="../media/image9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96.emf"/><Relationship Id="rId7" Type="http://schemas.openxmlformats.org/officeDocument/2006/relationships/image" Target="../media/image100.emf"/><Relationship Id="rId12"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9.emf"/><Relationship Id="rId11" Type="http://schemas.openxmlformats.org/officeDocument/2006/relationships/image" Target="../media/image102.png"/><Relationship Id="rId5" Type="http://schemas.openxmlformats.org/officeDocument/2006/relationships/image" Target="../media/image98.emf"/><Relationship Id="rId10" Type="http://schemas.openxmlformats.org/officeDocument/2006/relationships/image" Target="../media/image9.emf"/><Relationship Id="rId4" Type="http://schemas.openxmlformats.org/officeDocument/2006/relationships/image" Target="../media/image97.emf"/><Relationship Id="rId9" Type="http://schemas.openxmlformats.org/officeDocument/2006/relationships/image" Target="../media/image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39.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4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6" Type="http://schemas.openxmlformats.org/officeDocument/2006/relationships/image" Target="../media/image106.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113.emf"/><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emf"/><Relationship Id="rId12" Type="http://schemas.openxmlformats.org/officeDocument/2006/relationships/image" Target="../media/image117.emf"/><Relationship Id="rId2" Type="http://schemas.openxmlformats.org/officeDocument/2006/relationships/image" Target="../media/image107.jpg"/><Relationship Id="rId1" Type="http://schemas.openxmlformats.org/officeDocument/2006/relationships/slideLayout" Target="../slideLayouts/slideLayout21.xml"/><Relationship Id="rId6" Type="http://schemas.openxmlformats.org/officeDocument/2006/relationships/image" Target="../media/image111.emf"/><Relationship Id="rId11" Type="http://schemas.openxmlformats.org/officeDocument/2006/relationships/image" Target="../media/image116.emf"/><Relationship Id="rId5" Type="http://schemas.openxmlformats.org/officeDocument/2006/relationships/image" Target="../media/image110.emf"/><Relationship Id="rId10" Type="http://schemas.openxmlformats.org/officeDocument/2006/relationships/image" Target="../media/image115.emf"/><Relationship Id="rId4" Type="http://schemas.openxmlformats.org/officeDocument/2006/relationships/image" Target="../media/image109.jpeg"/><Relationship Id="rId9" Type="http://schemas.openxmlformats.org/officeDocument/2006/relationships/image" Target="../media/image114.emf"/><Relationship Id="rId14" Type="http://schemas.openxmlformats.org/officeDocument/2006/relationships/image" Target="../media/image119.jpg"/></Relationships>
</file>

<file path=ppt/slides/_rels/slide46.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120.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21.png"/><Relationship Id="rId5" Type="http://schemas.openxmlformats.org/officeDocument/2006/relationships/image" Target="../media/image33.png"/><Relationship Id="rId10" Type="http://schemas.openxmlformats.org/officeDocument/2006/relationships/image" Target="../media/image37.png"/><Relationship Id="rId4" Type="http://schemas.openxmlformats.org/officeDocument/2006/relationships/image" Target="../media/image32.png"/><Relationship Id="rId9"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4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7.png"/><Relationship Id="rId7" Type="http://schemas.openxmlformats.org/officeDocument/2006/relationships/image" Target="../media/image129.png"/><Relationship Id="rId2" Type="http://schemas.openxmlformats.org/officeDocument/2006/relationships/notesSlide" Target="../notesSlides/notesSlide24.xml"/><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47.png"/><Relationship Id="rId10" Type="http://schemas.openxmlformats.org/officeDocument/2006/relationships/hyperlink" Target="https://www.lume.science/" TargetMode="External"/><Relationship Id="rId4" Type="http://schemas.openxmlformats.org/officeDocument/2006/relationships/image" Target="../media/image128.png"/><Relationship Id="rId9" Type="http://schemas.openxmlformats.org/officeDocument/2006/relationships/image" Target="../media/image1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9.emf"/><Relationship Id="rId11" Type="http://schemas.openxmlformats.org/officeDocument/2006/relationships/image" Target="../media/image14.png"/><Relationship Id="rId5" Type="http://schemas.openxmlformats.org/officeDocument/2006/relationships/image" Target="../media/image8.emf"/><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1.xml"/><Relationship Id="rId5" Type="http://schemas.openxmlformats.org/officeDocument/2006/relationships/image" Target="../media/image136.emf"/><Relationship Id="rId4" Type="http://schemas.openxmlformats.org/officeDocument/2006/relationships/image" Target="../media/image135.png"/></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33.png"/><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8.png"/><Relationship Id="rId1" Type="http://schemas.openxmlformats.org/officeDocument/2006/relationships/slideLayout" Target="../slideLayouts/slideLayout21.xml"/><Relationship Id="rId4" Type="http://schemas.openxmlformats.org/officeDocument/2006/relationships/image" Target="../media/image139.png"/></Relationships>
</file>

<file path=ppt/slides/_rels/slide56.xml.rels><?xml version="1.0" encoding="UTF-8" standalone="yes"?>
<Relationships xmlns="http://schemas.openxmlformats.org/package/2006/relationships"><Relationship Id="rId8" Type="http://schemas.openxmlformats.org/officeDocument/2006/relationships/image" Target="../media/image144.tiff"/><Relationship Id="rId13" Type="http://schemas.openxmlformats.org/officeDocument/2006/relationships/hyperlink" Target="https://arxiv.org/abs/2007.14340" TargetMode="External"/><Relationship Id="rId3" Type="http://schemas.openxmlformats.org/officeDocument/2006/relationships/image" Target="../media/image24.png"/><Relationship Id="rId7" Type="http://schemas.openxmlformats.org/officeDocument/2006/relationships/image" Target="../media/image143.tiff"/><Relationship Id="rId12" Type="http://schemas.openxmlformats.org/officeDocument/2006/relationships/image" Target="../media/image147.pn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142.tiff"/><Relationship Id="rId11" Type="http://schemas.openxmlformats.org/officeDocument/2006/relationships/image" Target="../media/image146.tiff"/><Relationship Id="rId5" Type="http://schemas.openxmlformats.org/officeDocument/2006/relationships/image" Target="../media/image141.png"/><Relationship Id="rId10" Type="http://schemas.openxmlformats.org/officeDocument/2006/relationships/image" Target="../media/image23.png"/><Relationship Id="rId4" Type="http://schemas.openxmlformats.org/officeDocument/2006/relationships/image" Target="../media/image140.png"/><Relationship Id="rId9" Type="http://schemas.openxmlformats.org/officeDocument/2006/relationships/image" Target="../media/image145.emf"/><Relationship Id="rId14" Type="http://schemas.openxmlformats.org/officeDocument/2006/relationships/image" Target="../media/image47.png"/></Relationships>
</file>

<file path=ppt/slides/_rels/slide5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9.png"/><Relationship Id="rId7"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32.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0.xml"/><Relationship Id="rId7" Type="http://schemas.openxmlformats.org/officeDocument/2006/relationships/image" Target="../media/image1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notesSlide" Target="../notesSlides/notesSlide4.xml"/><Relationship Id="rId9" Type="http://schemas.openxmlformats.org/officeDocument/2006/relationships/image" Target="../media/image21.png"/></Relationships>
</file>

<file path=ppt/slides/_rels/slide6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6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6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sv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image" Target="../media/image82.png"/><Relationship Id="rId1" Type="http://schemas.openxmlformats.org/officeDocument/2006/relationships/slideLayout" Target="../slideLayouts/slideLayout14.xml"/><Relationship Id="rId6" Type="http://schemas.openxmlformats.org/officeDocument/2006/relationships/image" Target="../media/image80.png"/><Relationship Id="rId11" Type="http://schemas.openxmlformats.org/officeDocument/2006/relationships/image" Target="../media/image89.svg"/><Relationship Id="rId5" Type="http://schemas.openxmlformats.org/officeDocument/2006/relationships/image" Target="../media/image84.jpeg"/><Relationship Id="rId15" Type="http://schemas.openxmlformats.org/officeDocument/2006/relationships/image" Target="../media/image93.svg"/><Relationship Id="rId10" Type="http://schemas.openxmlformats.org/officeDocument/2006/relationships/image" Target="../media/image88.png"/><Relationship Id="rId4" Type="http://schemas.openxmlformats.org/officeDocument/2006/relationships/image" Target="../media/image83.png"/><Relationship Id="rId9" Type="http://schemas.openxmlformats.org/officeDocument/2006/relationships/image" Target="../media/image87.svg"/><Relationship Id="rId14" Type="http://schemas.openxmlformats.org/officeDocument/2006/relationships/image" Target="../media/image9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tif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hyperlink" Target="https://github.com/ChristopherMayes/Xopt" TargetMode="External"/><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FDF5-05F4-E040-AC58-81AF3309B36A}"/>
              </a:ext>
            </a:extLst>
          </p:cNvPr>
          <p:cNvSpPr>
            <a:spLocks noGrp="1"/>
          </p:cNvSpPr>
          <p:nvPr>
            <p:ph type="ctrTitle"/>
          </p:nvPr>
        </p:nvSpPr>
        <p:spPr>
          <a:xfrm>
            <a:off x="350521" y="924559"/>
            <a:ext cx="11292840" cy="1689851"/>
          </a:xfrm>
          <a:solidFill>
            <a:schemeClr val="bg1">
              <a:alpha val="86000"/>
            </a:schemeClr>
          </a:solidFill>
          <a:effectLst/>
        </p:spPr>
        <p:txBody>
          <a:bodyPr anchor="ctr"/>
          <a:lstStyle/>
          <a:p>
            <a:r>
              <a:rPr lang="en-US" dirty="0"/>
              <a:t>Accelerator Systems Cyber Security Activities at SLAC.</a:t>
            </a:r>
            <a:endParaRPr lang="en-US" sz="2400" dirty="0"/>
          </a:p>
        </p:txBody>
      </p:sp>
      <p:sp>
        <p:nvSpPr>
          <p:cNvPr id="4" name="Title 1">
            <a:extLst>
              <a:ext uri="{FF2B5EF4-FFF2-40B4-BE49-F238E27FC236}">
                <a16:creationId xmlns:a16="http://schemas.microsoft.com/office/drawing/2014/main" id="{5E8DA23B-22FC-532E-3219-33491A926EAE}"/>
              </a:ext>
            </a:extLst>
          </p:cNvPr>
          <p:cNvSpPr txBox="1">
            <a:spLocks/>
          </p:cNvSpPr>
          <p:nvPr/>
        </p:nvSpPr>
        <p:spPr>
          <a:xfrm rot="10800000" flipV="1">
            <a:off x="2057883" y="2919044"/>
            <a:ext cx="8076234" cy="652635"/>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r>
              <a:rPr lang="en-US" sz="1600" dirty="0"/>
              <a:t>Greg White, SLAC</a:t>
            </a:r>
          </a:p>
          <a:p>
            <a:r>
              <a:rPr lang="en-US" sz="1600" dirty="0"/>
              <a:t>At ICALEPCS 2023, Cape Town, South Africa, 10</a:t>
            </a:r>
            <a:r>
              <a:rPr lang="en-US" sz="1600" baseline="30000" dirty="0"/>
              <a:t>th</a:t>
            </a:r>
            <a:r>
              <a:rPr lang="en-US" sz="1600" dirty="0"/>
              <a:t> October 2023.</a:t>
            </a:r>
          </a:p>
        </p:txBody>
      </p:sp>
      <p:sp>
        <p:nvSpPr>
          <p:cNvPr id="3" name="Title 1">
            <a:extLst>
              <a:ext uri="{FF2B5EF4-FFF2-40B4-BE49-F238E27FC236}">
                <a16:creationId xmlns:a16="http://schemas.microsoft.com/office/drawing/2014/main" id="{A77E4416-392B-B27F-E7D1-868047FACDEB}"/>
              </a:ext>
            </a:extLst>
          </p:cNvPr>
          <p:cNvSpPr txBox="1">
            <a:spLocks/>
          </p:cNvSpPr>
          <p:nvPr/>
        </p:nvSpPr>
        <p:spPr>
          <a:xfrm rot="10800000" flipV="1">
            <a:off x="350521" y="3846284"/>
            <a:ext cx="11292840" cy="2162629"/>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pPr algn="ctr">
              <a:buClr>
                <a:schemeClr val="dk1"/>
              </a:buClr>
              <a:buSzPct val="25000"/>
            </a:pPr>
            <a:r>
              <a:rPr lang="en-US" sz="1600" b="0" dirty="0"/>
              <a:t>Greg White for </a:t>
            </a:r>
            <a:r>
              <a:rPr lang="en-US" sz="1600" b="0" i="1" dirty="0" err="1"/>
              <a:t>Auralee</a:t>
            </a:r>
            <a:r>
              <a:rPr lang="en-US" sz="1600" b="0" i="1" dirty="0"/>
              <a:t> Edelen, Alberto Lutman, Chris Mayes, Murali Shankar, Erwin Lopez, Mark McCullough, Amedeo </a:t>
            </a:r>
            <a:r>
              <a:rPr lang="en-US" sz="1600" b="0" i="1" dirty="0" err="1"/>
              <a:t>Perazzo</a:t>
            </a:r>
            <a:r>
              <a:rPr lang="en-US" sz="1600" b="0" i="1" dirty="0"/>
              <a:t>, Ken </a:t>
            </a:r>
            <a:r>
              <a:rPr lang="en-US" sz="1600" b="0" i="1" dirty="0" err="1"/>
              <a:t>Brobeck</a:t>
            </a:r>
            <a:r>
              <a:rPr lang="en-US" sz="1600" b="0" i="1" dirty="0"/>
              <a:t>, Mark Foster, Daron Chabot, Mike </a:t>
            </a:r>
            <a:r>
              <a:rPr lang="en-US" sz="1600" b="0" i="1" dirty="0" err="1"/>
              <a:t>Zelazny</a:t>
            </a:r>
            <a:r>
              <a:rPr lang="en-US" sz="1600" b="0" i="1" dirty="0"/>
              <a:t>, Debbie </a:t>
            </a:r>
            <a:r>
              <a:rPr lang="en-US" sz="1600" b="0" i="1" dirty="0" err="1"/>
              <a:t>Rogind</a:t>
            </a:r>
            <a:r>
              <a:rPr lang="en-US" sz="1600" b="0" i="1" dirty="0"/>
              <a:t>, Lance Nakata, Matt Gibbs, Andrea Chan, </a:t>
            </a:r>
            <a:r>
              <a:rPr lang="en-US" sz="1600" b="0" i="1" dirty="0" err="1"/>
              <a:t>Arash</a:t>
            </a:r>
            <a:r>
              <a:rPr lang="en-US" sz="1600" b="0" i="1" dirty="0"/>
              <a:t> </a:t>
            </a:r>
            <a:r>
              <a:rPr lang="en-US" sz="1600" b="0" i="1" dirty="0" err="1"/>
              <a:t>Alavi</a:t>
            </a:r>
            <a:r>
              <a:rPr lang="en-US" sz="1600" b="0" i="1" dirty="0"/>
              <a:t>, Poonam </a:t>
            </a:r>
            <a:r>
              <a:rPr lang="en-US" sz="1600" b="0" i="1" dirty="0" err="1"/>
              <a:t>Pandi</a:t>
            </a:r>
            <a:r>
              <a:rPr lang="en-US" sz="1600" b="0" i="1" dirty="0"/>
              <a:t>, Lisa Christiansen, </a:t>
            </a:r>
            <a:r>
              <a:rPr lang="en-US" sz="1600" b="0" i="1" dirty="0" err="1"/>
              <a:t>Uy</a:t>
            </a:r>
            <a:r>
              <a:rPr lang="en-US" sz="1600" b="0" i="1" dirty="0"/>
              <a:t> Chu, Jacqueline </a:t>
            </a:r>
            <a:r>
              <a:rPr lang="en-US" sz="1600" b="0" i="1" dirty="0" err="1"/>
              <a:t>Garrahan</a:t>
            </a:r>
            <a:r>
              <a:rPr lang="en-US" sz="1600" b="0" i="1" dirty="0"/>
              <a:t>, Syed Hasan (SLAC), Bob </a:t>
            </a:r>
            <a:r>
              <a:rPr lang="en-US" sz="1600" b="0" i="1" dirty="0" err="1"/>
              <a:t>Dalesio</a:t>
            </a:r>
            <a:r>
              <a:rPr lang="en-US" sz="1600" b="0" i="1" dirty="0"/>
              <a:t>, Michael </a:t>
            </a:r>
            <a:r>
              <a:rPr lang="en-US" sz="1600" b="0" i="1" dirty="0" err="1"/>
              <a:t>Davidsaver</a:t>
            </a:r>
            <a:r>
              <a:rPr lang="en-US" sz="1600" b="0" i="1" dirty="0"/>
              <a:t> (Osprey DCS), George McIntyre (Level-N Ltd)</a:t>
            </a:r>
          </a:p>
          <a:p>
            <a:pPr>
              <a:buClr>
                <a:schemeClr val="dk1"/>
              </a:buClr>
              <a:buSzPct val="25000"/>
            </a:pPr>
            <a:r>
              <a:rPr lang="en-US" sz="1600" i="1" dirty="0"/>
              <a:t>Many Thanks to </a:t>
            </a:r>
            <a:r>
              <a:rPr lang="en-US" sz="1600" b="0" i="1" dirty="0"/>
              <a:t>Dale Dale Hugo </a:t>
            </a:r>
            <a:r>
              <a:rPr lang="en-US" sz="1600" b="0" i="1" dirty="0" err="1"/>
              <a:t>Leschnitzer</a:t>
            </a:r>
            <a:r>
              <a:rPr lang="en-US" sz="1600" b="0" i="1" dirty="0"/>
              <a:t>, Mark </a:t>
            </a:r>
            <a:r>
              <a:rPr lang="en-US" sz="1600" b="0" i="1" dirty="0" err="1"/>
              <a:t>Hahnert</a:t>
            </a:r>
            <a:r>
              <a:rPr lang="en-US" sz="1600" b="0" i="1" dirty="0"/>
              <a:t> (US Dept of Energy, Office of Science)</a:t>
            </a:r>
          </a:p>
          <a:p>
            <a:pPr algn="ctr">
              <a:buClr>
                <a:schemeClr val="dk1"/>
              </a:buClr>
              <a:buSzPct val="25000"/>
            </a:pPr>
            <a:r>
              <a:rPr lang="en-US" sz="1600" b="0" i="1" dirty="0"/>
              <a:t>David </a:t>
            </a:r>
            <a:r>
              <a:rPr lang="en-US" sz="1600" b="0" i="1" dirty="0" err="1"/>
              <a:t>Manz</a:t>
            </a:r>
            <a:r>
              <a:rPr lang="en-US" sz="1600" b="0" i="1" dirty="0"/>
              <a:t> (PNNL), </a:t>
            </a:r>
            <a:r>
              <a:rPr lang="en-US" sz="1600" b="0" i="1" dirty="0" err="1"/>
              <a:t>Jozsef</a:t>
            </a:r>
            <a:r>
              <a:rPr lang="en-US" sz="1600" b="0" i="1" dirty="0"/>
              <a:t> </a:t>
            </a:r>
            <a:r>
              <a:rPr lang="en-US" sz="1600" b="0" i="1" dirty="0" err="1"/>
              <a:t>Gacsal</a:t>
            </a:r>
            <a:r>
              <a:rPr lang="en-US" sz="1600" b="0" i="1" dirty="0"/>
              <a:t> (</a:t>
            </a:r>
            <a:r>
              <a:rPr lang="en-US" sz="1600" b="0" i="1" dirty="0" err="1"/>
              <a:t>SecurityLit</a:t>
            </a:r>
            <a:r>
              <a:rPr lang="en-US" sz="1600" b="0" i="1" dirty="0"/>
              <a:t>), Jason Carter (ORNL), Ralph Lange (ITER)</a:t>
            </a:r>
            <a:br>
              <a:rPr lang="en-US" sz="800" dirty="0"/>
            </a:br>
            <a:endParaRPr lang="en-US" sz="800" dirty="0"/>
          </a:p>
          <a:p>
            <a:r>
              <a:rPr lang="en-US" sz="1600" b="0" dirty="0"/>
              <a:t>EPICS 7 Development Team, and many others.</a:t>
            </a:r>
          </a:p>
        </p:txBody>
      </p:sp>
    </p:spTree>
    <p:extLst>
      <p:ext uri="{BB962C8B-B14F-4D97-AF65-F5344CB8AC3E}">
        <p14:creationId xmlns:p14="http://schemas.microsoft.com/office/powerpoint/2010/main" val="29460694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3CE4B-7CD9-7FDA-3C85-C779EE213479}"/>
              </a:ext>
            </a:extLst>
          </p:cNvPr>
          <p:cNvSpPr>
            <a:spLocks noGrp="1"/>
          </p:cNvSpPr>
          <p:nvPr>
            <p:ph type="title"/>
          </p:nvPr>
        </p:nvSpPr>
        <p:spPr>
          <a:xfrm>
            <a:off x="177809" y="49891"/>
            <a:ext cx="11480800" cy="632155"/>
          </a:xfrm>
        </p:spPr>
        <p:txBody>
          <a:bodyPr>
            <a:noAutofit/>
          </a:bodyPr>
          <a:lstStyle/>
          <a:p>
            <a:r>
              <a:rPr lang="en-US" sz="2667" dirty="0">
                <a:solidFill>
                  <a:srgbClr val="C00000"/>
                </a:solidFill>
              </a:rPr>
              <a:t>Efficient Emittance Optimization with Partial Measurements</a:t>
            </a:r>
          </a:p>
        </p:txBody>
      </p:sp>
      <p:pic>
        <p:nvPicPr>
          <p:cNvPr id="5" name="Picture 4">
            <a:extLst>
              <a:ext uri="{FF2B5EF4-FFF2-40B4-BE49-F238E27FC236}">
                <a16:creationId xmlns:a16="http://schemas.microsoft.com/office/drawing/2014/main" id="{C6F0ABAE-1997-2BAB-04B0-A7A3E1C0CE1F}"/>
              </a:ext>
            </a:extLst>
          </p:cNvPr>
          <p:cNvPicPr>
            <a:picLocks noChangeAspect="1"/>
          </p:cNvPicPr>
          <p:nvPr/>
        </p:nvPicPr>
        <p:blipFill>
          <a:blip r:embed="rId2"/>
          <a:stretch>
            <a:fillRect/>
          </a:stretch>
        </p:blipFill>
        <p:spPr>
          <a:xfrm>
            <a:off x="177809" y="4037446"/>
            <a:ext cx="3635000" cy="1736628"/>
          </a:xfrm>
          <a:prstGeom prst="rect">
            <a:avLst/>
          </a:prstGeom>
        </p:spPr>
      </p:pic>
      <p:pic>
        <p:nvPicPr>
          <p:cNvPr id="6" name="Picture 5">
            <a:extLst>
              <a:ext uri="{FF2B5EF4-FFF2-40B4-BE49-F238E27FC236}">
                <a16:creationId xmlns:a16="http://schemas.microsoft.com/office/drawing/2014/main" id="{A33A9043-B3F8-A48A-7C37-EC2D38380520}"/>
              </a:ext>
            </a:extLst>
          </p:cNvPr>
          <p:cNvPicPr>
            <a:picLocks noChangeAspect="1"/>
          </p:cNvPicPr>
          <p:nvPr/>
        </p:nvPicPr>
        <p:blipFill>
          <a:blip r:embed="rId3"/>
          <a:stretch>
            <a:fillRect/>
          </a:stretch>
        </p:blipFill>
        <p:spPr>
          <a:xfrm>
            <a:off x="84321" y="1442195"/>
            <a:ext cx="3745060" cy="2525943"/>
          </a:xfrm>
          <a:prstGeom prst="rect">
            <a:avLst/>
          </a:prstGeom>
        </p:spPr>
      </p:pic>
      <p:sp>
        <p:nvSpPr>
          <p:cNvPr id="7" name="TextBox 6">
            <a:extLst>
              <a:ext uri="{FF2B5EF4-FFF2-40B4-BE49-F238E27FC236}">
                <a16:creationId xmlns:a16="http://schemas.microsoft.com/office/drawing/2014/main" id="{561DC814-E856-DE9A-8086-0C526B9D6D85}"/>
              </a:ext>
            </a:extLst>
          </p:cNvPr>
          <p:cNvSpPr txBox="1"/>
          <p:nvPr/>
        </p:nvSpPr>
        <p:spPr>
          <a:xfrm>
            <a:off x="161364" y="613553"/>
            <a:ext cx="11357123" cy="1077218"/>
          </a:xfrm>
          <a:prstGeom prst="rect">
            <a:avLst/>
          </a:prstGeom>
          <a:noFill/>
        </p:spPr>
        <p:txBody>
          <a:bodyPr wrap="square" rtlCol="0">
            <a:spAutoFit/>
          </a:bodyPr>
          <a:lstStyle/>
          <a:p>
            <a:pPr marL="285744" indent="-285744">
              <a:buFont typeface="Arial" panose="020B0604020202020204" pitchFamily="34" charset="0"/>
              <a:buChar char="•"/>
            </a:pPr>
            <a:r>
              <a:rPr lang="en-US" sz="1600" b="1" dirty="0"/>
              <a:t>Instead of tuning on costly emittance measurements directly: learn a fast-executing model online for beam size while optimizing </a:t>
            </a:r>
            <a:r>
              <a:rPr lang="en-US" sz="1600" i="1" dirty="0">
                <a:sym typeface="Wingdings" pitchFamily="2" charset="2"/>
              </a:rPr>
              <a:t> learn on direct observables (e.g. beam size); do inferred “measurements” (e.g. emittance)</a:t>
            </a:r>
            <a:endParaRPr lang="en-US" sz="1600" b="1" dirty="0"/>
          </a:p>
          <a:p>
            <a:pPr marL="285744" indent="-285744">
              <a:buFont typeface="Arial" panose="020B0604020202020204" pitchFamily="34" charset="0"/>
              <a:buChar char="•"/>
            </a:pPr>
            <a:r>
              <a:rPr lang="en-US" sz="1600" b="1" dirty="0">
                <a:sym typeface="Wingdings" pitchFamily="2" charset="2"/>
              </a:rPr>
              <a:t>New algorithmic paradigm leveraging “Bayesian Algorithm Execution” (BAX) for </a:t>
            </a:r>
            <a:r>
              <a:rPr lang="en-US" sz="1600" b="1" dirty="0">
                <a:solidFill>
                  <a:srgbClr val="C00000"/>
                </a:solidFill>
                <a:sym typeface="Wingdings" pitchFamily="2" charset="2"/>
              </a:rPr>
              <a:t>20x speedup in tuning</a:t>
            </a:r>
            <a:br>
              <a:rPr lang="en-US" sz="1600" b="1" dirty="0">
                <a:solidFill>
                  <a:srgbClr val="C00000"/>
                </a:solidFill>
                <a:sym typeface="Wingdings" pitchFamily="2" charset="2"/>
              </a:rPr>
            </a:br>
            <a:endParaRPr lang="en-US" sz="1600" i="1" dirty="0">
              <a:sym typeface="Wingdings" pitchFamily="2" charset="2"/>
            </a:endParaRPr>
          </a:p>
        </p:txBody>
      </p:sp>
      <p:pic>
        <p:nvPicPr>
          <p:cNvPr id="8" name="Picture 7">
            <a:extLst>
              <a:ext uri="{FF2B5EF4-FFF2-40B4-BE49-F238E27FC236}">
                <a16:creationId xmlns:a16="http://schemas.microsoft.com/office/drawing/2014/main" id="{886F9E6E-908A-A4FA-F711-847C4CBF47EF}"/>
              </a:ext>
            </a:extLst>
          </p:cNvPr>
          <p:cNvPicPr>
            <a:picLocks noChangeAspect="1"/>
          </p:cNvPicPr>
          <p:nvPr/>
        </p:nvPicPr>
        <p:blipFill rotWithShape="1">
          <a:blip r:embed="rId4"/>
          <a:srcRect b="38112"/>
          <a:stretch/>
        </p:blipFill>
        <p:spPr>
          <a:xfrm>
            <a:off x="6162701" y="1661297"/>
            <a:ext cx="3120289" cy="1852931"/>
          </a:xfrm>
          <a:prstGeom prst="rect">
            <a:avLst/>
          </a:prstGeom>
        </p:spPr>
      </p:pic>
      <p:pic>
        <p:nvPicPr>
          <p:cNvPr id="9" name="Picture 8">
            <a:extLst>
              <a:ext uri="{FF2B5EF4-FFF2-40B4-BE49-F238E27FC236}">
                <a16:creationId xmlns:a16="http://schemas.microsoft.com/office/drawing/2014/main" id="{EF46C3BD-DECD-B0E5-6CA8-F97C1C5AE653}"/>
              </a:ext>
            </a:extLst>
          </p:cNvPr>
          <p:cNvPicPr>
            <a:picLocks noChangeAspect="1"/>
          </p:cNvPicPr>
          <p:nvPr/>
        </p:nvPicPr>
        <p:blipFill rotWithShape="1">
          <a:blip r:embed="rId4"/>
          <a:srcRect t="61835"/>
          <a:stretch/>
        </p:blipFill>
        <p:spPr>
          <a:xfrm>
            <a:off x="9159279" y="1772589"/>
            <a:ext cx="2888795" cy="1057892"/>
          </a:xfrm>
          <a:prstGeom prst="rect">
            <a:avLst/>
          </a:prstGeom>
        </p:spPr>
      </p:pic>
      <p:pic>
        <p:nvPicPr>
          <p:cNvPr id="10" name="Picture 9">
            <a:extLst>
              <a:ext uri="{FF2B5EF4-FFF2-40B4-BE49-F238E27FC236}">
                <a16:creationId xmlns:a16="http://schemas.microsoft.com/office/drawing/2014/main" id="{B5C1642C-BC8E-E6E4-9114-9EBA77E34F18}"/>
              </a:ext>
            </a:extLst>
          </p:cNvPr>
          <p:cNvPicPr>
            <a:picLocks noChangeAspect="1"/>
          </p:cNvPicPr>
          <p:nvPr/>
        </p:nvPicPr>
        <p:blipFill>
          <a:blip r:embed="rId5"/>
          <a:stretch>
            <a:fillRect/>
          </a:stretch>
        </p:blipFill>
        <p:spPr>
          <a:xfrm>
            <a:off x="6246539" y="3709496"/>
            <a:ext cx="3178803" cy="2068865"/>
          </a:xfrm>
          <a:prstGeom prst="rect">
            <a:avLst/>
          </a:prstGeom>
        </p:spPr>
      </p:pic>
      <p:sp>
        <p:nvSpPr>
          <p:cNvPr id="11" name="TextBox 10">
            <a:extLst>
              <a:ext uri="{FF2B5EF4-FFF2-40B4-BE49-F238E27FC236}">
                <a16:creationId xmlns:a16="http://schemas.microsoft.com/office/drawing/2014/main" id="{5FFF0758-2C36-5199-5859-F484318B2168}"/>
              </a:ext>
            </a:extLst>
          </p:cNvPr>
          <p:cNvSpPr txBox="1"/>
          <p:nvPr/>
        </p:nvSpPr>
        <p:spPr>
          <a:xfrm>
            <a:off x="7884565" y="2746804"/>
            <a:ext cx="952440" cy="307777"/>
          </a:xfrm>
          <a:prstGeom prst="rect">
            <a:avLst/>
          </a:prstGeom>
          <a:noFill/>
        </p:spPr>
        <p:txBody>
          <a:bodyPr wrap="none" rtlCol="0">
            <a:spAutoFit/>
          </a:bodyPr>
          <a:lstStyle/>
          <a:p>
            <a:r>
              <a:rPr lang="en-US" sz="1400" dirty="0"/>
              <a:t>simulation</a:t>
            </a:r>
          </a:p>
        </p:txBody>
      </p:sp>
      <p:sp>
        <p:nvSpPr>
          <p:cNvPr id="12" name="TextBox 11">
            <a:extLst>
              <a:ext uri="{FF2B5EF4-FFF2-40B4-BE49-F238E27FC236}">
                <a16:creationId xmlns:a16="http://schemas.microsoft.com/office/drawing/2014/main" id="{3666A125-69CF-0DE3-AB3B-2D9A08A3455B}"/>
              </a:ext>
            </a:extLst>
          </p:cNvPr>
          <p:cNvSpPr txBox="1"/>
          <p:nvPr/>
        </p:nvSpPr>
        <p:spPr>
          <a:xfrm>
            <a:off x="7770567" y="4666373"/>
            <a:ext cx="1153124" cy="307777"/>
          </a:xfrm>
          <a:prstGeom prst="rect">
            <a:avLst/>
          </a:prstGeom>
          <a:noFill/>
        </p:spPr>
        <p:txBody>
          <a:bodyPr wrap="square" rtlCol="0">
            <a:spAutoFit/>
          </a:bodyPr>
          <a:lstStyle/>
          <a:p>
            <a:r>
              <a:rPr lang="en-US" sz="1400" dirty="0"/>
              <a:t>experiment</a:t>
            </a:r>
          </a:p>
        </p:txBody>
      </p:sp>
      <p:pic>
        <p:nvPicPr>
          <p:cNvPr id="13" name="Picture 12">
            <a:extLst>
              <a:ext uri="{FF2B5EF4-FFF2-40B4-BE49-F238E27FC236}">
                <a16:creationId xmlns:a16="http://schemas.microsoft.com/office/drawing/2014/main" id="{221BCE84-1FAC-82B8-3349-9CE506A15994}"/>
              </a:ext>
            </a:extLst>
          </p:cNvPr>
          <p:cNvPicPr>
            <a:picLocks noChangeAspect="1"/>
          </p:cNvPicPr>
          <p:nvPr/>
        </p:nvPicPr>
        <p:blipFill rotWithShape="1">
          <a:blip r:embed="rId6"/>
          <a:srcRect l="50000"/>
          <a:stretch/>
        </p:blipFill>
        <p:spPr>
          <a:xfrm>
            <a:off x="4032537" y="3908450"/>
            <a:ext cx="2130164" cy="2165581"/>
          </a:xfrm>
          <a:prstGeom prst="rect">
            <a:avLst/>
          </a:prstGeom>
        </p:spPr>
      </p:pic>
      <p:pic>
        <p:nvPicPr>
          <p:cNvPr id="14" name="Picture 13">
            <a:extLst>
              <a:ext uri="{FF2B5EF4-FFF2-40B4-BE49-F238E27FC236}">
                <a16:creationId xmlns:a16="http://schemas.microsoft.com/office/drawing/2014/main" id="{37E9D34C-F5AC-4FEF-7727-0E7F3D59BA0E}"/>
              </a:ext>
            </a:extLst>
          </p:cNvPr>
          <p:cNvPicPr>
            <a:picLocks noChangeAspect="1"/>
          </p:cNvPicPr>
          <p:nvPr/>
        </p:nvPicPr>
        <p:blipFill rotWithShape="1">
          <a:blip r:embed="rId6"/>
          <a:srcRect r="51221"/>
          <a:stretch/>
        </p:blipFill>
        <p:spPr>
          <a:xfrm>
            <a:off x="3945294" y="1556733"/>
            <a:ext cx="1918268" cy="1999001"/>
          </a:xfrm>
          <a:prstGeom prst="rect">
            <a:avLst/>
          </a:prstGeom>
        </p:spPr>
      </p:pic>
      <p:sp>
        <p:nvSpPr>
          <p:cNvPr id="15" name="TextBox 14">
            <a:extLst>
              <a:ext uri="{FF2B5EF4-FFF2-40B4-BE49-F238E27FC236}">
                <a16:creationId xmlns:a16="http://schemas.microsoft.com/office/drawing/2014/main" id="{089C61B3-E8B8-6E48-A3A0-5F0A704C3030}"/>
              </a:ext>
            </a:extLst>
          </p:cNvPr>
          <p:cNvSpPr txBox="1"/>
          <p:nvPr/>
        </p:nvSpPr>
        <p:spPr>
          <a:xfrm>
            <a:off x="0" y="5977112"/>
            <a:ext cx="12192000" cy="830997"/>
          </a:xfrm>
          <a:prstGeom prst="rect">
            <a:avLst/>
          </a:prstGeom>
          <a:solidFill>
            <a:srgbClr val="C00000"/>
          </a:solidFill>
          <a:ln>
            <a:solidFill>
              <a:srgbClr val="8C1515"/>
            </a:solidFill>
          </a:ln>
        </p:spPr>
        <p:txBody>
          <a:bodyPr wrap="square" rtlCol="0" anchor="ctr">
            <a:spAutoFit/>
          </a:bodyPr>
          <a:lstStyle/>
          <a:p>
            <a:pPr algn="ct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Paradigm shift in how tuning on indirectly computed beam measurements (such as emittance) is done, with 20x improvement over standard method for emittance tuning. </a:t>
            </a:r>
            <a:r>
              <a:rPr lang="en-US" sz="1600" dirty="0">
                <a:solidFill>
                  <a:schemeClr val="bg1"/>
                </a:solidFill>
                <a:latin typeface="Lato" panose="020F0502020204030203" pitchFamily="34" charset="0"/>
                <a:ea typeface="Lato" panose="020F0502020204030203" pitchFamily="34" charset="0"/>
                <a:cs typeface="Lato" panose="020F0502020204030203" pitchFamily="34" charset="0"/>
                <a:sym typeface="Wingdings" pitchFamily="2" charset="2"/>
              </a:rPr>
              <a:t> </a:t>
            </a:r>
            <a:r>
              <a:rPr lang="en-US" sz="1600" b="1" i="1" dirty="0">
                <a:solidFill>
                  <a:schemeClr val="bg1"/>
                </a:solidFill>
                <a:latin typeface="Lato" panose="020F0502020204030203" pitchFamily="34" charset="0"/>
                <a:ea typeface="Lato" panose="020F0502020204030203" pitchFamily="34" charset="0"/>
                <a:cs typeface="Lato" panose="020F0502020204030203" pitchFamily="34" charset="0"/>
              </a:rPr>
              <a:t>Now working to integrate into operations. </a:t>
            </a:r>
          </a:p>
          <a:p>
            <a:pPr marL="228594" indent="-228594" algn="ctr">
              <a:buFont typeface="Wingdings" pitchFamily="2" charset="2"/>
              <a:buChar char="à"/>
            </a:pPr>
            <a:r>
              <a:rPr lang="en-US" sz="1600" b="1" i="1" dirty="0">
                <a:solidFill>
                  <a:schemeClr val="bg1"/>
                </a:solidFill>
                <a:latin typeface="Lato" panose="020F0502020204030203" pitchFamily="34" charset="0"/>
                <a:ea typeface="Lato" panose="020F0502020204030203" pitchFamily="34" charset="0"/>
                <a:cs typeface="Lato" panose="020F0502020204030203" pitchFamily="34" charset="0"/>
              </a:rPr>
              <a:t>Also now working to incorporate more informative global models /priors rather than learning the model from scratch each time.</a:t>
            </a:r>
          </a:p>
        </p:txBody>
      </p:sp>
      <p:cxnSp>
        <p:nvCxnSpPr>
          <p:cNvPr id="18" name="Straight Arrow Connector 17">
            <a:extLst>
              <a:ext uri="{FF2B5EF4-FFF2-40B4-BE49-F238E27FC236}">
                <a16:creationId xmlns:a16="http://schemas.microsoft.com/office/drawing/2014/main" id="{D2B7383A-6330-8ADE-7E06-B1990D1BBC92}"/>
              </a:ext>
            </a:extLst>
          </p:cNvPr>
          <p:cNvCxnSpPr>
            <a:cxnSpLocks/>
          </p:cNvCxnSpPr>
          <p:nvPr/>
        </p:nvCxnSpPr>
        <p:spPr>
          <a:xfrm>
            <a:off x="4319367" y="3514228"/>
            <a:ext cx="0" cy="45390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A88CFA2C-FB82-9DB9-7153-D69ECD5F8801}"/>
              </a:ext>
            </a:extLst>
          </p:cNvPr>
          <p:cNvSpPr txBox="1"/>
          <p:nvPr/>
        </p:nvSpPr>
        <p:spPr>
          <a:xfrm>
            <a:off x="4278035" y="3514229"/>
            <a:ext cx="173789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1400" b="1" i="1" dirty="0">
                <a:solidFill>
                  <a:srgbClr val="C00000"/>
                </a:solidFill>
                <a:sym typeface="Calibri"/>
              </a:rPr>
              <a:t>model is learned</a:t>
            </a:r>
          </a:p>
          <a:p>
            <a:pPr algn="ctr" defTabSz="914377" hangingPunct="0"/>
            <a:r>
              <a:rPr lang="en-US" sz="1400" b="1" i="1" dirty="0">
                <a:solidFill>
                  <a:srgbClr val="C00000"/>
                </a:solidFill>
                <a:sym typeface="Calibri"/>
              </a:rPr>
              <a:t> on-the-fly</a:t>
            </a:r>
          </a:p>
        </p:txBody>
      </p:sp>
      <p:cxnSp>
        <p:nvCxnSpPr>
          <p:cNvPr id="25" name="Straight Arrow Connector 24">
            <a:extLst>
              <a:ext uri="{FF2B5EF4-FFF2-40B4-BE49-F238E27FC236}">
                <a16:creationId xmlns:a16="http://schemas.microsoft.com/office/drawing/2014/main" id="{EBCDA266-ADFB-CA66-A27E-D5ED65E57E56}"/>
              </a:ext>
            </a:extLst>
          </p:cNvPr>
          <p:cNvCxnSpPr>
            <a:cxnSpLocks/>
          </p:cNvCxnSpPr>
          <p:nvPr/>
        </p:nvCxnSpPr>
        <p:spPr>
          <a:xfrm flipV="1">
            <a:off x="9582115" y="2330734"/>
            <a:ext cx="270419" cy="63479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29" name="TextBox 28">
            <a:extLst>
              <a:ext uri="{FF2B5EF4-FFF2-40B4-BE49-F238E27FC236}">
                <a16:creationId xmlns:a16="http://schemas.microsoft.com/office/drawing/2014/main" id="{CD758E78-60C5-FD04-B4CD-C61A471375D5}"/>
              </a:ext>
            </a:extLst>
          </p:cNvPr>
          <p:cNvSpPr txBox="1"/>
          <p:nvPr/>
        </p:nvSpPr>
        <p:spPr>
          <a:xfrm>
            <a:off x="9046153" y="2965533"/>
            <a:ext cx="3115047"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1200" b="1" i="1" dirty="0">
                <a:solidFill>
                  <a:schemeClr val="accent5">
                    <a:lumMod val="50000"/>
                  </a:schemeClr>
                </a:solidFill>
                <a:sym typeface="Calibri"/>
              </a:rPr>
              <a:t>Convergence of beam size prediction error gives practical indicator of optimization convergence </a:t>
            </a:r>
            <a:r>
              <a:rPr lang="en-US" sz="1200" i="1" dirty="0">
                <a:solidFill>
                  <a:schemeClr val="accent5">
                    <a:lumMod val="50000"/>
                  </a:schemeClr>
                </a:solidFill>
                <a:sym typeface="Calibri"/>
              </a:rPr>
              <a:t>(no need to do direct emittance measurement until the end)</a:t>
            </a:r>
          </a:p>
        </p:txBody>
      </p:sp>
      <p:sp>
        <p:nvSpPr>
          <p:cNvPr id="30" name="TextBox 29">
            <a:extLst>
              <a:ext uri="{FF2B5EF4-FFF2-40B4-BE49-F238E27FC236}">
                <a16:creationId xmlns:a16="http://schemas.microsoft.com/office/drawing/2014/main" id="{819F4DDB-E7A8-9AB9-4B78-BAF1EB70E46E}"/>
              </a:ext>
            </a:extLst>
          </p:cNvPr>
          <p:cNvSpPr txBox="1"/>
          <p:nvPr/>
        </p:nvSpPr>
        <p:spPr>
          <a:xfrm>
            <a:off x="9484085" y="4172833"/>
            <a:ext cx="261837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914377" hangingPunct="0"/>
            <a:r>
              <a:rPr lang="en-US" sz="1200" b="1" i="1" dirty="0">
                <a:solidFill>
                  <a:schemeClr val="accent5">
                    <a:lumMod val="50000"/>
                  </a:schemeClr>
                </a:solidFill>
                <a:sym typeface="Calibri"/>
              </a:rPr>
              <a:t>Found equivalent quality to hand-tuning in about 70 iterations </a:t>
            </a:r>
            <a:r>
              <a:rPr lang="en-US" sz="1200" i="1" dirty="0">
                <a:solidFill>
                  <a:schemeClr val="accent5">
                    <a:lumMod val="50000"/>
                  </a:schemeClr>
                </a:solidFill>
                <a:sym typeface="Calibri"/>
              </a:rPr>
              <a:t>(</a:t>
            </a:r>
            <a:r>
              <a:rPr lang="en-US" sz="1200" i="1" dirty="0">
                <a:solidFill>
                  <a:schemeClr val="accent5">
                    <a:lumMod val="50000"/>
                  </a:schemeClr>
                </a:solidFill>
              </a:rPr>
              <a:t>estimate this would take a few </a:t>
            </a:r>
            <a:r>
              <a:rPr lang="en-US" sz="1200" i="1" dirty="0">
                <a:solidFill>
                  <a:schemeClr val="accent5">
                    <a:lumMod val="50000"/>
                  </a:schemeClr>
                </a:solidFill>
                <a:sym typeface="Calibri"/>
              </a:rPr>
              <a:t>minutes with computationally optimized routine)</a:t>
            </a:r>
          </a:p>
        </p:txBody>
      </p:sp>
      <p:cxnSp>
        <p:nvCxnSpPr>
          <p:cNvPr id="38" name="Elbow Connector 37">
            <a:extLst>
              <a:ext uri="{FF2B5EF4-FFF2-40B4-BE49-F238E27FC236}">
                <a16:creationId xmlns:a16="http://schemas.microsoft.com/office/drawing/2014/main" id="{ECAA6594-1C82-7292-A3C9-E10D4C681E4D}"/>
              </a:ext>
            </a:extLst>
          </p:cNvPr>
          <p:cNvCxnSpPr>
            <a:cxnSpLocks/>
            <a:stCxn id="30" idx="2"/>
          </p:cNvCxnSpPr>
          <p:nvPr/>
        </p:nvCxnSpPr>
        <p:spPr>
          <a:xfrm rot="5400000">
            <a:off x="9782331" y="4145194"/>
            <a:ext cx="152306" cy="1869574"/>
          </a:xfrm>
          <a:prstGeom prst="bentConnector2">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1" name="TextBox 40">
            <a:extLst>
              <a:ext uri="{FF2B5EF4-FFF2-40B4-BE49-F238E27FC236}">
                <a16:creationId xmlns:a16="http://schemas.microsoft.com/office/drawing/2014/main" id="{F9B650B8-A323-B5A0-1245-ED1DDE91D116}"/>
              </a:ext>
            </a:extLst>
          </p:cNvPr>
          <p:cNvSpPr txBox="1"/>
          <p:nvPr/>
        </p:nvSpPr>
        <p:spPr>
          <a:xfrm>
            <a:off x="9582115" y="5437818"/>
            <a:ext cx="6115051"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200" i="1" dirty="0">
                <a:hlinkClick r:id="rId7"/>
              </a:rPr>
              <a:t>https://arxiv.org/abs/2209.04587</a:t>
            </a:r>
            <a:r>
              <a:rPr lang="en-US" sz="1200" i="1" dirty="0"/>
              <a:t> </a:t>
            </a:r>
          </a:p>
        </p:txBody>
      </p:sp>
    </p:spTree>
    <p:extLst>
      <p:ext uri="{BB962C8B-B14F-4D97-AF65-F5344CB8AC3E}">
        <p14:creationId xmlns:p14="http://schemas.microsoft.com/office/powerpoint/2010/main" val="18077157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4D352BB-EC14-F380-C1F0-C5F131951E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00" t="77864" r="24741"/>
          <a:stretch/>
        </p:blipFill>
        <p:spPr bwMode="auto">
          <a:xfrm>
            <a:off x="86525" y="2357212"/>
            <a:ext cx="2705131" cy="1593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FC16C29-BEF5-2716-675C-03ADFD21C72C}"/>
              </a:ext>
            </a:extLst>
          </p:cNvPr>
          <p:cNvSpPr txBox="1"/>
          <p:nvPr/>
        </p:nvSpPr>
        <p:spPr>
          <a:xfrm>
            <a:off x="0" y="461132"/>
            <a:ext cx="8144123" cy="1754326"/>
          </a:xfrm>
          <a:prstGeom prst="rect">
            <a:avLst/>
          </a:prstGeom>
          <a:noFill/>
        </p:spPr>
        <p:txBody>
          <a:bodyPr wrap="square" rtlCol="0">
            <a:spAutoFit/>
          </a:bodyPr>
          <a:lstStyle/>
          <a:p>
            <a:r>
              <a:rPr lang="en-US" sz="133" b="1" dirty="0">
                <a:solidFill>
                  <a:schemeClr val="bg2"/>
                </a:solidFill>
              </a:rPr>
              <a:t> </a:t>
            </a:r>
          </a:p>
          <a:p>
            <a:pPr marL="594330" indent="-228589">
              <a:buFont typeface="Arial" panose="020B0604020202020204" pitchFamily="34" charset="0"/>
              <a:buChar char="•"/>
            </a:pPr>
            <a:r>
              <a:rPr lang="en-US" sz="1600" dirty="0">
                <a:solidFill>
                  <a:schemeClr val="tx1">
                    <a:lumMod val="75000"/>
                    <a:lumOff val="25000"/>
                  </a:schemeClr>
                </a:solidFill>
              </a:rPr>
              <a:t>ML models trained on detailed physics simulations with nonlinear collective effects</a:t>
            </a:r>
            <a:endParaRPr lang="en-US" sz="133" dirty="0">
              <a:solidFill>
                <a:schemeClr val="tx1">
                  <a:lumMod val="75000"/>
                  <a:lumOff val="25000"/>
                </a:schemeClr>
              </a:solidFill>
            </a:endParaRPr>
          </a:p>
          <a:p>
            <a:pPr marL="594330" indent="-228589">
              <a:buFont typeface="Arial" panose="020B0604020202020204" pitchFamily="34" charset="0"/>
              <a:buChar char="•"/>
            </a:pPr>
            <a:r>
              <a:rPr lang="en-US" sz="1600" dirty="0">
                <a:solidFill>
                  <a:schemeClr val="tx1">
                    <a:lumMod val="75000"/>
                    <a:lumOff val="25000"/>
                  </a:schemeClr>
                </a:solidFill>
              </a:rPr>
              <a:t>Accurate over a wide range of settings </a:t>
            </a:r>
            <a:r>
              <a:rPr lang="en-US" sz="1600" dirty="0">
                <a:solidFill>
                  <a:schemeClr val="tx1">
                    <a:lumMod val="75000"/>
                    <a:lumOff val="25000"/>
                  </a:schemeClr>
                </a:solidFill>
                <a:sym typeface="Wingdings" pitchFamily="2" charset="2"/>
              </a:rPr>
              <a:t> calibrate to match machine measurements</a:t>
            </a:r>
            <a:endParaRPr lang="en-US" sz="1600" dirty="0">
              <a:solidFill>
                <a:schemeClr val="tx1">
                  <a:lumMod val="75000"/>
                  <a:lumOff val="25000"/>
                </a:schemeClr>
              </a:solidFill>
            </a:endParaRPr>
          </a:p>
          <a:p>
            <a:pPr marL="365742"/>
            <a:r>
              <a:rPr lang="en-US" sz="400" i="1" dirty="0">
                <a:solidFill>
                  <a:schemeClr val="tx1">
                    <a:lumMod val="65000"/>
                    <a:lumOff val="35000"/>
                  </a:schemeClr>
                </a:solidFill>
              </a:rPr>
              <a:t> </a:t>
            </a:r>
            <a:br>
              <a:rPr lang="en-US" sz="1600" dirty="0">
                <a:solidFill>
                  <a:schemeClr val="tx1">
                    <a:lumMod val="75000"/>
                    <a:lumOff val="25000"/>
                  </a:schemeClr>
                </a:solidFill>
              </a:rPr>
            </a:br>
            <a:r>
              <a:rPr lang="en-US" sz="400" dirty="0">
                <a:solidFill>
                  <a:schemeClr val="tx1">
                    <a:lumMod val="75000"/>
                    <a:lumOff val="25000"/>
                  </a:schemeClr>
                </a:solidFill>
              </a:rPr>
              <a:t> </a:t>
            </a:r>
          </a:p>
          <a:p>
            <a:pPr marL="594330" indent="-228589">
              <a:buFont typeface="Arial" panose="020B0604020202020204" pitchFamily="34" charset="0"/>
              <a:buChar char="•"/>
            </a:pPr>
            <a:r>
              <a:rPr lang="en-US" sz="1600" b="1" dirty="0">
                <a:solidFill>
                  <a:srgbClr val="C00000"/>
                </a:solidFill>
              </a:rPr>
              <a:t>Used to develop/prototype new algorithms before testing online </a:t>
            </a:r>
            <a:br>
              <a:rPr lang="en-US" sz="1600" b="1" dirty="0">
                <a:solidFill>
                  <a:schemeClr val="bg2"/>
                </a:solidFill>
              </a:rPr>
            </a:br>
            <a:r>
              <a:rPr lang="en-US" sz="1467" dirty="0">
                <a:solidFill>
                  <a:schemeClr val="tx1">
                    <a:lumMod val="50000"/>
                    <a:lumOff val="50000"/>
                  </a:schemeClr>
                </a:solidFill>
              </a:rPr>
              <a:t>(e.g. BAX w/ 20x speedup in emittance tuning </a:t>
            </a:r>
            <a:r>
              <a:rPr lang="en-US" sz="1467" i="1"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https://arxiv.org/abs/2209.04587</a:t>
            </a:r>
            <a:r>
              <a:rPr lang="en-US" sz="1467" dirty="0">
                <a:solidFill>
                  <a:schemeClr val="tx1">
                    <a:lumMod val="50000"/>
                    <a:lumOff val="50000"/>
                  </a:schemeClr>
                </a:solidFill>
              </a:rPr>
              <a:t>)</a:t>
            </a:r>
          </a:p>
          <a:p>
            <a:pPr marL="594330" indent="-228589">
              <a:buFont typeface="Arial" panose="020B0604020202020204" pitchFamily="34" charset="0"/>
              <a:buChar char="•"/>
            </a:pPr>
            <a:endParaRPr lang="en-US" sz="400" i="1" dirty="0">
              <a:solidFill>
                <a:schemeClr val="tx1">
                  <a:lumMod val="50000"/>
                  <a:lumOff val="50000"/>
                </a:schemeClr>
              </a:solidFill>
            </a:endParaRPr>
          </a:p>
          <a:p>
            <a:pPr marL="594330" indent="-228589">
              <a:buFont typeface="Arial" panose="020B0604020202020204" pitchFamily="34" charset="0"/>
              <a:buChar char="•"/>
            </a:pPr>
            <a:r>
              <a:rPr lang="en-US" sz="1600" dirty="0">
                <a:solidFill>
                  <a:schemeClr val="tx1">
                    <a:lumMod val="75000"/>
                    <a:lumOff val="25000"/>
                  </a:schemeClr>
                </a:solidFill>
              </a:rPr>
              <a:t>Will provide initial Twiss parameters for downstream online model for optics matching</a:t>
            </a:r>
          </a:p>
          <a:p>
            <a:pPr marL="594330" indent="-228589">
              <a:buFont typeface="Arial" panose="020B0604020202020204" pitchFamily="34" charset="0"/>
              <a:buChar char="•"/>
            </a:pPr>
            <a:r>
              <a:rPr lang="en-US" sz="1600" dirty="0">
                <a:solidFill>
                  <a:schemeClr val="tx1">
                    <a:lumMod val="75000"/>
                    <a:lumOff val="25000"/>
                  </a:schemeClr>
                </a:solidFill>
              </a:rPr>
              <a:t>Working on integrating model information to further speed up optimization algorithms</a:t>
            </a:r>
          </a:p>
        </p:txBody>
      </p:sp>
      <p:grpSp>
        <p:nvGrpSpPr>
          <p:cNvPr id="24" name="Group 23">
            <a:extLst>
              <a:ext uri="{FF2B5EF4-FFF2-40B4-BE49-F238E27FC236}">
                <a16:creationId xmlns:a16="http://schemas.microsoft.com/office/drawing/2014/main" id="{6A2BBCDB-8EBA-0F8C-F003-BC17B9630993}"/>
              </a:ext>
            </a:extLst>
          </p:cNvPr>
          <p:cNvGrpSpPr/>
          <p:nvPr/>
        </p:nvGrpSpPr>
        <p:grpSpPr>
          <a:xfrm>
            <a:off x="7915753" y="49700"/>
            <a:ext cx="4173908" cy="2486757"/>
            <a:chOff x="5847867" y="180090"/>
            <a:chExt cx="3040803" cy="1794115"/>
          </a:xfrm>
        </p:grpSpPr>
        <p:pic>
          <p:nvPicPr>
            <p:cNvPr id="3" name="Picture 2">
              <a:extLst>
                <a:ext uri="{FF2B5EF4-FFF2-40B4-BE49-F238E27FC236}">
                  <a16:creationId xmlns:a16="http://schemas.microsoft.com/office/drawing/2014/main" id="{8BF0FECB-F7C3-D8CB-E6AA-A65FF0BC1A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67" t="5388" r="18366" b="72407"/>
            <a:stretch/>
          </p:blipFill>
          <p:spPr bwMode="auto">
            <a:xfrm>
              <a:off x="5847867" y="180090"/>
              <a:ext cx="3040803" cy="166479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AE1E299-E93F-9894-AA4A-9C9210BBEA59}"/>
                </a:ext>
              </a:extLst>
            </p:cNvPr>
            <p:cNvSpPr/>
            <p:nvPr/>
          </p:nvSpPr>
          <p:spPr>
            <a:xfrm>
              <a:off x="7930661" y="1805494"/>
              <a:ext cx="149469" cy="168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pic>
        <p:nvPicPr>
          <p:cNvPr id="29" name="Picture 28">
            <a:extLst>
              <a:ext uri="{FF2B5EF4-FFF2-40B4-BE49-F238E27FC236}">
                <a16:creationId xmlns:a16="http://schemas.microsoft.com/office/drawing/2014/main" id="{9F942803-A256-552E-5E33-4F00E2E5D35F}"/>
              </a:ext>
            </a:extLst>
          </p:cNvPr>
          <p:cNvPicPr>
            <a:picLocks noChangeAspect="1"/>
          </p:cNvPicPr>
          <p:nvPr/>
        </p:nvPicPr>
        <p:blipFill rotWithShape="1">
          <a:blip r:embed="rId5"/>
          <a:srcRect r="39151" b="69341"/>
          <a:stretch/>
        </p:blipFill>
        <p:spPr>
          <a:xfrm>
            <a:off x="34523" y="4078904"/>
            <a:ext cx="2486565" cy="1372205"/>
          </a:xfrm>
          <a:prstGeom prst="rect">
            <a:avLst/>
          </a:prstGeom>
        </p:spPr>
      </p:pic>
      <p:sp>
        <p:nvSpPr>
          <p:cNvPr id="31" name="TextBox 30">
            <a:extLst>
              <a:ext uri="{FF2B5EF4-FFF2-40B4-BE49-F238E27FC236}">
                <a16:creationId xmlns:a16="http://schemas.microsoft.com/office/drawing/2014/main" id="{92F4E4C6-9C8B-BAFD-E476-35A912AAE50C}"/>
              </a:ext>
            </a:extLst>
          </p:cNvPr>
          <p:cNvSpPr txBox="1"/>
          <p:nvPr/>
        </p:nvSpPr>
        <p:spPr>
          <a:xfrm>
            <a:off x="735014" y="2455385"/>
            <a:ext cx="1516565" cy="830997"/>
          </a:xfrm>
          <a:prstGeom prst="rect">
            <a:avLst/>
          </a:prstGeom>
          <a:noFill/>
        </p:spPr>
        <p:txBody>
          <a:bodyPr wrap="square" rtlCol="0">
            <a:spAutoFit/>
          </a:bodyPr>
          <a:lstStyle/>
          <a:p>
            <a:r>
              <a:rPr lang="en-US" sz="1600" i="1" dirty="0">
                <a:solidFill>
                  <a:schemeClr val="accent5">
                    <a:lumMod val="75000"/>
                  </a:schemeClr>
                </a:solidFill>
              </a:rPr>
              <a:t>prototyping optimization</a:t>
            </a:r>
          </a:p>
          <a:p>
            <a:r>
              <a:rPr lang="en-US" sz="1600" i="1" dirty="0">
                <a:solidFill>
                  <a:schemeClr val="accent5">
                    <a:lumMod val="75000"/>
                  </a:schemeClr>
                </a:solidFill>
              </a:rPr>
              <a:t>algorithms</a:t>
            </a:r>
          </a:p>
        </p:txBody>
      </p:sp>
      <p:sp>
        <p:nvSpPr>
          <p:cNvPr id="32" name="Google Shape;344;g134c20c7434_2_0">
            <a:extLst>
              <a:ext uri="{FF2B5EF4-FFF2-40B4-BE49-F238E27FC236}">
                <a16:creationId xmlns:a16="http://schemas.microsoft.com/office/drawing/2014/main" id="{EB877EF6-F3DF-E04D-B228-4746877901F3}"/>
              </a:ext>
            </a:extLst>
          </p:cNvPr>
          <p:cNvSpPr txBox="1">
            <a:spLocks noGrp="1"/>
          </p:cNvSpPr>
          <p:nvPr>
            <p:ph type="title"/>
          </p:nvPr>
        </p:nvSpPr>
        <p:spPr>
          <a:xfrm>
            <a:off x="102341" y="49699"/>
            <a:ext cx="10553700" cy="374193"/>
          </a:xfrm>
          <a:prstGeom prst="rect">
            <a:avLst/>
          </a:prstGeom>
        </p:spPr>
        <p:txBody>
          <a:bodyPr spcFirstLastPara="1" vert="horz" wrap="square" lIns="0" tIns="45700" rIns="91425" bIns="45700" rtlCol="0" anchor="b" anchorCtr="0">
            <a:normAutofit fontScale="90000"/>
          </a:bodyPr>
          <a:lstStyle/>
          <a:p>
            <a:pPr algn="l">
              <a:spcBef>
                <a:spcPts val="0"/>
              </a:spcBef>
            </a:pPr>
            <a:r>
              <a:rPr lang="en-US" sz="2400" dirty="0">
                <a:solidFill>
                  <a:srgbClr val="C00000"/>
                </a:solidFill>
              </a:rPr>
              <a:t>In Regular Use: Injector Surrogate Model at LCLS </a:t>
            </a:r>
            <a:endParaRPr sz="2400" dirty="0">
              <a:solidFill>
                <a:srgbClr val="C00000"/>
              </a:solidFill>
            </a:endParaRPr>
          </a:p>
        </p:txBody>
      </p:sp>
      <p:sp>
        <p:nvSpPr>
          <p:cNvPr id="8" name="Google Shape;348;g134c20c7434_2_0">
            <a:extLst>
              <a:ext uri="{FF2B5EF4-FFF2-40B4-BE49-F238E27FC236}">
                <a16:creationId xmlns:a16="http://schemas.microsoft.com/office/drawing/2014/main" id="{A7E6CDD1-924A-D1AE-D508-5E075ABD7EE1}"/>
              </a:ext>
            </a:extLst>
          </p:cNvPr>
          <p:cNvSpPr txBox="1"/>
          <p:nvPr/>
        </p:nvSpPr>
        <p:spPr>
          <a:xfrm>
            <a:off x="1131" y="6211292"/>
            <a:ext cx="12192000" cy="636170"/>
          </a:xfrm>
          <a:prstGeom prst="rect">
            <a:avLst/>
          </a:prstGeom>
          <a:solidFill>
            <a:srgbClr val="C00000"/>
          </a:solidFill>
          <a:ln>
            <a:noFill/>
          </a:ln>
        </p:spPr>
        <p:txBody>
          <a:bodyPr spcFirstLastPara="1" wrap="square" lIns="91425" tIns="91425" rIns="91425" bIns="91425" anchor="t" anchorCtr="0">
            <a:spAutoFit/>
          </a:bodyPr>
          <a:lstStyle/>
          <a:p>
            <a:pPr algn="ctr"/>
            <a:r>
              <a:rPr lang="en-US" sz="1467" dirty="0">
                <a:solidFill>
                  <a:schemeClr val="lt1"/>
                </a:solidFill>
                <a:latin typeface="Lato"/>
                <a:ea typeface="Lato"/>
                <a:cs typeface="Lato"/>
                <a:sym typeface="Lato"/>
              </a:rPr>
              <a:t>ML models trained on simulations and measurements have enabled fast prototyping of new optimization algorithms, facilitated rapid model adaptation under new conditions, and can directly aid online tuning and operator decision making</a:t>
            </a:r>
            <a:endParaRPr sz="1467" b="1" dirty="0">
              <a:solidFill>
                <a:schemeClr val="lt1"/>
              </a:solidFill>
              <a:latin typeface="Lato"/>
              <a:ea typeface="Lato"/>
              <a:cs typeface="Lato"/>
              <a:sym typeface="Lato"/>
            </a:endParaRPr>
          </a:p>
        </p:txBody>
      </p:sp>
      <p:pic>
        <p:nvPicPr>
          <p:cNvPr id="4" name="Picture 3">
            <a:extLst>
              <a:ext uri="{FF2B5EF4-FFF2-40B4-BE49-F238E27FC236}">
                <a16:creationId xmlns:a16="http://schemas.microsoft.com/office/drawing/2014/main" id="{E40BC09B-D6CF-81FF-CD6E-963B56F007FE}"/>
              </a:ext>
            </a:extLst>
          </p:cNvPr>
          <p:cNvPicPr>
            <a:picLocks noChangeAspect="1"/>
          </p:cNvPicPr>
          <p:nvPr/>
        </p:nvPicPr>
        <p:blipFill>
          <a:blip r:embed="rId6"/>
          <a:stretch>
            <a:fillRect/>
          </a:stretch>
        </p:blipFill>
        <p:spPr>
          <a:xfrm>
            <a:off x="5818859" y="3754200"/>
            <a:ext cx="2590107" cy="1766585"/>
          </a:xfrm>
          <a:prstGeom prst="rect">
            <a:avLst/>
          </a:prstGeom>
        </p:spPr>
      </p:pic>
      <p:pic>
        <p:nvPicPr>
          <p:cNvPr id="11" name="Picture 10">
            <a:extLst>
              <a:ext uri="{FF2B5EF4-FFF2-40B4-BE49-F238E27FC236}">
                <a16:creationId xmlns:a16="http://schemas.microsoft.com/office/drawing/2014/main" id="{0A856A72-C446-DD56-9520-F4BFAF9F9803}"/>
              </a:ext>
            </a:extLst>
          </p:cNvPr>
          <p:cNvPicPr>
            <a:picLocks noChangeAspect="1"/>
          </p:cNvPicPr>
          <p:nvPr/>
        </p:nvPicPr>
        <p:blipFill>
          <a:blip r:embed="rId7"/>
          <a:stretch>
            <a:fillRect/>
          </a:stretch>
        </p:blipFill>
        <p:spPr>
          <a:xfrm>
            <a:off x="2968040" y="3803400"/>
            <a:ext cx="2486565" cy="1695965"/>
          </a:xfrm>
          <a:prstGeom prst="rect">
            <a:avLst/>
          </a:prstGeom>
        </p:spPr>
      </p:pic>
      <p:cxnSp>
        <p:nvCxnSpPr>
          <p:cNvPr id="12" name="Straight Arrow Connector 11">
            <a:extLst>
              <a:ext uri="{FF2B5EF4-FFF2-40B4-BE49-F238E27FC236}">
                <a16:creationId xmlns:a16="http://schemas.microsoft.com/office/drawing/2014/main" id="{69F756EE-3F11-F241-0A6F-D20975F0442D}"/>
              </a:ext>
            </a:extLst>
          </p:cNvPr>
          <p:cNvCxnSpPr>
            <a:cxnSpLocks/>
            <a:stCxn id="11" idx="3"/>
            <a:endCxn id="4" idx="1"/>
          </p:cNvCxnSpPr>
          <p:nvPr/>
        </p:nvCxnSpPr>
        <p:spPr>
          <a:xfrm flipV="1">
            <a:off x="5454606" y="4637492"/>
            <a:ext cx="364253" cy="1389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0A33836-DCC7-A348-21F6-BA4AB67212AC}"/>
              </a:ext>
            </a:extLst>
          </p:cNvPr>
          <p:cNvSpPr txBox="1">
            <a:spLocks/>
          </p:cNvSpPr>
          <p:nvPr/>
        </p:nvSpPr>
        <p:spPr>
          <a:xfrm>
            <a:off x="2880356" y="5490021"/>
            <a:ext cx="5452381" cy="5143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600" i="1" dirty="0">
                <a:solidFill>
                  <a:schemeClr val="accent5">
                    <a:lumMod val="75000"/>
                  </a:schemeClr>
                </a:solidFill>
              </a:rPr>
              <a:t>Automatic adaptation of models and identification of sources of deviation between simulations and as-built machine</a:t>
            </a:r>
          </a:p>
        </p:txBody>
      </p:sp>
      <p:sp>
        <p:nvSpPr>
          <p:cNvPr id="18" name="TextBox 17">
            <a:extLst>
              <a:ext uri="{FF2B5EF4-FFF2-40B4-BE49-F238E27FC236}">
                <a16:creationId xmlns:a16="http://schemas.microsoft.com/office/drawing/2014/main" id="{2D7C9751-5163-7532-325A-E7B633C4F2A2}"/>
              </a:ext>
            </a:extLst>
          </p:cNvPr>
          <p:cNvSpPr txBox="1"/>
          <p:nvPr/>
        </p:nvSpPr>
        <p:spPr>
          <a:xfrm>
            <a:off x="199445" y="5268885"/>
            <a:ext cx="2156720" cy="830997"/>
          </a:xfrm>
          <a:prstGeom prst="rect">
            <a:avLst/>
          </a:prstGeom>
          <a:noFill/>
        </p:spPr>
        <p:txBody>
          <a:bodyPr wrap="square" rtlCol="0">
            <a:spAutoFit/>
          </a:bodyPr>
          <a:lstStyle/>
          <a:p>
            <a:pPr algn="ctr"/>
            <a:r>
              <a:rPr lang="en-US" sz="1600" i="1" dirty="0">
                <a:solidFill>
                  <a:schemeClr val="accent5">
                    <a:lumMod val="75000"/>
                  </a:schemeClr>
                </a:solidFill>
              </a:rPr>
              <a:t>interactive model widget and visualization tools</a:t>
            </a:r>
          </a:p>
        </p:txBody>
      </p:sp>
      <p:grpSp>
        <p:nvGrpSpPr>
          <p:cNvPr id="27" name="Group 26">
            <a:extLst>
              <a:ext uri="{FF2B5EF4-FFF2-40B4-BE49-F238E27FC236}">
                <a16:creationId xmlns:a16="http://schemas.microsoft.com/office/drawing/2014/main" id="{D41DF2C2-A4E1-74B4-8591-E8B1DC574030}"/>
              </a:ext>
            </a:extLst>
          </p:cNvPr>
          <p:cNvGrpSpPr/>
          <p:nvPr/>
        </p:nvGrpSpPr>
        <p:grpSpPr>
          <a:xfrm>
            <a:off x="4197426" y="2239457"/>
            <a:ext cx="3127737" cy="1546519"/>
            <a:chOff x="231349" y="3877496"/>
            <a:chExt cx="2345803" cy="1159889"/>
          </a:xfrm>
        </p:grpSpPr>
        <p:pic>
          <p:nvPicPr>
            <p:cNvPr id="28" name="Picture 2">
              <a:extLst>
                <a:ext uri="{FF2B5EF4-FFF2-40B4-BE49-F238E27FC236}">
                  <a16:creationId xmlns:a16="http://schemas.microsoft.com/office/drawing/2014/main" id="{A24801FD-4314-D69F-2D01-10306BD933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62064" r="73109" b="20081"/>
            <a:stretch/>
          </p:blipFill>
          <p:spPr bwMode="auto">
            <a:xfrm>
              <a:off x="231349" y="3886602"/>
              <a:ext cx="2345803" cy="1150783"/>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E0DE2A01-24E7-304D-9461-941C092DEDCB}"/>
                </a:ext>
              </a:extLst>
            </p:cNvPr>
            <p:cNvSpPr/>
            <p:nvPr/>
          </p:nvSpPr>
          <p:spPr>
            <a:xfrm>
              <a:off x="1112418" y="3877496"/>
              <a:ext cx="228600" cy="137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grpSp>
      <p:pic>
        <p:nvPicPr>
          <p:cNvPr id="35" name="Picture 2">
            <a:extLst>
              <a:ext uri="{FF2B5EF4-FFF2-40B4-BE49-F238E27FC236}">
                <a16:creationId xmlns:a16="http://schemas.microsoft.com/office/drawing/2014/main" id="{9AFF765B-46DE-29DA-9535-3194C9B897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106" t="79722" r="54970" b="707"/>
          <a:stretch/>
        </p:blipFill>
        <p:spPr bwMode="auto">
          <a:xfrm>
            <a:off x="7259709" y="2244569"/>
            <a:ext cx="1872833" cy="151095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609AF92-EE21-B596-5377-EF61BBEAAA24}"/>
              </a:ext>
            </a:extLst>
          </p:cNvPr>
          <p:cNvSpPr txBox="1"/>
          <p:nvPr/>
        </p:nvSpPr>
        <p:spPr>
          <a:xfrm>
            <a:off x="2695953" y="2561536"/>
            <a:ext cx="1872832" cy="830997"/>
          </a:xfrm>
          <a:prstGeom prst="rect">
            <a:avLst/>
          </a:prstGeom>
          <a:noFill/>
        </p:spPr>
        <p:txBody>
          <a:bodyPr wrap="square" rtlCol="0">
            <a:spAutoFit/>
          </a:bodyPr>
          <a:lstStyle/>
          <a:p>
            <a:pPr algn="ctr"/>
            <a:r>
              <a:rPr lang="en-US" sz="1600" i="1" dirty="0">
                <a:solidFill>
                  <a:schemeClr val="accent5">
                    <a:lumMod val="75000"/>
                  </a:schemeClr>
                </a:solidFill>
              </a:rPr>
              <a:t>ML model matches simulation under interpolation </a:t>
            </a:r>
          </a:p>
        </p:txBody>
      </p:sp>
      <p:pic>
        <p:nvPicPr>
          <p:cNvPr id="5" name="Picture 2">
            <a:extLst>
              <a:ext uri="{FF2B5EF4-FFF2-40B4-BE49-F238E27FC236}">
                <a16:creationId xmlns:a16="http://schemas.microsoft.com/office/drawing/2014/main" id="{FFC8E73B-8195-4FE6-EAE5-A3A03B3F2C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28" t="46769" r="27107" b="31211"/>
          <a:stretch/>
        </p:blipFill>
        <p:spPr bwMode="auto">
          <a:xfrm>
            <a:off x="9166058" y="4025770"/>
            <a:ext cx="2848599" cy="19835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8250880-32F5-07A0-ABA4-3B863C36A0C6}"/>
              </a:ext>
            </a:extLst>
          </p:cNvPr>
          <p:cNvSpPr txBox="1"/>
          <p:nvPr/>
        </p:nvSpPr>
        <p:spPr>
          <a:xfrm>
            <a:off x="9391024" y="2848007"/>
            <a:ext cx="2511917" cy="1354602"/>
          </a:xfrm>
          <a:prstGeom prst="rect">
            <a:avLst/>
          </a:prstGeom>
          <a:solidFill>
            <a:schemeClr val="bg1"/>
          </a:solidFill>
        </p:spPr>
        <p:txBody>
          <a:bodyPr wrap="square" lIns="0" tIns="0" rIns="0" bIns="0" rtlCol="0">
            <a:spAutoFit/>
          </a:bodyPr>
          <a:lstStyle/>
          <a:p>
            <a:pPr algn="ctr"/>
            <a:r>
              <a:rPr lang="en-US" sz="1467" i="1" dirty="0">
                <a:solidFill>
                  <a:schemeClr val="accent5">
                    <a:lumMod val="75000"/>
                  </a:schemeClr>
                </a:solidFill>
              </a:rPr>
              <a:t>Simulation and ML model trained on it are qualitatively similar to measurements under interpolation </a:t>
            </a:r>
            <a:r>
              <a:rPr lang="en-US" sz="1467" i="1" dirty="0">
                <a:solidFill>
                  <a:schemeClr val="tx1">
                    <a:lumMod val="50000"/>
                    <a:lumOff val="50000"/>
                  </a:schemeClr>
                </a:solidFill>
              </a:rPr>
              <a:t>(setting combinations reasonable distance from training set)</a:t>
            </a:r>
          </a:p>
        </p:txBody>
      </p:sp>
    </p:spTree>
    <p:extLst>
      <p:ext uri="{BB962C8B-B14F-4D97-AF65-F5344CB8AC3E}">
        <p14:creationId xmlns:p14="http://schemas.microsoft.com/office/powerpoint/2010/main" val="4228639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500" name="Google Shape;500;p52"/>
          <p:cNvSpPr txBox="1">
            <a:spLocks noGrp="1"/>
          </p:cNvSpPr>
          <p:nvPr>
            <p:ph type="title" idx="4294967295"/>
          </p:nvPr>
        </p:nvSpPr>
        <p:spPr>
          <a:xfrm>
            <a:off x="241979" y="-119011"/>
            <a:ext cx="10553700" cy="632884"/>
          </a:xfrm>
          <a:prstGeom prst="rect">
            <a:avLst/>
          </a:prstGeom>
        </p:spPr>
        <p:txBody>
          <a:bodyPr spcFirstLastPara="1" vert="horz" wrap="square" lIns="0" tIns="45700" rIns="91425" bIns="45700" rtlCol="0" anchor="b" anchorCtr="0">
            <a:noAutofit/>
          </a:bodyPr>
          <a:lstStyle/>
          <a:p>
            <a:r>
              <a:rPr lang="en" sz="2400" dirty="0">
                <a:solidFill>
                  <a:srgbClr val="C00000"/>
                </a:solidFill>
              </a:rPr>
              <a:t>LUME-services:  An online modeling service built on microservices</a:t>
            </a:r>
            <a:endParaRPr sz="2400" dirty="0">
              <a:solidFill>
                <a:srgbClr val="C00000"/>
              </a:solidFill>
            </a:endParaRPr>
          </a:p>
        </p:txBody>
      </p:sp>
      <p:sp>
        <p:nvSpPr>
          <p:cNvPr id="501" name="Google Shape;501;p52"/>
          <p:cNvSpPr txBox="1">
            <a:spLocks noGrp="1"/>
          </p:cNvSpPr>
          <p:nvPr>
            <p:ph type="body" idx="4294967295"/>
          </p:nvPr>
        </p:nvSpPr>
        <p:spPr>
          <a:xfrm>
            <a:off x="97269" y="587882"/>
            <a:ext cx="6498167" cy="3702049"/>
          </a:xfrm>
          <a:prstGeom prst="rect">
            <a:avLst/>
          </a:prstGeom>
        </p:spPr>
        <p:txBody>
          <a:bodyPr spcFirstLastPara="1" vert="horz" wrap="square" lIns="0" tIns="45700" rIns="91425" bIns="45700" rtlCol="0" anchor="t" anchorCtr="0">
            <a:noAutofit/>
          </a:bodyPr>
          <a:lstStyle/>
          <a:p>
            <a:pPr marL="228594" indent="0"/>
            <a:r>
              <a:rPr lang="en-US" sz="1600" b="1" dirty="0"/>
              <a:t>Provide continuously executing online models</a:t>
            </a:r>
          </a:p>
          <a:p>
            <a:pPr lvl="1">
              <a:buFont typeface="Arial" panose="020B0604020202020204" pitchFamily="34" charset="0"/>
              <a:buChar char="•"/>
            </a:pPr>
            <a:r>
              <a:rPr lang="en-US" sz="1600" dirty="0"/>
              <a:t>Slow-executing physics simulations</a:t>
            </a:r>
          </a:p>
          <a:p>
            <a:pPr lvl="1">
              <a:buFont typeface="Arial" panose="020B0604020202020204" pitchFamily="34" charset="0"/>
              <a:buChar char="•"/>
            </a:pPr>
            <a:r>
              <a:rPr lang="en-US" sz="1600" dirty="0"/>
              <a:t>Fast-executing ML surrogates</a:t>
            </a:r>
          </a:p>
          <a:p>
            <a:pPr marL="228594" indent="0"/>
            <a:r>
              <a:rPr lang="en-US" sz="1600" b="1" dirty="0"/>
              <a:t>Generality of tooling </a:t>
            </a:r>
          </a:p>
          <a:p>
            <a:pPr lvl="1">
              <a:buFont typeface="Arial" panose="020B0604020202020204" pitchFamily="34" charset="0"/>
              <a:buChar char="•"/>
            </a:pPr>
            <a:r>
              <a:rPr lang="en-US" sz="1600" dirty="0"/>
              <a:t>Provide abstracted interfaces for model packaging</a:t>
            </a:r>
          </a:p>
          <a:p>
            <a:pPr lvl="1">
              <a:buFont typeface="Arial" panose="020B0604020202020204" pitchFamily="34" charset="0"/>
              <a:buChar char="•"/>
            </a:pPr>
            <a:r>
              <a:rPr lang="en-US" sz="1600" dirty="0"/>
              <a:t>Provide standardized set of services for composing applications</a:t>
            </a:r>
          </a:p>
          <a:p>
            <a:pPr marL="228594" indent="0">
              <a:spcBef>
                <a:spcPts val="0"/>
              </a:spcBef>
            </a:pPr>
            <a:r>
              <a:rPr lang="en-US" sz="1600" b="1" dirty="0"/>
              <a:t>EPICS integration</a:t>
            </a:r>
          </a:p>
          <a:p>
            <a:pPr lvl="1">
              <a:spcBef>
                <a:spcPts val="0"/>
              </a:spcBef>
              <a:buFont typeface="Arial" panose="020B0604020202020204" pitchFamily="34" charset="0"/>
              <a:buChar char="•"/>
            </a:pPr>
            <a:r>
              <a:rPr lang="en-US" sz="1600" dirty="0"/>
              <a:t>Collect PV values over EPICS and queue simulations</a:t>
            </a:r>
          </a:p>
          <a:p>
            <a:pPr lvl="1">
              <a:spcBef>
                <a:spcPts val="0"/>
              </a:spcBef>
              <a:buFont typeface="Arial" panose="020B0604020202020204" pitchFamily="34" charset="0"/>
              <a:buChar char="•"/>
            </a:pPr>
            <a:r>
              <a:rPr lang="en-US" sz="1600" dirty="0"/>
              <a:t>Serve model output over EPICS using programmatic IOC</a:t>
            </a:r>
          </a:p>
        </p:txBody>
      </p:sp>
      <p:cxnSp>
        <p:nvCxnSpPr>
          <p:cNvPr id="505" name="Google Shape;505;p52"/>
          <p:cNvCxnSpPr/>
          <p:nvPr/>
        </p:nvCxnSpPr>
        <p:spPr>
          <a:xfrm flipH="1">
            <a:off x="1517633" y="5246765"/>
            <a:ext cx="900" cy="661500"/>
          </a:xfrm>
          <a:prstGeom prst="straightConnector1">
            <a:avLst/>
          </a:prstGeom>
          <a:noFill/>
          <a:ln w="28575" cap="flat" cmpd="sng">
            <a:solidFill>
              <a:srgbClr val="4D4F53"/>
            </a:solidFill>
            <a:prstDash val="solid"/>
            <a:round/>
            <a:headEnd type="none" w="med" len="med"/>
            <a:tailEnd type="triangle" w="med" len="med"/>
          </a:ln>
        </p:spPr>
      </p:cxnSp>
      <p:sp>
        <p:nvSpPr>
          <p:cNvPr id="507" name="Google Shape;507;p52"/>
          <p:cNvSpPr/>
          <p:nvPr/>
        </p:nvSpPr>
        <p:spPr>
          <a:xfrm>
            <a:off x="1046919" y="5968609"/>
            <a:ext cx="4062683" cy="3651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US" sz="1600" dirty="0">
                <a:solidFill>
                  <a:schemeClr val="bg1"/>
                </a:solidFill>
              </a:rPr>
              <a:t>Online Modeling Service</a:t>
            </a:r>
            <a:endParaRPr sz="1600" dirty="0">
              <a:solidFill>
                <a:schemeClr val="bg1"/>
              </a:solidFill>
            </a:endParaRPr>
          </a:p>
        </p:txBody>
      </p:sp>
      <p:cxnSp>
        <p:nvCxnSpPr>
          <p:cNvPr id="508" name="Google Shape;508;p52"/>
          <p:cNvCxnSpPr>
            <a:cxnSpLocks/>
          </p:cNvCxnSpPr>
          <p:nvPr/>
        </p:nvCxnSpPr>
        <p:spPr>
          <a:xfrm flipV="1">
            <a:off x="4337785" y="5654003"/>
            <a:ext cx="0" cy="267147"/>
          </a:xfrm>
          <a:prstGeom prst="straightConnector1">
            <a:avLst/>
          </a:prstGeom>
          <a:noFill/>
          <a:ln w="28575" cap="flat" cmpd="sng">
            <a:solidFill>
              <a:srgbClr val="4D4F53"/>
            </a:solidFill>
            <a:prstDash val="solid"/>
            <a:round/>
            <a:headEnd type="none" w="med" len="med"/>
            <a:tailEnd type="triangle" w="med" len="med"/>
          </a:ln>
        </p:spPr>
      </p:cxnSp>
      <p:pic>
        <p:nvPicPr>
          <p:cNvPr id="4" name="Google Shape;520;p53">
            <a:extLst>
              <a:ext uri="{FF2B5EF4-FFF2-40B4-BE49-F238E27FC236}">
                <a16:creationId xmlns:a16="http://schemas.microsoft.com/office/drawing/2014/main" id="{D77155A0-356C-FE3C-977C-8B4CFA3A1300}"/>
              </a:ext>
            </a:extLst>
          </p:cNvPr>
          <p:cNvPicPr preferRelativeResize="0"/>
          <p:nvPr/>
        </p:nvPicPr>
        <p:blipFill>
          <a:blip r:embed="rId3">
            <a:alphaModFix/>
          </a:blip>
          <a:stretch>
            <a:fillRect/>
          </a:stretch>
        </p:blipFill>
        <p:spPr>
          <a:xfrm>
            <a:off x="7286902" y="849669"/>
            <a:ext cx="4321577" cy="2468827"/>
          </a:xfrm>
          <a:prstGeom prst="rect">
            <a:avLst/>
          </a:prstGeom>
          <a:noFill/>
          <a:ln>
            <a:noFill/>
          </a:ln>
        </p:spPr>
      </p:pic>
      <p:pic>
        <p:nvPicPr>
          <p:cNvPr id="5" name="Google Shape;521;p53">
            <a:extLst>
              <a:ext uri="{FF2B5EF4-FFF2-40B4-BE49-F238E27FC236}">
                <a16:creationId xmlns:a16="http://schemas.microsoft.com/office/drawing/2014/main" id="{028E751A-33B6-1362-EFF6-78036165799E}"/>
              </a:ext>
            </a:extLst>
          </p:cNvPr>
          <p:cNvPicPr preferRelativeResize="0"/>
          <p:nvPr/>
        </p:nvPicPr>
        <p:blipFill rotWithShape="1">
          <a:blip r:embed="rId4">
            <a:alphaModFix/>
          </a:blip>
          <a:srcRect/>
          <a:stretch/>
        </p:blipFill>
        <p:spPr>
          <a:xfrm>
            <a:off x="7363139" y="3815918"/>
            <a:ext cx="4494925" cy="2644725"/>
          </a:xfrm>
          <a:prstGeom prst="rect">
            <a:avLst/>
          </a:prstGeom>
          <a:noFill/>
          <a:ln>
            <a:noFill/>
          </a:ln>
        </p:spPr>
      </p:pic>
      <p:sp>
        <p:nvSpPr>
          <p:cNvPr id="6" name="Google Shape;522;p53">
            <a:extLst>
              <a:ext uri="{FF2B5EF4-FFF2-40B4-BE49-F238E27FC236}">
                <a16:creationId xmlns:a16="http://schemas.microsoft.com/office/drawing/2014/main" id="{34EFBB66-5146-8654-519B-3C8ED4C0700A}"/>
              </a:ext>
            </a:extLst>
          </p:cNvPr>
          <p:cNvSpPr txBox="1"/>
          <p:nvPr/>
        </p:nvSpPr>
        <p:spPr>
          <a:xfrm>
            <a:off x="7286902" y="3550505"/>
            <a:ext cx="5066465" cy="353913"/>
          </a:xfrm>
          <a:prstGeom prst="rect">
            <a:avLst/>
          </a:prstGeom>
          <a:noFill/>
          <a:ln>
            <a:noFill/>
          </a:ln>
        </p:spPr>
        <p:txBody>
          <a:bodyPr spcFirstLastPara="1" wrap="square" lIns="91425" tIns="91425" rIns="91425" bIns="91425" anchor="t" anchorCtr="0">
            <a:spAutoFit/>
          </a:bodyPr>
          <a:lstStyle/>
          <a:p>
            <a:pPr algn="ctr"/>
            <a:r>
              <a:rPr lang="en-US" sz="1100" dirty="0">
                <a:latin typeface="Lato"/>
                <a:ea typeface="Lato"/>
                <a:cs typeface="Lato"/>
                <a:sym typeface="Lato"/>
              </a:rPr>
              <a:t>LCLS  Injector UI w/ EPICS-based widgets (Using </a:t>
            </a:r>
            <a:r>
              <a:rPr lang="en-US" sz="1100" u="sng" dirty="0">
                <a:solidFill>
                  <a:schemeClr val="hlink"/>
                </a:solidFill>
                <a:latin typeface="Lato"/>
                <a:ea typeface="Lato"/>
                <a:cs typeface="Lato"/>
                <a:sym typeface="Lato"/>
                <a:hlinkClick r:id="rId5"/>
              </a:rPr>
              <a:t>LUME-EPICS</a:t>
            </a:r>
            <a:r>
              <a:rPr lang="en-US" sz="1100" dirty="0">
                <a:latin typeface="Lato"/>
                <a:ea typeface="Lato"/>
                <a:cs typeface="Lato"/>
                <a:sym typeface="Lato"/>
              </a:rPr>
              <a:t> tools):</a:t>
            </a:r>
            <a:endParaRPr sz="1100" dirty="0">
              <a:latin typeface="Lato"/>
              <a:ea typeface="Lato"/>
              <a:cs typeface="Lato"/>
              <a:sym typeface="Lato"/>
            </a:endParaRPr>
          </a:p>
        </p:txBody>
      </p:sp>
      <p:sp>
        <p:nvSpPr>
          <p:cNvPr id="7" name="Google Shape;523;p53">
            <a:extLst>
              <a:ext uri="{FF2B5EF4-FFF2-40B4-BE49-F238E27FC236}">
                <a16:creationId xmlns:a16="http://schemas.microsoft.com/office/drawing/2014/main" id="{DB50BAD3-174F-927F-5DFB-F8DCE9FC616B}"/>
              </a:ext>
            </a:extLst>
          </p:cNvPr>
          <p:cNvSpPr txBox="1"/>
          <p:nvPr/>
        </p:nvSpPr>
        <p:spPr>
          <a:xfrm>
            <a:off x="7363139" y="568096"/>
            <a:ext cx="4321500" cy="353913"/>
          </a:xfrm>
          <a:prstGeom prst="rect">
            <a:avLst/>
          </a:prstGeom>
          <a:noFill/>
          <a:ln>
            <a:noFill/>
          </a:ln>
        </p:spPr>
        <p:txBody>
          <a:bodyPr spcFirstLastPara="1" wrap="square" lIns="91425" tIns="91425" rIns="91425" bIns="91425" anchor="t" anchorCtr="0">
            <a:spAutoFit/>
          </a:bodyPr>
          <a:lstStyle/>
          <a:p>
            <a:pPr algn="ctr"/>
            <a:r>
              <a:rPr lang="en-US" sz="1100" dirty="0">
                <a:latin typeface="Lato"/>
                <a:ea typeface="Lato"/>
                <a:cs typeface="Lato"/>
                <a:sym typeface="Lato"/>
              </a:rPr>
              <a:t>Impact Dashboard:</a:t>
            </a:r>
            <a:endParaRPr sz="1100" dirty="0">
              <a:latin typeface="Lato"/>
              <a:ea typeface="Lato"/>
              <a:cs typeface="Lato"/>
              <a:sym typeface="Lato"/>
            </a:endParaRPr>
          </a:p>
        </p:txBody>
      </p:sp>
      <p:sp>
        <p:nvSpPr>
          <p:cNvPr id="13" name="TextBox 12">
            <a:extLst>
              <a:ext uri="{FF2B5EF4-FFF2-40B4-BE49-F238E27FC236}">
                <a16:creationId xmlns:a16="http://schemas.microsoft.com/office/drawing/2014/main" id="{33B1DD43-52C4-B290-2935-6B80C0F64152}"/>
              </a:ext>
            </a:extLst>
          </p:cNvPr>
          <p:cNvSpPr txBox="1"/>
          <p:nvPr/>
        </p:nvSpPr>
        <p:spPr>
          <a:xfrm>
            <a:off x="24924" y="3588081"/>
            <a:ext cx="7324481" cy="1077218"/>
          </a:xfrm>
          <a:prstGeom prst="rect">
            <a:avLst/>
          </a:prstGeom>
          <a:noFill/>
        </p:spPr>
        <p:txBody>
          <a:bodyPr wrap="square">
            <a:spAutoFit/>
          </a:bodyPr>
          <a:lstStyle/>
          <a:p>
            <a:pPr marL="126997"/>
            <a:r>
              <a:rPr lang="en-US" sz="1600" b="1" dirty="0"/>
              <a:t>Example applications:</a:t>
            </a:r>
          </a:p>
          <a:p>
            <a:pPr marL="571994" lvl="1"/>
            <a:r>
              <a:rPr lang="en-US" sz="1600" dirty="0"/>
              <a:t>Particle data or screen images (e.g. laser profile) as input (</a:t>
            </a:r>
            <a:r>
              <a:rPr lang="en-US" sz="1600" dirty="0" err="1"/>
              <a:t>distgen</a:t>
            </a:r>
            <a:r>
              <a:rPr lang="en-US" sz="1600" dirty="0"/>
              <a:t> </a:t>
            </a:r>
            <a:r>
              <a:rPr lang="en-US" sz="1600" dirty="0">
                <a:sym typeface="Wingdings" pitchFamily="2" charset="2"/>
              </a:rPr>
              <a:t></a:t>
            </a:r>
            <a:r>
              <a:rPr lang="en-US" sz="1600" dirty="0"/>
              <a:t> Impact)</a:t>
            </a:r>
          </a:p>
          <a:p>
            <a:pPr marL="571994" lvl="1"/>
            <a:r>
              <a:rPr lang="en-US" sz="1600" dirty="0"/>
              <a:t>Advanced online visualization</a:t>
            </a:r>
          </a:p>
          <a:p>
            <a:pPr marL="571994" lvl="1"/>
            <a:r>
              <a:rPr lang="en-US" sz="1600" dirty="0"/>
              <a:t>Optimization using online model information (e.g. prior mean for Bayes opt)</a:t>
            </a:r>
          </a:p>
        </p:txBody>
      </p:sp>
      <p:sp>
        <p:nvSpPr>
          <p:cNvPr id="15" name="TextBox 14">
            <a:extLst>
              <a:ext uri="{FF2B5EF4-FFF2-40B4-BE49-F238E27FC236}">
                <a16:creationId xmlns:a16="http://schemas.microsoft.com/office/drawing/2014/main" id="{DC320ACD-E97D-B60F-917A-E45208AD9B1C}"/>
              </a:ext>
            </a:extLst>
          </p:cNvPr>
          <p:cNvSpPr txBox="1"/>
          <p:nvPr/>
        </p:nvSpPr>
        <p:spPr>
          <a:xfrm>
            <a:off x="24923" y="6447631"/>
            <a:ext cx="11100475" cy="338554"/>
          </a:xfrm>
          <a:prstGeom prst="rect">
            <a:avLst/>
          </a:prstGeom>
          <a:noFill/>
        </p:spPr>
        <p:txBody>
          <a:bodyPr wrap="none" rtlCol="0">
            <a:spAutoFit/>
          </a:bodyPr>
          <a:lstStyle/>
          <a:p>
            <a:r>
              <a:rPr lang="en-US" sz="1600" i="1" dirty="0">
                <a:solidFill>
                  <a:schemeClr val="accent5">
                    <a:lumMod val="75000"/>
                  </a:schemeClr>
                </a:solidFill>
              </a:rPr>
              <a:t>Have used at LCLS for </a:t>
            </a:r>
            <a:r>
              <a:rPr lang="en-US" sz="1600" i="1" dirty="0" err="1">
                <a:solidFill>
                  <a:schemeClr val="accent5">
                    <a:lumMod val="75000"/>
                  </a:schemeClr>
                </a:solidFill>
              </a:rPr>
              <a:t>linac</a:t>
            </a:r>
            <a:r>
              <a:rPr lang="en-US" sz="1600" i="1" dirty="0">
                <a:solidFill>
                  <a:schemeClr val="accent5">
                    <a:lumMod val="75000"/>
                  </a:schemeClr>
                </a:solidFill>
              </a:rPr>
              <a:t>/injector, FACET-II injector, LCLS-II injector </a:t>
            </a:r>
            <a:r>
              <a:rPr lang="en-US" sz="1600" i="1" dirty="0">
                <a:solidFill>
                  <a:schemeClr val="accent5">
                    <a:lumMod val="75000"/>
                  </a:schemeClr>
                </a:solidFill>
                <a:sym typeface="Wingdings" pitchFamily="2" charset="2"/>
              </a:rPr>
              <a:t> </a:t>
            </a:r>
            <a:r>
              <a:rPr lang="en-US" sz="1600" i="1" dirty="0">
                <a:solidFill>
                  <a:schemeClr val="accent5">
                    <a:lumMod val="75000"/>
                  </a:schemeClr>
                </a:solidFill>
              </a:rPr>
              <a:t> now want to interface with tuning (e.g. model info </a:t>
            </a:r>
            <a:r>
              <a:rPr lang="en-US" sz="1600" i="1" dirty="0">
                <a:solidFill>
                  <a:schemeClr val="accent5">
                    <a:lumMod val="75000"/>
                  </a:schemeClr>
                </a:solidFill>
                <a:sym typeface="Wingdings" pitchFamily="2" charset="2"/>
              </a:rPr>
              <a:t> </a:t>
            </a:r>
            <a:r>
              <a:rPr lang="en-US" sz="1600" i="1" dirty="0" err="1">
                <a:solidFill>
                  <a:schemeClr val="accent5">
                    <a:lumMod val="75000"/>
                  </a:schemeClr>
                </a:solidFill>
                <a:sym typeface="Wingdings" pitchFamily="2" charset="2"/>
              </a:rPr>
              <a:t>X</a:t>
            </a:r>
            <a:r>
              <a:rPr lang="en-US" sz="1600" i="1" dirty="0" err="1">
                <a:solidFill>
                  <a:schemeClr val="accent5">
                    <a:lumMod val="75000"/>
                  </a:schemeClr>
                </a:solidFill>
              </a:rPr>
              <a:t>opt</a:t>
            </a:r>
            <a:r>
              <a:rPr lang="en-US" sz="1600" i="1" dirty="0">
                <a:solidFill>
                  <a:schemeClr val="accent5">
                    <a:lumMod val="75000"/>
                  </a:schemeClr>
                </a:solidFill>
              </a:rPr>
              <a:t>)</a:t>
            </a:r>
            <a:r>
              <a:rPr lang="en-US" sz="1600" i="1" dirty="0">
                <a:solidFill>
                  <a:schemeClr val="accent5">
                    <a:lumMod val="75000"/>
                  </a:schemeClr>
                </a:solidFill>
                <a:sym typeface="Wingdings" pitchFamily="2" charset="2"/>
              </a:rPr>
              <a:t> </a:t>
            </a:r>
            <a:endParaRPr lang="en-US" sz="1600" i="1" dirty="0">
              <a:solidFill>
                <a:schemeClr val="accent5">
                  <a:lumMod val="75000"/>
                </a:schemeClr>
              </a:solidFill>
            </a:endParaRPr>
          </a:p>
        </p:txBody>
      </p:sp>
      <p:pic>
        <p:nvPicPr>
          <p:cNvPr id="18" name="Picture 17">
            <a:extLst>
              <a:ext uri="{FF2B5EF4-FFF2-40B4-BE49-F238E27FC236}">
                <a16:creationId xmlns:a16="http://schemas.microsoft.com/office/drawing/2014/main" id="{8F45A8A4-F877-DB5B-353F-E26F4AF7600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46919" y="4744621"/>
            <a:ext cx="4389895" cy="918480"/>
          </a:xfrm>
          <a:prstGeom prst="rect">
            <a:avLst/>
          </a:prstGeom>
        </p:spPr>
      </p:pic>
      <p:pic>
        <p:nvPicPr>
          <p:cNvPr id="19" name="Picture 18">
            <a:extLst>
              <a:ext uri="{FF2B5EF4-FFF2-40B4-BE49-F238E27FC236}">
                <a16:creationId xmlns:a16="http://schemas.microsoft.com/office/drawing/2014/main" id="{44178856-4DC7-7F85-1E77-D9D68E44A50A}"/>
              </a:ext>
            </a:extLst>
          </p:cNvPr>
          <p:cNvPicPr>
            <a:picLocks noChangeAspect="1"/>
          </p:cNvPicPr>
          <p:nvPr/>
        </p:nvPicPr>
        <p:blipFill>
          <a:blip r:embed="rId7"/>
          <a:stretch>
            <a:fillRect/>
          </a:stretch>
        </p:blipFill>
        <p:spPr>
          <a:xfrm>
            <a:off x="826279" y="4857015"/>
            <a:ext cx="220640" cy="228812"/>
          </a:xfrm>
          <a:prstGeom prst="rect">
            <a:avLst/>
          </a:prstGeom>
        </p:spPr>
      </p:pic>
      <p:pic>
        <p:nvPicPr>
          <p:cNvPr id="20" name="Google Shape;506;p52" descr="A picture containing drawing&#10;&#10;Description automatically generated">
            <a:extLst>
              <a:ext uri="{FF2B5EF4-FFF2-40B4-BE49-F238E27FC236}">
                <a16:creationId xmlns:a16="http://schemas.microsoft.com/office/drawing/2014/main" id="{0A7FFF3F-3BB0-9FF8-CBA8-568DC846E556}"/>
              </a:ext>
            </a:extLst>
          </p:cNvPr>
          <p:cNvPicPr preferRelativeResize="0"/>
          <p:nvPr/>
        </p:nvPicPr>
        <p:blipFill rotWithShape="1">
          <a:blip r:embed="rId8">
            <a:alphaModFix/>
          </a:blip>
          <a:srcRect/>
          <a:stretch/>
        </p:blipFill>
        <p:spPr>
          <a:xfrm>
            <a:off x="779245" y="5499847"/>
            <a:ext cx="543375" cy="421303"/>
          </a:xfrm>
          <a:prstGeom prst="rect">
            <a:avLst/>
          </a:prstGeom>
          <a:noFill/>
          <a:ln>
            <a:noFill/>
          </a:ln>
        </p:spPr>
      </p:pic>
    </p:spTree>
    <p:extLst>
      <p:ext uri="{BB962C8B-B14F-4D97-AF65-F5344CB8AC3E}">
        <p14:creationId xmlns:p14="http://schemas.microsoft.com/office/powerpoint/2010/main" val="894062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lh6.googleusercontent.com/P085dYxnwMMOUnrbbquks9GCQUrAzyNkJkeLJEAkHGQfDla3socUa2th1QIRnDSYIPVHZ0F8tvH_m3VDxavnW5BhXedjXmyHSpJtcbFIJA8Gq0j5ffivSKNe5WIpzraNOLCSJz0ckj6B_w">
            <a:extLst>
              <a:ext uri="{FF2B5EF4-FFF2-40B4-BE49-F238E27FC236}">
                <a16:creationId xmlns:a16="http://schemas.microsoft.com/office/drawing/2014/main" id="{29C5BF36-B3D0-15DB-7CF1-018B582F154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84345" y="3158313"/>
            <a:ext cx="4137075" cy="30510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65968A29-7314-C279-1067-48AD61699165}"/>
              </a:ext>
            </a:extLst>
          </p:cNvPr>
          <p:cNvSpPr/>
          <p:nvPr/>
        </p:nvSpPr>
        <p:spPr>
          <a:xfrm>
            <a:off x="9386619" y="4072714"/>
            <a:ext cx="2093783" cy="830997"/>
          </a:xfrm>
          <a:prstGeom prst="rect">
            <a:avLst/>
          </a:prstGeom>
        </p:spPr>
        <p:txBody>
          <a:bodyPr wrap="square">
            <a:spAutoFit/>
          </a:bodyPr>
          <a:lstStyle/>
          <a:p>
            <a:pPr algn="ctr"/>
            <a:r>
              <a:rPr lang="en-US" sz="1200" i="1" dirty="0">
                <a:solidFill>
                  <a:schemeClr val="accent5">
                    <a:lumMod val="75000"/>
                  </a:schemeClr>
                </a:solidFill>
              </a:rPr>
              <a:t>Physics Sim: </a:t>
            </a:r>
          </a:p>
          <a:p>
            <a:pPr algn="ctr"/>
            <a:r>
              <a:rPr lang="en-US" sz="1200" i="1" dirty="0">
                <a:solidFill>
                  <a:schemeClr val="accent5">
                    <a:lumMod val="75000"/>
                  </a:schemeClr>
                </a:solidFill>
              </a:rPr>
              <a:t>~95k core </a:t>
            </a:r>
            <a:r>
              <a:rPr lang="en-US" sz="1200" i="1" dirty="0" err="1">
                <a:solidFill>
                  <a:schemeClr val="accent5">
                    <a:lumMod val="75000"/>
                  </a:schemeClr>
                </a:solidFill>
              </a:rPr>
              <a:t>hrs</a:t>
            </a:r>
            <a:r>
              <a:rPr lang="en-US" sz="1200" i="1" dirty="0">
                <a:solidFill>
                  <a:schemeClr val="accent5">
                    <a:lumMod val="75000"/>
                  </a:schemeClr>
                </a:solidFill>
              </a:rPr>
              <a:t>, 131k sims</a:t>
            </a:r>
          </a:p>
          <a:p>
            <a:pPr algn="ctr"/>
            <a:r>
              <a:rPr lang="en-US" sz="1200" i="1" dirty="0">
                <a:solidFill>
                  <a:schemeClr val="accent5">
                    <a:lumMod val="75000"/>
                  </a:schemeClr>
                </a:solidFill>
              </a:rPr>
              <a:t>2246 cores, 36 hours</a:t>
            </a:r>
            <a:endParaRPr lang="en-US" sz="1000" i="1" dirty="0">
              <a:solidFill>
                <a:schemeClr val="accent5">
                  <a:lumMod val="75000"/>
                </a:schemeClr>
              </a:solidFill>
            </a:endParaRPr>
          </a:p>
          <a:p>
            <a:pPr algn="ctr"/>
            <a:endParaRPr lang="en-US" sz="1200" i="1" dirty="0">
              <a:solidFill>
                <a:schemeClr val="accent5">
                  <a:lumMod val="75000"/>
                </a:schemeClr>
              </a:solidFill>
            </a:endParaRPr>
          </a:p>
        </p:txBody>
      </p:sp>
      <p:sp>
        <p:nvSpPr>
          <p:cNvPr id="7" name="Rectangle 6">
            <a:extLst>
              <a:ext uri="{FF2B5EF4-FFF2-40B4-BE49-F238E27FC236}">
                <a16:creationId xmlns:a16="http://schemas.microsoft.com/office/drawing/2014/main" id="{5EB9797C-9386-1B67-4F9F-AB800591BDEA}"/>
              </a:ext>
            </a:extLst>
          </p:cNvPr>
          <p:cNvSpPr/>
          <p:nvPr/>
        </p:nvSpPr>
        <p:spPr>
          <a:xfrm>
            <a:off x="7769991" y="4809865"/>
            <a:ext cx="2781471" cy="784830"/>
          </a:xfrm>
          <a:prstGeom prst="rect">
            <a:avLst/>
          </a:prstGeom>
        </p:spPr>
        <p:txBody>
          <a:bodyPr wrap="square">
            <a:spAutoFit/>
          </a:bodyPr>
          <a:lstStyle/>
          <a:p>
            <a:pPr algn="ctr"/>
            <a:r>
              <a:rPr lang="en-US" sz="1200" i="1" dirty="0">
                <a:solidFill>
                  <a:srgbClr val="E17000"/>
                </a:solidFill>
              </a:rPr>
              <a:t>Neural Network: </a:t>
            </a:r>
          </a:p>
          <a:p>
            <a:pPr algn="ctr"/>
            <a:r>
              <a:rPr lang="en-US" sz="1200" i="1" dirty="0">
                <a:solidFill>
                  <a:srgbClr val="E17000"/>
                </a:solidFill>
              </a:rPr>
              <a:t>~2 mins on a laptop</a:t>
            </a:r>
          </a:p>
          <a:p>
            <a:pPr algn="ctr"/>
            <a:r>
              <a:rPr lang="en-US" sz="1200" i="1" dirty="0">
                <a:solidFill>
                  <a:srgbClr val="E17000"/>
                </a:solidFill>
              </a:rPr>
              <a:t>(500 sims for training)</a:t>
            </a:r>
          </a:p>
          <a:p>
            <a:pPr algn="ctr"/>
            <a:endParaRPr lang="en-US" sz="900" i="1" dirty="0">
              <a:solidFill>
                <a:srgbClr val="E17000"/>
              </a:solidFill>
            </a:endParaRPr>
          </a:p>
        </p:txBody>
      </p:sp>
      <p:pic>
        <p:nvPicPr>
          <p:cNvPr id="14" name="Picture 13">
            <a:extLst>
              <a:ext uri="{FF2B5EF4-FFF2-40B4-BE49-F238E27FC236}">
                <a16:creationId xmlns:a16="http://schemas.microsoft.com/office/drawing/2014/main" id="{7226FBC5-7371-3622-3143-3537112929C4}"/>
              </a:ext>
            </a:extLst>
          </p:cNvPr>
          <p:cNvPicPr>
            <a:picLocks noChangeAspect="1"/>
          </p:cNvPicPr>
          <p:nvPr/>
        </p:nvPicPr>
        <p:blipFill rotWithShape="1">
          <a:blip r:embed="rId3">
            <a:extLst>
              <a:ext uri="{28A0092B-C50C-407E-A947-70E740481C1C}">
                <a14:useLocalDpi xmlns:a14="http://schemas.microsoft.com/office/drawing/2010/main" val="0"/>
              </a:ext>
            </a:extLst>
          </a:blip>
          <a:srcRect l="8182" t="11325" r="14008" b="26587"/>
          <a:stretch/>
        </p:blipFill>
        <p:spPr>
          <a:xfrm>
            <a:off x="5996351" y="588909"/>
            <a:ext cx="3233836" cy="2580427"/>
          </a:xfrm>
          <a:prstGeom prst="rect">
            <a:avLst/>
          </a:prstGeom>
        </p:spPr>
      </p:pic>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8C24B80A-EAAA-388F-1EF8-EE57760AA082}"/>
                  </a:ext>
                </a:extLst>
              </p:cNvPr>
              <p:cNvSpPr txBox="1"/>
              <p:nvPr/>
            </p:nvSpPr>
            <p:spPr>
              <a:xfrm>
                <a:off x="7027074" y="1"/>
                <a:ext cx="4887271" cy="584775"/>
              </a:xfrm>
              <a:prstGeom prst="rect">
                <a:avLst/>
              </a:prstGeom>
              <a:noFill/>
            </p:spPr>
            <p:txBody>
              <a:bodyPr wrap="square" rtlCol="0">
                <a:spAutoFit/>
              </a:bodyPr>
              <a:lstStyle/>
              <a:p>
                <a:pPr algn="ctr"/>
                <a:r>
                  <a:rPr lang="en-US" sz="1600" b="1" i="1" dirty="0">
                    <a:solidFill>
                      <a:schemeClr val="accent5">
                        <a:lumMod val="50000"/>
                      </a:schemeClr>
                    </a:solidFill>
                  </a:rPr>
                  <a:t>Smooth interpolation </a:t>
                </a:r>
              </a:p>
              <a:p>
                <a:r>
                  <a:rPr lang="en-US" sz="1600" b="1" i="1" dirty="0">
                    <a:solidFill>
                      <a:schemeClr val="accent5">
                        <a:lumMod val="50000"/>
                      </a:schemeClr>
                    </a:solidFill>
                  </a:rPr>
                  <a:t>Example </a:t>
                </a:r>
                <a14:m>
                  <m:oMath xmlns:m="http://schemas.openxmlformats.org/officeDocument/2006/math">
                    <m:sSub>
                      <m:sSubPr>
                        <m:ctrlPr>
                          <a:rPr lang="en-US" sz="1600" b="1" i="1">
                            <a:solidFill>
                              <a:schemeClr val="accent5">
                                <a:lumMod val="50000"/>
                              </a:schemeClr>
                            </a:solidFill>
                            <a:latin typeface="Cambria Math" panose="02040503050406030204" pitchFamily="18" charset="0"/>
                          </a:rPr>
                        </m:ctrlPr>
                      </m:sSubPr>
                      <m:e>
                        <m:r>
                          <a:rPr lang="en-US" sz="1600" b="1" i="1">
                            <a:solidFill>
                              <a:schemeClr val="accent5">
                                <a:lumMod val="50000"/>
                              </a:schemeClr>
                            </a:solidFill>
                            <a:latin typeface="Cambria Math" panose="02040503050406030204" pitchFamily="18" charset="0"/>
                          </a:rPr>
                          <m:t>𝝈</m:t>
                        </m:r>
                      </m:e>
                      <m:sub>
                        <m:r>
                          <a:rPr lang="en-US" sz="1600" b="1" i="1">
                            <a:solidFill>
                              <a:schemeClr val="accent5">
                                <a:lumMod val="50000"/>
                              </a:schemeClr>
                            </a:solidFill>
                            <a:latin typeface="Cambria Math" panose="02040503050406030204" pitchFamily="18" charset="0"/>
                          </a:rPr>
                          <m:t>𝒙</m:t>
                        </m:r>
                      </m:sub>
                    </m:sSub>
                  </m:oMath>
                </a14:m>
                <a:r>
                  <a:rPr lang="en-US" sz="1600" b="1" i="1" dirty="0">
                    <a:solidFill>
                      <a:schemeClr val="accent5">
                        <a:lumMod val="50000"/>
                      </a:schemeClr>
                    </a:solidFill>
                  </a:rPr>
                  <a:t> surface from 2D scan, LCLS-II Injector</a:t>
                </a:r>
              </a:p>
            </p:txBody>
          </p:sp>
        </mc:Choice>
        <mc:Fallback>
          <p:sp>
            <p:nvSpPr>
              <p:cNvPr id="15" name="TextBox 14">
                <a:extLst>
                  <a:ext uri="{FF2B5EF4-FFF2-40B4-BE49-F238E27FC236}">
                    <a16:creationId xmlns:a16="http://schemas.microsoft.com/office/drawing/2014/main" id="{8C24B80A-EAAA-388F-1EF8-EE57760AA082}"/>
                  </a:ext>
                </a:extLst>
              </p:cNvPr>
              <p:cNvSpPr txBox="1">
                <a:spLocks noRot="1" noChangeAspect="1" noMove="1" noResize="1" noEditPoints="1" noAdjustHandles="1" noChangeArrowheads="1" noChangeShapeType="1" noTextEdit="1"/>
              </p:cNvSpPr>
              <p:nvPr/>
            </p:nvSpPr>
            <p:spPr>
              <a:xfrm>
                <a:off x="7027074" y="1"/>
                <a:ext cx="4887271" cy="584775"/>
              </a:xfrm>
              <a:prstGeom prst="rect">
                <a:avLst/>
              </a:prstGeom>
              <a:blipFill>
                <a:blip r:embed="rId4"/>
                <a:stretch>
                  <a:fillRect l="-779" t="-4255" b="-1063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F674B230-516E-B5E9-18B6-28FD029B1EB2}"/>
              </a:ext>
            </a:extLst>
          </p:cNvPr>
          <p:cNvSpPr txBox="1"/>
          <p:nvPr/>
        </p:nvSpPr>
        <p:spPr>
          <a:xfrm>
            <a:off x="7569983" y="6172267"/>
            <a:ext cx="4642931" cy="338554"/>
          </a:xfrm>
          <a:prstGeom prst="rect">
            <a:avLst/>
          </a:prstGeom>
          <a:noFill/>
        </p:spPr>
        <p:txBody>
          <a:bodyPr wrap="square" rtlCol="0">
            <a:spAutoFit/>
          </a:bodyPr>
          <a:lstStyle/>
          <a:p>
            <a:pPr algn="ctr"/>
            <a:r>
              <a:rPr lang="en-US" sz="1600" b="1" i="1" dirty="0">
                <a:solidFill>
                  <a:schemeClr val="accent5">
                    <a:lumMod val="50000"/>
                  </a:schemeClr>
                </a:solidFill>
              </a:rPr>
              <a:t>Surrogate-boosted design optimization </a:t>
            </a:r>
          </a:p>
        </p:txBody>
      </p:sp>
      <p:sp>
        <p:nvSpPr>
          <p:cNvPr id="18" name="TextBox 17">
            <a:extLst>
              <a:ext uri="{FF2B5EF4-FFF2-40B4-BE49-F238E27FC236}">
                <a16:creationId xmlns:a16="http://schemas.microsoft.com/office/drawing/2014/main" id="{1191FCFC-CE88-BAE8-E047-C9EAFA1A8E3E}"/>
              </a:ext>
            </a:extLst>
          </p:cNvPr>
          <p:cNvSpPr txBox="1"/>
          <p:nvPr/>
        </p:nvSpPr>
        <p:spPr>
          <a:xfrm>
            <a:off x="117983" y="499686"/>
            <a:ext cx="1748368" cy="584775"/>
          </a:xfrm>
          <a:prstGeom prst="rect">
            <a:avLst/>
          </a:prstGeom>
          <a:noFill/>
        </p:spPr>
        <p:txBody>
          <a:bodyPr wrap="square" rtlCol="0">
            <a:spAutoFit/>
          </a:bodyPr>
          <a:lstStyle/>
          <a:p>
            <a:pPr algn="ctr"/>
            <a:r>
              <a:rPr lang="en-US" sz="1600" b="1" i="1" dirty="0">
                <a:solidFill>
                  <a:schemeClr val="accent5">
                    <a:lumMod val="50000"/>
                  </a:schemeClr>
                </a:solidFill>
              </a:rPr>
              <a:t>Warm starts for optimization</a:t>
            </a:r>
          </a:p>
        </p:txBody>
      </p:sp>
      <p:pic>
        <p:nvPicPr>
          <p:cNvPr id="36" name="Picture 35">
            <a:extLst>
              <a:ext uri="{FF2B5EF4-FFF2-40B4-BE49-F238E27FC236}">
                <a16:creationId xmlns:a16="http://schemas.microsoft.com/office/drawing/2014/main" id="{F68747AE-4F79-A68A-7822-43DC6BAC8968}"/>
              </a:ext>
            </a:extLst>
          </p:cNvPr>
          <p:cNvPicPr>
            <a:picLocks noChangeAspect="1"/>
          </p:cNvPicPr>
          <p:nvPr/>
        </p:nvPicPr>
        <p:blipFill>
          <a:blip r:embed="rId5"/>
          <a:stretch>
            <a:fillRect/>
          </a:stretch>
        </p:blipFill>
        <p:spPr>
          <a:xfrm>
            <a:off x="1918731" y="331186"/>
            <a:ext cx="3575108" cy="2768601"/>
          </a:xfrm>
          <a:prstGeom prst="rect">
            <a:avLst/>
          </a:prstGeom>
        </p:spPr>
      </p:pic>
      <p:sp>
        <p:nvSpPr>
          <p:cNvPr id="37" name="Rectangle 36">
            <a:extLst>
              <a:ext uri="{FF2B5EF4-FFF2-40B4-BE49-F238E27FC236}">
                <a16:creationId xmlns:a16="http://schemas.microsoft.com/office/drawing/2014/main" id="{7FC209A3-C042-39DB-F821-DC73ECF2AEB6}"/>
              </a:ext>
            </a:extLst>
          </p:cNvPr>
          <p:cNvSpPr/>
          <p:nvPr/>
        </p:nvSpPr>
        <p:spPr>
          <a:xfrm>
            <a:off x="-484476" y="1309175"/>
            <a:ext cx="3157885" cy="584968"/>
          </a:xfrm>
          <a:prstGeom prst="rect">
            <a:avLst/>
          </a:prstGeom>
        </p:spPr>
        <p:txBody>
          <a:bodyPr wrap="square">
            <a:spAutoFit/>
          </a:bodyPr>
          <a:lstStyle/>
          <a:p>
            <a:pPr algn="ctr"/>
            <a:endParaRPr lang="en-US" sz="1067" i="1" dirty="0">
              <a:solidFill>
                <a:schemeClr val="tx1">
                  <a:lumMod val="75000"/>
                  <a:lumOff val="25000"/>
                </a:schemeClr>
              </a:solidFill>
            </a:endParaRPr>
          </a:p>
          <a:p>
            <a:pPr algn="ctr"/>
            <a:r>
              <a:rPr lang="en-US" sz="1067" i="1" dirty="0">
                <a:solidFill>
                  <a:schemeClr val="tx1">
                    <a:lumMod val="75000"/>
                    <a:lumOff val="25000"/>
                  </a:schemeClr>
                </a:solidFill>
              </a:rPr>
              <a:t>A. </a:t>
            </a:r>
            <a:r>
              <a:rPr lang="en-US" sz="1067" i="1" dirty="0" err="1">
                <a:solidFill>
                  <a:schemeClr val="tx1">
                    <a:lumMod val="75000"/>
                    <a:lumOff val="25000"/>
                  </a:schemeClr>
                </a:solidFill>
              </a:rPr>
              <a:t>Scheinker</a:t>
            </a:r>
            <a:r>
              <a:rPr lang="en-US" sz="1067" i="1" dirty="0">
                <a:solidFill>
                  <a:schemeClr val="tx1">
                    <a:lumMod val="75000"/>
                    <a:lumOff val="25000"/>
                  </a:schemeClr>
                </a:solidFill>
              </a:rPr>
              <a:t>, A. Edelen, </a:t>
            </a:r>
          </a:p>
          <a:p>
            <a:pPr algn="ctr"/>
            <a:r>
              <a:rPr lang="en-US" sz="1067" i="1" dirty="0">
                <a:solidFill>
                  <a:schemeClr val="tx1">
                    <a:lumMod val="75000"/>
                    <a:lumOff val="25000"/>
                  </a:schemeClr>
                </a:solidFill>
              </a:rPr>
              <a:t>et al, PRL, 2018</a:t>
            </a:r>
          </a:p>
        </p:txBody>
      </p:sp>
      <p:sp>
        <p:nvSpPr>
          <p:cNvPr id="39" name="Rectangle 38">
            <a:extLst>
              <a:ext uri="{FF2B5EF4-FFF2-40B4-BE49-F238E27FC236}">
                <a16:creationId xmlns:a16="http://schemas.microsoft.com/office/drawing/2014/main" id="{4BE62A1A-6420-268D-01DA-88E3A41222EB}"/>
              </a:ext>
            </a:extLst>
          </p:cNvPr>
          <p:cNvSpPr/>
          <p:nvPr/>
        </p:nvSpPr>
        <p:spPr>
          <a:xfrm>
            <a:off x="11389556" y="4924268"/>
            <a:ext cx="927597" cy="584968"/>
          </a:xfrm>
          <a:prstGeom prst="rect">
            <a:avLst/>
          </a:prstGeom>
        </p:spPr>
        <p:txBody>
          <a:bodyPr wrap="square">
            <a:spAutoFit/>
          </a:bodyPr>
          <a:lstStyle/>
          <a:p>
            <a:pPr algn="ctr"/>
            <a:r>
              <a:rPr lang="en-US" sz="1067" i="1" dirty="0">
                <a:solidFill>
                  <a:schemeClr val="tx1">
                    <a:lumMod val="75000"/>
                    <a:lumOff val="25000"/>
                  </a:schemeClr>
                </a:solidFill>
              </a:rPr>
              <a:t>A. Edelen</a:t>
            </a:r>
          </a:p>
          <a:p>
            <a:pPr algn="ctr"/>
            <a:r>
              <a:rPr lang="en-US" sz="1067" i="1" dirty="0">
                <a:solidFill>
                  <a:schemeClr val="tx1">
                    <a:lumMod val="75000"/>
                    <a:lumOff val="25000"/>
                  </a:schemeClr>
                </a:solidFill>
              </a:rPr>
              <a:t> et al., PRAB, 2020</a:t>
            </a:r>
          </a:p>
        </p:txBody>
      </p:sp>
      <p:pic>
        <p:nvPicPr>
          <p:cNvPr id="41" name="Picture 40">
            <a:extLst>
              <a:ext uri="{FF2B5EF4-FFF2-40B4-BE49-F238E27FC236}">
                <a16:creationId xmlns:a16="http://schemas.microsoft.com/office/drawing/2014/main" id="{7A88924D-3F1F-6BF7-66DC-6B144662A0FB}"/>
              </a:ext>
            </a:extLst>
          </p:cNvPr>
          <p:cNvPicPr>
            <a:picLocks noChangeAspect="1"/>
          </p:cNvPicPr>
          <p:nvPr/>
        </p:nvPicPr>
        <p:blipFill>
          <a:blip r:embed="rId6"/>
          <a:stretch>
            <a:fillRect/>
          </a:stretch>
        </p:blipFill>
        <p:spPr>
          <a:xfrm>
            <a:off x="9358901" y="728726"/>
            <a:ext cx="2844800" cy="1896533"/>
          </a:xfrm>
          <a:prstGeom prst="rect">
            <a:avLst/>
          </a:prstGeom>
        </p:spPr>
      </p:pic>
      <p:pic>
        <p:nvPicPr>
          <p:cNvPr id="42" name="Picture 41">
            <a:extLst>
              <a:ext uri="{FF2B5EF4-FFF2-40B4-BE49-F238E27FC236}">
                <a16:creationId xmlns:a16="http://schemas.microsoft.com/office/drawing/2014/main" id="{5810C1ED-4D20-5373-67AF-F6F86DC1A848}"/>
              </a:ext>
            </a:extLst>
          </p:cNvPr>
          <p:cNvPicPr>
            <a:picLocks noChangeAspect="1"/>
          </p:cNvPicPr>
          <p:nvPr/>
        </p:nvPicPr>
        <p:blipFill>
          <a:blip r:embed="rId7"/>
          <a:stretch>
            <a:fillRect/>
          </a:stretch>
        </p:blipFill>
        <p:spPr>
          <a:xfrm>
            <a:off x="559583" y="3363272"/>
            <a:ext cx="7010400" cy="3251200"/>
          </a:xfrm>
          <a:prstGeom prst="rect">
            <a:avLst/>
          </a:prstGeom>
        </p:spPr>
      </p:pic>
      <p:sp>
        <p:nvSpPr>
          <p:cNvPr id="2" name="TextBox 1">
            <a:extLst>
              <a:ext uri="{FF2B5EF4-FFF2-40B4-BE49-F238E27FC236}">
                <a16:creationId xmlns:a16="http://schemas.microsoft.com/office/drawing/2014/main" id="{165E245E-514A-C932-E522-4993AA18D5F3}"/>
              </a:ext>
            </a:extLst>
          </p:cNvPr>
          <p:cNvSpPr txBox="1"/>
          <p:nvPr/>
        </p:nvSpPr>
        <p:spPr>
          <a:xfrm>
            <a:off x="10093013" y="2698525"/>
            <a:ext cx="1821332" cy="256545"/>
          </a:xfrm>
          <a:prstGeom prst="rect">
            <a:avLst/>
          </a:prstGeom>
          <a:noFill/>
        </p:spPr>
        <p:txBody>
          <a:bodyPr wrap="none" rtlCol="0">
            <a:spAutoFit/>
          </a:bodyPr>
          <a:lstStyle/>
          <a:p>
            <a:r>
              <a:rPr lang="en-US" sz="1067" i="1" dirty="0">
                <a:solidFill>
                  <a:schemeClr val="tx1">
                    <a:lumMod val="75000"/>
                    <a:lumOff val="25000"/>
                  </a:schemeClr>
                </a:solidFill>
              </a:rPr>
              <a:t>A. Edelen et al., </a:t>
            </a:r>
            <a:r>
              <a:rPr lang="en-US" sz="1067" i="1" dirty="0" err="1">
                <a:solidFill>
                  <a:schemeClr val="tx1">
                    <a:lumMod val="75000"/>
                    <a:lumOff val="25000"/>
                  </a:schemeClr>
                </a:solidFill>
              </a:rPr>
              <a:t>NeurIPS</a:t>
            </a:r>
            <a:r>
              <a:rPr lang="en-US" sz="1067" i="1" dirty="0">
                <a:solidFill>
                  <a:schemeClr val="tx1">
                    <a:lumMod val="75000"/>
                    <a:lumOff val="25000"/>
                  </a:schemeClr>
                </a:solidFill>
              </a:rPr>
              <a:t> 2019</a:t>
            </a:r>
          </a:p>
        </p:txBody>
      </p:sp>
    </p:spTree>
    <p:extLst>
      <p:ext uri="{BB962C8B-B14F-4D97-AF65-F5344CB8AC3E}">
        <p14:creationId xmlns:p14="http://schemas.microsoft.com/office/powerpoint/2010/main" val="1297689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79614" y="1764777"/>
            <a:ext cx="11887200" cy="3346066"/>
          </a:xfrm>
        </p:spPr>
        <p:txBody>
          <a:bodyPr>
            <a:normAutofit lnSpcReduction="10000"/>
          </a:bodyPr>
          <a:lstStyle/>
          <a:p>
            <a:r>
              <a:rPr lang="en-US" sz="2400" dirty="0">
                <a:solidFill>
                  <a:schemeClr val="bg1">
                    <a:lumMod val="50000"/>
                  </a:schemeClr>
                </a:solidFill>
              </a:rPr>
              <a:t>Online Beam Tuning: Linear numerical methods, precomputed linear or 2</a:t>
            </a:r>
            <a:r>
              <a:rPr lang="en-US" sz="2400" baseline="30000" dirty="0">
                <a:solidFill>
                  <a:schemeClr val="bg1">
                    <a:lumMod val="50000"/>
                  </a:schemeClr>
                </a:solidFill>
              </a:rPr>
              <a:t>nd</a:t>
            </a:r>
            <a:r>
              <a:rPr lang="en-US" sz="2400" dirty="0">
                <a:solidFill>
                  <a:schemeClr val="bg1">
                    <a:lumMod val="50000"/>
                  </a:schemeClr>
                </a:solidFill>
              </a:rPr>
              <a:t> order model  </a:t>
            </a:r>
            <a:br>
              <a:rPr lang="en-US" sz="2400" dirty="0">
                <a:solidFill>
                  <a:schemeClr val="bg1">
                    <a:lumMod val="50000"/>
                  </a:schemeClr>
                </a:solidFill>
              </a:rPr>
            </a:br>
            <a:r>
              <a:rPr lang="en-US" sz="2400" dirty="0">
                <a:solidFill>
                  <a:schemeClr val="bg1">
                    <a:lumMod val="50000"/>
                  </a:schemeClr>
                </a:solidFill>
              </a:rPr>
              <a:t>→  non-linear, multi-particle model based, ML and multiparametric methods. </a:t>
            </a:r>
            <a:br>
              <a:rPr lang="en-US" sz="2400" dirty="0"/>
            </a:br>
            <a:endParaRPr lang="en-US" sz="2400" dirty="0"/>
          </a:p>
          <a:p>
            <a:r>
              <a:rPr lang="en-US" sz="2400" dirty="0">
                <a:solidFill>
                  <a:schemeClr val="tx1"/>
                </a:solidFill>
              </a:rPr>
              <a:t>⇒  𝚫 Scope: Controls += Accelerator Optimization + Big Data</a:t>
            </a:r>
            <a:br>
              <a:rPr lang="en-US" sz="2400" dirty="0">
                <a:solidFill>
                  <a:schemeClr val="bg1">
                    <a:lumMod val="50000"/>
                  </a:schemeClr>
                </a:solidFill>
              </a:rPr>
            </a:br>
            <a:endParaRPr lang="en-US" sz="2400" dirty="0">
              <a:solidFill>
                <a:schemeClr val="bg1">
                  <a:lumMod val="50000"/>
                </a:schemeClr>
              </a:solidFill>
            </a:endParaRPr>
          </a:p>
          <a:p>
            <a:r>
              <a:rPr lang="en-US" sz="2400" dirty="0">
                <a:solidFill>
                  <a:schemeClr val="bg1">
                    <a:lumMod val="50000"/>
                  </a:schemeClr>
                </a:solidFill>
              </a:rPr>
              <a:t>⇒ 𝚫 Network: Controls += High-Performance Computing</a:t>
            </a:r>
            <a:br>
              <a:rPr lang="en-US" sz="2400" dirty="0">
                <a:solidFill>
                  <a:schemeClr val="bg1">
                    <a:lumMod val="50000"/>
                  </a:schemeClr>
                </a:solidFill>
              </a:rPr>
            </a:br>
            <a:endParaRPr lang="en-US" sz="2400" dirty="0">
              <a:solidFill>
                <a:schemeClr val="bg1">
                  <a:lumMod val="50000"/>
                </a:schemeClr>
              </a:solidFill>
            </a:endParaRPr>
          </a:p>
          <a:p>
            <a:r>
              <a:rPr lang="en-US" sz="2400" dirty="0">
                <a:solidFill>
                  <a:schemeClr val="bg1">
                    <a:lumMod val="50000"/>
                  </a:schemeClr>
                </a:solidFill>
              </a:rPr>
              <a:t>⇒ 𝚫 Security: EPICS += Transport Layer Security. Secure High-Performance Computing.   </a:t>
            </a:r>
            <a:br>
              <a:rPr lang="en-US" sz="2400" dirty="0">
                <a:solidFill>
                  <a:schemeClr val="bg1">
                    <a:lumMod val="50000"/>
                  </a:schemeClr>
                </a:solidFill>
              </a:rPr>
            </a:br>
            <a:endParaRPr lang="en-US" sz="2400" dirty="0">
              <a:solidFill>
                <a:schemeClr val="bg1">
                  <a:lumMod val="50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14</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Tree>
    <p:extLst>
      <p:ext uri="{BB962C8B-B14F-4D97-AF65-F5344CB8AC3E}">
        <p14:creationId xmlns:p14="http://schemas.microsoft.com/office/powerpoint/2010/main" val="4209682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g134c20c7434_2_0"/>
          <p:cNvSpPr txBox="1">
            <a:spLocks noGrp="1"/>
          </p:cNvSpPr>
          <p:nvPr>
            <p:ph type="title"/>
          </p:nvPr>
        </p:nvSpPr>
        <p:spPr>
          <a:xfrm>
            <a:off x="2483735" y="264571"/>
            <a:ext cx="10553700" cy="632100"/>
          </a:xfrm>
          <a:prstGeom prst="rect">
            <a:avLst/>
          </a:prstGeom>
        </p:spPr>
        <p:txBody>
          <a:bodyPr spcFirstLastPara="1" vert="horz" wrap="square" lIns="0" tIns="45700" rIns="91425" bIns="45700" rtlCol="0" anchor="b" anchorCtr="0">
            <a:normAutofit/>
          </a:bodyPr>
          <a:lstStyle/>
          <a:p>
            <a:r>
              <a:rPr lang="en-US" dirty="0"/>
              <a:t>Need: Fast-Executing &amp; Accurate System Models</a:t>
            </a:r>
            <a:endParaRPr dirty="0"/>
          </a:p>
        </p:txBody>
      </p:sp>
      <p:sp>
        <p:nvSpPr>
          <p:cNvPr id="346" name="Google Shape;346;g134c20c7434_2_0"/>
          <p:cNvSpPr txBox="1">
            <a:spLocks noGrp="1"/>
          </p:cNvSpPr>
          <p:nvPr>
            <p:ph type="sldNum" idx="12"/>
          </p:nvPr>
        </p:nvSpPr>
        <p:spPr>
          <a:xfrm>
            <a:off x="8610600" y="6282825"/>
            <a:ext cx="2743200" cy="365100"/>
          </a:xfrm>
          <a:prstGeom prst="rect">
            <a:avLst/>
          </a:prstGeom>
        </p:spPr>
        <p:txBody>
          <a:bodyPr spcFirstLastPara="1" vert="horz" wrap="square" lIns="91425" tIns="45700" rIns="0" bIns="45700" rtlCol="0" anchor="ctr" anchorCtr="0">
            <a:noAutofit/>
          </a:bodyPr>
          <a:lstStyle/>
          <a:p>
            <a:fld id="{00000000-1234-1234-1234-123412341234}" type="slidenum">
              <a:rPr lang="en-US"/>
              <a:pPr/>
              <a:t>15</a:t>
            </a:fld>
            <a:endParaRPr/>
          </a:p>
        </p:txBody>
      </p:sp>
      <p:pic>
        <p:nvPicPr>
          <p:cNvPr id="8" name="Google Shape;106;g10d9fb731aa_0_224">
            <a:extLst>
              <a:ext uri="{FF2B5EF4-FFF2-40B4-BE49-F238E27FC236}">
                <a16:creationId xmlns:a16="http://schemas.microsoft.com/office/drawing/2014/main" id="{24C953D7-BAC0-B531-3ACA-5511545E3E4C}"/>
              </a:ext>
            </a:extLst>
          </p:cNvPr>
          <p:cNvPicPr preferRelativeResize="0"/>
          <p:nvPr/>
        </p:nvPicPr>
        <p:blipFill rotWithShape="1">
          <a:blip r:embed="rId3">
            <a:alphaModFix/>
          </a:blip>
          <a:srcRect b="15986"/>
          <a:stretch/>
        </p:blipFill>
        <p:spPr>
          <a:xfrm>
            <a:off x="524655" y="1819473"/>
            <a:ext cx="4140900" cy="3845736"/>
          </a:xfrm>
          <a:prstGeom prst="rect">
            <a:avLst/>
          </a:prstGeom>
          <a:noFill/>
          <a:ln>
            <a:noFill/>
          </a:ln>
        </p:spPr>
      </p:pic>
      <p:sp>
        <p:nvSpPr>
          <p:cNvPr id="9" name="Google Shape;107;g10d9fb731aa_0_224">
            <a:extLst>
              <a:ext uri="{FF2B5EF4-FFF2-40B4-BE49-F238E27FC236}">
                <a16:creationId xmlns:a16="http://schemas.microsoft.com/office/drawing/2014/main" id="{7CBDD24F-9437-1CD1-D93F-DCE3A45E7F50}"/>
              </a:ext>
            </a:extLst>
          </p:cNvPr>
          <p:cNvSpPr txBox="1"/>
          <p:nvPr/>
        </p:nvSpPr>
        <p:spPr>
          <a:xfrm>
            <a:off x="520912" y="921233"/>
            <a:ext cx="4405323" cy="984845"/>
          </a:xfrm>
          <a:prstGeom prst="rect">
            <a:avLst/>
          </a:prstGeom>
          <a:noFill/>
          <a:ln>
            <a:noFill/>
          </a:ln>
        </p:spPr>
        <p:txBody>
          <a:bodyPr spcFirstLastPara="1" wrap="square" lIns="121900" tIns="121900" rIns="121900" bIns="121900" anchor="t" anchorCtr="0">
            <a:spAutoFit/>
          </a:bodyPr>
          <a:lstStyle/>
          <a:p>
            <a:pPr algn="ctr"/>
            <a:r>
              <a:rPr lang="en-US" sz="1600" dirty="0">
                <a:solidFill>
                  <a:schemeClr val="accent1"/>
                </a:solidFill>
              </a:rPr>
              <a:t>Accelerator simulations that include nonlinear and collective effects are powerful tools, but they can be computationally expensive</a:t>
            </a:r>
            <a:endParaRPr sz="1600" dirty="0">
              <a:solidFill>
                <a:schemeClr val="accent1"/>
              </a:solidFill>
            </a:endParaRPr>
          </a:p>
        </p:txBody>
      </p:sp>
      <p:pic>
        <p:nvPicPr>
          <p:cNvPr id="10" name="Google Shape;108;g10d9fb731aa_0_224">
            <a:extLst>
              <a:ext uri="{FF2B5EF4-FFF2-40B4-BE49-F238E27FC236}">
                <a16:creationId xmlns:a16="http://schemas.microsoft.com/office/drawing/2014/main" id="{559FE496-0FAB-5109-37B5-03A06ED0E859}"/>
              </a:ext>
            </a:extLst>
          </p:cNvPr>
          <p:cNvPicPr preferRelativeResize="0"/>
          <p:nvPr/>
        </p:nvPicPr>
        <p:blipFill>
          <a:blip r:embed="rId4">
            <a:alphaModFix/>
          </a:blip>
          <a:stretch>
            <a:fillRect/>
          </a:stretch>
        </p:blipFill>
        <p:spPr>
          <a:xfrm>
            <a:off x="5581953" y="1899729"/>
            <a:ext cx="3580259" cy="3436123"/>
          </a:xfrm>
          <a:prstGeom prst="rect">
            <a:avLst/>
          </a:prstGeom>
          <a:noFill/>
          <a:ln>
            <a:noFill/>
          </a:ln>
        </p:spPr>
      </p:pic>
      <p:pic>
        <p:nvPicPr>
          <p:cNvPr id="11" name="Google Shape;109;g10d9fb731aa_0_224">
            <a:extLst>
              <a:ext uri="{FF2B5EF4-FFF2-40B4-BE49-F238E27FC236}">
                <a16:creationId xmlns:a16="http://schemas.microsoft.com/office/drawing/2014/main" id="{DEB2F617-0C0E-EB00-5367-BC26D9C99121}"/>
              </a:ext>
            </a:extLst>
          </p:cNvPr>
          <p:cNvPicPr preferRelativeResize="0"/>
          <p:nvPr/>
        </p:nvPicPr>
        <p:blipFill rotWithShape="1">
          <a:blip r:embed="rId5">
            <a:alphaModFix/>
          </a:blip>
          <a:srcRect r="65371"/>
          <a:stretch/>
        </p:blipFill>
        <p:spPr>
          <a:xfrm>
            <a:off x="9138582" y="1741070"/>
            <a:ext cx="1384245" cy="3212335"/>
          </a:xfrm>
          <a:prstGeom prst="rect">
            <a:avLst/>
          </a:prstGeom>
          <a:noFill/>
          <a:ln>
            <a:noFill/>
          </a:ln>
        </p:spPr>
      </p:pic>
      <p:cxnSp>
        <p:nvCxnSpPr>
          <p:cNvPr id="12" name="Google Shape;110;g10d9fb731aa_0_224">
            <a:extLst>
              <a:ext uri="{FF2B5EF4-FFF2-40B4-BE49-F238E27FC236}">
                <a16:creationId xmlns:a16="http://schemas.microsoft.com/office/drawing/2014/main" id="{6F045CA2-6517-BDA3-A5B1-2B6B02E734EF}"/>
              </a:ext>
            </a:extLst>
          </p:cNvPr>
          <p:cNvCxnSpPr>
            <a:cxnSpLocks/>
          </p:cNvCxnSpPr>
          <p:nvPr/>
        </p:nvCxnSpPr>
        <p:spPr>
          <a:xfrm>
            <a:off x="5393565" y="1178999"/>
            <a:ext cx="0" cy="4500004"/>
          </a:xfrm>
          <a:prstGeom prst="straightConnector1">
            <a:avLst/>
          </a:prstGeom>
          <a:noFill/>
          <a:ln w="38100" cap="flat" cmpd="sng">
            <a:solidFill>
              <a:schemeClr val="dk2"/>
            </a:solidFill>
            <a:prstDash val="solid"/>
            <a:round/>
            <a:headEnd type="none" w="med" len="med"/>
            <a:tailEnd type="none" w="med" len="med"/>
          </a:ln>
        </p:spPr>
      </p:cxnSp>
      <p:sp>
        <p:nvSpPr>
          <p:cNvPr id="13" name="Google Shape;111;g10d9fb731aa_0_224">
            <a:extLst>
              <a:ext uri="{FF2B5EF4-FFF2-40B4-BE49-F238E27FC236}">
                <a16:creationId xmlns:a16="http://schemas.microsoft.com/office/drawing/2014/main" id="{D63BD2E8-6A73-0E2C-1695-D401046A1465}"/>
              </a:ext>
            </a:extLst>
          </p:cNvPr>
          <p:cNvSpPr txBox="1"/>
          <p:nvPr/>
        </p:nvSpPr>
        <p:spPr>
          <a:xfrm>
            <a:off x="5913088" y="1074630"/>
            <a:ext cx="5927683" cy="738623"/>
          </a:xfrm>
          <a:prstGeom prst="rect">
            <a:avLst/>
          </a:prstGeom>
          <a:noFill/>
          <a:ln>
            <a:noFill/>
          </a:ln>
        </p:spPr>
        <p:txBody>
          <a:bodyPr spcFirstLastPara="1" wrap="square" lIns="121900" tIns="121900" rIns="121900" bIns="121900" anchor="t" anchorCtr="0">
            <a:spAutoFit/>
          </a:bodyPr>
          <a:lstStyle/>
          <a:p>
            <a:pPr algn="ctr"/>
            <a:r>
              <a:rPr lang="en-US" sz="1600" dirty="0">
                <a:solidFill>
                  <a:schemeClr val="accent1"/>
                </a:solidFill>
              </a:rPr>
              <a:t>ML models are able to provide fast approximations to simulations</a:t>
            </a:r>
          </a:p>
          <a:p>
            <a:pPr algn="ctr"/>
            <a:r>
              <a:rPr lang="en-US" sz="1600" dirty="0">
                <a:solidFill>
                  <a:schemeClr val="accent1"/>
                </a:solidFill>
              </a:rPr>
              <a:t> (“surrogate models”)</a:t>
            </a:r>
          </a:p>
        </p:txBody>
      </p:sp>
      <p:sp>
        <p:nvSpPr>
          <p:cNvPr id="14" name="TextBox 13">
            <a:extLst>
              <a:ext uri="{FF2B5EF4-FFF2-40B4-BE49-F238E27FC236}">
                <a16:creationId xmlns:a16="http://schemas.microsoft.com/office/drawing/2014/main" id="{8272BA79-BA20-E48F-6401-6D719BCF31E3}"/>
              </a:ext>
            </a:extLst>
          </p:cNvPr>
          <p:cNvSpPr txBox="1"/>
          <p:nvPr/>
        </p:nvSpPr>
        <p:spPr>
          <a:xfrm>
            <a:off x="9783926" y="4849454"/>
            <a:ext cx="2488647" cy="646331"/>
          </a:xfrm>
          <a:prstGeom prst="rect">
            <a:avLst/>
          </a:prstGeom>
          <a:noFill/>
        </p:spPr>
        <p:txBody>
          <a:bodyPr wrap="square" rtlCol="0">
            <a:spAutoFit/>
          </a:bodyPr>
          <a:lstStyle/>
          <a:p>
            <a:r>
              <a:rPr lang="en-US" sz="1200" i="1" dirty="0">
                <a:solidFill>
                  <a:schemeClr val="tx1">
                    <a:lumMod val="75000"/>
                    <a:lumOff val="25000"/>
                  </a:schemeClr>
                </a:solidFill>
              </a:rPr>
              <a:t>&lt; </a:t>
            </a:r>
            <a:r>
              <a:rPr lang="en-US" sz="1200" i="1" dirty="0" err="1">
                <a:solidFill>
                  <a:schemeClr val="tx1">
                    <a:lumMod val="75000"/>
                    <a:lumOff val="25000"/>
                  </a:schemeClr>
                </a:solidFill>
              </a:rPr>
              <a:t>ms</a:t>
            </a:r>
            <a:r>
              <a:rPr lang="en-US" sz="1200" i="1" dirty="0">
                <a:solidFill>
                  <a:schemeClr val="tx1">
                    <a:lumMod val="75000"/>
                    <a:lumOff val="25000"/>
                  </a:schemeClr>
                </a:solidFill>
              </a:rPr>
              <a:t> execution speed</a:t>
            </a:r>
          </a:p>
          <a:p>
            <a:endParaRPr lang="en-US" sz="1200" i="1" dirty="0">
              <a:solidFill>
                <a:schemeClr val="tx1">
                  <a:lumMod val="75000"/>
                  <a:lumOff val="25000"/>
                </a:schemeClr>
              </a:solidFill>
            </a:endParaRPr>
          </a:p>
          <a:p>
            <a:r>
              <a:rPr lang="en-US" sz="1200" i="1" dirty="0">
                <a:solidFill>
                  <a:schemeClr val="tx1">
                    <a:lumMod val="75000"/>
                    <a:lumOff val="25000"/>
                  </a:schemeClr>
                </a:solidFill>
              </a:rPr>
              <a:t>10</a:t>
            </a:r>
            <a:r>
              <a:rPr lang="en-US" sz="1600" i="1" baseline="30000" dirty="0">
                <a:solidFill>
                  <a:schemeClr val="tx1">
                    <a:lumMod val="75000"/>
                    <a:lumOff val="25000"/>
                  </a:schemeClr>
                </a:solidFill>
              </a:rPr>
              <a:t>6</a:t>
            </a:r>
            <a:r>
              <a:rPr lang="en-US" sz="1200" i="1" baseline="30000" dirty="0">
                <a:solidFill>
                  <a:schemeClr val="tx1">
                    <a:lumMod val="75000"/>
                    <a:lumOff val="25000"/>
                  </a:schemeClr>
                </a:solidFill>
              </a:rPr>
              <a:t> </a:t>
            </a:r>
            <a:r>
              <a:rPr lang="en-US" sz="1200" i="1" dirty="0">
                <a:solidFill>
                  <a:schemeClr val="tx1">
                    <a:lumMod val="75000"/>
                    <a:lumOff val="25000"/>
                  </a:schemeClr>
                </a:solidFill>
              </a:rPr>
              <a:t> times speedup</a:t>
            </a:r>
          </a:p>
        </p:txBody>
      </p:sp>
      <p:sp>
        <p:nvSpPr>
          <p:cNvPr id="4" name="TextBox 3">
            <a:extLst>
              <a:ext uri="{FF2B5EF4-FFF2-40B4-BE49-F238E27FC236}">
                <a16:creationId xmlns:a16="http://schemas.microsoft.com/office/drawing/2014/main" id="{0A792593-6768-5FBD-C7A7-774FD29C3F58}"/>
              </a:ext>
            </a:extLst>
          </p:cNvPr>
          <p:cNvSpPr txBox="1"/>
          <p:nvPr/>
        </p:nvSpPr>
        <p:spPr>
          <a:xfrm>
            <a:off x="800100" y="4985453"/>
            <a:ext cx="1683635" cy="830997"/>
          </a:xfrm>
          <a:prstGeom prst="rect">
            <a:avLst/>
          </a:prstGeom>
          <a:solidFill>
            <a:schemeClr val="bg1"/>
          </a:solidFill>
        </p:spPr>
        <p:txBody>
          <a:bodyPr wrap="square" rtlCol="0">
            <a:spAutoFit/>
          </a:bodyPr>
          <a:lstStyle/>
          <a:p>
            <a:r>
              <a:rPr lang="en-US" sz="1600" dirty="0"/>
              <a:t>10 hours on thousands of cores at NERSC!</a:t>
            </a:r>
          </a:p>
        </p:txBody>
      </p:sp>
      <p:pic>
        <p:nvPicPr>
          <p:cNvPr id="18" name="Google Shape;109;g10d9fb731aa_0_224">
            <a:extLst>
              <a:ext uri="{FF2B5EF4-FFF2-40B4-BE49-F238E27FC236}">
                <a16:creationId xmlns:a16="http://schemas.microsoft.com/office/drawing/2014/main" id="{8182F4B3-0264-80FA-EDC4-CB7058314071}"/>
              </a:ext>
            </a:extLst>
          </p:cNvPr>
          <p:cNvPicPr preferRelativeResize="0"/>
          <p:nvPr/>
        </p:nvPicPr>
        <p:blipFill rotWithShape="1">
          <a:blip r:embed="rId5">
            <a:alphaModFix/>
          </a:blip>
          <a:srcRect l="65371"/>
          <a:stretch/>
        </p:blipFill>
        <p:spPr>
          <a:xfrm>
            <a:off x="10483584" y="1741069"/>
            <a:ext cx="1384245" cy="3171961"/>
          </a:xfrm>
          <a:prstGeom prst="rect">
            <a:avLst/>
          </a:prstGeom>
          <a:noFill/>
          <a:ln>
            <a:noFill/>
          </a:ln>
        </p:spPr>
      </p:pic>
      <p:sp>
        <p:nvSpPr>
          <p:cNvPr id="5" name="Rectangle 4">
            <a:extLst>
              <a:ext uri="{FF2B5EF4-FFF2-40B4-BE49-F238E27FC236}">
                <a16:creationId xmlns:a16="http://schemas.microsoft.com/office/drawing/2014/main" id="{142D55F3-E01B-79A1-E6BC-752FD42A56A8}"/>
              </a:ext>
            </a:extLst>
          </p:cNvPr>
          <p:cNvSpPr/>
          <p:nvPr/>
        </p:nvSpPr>
        <p:spPr>
          <a:xfrm>
            <a:off x="8718225" y="2952793"/>
            <a:ext cx="340299" cy="2383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extBox 1">
            <a:extLst>
              <a:ext uri="{FF2B5EF4-FFF2-40B4-BE49-F238E27FC236}">
                <a16:creationId xmlns:a16="http://schemas.microsoft.com/office/drawing/2014/main" id="{C194E43F-838C-C3B7-5766-43A0B3CC4797}"/>
              </a:ext>
            </a:extLst>
          </p:cNvPr>
          <p:cNvSpPr txBox="1"/>
          <p:nvPr/>
        </p:nvSpPr>
        <p:spPr>
          <a:xfrm>
            <a:off x="9830704" y="5576552"/>
            <a:ext cx="1491114" cy="235898"/>
          </a:xfrm>
          <a:prstGeom prst="rect">
            <a:avLst/>
          </a:prstGeom>
          <a:noFill/>
        </p:spPr>
        <p:txBody>
          <a:bodyPr wrap="none" rtlCol="0">
            <a:spAutoFit/>
          </a:bodyPr>
          <a:lstStyle/>
          <a:p>
            <a:r>
              <a:rPr lang="en-US" sz="933" i="1" dirty="0">
                <a:solidFill>
                  <a:schemeClr val="tx1">
                    <a:lumMod val="50000"/>
                    <a:lumOff val="50000"/>
                  </a:schemeClr>
                </a:solidFill>
                <a:hlinkClick r:id="rId6"/>
              </a:rPr>
              <a:t>Edelen et al., </a:t>
            </a:r>
            <a:r>
              <a:rPr lang="en-US" sz="933" i="1" dirty="0" err="1">
                <a:solidFill>
                  <a:schemeClr val="tx1">
                    <a:lumMod val="50000"/>
                    <a:lumOff val="50000"/>
                  </a:schemeClr>
                </a:solidFill>
                <a:hlinkClick r:id="rId6"/>
              </a:rPr>
              <a:t>NeurIPS</a:t>
            </a:r>
            <a:r>
              <a:rPr lang="en-US" sz="933" i="1" dirty="0">
                <a:solidFill>
                  <a:schemeClr val="tx1">
                    <a:lumMod val="50000"/>
                    <a:lumOff val="50000"/>
                  </a:schemeClr>
                </a:solidFill>
                <a:hlinkClick r:id="rId6"/>
              </a:rPr>
              <a:t> 2019</a:t>
            </a:r>
            <a:endParaRPr lang="en-US" sz="933" i="1" dirty="0">
              <a:solidFill>
                <a:schemeClr val="tx1">
                  <a:lumMod val="50000"/>
                  <a:lumOff val="50000"/>
                </a:schemeClr>
              </a:solidFill>
            </a:endParaRPr>
          </a:p>
        </p:txBody>
      </p:sp>
      <p:sp>
        <p:nvSpPr>
          <p:cNvPr id="3" name="Google Shape;348;g134c20c7434_2_0">
            <a:extLst>
              <a:ext uri="{FF2B5EF4-FFF2-40B4-BE49-F238E27FC236}">
                <a16:creationId xmlns:a16="http://schemas.microsoft.com/office/drawing/2014/main" id="{6B11C228-A51C-92CE-5DEF-549538E5B005}"/>
              </a:ext>
            </a:extLst>
          </p:cNvPr>
          <p:cNvSpPr txBox="1"/>
          <p:nvPr/>
        </p:nvSpPr>
        <p:spPr>
          <a:xfrm>
            <a:off x="0" y="5966094"/>
            <a:ext cx="12192000" cy="677078"/>
          </a:xfrm>
          <a:prstGeom prst="rect">
            <a:avLst/>
          </a:prstGeom>
          <a:solidFill>
            <a:srgbClr val="C00000"/>
          </a:solidFill>
          <a:ln>
            <a:noFill/>
          </a:ln>
        </p:spPr>
        <p:txBody>
          <a:bodyPr spcFirstLastPara="1" wrap="square" lIns="91425" tIns="91425" rIns="91425" bIns="91425" anchor="t" anchorCtr="0">
            <a:spAutoFit/>
          </a:bodyPr>
          <a:lstStyle/>
          <a:p>
            <a:pPr algn="ctr"/>
            <a:r>
              <a:rPr lang="en-US" sz="1600" dirty="0">
                <a:solidFill>
                  <a:schemeClr val="lt1"/>
                </a:solidFill>
                <a:latin typeface="Lato"/>
                <a:ea typeface="Lato"/>
                <a:cs typeface="Lato"/>
                <a:sym typeface="Lato"/>
              </a:rPr>
              <a:t>ML modeling enables accurate predictions of system responses with unprecedented speeds, opening up new avenues for high-fidelity online prediction, tracking of machine behavior, and model-based control</a:t>
            </a:r>
            <a:endParaRPr sz="1600" dirty="0">
              <a:solidFill>
                <a:schemeClr val="lt1"/>
              </a:solidFill>
              <a:latin typeface="Lato"/>
              <a:ea typeface="Lato"/>
              <a:cs typeface="Lato"/>
              <a:sym typeface="Lato"/>
            </a:endParaRPr>
          </a:p>
        </p:txBody>
      </p:sp>
    </p:spTree>
    <p:extLst>
      <p:ext uri="{BB962C8B-B14F-4D97-AF65-F5344CB8AC3E}">
        <p14:creationId xmlns:p14="http://schemas.microsoft.com/office/powerpoint/2010/main" val="4015713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4" name="Google Shape;344;g134c20c7434_2_0"/>
          <p:cNvSpPr txBox="1">
            <a:spLocks noGrp="1"/>
          </p:cNvSpPr>
          <p:nvPr>
            <p:ph type="title"/>
          </p:nvPr>
        </p:nvSpPr>
        <p:spPr>
          <a:xfrm>
            <a:off x="2483735" y="264571"/>
            <a:ext cx="10553700" cy="632100"/>
          </a:xfrm>
          <a:prstGeom prst="rect">
            <a:avLst/>
          </a:prstGeom>
        </p:spPr>
        <p:txBody>
          <a:bodyPr spcFirstLastPara="1" vert="horz" wrap="square" lIns="0" tIns="45700" rIns="91425" bIns="45700" rtlCol="0" anchor="b" anchorCtr="0">
            <a:normAutofit/>
          </a:bodyPr>
          <a:lstStyle/>
          <a:p>
            <a:r>
              <a:rPr lang="en-US" dirty="0"/>
              <a:t>Fast-Executing,  Accurate System Models</a:t>
            </a:r>
            <a:endParaRPr dirty="0"/>
          </a:p>
        </p:txBody>
      </p:sp>
      <p:sp>
        <p:nvSpPr>
          <p:cNvPr id="346" name="Google Shape;346;g134c20c7434_2_0"/>
          <p:cNvSpPr txBox="1">
            <a:spLocks noGrp="1"/>
          </p:cNvSpPr>
          <p:nvPr>
            <p:ph type="sldNum" idx="12"/>
          </p:nvPr>
        </p:nvSpPr>
        <p:spPr>
          <a:xfrm>
            <a:off x="8610600" y="6282825"/>
            <a:ext cx="2743200" cy="365100"/>
          </a:xfrm>
          <a:prstGeom prst="rect">
            <a:avLst/>
          </a:prstGeom>
        </p:spPr>
        <p:txBody>
          <a:bodyPr spcFirstLastPara="1" vert="horz" wrap="square" lIns="91425" tIns="45700" rIns="0" bIns="45700" rtlCol="0" anchor="ctr" anchorCtr="0">
            <a:noAutofit/>
          </a:bodyPr>
          <a:lstStyle/>
          <a:p>
            <a:fld id="{00000000-1234-1234-1234-123412341234}" type="slidenum">
              <a:rPr lang="en-US"/>
              <a:pPr/>
              <a:t>16</a:t>
            </a:fld>
            <a:endParaRPr/>
          </a:p>
        </p:txBody>
      </p:sp>
      <p:pic>
        <p:nvPicPr>
          <p:cNvPr id="10" name="Google Shape;108;g10d9fb731aa_0_224">
            <a:extLst>
              <a:ext uri="{FF2B5EF4-FFF2-40B4-BE49-F238E27FC236}">
                <a16:creationId xmlns:a16="http://schemas.microsoft.com/office/drawing/2014/main" id="{559FE496-0FAB-5109-37B5-03A06ED0E859}"/>
              </a:ext>
            </a:extLst>
          </p:cNvPr>
          <p:cNvPicPr preferRelativeResize="0"/>
          <p:nvPr/>
        </p:nvPicPr>
        <p:blipFill>
          <a:blip r:embed="rId3">
            <a:alphaModFix/>
          </a:blip>
          <a:stretch>
            <a:fillRect/>
          </a:stretch>
        </p:blipFill>
        <p:spPr>
          <a:xfrm>
            <a:off x="5581953" y="1899729"/>
            <a:ext cx="3580259" cy="3436123"/>
          </a:xfrm>
          <a:prstGeom prst="rect">
            <a:avLst/>
          </a:prstGeom>
          <a:noFill/>
          <a:ln>
            <a:noFill/>
          </a:ln>
        </p:spPr>
      </p:pic>
      <p:pic>
        <p:nvPicPr>
          <p:cNvPr id="11" name="Google Shape;109;g10d9fb731aa_0_224">
            <a:extLst>
              <a:ext uri="{FF2B5EF4-FFF2-40B4-BE49-F238E27FC236}">
                <a16:creationId xmlns:a16="http://schemas.microsoft.com/office/drawing/2014/main" id="{DEB2F617-0C0E-EB00-5367-BC26D9C99121}"/>
              </a:ext>
            </a:extLst>
          </p:cNvPr>
          <p:cNvPicPr preferRelativeResize="0"/>
          <p:nvPr/>
        </p:nvPicPr>
        <p:blipFill rotWithShape="1">
          <a:blip r:embed="rId4">
            <a:alphaModFix/>
          </a:blip>
          <a:srcRect r="65371"/>
          <a:stretch/>
        </p:blipFill>
        <p:spPr>
          <a:xfrm>
            <a:off x="9138582" y="1741070"/>
            <a:ext cx="1384245" cy="3212335"/>
          </a:xfrm>
          <a:prstGeom prst="rect">
            <a:avLst/>
          </a:prstGeom>
          <a:noFill/>
          <a:ln>
            <a:noFill/>
          </a:ln>
        </p:spPr>
      </p:pic>
      <p:cxnSp>
        <p:nvCxnSpPr>
          <p:cNvPr id="12" name="Google Shape;110;g10d9fb731aa_0_224">
            <a:extLst>
              <a:ext uri="{FF2B5EF4-FFF2-40B4-BE49-F238E27FC236}">
                <a16:creationId xmlns:a16="http://schemas.microsoft.com/office/drawing/2014/main" id="{6F045CA2-6517-BDA3-A5B1-2B6B02E734EF}"/>
              </a:ext>
            </a:extLst>
          </p:cNvPr>
          <p:cNvCxnSpPr>
            <a:cxnSpLocks/>
          </p:cNvCxnSpPr>
          <p:nvPr/>
        </p:nvCxnSpPr>
        <p:spPr>
          <a:xfrm>
            <a:off x="5393565" y="1178999"/>
            <a:ext cx="0" cy="4500004"/>
          </a:xfrm>
          <a:prstGeom prst="straightConnector1">
            <a:avLst/>
          </a:prstGeom>
          <a:noFill/>
          <a:ln w="38100" cap="flat" cmpd="sng">
            <a:solidFill>
              <a:schemeClr val="dk2"/>
            </a:solidFill>
            <a:prstDash val="solid"/>
            <a:round/>
            <a:headEnd type="none" w="med" len="med"/>
            <a:tailEnd type="none" w="med" len="med"/>
          </a:ln>
        </p:spPr>
      </p:cxnSp>
      <p:sp>
        <p:nvSpPr>
          <p:cNvPr id="14" name="TextBox 13">
            <a:extLst>
              <a:ext uri="{FF2B5EF4-FFF2-40B4-BE49-F238E27FC236}">
                <a16:creationId xmlns:a16="http://schemas.microsoft.com/office/drawing/2014/main" id="{8272BA79-BA20-E48F-6401-6D719BCF31E3}"/>
              </a:ext>
            </a:extLst>
          </p:cNvPr>
          <p:cNvSpPr txBox="1"/>
          <p:nvPr/>
        </p:nvSpPr>
        <p:spPr>
          <a:xfrm>
            <a:off x="9783926" y="4849454"/>
            <a:ext cx="2488647" cy="646331"/>
          </a:xfrm>
          <a:prstGeom prst="rect">
            <a:avLst/>
          </a:prstGeom>
          <a:noFill/>
        </p:spPr>
        <p:txBody>
          <a:bodyPr wrap="square" rtlCol="0">
            <a:spAutoFit/>
          </a:bodyPr>
          <a:lstStyle/>
          <a:p>
            <a:r>
              <a:rPr lang="en-US" sz="1200" i="1" dirty="0">
                <a:solidFill>
                  <a:schemeClr val="tx1">
                    <a:lumMod val="75000"/>
                    <a:lumOff val="25000"/>
                  </a:schemeClr>
                </a:solidFill>
              </a:rPr>
              <a:t>&lt; </a:t>
            </a:r>
            <a:r>
              <a:rPr lang="en-US" sz="1200" i="1" dirty="0" err="1">
                <a:solidFill>
                  <a:schemeClr val="tx1">
                    <a:lumMod val="75000"/>
                    <a:lumOff val="25000"/>
                  </a:schemeClr>
                </a:solidFill>
              </a:rPr>
              <a:t>ms</a:t>
            </a:r>
            <a:r>
              <a:rPr lang="en-US" sz="1200" i="1" dirty="0">
                <a:solidFill>
                  <a:schemeClr val="tx1">
                    <a:lumMod val="75000"/>
                    <a:lumOff val="25000"/>
                  </a:schemeClr>
                </a:solidFill>
              </a:rPr>
              <a:t> execution speed</a:t>
            </a:r>
          </a:p>
          <a:p>
            <a:endParaRPr lang="en-US" sz="1200" i="1" dirty="0">
              <a:solidFill>
                <a:schemeClr val="tx1">
                  <a:lumMod val="75000"/>
                  <a:lumOff val="25000"/>
                </a:schemeClr>
              </a:solidFill>
            </a:endParaRPr>
          </a:p>
          <a:p>
            <a:r>
              <a:rPr lang="en-US" sz="1200" i="1" dirty="0">
                <a:solidFill>
                  <a:schemeClr val="tx1">
                    <a:lumMod val="75000"/>
                    <a:lumOff val="25000"/>
                  </a:schemeClr>
                </a:solidFill>
              </a:rPr>
              <a:t>10</a:t>
            </a:r>
            <a:r>
              <a:rPr lang="en-US" sz="1600" i="1" baseline="30000" dirty="0">
                <a:solidFill>
                  <a:schemeClr val="tx1">
                    <a:lumMod val="75000"/>
                    <a:lumOff val="25000"/>
                  </a:schemeClr>
                </a:solidFill>
              </a:rPr>
              <a:t>6</a:t>
            </a:r>
            <a:r>
              <a:rPr lang="en-US" sz="1200" i="1" baseline="30000" dirty="0">
                <a:solidFill>
                  <a:schemeClr val="tx1">
                    <a:lumMod val="75000"/>
                    <a:lumOff val="25000"/>
                  </a:schemeClr>
                </a:solidFill>
              </a:rPr>
              <a:t> </a:t>
            </a:r>
            <a:r>
              <a:rPr lang="en-US" sz="1200" i="1" dirty="0">
                <a:solidFill>
                  <a:schemeClr val="tx1">
                    <a:lumMod val="75000"/>
                    <a:lumOff val="25000"/>
                  </a:schemeClr>
                </a:solidFill>
              </a:rPr>
              <a:t> times speedup</a:t>
            </a:r>
          </a:p>
        </p:txBody>
      </p:sp>
      <p:pic>
        <p:nvPicPr>
          <p:cNvPr id="18" name="Google Shape;109;g10d9fb731aa_0_224">
            <a:extLst>
              <a:ext uri="{FF2B5EF4-FFF2-40B4-BE49-F238E27FC236}">
                <a16:creationId xmlns:a16="http://schemas.microsoft.com/office/drawing/2014/main" id="{8182F4B3-0264-80FA-EDC4-CB7058314071}"/>
              </a:ext>
            </a:extLst>
          </p:cNvPr>
          <p:cNvPicPr preferRelativeResize="0"/>
          <p:nvPr/>
        </p:nvPicPr>
        <p:blipFill rotWithShape="1">
          <a:blip r:embed="rId4">
            <a:alphaModFix/>
          </a:blip>
          <a:srcRect l="65371"/>
          <a:stretch/>
        </p:blipFill>
        <p:spPr>
          <a:xfrm>
            <a:off x="10483584" y="1741069"/>
            <a:ext cx="1384245" cy="3171961"/>
          </a:xfrm>
          <a:prstGeom prst="rect">
            <a:avLst/>
          </a:prstGeom>
          <a:noFill/>
          <a:ln>
            <a:noFill/>
          </a:ln>
        </p:spPr>
      </p:pic>
      <p:sp>
        <p:nvSpPr>
          <p:cNvPr id="5" name="Rectangle 4">
            <a:extLst>
              <a:ext uri="{FF2B5EF4-FFF2-40B4-BE49-F238E27FC236}">
                <a16:creationId xmlns:a16="http://schemas.microsoft.com/office/drawing/2014/main" id="{142D55F3-E01B-79A1-E6BC-752FD42A56A8}"/>
              </a:ext>
            </a:extLst>
          </p:cNvPr>
          <p:cNvSpPr/>
          <p:nvPr/>
        </p:nvSpPr>
        <p:spPr>
          <a:xfrm>
            <a:off x="8718225" y="2952793"/>
            <a:ext cx="340299" cy="2383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Google Shape;107;g10d9fb731aa_0_224">
            <a:extLst>
              <a:ext uri="{FF2B5EF4-FFF2-40B4-BE49-F238E27FC236}">
                <a16:creationId xmlns:a16="http://schemas.microsoft.com/office/drawing/2014/main" id="{54104A17-91D8-6FC3-1F07-4CCA10F57BB8}"/>
              </a:ext>
            </a:extLst>
          </p:cNvPr>
          <p:cNvSpPr txBox="1"/>
          <p:nvPr/>
        </p:nvSpPr>
        <p:spPr>
          <a:xfrm>
            <a:off x="3311035" y="1468692"/>
            <a:ext cx="1811719" cy="1477287"/>
          </a:xfrm>
          <a:prstGeom prst="rect">
            <a:avLst/>
          </a:prstGeom>
          <a:noFill/>
          <a:ln>
            <a:noFill/>
          </a:ln>
        </p:spPr>
        <p:txBody>
          <a:bodyPr spcFirstLastPara="1" wrap="square" lIns="121900" tIns="121900" rIns="121900" bIns="121900" anchor="t" anchorCtr="0">
            <a:spAutoFit/>
          </a:bodyPr>
          <a:lstStyle/>
          <a:p>
            <a:pPr algn="ctr"/>
            <a:r>
              <a:rPr lang="en-US" sz="1600" dirty="0">
                <a:solidFill>
                  <a:schemeClr val="accent1"/>
                </a:solidFill>
              </a:rPr>
              <a:t>Bringing simulation tools from HPC systems to online/local compute</a:t>
            </a:r>
            <a:endParaRPr sz="1600" dirty="0">
              <a:solidFill>
                <a:schemeClr val="accent1"/>
              </a:solidFill>
            </a:endParaRPr>
          </a:p>
        </p:txBody>
      </p:sp>
      <p:pic>
        <p:nvPicPr>
          <p:cNvPr id="16" name="Picture 15">
            <a:extLst>
              <a:ext uri="{FF2B5EF4-FFF2-40B4-BE49-F238E27FC236}">
                <a16:creationId xmlns:a16="http://schemas.microsoft.com/office/drawing/2014/main" id="{347A5AE1-D62B-96CA-4581-DCE411FB01AB}"/>
              </a:ext>
            </a:extLst>
          </p:cNvPr>
          <p:cNvPicPr>
            <a:picLocks noChangeAspect="1"/>
          </p:cNvPicPr>
          <p:nvPr/>
        </p:nvPicPr>
        <p:blipFill rotWithShape="1">
          <a:blip r:embed="rId5"/>
          <a:srcRect t="3799" b="-1"/>
          <a:stretch/>
        </p:blipFill>
        <p:spPr>
          <a:xfrm>
            <a:off x="2746323" y="2967976"/>
            <a:ext cx="2580723" cy="1671365"/>
          </a:xfrm>
          <a:prstGeom prst="rect">
            <a:avLst/>
          </a:prstGeom>
        </p:spPr>
      </p:pic>
      <p:pic>
        <p:nvPicPr>
          <p:cNvPr id="17" name="Picture 2" descr="https://upload.wikimedia.org/wikipedia/commons/thumb/d/d3/IBM_Blue_Gene_P_supercomputer.jpg/330px-IBM_Blue_Gene_P_supercomputer.jpg">
            <a:extLst>
              <a:ext uri="{FF2B5EF4-FFF2-40B4-BE49-F238E27FC236}">
                <a16:creationId xmlns:a16="http://schemas.microsoft.com/office/drawing/2014/main" id="{AE85751F-7DE6-4C9D-F2A4-80FB2AE0C9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5419" y="1520100"/>
            <a:ext cx="1955060" cy="129744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99A85EDF-1B4D-FB01-4DD0-DDFFB36F657F}"/>
              </a:ext>
            </a:extLst>
          </p:cNvPr>
          <p:cNvCxnSpPr>
            <a:cxnSpLocks/>
          </p:cNvCxnSpPr>
          <p:nvPr/>
        </p:nvCxnSpPr>
        <p:spPr>
          <a:xfrm>
            <a:off x="2519456" y="2941703"/>
            <a:ext cx="526203" cy="596139"/>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5C3A804-0AFA-E54D-B2F5-851800CF4ACA}"/>
              </a:ext>
            </a:extLst>
          </p:cNvPr>
          <p:cNvGrpSpPr/>
          <p:nvPr/>
        </p:nvGrpSpPr>
        <p:grpSpPr>
          <a:xfrm>
            <a:off x="260432" y="3805711"/>
            <a:ext cx="2354869" cy="1324367"/>
            <a:chOff x="381000" y="367903"/>
            <a:chExt cx="8432942" cy="4334879"/>
          </a:xfrm>
        </p:grpSpPr>
        <p:pic>
          <p:nvPicPr>
            <p:cNvPr id="21" name="Picture 20">
              <a:extLst>
                <a:ext uri="{FF2B5EF4-FFF2-40B4-BE49-F238E27FC236}">
                  <a16:creationId xmlns:a16="http://schemas.microsoft.com/office/drawing/2014/main" id="{D2C3CF12-8B61-057A-673C-DE3D286DF716}"/>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5340"/>
                      </a14:imgEffect>
                      <a14:imgEffect>
                        <a14:saturation sat="126000"/>
                      </a14:imgEffect>
                      <a14:imgEffect>
                        <a14:brightnessContrast bright="50000" contrast="-17000"/>
                      </a14:imgEffect>
                    </a14:imgLayer>
                  </a14:imgProps>
                </a:ext>
              </a:extLst>
            </a:blip>
            <a:srcRect t="3528"/>
            <a:stretch/>
          </p:blipFill>
          <p:spPr>
            <a:xfrm>
              <a:off x="381000" y="727587"/>
              <a:ext cx="8432942" cy="3975195"/>
            </a:xfrm>
            <a:prstGeom prst="rect">
              <a:avLst/>
            </a:prstGeom>
          </p:spPr>
        </p:pic>
        <p:sp>
          <p:nvSpPr>
            <p:cNvPr id="22" name="Rectangle 21">
              <a:extLst>
                <a:ext uri="{FF2B5EF4-FFF2-40B4-BE49-F238E27FC236}">
                  <a16:creationId xmlns:a16="http://schemas.microsoft.com/office/drawing/2014/main" id="{E7788828-6127-C54F-76A2-505D51C96CF2}"/>
                </a:ext>
              </a:extLst>
            </p:cNvPr>
            <p:cNvSpPr/>
            <p:nvPr/>
          </p:nvSpPr>
          <p:spPr>
            <a:xfrm>
              <a:off x="3338942" y="367903"/>
              <a:ext cx="2517058" cy="719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23" name="Straight Arrow Connector 22">
            <a:extLst>
              <a:ext uri="{FF2B5EF4-FFF2-40B4-BE49-F238E27FC236}">
                <a16:creationId xmlns:a16="http://schemas.microsoft.com/office/drawing/2014/main" id="{5150D90A-9B1C-3F20-6DB9-D77CFB031318}"/>
              </a:ext>
            </a:extLst>
          </p:cNvPr>
          <p:cNvCxnSpPr>
            <a:cxnSpLocks/>
            <a:endCxn id="22" idx="0"/>
          </p:cNvCxnSpPr>
          <p:nvPr/>
        </p:nvCxnSpPr>
        <p:spPr>
          <a:xfrm flipH="1">
            <a:off x="1437867" y="3019491"/>
            <a:ext cx="351439" cy="78622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pic>
        <p:nvPicPr>
          <p:cNvPr id="24" name="Google Shape;108;g10d9fb731aa_0_224">
            <a:extLst>
              <a:ext uri="{FF2B5EF4-FFF2-40B4-BE49-F238E27FC236}">
                <a16:creationId xmlns:a16="http://schemas.microsoft.com/office/drawing/2014/main" id="{EC68285E-A60A-6C80-FE4F-8718D4AD1803}"/>
              </a:ext>
            </a:extLst>
          </p:cNvPr>
          <p:cNvPicPr preferRelativeResize="0"/>
          <p:nvPr/>
        </p:nvPicPr>
        <p:blipFill rotWithShape="1">
          <a:blip r:embed="rId3">
            <a:alphaModFix/>
          </a:blip>
          <a:srcRect r="4739" b="79729"/>
          <a:stretch/>
        </p:blipFill>
        <p:spPr>
          <a:xfrm>
            <a:off x="3786668" y="3485989"/>
            <a:ext cx="974313" cy="255921"/>
          </a:xfrm>
          <a:prstGeom prst="rect">
            <a:avLst/>
          </a:prstGeom>
          <a:noFill/>
          <a:ln>
            <a:noFill/>
          </a:ln>
        </p:spPr>
      </p:pic>
      <p:sp>
        <p:nvSpPr>
          <p:cNvPr id="2" name="TextBox 1">
            <a:extLst>
              <a:ext uri="{FF2B5EF4-FFF2-40B4-BE49-F238E27FC236}">
                <a16:creationId xmlns:a16="http://schemas.microsoft.com/office/drawing/2014/main" id="{CF335F18-9F69-6659-EFF2-BE613DBCE2EA}"/>
              </a:ext>
            </a:extLst>
          </p:cNvPr>
          <p:cNvSpPr txBox="1"/>
          <p:nvPr/>
        </p:nvSpPr>
        <p:spPr>
          <a:xfrm>
            <a:off x="370042" y="5130078"/>
            <a:ext cx="1921744" cy="584775"/>
          </a:xfrm>
          <a:prstGeom prst="rect">
            <a:avLst/>
          </a:prstGeom>
          <a:noFill/>
        </p:spPr>
        <p:txBody>
          <a:bodyPr wrap="none" rtlCol="0">
            <a:spAutoFit/>
          </a:bodyPr>
          <a:lstStyle/>
          <a:p>
            <a:pPr algn="ctr"/>
            <a:r>
              <a:rPr lang="en-US" sz="1600" dirty="0"/>
              <a:t>Online prediction</a:t>
            </a:r>
          </a:p>
          <a:p>
            <a:pPr algn="ctr"/>
            <a:r>
              <a:rPr lang="en-US" sz="1600" dirty="0"/>
              <a:t>Model-based control</a:t>
            </a:r>
          </a:p>
        </p:txBody>
      </p:sp>
      <p:sp>
        <p:nvSpPr>
          <p:cNvPr id="25" name="TextBox 24">
            <a:extLst>
              <a:ext uri="{FF2B5EF4-FFF2-40B4-BE49-F238E27FC236}">
                <a16:creationId xmlns:a16="http://schemas.microsoft.com/office/drawing/2014/main" id="{540043B3-357D-667F-8C7B-EF4E4285C85B}"/>
              </a:ext>
            </a:extLst>
          </p:cNvPr>
          <p:cNvSpPr txBox="1"/>
          <p:nvPr/>
        </p:nvSpPr>
        <p:spPr>
          <a:xfrm>
            <a:off x="3119211" y="4564838"/>
            <a:ext cx="1905971" cy="584775"/>
          </a:xfrm>
          <a:prstGeom prst="rect">
            <a:avLst/>
          </a:prstGeom>
          <a:noFill/>
        </p:spPr>
        <p:txBody>
          <a:bodyPr wrap="none" rtlCol="0">
            <a:spAutoFit/>
          </a:bodyPr>
          <a:lstStyle/>
          <a:p>
            <a:pPr algn="ctr"/>
            <a:r>
              <a:rPr lang="en-US" sz="1600" dirty="0"/>
              <a:t>Control prototyping</a:t>
            </a:r>
          </a:p>
          <a:p>
            <a:pPr algn="ctr"/>
            <a:r>
              <a:rPr lang="en-US" sz="1600" dirty="0"/>
              <a:t>Experiment planning</a:t>
            </a:r>
          </a:p>
        </p:txBody>
      </p:sp>
      <p:sp>
        <p:nvSpPr>
          <p:cNvPr id="3" name="Google Shape;111;g10d9fb731aa_0_224">
            <a:extLst>
              <a:ext uri="{FF2B5EF4-FFF2-40B4-BE49-F238E27FC236}">
                <a16:creationId xmlns:a16="http://schemas.microsoft.com/office/drawing/2014/main" id="{398ADACF-6EAA-A3F3-853F-944C377479A8}"/>
              </a:ext>
            </a:extLst>
          </p:cNvPr>
          <p:cNvSpPr txBox="1"/>
          <p:nvPr/>
        </p:nvSpPr>
        <p:spPr>
          <a:xfrm>
            <a:off x="5913088" y="1074630"/>
            <a:ext cx="5927683" cy="738623"/>
          </a:xfrm>
          <a:prstGeom prst="rect">
            <a:avLst/>
          </a:prstGeom>
          <a:noFill/>
          <a:ln>
            <a:noFill/>
          </a:ln>
        </p:spPr>
        <p:txBody>
          <a:bodyPr spcFirstLastPara="1" wrap="square" lIns="121900" tIns="121900" rIns="121900" bIns="121900" anchor="t" anchorCtr="0">
            <a:spAutoFit/>
          </a:bodyPr>
          <a:lstStyle/>
          <a:p>
            <a:pPr algn="ctr"/>
            <a:r>
              <a:rPr lang="en-US" sz="1600" dirty="0">
                <a:solidFill>
                  <a:schemeClr val="accent1"/>
                </a:solidFill>
              </a:rPr>
              <a:t>ML models are able to provide fast approximations to simulations</a:t>
            </a:r>
          </a:p>
          <a:p>
            <a:pPr algn="ctr"/>
            <a:r>
              <a:rPr lang="en-US" sz="1600" dirty="0">
                <a:solidFill>
                  <a:schemeClr val="accent1"/>
                </a:solidFill>
              </a:rPr>
              <a:t> (“surrogate models”)</a:t>
            </a:r>
          </a:p>
        </p:txBody>
      </p:sp>
      <p:sp>
        <p:nvSpPr>
          <p:cNvPr id="4" name="Google Shape;348;g134c20c7434_2_0">
            <a:extLst>
              <a:ext uri="{FF2B5EF4-FFF2-40B4-BE49-F238E27FC236}">
                <a16:creationId xmlns:a16="http://schemas.microsoft.com/office/drawing/2014/main" id="{6E37EC5B-3FB4-48F8-744C-B21356C7AAC3}"/>
              </a:ext>
            </a:extLst>
          </p:cNvPr>
          <p:cNvSpPr txBox="1"/>
          <p:nvPr/>
        </p:nvSpPr>
        <p:spPr>
          <a:xfrm>
            <a:off x="0" y="5966094"/>
            <a:ext cx="12192000" cy="677078"/>
          </a:xfrm>
          <a:prstGeom prst="rect">
            <a:avLst/>
          </a:prstGeom>
          <a:solidFill>
            <a:srgbClr val="C00000"/>
          </a:solidFill>
          <a:ln>
            <a:noFill/>
          </a:ln>
        </p:spPr>
        <p:txBody>
          <a:bodyPr spcFirstLastPara="1" wrap="square" lIns="91425" tIns="91425" rIns="91425" bIns="91425" anchor="t" anchorCtr="0">
            <a:spAutoFit/>
          </a:bodyPr>
          <a:lstStyle/>
          <a:p>
            <a:pPr algn="ctr"/>
            <a:r>
              <a:rPr lang="en-US" sz="1600" dirty="0">
                <a:solidFill>
                  <a:schemeClr val="lt1"/>
                </a:solidFill>
                <a:latin typeface="Lato"/>
                <a:ea typeface="Lato"/>
                <a:cs typeface="Lato"/>
                <a:sym typeface="Lato"/>
              </a:rPr>
              <a:t>ML modeling enables accurate predictions of system responses with unprecedented speeds, opening up new avenues for high-fidelity online prediction, tracking of machine behavior, and model-based control</a:t>
            </a:r>
            <a:endParaRPr sz="1600" dirty="0">
              <a:solidFill>
                <a:schemeClr val="lt1"/>
              </a:solidFill>
              <a:latin typeface="Lato"/>
              <a:ea typeface="Lato"/>
              <a:cs typeface="Lato"/>
              <a:sym typeface="Lato"/>
            </a:endParaRPr>
          </a:p>
        </p:txBody>
      </p:sp>
      <p:sp>
        <p:nvSpPr>
          <p:cNvPr id="7" name="TextBox 6">
            <a:extLst>
              <a:ext uri="{FF2B5EF4-FFF2-40B4-BE49-F238E27FC236}">
                <a16:creationId xmlns:a16="http://schemas.microsoft.com/office/drawing/2014/main" id="{40841BDC-5191-1421-6F46-3547ABD7361C}"/>
              </a:ext>
            </a:extLst>
          </p:cNvPr>
          <p:cNvSpPr txBox="1"/>
          <p:nvPr/>
        </p:nvSpPr>
        <p:spPr>
          <a:xfrm>
            <a:off x="9830704" y="5576552"/>
            <a:ext cx="1491114" cy="235898"/>
          </a:xfrm>
          <a:prstGeom prst="rect">
            <a:avLst/>
          </a:prstGeom>
          <a:noFill/>
        </p:spPr>
        <p:txBody>
          <a:bodyPr wrap="none" rtlCol="0">
            <a:spAutoFit/>
          </a:bodyPr>
          <a:lstStyle/>
          <a:p>
            <a:r>
              <a:rPr lang="en-US" sz="933" i="1" dirty="0">
                <a:solidFill>
                  <a:schemeClr val="tx1">
                    <a:lumMod val="50000"/>
                    <a:lumOff val="50000"/>
                  </a:schemeClr>
                </a:solidFill>
                <a:hlinkClick r:id="rId9"/>
              </a:rPr>
              <a:t>Edelen et al., </a:t>
            </a:r>
            <a:r>
              <a:rPr lang="en-US" sz="933" i="1" dirty="0" err="1">
                <a:solidFill>
                  <a:schemeClr val="tx1">
                    <a:lumMod val="50000"/>
                    <a:lumOff val="50000"/>
                  </a:schemeClr>
                </a:solidFill>
                <a:hlinkClick r:id="rId9"/>
              </a:rPr>
              <a:t>NeurIPS</a:t>
            </a:r>
            <a:r>
              <a:rPr lang="en-US" sz="933" i="1" dirty="0">
                <a:solidFill>
                  <a:schemeClr val="tx1">
                    <a:lumMod val="50000"/>
                    <a:lumOff val="50000"/>
                  </a:schemeClr>
                </a:solidFill>
                <a:hlinkClick r:id="rId9"/>
              </a:rPr>
              <a:t> 2019</a:t>
            </a:r>
            <a:endParaRPr lang="en-US" sz="933" i="1" dirty="0">
              <a:solidFill>
                <a:schemeClr val="tx1">
                  <a:lumMod val="50000"/>
                  <a:lumOff val="50000"/>
                </a:schemeClr>
              </a:solidFill>
            </a:endParaRPr>
          </a:p>
        </p:txBody>
      </p:sp>
    </p:spTree>
    <p:extLst>
      <p:ext uri="{BB962C8B-B14F-4D97-AF65-F5344CB8AC3E}">
        <p14:creationId xmlns:p14="http://schemas.microsoft.com/office/powerpoint/2010/main" val="3784061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7" name="Picture 36">
            <a:extLst>
              <a:ext uri="{FF2B5EF4-FFF2-40B4-BE49-F238E27FC236}">
                <a16:creationId xmlns:a16="http://schemas.microsoft.com/office/drawing/2014/main" id="{208F786B-33FE-C1F2-D8B9-574A8C5C89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985113" y="3342299"/>
            <a:ext cx="4389895" cy="918480"/>
          </a:xfrm>
          <a:prstGeom prst="rect">
            <a:avLst/>
          </a:prstGeom>
        </p:spPr>
      </p:pic>
      <p:sp>
        <p:nvSpPr>
          <p:cNvPr id="400" name="Google Shape;400;g1365d3dc31b_1_45"/>
          <p:cNvSpPr txBox="1">
            <a:spLocks noGrp="1"/>
          </p:cNvSpPr>
          <p:nvPr>
            <p:ph type="sldNum" idx="4294967295"/>
          </p:nvPr>
        </p:nvSpPr>
        <p:spPr>
          <a:xfrm>
            <a:off x="11480800" y="8377099"/>
            <a:ext cx="3657600" cy="486833"/>
          </a:xfrm>
          <a:prstGeom prst="rect">
            <a:avLst/>
          </a:prstGeom>
          <a:noFill/>
          <a:ln>
            <a:noFill/>
          </a:ln>
        </p:spPr>
        <p:txBody>
          <a:bodyPr spcFirstLastPara="1" vert="horz" wrap="square" lIns="121900" tIns="60933" rIns="0" bIns="60933"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9pPr>
          </a:lstStyle>
          <a:p>
            <a:pPr algn="r"/>
            <a:fld id="{00000000-1234-1234-1234-123412341234}" type="slidenum">
              <a:rPr lang="en-US" smtClean="0"/>
              <a:pPr algn="r"/>
              <a:t>17</a:t>
            </a:fld>
            <a:endParaRPr/>
          </a:p>
        </p:txBody>
      </p:sp>
      <p:grpSp>
        <p:nvGrpSpPr>
          <p:cNvPr id="7" name="Group 6">
            <a:extLst>
              <a:ext uri="{FF2B5EF4-FFF2-40B4-BE49-F238E27FC236}">
                <a16:creationId xmlns:a16="http://schemas.microsoft.com/office/drawing/2014/main" id="{2634AC1D-491B-7EC8-EBB1-5CB9E724A3D8}"/>
              </a:ext>
            </a:extLst>
          </p:cNvPr>
          <p:cNvGrpSpPr/>
          <p:nvPr/>
        </p:nvGrpSpPr>
        <p:grpSpPr>
          <a:xfrm>
            <a:off x="1815719" y="958645"/>
            <a:ext cx="9466069" cy="5580641"/>
            <a:chOff x="437304" y="2762119"/>
            <a:chExt cx="7496205" cy="4080641"/>
          </a:xfrm>
        </p:grpSpPr>
        <p:pic>
          <p:nvPicPr>
            <p:cNvPr id="8" name="Picture 7">
              <a:extLst>
                <a:ext uri="{FF2B5EF4-FFF2-40B4-BE49-F238E27FC236}">
                  <a16:creationId xmlns:a16="http://schemas.microsoft.com/office/drawing/2014/main" id="{7B593605-C5E1-9C94-DD97-CEBD92472ABF}"/>
                </a:ext>
              </a:extLst>
            </p:cNvPr>
            <p:cNvPicPr>
              <a:picLocks noChangeAspect="1"/>
            </p:cNvPicPr>
            <p:nvPr/>
          </p:nvPicPr>
          <p:blipFill rotWithShape="1">
            <a:blip r:embed="rId4"/>
            <a:srcRect t="7775" r="89564" b="7304"/>
            <a:stretch/>
          </p:blipFill>
          <p:spPr>
            <a:xfrm>
              <a:off x="437304" y="2933261"/>
              <a:ext cx="866805" cy="3738357"/>
            </a:xfrm>
            <a:prstGeom prst="rect">
              <a:avLst/>
            </a:prstGeom>
          </p:spPr>
        </p:pic>
        <p:pic>
          <p:nvPicPr>
            <p:cNvPr id="9" name="Picture 8">
              <a:extLst>
                <a:ext uri="{FF2B5EF4-FFF2-40B4-BE49-F238E27FC236}">
                  <a16:creationId xmlns:a16="http://schemas.microsoft.com/office/drawing/2014/main" id="{AE386619-934F-4CF9-71FB-7A0F93BCCAA0}"/>
                </a:ext>
              </a:extLst>
            </p:cNvPr>
            <p:cNvPicPr>
              <a:picLocks noChangeAspect="1"/>
            </p:cNvPicPr>
            <p:nvPr/>
          </p:nvPicPr>
          <p:blipFill rotWithShape="1">
            <a:blip r:embed="rId4"/>
            <a:srcRect l="20184" b="7304"/>
            <a:stretch/>
          </p:blipFill>
          <p:spPr>
            <a:xfrm>
              <a:off x="1304109" y="2762119"/>
              <a:ext cx="6629400" cy="4080641"/>
            </a:xfrm>
            <a:prstGeom prst="rect">
              <a:avLst/>
            </a:prstGeom>
          </p:spPr>
        </p:pic>
      </p:grpSp>
      <p:sp>
        <p:nvSpPr>
          <p:cNvPr id="10" name="Content Placeholder 2">
            <a:extLst>
              <a:ext uri="{FF2B5EF4-FFF2-40B4-BE49-F238E27FC236}">
                <a16:creationId xmlns:a16="http://schemas.microsoft.com/office/drawing/2014/main" id="{6AE4A3DE-0F3E-ACE1-1BCE-7E1B9CB4408D}"/>
              </a:ext>
            </a:extLst>
          </p:cNvPr>
          <p:cNvSpPr txBox="1">
            <a:spLocks/>
          </p:cNvSpPr>
          <p:nvPr/>
        </p:nvSpPr>
        <p:spPr>
          <a:xfrm>
            <a:off x="-1499220" y="5323376"/>
            <a:ext cx="8534400" cy="2743200"/>
          </a:xfrm>
          <a:prstGeom prst="rect">
            <a:avLst/>
          </a:prstGeom>
        </p:spPr>
        <p:txBody>
          <a:bodyPr vert="horz" lIns="0" tIns="0" rIns="0" bIns="0" rtlCol="0">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38" indent="-91438">
              <a:buSzPct val="100000"/>
              <a:buFont typeface="Arial" panose="020B0604020202020204" pitchFamily="34" charset="0"/>
              <a:buChar char="•"/>
            </a:pPr>
            <a:endParaRPr lang="en-US" sz="1200" i="1" dirty="0">
              <a:latin typeface="Calibri" panose="020F0502020204030204" pitchFamily="34" charset="0"/>
              <a:cs typeface="Calibri" panose="020F0502020204030204" pitchFamily="34" charset="0"/>
              <a:sym typeface="Wingdings" pitchFamily="2" charset="2"/>
            </a:endParaRPr>
          </a:p>
        </p:txBody>
      </p:sp>
      <p:pic>
        <p:nvPicPr>
          <p:cNvPr id="34" name="Google Shape;98;g10d9fb731aa_0_260">
            <a:extLst>
              <a:ext uri="{FF2B5EF4-FFF2-40B4-BE49-F238E27FC236}">
                <a16:creationId xmlns:a16="http://schemas.microsoft.com/office/drawing/2014/main" id="{26118B73-1417-4303-8ADD-EBD69462417A}"/>
              </a:ext>
            </a:extLst>
          </p:cNvPr>
          <p:cNvPicPr preferRelativeResize="0"/>
          <p:nvPr/>
        </p:nvPicPr>
        <p:blipFill rotWithShape="1">
          <a:blip r:embed="rId5">
            <a:alphaModFix/>
          </a:blip>
          <a:srcRect l="73703" t="65393"/>
          <a:stretch/>
        </p:blipFill>
        <p:spPr>
          <a:xfrm>
            <a:off x="3354938" y="2171215"/>
            <a:ext cx="778076" cy="576011"/>
          </a:xfrm>
          <a:prstGeom prst="rect">
            <a:avLst/>
          </a:prstGeom>
          <a:noFill/>
          <a:ln>
            <a:noFill/>
          </a:ln>
        </p:spPr>
      </p:pic>
      <p:sp>
        <p:nvSpPr>
          <p:cNvPr id="35" name="Rectangle 34">
            <a:extLst>
              <a:ext uri="{FF2B5EF4-FFF2-40B4-BE49-F238E27FC236}">
                <a16:creationId xmlns:a16="http://schemas.microsoft.com/office/drawing/2014/main" id="{EE82B1F9-BBED-B1E9-0DF9-877754A71FC5}"/>
              </a:ext>
            </a:extLst>
          </p:cNvPr>
          <p:cNvSpPr/>
          <p:nvPr/>
        </p:nvSpPr>
        <p:spPr>
          <a:xfrm>
            <a:off x="9319551" y="2245515"/>
            <a:ext cx="1539584" cy="1519403"/>
          </a:xfrm>
          <a:prstGeom prst="rect">
            <a:avLst/>
          </a:prstGeom>
          <a:solidFill>
            <a:schemeClr val="accent5">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Calibri" panose="020F0502020204030204" pitchFamily="34" charset="0"/>
                <a:cs typeface="Calibri" panose="020F0502020204030204" pitchFamily="34" charset="0"/>
              </a:rPr>
              <a:t>Cluster Compute</a:t>
            </a:r>
          </a:p>
          <a:p>
            <a:pPr algn="ctr"/>
            <a:r>
              <a:rPr lang="en-US" sz="1200" dirty="0">
                <a:solidFill>
                  <a:schemeClr val="bg1"/>
                </a:solidFill>
                <a:latin typeface="Calibri" panose="020F0502020204030204" pitchFamily="34" charset="0"/>
                <a:cs typeface="Calibri" panose="020F0502020204030204" pitchFamily="34" charset="0"/>
              </a:rPr>
              <a:t>(CPU,GPU)</a:t>
            </a:r>
          </a:p>
        </p:txBody>
      </p:sp>
      <p:pic>
        <p:nvPicPr>
          <p:cNvPr id="38" name="Picture 37">
            <a:extLst>
              <a:ext uri="{FF2B5EF4-FFF2-40B4-BE49-F238E27FC236}">
                <a16:creationId xmlns:a16="http://schemas.microsoft.com/office/drawing/2014/main" id="{EF4DC083-2F74-EC82-C4EF-7536AF19DB8E}"/>
              </a:ext>
            </a:extLst>
          </p:cNvPr>
          <p:cNvPicPr>
            <a:picLocks noChangeAspect="1"/>
          </p:cNvPicPr>
          <p:nvPr/>
        </p:nvPicPr>
        <p:blipFill>
          <a:blip r:embed="rId6"/>
          <a:stretch>
            <a:fillRect/>
          </a:stretch>
        </p:blipFill>
        <p:spPr>
          <a:xfrm rot="16200000">
            <a:off x="579042" y="5990510"/>
            <a:ext cx="322783" cy="334737"/>
          </a:xfrm>
          <a:prstGeom prst="rect">
            <a:avLst/>
          </a:prstGeom>
        </p:spPr>
      </p:pic>
      <p:sp>
        <p:nvSpPr>
          <p:cNvPr id="2" name="TextBox 1">
            <a:extLst>
              <a:ext uri="{FF2B5EF4-FFF2-40B4-BE49-F238E27FC236}">
                <a16:creationId xmlns:a16="http://schemas.microsoft.com/office/drawing/2014/main" id="{A90C8547-F96C-430F-18D9-5E5DB215844F}"/>
              </a:ext>
            </a:extLst>
          </p:cNvPr>
          <p:cNvSpPr txBox="1"/>
          <p:nvPr/>
        </p:nvSpPr>
        <p:spPr>
          <a:xfrm>
            <a:off x="-1" y="6476048"/>
            <a:ext cx="12192000" cy="338554"/>
          </a:xfrm>
          <a:prstGeom prst="rect">
            <a:avLst/>
          </a:prstGeom>
          <a:solidFill>
            <a:srgbClr val="C00000"/>
          </a:solidFill>
          <a:ln>
            <a:solidFill>
              <a:srgbClr val="8C1515"/>
            </a:solidFill>
          </a:ln>
        </p:spPr>
        <p:txBody>
          <a:bodyPr wrap="square" rtlCol="0" anchor="ctr">
            <a:spAutoFit/>
          </a:bodyPr>
          <a:lstStyle/>
          <a:p>
            <a:pPr algn="ctr"/>
            <a:r>
              <a:rPr lang="en-US" sz="1600" b="1" dirty="0">
                <a:solidFill>
                  <a:schemeClr val="bg1"/>
                </a:solidFill>
                <a:latin typeface="Lato" panose="020F0502020204030203" pitchFamily="34" charset="0"/>
                <a:ea typeface="Lato" panose="020F0502020204030203" pitchFamily="34" charset="0"/>
                <a:cs typeface="Lato" panose="020F0502020204030203" pitchFamily="34" charset="0"/>
              </a:rPr>
              <a:t>Making good progress toward this vision with open-source, modular software tools</a:t>
            </a:r>
          </a:p>
        </p:txBody>
      </p:sp>
      <p:sp>
        <p:nvSpPr>
          <p:cNvPr id="398" name="Google Shape;398;g1365d3dc31b_1_45"/>
          <p:cNvSpPr txBox="1">
            <a:spLocks noGrp="1"/>
          </p:cNvSpPr>
          <p:nvPr>
            <p:ph type="title" idx="4294967295"/>
          </p:nvPr>
        </p:nvSpPr>
        <p:spPr>
          <a:xfrm>
            <a:off x="69377" y="94815"/>
            <a:ext cx="12053243" cy="1188993"/>
          </a:xfrm>
          <a:prstGeom prst="rect">
            <a:avLst/>
          </a:prstGeom>
        </p:spPr>
        <p:txBody>
          <a:bodyPr spcFirstLastPara="1" vert="horz" wrap="square" lIns="0" tIns="45700" rIns="91425" bIns="45700" rtlCol="0" anchor="b" anchorCtr="0">
            <a:normAutofit/>
          </a:bodyPr>
          <a:lstStyle/>
          <a:p>
            <a:r>
              <a:rPr lang="en-US" sz="2400" b="1" dirty="0">
                <a:solidFill>
                  <a:srgbClr val="C00000"/>
                </a:solidFill>
              </a:rPr>
              <a:t>Goal:</a:t>
            </a:r>
            <a:r>
              <a:rPr lang="en-US" sz="2400" dirty="0"/>
              <a:t> </a:t>
            </a:r>
            <a:r>
              <a:rPr lang="en-US" sz="2400" dirty="0">
                <a:solidFill>
                  <a:srgbClr val="C00000"/>
                </a:solidFill>
              </a:rPr>
              <a:t>Multi-modal HPC Modeling Facility</a:t>
            </a:r>
            <a:r>
              <a:rPr lang="en-US" sz="2400" dirty="0"/>
              <a:t>. Full Integration of AI/ML Optimization, Data-Driven Modeling, and Physics Simulations, </a:t>
            </a:r>
            <a:r>
              <a:rPr lang="en-US" sz="2400" i="1" dirty="0">
                <a:sym typeface="Wingdings" pitchFamily="2" charset="2"/>
              </a:rPr>
              <a:t>working in a </a:t>
            </a:r>
            <a:r>
              <a:rPr lang="en-US" sz="2400" i="1" dirty="0">
                <a:latin typeface="Calibri" panose="020F0502020204030204" pitchFamily="34" charset="0"/>
                <a:cs typeface="Calibri" panose="020F0502020204030204" pitchFamily="34" charset="0"/>
                <a:sym typeface="Wingdings" pitchFamily="2" charset="2"/>
              </a:rPr>
              <a:t>machine-agnostic</a:t>
            </a:r>
            <a:r>
              <a:rPr lang="en-US" sz="2400" b="1" i="1" dirty="0">
                <a:latin typeface="Calibri" panose="020F0502020204030204" pitchFamily="34" charset="0"/>
                <a:cs typeface="Calibri" panose="020F0502020204030204" pitchFamily="34" charset="0"/>
                <a:sym typeface="Wingdings" pitchFamily="2" charset="2"/>
              </a:rPr>
              <a:t> </a:t>
            </a:r>
            <a:r>
              <a:rPr lang="en-US" sz="2400" dirty="0">
                <a:latin typeface="Calibri" panose="020F0502020204030204" pitchFamily="34" charset="0"/>
                <a:cs typeface="Calibri" panose="020F0502020204030204" pitchFamily="34" charset="0"/>
                <a:sym typeface="Wingdings" pitchFamily="2" charset="2"/>
              </a:rPr>
              <a:t>ecosystem for online simulation, but delivering fast model RESULTS - PV settings - to running accelerators (!)</a:t>
            </a:r>
            <a:endParaRPr lang="en-US" sz="2400" dirty="0"/>
          </a:p>
        </p:txBody>
      </p:sp>
      <p:sp>
        <p:nvSpPr>
          <p:cNvPr id="3" name="TextBox 2">
            <a:extLst>
              <a:ext uri="{FF2B5EF4-FFF2-40B4-BE49-F238E27FC236}">
                <a16:creationId xmlns:a16="http://schemas.microsoft.com/office/drawing/2014/main" id="{2BFAB921-B7FE-1982-3B91-1455B23D5439}"/>
              </a:ext>
            </a:extLst>
          </p:cNvPr>
          <p:cNvSpPr txBox="1"/>
          <p:nvPr/>
        </p:nvSpPr>
        <p:spPr>
          <a:xfrm>
            <a:off x="11074400" y="6112599"/>
            <a:ext cx="933397" cy="338554"/>
          </a:xfrm>
          <a:prstGeom prst="rect">
            <a:avLst/>
          </a:prstGeom>
          <a:noFill/>
        </p:spPr>
        <p:txBody>
          <a:bodyPr wrap="none" rtlCol="0">
            <a:spAutoFit/>
          </a:bodyPr>
          <a:lstStyle/>
          <a:p>
            <a:r>
              <a:rPr lang="en-US" sz="1600" i="1" dirty="0">
                <a:solidFill>
                  <a:srgbClr val="596DE2"/>
                </a:solidFill>
              </a:rPr>
              <a:t>C. Mayes</a:t>
            </a:r>
          </a:p>
        </p:txBody>
      </p:sp>
    </p:spTree>
    <p:extLst>
      <p:ext uri="{BB962C8B-B14F-4D97-AF65-F5344CB8AC3E}">
        <p14:creationId xmlns:p14="http://schemas.microsoft.com/office/powerpoint/2010/main" val="270821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8049-915A-5B44-820E-40672E704FB4}"/>
              </a:ext>
            </a:extLst>
          </p:cNvPr>
          <p:cNvSpPr>
            <a:spLocks noGrp="1"/>
          </p:cNvSpPr>
          <p:nvPr>
            <p:ph type="title"/>
          </p:nvPr>
        </p:nvSpPr>
        <p:spPr>
          <a:xfrm>
            <a:off x="173421" y="451741"/>
            <a:ext cx="11792607" cy="543036"/>
          </a:xfrm>
        </p:spPr>
        <p:txBody>
          <a:bodyPr>
            <a:normAutofit fontScale="90000"/>
          </a:bodyPr>
          <a:lstStyle/>
          <a:p>
            <a:r>
              <a:rPr lang="en-US" dirty="0">
                <a:solidFill>
                  <a:srgbClr val="C00000"/>
                </a:solidFill>
              </a:rPr>
              <a:t>Beam Synchronous Data – and Event building</a:t>
            </a:r>
          </a:p>
        </p:txBody>
      </p:sp>
      <p:sp>
        <p:nvSpPr>
          <p:cNvPr id="3" name="Text Placeholder 2">
            <a:extLst>
              <a:ext uri="{FF2B5EF4-FFF2-40B4-BE49-F238E27FC236}">
                <a16:creationId xmlns:a16="http://schemas.microsoft.com/office/drawing/2014/main" id="{38AE4363-9E08-FC48-A141-BE301A8F2C9B}"/>
              </a:ext>
            </a:extLst>
          </p:cNvPr>
          <p:cNvSpPr>
            <a:spLocks noGrp="1"/>
          </p:cNvSpPr>
          <p:nvPr>
            <p:ph type="body" sz="quarter" idx="13"/>
          </p:nvPr>
        </p:nvSpPr>
        <p:spPr/>
        <p:txBody>
          <a:bodyPr>
            <a:normAutofit fontScale="32500" lnSpcReduction="20000"/>
          </a:bodyPr>
          <a:lstStyle/>
          <a:p>
            <a:endParaRPr lang="en-US"/>
          </a:p>
        </p:txBody>
      </p:sp>
      <p:sp>
        <p:nvSpPr>
          <p:cNvPr id="4" name="Text Placeholder 4">
            <a:extLst>
              <a:ext uri="{FF2B5EF4-FFF2-40B4-BE49-F238E27FC236}">
                <a16:creationId xmlns:a16="http://schemas.microsoft.com/office/drawing/2014/main" id="{BF9619B4-A964-2342-959A-33A123C78AA9}"/>
              </a:ext>
            </a:extLst>
          </p:cNvPr>
          <p:cNvSpPr txBox="1">
            <a:spLocks/>
          </p:cNvSpPr>
          <p:nvPr/>
        </p:nvSpPr>
        <p:spPr>
          <a:xfrm>
            <a:off x="460826" y="3579752"/>
            <a:ext cx="11029949" cy="1951608"/>
          </a:xfrm>
          <a:prstGeom prst="rect">
            <a:avLst/>
          </a:prstGeom>
          <a:ln w="3175">
            <a:solidFill>
              <a:schemeClr val="accent1"/>
            </a:solid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srgbClr val="FF0000"/>
                </a:solidFill>
              </a:rPr>
              <a:t>Objective: Build a model and inverse problem for energy spectra tuning</a:t>
            </a:r>
            <a:r>
              <a:rPr lang="en-US" sz="1800" dirty="0"/>
              <a:t>. Support Regression Analysis and ML, and event build for FEL  tuning</a:t>
            </a:r>
          </a:p>
          <a:p>
            <a:r>
              <a:rPr lang="en-US" sz="1800" dirty="0">
                <a:solidFill>
                  <a:srgbClr val="FF0000"/>
                </a:solidFill>
              </a:rPr>
              <a:t>Problem</a:t>
            </a:r>
            <a:r>
              <a:rPr lang="en-US" sz="1800" dirty="0"/>
              <a:t>: Assemble pulse synchronous data &amp; machine meta data. Complex, incomplete.</a:t>
            </a:r>
          </a:p>
          <a:p>
            <a:pPr lvl="1"/>
            <a:r>
              <a:rPr lang="en-US" sz="1800" dirty="0"/>
              <a:t>In Accelerator – Beam Synchronous Acquisition system (BSA). </a:t>
            </a:r>
          </a:p>
          <a:p>
            <a:pPr lvl="1"/>
            <a:r>
              <a:rPr lang="en-US" sz="1800" dirty="0"/>
              <a:t>In Experimental support controls, Beam Line Data System (BLD).</a:t>
            </a:r>
          </a:p>
          <a:p>
            <a:r>
              <a:rPr lang="en-US" sz="1800" dirty="0">
                <a:solidFill>
                  <a:srgbClr val="FF0000"/>
                </a:solidFill>
              </a:rPr>
              <a:t>Requirement:</a:t>
            </a:r>
            <a:r>
              <a:rPr lang="en-US" sz="1800" dirty="0"/>
              <a:t> Save all Beam Synchronous Data (</a:t>
            </a:r>
            <a:r>
              <a:rPr lang="en-US" sz="1800" dirty="0" err="1"/>
              <a:t>eg</a:t>
            </a:r>
            <a:r>
              <a:rPr lang="en-US" sz="1800" dirty="0"/>
              <a:t> monitors), every pulse, all the time.</a:t>
            </a:r>
          </a:p>
        </p:txBody>
      </p:sp>
      <p:pic>
        <p:nvPicPr>
          <p:cNvPr id="5" name="Picture 2">
            <a:extLst>
              <a:ext uri="{FF2B5EF4-FFF2-40B4-BE49-F238E27FC236}">
                <a16:creationId xmlns:a16="http://schemas.microsoft.com/office/drawing/2014/main" id="{837EDCDA-98A7-C24F-A850-4AAA86F18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478" y="1396152"/>
            <a:ext cx="2667000" cy="192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088B2C44-1E9C-0D42-9092-7B31AD12DF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4648" y="1330752"/>
            <a:ext cx="2726753" cy="2139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6EEC8756-54BA-AB47-AD5D-B99776480BE9}"/>
              </a:ext>
            </a:extLst>
          </p:cNvPr>
          <p:cNvPicPr>
            <a:picLocks noChangeAspect="1"/>
          </p:cNvPicPr>
          <p:nvPr/>
        </p:nvPicPr>
        <p:blipFill>
          <a:blip r:embed="rId4"/>
          <a:stretch>
            <a:fillRect/>
          </a:stretch>
        </p:blipFill>
        <p:spPr>
          <a:xfrm>
            <a:off x="7813467" y="1396152"/>
            <a:ext cx="2832100" cy="1993293"/>
          </a:xfrm>
          <a:prstGeom prst="rect">
            <a:avLst/>
          </a:prstGeom>
        </p:spPr>
      </p:pic>
      <p:sp>
        <p:nvSpPr>
          <p:cNvPr id="9" name="TextBox 8">
            <a:extLst>
              <a:ext uri="{FF2B5EF4-FFF2-40B4-BE49-F238E27FC236}">
                <a16:creationId xmlns:a16="http://schemas.microsoft.com/office/drawing/2014/main" id="{6B267C08-D487-6F40-B9C9-D20AF1D9A13F}"/>
              </a:ext>
            </a:extLst>
          </p:cNvPr>
          <p:cNvSpPr txBox="1"/>
          <p:nvPr/>
        </p:nvSpPr>
        <p:spPr>
          <a:xfrm>
            <a:off x="460826" y="5531360"/>
            <a:ext cx="11029949" cy="923330"/>
          </a:xfrm>
          <a:prstGeom prst="rect">
            <a:avLst/>
          </a:prstGeom>
          <a:solidFill>
            <a:srgbClr val="C00000"/>
          </a:solidFill>
          <a:ln w="12700">
            <a:solidFill>
              <a:srgbClr val="FF0000"/>
            </a:solidFill>
          </a:ln>
        </p:spPr>
        <p:txBody>
          <a:bodyPr wrap="square" rtlCol="0">
            <a:spAutoFit/>
          </a:bodyPr>
          <a:lstStyle/>
          <a:p>
            <a:pPr algn="ctr"/>
            <a:r>
              <a:rPr lang="en-US" dirty="0">
                <a:solidFill>
                  <a:schemeClr val="bg1"/>
                </a:solidFill>
              </a:rPr>
              <a:t>Controls and Data Systems Requirement: Fast transfer ALL pulse identified data, as atomic structures of the measured data and their “meta-data” for analysis, experiment tuning, and ML , accessible both immediately, and from archive (!)</a:t>
            </a:r>
          </a:p>
        </p:txBody>
      </p:sp>
      <p:sp>
        <p:nvSpPr>
          <p:cNvPr id="11" name="TextBox 10">
            <a:extLst>
              <a:ext uri="{FF2B5EF4-FFF2-40B4-BE49-F238E27FC236}">
                <a16:creationId xmlns:a16="http://schemas.microsoft.com/office/drawing/2014/main" id="{0972A3A3-E9F0-47A5-DD11-B6A44C9DFBD7}"/>
              </a:ext>
            </a:extLst>
          </p:cNvPr>
          <p:cNvSpPr txBox="1"/>
          <p:nvPr/>
        </p:nvSpPr>
        <p:spPr>
          <a:xfrm>
            <a:off x="10224759" y="3213914"/>
            <a:ext cx="1891521" cy="307777"/>
          </a:xfrm>
          <a:prstGeom prst="rect">
            <a:avLst/>
          </a:prstGeom>
          <a:solidFill>
            <a:schemeClr val="bg1"/>
          </a:solidFill>
        </p:spPr>
        <p:txBody>
          <a:bodyPr wrap="square" rtlCol="0">
            <a:spAutoFit/>
          </a:bodyPr>
          <a:lstStyle/>
          <a:p>
            <a:r>
              <a:rPr lang="en-US" sz="1400" i="1" dirty="0">
                <a:solidFill>
                  <a:srgbClr val="596DE2"/>
                </a:solidFill>
              </a:rPr>
              <a:t>Alberto Lutman, SLAC</a:t>
            </a:r>
          </a:p>
        </p:txBody>
      </p:sp>
    </p:spTree>
    <p:extLst>
      <p:ext uri="{BB962C8B-B14F-4D97-AF65-F5344CB8AC3E}">
        <p14:creationId xmlns:p14="http://schemas.microsoft.com/office/powerpoint/2010/main" val="330646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0190B-99C3-DC44-ACDF-53C47801E9F2}"/>
              </a:ext>
            </a:extLst>
          </p:cNvPr>
          <p:cNvSpPr>
            <a:spLocks noGrp="1"/>
          </p:cNvSpPr>
          <p:nvPr>
            <p:ph type="title"/>
          </p:nvPr>
        </p:nvSpPr>
        <p:spPr/>
        <p:txBody>
          <a:bodyPr>
            <a:normAutofit fontScale="90000"/>
          </a:bodyPr>
          <a:lstStyle/>
          <a:p>
            <a:r>
              <a:rPr lang="en-US" dirty="0"/>
              <a:t> </a:t>
            </a:r>
            <a:r>
              <a:rPr lang="en-US" dirty="0">
                <a:solidFill>
                  <a:srgbClr val="C00000"/>
                </a:solidFill>
              </a:rPr>
              <a:t>“All the [beam] data, all the time” at SLAC’s LCLS</a:t>
            </a:r>
          </a:p>
        </p:txBody>
      </p:sp>
      <p:sp>
        <p:nvSpPr>
          <p:cNvPr id="3" name="Text Placeholder 2">
            <a:extLst>
              <a:ext uri="{FF2B5EF4-FFF2-40B4-BE49-F238E27FC236}">
                <a16:creationId xmlns:a16="http://schemas.microsoft.com/office/drawing/2014/main" id="{5F88A6A3-FD9F-EE40-B37E-F87540BF0836}"/>
              </a:ext>
            </a:extLst>
          </p:cNvPr>
          <p:cNvSpPr>
            <a:spLocks noGrp="1"/>
          </p:cNvSpPr>
          <p:nvPr>
            <p:ph type="body" sz="quarter" idx="13"/>
          </p:nvPr>
        </p:nvSpPr>
        <p:spPr/>
        <p:txBody>
          <a:bodyPr>
            <a:normAutofit fontScale="32500" lnSpcReduction="20000"/>
          </a:bodyPr>
          <a:lstStyle/>
          <a:p>
            <a:endParaRPr lang="en-US" dirty="0"/>
          </a:p>
        </p:txBody>
      </p:sp>
      <p:sp>
        <p:nvSpPr>
          <p:cNvPr id="4" name="Slide Number Placeholder 3">
            <a:extLst>
              <a:ext uri="{FF2B5EF4-FFF2-40B4-BE49-F238E27FC236}">
                <a16:creationId xmlns:a16="http://schemas.microsoft.com/office/drawing/2014/main" id="{BE5A6E21-7971-0649-878F-9A252029226B}"/>
              </a:ext>
            </a:extLst>
          </p:cNvPr>
          <p:cNvSpPr txBox="1">
            <a:spLocks/>
          </p:cNvSpPr>
          <p:nvPr/>
        </p:nvSpPr>
        <p:spPr>
          <a:xfrm>
            <a:off x="8737601" y="6460435"/>
            <a:ext cx="2844799" cy="26104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19</a:t>
            </a:fld>
            <a:endParaRPr lang="en-US" sz="1200" dirty="0">
              <a:solidFill>
                <a:srgbClr val="888888"/>
              </a:solidFill>
              <a:latin typeface="Calibri"/>
              <a:ea typeface="Calibri"/>
              <a:cs typeface="Calibri"/>
              <a:sym typeface="Calibri"/>
            </a:endParaRPr>
          </a:p>
        </p:txBody>
      </p:sp>
      <p:sp>
        <p:nvSpPr>
          <p:cNvPr id="20" name="TextBox 19">
            <a:extLst>
              <a:ext uri="{FF2B5EF4-FFF2-40B4-BE49-F238E27FC236}">
                <a16:creationId xmlns:a16="http://schemas.microsoft.com/office/drawing/2014/main" id="{7178234E-9319-F24A-8719-402C98A12AC3}"/>
              </a:ext>
            </a:extLst>
          </p:cNvPr>
          <p:cNvSpPr txBox="1"/>
          <p:nvPr/>
        </p:nvSpPr>
        <p:spPr>
          <a:xfrm>
            <a:off x="131237" y="1130713"/>
            <a:ext cx="11928241" cy="646331"/>
          </a:xfrm>
          <a:prstGeom prst="rect">
            <a:avLst/>
          </a:prstGeom>
          <a:noFill/>
          <a:ln>
            <a:solidFill>
              <a:schemeClr val="tx1"/>
            </a:solidFill>
          </a:ln>
        </p:spPr>
        <p:txBody>
          <a:bodyPr wrap="square" rtlCol="0">
            <a:spAutoFit/>
          </a:bodyPr>
          <a:lstStyle/>
          <a:p>
            <a:r>
              <a:rPr lang="en-US" dirty="0"/>
              <a:t>Figure: Accelerator Event Building Service collects all bunch-by-bunch data, lines up by bunch ID, tags with accelerator meta data, stream to clients, and </a:t>
            </a:r>
            <a:r>
              <a:rPr lang="en-US" dirty="0">
                <a:solidFill>
                  <a:srgbClr val="FF0000"/>
                </a:solidFill>
              </a:rPr>
              <a:t>archives for Machine Learning</a:t>
            </a:r>
            <a:r>
              <a:rPr lang="en-US" dirty="0"/>
              <a:t> and diagnostics. ~800 TB/</a:t>
            </a:r>
            <a:r>
              <a:rPr lang="en-US" dirty="0" err="1"/>
              <a:t>yr</a:t>
            </a:r>
            <a:r>
              <a:rPr lang="en-US" dirty="0"/>
              <a:t> </a:t>
            </a:r>
          </a:p>
        </p:txBody>
      </p:sp>
      <p:sp>
        <p:nvSpPr>
          <p:cNvPr id="74" name="TextBox 73">
            <a:extLst>
              <a:ext uri="{FF2B5EF4-FFF2-40B4-BE49-F238E27FC236}">
                <a16:creationId xmlns:a16="http://schemas.microsoft.com/office/drawing/2014/main" id="{B08D873A-5F4B-E341-B668-D1B45A690E20}"/>
              </a:ext>
            </a:extLst>
          </p:cNvPr>
          <p:cNvSpPr txBox="1"/>
          <p:nvPr/>
        </p:nvSpPr>
        <p:spPr>
          <a:xfrm>
            <a:off x="3383000" y="6567500"/>
            <a:ext cx="8615307" cy="307777"/>
          </a:xfrm>
          <a:prstGeom prst="rect">
            <a:avLst/>
          </a:prstGeom>
          <a:noFill/>
        </p:spPr>
        <p:txBody>
          <a:bodyPr wrap="none" rtlCol="0">
            <a:spAutoFit/>
          </a:bodyPr>
          <a:lstStyle/>
          <a:p>
            <a:r>
              <a:rPr lang="en-US" sz="1400" dirty="0">
                <a:hlinkClick r:id="rId3"/>
              </a:rPr>
              <a:t>https://www.slac.stanford.edu/grp/ad/docs/model/matlab/bsd.html</a:t>
            </a:r>
            <a:r>
              <a:rPr lang="en-US" sz="1400" dirty="0"/>
              <a:t>, M. </a:t>
            </a:r>
            <a:r>
              <a:rPr lang="en-US" sz="1400" dirty="0" err="1"/>
              <a:t>Davidsaver</a:t>
            </a:r>
            <a:r>
              <a:rPr lang="en-US" sz="1400" dirty="0"/>
              <a:t>, B. Martins, D. Murray, G. White</a:t>
            </a:r>
          </a:p>
        </p:txBody>
      </p:sp>
      <p:grpSp>
        <p:nvGrpSpPr>
          <p:cNvPr id="23" name="Group 22">
            <a:extLst>
              <a:ext uri="{FF2B5EF4-FFF2-40B4-BE49-F238E27FC236}">
                <a16:creationId xmlns:a16="http://schemas.microsoft.com/office/drawing/2014/main" id="{03B50D92-B910-36C4-EE9B-8BEC1C40F420}"/>
              </a:ext>
            </a:extLst>
          </p:cNvPr>
          <p:cNvGrpSpPr/>
          <p:nvPr/>
        </p:nvGrpSpPr>
        <p:grpSpPr>
          <a:xfrm>
            <a:off x="289905" y="1912980"/>
            <a:ext cx="11520136" cy="3513366"/>
            <a:chOff x="18697" y="2050637"/>
            <a:chExt cx="14083960" cy="4822892"/>
          </a:xfrm>
        </p:grpSpPr>
        <p:sp>
          <p:nvSpPr>
            <p:cNvPr id="5" name="Rounded Rectangle 4">
              <a:extLst>
                <a:ext uri="{FF2B5EF4-FFF2-40B4-BE49-F238E27FC236}">
                  <a16:creationId xmlns:a16="http://schemas.microsoft.com/office/drawing/2014/main" id="{28A30CF3-E3A4-1146-A006-17DD871DD028}"/>
                </a:ext>
              </a:extLst>
            </p:cNvPr>
            <p:cNvSpPr/>
            <p:nvPr/>
          </p:nvSpPr>
          <p:spPr>
            <a:xfrm>
              <a:off x="4531853" y="5202924"/>
              <a:ext cx="2362200" cy="1203335"/>
            </a:xfrm>
            <a:prstGeom prst="roundRec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LCLS-I Cu</a:t>
              </a:r>
            </a:p>
            <a:p>
              <a:pPr algn="ctr"/>
              <a:r>
                <a:rPr lang="en-US" dirty="0"/>
                <a:t>Beam Synchronous Acquisition (BSA)</a:t>
              </a:r>
            </a:p>
            <a:p>
              <a:pPr algn="ctr"/>
              <a:r>
                <a:rPr lang="en-US" dirty="0"/>
                <a:t>(Complete)</a:t>
              </a:r>
            </a:p>
          </p:txBody>
        </p:sp>
        <p:sp>
          <p:nvSpPr>
            <p:cNvPr id="6" name="Rounded Rectangle 5">
              <a:extLst>
                <a:ext uri="{FF2B5EF4-FFF2-40B4-BE49-F238E27FC236}">
                  <a16:creationId xmlns:a16="http://schemas.microsoft.com/office/drawing/2014/main" id="{74BC97BC-C655-A04B-9535-5239F8FCD682}"/>
                </a:ext>
              </a:extLst>
            </p:cNvPr>
            <p:cNvSpPr/>
            <p:nvPr/>
          </p:nvSpPr>
          <p:spPr>
            <a:xfrm>
              <a:off x="1915252" y="5182006"/>
              <a:ext cx="2362200" cy="1224253"/>
            </a:xfrm>
            <a:prstGeom prst="roundRect">
              <a:avLst>
                <a:gd name="adj" fmla="val 0"/>
              </a:avLst>
            </a:prstGeom>
            <a:ln cap="sq">
              <a:solidFill>
                <a:srgbClr val="EE3A0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LCLS-II SC</a:t>
              </a:r>
              <a:br>
                <a:rPr lang="en-US" dirty="0"/>
              </a:br>
              <a:r>
                <a:rPr lang="en-US" dirty="0"/>
                <a:t>Beam Synchronous Acquisition</a:t>
              </a:r>
            </a:p>
          </p:txBody>
        </p:sp>
        <p:sp>
          <p:nvSpPr>
            <p:cNvPr id="7" name="Can 6">
              <a:extLst>
                <a:ext uri="{FF2B5EF4-FFF2-40B4-BE49-F238E27FC236}">
                  <a16:creationId xmlns:a16="http://schemas.microsoft.com/office/drawing/2014/main" id="{B268AA76-AD72-DC44-93F2-E2F12C91BDE6}"/>
                </a:ext>
              </a:extLst>
            </p:cNvPr>
            <p:cNvSpPr/>
            <p:nvPr/>
          </p:nvSpPr>
          <p:spPr>
            <a:xfrm>
              <a:off x="9041260" y="3469513"/>
              <a:ext cx="1706607" cy="1192266"/>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Pulse Synchronous Data Archive</a:t>
              </a:r>
            </a:p>
          </p:txBody>
        </p:sp>
        <p:sp>
          <p:nvSpPr>
            <p:cNvPr id="8" name="Rounded Rectangle 7">
              <a:extLst>
                <a:ext uri="{FF2B5EF4-FFF2-40B4-BE49-F238E27FC236}">
                  <a16:creationId xmlns:a16="http://schemas.microsoft.com/office/drawing/2014/main" id="{29D6A9BA-CF0C-834C-8900-8AC51A78E1E4}"/>
                </a:ext>
              </a:extLst>
            </p:cNvPr>
            <p:cNvSpPr/>
            <p:nvPr/>
          </p:nvSpPr>
          <p:spPr>
            <a:xfrm>
              <a:off x="3062544" y="3721563"/>
              <a:ext cx="2590800" cy="762000"/>
            </a:xfrm>
            <a:prstGeom prst="roundRect">
              <a:avLst>
                <a:gd name="adj" fmla="val 280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BSA Event Building Service Collector</a:t>
              </a:r>
            </a:p>
          </p:txBody>
        </p:sp>
        <p:sp>
          <p:nvSpPr>
            <p:cNvPr id="9" name="Rectangle 8">
              <a:extLst>
                <a:ext uri="{FF2B5EF4-FFF2-40B4-BE49-F238E27FC236}">
                  <a16:creationId xmlns:a16="http://schemas.microsoft.com/office/drawing/2014/main" id="{81354DF4-D16C-CE44-9BE0-6A9CC00BAF7E}"/>
                </a:ext>
              </a:extLst>
            </p:cNvPr>
            <p:cNvSpPr/>
            <p:nvPr/>
          </p:nvSpPr>
          <p:spPr>
            <a:xfrm>
              <a:off x="1459024" y="2050637"/>
              <a:ext cx="1676400" cy="9857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Physics Software Apps (HLAs)</a:t>
              </a:r>
            </a:p>
          </p:txBody>
        </p:sp>
        <p:sp>
          <p:nvSpPr>
            <p:cNvPr id="10" name="Rectangle 9">
              <a:extLst>
                <a:ext uri="{FF2B5EF4-FFF2-40B4-BE49-F238E27FC236}">
                  <a16:creationId xmlns:a16="http://schemas.microsoft.com/office/drawing/2014/main" id="{6602724C-BFF7-B04B-87D1-C1863DB058D1}"/>
                </a:ext>
              </a:extLst>
            </p:cNvPr>
            <p:cNvSpPr/>
            <p:nvPr/>
          </p:nvSpPr>
          <p:spPr>
            <a:xfrm>
              <a:off x="3358760" y="2050637"/>
              <a:ext cx="1676400" cy="9857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Displays (pyDM)</a:t>
              </a:r>
            </a:p>
          </p:txBody>
        </p:sp>
        <p:sp>
          <p:nvSpPr>
            <p:cNvPr id="11" name="Rectangle 10">
              <a:extLst>
                <a:ext uri="{FF2B5EF4-FFF2-40B4-BE49-F238E27FC236}">
                  <a16:creationId xmlns:a16="http://schemas.microsoft.com/office/drawing/2014/main" id="{5B09D827-59A4-9142-8499-0B0247E8B3C7}"/>
                </a:ext>
              </a:extLst>
            </p:cNvPr>
            <p:cNvSpPr/>
            <p:nvPr/>
          </p:nvSpPr>
          <p:spPr>
            <a:xfrm>
              <a:off x="5258496" y="2050637"/>
              <a:ext cx="1676400" cy="98573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SRF diagnostics</a:t>
              </a:r>
            </a:p>
          </p:txBody>
        </p:sp>
        <p:sp>
          <p:nvSpPr>
            <p:cNvPr id="12" name="Rectangle 11">
              <a:extLst>
                <a:ext uri="{FF2B5EF4-FFF2-40B4-BE49-F238E27FC236}">
                  <a16:creationId xmlns:a16="http://schemas.microsoft.com/office/drawing/2014/main" id="{A7A734A7-8A63-8849-B0F7-43E3DAED9955}"/>
                </a:ext>
              </a:extLst>
            </p:cNvPr>
            <p:cNvSpPr/>
            <p:nvPr/>
          </p:nvSpPr>
          <p:spPr>
            <a:xfrm>
              <a:off x="9056364" y="2050795"/>
              <a:ext cx="1676400" cy="985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Regression Analysis &amp; ML</a:t>
              </a:r>
            </a:p>
          </p:txBody>
        </p:sp>
        <p:cxnSp>
          <p:nvCxnSpPr>
            <p:cNvPr id="13" name="Elbow Connector 12">
              <a:extLst>
                <a:ext uri="{FF2B5EF4-FFF2-40B4-BE49-F238E27FC236}">
                  <a16:creationId xmlns:a16="http://schemas.microsoft.com/office/drawing/2014/main" id="{6C316A1E-FB61-E847-8461-E9DAF8803BC7}"/>
                </a:ext>
              </a:extLst>
            </p:cNvPr>
            <p:cNvCxnSpPr>
              <a:cxnSpLocks/>
              <a:stCxn id="6" idx="0"/>
              <a:endCxn id="8" idx="2"/>
            </p:cNvCxnSpPr>
            <p:nvPr/>
          </p:nvCxnSpPr>
          <p:spPr>
            <a:xfrm rot="5400000" flipH="1" flipV="1">
              <a:off x="3377927" y="4201989"/>
              <a:ext cx="698443" cy="1261592"/>
            </a:xfrm>
            <a:prstGeom prst="bentConnector3">
              <a:avLst>
                <a:gd name="adj1" fmla="val 50000"/>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a:extLst>
                <a:ext uri="{FF2B5EF4-FFF2-40B4-BE49-F238E27FC236}">
                  <a16:creationId xmlns:a16="http://schemas.microsoft.com/office/drawing/2014/main" id="{5C27FFE6-9863-624F-B1E0-AED4EA99891C}"/>
                </a:ext>
              </a:extLst>
            </p:cNvPr>
            <p:cNvCxnSpPr>
              <a:cxnSpLocks/>
              <a:stCxn id="5" idx="0"/>
              <a:endCxn id="8" idx="2"/>
            </p:cNvCxnSpPr>
            <p:nvPr/>
          </p:nvCxnSpPr>
          <p:spPr>
            <a:xfrm rot="16200000" flipV="1">
              <a:off x="4675769" y="4165739"/>
              <a:ext cx="719361" cy="1355009"/>
            </a:xfrm>
            <a:prstGeom prst="bentConnector3">
              <a:avLst>
                <a:gd name="adj1" fmla="val 50000"/>
              </a:avLst>
            </a:prstGeom>
            <a:ln w="47625">
              <a:solidFill>
                <a:schemeClr val="accent3"/>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Elbow Connector 14">
              <a:extLst>
                <a:ext uri="{FF2B5EF4-FFF2-40B4-BE49-F238E27FC236}">
                  <a16:creationId xmlns:a16="http://schemas.microsoft.com/office/drawing/2014/main" id="{F2DD8F9B-C376-8244-988E-11CFA2889E74}"/>
                </a:ext>
              </a:extLst>
            </p:cNvPr>
            <p:cNvCxnSpPr>
              <a:cxnSpLocks/>
              <a:stCxn id="9" idx="2"/>
              <a:endCxn id="8" idx="0"/>
            </p:cNvCxnSpPr>
            <p:nvPr/>
          </p:nvCxnSpPr>
          <p:spPr>
            <a:xfrm rot="16200000" flipH="1">
              <a:off x="2984987" y="2348606"/>
              <a:ext cx="685194" cy="2060720"/>
            </a:xfrm>
            <a:prstGeom prst="bentConnector3">
              <a:avLst>
                <a:gd name="adj1" fmla="val 50000"/>
              </a:avLst>
            </a:prstGeom>
            <a:ln w="22225">
              <a:solidFill>
                <a:srgbClr val="FF0000"/>
              </a:solidFill>
              <a:prstDash val="dash"/>
              <a:headEnd type="triangle"/>
              <a:tailEnd type="none" w="lg" len="med"/>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58F4DD11-5846-5149-B845-210ACFD3B0F8}"/>
                </a:ext>
              </a:extLst>
            </p:cNvPr>
            <p:cNvCxnSpPr>
              <a:cxnSpLocks/>
              <a:stCxn id="10" idx="2"/>
              <a:endCxn id="8" idx="0"/>
            </p:cNvCxnSpPr>
            <p:nvPr/>
          </p:nvCxnSpPr>
          <p:spPr>
            <a:xfrm rot="16200000" flipH="1">
              <a:off x="3934855" y="3298474"/>
              <a:ext cx="685194" cy="160984"/>
            </a:xfrm>
            <a:prstGeom prst="bentConnector3">
              <a:avLst>
                <a:gd name="adj1" fmla="val 50000"/>
              </a:avLst>
            </a:prstGeom>
            <a:ln w="22225">
              <a:solidFill>
                <a:srgbClr val="FF0000"/>
              </a:solidFill>
              <a:prstDash val="dash"/>
              <a:headEnd type="triangle"/>
              <a:tailEnd type="none" w="lg" len="med"/>
            </a:ln>
          </p:spPr>
          <p:style>
            <a:lnRef idx="1">
              <a:schemeClr val="accent1"/>
            </a:lnRef>
            <a:fillRef idx="0">
              <a:schemeClr val="accent1"/>
            </a:fillRef>
            <a:effectRef idx="0">
              <a:schemeClr val="accent1"/>
            </a:effectRef>
            <a:fontRef idx="minor">
              <a:schemeClr val="tx1"/>
            </a:fontRef>
          </p:style>
        </p:cxnSp>
        <p:cxnSp>
          <p:nvCxnSpPr>
            <p:cNvPr id="17" name="Elbow Connector 16">
              <a:extLst>
                <a:ext uri="{FF2B5EF4-FFF2-40B4-BE49-F238E27FC236}">
                  <a16:creationId xmlns:a16="http://schemas.microsoft.com/office/drawing/2014/main" id="{3B3C6657-F532-E249-9468-507BA249997A}"/>
                </a:ext>
              </a:extLst>
            </p:cNvPr>
            <p:cNvCxnSpPr>
              <a:cxnSpLocks/>
            </p:cNvCxnSpPr>
            <p:nvPr/>
          </p:nvCxnSpPr>
          <p:spPr>
            <a:xfrm rot="5400000">
              <a:off x="5055239" y="2346569"/>
              <a:ext cx="364908" cy="1691502"/>
            </a:xfrm>
            <a:prstGeom prst="bentConnector2">
              <a:avLst/>
            </a:prstGeom>
            <a:ln w="22225">
              <a:solidFill>
                <a:srgbClr val="FF0000"/>
              </a:solidFill>
              <a:prstDash val="dash"/>
              <a:headEnd type="triangle"/>
              <a:tailEnd type="none" w="lg"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6DE696-AE04-0145-9800-BC38070897F2}"/>
                </a:ext>
              </a:extLst>
            </p:cNvPr>
            <p:cNvCxnSpPr>
              <a:cxnSpLocks/>
              <a:stCxn id="8" idx="3"/>
              <a:endCxn id="37" idx="1"/>
            </p:cNvCxnSpPr>
            <p:nvPr/>
          </p:nvCxnSpPr>
          <p:spPr>
            <a:xfrm flipV="1">
              <a:off x="5653344" y="4088977"/>
              <a:ext cx="1480995" cy="13586"/>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661E98C-D3CF-2342-983A-C693654879F0}"/>
                </a:ext>
              </a:extLst>
            </p:cNvPr>
            <p:cNvSpPr txBox="1"/>
            <p:nvPr/>
          </p:nvSpPr>
          <p:spPr>
            <a:xfrm>
              <a:off x="11025141" y="2422426"/>
              <a:ext cx="3077516" cy="1816720"/>
            </a:xfrm>
            <a:prstGeom prst="rect">
              <a:avLst/>
            </a:prstGeom>
            <a:noFill/>
            <a:ln>
              <a:solidFill>
                <a:schemeClr val="bg1">
                  <a:lumMod val="65000"/>
                </a:schemeClr>
              </a:solidFill>
            </a:ln>
          </p:spPr>
          <p:txBody>
            <a:bodyPr wrap="square" rtlCol="0">
              <a:spAutoFit/>
            </a:bodyPr>
            <a:lstStyle/>
            <a:p>
              <a:r>
                <a:rPr lang="en-US" sz="1600" dirty="0"/>
                <a:t>1 EPICS 7 </a:t>
              </a:r>
              <a:r>
                <a:rPr lang="en-US" sz="1600" dirty="0" err="1"/>
                <a:t>NTTable</a:t>
              </a:r>
              <a:r>
                <a:rPr lang="en-US" sz="1600" dirty="0"/>
                <a:t> PV of all Beam Synchronous BSA PVs in </a:t>
              </a:r>
              <a:r>
                <a:rPr lang="en-US" sz="1600" dirty="0" err="1"/>
                <a:t>beampath</a:t>
              </a:r>
              <a:r>
                <a:rPr lang="en-US" sz="1600" dirty="0"/>
                <a:t>, for every pulse &lt;= 1 kHz. Statistics for pulse rates &gt; 1 kHz.</a:t>
              </a:r>
            </a:p>
          </p:txBody>
        </p:sp>
        <p:sp>
          <p:nvSpPr>
            <p:cNvPr id="26" name="TextBox 25">
              <a:extLst>
                <a:ext uri="{FF2B5EF4-FFF2-40B4-BE49-F238E27FC236}">
                  <a16:creationId xmlns:a16="http://schemas.microsoft.com/office/drawing/2014/main" id="{D0FA4AE1-A88D-6345-B56A-810B83689E7C}"/>
                </a:ext>
              </a:extLst>
            </p:cNvPr>
            <p:cNvSpPr txBox="1"/>
            <p:nvPr/>
          </p:nvSpPr>
          <p:spPr>
            <a:xfrm>
              <a:off x="5690959" y="4632101"/>
              <a:ext cx="674759" cy="522056"/>
            </a:xfrm>
            <a:prstGeom prst="rect">
              <a:avLst/>
            </a:prstGeom>
            <a:noFill/>
          </p:spPr>
          <p:txBody>
            <a:bodyPr wrap="square" rtlCol="0">
              <a:spAutoFit/>
            </a:bodyPr>
            <a:lstStyle/>
            <a:p>
              <a:r>
                <a:rPr lang="en-US" dirty="0"/>
                <a:t>CA</a:t>
              </a:r>
            </a:p>
          </p:txBody>
        </p:sp>
        <p:sp>
          <p:nvSpPr>
            <p:cNvPr id="36" name="TextBox 35">
              <a:extLst>
                <a:ext uri="{FF2B5EF4-FFF2-40B4-BE49-F238E27FC236}">
                  <a16:creationId xmlns:a16="http://schemas.microsoft.com/office/drawing/2014/main" id="{04A13912-F30F-3E4F-B8A5-76B17DA701A8}"/>
                </a:ext>
              </a:extLst>
            </p:cNvPr>
            <p:cNvSpPr txBox="1"/>
            <p:nvPr/>
          </p:nvSpPr>
          <p:spPr>
            <a:xfrm>
              <a:off x="3660894" y="3263257"/>
              <a:ext cx="749077" cy="435040"/>
            </a:xfrm>
            <a:prstGeom prst="rect">
              <a:avLst/>
            </a:prstGeom>
            <a:noFill/>
          </p:spPr>
          <p:txBody>
            <a:bodyPr wrap="square" rtlCol="0">
              <a:spAutoFit/>
            </a:bodyPr>
            <a:lstStyle/>
            <a:p>
              <a:r>
                <a:rPr lang="en-US" dirty="0"/>
                <a:t>PVA</a:t>
              </a:r>
            </a:p>
          </p:txBody>
        </p:sp>
        <p:sp>
          <p:nvSpPr>
            <p:cNvPr id="37" name="Rounded Rectangle 36">
              <a:extLst>
                <a:ext uri="{FF2B5EF4-FFF2-40B4-BE49-F238E27FC236}">
                  <a16:creationId xmlns:a16="http://schemas.microsoft.com/office/drawing/2014/main" id="{486BCC43-4871-824C-8BF4-875AEF968965}"/>
                </a:ext>
              </a:extLst>
            </p:cNvPr>
            <p:cNvSpPr/>
            <p:nvPr/>
          </p:nvSpPr>
          <p:spPr>
            <a:xfrm>
              <a:off x="7134339" y="3707977"/>
              <a:ext cx="1474751" cy="762000"/>
            </a:xfrm>
            <a:prstGeom prst="roundRect">
              <a:avLst>
                <a:gd name="adj" fmla="val 2801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BSA Service PVA Writer</a:t>
              </a:r>
            </a:p>
          </p:txBody>
        </p:sp>
        <p:cxnSp>
          <p:nvCxnSpPr>
            <p:cNvPr id="47" name="Straight Arrow Connector 46">
              <a:extLst>
                <a:ext uri="{FF2B5EF4-FFF2-40B4-BE49-F238E27FC236}">
                  <a16:creationId xmlns:a16="http://schemas.microsoft.com/office/drawing/2014/main" id="{1958F406-F9A6-1F42-AA33-706E7EAB3A22}"/>
                </a:ext>
              </a:extLst>
            </p:cNvPr>
            <p:cNvCxnSpPr>
              <a:cxnSpLocks/>
              <a:endCxn id="51" idx="2"/>
            </p:cNvCxnSpPr>
            <p:nvPr/>
          </p:nvCxnSpPr>
          <p:spPr>
            <a:xfrm flipH="1">
              <a:off x="6512665" y="3076947"/>
              <a:ext cx="4512477" cy="1096463"/>
            </a:xfrm>
            <a:prstGeom prst="straightConnector1">
              <a:avLst/>
            </a:prstGeom>
            <a:ln w="31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1" name="TextBox 50">
              <a:extLst>
                <a:ext uri="{FF2B5EF4-FFF2-40B4-BE49-F238E27FC236}">
                  <a16:creationId xmlns:a16="http://schemas.microsoft.com/office/drawing/2014/main" id="{C3CB734C-84A6-AA4B-886A-5DB63D28D4E7}"/>
                </a:ext>
              </a:extLst>
            </p:cNvPr>
            <p:cNvSpPr txBox="1"/>
            <p:nvPr/>
          </p:nvSpPr>
          <p:spPr>
            <a:xfrm>
              <a:off x="6122845" y="3651353"/>
              <a:ext cx="779638" cy="522056"/>
            </a:xfrm>
            <a:prstGeom prst="rect">
              <a:avLst/>
            </a:prstGeom>
            <a:noFill/>
          </p:spPr>
          <p:txBody>
            <a:bodyPr wrap="square" rtlCol="0">
              <a:spAutoFit/>
            </a:bodyPr>
            <a:lstStyle/>
            <a:p>
              <a:r>
                <a:rPr lang="en-US" dirty="0"/>
                <a:t>PVA</a:t>
              </a:r>
            </a:p>
          </p:txBody>
        </p:sp>
        <p:sp>
          <p:nvSpPr>
            <p:cNvPr id="52" name="TextBox 51">
              <a:extLst>
                <a:ext uri="{FF2B5EF4-FFF2-40B4-BE49-F238E27FC236}">
                  <a16:creationId xmlns:a16="http://schemas.microsoft.com/office/drawing/2014/main" id="{52F580B5-DFB7-9949-9F15-801EE608FE08}"/>
                </a:ext>
              </a:extLst>
            </p:cNvPr>
            <p:cNvSpPr txBox="1"/>
            <p:nvPr/>
          </p:nvSpPr>
          <p:spPr>
            <a:xfrm>
              <a:off x="131237" y="3375202"/>
              <a:ext cx="2547566" cy="1816720"/>
            </a:xfrm>
            <a:prstGeom prst="rect">
              <a:avLst/>
            </a:prstGeom>
            <a:noFill/>
            <a:ln>
              <a:solidFill>
                <a:schemeClr val="bg1">
                  <a:lumMod val="65000"/>
                </a:schemeClr>
              </a:solidFill>
            </a:ln>
          </p:spPr>
          <p:txBody>
            <a:bodyPr wrap="square" rtlCol="0">
              <a:spAutoFit/>
            </a:bodyPr>
            <a:lstStyle/>
            <a:p>
              <a:r>
                <a:rPr lang="en-US" sz="1600" dirty="0"/>
                <a:t>BSA Service listens to ALL Beam Synchronous PVs collates and publishes. </a:t>
              </a:r>
              <a:r>
                <a:rPr lang="en-US" sz="1600" dirty="0" err="1"/>
                <a:t>Impl</a:t>
              </a:r>
              <a:r>
                <a:rPr lang="en-US" sz="1600" dirty="0"/>
                <a:t> in p4p.</a:t>
              </a:r>
            </a:p>
          </p:txBody>
        </p:sp>
        <p:cxnSp>
          <p:nvCxnSpPr>
            <p:cNvPr id="54" name="Straight Arrow Connector 53">
              <a:extLst>
                <a:ext uri="{FF2B5EF4-FFF2-40B4-BE49-F238E27FC236}">
                  <a16:creationId xmlns:a16="http://schemas.microsoft.com/office/drawing/2014/main" id="{1C7DDF75-FA07-DD43-888C-647F34921B57}"/>
                </a:ext>
              </a:extLst>
            </p:cNvPr>
            <p:cNvCxnSpPr>
              <a:cxnSpLocks/>
              <a:stCxn id="52" idx="3"/>
              <a:endCxn id="8" idx="1"/>
            </p:cNvCxnSpPr>
            <p:nvPr/>
          </p:nvCxnSpPr>
          <p:spPr>
            <a:xfrm flipV="1">
              <a:off x="2678803" y="4102563"/>
              <a:ext cx="383741" cy="181000"/>
            </a:xfrm>
            <a:prstGeom prst="straightConnector1">
              <a:avLst/>
            </a:prstGeom>
            <a:ln w="31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7" name="Straight Arrow Connector 66">
              <a:extLst>
                <a:ext uri="{FF2B5EF4-FFF2-40B4-BE49-F238E27FC236}">
                  <a16:creationId xmlns:a16="http://schemas.microsoft.com/office/drawing/2014/main" id="{177509FB-EA43-E244-9E19-D8B7F8B9504F}"/>
                </a:ext>
              </a:extLst>
            </p:cNvPr>
            <p:cNvCxnSpPr>
              <a:cxnSpLocks/>
              <a:stCxn id="37" idx="3"/>
              <a:endCxn id="7" idx="2"/>
            </p:cNvCxnSpPr>
            <p:nvPr/>
          </p:nvCxnSpPr>
          <p:spPr>
            <a:xfrm flipV="1">
              <a:off x="8609090" y="4065646"/>
              <a:ext cx="432170" cy="23331"/>
            </a:xfrm>
            <a:prstGeom prst="straightConnector1">
              <a:avLst/>
            </a:prstGeom>
            <a:ln w="50800">
              <a:solidFill>
                <a:schemeClr val="accent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70" name="Right Arrow 69">
              <a:extLst>
                <a:ext uri="{FF2B5EF4-FFF2-40B4-BE49-F238E27FC236}">
                  <a16:creationId xmlns:a16="http://schemas.microsoft.com/office/drawing/2014/main" id="{9B74ADD2-4440-094C-AF07-33A21DDF4D25}"/>
                </a:ext>
              </a:extLst>
            </p:cNvPr>
            <p:cNvSpPr/>
            <p:nvPr/>
          </p:nvSpPr>
          <p:spPr>
            <a:xfrm rot="5400000" flipH="1">
              <a:off x="9607139" y="3169574"/>
              <a:ext cx="447348" cy="12792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8F9941A4-C164-6041-ACA7-F95CA3756D07}"/>
                </a:ext>
              </a:extLst>
            </p:cNvPr>
            <p:cNvSpPr txBox="1"/>
            <p:nvPr/>
          </p:nvSpPr>
          <p:spPr>
            <a:xfrm>
              <a:off x="3382999" y="4439680"/>
              <a:ext cx="704627" cy="435040"/>
            </a:xfrm>
            <a:prstGeom prst="rect">
              <a:avLst/>
            </a:prstGeom>
            <a:noFill/>
          </p:spPr>
          <p:txBody>
            <a:bodyPr wrap="square" rtlCol="0">
              <a:spAutoFit/>
            </a:bodyPr>
            <a:lstStyle/>
            <a:p>
              <a:r>
                <a:rPr lang="en-US" dirty="0"/>
                <a:t>PVA</a:t>
              </a:r>
            </a:p>
          </p:txBody>
        </p:sp>
        <p:sp>
          <p:nvSpPr>
            <p:cNvPr id="97" name="TextBox 96">
              <a:extLst>
                <a:ext uri="{FF2B5EF4-FFF2-40B4-BE49-F238E27FC236}">
                  <a16:creationId xmlns:a16="http://schemas.microsoft.com/office/drawing/2014/main" id="{EAA6385C-625F-0B49-A4D4-4B517789334C}"/>
                </a:ext>
              </a:extLst>
            </p:cNvPr>
            <p:cNvSpPr txBox="1"/>
            <p:nvPr/>
          </p:nvSpPr>
          <p:spPr>
            <a:xfrm>
              <a:off x="4406451" y="3266384"/>
              <a:ext cx="1674929" cy="522056"/>
            </a:xfrm>
            <a:prstGeom prst="rect">
              <a:avLst/>
            </a:prstGeom>
            <a:noFill/>
          </p:spPr>
          <p:txBody>
            <a:bodyPr wrap="square" rtlCol="0">
              <a:spAutoFit/>
            </a:bodyPr>
            <a:lstStyle/>
            <a:p>
              <a:r>
                <a:rPr lang="en-US" dirty="0"/>
                <a:t>EPICS 7 p4p</a:t>
              </a:r>
            </a:p>
          </p:txBody>
        </p:sp>
        <p:sp>
          <p:nvSpPr>
            <p:cNvPr id="98" name="TextBox 97">
              <a:extLst>
                <a:ext uri="{FF2B5EF4-FFF2-40B4-BE49-F238E27FC236}">
                  <a16:creationId xmlns:a16="http://schemas.microsoft.com/office/drawing/2014/main" id="{88A3AFD6-D829-F04E-8967-1E73E33CB037}"/>
                </a:ext>
              </a:extLst>
            </p:cNvPr>
            <p:cNvSpPr txBox="1"/>
            <p:nvPr/>
          </p:nvSpPr>
          <p:spPr>
            <a:xfrm>
              <a:off x="7228749" y="3191700"/>
              <a:ext cx="1674927" cy="522056"/>
            </a:xfrm>
            <a:prstGeom prst="rect">
              <a:avLst/>
            </a:prstGeom>
            <a:noFill/>
          </p:spPr>
          <p:txBody>
            <a:bodyPr wrap="square" rtlCol="0">
              <a:spAutoFit/>
            </a:bodyPr>
            <a:lstStyle/>
            <a:p>
              <a:r>
                <a:rPr lang="en-US" dirty="0"/>
                <a:t>EPICS 7 p4p</a:t>
              </a:r>
            </a:p>
          </p:txBody>
        </p:sp>
        <p:sp>
          <p:nvSpPr>
            <p:cNvPr id="99" name="TextBox 98">
              <a:extLst>
                <a:ext uri="{FF2B5EF4-FFF2-40B4-BE49-F238E27FC236}">
                  <a16:creationId xmlns:a16="http://schemas.microsoft.com/office/drawing/2014/main" id="{7ABA6911-86B6-544B-8A1B-35DF588BBA93}"/>
                </a:ext>
              </a:extLst>
            </p:cNvPr>
            <p:cNvSpPr txBox="1"/>
            <p:nvPr/>
          </p:nvSpPr>
          <p:spPr>
            <a:xfrm>
              <a:off x="4778233" y="6366537"/>
              <a:ext cx="1955392" cy="506992"/>
            </a:xfrm>
            <a:prstGeom prst="rect">
              <a:avLst/>
            </a:prstGeom>
            <a:noFill/>
          </p:spPr>
          <p:txBody>
            <a:bodyPr wrap="square" rtlCol="0">
              <a:spAutoFit/>
            </a:bodyPr>
            <a:lstStyle/>
            <a:p>
              <a:r>
                <a:rPr lang="en-US" dirty="0"/>
                <a:t>EPICS 3 IOCs</a:t>
              </a:r>
            </a:p>
          </p:txBody>
        </p:sp>
        <p:sp>
          <p:nvSpPr>
            <p:cNvPr id="100" name="TextBox 99">
              <a:extLst>
                <a:ext uri="{FF2B5EF4-FFF2-40B4-BE49-F238E27FC236}">
                  <a16:creationId xmlns:a16="http://schemas.microsoft.com/office/drawing/2014/main" id="{4BD87D2B-0EE3-654C-8599-1CD6B559DA4C}"/>
                </a:ext>
              </a:extLst>
            </p:cNvPr>
            <p:cNvSpPr txBox="1"/>
            <p:nvPr/>
          </p:nvSpPr>
          <p:spPr>
            <a:xfrm>
              <a:off x="2148346" y="6363046"/>
              <a:ext cx="1348446" cy="369332"/>
            </a:xfrm>
            <a:prstGeom prst="rect">
              <a:avLst/>
            </a:prstGeom>
            <a:noFill/>
          </p:spPr>
          <p:txBody>
            <a:bodyPr wrap="none" rtlCol="0">
              <a:spAutoFit/>
            </a:bodyPr>
            <a:lstStyle/>
            <a:p>
              <a:r>
                <a:rPr lang="en-US" dirty="0">
                  <a:solidFill>
                    <a:srgbClr val="FF0000"/>
                  </a:solidFill>
                </a:rPr>
                <a:t>EPICS 7 IOCs</a:t>
              </a:r>
            </a:p>
          </p:txBody>
        </p:sp>
        <p:sp>
          <p:nvSpPr>
            <p:cNvPr id="18" name="TextBox 17">
              <a:extLst>
                <a:ext uri="{FF2B5EF4-FFF2-40B4-BE49-F238E27FC236}">
                  <a16:creationId xmlns:a16="http://schemas.microsoft.com/office/drawing/2014/main" id="{05BC79EC-F4CD-200B-4918-C93CDA8D2BFB}"/>
                </a:ext>
              </a:extLst>
            </p:cNvPr>
            <p:cNvSpPr txBox="1"/>
            <p:nvPr/>
          </p:nvSpPr>
          <p:spPr>
            <a:xfrm>
              <a:off x="18697" y="5251545"/>
              <a:ext cx="1984002" cy="1044113"/>
            </a:xfrm>
            <a:prstGeom prst="rect">
              <a:avLst/>
            </a:prstGeom>
            <a:noFill/>
          </p:spPr>
          <p:txBody>
            <a:bodyPr wrap="square" rtlCol="0">
              <a:spAutoFit/>
            </a:bodyPr>
            <a:lstStyle/>
            <a:p>
              <a:r>
                <a:rPr lang="en-US" sz="1400" dirty="0"/>
                <a:t>All ~3000 PVs </a:t>
              </a:r>
              <a:r>
                <a:rPr lang="en-US" sz="1400" dirty="0">
                  <a:solidFill>
                    <a:srgbClr val="C00000"/>
                  </a:solidFill>
                </a:rPr>
                <a:t>1 kHz </a:t>
              </a:r>
              <a:br>
                <a:rPr lang="en-US" sz="1400" dirty="0"/>
              </a:br>
              <a:r>
                <a:rPr lang="en-US" sz="1400" dirty="0"/>
                <a:t>single pulse data</a:t>
              </a:r>
            </a:p>
            <a:p>
              <a:r>
                <a:rPr lang="en-US" sz="1400" dirty="0"/>
                <a:t>1 MHz aggregate</a:t>
              </a:r>
            </a:p>
          </p:txBody>
        </p:sp>
        <p:sp>
          <p:nvSpPr>
            <p:cNvPr id="27" name="TextBox 26">
              <a:extLst>
                <a:ext uri="{FF2B5EF4-FFF2-40B4-BE49-F238E27FC236}">
                  <a16:creationId xmlns:a16="http://schemas.microsoft.com/office/drawing/2014/main" id="{F77F4DFF-875B-9B83-320C-16A684EE0F95}"/>
                </a:ext>
              </a:extLst>
            </p:cNvPr>
            <p:cNvSpPr txBox="1"/>
            <p:nvPr/>
          </p:nvSpPr>
          <p:spPr>
            <a:xfrm>
              <a:off x="7005018" y="5207976"/>
              <a:ext cx="2309371" cy="718238"/>
            </a:xfrm>
            <a:prstGeom prst="rect">
              <a:avLst/>
            </a:prstGeom>
            <a:noFill/>
          </p:spPr>
          <p:txBody>
            <a:bodyPr wrap="square">
              <a:spAutoFit/>
            </a:bodyPr>
            <a:lstStyle/>
            <a:p>
              <a:r>
                <a:rPr lang="en-US" sz="1400" dirty="0"/>
                <a:t>All ~3000 PVs </a:t>
              </a:r>
              <a:r>
                <a:rPr lang="en-US" sz="1400" dirty="0">
                  <a:solidFill>
                    <a:srgbClr val="C00000"/>
                  </a:solidFill>
                </a:rPr>
                <a:t>120 Hz </a:t>
              </a:r>
              <a:br>
                <a:rPr lang="en-US" sz="1400" dirty="0"/>
              </a:br>
              <a:r>
                <a:rPr lang="en-US" sz="1400" dirty="0"/>
                <a:t>single pulse data</a:t>
              </a:r>
            </a:p>
          </p:txBody>
        </p:sp>
      </p:grpSp>
      <p:sp>
        <p:nvSpPr>
          <p:cNvPr id="28" name="TextBox 27">
            <a:extLst>
              <a:ext uri="{FF2B5EF4-FFF2-40B4-BE49-F238E27FC236}">
                <a16:creationId xmlns:a16="http://schemas.microsoft.com/office/drawing/2014/main" id="{7C50994E-2216-1D29-2E30-429F0EA5BC6B}"/>
              </a:ext>
            </a:extLst>
          </p:cNvPr>
          <p:cNvSpPr txBox="1"/>
          <p:nvPr/>
        </p:nvSpPr>
        <p:spPr>
          <a:xfrm>
            <a:off x="131238" y="5420075"/>
            <a:ext cx="8615308" cy="1384995"/>
          </a:xfrm>
          <a:prstGeom prst="rect">
            <a:avLst/>
          </a:prstGeom>
          <a:noFill/>
        </p:spPr>
        <p:txBody>
          <a:bodyPr wrap="square">
            <a:spAutoFit/>
          </a:bodyPr>
          <a:lstStyle/>
          <a:p>
            <a:r>
              <a:rPr lang="en-US" sz="1400" dirty="0">
                <a:latin typeface="Courier New" panose="02070309020205020404" pitchFamily="49" charset="0"/>
                <a:cs typeface="Courier New" panose="02070309020205020404" pitchFamily="49" charset="0"/>
              </a:rPr>
              <a:t>&gt;&gt; </a:t>
            </a:r>
            <a:r>
              <a:rPr lang="en-US" sz="1400" b="1" dirty="0">
                <a:latin typeface="Courier New" panose="02070309020205020404" pitchFamily="49" charset="0"/>
                <a:cs typeface="Courier New" panose="02070309020205020404" pitchFamily="49" charset="0"/>
              </a:rPr>
              <a:t>load('~/Development/</a:t>
            </a:r>
            <a:r>
              <a:rPr lang="en-US" sz="1400" b="1" dirty="0" err="1">
                <a:latin typeface="Courier New" panose="02070309020205020404" pitchFamily="49" charset="0"/>
                <a:cs typeface="Courier New" panose="02070309020205020404" pitchFamily="49" charset="0"/>
              </a:rPr>
              <a:t>bsd</a:t>
            </a:r>
            <a:r>
              <a:rPr lang="en-US" sz="1400" b="1" dirty="0">
                <a:latin typeface="Courier New" panose="02070309020205020404" pitchFamily="49" charset="0"/>
                <a:cs typeface="Courier New" panose="02070309020205020404" pitchFamily="49" charset="0"/>
              </a:rPr>
              <a:t>/CU_HXR_20181022_003549.h5','-mat’);</a:t>
            </a:r>
          </a:p>
          <a:p>
            <a:r>
              <a:rPr lang="en-US" sz="1400" dirty="0">
                <a:latin typeface="Courier New" panose="02070309020205020404" pitchFamily="49" charset="0"/>
                <a:cs typeface="Courier New" panose="02070309020205020404" pitchFamily="49" charset="0"/>
              </a:rPr>
              <a:t>&gt;&gt; % Make a single vector of real seconds POSIX time, and convert to local time</a:t>
            </a:r>
          </a:p>
          <a:p>
            <a:r>
              <a:rPr lang="en-US" sz="1400" dirty="0">
                <a:latin typeface="Courier New" panose="02070309020205020404" pitchFamily="49" charset="0"/>
                <a:cs typeface="Courier New" panose="02070309020205020404" pitchFamily="49" charset="0"/>
              </a:rPr>
              <a:t>&gt;&gt; </a:t>
            </a:r>
            <a:r>
              <a:rPr lang="en-US" sz="1400" b="1" dirty="0" err="1">
                <a:latin typeface="Courier New" panose="02070309020205020404" pitchFamily="49" charset="0"/>
                <a:cs typeface="Courier New" panose="02070309020205020404" pitchFamily="49" charset="0"/>
              </a:rPr>
              <a:t>ts</a:t>
            </a:r>
            <a:r>
              <a:rPr lang="en-US" sz="1400" b="1" dirty="0">
                <a:latin typeface="Courier New" panose="02070309020205020404" pitchFamily="49" charset="0"/>
                <a:cs typeface="Courier New" panose="02070309020205020404" pitchFamily="49" charset="0"/>
              </a:rPr>
              <a:t>=double(</a:t>
            </a:r>
            <a:r>
              <a:rPr lang="en-US" sz="1400" b="1" dirty="0" err="1">
                <a:latin typeface="Courier New" panose="02070309020205020404" pitchFamily="49" charset="0"/>
                <a:cs typeface="Courier New" panose="02070309020205020404" pitchFamily="49" charset="0"/>
              </a:rPr>
              <a:t>secondsPastEpoch</a:t>
            </a:r>
            <a:r>
              <a:rPr lang="en-US" sz="1400" b="1" dirty="0">
                <a:latin typeface="Courier New" panose="02070309020205020404" pitchFamily="49" charset="0"/>
                <a:cs typeface="Courier New" panose="02070309020205020404" pitchFamily="49" charset="0"/>
              </a:rPr>
              <a:t>)+double(nanoseconds)*1e-9; </a:t>
            </a:r>
          </a:p>
          <a:p>
            <a:r>
              <a:rPr lang="en-US" sz="1400" dirty="0">
                <a:latin typeface="Courier New" panose="02070309020205020404" pitchFamily="49" charset="0"/>
                <a:cs typeface="Courier New" panose="02070309020205020404" pitchFamily="49" charset="0"/>
              </a:rPr>
              <a:t>&gt;&gt; </a:t>
            </a:r>
            <a:r>
              <a:rPr lang="en-US" sz="1400" b="1" dirty="0">
                <a:latin typeface="Courier New" panose="02070309020205020404" pitchFamily="49" charset="0"/>
                <a:cs typeface="Courier New" panose="02070309020205020404" pitchFamily="49" charset="0"/>
              </a:rPr>
              <a:t>t=datetime(</a:t>
            </a:r>
            <a:r>
              <a:rPr lang="en-US" sz="1400" b="1" dirty="0" err="1">
                <a:latin typeface="Courier New" panose="02070309020205020404" pitchFamily="49" charset="0"/>
                <a:cs typeface="Courier New" panose="02070309020205020404" pitchFamily="49" charset="0"/>
              </a:rPr>
              <a:t>ts</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ConvertFrom</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posixtime</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TimeZone</a:t>
            </a:r>
            <a:r>
              <a:rPr lang="en-US" sz="1400" b="1" dirty="0">
                <a:latin typeface="Courier New" panose="02070309020205020404" pitchFamily="49" charset="0"/>
                <a:cs typeface="Courier New" panose="02070309020205020404" pitchFamily="49" charset="0"/>
              </a:rPr>
              <a:t>','America/</a:t>
            </a:r>
            <a:r>
              <a:rPr lang="en-US" sz="1400" b="1" dirty="0" err="1">
                <a:latin typeface="Courier New" panose="02070309020205020404" pitchFamily="49" charset="0"/>
                <a:cs typeface="Courier New" panose="02070309020205020404" pitchFamily="49" charset="0"/>
              </a:rPr>
              <a:t>Los_Angeles</a:t>
            </a:r>
            <a:r>
              <a:rPr lang="en-US" sz="1400" b="1" dirty="0">
                <a:latin typeface="Courier New" panose="02070309020205020404" pitchFamily="49" charset="0"/>
                <a:cs typeface="Courier New" panose="02070309020205020404" pitchFamily="49" charset="0"/>
              </a:rPr>
              <a:t>’);</a:t>
            </a:r>
            <a:br>
              <a:rPr lang="en-US" sz="1400" dirty="0">
                <a:latin typeface="Courier New" panose="02070309020205020404" pitchFamily="49" charset="0"/>
                <a:cs typeface="Courier New" panose="02070309020205020404" pitchFamily="49" charset="0"/>
              </a:rPr>
            </a:br>
            <a:r>
              <a:rPr lang="en-US" sz="1400" dirty="0">
                <a:latin typeface="Courier New" panose="02070309020205020404" pitchFamily="49" charset="0"/>
                <a:cs typeface="Courier New" panose="02070309020205020404" pitchFamily="49" charset="0"/>
              </a:rPr>
              <a:t>&gt;&gt; % E.g. </a:t>
            </a:r>
            <a:r>
              <a:rPr lang="en-US" sz="1400" dirty="0">
                <a:solidFill>
                  <a:srgbClr val="FF0000"/>
                </a:solidFill>
                <a:latin typeface="Courier New" panose="02070309020205020404" pitchFamily="49" charset="0"/>
                <a:cs typeface="Courier New" panose="02070309020205020404" pitchFamily="49" charset="0"/>
              </a:rPr>
              <a:t>Plot every pulse at one BPM PV over the hour</a:t>
            </a:r>
          </a:p>
          <a:p>
            <a:r>
              <a:rPr lang="en-US" sz="1400" dirty="0">
                <a:latin typeface="Courier New" panose="02070309020205020404" pitchFamily="49" charset="0"/>
                <a:cs typeface="Courier New" panose="02070309020205020404" pitchFamily="49" charset="0"/>
              </a:rPr>
              <a:t>&gt;&gt; </a:t>
            </a:r>
            <a:r>
              <a:rPr lang="en-US" sz="1400" b="1" dirty="0">
                <a:latin typeface="Courier New" panose="02070309020205020404" pitchFamily="49" charset="0"/>
                <a:cs typeface="Courier New" panose="02070309020205020404" pitchFamily="49" charset="0"/>
              </a:rPr>
              <a:t>plot(t,BPMS_IN20_525_X); </a:t>
            </a:r>
          </a:p>
        </p:txBody>
      </p:sp>
      <p:pic>
        <p:nvPicPr>
          <p:cNvPr id="29" name="Picture 2" descr="BPM data plot in matlab from HDF5">
            <a:extLst>
              <a:ext uri="{FF2B5EF4-FFF2-40B4-BE49-F238E27FC236}">
                <a16:creationId xmlns:a16="http://schemas.microsoft.com/office/drawing/2014/main" id="{D87B348C-E2DD-CFBF-96A6-684401715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2652" y="4101113"/>
            <a:ext cx="2771893" cy="246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1270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4FDF5-05F4-E040-AC58-81AF3309B36A}"/>
              </a:ext>
            </a:extLst>
          </p:cNvPr>
          <p:cNvSpPr>
            <a:spLocks noGrp="1"/>
          </p:cNvSpPr>
          <p:nvPr>
            <p:ph type="ctrTitle"/>
          </p:nvPr>
        </p:nvSpPr>
        <p:spPr>
          <a:xfrm>
            <a:off x="350521" y="924559"/>
            <a:ext cx="11292840" cy="1689851"/>
          </a:xfrm>
          <a:solidFill>
            <a:schemeClr val="bg1">
              <a:alpha val="86000"/>
            </a:schemeClr>
          </a:solidFill>
          <a:effectLst/>
        </p:spPr>
        <p:txBody>
          <a:bodyPr anchor="ctr"/>
          <a:lstStyle/>
          <a:p>
            <a:r>
              <a:rPr lang="en-US" dirty="0"/>
              <a:t>How Beam Tuning by ML, AI, and Big Data are Changing Accelerator Network Architecture and Cyber Security at SLAC</a:t>
            </a:r>
            <a:endParaRPr lang="en-US" sz="2400" dirty="0"/>
          </a:p>
        </p:txBody>
      </p:sp>
      <p:sp>
        <p:nvSpPr>
          <p:cNvPr id="4" name="Title 1">
            <a:extLst>
              <a:ext uri="{FF2B5EF4-FFF2-40B4-BE49-F238E27FC236}">
                <a16:creationId xmlns:a16="http://schemas.microsoft.com/office/drawing/2014/main" id="{5E8DA23B-22FC-532E-3219-33491A926EAE}"/>
              </a:ext>
            </a:extLst>
          </p:cNvPr>
          <p:cNvSpPr txBox="1">
            <a:spLocks/>
          </p:cNvSpPr>
          <p:nvPr/>
        </p:nvSpPr>
        <p:spPr>
          <a:xfrm rot="10800000" flipV="1">
            <a:off x="2057883" y="2919044"/>
            <a:ext cx="8076234" cy="652635"/>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r>
              <a:rPr lang="en-US" sz="1600" dirty="0"/>
              <a:t>Greg White, </a:t>
            </a:r>
            <a:r>
              <a:rPr lang="en-US" sz="1600" dirty="0" err="1"/>
              <a:t>Auralee</a:t>
            </a:r>
            <a:r>
              <a:rPr lang="en-US" sz="1600" dirty="0"/>
              <a:t> Edelen, SLAC</a:t>
            </a:r>
          </a:p>
          <a:p>
            <a:r>
              <a:rPr lang="en-US" sz="1600" dirty="0"/>
              <a:t>At ICALEPCS 2023, Cape Town, South Africa, 10</a:t>
            </a:r>
            <a:r>
              <a:rPr lang="en-US" sz="1600" baseline="30000" dirty="0"/>
              <a:t>th</a:t>
            </a:r>
            <a:r>
              <a:rPr lang="en-US" sz="1600" dirty="0"/>
              <a:t> October 2023.</a:t>
            </a:r>
          </a:p>
        </p:txBody>
      </p:sp>
      <p:sp>
        <p:nvSpPr>
          <p:cNvPr id="3" name="Title 1">
            <a:extLst>
              <a:ext uri="{FF2B5EF4-FFF2-40B4-BE49-F238E27FC236}">
                <a16:creationId xmlns:a16="http://schemas.microsoft.com/office/drawing/2014/main" id="{A77E4416-392B-B27F-E7D1-868047FACDEB}"/>
              </a:ext>
            </a:extLst>
          </p:cNvPr>
          <p:cNvSpPr txBox="1">
            <a:spLocks/>
          </p:cNvSpPr>
          <p:nvPr/>
        </p:nvSpPr>
        <p:spPr>
          <a:xfrm rot="10800000" flipV="1">
            <a:off x="350521" y="3571682"/>
            <a:ext cx="11292840" cy="2582376"/>
          </a:xfrm>
          <a:prstGeom prst="rect">
            <a:avLst/>
          </a:prstGeom>
          <a:solidFill>
            <a:schemeClr val="bg1">
              <a:alpha val="86000"/>
            </a:schemeClr>
          </a:solidFill>
          <a:effectLst/>
        </p:spPr>
        <p:txBody>
          <a:bodyPr vert="horz" lIns="91440" tIns="45720" rIns="91440" bIns="45720" rtlCol="0" anchor="ctr" anchorCtr="0">
            <a:noAutofit/>
          </a:bodyPr>
          <a:lstStyle>
            <a:lvl1pPr algn="ctr" defTabSz="457200" rtl="0" eaLnBrk="1" latinLnBrk="0" hangingPunct="1">
              <a:spcBef>
                <a:spcPct val="0"/>
              </a:spcBef>
              <a:buNone/>
              <a:defRPr sz="4300" b="1" kern="1200">
                <a:solidFill>
                  <a:schemeClr val="tx1"/>
                </a:solidFill>
                <a:latin typeface="Arial" pitchFamily="34" charset="0"/>
                <a:ea typeface="+mj-ea"/>
                <a:cs typeface="Arial" pitchFamily="34" charset="0"/>
              </a:defRPr>
            </a:lvl1pPr>
          </a:lstStyle>
          <a:p>
            <a:r>
              <a:rPr lang="en-US" sz="1600" b="0" i="1" dirty="0"/>
              <a:t>Work of A. Edelen, R. Roussel, C. Mayes, D. Ratner, C. Emma, S. </a:t>
            </a:r>
            <a:r>
              <a:rPr lang="en-US" sz="1600" b="0" i="1" dirty="0" err="1"/>
              <a:t>Miskovich</a:t>
            </a:r>
            <a:r>
              <a:rPr lang="en-US" sz="1600" b="0" i="1" dirty="0"/>
              <a:t>, J. </a:t>
            </a:r>
            <a:r>
              <a:rPr lang="en-US" sz="1600" b="0" i="1" dirty="0" err="1"/>
              <a:t>Garrahan</a:t>
            </a:r>
            <a:r>
              <a:rPr lang="en-US" sz="1600" b="0" i="1" dirty="0"/>
              <a:t>, C. Xu, W. </a:t>
            </a:r>
            <a:r>
              <a:rPr lang="en-US" sz="1600" b="0" i="1" dirty="0" err="1"/>
              <a:t>Neiswanger</a:t>
            </a:r>
            <a:r>
              <a:rPr lang="en-US" sz="1600" b="0" i="1" dirty="0"/>
              <a:t>, H. </a:t>
            </a:r>
            <a:r>
              <a:rPr lang="en-US" sz="1600" b="0" i="1" dirty="0" err="1"/>
              <a:t>Slepicka</a:t>
            </a:r>
            <a:r>
              <a:rPr lang="en-US" sz="1600" b="0" i="1" dirty="0"/>
              <a:t>, J. </a:t>
            </a:r>
            <a:r>
              <a:rPr lang="en-US" sz="1600" b="0" i="1" dirty="0" err="1"/>
              <a:t>Duris</a:t>
            </a:r>
            <a:r>
              <a:rPr lang="en-US" sz="1600" b="0" i="1" dirty="0"/>
              <a:t>, A. </a:t>
            </a:r>
            <a:r>
              <a:rPr lang="en-US" sz="1600" b="0" i="1" dirty="0" err="1"/>
              <a:t>Hanuka</a:t>
            </a:r>
            <a:r>
              <a:rPr lang="en-US" sz="1600" b="0" i="1" dirty="0"/>
              <a:t>, N. </a:t>
            </a:r>
            <a:r>
              <a:rPr lang="en-US" sz="1600" b="0" i="1" dirty="0" err="1"/>
              <a:t>Neveu</a:t>
            </a:r>
            <a:r>
              <a:rPr lang="en-US" sz="1600" b="0" i="1" dirty="0"/>
              <a:t>, L. Gupta, E. </a:t>
            </a:r>
            <a:r>
              <a:rPr lang="en-US" sz="1600" b="0" i="1" dirty="0" err="1"/>
              <a:t>Cropp</a:t>
            </a:r>
            <a:r>
              <a:rPr lang="en-US" sz="1600" b="0" i="1" dirty="0"/>
              <a:t>, P. </a:t>
            </a:r>
            <a:r>
              <a:rPr lang="en-US" sz="1600" b="0" i="1" dirty="0" err="1"/>
              <a:t>Musumeci</a:t>
            </a:r>
            <a:r>
              <a:rPr lang="en-US" sz="1600" b="0" i="1" dirty="0"/>
              <a:t>, A. Mishra, Z. Zhang, J.P. Gonzalez-Aguilera, S. Kim, J. Power, </a:t>
            </a:r>
            <a:r>
              <a:rPr lang="en-US" sz="1600" b="0" i="1" dirty="0" err="1"/>
              <a:t>E.Wisniewski</a:t>
            </a:r>
            <a:r>
              <a:rPr lang="en-US" sz="1600" b="0" i="1" dirty="0"/>
              <a:t>, A. Lutman; </a:t>
            </a:r>
          </a:p>
          <a:p>
            <a:r>
              <a:rPr lang="en-US" sz="1600" b="0" i="1" dirty="0"/>
              <a:t>J. </a:t>
            </a:r>
            <a:r>
              <a:rPr lang="en-US" sz="1600" b="0" i="1" dirty="0" err="1"/>
              <a:t>Garrahan</a:t>
            </a:r>
            <a:r>
              <a:rPr lang="en-US" sz="1600" b="0" i="1" dirty="0"/>
              <a:t>, J. </a:t>
            </a:r>
            <a:r>
              <a:rPr lang="en-US" sz="1600" b="0" i="1" dirty="0" err="1"/>
              <a:t>Bellister</a:t>
            </a:r>
            <a:r>
              <a:rPr lang="en-US" sz="1600" b="0" i="1" dirty="0"/>
              <a:t>;</a:t>
            </a:r>
          </a:p>
          <a:p>
            <a:r>
              <a:rPr lang="en-US" sz="1600" b="0" i="1" dirty="0"/>
              <a:t>Amedeo </a:t>
            </a:r>
            <a:r>
              <a:rPr lang="en-US" sz="1600" b="0" i="1" dirty="0" err="1"/>
              <a:t>Perazzo</a:t>
            </a:r>
            <a:r>
              <a:rPr lang="en-US" sz="1600" b="0" i="1" dirty="0"/>
              <a:t>, Ken </a:t>
            </a:r>
            <a:r>
              <a:rPr lang="en-US" sz="1600" b="0" i="1" dirty="0" err="1"/>
              <a:t>Brobeck</a:t>
            </a:r>
            <a:r>
              <a:rPr lang="en-US" sz="1600" b="0" i="1" dirty="0"/>
              <a:t>, Mark Foster, Daron Chabot, Mike </a:t>
            </a:r>
            <a:r>
              <a:rPr lang="en-US" sz="1600" b="0" i="1" dirty="0" err="1"/>
              <a:t>Zelazny</a:t>
            </a:r>
            <a:r>
              <a:rPr lang="en-US" sz="1600" b="0" i="1" dirty="0"/>
              <a:t>, Debbie </a:t>
            </a:r>
            <a:r>
              <a:rPr lang="en-US" sz="1600" b="0" i="1" dirty="0" err="1"/>
              <a:t>Rogind</a:t>
            </a:r>
            <a:r>
              <a:rPr lang="en-US" sz="1600" b="0" i="1" dirty="0"/>
              <a:t>, Lance Nakata; </a:t>
            </a:r>
          </a:p>
          <a:p>
            <a:r>
              <a:rPr lang="en-US" sz="1600" b="0" i="1" dirty="0"/>
              <a:t>Erwin Lopez, Mark McCullough (SLAC IT Cyber)</a:t>
            </a:r>
          </a:p>
          <a:p>
            <a:r>
              <a:rPr lang="en-US" sz="1600" b="0" i="1" dirty="0"/>
              <a:t>B. </a:t>
            </a:r>
            <a:r>
              <a:rPr lang="en-US" sz="1600" b="0" i="1" dirty="0" err="1"/>
              <a:t>Dalesio</a:t>
            </a:r>
            <a:r>
              <a:rPr lang="en-US" sz="1600" b="0" i="1" dirty="0"/>
              <a:t>, M. </a:t>
            </a:r>
            <a:r>
              <a:rPr lang="en-US" sz="1600" b="0" i="1" dirty="0" err="1"/>
              <a:t>Davidsaver</a:t>
            </a:r>
            <a:r>
              <a:rPr lang="en-US" sz="1600" b="0" i="1" dirty="0"/>
              <a:t>, G. McIntyre (Osprey DCS), K. </a:t>
            </a:r>
            <a:r>
              <a:rPr lang="en-US" sz="1600" b="0" i="1" dirty="0" err="1"/>
              <a:t>Kasemir</a:t>
            </a:r>
            <a:r>
              <a:rPr lang="en-US" sz="1600" b="0" i="1" dirty="0"/>
              <a:t> (ORNL), M. </a:t>
            </a:r>
            <a:r>
              <a:rPr lang="en-US" sz="1600" b="0" i="1" dirty="0" err="1"/>
              <a:t>Sekoranja</a:t>
            </a:r>
            <a:r>
              <a:rPr lang="en-US" sz="1600" b="0" i="1" dirty="0"/>
              <a:t> (</a:t>
            </a:r>
            <a:r>
              <a:rPr lang="en-US" sz="1600" b="0" i="1" dirty="0" err="1"/>
              <a:t>CosyLab</a:t>
            </a:r>
            <a:r>
              <a:rPr lang="en-US" sz="1600" b="0" i="1" dirty="0"/>
              <a:t>). </a:t>
            </a:r>
          </a:p>
          <a:p>
            <a:pPr>
              <a:buClr>
                <a:schemeClr val="dk1"/>
              </a:buClr>
              <a:buSzPct val="25000"/>
            </a:pPr>
            <a:r>
              <a:rPr lang="en-US" sz="1600" i="1" dirty="0"/>
              <a:t>Many Thanks to </a:t>
            </a:r>
            <a:r>
              <a:rPr lang="en-US" sz="1600" b="0" i="1" dirty="0"/>
              <a:t>Dale Dale Hugo </a:t>
            </a:r>
            <a:r>
              <a:rPr lang="en-US" sz="1600" b="0" i="1" dirty="0" err="1"/>
              <a:t>Leschnitzer</a:t>
            </a:r>
            <a:r>
              <a:rPr lang="en-US" sz="1600" b="0" i="1" dirty="0"/>
              <a:t>, Mark </a:t>
            </a:r>
            <a:r>
              <a:rPr lang="en-US" sz="1600" b="0" i="1" dirty="0" err="1"/>
              <a:t>Hahnert</a:t>
            </a:r>
            <a:r>
              <a:rPr lang="en-US" sz="1600" b="0" i="1" dirty="0"/>
              <a:t> (US Dept of Energy, Office of Science)</a:t>
            </a:r>
          </a:p>
          <a:p>
            <a:pPr algn="ctr">
              <a:buClr>
                <a:schemeClr val="dk1"/>
              </a:buClr>
              <a:buSzPct val="25000"/>
            </a:pPr>
            <a:r>
              <a:rPr lang="en-US" sz="1600" b="0" i="1" dirty="0"/>
              <a:t>David </a:t>
            </a:r>
            <a:r>
              <a:rPr lang="en-US" sz="1600" b="0" i="1" dirty="0" err="1"/>
              <a:t>Manz</a:t>
            </a:r>
            <a:r>
              <a:rPr lang="en-US" sz="1600" b="0" i="1" dirty="0"/>
              <a:t> (PNNL), </a:t>
            </a:r>
            <a:r>
              <a:rPr lang="en-US" sz="1600" b="0" i="1" dirty="0" err="1"/>
              <a:t>Jozsef</a:t>
            </a:r>
            <a:r>
              <a:rPr lang="en-US" sz="1600" b="0" i="1" dirty="0"/>
              <a:t> </a:t>
            </a:r>
            <a:r>
              <a:rPr lang="en-US" sz="1600" b="0" i="1" dirty="0" err="1"/>
              <a:t>Gacsal</a:t>
            </a:r>
            <a:r>
              <a:rPr lang="en-US" sz="1600" b="0" i="1" dirty="0"/>
              <a:t> (</a:t>
            </a:r>
            <a:r>
              <a:rPr lang="en-US" sz="1600" b="0" i="1" dirty="0" err="1"/>
              <a:t>SecurityLit</a:t>
            </a:r>
            <a:r>
              <a:rPr lang="en-US" sz="1600" b="0" i="1" dirty="0"/>
              <a:t>), Jason Carter (ORNL), Ralph Lange (ITER)</a:t>
            </a:r>
            <a:r>
              <a:rPr lang="en-US" sz="800" b="0" i="1" dirty="0"/>
              <a:t>,</a:t>
            </a:r>
            <a:endParaRPr lang="en-US" sz="1600" b="0" i="1" dirty="0"/>
          </a:p>
          <a:p>
            <a:r>
              <a:rPr lang="en-US" sz="1600" b="0" i="1" dirty="0"/>
              <a:t>EPICS 7 Development Team, and many others.</a:t>
            </a:r>
          </a:p>
        </p:txBody>
      </p:sp>
    </p:spTree>
    <p:extLst>
      <p:ext uri="{BB962C8B-B14F-4D97-AF65-F5344CB8AC3E}">
        <p14:creationId xmlns:p14="http://schemas.microsoft.com/office/powerpoint/2010/main" val="3445439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68D2E7-3825-704E-B249-C44AEBA8138E}"/>
              </a:ext>
            </a:extLst>
          </p:cNvPr>
          <p:cNvSpPr>
            <a:spLocks noGrp="1"/>
          </p:cNvSpPr>
          <p:nvPr>
            <p:ph type="sldNum" sz="quarter" idx="11"/>
          </p:nvPr>
        </p:nvSpPr>
        <p:spPr/>
        <p:txBody>
          <a:bodyPr/>
          <a:lstStyle/>
          <a:p>
            <a:fld id="{5BD36294-2849-48A8-8531-5354CF3095D2}" type="slidenum">
              <a:rPr lang="en-US" smtClean="0"/>
              <a:pPr/>
              <a:t>20</a:t>
            </a:fld>
            <a:endParaRPr lang="en-US" dirty="0"/>
          </a:p>
        </p:txBody>
      </p:sp>
      <p:sp>
        <p:nvSpPr>
          <p:cNvPr id="3" name="Title 2">
            <a:extLst>
              <a:ext uri="{FF2B5EF4-FFF2-40B4-BE49-F238E27FC236}">
                <a16:creationId xmlns:a16="http://schemas.microsoft.com/office/drawing/2014/main" id="{A152DA7F-9069-6C4A-BDB5-3943D661B613}"/>
              </a:ext>
            </a:extLst>
          </p:cNvPr>
          <p:cNvSpPr>
            <a:spLocks noGrp="1"/>
          </p:cNvSpPr>
          <p:nvPr>
            <p:ph type="title"/>
          </p:nvPr>
        </p:nvSpPr>
        <p:spPr/>
        <p:txBody>
          <a:bodyPr anchor="ctr">
            <a:normAutofit fontScale="90000"/>
          </a:bodyPr>
          <a:lstStyle/>
          <a:p>
            <a:pPr algn="ctr"/>
            <a:r>
              <a:rPr lang="en-US" dirty="0"/>
              <a:t>EPICS 7 network performance (pvAccess)</a:t>
            </a:r>
          </a:p>
        </p:txBody>
      </p:sp>
      <p:sp>
        <p:nvSpPr>
          <p:cNvPr id="5" name="Text Placeholder 4">
            <a:extLst>
              <a:ext uri="{FF2B5EF4-FFF2-40B4-BE49-F238E27FC236}">
                <a16:creationId xmlns:a16="http://schemas.microsoft.com/office/drawing/2014/main" id="{015579FA-F19F-4C40-B071-CA7D47439545}"/>
              </a:ext>
            </a:extLst>
          </p:cNvPr>
          <p:cNvSpPr>
            <a:spLocks noGrp="1"/>
          </p:cNvSpPr>
          <p:nvPr>
            <p:ph type="body" sz="quarter" idx="13"/>
          </p:nvPr>
        </p:nvSpPr>
        <p:spPr/>
        <p:txBody>
          <a:bodyPr>
            <a:noAutofit/>
          </a:bodyPr>
          <a:lstStyle/>
          <a:p>
            <a:r>
              <a:rPr lang="en-US" sz="1400" dirty="0"/>
              <a:t>Performance and Reliability</a:t>
            </a:r>
          </a:p>
        </p:txBody>
      </p:sp>
      <p:pic>
        <p:nvPicPr>
          <p:cNvPr id="6" name="Content Placeholder 5">
            <a:extLst>
              <a:ext uri="{FF2B5EF4-FFF2-40B4-BE49-F238E27FC236}">
                <a16:creationId xmlns:a16="http://schemas.microsoft.com/office/drawing/2014/main" id="{88B165E9-6448-7B47-A99C-0FB640173568}"/>
              </a:ext>
            </a:extLst>
          </p:cNvPr>
          <p:cNvPicPr>
            <a:picLocks noGrp="1" noChangeAspect="1"/>
          </p:cNvPicPr>
          <p:nvPr>
            <p:ph sz="quarter" idx="4294967295"/>
          </p:nvPr>
        </p:nvPicPr>
        <p:blipFill>
          <a:blip r:embed="rId3"/>
          <a:stretch>
            <a:fillRect/>
          </a:stretch>
        </p:blipFill>
        <p:spPr>
          <a:xfrm>
            <a:off x="6333332" y="1513542"/>
            <a:ext cx="4616450" cy="4165600"/>
          </a:xfrm>
        </p:spPr>
      </p:pic>
      <p:pic>
        <p:nvPicPr>
          <p:cNvPr id="9" name="Content Placeholder 8">
            <a:extLst>
              <a:ext uri="{FF2B5EF4-FFF2-40B4-BE49-F238E27FC236}">
                <a16:creationId xmlns:a16="http://schemas.microsoft.com/office/drawing/2014/main" id="{8A30BED5-88A7-1B48-B529-BFB4C7A8449C}"/>
              </a:ext>
            </a:extLst>
          </p:cNvPr>
          <p:cNvPicPr>
            <a:picLocks noGrp="1" noChangeAspect="1"/>
          </p:cNvPicPr>
          <p:nvPr>
            <p:ph sz="quarter" idx="4294967295"/>
          </p:nvPr>
        </p:nvPicPr>
        <p:blipFill>
          <a:blip r:embed="rId4"/>
          <a:stretch>
            <a:fillRect/>
          </a:stretch>
        </p:blipFill>
        <p:spPr>
          <a:xfrm>
            <a:off x="1108611" y="1623733"/>
            <a:ext cx="4464050" cy="4025900"/>
          </a:xfrm>
        </p:spPr>
      </p:pic>
      <p:sp>
        <p:nvSpPr>
          <p:cNvPr id="7" name="TextBox 6">
            <a:extLst>
              <a:ext uri="{FF2B5EF4-FFF2-40B4-BE49-F238E27FC236}">
                <a16:creationId xmlns:a16="http://schemas.microsoft.com/office/drawing/2014/main" id="{5720AE76-AE04-E642-91A5-AA61DEEB554A}"/>
              </a:ext>
            </a:extLst>
          </p:cNvPr>
          <p:cNvSpPr txBox="1"/>
          <p:nvPr/>
        </p:nvSpPr>
        <p:spPr>
          <a:xfrm>
            <a:off x="2180034" y="1228758"/>
            <a:ext cx="7192675" cy="369332"/>
          </a:xfrm>
          <a:prstGeom prst="rect">
            <a:avLst/>
          </a:prstGeom>
          <a:noFill/>
          <a:ln>
            <a:noFill/>
          </a:ln>
        </p:spPr>
        <p:txBody>
          <a:bodyPr wrap="none" rtlCol="0">
            <a:spAutoFit/>
          </a:bodyPr>
          <a:lstStyle/>
          <a:p>
            <a:r>
              <a:rPr lang="en-US" dirty="0"/>
              <a:t>Comparison of new data protocol included in EPICS 7 compared to EPICS 3 </a:t>
            </a:r>
          </a:p>
        </p:txBody>
      </p:sp>
      <p:sp>
        <p:nvSpPr>
          <p:cNvPr id="10" name="TextBox 9">
            <a:extLst>
              <a:ext uri="{FF2B5EF4-FFF2-40B4-BE49-F238E27FC236}">
                <a16:creationId xmlns:a16="http://schemas.microsoft.com/office/drawing/2014/main" id="{E0E00527-AEF0-6048-838A-10A6FF5670FC}"/>
              </a:ext>
            </a:extLst>
          </p:cNvPr>
          <p:cNvSpPr txBox="1"/>
          <p:nvPr/>
        </p:nvSpPr>
        <p:spPr>
          <a:xfrm>
            <a:off x="1477780" y="5634935"/>
            <a:ext cx="9236439" cy="369332"/>
          </a:xfrm>
          <a:prstGeom prst="rect">
            <a:avLst/>
          </a:prstGeom>
          <a:solidFill>
            <a:srgbClr val="C00000"/>
          </a:solidFill>
          <a:ln>
            <a:solidFill>
              <a:schemeClr val="bg1">
                <a:lumMod val="75000"/>
              </a:schemeClr>
            </a:solidFill>
          </a:ln>
        </p:spPr>
        <p:txBody>
          <a:bodyPr wrap="none" rtlCol="0">
            <a:spAutoFit/>
          </a:bodyPr>
          <a:lstStyle/>
          <a:p>
            <a:r>
              <a:rPr lang="en-US" dirty="0">
                <a:solidFill>
                  <a:schemeClr val="bg1"/>
                </a:solidFill>
              </a:rPr>
              <a:t>pvAccess is significantly faster than EPICS 3 at big data. CA is faster at many small ops in parallel.</a:t>
            </a:r>
          </a:p>
        </p:txBody>
      </p:sp>
      <p:sp>
        <p:nvSpPr>
          <p:cNvPr id="4" name="TextBox 3">
            <a:extLst>
              <a:ext uri="{FF2B5EF4-FFF2-40B4-BE49-F238E27FC236}">
                <a16:creationId xmlns:a16="http://schemas.microsoft.com/office/drawing/2014/main" id="{B62CD431-4AD0-FC4B-B277-61B77297C400}"/>
              </a:ext>
            </a:extLst>
          </p:cNvPr>
          <p:cNvSpPr txBox="1"/>
          <p:nvPr/>
        </p:nvSpPr>
        <p:spPr>
          <a:xfrm>
            <a:off x="238229" y="5993600"/>
            <a:ext cx="11715542" cy="646331"/>
          </a:xfrm>
          <a:prstGeom prst="rect">
            <a:avLst/>
          </a:prstGeom>
          <a:noFill/>
        </p:spPr>
        <p:txBody>
          <a:bodyPr wrap="square" rtlCol="0">
            <a:spAutoFit/>
          </a:bodyPr>
          <a:lstStyle/>
          <a:p>
            <a:r>
              <a:rPr lang="en-US" dirty="0"/>
              <a:t>Use Cases Indication: Use pvAccess for machine beam synchronous accelerator data, experimental data, camera data,  structured data or data &amp; metadata. Maybe use CA for very full synoptic displays and compatibility with legacy display mgr.</a:t>
            </a:r>
          </a:p>
        </p:txBody>
      </p:sp>
      <p:sp>
        <p:nvSpPr>
          <p:cNvPr id="8" name="TextBox 7">
            <a:extLst>
              <a:ext uri="{FF2B5EF4-FFF2-40B4-BE49-F238E27FC236}">
                <a16:creationId xmlns:a16="http://schemas.microsoft.com/office/drawing/2014/main" id="{882E4AEA-077E-8D4F-BB5B-4DCD630A1D15}"/>
              </a:ext>
            </a:extLst>
          </p:cNvPr>
          <p:cNvSpPr txBox="1"/>
          <p:nvPr/>
        </p:nvSpPr>
        <p:spPr>
          <a:xfrm>
            <a:off x="9346985" y="6537255"/>
            <a:ext cx="2014782" cy="307777"/>
          </a:xfrm>
          <a:prstGeom prst="rect">
            <a:avLst/>
          </a:prstGeom>
          <a:noFill/>
        </p:spPr>
        <p:txBody>
          <a:bodyPr wrap="none" rtlCol="0">
            <a:spAutoFit/>
          </a:bodyPr>
          <a:lstStyle/>
          <a:p>
            <a:r>
              <a:rPr lang="en-US" sz="1400" dirty="0"/>
              <a:t>Matej </a:t>
            </a:r>
            <a:r>
              <a:rPr lang="en-US" sz="1400" dirty="0" err="1"/>
              <a:t>Sekoranja</a:t>
            </a:r>
            <a:r>
              <a:rPr lang="en-US" sz="1400" dirty="0"/>
              <a:t>, </a:t>
            </a:r>
            <a:r>
              <a:rPr lang="en-US" sz="1400" dirty="0" err="1"/>
              <a:t>Cosylab</a:t>
            </a:r>
            <a:endParaRPr lang="en-US" sz="1400" dirty="0"/>
          </a:p>
        </p:txBody>
      </p:sp>
    </p:spTree>
    <p:extLst>
      <p:ext uri="{BB962C8B-B14F-4D97-AF65-F5344CB8AC3E}">
        <p14:creationId xmlns:p14="http://schemas.microsoft.com/office/powerpoint/2010/main" val="1779208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C3E9-CF4D-3942-8AD7-29D5CF61C14C}"/>
              </a:ext>
            </a:extLst>
          </p:cNvPr>
          <p:cNvSpPr>
            <a:spLocks noGrp="1"/>
          </p:cNvSpPr>
          <p:nvPr>
            <p:ph type="title"/>
          </p:nvPr>
        </p:nvSpPr>
        <p:spPr>
          <a:xfrm>
            <a:off x="609600" y="252961"/>
            <a:ext cx="10972800" cy="543036"/>
          </a:xfrm>
        </p:spPr>
        <p:txBody>
          <a:bodyPr>
            <a:noAutofit/>
          </a:bodyPr>
          <a:lstStyle/>
          <a:p>
            <a:r>
              <a:rPr lang="en-US" sz="3200" dirty="0"/>
              <a:t>Data will drive analytics. Both data generated and storage requirement are set to grow enormously </a:t>
            </a:r>
          </a:p>
        </p:txBody>
      </p:sp>
      <p:sp>
        <p:nvSpPr>
          <p:cNvPr id="4" name="Rectangle 1">
            <a:extLst>
              <a:ext uri="{FF2B5EF4-FFF2-40B4-BE49-F238E27FC236}">
                <a16:creationId xmlns:a16="http://schemas.microsoft.com/office/drawing/2014/main" id="{D64D2651-5174-F649-8480-A9CB966FD3F7}"/>
              </a:ext>
            </a:extLst>
          </p:cNvPr>
          <p:cNvSpPr>
            <a:spLocks noChangeArrowheads="1"/>
          </p:cNvSpPr>
          <p:nvPr/>
        </p:nvSpPr>
        <p:spPr bwMode="auto">
          <a:xfrm>
            <a:off x="-7414009" y="-20390214"/>
            <a:ext cx="1813432" cy="21719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101400" b="0" i="0" u="none" strike="noStrike" cap="none" normalizeH="0" baseline="0">
                <a:ln>
                  <a:noFill/>
                </a:ln>
                <a:solidFill>
                  <a:srgbClr val="000000"/>
                </a:solidFill>
                <a:effectLst/>
                <a:latin typeface="Arial" panose="020B0604020202020204" pitchFamily="34" charset="0"/>
              </a:rPr>
              <a:t>         </a:t>
            </a: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rPr>
              <a:t>1 TB/s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Detector Output</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250 GB/s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1155CC"/>
                </a:solidFill>
                <a:effectLst/>
                <a:latin typeface="Arial" panose="020B0604020202020204" pitchFamily="34" charset="0"/>
                <a:cs typeface="Arial" panose="020B0604020202020204" pitchFamily="34" charset="0"/>
              </a:rPr>
              <a:t>Processed Data</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593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F1F855C2-6839-C64F-8DFC-25CD12657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188" y="16475923"/>
            <a:ext cx="2671328" cy="1651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70E9B8CB-F9F0-064D-AE4C-B53D9822A740}"/>
              </a:ext>
            </a:extLst>
          </p:cNvPr>
          <p:cNvGraphicFramePr>
            <a:graphicFrameLocks noGrp="1"/>
          </p:cNvGraphicFramePr>
          <p:nvPr>
            <p:extLst>
              <p:ext uri="{D42A27DB-BD31-4B8C-83A1-F6EECF244321}">
                <p14:modId xmlns:p14="http://schemas.microsoft.com/office/powerpoint/2010/main" val="209632249"/>
              </p:ext>
            </p:extLst>
          </p:nvPr>
        </p:nvGraphicFramePr>
        <p:xfrm>
          <a:off x="193323" y="5148163"/>
          <a:ext cx="5629414" cy="772160"/>
        </p:xfrm>
        <a:graphic>
          <a:graphicData uri="http://schemas.openxmlformats.org/drawingml/2006/table">
            <a:tbl>
              <a:tblPr>
                <a:tableStyleId>{5C22544A-7EE6-4342-B048-85BDC9FD1C3A}</a:tableStyleId>
              </a:tblPr>
              <a:tblGrid>
                <a:gridCol w="5629414">
                  <a:extLst>
                    <a:ext uri="{9D8B030D-6E8A-4147-A177-3AD203B41FA5}">
                      <a16:colId xmlns:a16="http://schemas.microsoft.com/office/drawing/2014/main" val="459701059"/>
                    </a:ext>
                  </a:extLst>
                </a:gridCol>
              </a:tblGrid>
              <a:tr h="203200">
                <a:tc>
                  <a:txBody>
                    <a:bodyPr/>
                    <a:lstStyle/>
                    <a:p>
                      <a:pPr algn="l" fontAlgn="b"/>
                      <a:r>
                        <a:rPr lang="en-US" sz="1200" u="none" strike="noStrike" dirty="0">
                          <a:effectLst/>
                        </a:rPr>
                        <a:t>Optimistic: Assumes continuous 24/7 data recording and file format does include data summary tuple for characterizing data &gt;1 kHz. At end of years.</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74408861"/>
                  </a:ext>
                </a:extLst>
              </a:tr>
              <a:tr h="203200">
                <a:tc>
                  <a:txBody>
                    <a:bodyPr/>
                    <a:lstStyle/>
                    <a:p>
                      <a:pPr algn="l" fontAlgn="b"/>
                      <a:r>
                        <a:rPr lang="en-US" sz="1200" u="none" strike="noStrike" dirty="0">
                          <a:effectLst/>
                        </a:rPr>
                        <a:t>Data roll-up DOES NOT Include LCLS-HE assumed coming after 2026</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60544776"/>
                  </a:ext>
                </a:extLst>
              </a:tr>
              <a:tr h="203200">
                <a:tc>
                  <a:txBody>
                    <a:bodyPr/>
                    <a:lstStyle/>
                    <a:p>
                      <a:pPr algn="l" fontAlgn="b"/>
                      <a:r>
                        <a:rPr lang="en-US" sz="1200" u="none" strike="noStrike" dirty="0">
                          <a:effectLst/>
                        </a:rPr>
                        <a:t>Data roll-up DOES NOT include Camera image data</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84737688"/>
                  </a:ext>
                </a:extLst>
              </a:tr>
            </a:tbl>
          </a:graphicData>
        </a:graphic>
      </p:graphicFrame>
      <p:sp>
        <p:nvSpPr>
          <p:cNvPr id="12" name="TextBox 11">
            <a:extLst>
              <a:ext uri="{FF2B5EF4-FFF2-40B4-BE49-F238E27FC236}">
                <a16:creationId xmlns:a16="http://schemas.microsoft.com/office/drawing/2014/main" id="{CD92BF00-A63F-A942-AFD6-E3B55FE6C91F}"/>
              </a:ext>
            </a:extLst>
          </p:cNvPr>
          <p:cNvSpPr txBox="1"/>
          <p:nvPr/>
        </p:nvSpPr>
        <p:spPr>
          <a:xfrm>
            <a:off x="105464" y="1504208"/>
            <a:ext cx="2292102" cy="369332"/>
          </a:xfrm>
          <a:prstGeom prst="rect">
            <a:avLst/>
          </a:prstGeom>
          <a:noFill/>
        </p:spPr>
        <p:txBody>
          <a:bodyPr wrap="none" rtlCol="0">
            <a:spAutoFit/>
          </a:bodyPr>
          <a:lstStyle/>
          <a:p>
            <a:r>
              <a:rPr lang="en-US" u="sng" dirty="0"/>
              <a:t>LCLS Accelerator Data</a:t>
            </a:r>
            <a:endParaRPr lang="en-US" u="sng" dirty="0">
              <a:solidFill>
                <a:srgbClr val="596DE2"/>
              </a:solidFill>
            </a:endParaRPr>
          </a:p>
        </p:txBody>
      </p:sp>
      <p:sp>
        <p:nvSpPr>
          <p:cNvPr id="11" name="TextBox 10">
            <a:extLst>
              <a:ext uri="{FF2B5EF4-FFF2-40B4-BE49-F238E27FC236}">
                <a16:creationId xmlns:a16="http://schemas.microsoft.com/office/drawing/2014/main" id="{2BFC4FD9-4D0B-F14E-908D-12F0708431A2}"/>
              </a:ext>
            </a:extLst>
          </p:cNvPr>
          <p:cNvSpPr txBox="1"/>
          <p:nvPr/>
        </p:nvSpPr>
        <p:spPr>
          <a:xfrm>
            <a:off x="6118841" y="1532784"/>
            <a:ext cx="2289473" cy="369332"/>
          </a:xfrm>
          <a:prstGeom prst="rect">
            <a:avLst/>
          </a:prstGeom>
          <a:noFill/>
        </p:spPr>
        <p:txBody>
          <a:bodyPr wrap="none" rtlCol="0">
            <a:spAutoFit/>
          </a:bodyPr>
          <a:lstStyle/>
          <a:p>
            <a:r>
              <a:rPr lang="en-US" u="sng" dirty="0"/>
              <a:t>LCLS Experiment Data</a:t>
            </a:r>
            <a:endParaRPr lang="en-US" u="sng" dirty="0">
              <a:solidFill>
                <a:srgbClr val="596DE2"/>
              </a:solidFill>
            </a:endParaRPr>
          </a:p>
        </p:txBody>
      </p:sp>
      <p:sp>
        <p:nvSpPr>
          <p:cNvPr id="5" name="TextBox 4">
            <a:extLst>
              <a:ext uri="{FF2B5EF4-FFF2-40B4-BE49-F238E27FC236}">
                <a16:creationId xmlns:a16="http://schemas.microsoft.com/office/drawing/2014/main" id="{A3B2BD43-49B5-6645-9798-A5FFEA62DFA1}"/>
              </a:ext>
            </a:extLst>
          </p:cNvPr>
          <p:cNvSpPr txBox="1"/>
          <p:nvPr/>
        </p:nvSpPr>
        <p:spPr>
          <a:xfrm>
            <a:off x="10358452" y="4984556"/>
            <a:ext cx="1444178" cy="307777"/>
          </a:xfrm>
          <a:prstGeom prst="rect">
            <a:avLst/>
          </a:prstGeom>
          <a:noFill/>
        </p:spPr>
        <p:txBody>
          <a:bodyPr wrap="none" rtlCol="0">
            <a:spAutoFit/>
          </a:bodyPr>
          <a:lstStyle/>
          <a:p>
            <a:r>
              <a:rPr lang="en-US" sz="1400" dirty="0"/>
              <a:t>Jana Thayer, LCLS</a:t>
            </a:r>
          </a:p>
        </p:txBody>
      </p:sp>
      <p:sp>
        <p:nvSpPr>
          <p:cNvPr id="13" name="TextBox 12">
            <a:extLst>
              <a:ext uri="{FF2B5EF4-FFF2-40B4-BE49-F238E27FC236}">
                <a16:creationId xmlns:a16="http://schemas.microsoft.com/office/drawing/2014/main" id="{70795975-31DD-B040-8435-D41CFE308B95}"/>
              </a:ext>
            </a:extLst>
          </p:cNvPr>
          <p:cNvSpPr txBox="1"/>
          <p:nvPr/>
        </p:nvSpPr>
        <p:spPr>
          <a:xfrm>
            <a:off x="4325989" y="4838393"/>
            <a:ext cx="1679947" cy="307777"/>
          </a:xfrm>
          <a:prstGeom prst="rect">
            <a:avLst/>
          </a:prstGeom>
          <a:noFill/>
        </p:spPr>
        <p:txBody>
          <a:bodyPr wrap="none" rtlCol="0">
            <a:spAutoFit/>
          </a:bodyPr>
          <a:lstStyle/>
          <a:p>
            <a:r>
              <a:rPr lang="en-US" sz="1400" dirty="0"/>
              <a:t>G. White,  D. Murray</a:t>
            </a:r>
          </a:p>
        </p:txBody>
      </p:sp>
      <p:cxnSp>
        <p:nvCxnSpPr>
          <p:cNvPr id="9" name="Straight Connector 8">
            <a:extLst>
              <a:ext uri="{FF2B5EF4-FFF2-40B4-BE49-F238E27FC236}">
                <a16:creationId xmlns:a16="http://schemas.microsoft.com/office/drawing/2014/main" id="{06C77E2B-C760-F64E-B833-216996C5DE9C}"/>
              </a:ext>
            </a:extLst>
          </p:cNvPr>
          <p:cNvCxnSpPr>
            <a:cxnSpLocks/>
          </p:cNvCxnSpPr>
          <p:nvPr/>
        </p:nvCxnSpPr>
        <p:spPr>
          <a:xfrm>
            <a:off x="6062388" y="1810595"/>
            <a:ext cx="0" cy="4068164"/>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ABD0FFE-3A32-6648-B08C-43C1A2EE21C0}"/>
              </a:ext>
            </a:extLst>
          </p:cNvPr>
          <p:cNvSpPr txBox="1"/>
          <p:nvPr/>
        </p:nvSpPr>
        <p:spPr>
          <a:xfrm>
            <a:off x="704183" y="6137813"/>
            <a:ext cx="10237108" cy="369332"/>
          </a:xfrm>
          <a:prstGeom prst="rect">
            <a:avLst/>
          </a:prstGeom>
          <a:noFill/>
          <a:ln>
            <a:solidFill>
              <a:srgbClr val="C00000"/>
            </a:solidFill>
          </a:ln>
        </p:spPr>
        <p:txBody>
          <a:bodyPr wrap="square" rtlCol="0">
            <a:spAutoFit/>
          </a:bodyPr>
          <a:lstStyle/>
          <a:p>
            <a:r>
              <a:rPr lang="en-US" dirty="0"/>
              <a:t>Accelerator data storage size will be large for us, but small compared to LCLS experiment (1 PB &lt;&lt; 1000 PB)</a:t>
            </a:r>
          </a:p>
        </p:txBody>
      </p:sp>
      <p:graphicFrame>
        <p:nvGraphicFramePr>
          <p:cNvPr id="3" name="Chart 2">
            <a:extLst>
              <a:ext uri="{FF2B5EF4-FFF2-40B4-BE49-F238E27FC236}">
                <a16:creationId xmlns:a16="http://schemas.microsoft.com/office/drawing/2014/main" id="{F886E177-717C-4941-BE9D-2005E793EAC7}"/>
              </a:ext>
            </a:extLst>
          </p:cNvPr>
          <p:cNvGraphicFramePr>
            <a:graphicFrameLocks/>
          </p:cNvGraphicFramePr>
          <p:nvPr>
            <p:extLst>
              <p:ext uri="{D42A27DB-BD31-4B8C-83A1-F6EECF244321}">
                <p14:modId xmlns:p14="http://schemas.microsoft.com/office/powerpoint/2010/main" val="2716659389"/>
              </p:ext>
            </p:extLst>
          </p:nvPr>
        </p:nvGraphicFramePr>
        <p:xfrm>
          <a:off x="120270" y="1921968"/>
          <a:ext cx="5594350" cy="297575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976A9D90-D236-1F69-4CF7-32D50AA19975}"/>
              </a:ext>
            </a:extLst>
          </p:cNvPr>
          <p:cNvPicPr>
            <a:picLocks noChangeAspect="1"/>
          </p:cNvPicPr>
          <p:nvPr/>
        </p:nvPicPr>
        <p:blipFill>
          <a:blip r:embed="rId4"/>
          <a:stretch>
            <a:fillRect/>
          </a:stretch>
        </p:blipFill>
        <p:spPr>
          <a:xfrm>
            <a:off x="6487956" y="2069787"/>
            <a:ext cx="4720809" cy="2921001"/>
          </a:xfrm>
          <a:prstGeom prst="rect">
            <a:avLst/>
          </a:prstGeom>
        </p:spPr>
      </p:pic>
    </p:spTree>
    <p:extLst>
      <p:ext uri="{BB962C8B-B14F-4D97-AF65-F5344CB8AC3E}">
        <p14:creationId xmlns:p14="http://schemas.microsoft.com/office/powerpoint/2010/main" val="4015122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EPICS </a:t>
            </a:r>
            <a:r>
              <a:rPr lang="en-US" dirty="0">
                <a:solidFill>
                  <a:srgbClr val="FF0000"/>
                </a:solidFill>
              </a:rPr>
              <a:t>Version 7</a:t>
            </a:r>
            <a:r>
              <a:rPr lang="en-US" dirty="0"/>
              <a:t> in a Nutshell</a:t>
            </a:r>
          </a:p>
        </p:txBody>
      </p:sp>
      <p:sp>
        <p:nvSpPr>
          <p:cNvPr id="3" name="Content Placeholder 2"/>
          <p:cNvSpPr>
            <a:spLocks noGrp="1"/>
          </p:cNvSpPr>
          <p:nvPr>
            <p:ph sz="half" idx="1"/>
          </p:nvPr>
        </p:nvSpPr>
        <p:spPr>
          <a:xfrm>
            <a:off x="609599" y="1558170"/>
            <a:ext cx="5819775" cy="4694712"/>
          </a:xfrm>
        </p:spPr>
        <p:txBody>
          <a:bodyPr>
            <a:noAutofit/>
          </a:bodyPr>
          <a:lstStyle/>
          <a:p>
            <a:pPr marL="457200" indent="-457200">
              <a:buFont typeface="+mj-lt"/>
              <a:buAutoNum type="arabicPeriod"/>
            </a:pPr>
            <a:r>
              <a:rPr lang="en-US" sz="2000" dirty="0"/>
              <a:t>New </a:t>
            </a:r>
            <a:r>
              <a:rPr lang="en-US" sz="2000" dirty="0">
                <a:solidFill>
                  <a:srgbClr val="FF0000"/>
                </a:solidFill>
              </a:rPr>
              <a:t>Fast</a:t>
            </a:r>
            <a:r>
              <a:rPr lang="en-US" sz="2000" dirty="0"/>
              <a:t> Protocol, “</a:t>
            </a:r>
            <a:r>
              <a:rPr lang="en-US" sz="2000" dirty="0" err="1"/>
              <a:t>pvAccess</a:t>
            </a:r>
            <a:r>
              <a:rPr lang="en-US" sz="2000" dirty="0"/>
              <a:t>” replaces CA</a:t>
            </a:r>
          </a:p>
          <a:p>
            <a:pPr marL="457200" indent="-457200">
              <a:buFont typeface="+mj-lt"/>
              <a:buAutoNum type="arabicPeriod"/>
            </a:pPr>
            <a:r>
              <a:rPr lang="en-US" sz="2000" dirty="0">
                <a:solidFill>
                  <a:srgbClr val="FF0000"/>
                </a:solidFill>
              </a:rPr>
              <a:t>Structured</a:t>
            </a:r>
            <a:r>
              <a:rPr lang="en-US" sz="2000" dirty="0"/>
              <a:t> data</a:t>
            </a:r>
          </a:p>
          <a:p>
            <a:pPr marL="457200" indent="-457200">
              <a:buFont typeface="+mj-lt"/>
              <a:buAutoNum type="arabicPeriod"/>
            </a:pPr>
            <a:r>
              <a:rPr lang="en-US" sz="2000" dirty="0">
                <a:solidFill>
                  <a:srgbClr val="FF0000"/>
                </a:solidFill>
              </a:rPr>
              <a:t>Python</a:t>
            </a:r>
            <a:r>
              <a:rPr lang="en-US" sz="2000" dirty="0"/>
              <a:t> and </a:t>
            </a:r>
            <a:r>
              <a:rPr lang="en-US" sz="2000" dirty="0">
                <a:solidFill>
                  <a:srgbClr val="FF0000"/>
                </a:solidFill>
              </a:rPr>
              <a:t>MATLAB</a:t>
            </a:r>
            <a:r>
              <a:rPr lang="en-US" sz="2000" dirty="0"/>
              <a:t> APIs (and C++ and Java)</a:t>
            </a:r>
          </a:p>
          <a:p>
            <a:pPr marL="457200" indent="-457200">
              <a:buFont typeface="+mj-lt"/>
              <a:buAutoNum type="arabicPeriod"/>
            </a:pPr>
            <a:r>
              <a:rPr lang="en-US" sz="2000" dirty="0"/>
              <a:t>Data Services (</a:t>
            </a:r>
            <a:r>
              <a:rPr lang="en-US" sz="2000" dirty="0">
                <a:solidFill>
                  <a:srgbClr val="FF0000"/>
                </a:solidFill>
              </a:rPr>
              <a:t>Process variables with arguments</a:t>
            </a:r>
            <a:r>
              <a:rPr lang="en-US" sz="2000" dirty="0"/>
              <a:t>)</a:t>
            </a:r>
          </a:p>
          <a:p>
            <a:pPr marL="457200" indent="-457200">
              <a:buFont typeface="+mj-lt"/>
              <a:buAutoNum type="arabicPeriod"/>
            </a:pPr>
            <a:r>
              <a:rPr lang="en-US" sz="2000" dirty="0"/>
              <a:t>Standardized </a:t>
            </a:r>
            <a:r>
              <a:rPr lang="en-US" sz="2000" dirty="0">
                <a:solidFill>
                  <a:srgbClr val="FF0000"/>
                </a:solidFill>
              </a:rPr>
              <a:t>Scientific Types </a:t>
            </a:r>
          </a:p>
          <a:p>
            <a:pPr marL="457200" indent="-457200">
              <a:buFont typeface="+mj-lt"/>
              <a:buAutoNum type="arabicPeriod"/>
            </a:pPr>
            <a:r>
              <a:rPr lang="en-US" sz="2000" dirty="0"/>
              <a:t>Dynamic typing</a:t>
            </a:r>
          </a:p>
          <a:p>
            <a:pPr marL="457200" indent="-457200">
              <a:buFont typeface="+mj-lt"/>
              <a:buAutoNum type="arabicPeriod"/>
            </a:pPr>
            <a:r>
              <a:rPr lang="en-US" sz="2000" dirty="0"/>
              <a:t>Introspection interface</a:t>
            </a:r>
          </a:p>
          <a:p>
            <a:pPr marL="457200" indent="-457200">
              <a:buFont typeface="+mj-lt"/>
              <a:buAutoNum type="arabicPeriod"/>
            </a:pPr>
            <a:r>
              <a:rPr lang="en-US" sz="2000" dirty="0"/>
              <a:t>New smart process database </a:t>
            </a:r>
          </a:p>
        </p:txBody>
      </p:sp>
      <p:sp>
        <p:nvSpPr>
          <p:cNvPr id="10" name="Rectangle 9"/>
          <p:cNvSpPr/>
          <p:nvPr/>
        </p:nvSpPr>
        <p:spPr>
          <a:xfrm>
            <a:off x="6753230" y="1600201"/>
            <a:ext cx="4259409" cy="2893100"/>
          </a:xfrm>
          <a:prstGeom prst="rect">
            <a:avLst/>
          </a:prstGeom>
          <a:noFill/>
          <a:ln>
            <a:solidFill>
              <a:schemeClr val="tx1"/>
            </a:solidFill>
          </a:ln>
        </p:spPr>
        <p:txBody>
          <a:bodyPr wrap="square">
            <a:spAutoFit/>
          </a:bodyPr>
          <a:lstStyle/>
          <a:p>
            <a:r>
              <a:rPr lang="fr-FR" sz="1400" dirty="0">
                <a:latin typeface="Courier"/>
                <a:cs typeface="Courier"/>
              </a:rPr>
              <a:t>$ </a:t>
            </a:r>
            <a:r>
              <a:rPr lang="fr-FR" sz="1400" dirty="0" err="1">
                <a:latin typeface="Courier"/>
                <a:cs typeface="Courier"/>
              </a:rPr>
              <a:t>pvget</a:t>
            </a:r>
            <a:r>
              <a:rPr lang="fr-FR" sz="1400" dirty="0">
                <a:latin typeface="Courier"/>
                <a:cs typeface="Courier"/>
              </a:rPr>
              <a:t> XCOR:LI24:900:TWISS</a:t>
            </a:r>
          </a:p>
          <a:p>
            <a:r>
              <a:rPr lang="fr-FR" sz="1400" dirty="0">
                <a:latin typeface="Courier"/>
                <a:cs typeface="Courier"/>
              </a:rPr>
              <a:t>structure </a:t>
            </a:r>
          </a:p>
          <a:p>
            <a:r>
              <a:rPr lang="fr-FR" sz="1400" dirty="0">
                <a:latin typeface="Courier"/>
                <a:cs typeface="Courier"/>
              </a:rPr>
              <a:t>    double energy 5.00512</a:t>
            </a:r>
          </a:p>
          <a:p>
            <a:r>
              <a:rPr lang="fr-FR" sz="1400" dirty="0">
                <a:latin typeface="Courier"/>
                <a:cs typeface="Courier"/>
              </a:rPr>
              <a:t>    double psix 37.7625</a:t>
            </a:r>
          </a:p>
          <a:p>
            <a:r>
              <a:rPr lang="fr-FR" sz="1400" dirty="0">
                <a:latin typeface="Courier"/>
                <a:cs typeface="Courier"/>
              </a:rPr>
              <a:t>    double alphax 13.6562</a:t>
            </a:r>
          </a:p>
          <a:p>
            <a:r>
              <a:rPr lang="fr-FR" sz="1400" dirty="0">
                <a:latin typeface="Courier"/>
                <a:cs typeface="Courier"/>
              </a:rPr>
              <a:t>    double betax -2.78671</a:t>
            </a:r>
          </a:p>
          <a:p>
            <a:r>
              <a:rPr lang="fr-FR" sz="1400" dirty="0">
                <a:latin typeface="Courier"/>
                <a:cs typeface="Courier"/>
              </a:rPr>
              <a:t>    double etax -0.00698294</a:t>
            </a:r>
          </a:p>
          <a:p>
            <a:r>
              <a:rPr lang="fr-FR" sz="1400" dirty="0">
                <a:latin typeface="Courier"/>
                <a:cs typeface="Courier"/>
              </a:rPr>
              <a:t>    double etaxp 0.00107115</a:t>
            </a:r>
          </a:p>
          <a:p>
            <a:r>
              <a:rPr lang="fr-FR" sz="1400" dirty="0">
                <a:latin typeface="Courier"/>
                <a:cs typeface="Courier"/>
              </a:rPr>
              <a:t>    double psiy 31.9488</a:t>
            </a:r>
          </a:p>
          <a:p>
            <a:r>
              <a:rPr lang="fr-FR" sz="1400" dirty="0">
                <a:latin typeface="Courier"/>
                <a:cs typeface="Courier"/>
              </a:rPr>
              <a:t>    double alphay 116.762</a:t>
            </a:r>
          </a:p>
          <a:p>
            <a:r>
              <a:rPr lang="fr-FR" sz="1400" dirty="0">
                <a:latin typeface="Courier"/>
                <a:cs typeface="Courier"/>
              </a:rPr>
              <a:t>    double betay 5.2592</a:t>
            </a:r>
          </a:p>
          <a:p>
            <a:r>
              <a:rPr lang="fr-FR" sz="1400" dirty="0">
                <a:latin typeface="Courier"/>
                <a:cs typeface="Courier"/>
              </a:rPr>
              <a:t>    double etay 0</a:t>
            </a:r>
          </a:p>
          <a:p>
            <a:r>
              <a:rPr lang="fr-FR" sz="1400" dirty="0">
                <a:latin typeface="Courier"/>
                <a:cs typeface="Courier"/>
              </a:rPr>
              <a:t>    double etayp 0</a:t>
            </a:r>
          </a:p>
        </p:txBody>
      </p:sp>
      <p:sp>
        <p:nvSpPr>
          <p:cNvPr id="12" name="TextBox 11"/>
          <p:cNvSpPr txBox="1"/>
          <p:nvPr/>
        </p:nvSpPr>
        <p:spPr>
          <a:xfrm>
            <a:off x="7049624" y="4547338"/>
            <a:ext cx="3730637" cy="954107"/>
          </a:xfrm>
          <a:prstGeom prst="rect">
            <a:avLst/>
          </a:prstGeom>
          <a:noFill/>
        </p:spPr>
        <p:txBody>
          <a:bodyPr wrap="none" rtlCol="0">
            <a:spAutoFit/>
          </a:bodyPr>
          <a:lstStyle/>
          <a:p>
            <a:r>
              <a:rPr lang="en-US" sz="1400" i="1" dirty="0"/>
              <a:t>Figure: </a:t>
            </a:r>
            <a:r>
              <a:rPr lang="en-US" sz="1400" i="1" dirty="0" err="1"/>
              <a:t>pvAccess</a:t>
            </a:r>
            <a:r>
              <a:rPr lang="en-US" sz="1400" i="1" dirty="0"/>
              <a:t> getting PV of a structure of </a:t>
            </a:r>
            <a:br>
              <a:rPr lang="en-US" sz="1400" i="1" dirty="0"/>
            </a:br>
            <a:r>
              <a:rPr lang="en-US" sz="1400" i="1" dirty="0"/>
              <a:t>optics parameters. In this case a standard </a:t>
            </a:r>
            <a:br>
              <a:rPr lang="en-US" sz="1400" i="1" dirty="0"/>
            </a:br>
            <a:r>
              <a:rPr lang="en-US" sz="1400" i="1" dirty="0"/>
              <a:t>“Normative Type” type was not used, so the raw </a:t>
            </a:r>
          </a:p>
          <a:p>
            <a:r>
              <a:rPr lang="en-US" sz="1400" i="1" dirty="0"/>
              <a:t>structure is displayed</a:t>
            </a:r>
          </a:p>
        </p:txBody>
      </p:sp>
      <p:sp>
        <p:nvSpPr>
          <p:cNvPr id="7" name="TextBox 6">
            <a:extLst>
              <a:ext uri="{FF2B5EF4-FFF2-40B4-BE49-F238E27FC236}">
                <a16:creationId xmlns:a16="http://schemas.microsoft.com/office/drawing/2014/main" id="{18A4B969-C315-DA4F-BCE3-3A6554EDB008}"/>
              </a:ext>
            </a:extLst>
          </p:cNvPr>
          <p:cNvSpPr txBox="1"/>
          <p:nvPr/>
        </p:nvSpPr>
        <p:spPr>
          <a:xfrm>
            <a:off x="4005186" y="6244895"/>
            <a:ext cx="4557723" cy="369332"/>
          </a:xfrm>
          <a:prstGeom prst="rect">
            <a:avLst/>
          </a:prstGeom>
          <a:solidFill>
            <a:srgbClr val="C00000"/>
          </a:solidFill>
        </p:spPr>
        <p:txBody>
          <a:bodyPr wrap="none" rtlCol="0">
            <a:spAutoFit/>
          </a:bodyPr>
          <a:lstStyle/>
          <a:p>
            <a:r>
              <a:rPr lang="en-US" dirty="0">
                <a:solidFill>
                  <a:schemeClr val="bg1"/>
                </a:solidFill>
              </a:rPr>
              <a:t>Faster. Structured data. Metadata. RPC. Easier. </a:t>
            </a:r>
          </a:p>
        </p:txBody>
      </p:sp>
    </p:spTree>
    <p:extLst>
      <p:ext uri="{BB962C8B-B14F-4D97-AF65-F5344CB8AC3E}">
        <p14:creationId xmlns:p14="http://schemas.microsoft.com/office/powerpoint/2010/main" val="1991236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7E58F-7031-C844-8BD8-90790CF7D966}"/>
              </a:ext>
            </a:extLst>
          </p:cNvPr>
          <p:cNvSpPr>
            <a:spLocks noGrp="1"/>
          </p:cNvSpPr>
          <p:nvPr>
            <p:ph type="title"/>
          </p:nvPr>
        </p:nvSpPr>
        <p:spPr>
          <a:xfrm>
            <a:off x="40341" y="237594"/>
            <a:ext cx="12088906" cy="543036"/>
          </a:xfrm>
        </p:spPr>
        <p:txBody>
          <a:bodyPr>
            <a:noAutofit/>
          </a:bodyPr>
          <a:lstStyle/>
          <a:p>
            <a:r>
              <a:rPr lang="en-US" sz="2400" dirty="0"/>
              <a:t>EPICS 7 Image Type (NTNDArray) Example</a:t>
            </a:r>
            <a:br>
              <a:rPr lang="en-US" sz="2400" dirty="0"/>
            </a:br>
            <a:r>
              <a:rPr lang="en-US" sz="2400" dirty="0"/>
              <a:t>Helping ML answer e.g. – What does the cathode look like when the photon flux intensity is high  </a:t>
            </a:r>
          </a:p>
        </p:txBody>
      </p:sp>
      <p:pic>
        <p:nvPicPr>
          <p:cNvPr id="4" name="Content Placeholder 5">
            <a:extLst>
              <a:ext uri="{FF2B5EF4-FFF2-40B4-BE49-F238E27FC236}">
                <a16:creationId xmlns:a16="http://schemas.microsoft.com/office/drawing/2014/main" id="{F4A0E0A2-EE0B-FC49-8218-06846262D18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0"/>
                    </a14:imgEffect>
                    <a14:imgEffect>
                      <a14:brightnessContrast bright="80000" contrast="100000"/>
                    </a14:imgEffect>
                  </a14:imgLayer>
                </a14:imgProps>
              </a:ext>
            </a:extLst>
          </a:blip>
          <a:srcRect t="3534" b="4039"/>
          <a:stretch/>
        </p:blipFill>
        <p:spPr>
          <a:xfrm>
            <a:off x="429186" y="1149813"/>
            <a:ext cx="4038600" cy="5638727"/>
          </a:xfrm>
          <a:prstGeom prst="rect">
            <a:avLst/>
          </a:prstGeom>
        </p:spPr>
      </p:pic>
      <p:sp>
        <p:nvSpPr>
          <p:cNvPr id="5" name="TextBox 4">
            <a:extLst>
              <a:ext uri="{FF2B5EF4-FFF2-40B4-BE49-F238E27FC236}">
                <a16:creationId xmlns:a16="http://schemas.microsoft.com/office/drawing/2014/main" id="{93888E0C-2EED-C84B-81C6-0D931301A032}"/>
              </a:ext>
            </a:extLst>
          </p:cNvPr>
          <p:cNvSpPr txBox="1"/>
          <p:nvPr/>
        </p:nvSpPr>
        <p:spPr>
          <a:xfrm>
            <a:off x="4721501" y="1803448"/>
            <a:ext cx="2869693" cy="369332"/>
          </a:xfrm>
          <a:prstGeom prst="rect">
            <a:avLst/>
          </a:prstGeom>
          <a:noFill/>
        </p:spPr>
        <p:txBody>
          <a:bodyPr wrap="square" rtlCol="0">
            <a:spAutoFit/>
          </a:bodyPr>
          <a:lstStyle/>
          <a:p>
            <a:r>
              <a:rPr lang="en-US" dirty="0"/>
              <a:t>Data </a:t>
            </a:r>
            <a:r>
              <a:rPr lang="en-US" dirty="0">
                <a:solidFill>
                  <a:srgbClr val="FF0000"/>
                </a:solidFill>
              </a:rPr>
              <a:t>Type Identifier</a:t>
            </a:r>
            <a:endParaRPr lang="en-US" dirty="0"/>
          </a:p>
        </p:txBody>
      </p:sp>
      <p:sp>
        <p:nvSpPr>
          <p:cNvPr id="6" name="TextBox 5">
            <a:extLst>
              <a:ext uri="{FF2B5EF4-FFF2-40B4-BE49-F238E27FC236}">
                <a16:creationId xmlns:a16="http://schemas.microsoft.com/office/drawing/2014/main" id="{9EF8AE51-FE40-3D47-839B-DCB1A2CE3877}"/>
              </a:ext>
            </a:extLst>
          </p:cNvPr>
          <p:cNvSpPr txBox="1"/>
          <p:nvPr/>
        </p:nvSpPr>
        <p:spPr>
          <a:xfrm>
            <a:off x="4721501" y="2216629"/>
            <a:ext cx="1732718" cy="369332"/>
          </a:xfrm>
          <a:prstGeom prst="rect">
            <a:avLst/>
          </a:prstGeom>
          <a:noFill/>
        </p:spPr>
        <p:txBody>
          <a:bodyPr wrap="none" rtlCol="0">
            <a:spAutoFit/>
          </a:bodyPr>
          <a:lstStyle/>
          <a:p>
            <a:r>
              <a:rPr lang="en-US" dirty="0"/>
              <a:t>Raw image data.</a:t>
            </a:r>
          </a:p>
        </p:txBody>
      </p:sp>
      <p:sp>
        <p:nvSpPr>
          <p:cNvPr id="7" name="TextBox 6">
            <a:extLst>
              <a:ext uri="{FF2B5EF4-FFF2-40B4-BE49-F238E27FC236}">
                <a16:creationId xmlns:a16="http://schemas.microsoft.com/office/drawing/2014/main" id="{EAABA9C0-CB54-A94F-A8BD-E216686492FD}"/>
              </a:ext>
            </a:extLst>
          </p:cNvPr>
          <p:cNvSpPr txBox="1"/>
          <p:nvPr/>
        </p:nvSpPr>
        <p:spPr>
          <a:xfrm>
            <a:off x="4749407" y="3715886"/>
            <a:ext cx="2694770" cy="1477328"/>
          </a:xfrm>
          <a:prstGeom prst="rect">
            <a:avLst/>
          </a:prstGeom>
          <a:noFill/>
        </p:spPr>
        <p:txBody>
          <a:bodyPr wrap="square" rtlCol="0">
            <a:spAutoFit/>
          </a:bodyPr>
          <a:lstStyle/>
          <a:p>
            <a:r>
              <a:rPr lang="en-US" dirty="0"/>
              <a:t>The image meta data; </a:t>
            </a:r>
            <a:r>
              <a:rPr lang="en-US" dirty="0">
                <a:solidFill>
                  <a:srgbClr val="FF0000"/>
                </a:solidFill>
              </a:rPr>
              <a:t>giving parameters to interpret data</a:t>
            </a:r>
            <a:r>
              <a:rPr lang="en-US" dirty="0"/>
              <a:t> in the </a:t>
            </a:r>
            <a:r>
              <a:rPr lang="en-US" i="1" dirty="0"/>
              <a:t>value</a:t>
            </a:r>
            <a:r>
              <a:rPr lang="en-US" dirty="0"/>
              <a:t> field,  and other information.</a:t>
            </a:r>
          </a:p>
        </p:txBody>
      </p:sp>
      <p:sp>
        <p:nvSpPr>
          <p:cNvPr id="8" name="TextBox 7">
            <a:extLst>
              <a:ext uri="{FF2B5EF4-FFF2-40B4-BE49-F238E27FC236}">
                <a16:creationId xmlns:a16="http://schemas.microsoft.com/office/drawing/2014/main" id="{8CF03BEB-73B2-3648-87DC-444877F169AC}"/>
              </a:ext>
            </a:extLst>
          </p:cNvPr>
          <p:cNvSpPr txBox="1"/>
          <p:nvPr/>
        </p:nvSpPr>
        <p:spPr>
          <a:xfrm rot="21442398">
            <a:off x="1628261" y="2028321"/>
            <a:ext cx="1519091" cy="276999"/>
          </a:xfrm>
          <a:prstGeom prst="rect">
            <a:avLst/>
          </a:prstGeom>
          <a:noFill/>
        </p:spPr>
        <p:txBody>
          <a:bodyPr wrap="none" rtlCol="0">
            <a:spAutoFit/>
          </a:bodyPr>
          <a:lstStyle/>
          <a:p>
            <a:r>
              <a:rPr lang="en-US" sz="1200" dirty="0"/>
              <a:t>A lot of  data snipped </a:t>
            </a:r>
          </a:p>
        </p:txBody>
      </p:sp>
      <p:sp>
        <p:nvSpPr>
          <p:cNvPr id="9" name="Left Arrow 8">
            <a:extLst>
              <a:ext uri="{FF2B5EF4-FFF2-40B4-BE49-F238E27FC236}">
                <a16:creationId xmlns:a16="http://schemas.microsoft.com/office/drawing/2014/main" id="{830F58B4-A708-084F-A93B-625D6534591F}"/>
              </a:ext>
            </a:extLst>
          </p:cNvPr>
          <p:cNvSpPr/>
          <p:nvPr/>
        </p:nvSpPr>
        <p:spPr>
          <a:xfrm>
            <a:off x="3823955" y="1204555"/>
            <a:ext cx="880425" cy="12465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Left Arrow 9" title="asdasd">
            <a:extLst>
              <a:ext uri="{FF2B5EF4-FFF2-40B4-BE49-F238E27FC236}">
                <a16:creationId xmlns:a16="http://schemas.microsoft.com/office/drawing/2014/main" id="{0FAC0A93-1425-CD4B-9233-92442291A1D8}"/>
              </a:ext>
            </a:extLst>
          </p:cNvPr>
          <p:cNvSpPr/>
          <p:nvPr/>
        </p:nvSpPr>
        <p:spPr>
          <a:xfrm rot="507411" flipV="1">
            <a:off x="1669070" y="1635858"/>
            <a:ext cx="3060286" cy="11943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ight Brace 10">
            <a:extLst>
              <a:ext uri="{FF2B5EF4-FFF2-40B4-BE49-F238E27FC236}">
                <a16:creationId xmlns:a16="http://schemas.microsoft.com/office/drawing/2014/main" id="{B3FFBA3F-CE37-6A4C-95D7-E545BEEDD6FB}"/>
              </a:ext>
            </a:extLst>
          </p:cNvPr>
          <p:cNvSpPr/>
          <p:nvPr/>
        </p:nvSpPr>
        <p:spPr>
          <a:xfrm>
            <a:off x="4409845" y="1651685"/>
            <a:ext cx="280489" cy="1176437"/>
          </a:xfrm>
          <a:prstGeom prst="rightBrace">
            <a:avLst>
              <a:gd name="adj1" fmla="val 8333"/>
              <a:gd name="adj2" fmla="val 65232"/>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2" name="Right Brace 11">
            <a:extLst>
              <a:ext uri="{FF2B5EF4-FFF2-40B4-BE49-F238E27FC236}">
                <a16:creationId xmlns:a16="http://schemas.microsoft.com/office/drawing/2014/main" id="{A8B3E6C2-6A6C-564D-BD1E-B6FAE631414C}"/>
              </a:ext>
            </a:extLst>
          </p:cNvPr>
          <p:cNvSpPr/>
          <p:nvPr/>
        </p:nvSpPr>
        <p:spPr>
          <a:xfrm>
            <a:off x="4409845" y="2918193"/>
            <a:ext cx="280489" cy="3758874"/>
          </a:xfrm>
          <a:prstGeom prst="rightBrace">
            <a:avLst>
              <a:gd name="adj1" fmla="val 8333"/>
              <a:gd name="adj2" fmla="val 43839"/>
            </a:avLst>
          </a:prstGeom>
          <a:ln w="57150" cmpd="sng"/>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A39E96-452B-FF4D-A65F-7B81785B97E2}"/>
              </a:ext>
            </a:extLst>
          </p:cNvPr>
          <p:cNvSpPr txBox="1"/>
          <p:nvPr/>
        </p:nvSpPr>
        <p:spPr>
          <a:xfrm>
            <a:off x="4602390" y="5446522"/>
            <a:ext cx="2694771" cy="1200329"/>
          </a:xfrm>
          <a:prstGeom prst="rect">
            <a:avLst/>
          </a:prstGeom>
          <a:noFill/>
          <a:ln>
            <a:solidFill>
              <a:schemeClr val="tx1"/>
            </a:solidFill>
          </a:ln>
        </p:spPr>
        <p:txBody>
          <a:bodyPr wrap="square" rtlCol="0">
            <a:spAutoFit/>
          </a:bodyPr>
          <a:lstStyle/>
          <a:p>
            <a:r>
              <a:rPr lang="en-US" i="1" dirty="0"/>
              <a:t>Figure: A screenshot of the output of the EPICS 7 “</a:t>
            </a:r>
            <a:r>
              <a:rPr lang="en-US" dirty="0"/>
              <a:t>pvget</a:t>
            </a:r>
            <a:r>
              <a:rPr lang="en-US" i="1" dirty="0"/>
              <a:t>” command, for an image.</a:t>
            </a:r>
          </a:p>
        </p:txBody>
      </p:sp>
      <p:sp>
        <p:nvSpPr>
          <p:cNvPr id="14" name="TextBox 13">
            <a:extLst>
              <a:ext uri="{FF2B5EF4-FFF2-40B4-BE49-F238E27FC236}">
                <a16:creationId xmlns:a16="http://schemas.microsoft.com/office/drawing/2014/main" id="{66609414-1FB8-744C-B8BF-052185AA36B6}"/>
              </a:ext>
            </a:extLst>
          </p:cNvPr>
          <p:cNvSpPr txBox="1"/>
          <p:nvPr/>
        </p:nvSpPr>
        <p:spPr>
          <a:xfrm>
            <a:off x="4721502" y="1075947"/>
            <a:ext cx="2869692" cy="646331"/>
          </a:xfrm>
          <a:prstGeom prst="rect">
            <a:avLst/>
          </a:prstGeom>
          <a:noFill/>
        </p:spPr>
        <p:txBody>
          <a:bodyPr wrap="square" rtlCol="0">
            <a:spAutoFit/>
          </a:bodyPr>
          <a:lstStyle/>
          <a:p>
            <a:r>
              <a:rPr lang="en-US" dirty="0"/>
              <a:t>Command line request for a given </a:t>
            </a:r>
            <a:r>
              <a:rPr lang="en-US" dirty="0">
                <a:solidFill>
                  <a:srgbClr val="FF0000"/>
                </a:solidFill>
              </a:rPr>
              <a:t>image PV by name</a:t>
            </a:r>
            <a:r>
              <a:rPr lang="en-US" dirty="0"/>
              <a:t>.</a:t>
            </a:r>
          </a:p>
        </p:txBody>
      </p:sp>
      <p:sp>
        <p:nvSpPr>
          <p:cNvPr id="15" name="TextBox 14">
            <a:extLst>
              <a:ext uri="{FF2B5EF4-FFF2-40B4-BE49-F238E27FC236}">
                <a16:creationId xmlns:a16="http://schemas.microsoft.com/office/drawing/2014/main" id="{32A51D29-8266-5F40-907D-700E2B5FC296}"/>
              </a:ext>
            </a:extLst>
          </p:cNvPr>
          <p:cNvSpPr txBox="1"/>
          <p:nvPr/>
        </p:nvSpPr>
        <p:spPr>
          <a:xfrm>
            <a:off x="8953826" y="6507790"/>
            <a:ext cx="3175421" cy="338554"/>
          </a:xfrm>
          <a:prstGeom prst="rect">
            <a:avLst/>
          </a:prstGeom>
          <a:noFill/>
        </p:spPr>
        <p:txBody>
          <a:bodyPr wrap="none" rtlCol="0">
            <a:spAutoFit/>
          </a:bodyPr>
          <a:lstStyle/>
          <a:p>
            <a:r>
              <a:rPr lang="en-US" sz="1600" i="1" dirty="0">
                <a:solidFill>
                  <a:srgbClr val="596DE2"/>
                </a:solidFill>
              </a:rPr>
              <a:t>B. Martins (now MS), M. Gibbs SLAC</a:t>
            </a:r>
          </a:p>
        </p:txBody>
      </p:sp>
      <p:pic>
        <p:nvPicPr>
          <p:cNvPr id="16" name="Shape 766" descr="https://lh3.googleusercontent.com/I-hwBrrZnBKofA-CTgc8bxRp7xH5ayEXl_vebrVofjfr12qPKRvXivZsfPEovIeKBsD5xX95-nFxNFEn040c9xnBnOXe26QkPKbvIV2xvu1j4XdLpSYWLs-T7UYCM2ZPQ_zwypU1abE">
            <a:extLst>
              <a:ext uri="{FF2B5EF4-FFF2-40B4-BE49-F238E27FC236}">
                <a16:creationId xmlns:a16="http://schemas.microsoft.com/office/drawing/2014/main" id="{10969A50-4787-8746-89AA-250A8804275E}"/>
              </a:ext>
            </a:extLst>
          </p:cNvPr>
          <p:cNvPicPr preferRelativeResize="0"/>
          <p:nvPr/>
        </p:nvPicPr>
        <p:blipFill rotWithShape="1">
          <a:blip r:embed="rId5">
            <a:alphaModFix/>
            <a:extLst>
              <a:ext uri="{BEBA8EAE-BF5A-486C-A8C5-ECC9F3942E4B}">
                <a14:imgProps xmlns:a14="http://schemas.microsoft.com/office/drawing/2010/main">
                  <a14:imgLayer r:embed="rId6">
                    <a14:imgEffect>
                      <a14:sharpenSoften amount="62000"/>
                    </a14:imgEffect>
                    <a14:imgEffect>
                      <a14:brightnessContrast bright="39000" contrast="66000"/>
                    </a14:imgEffect>
                  </a14:imgLayer>
                </a14:imgProps>
              </a:ext>
            </a:extLst>
          </a:blip>
          <a:srcRect/>
          <a:stretch/>
        </p:blipFill>
        <p:spPr>
          <a:xfrm>
            <a:off x="7725798" y="1202552"/>
            <a:ext cx="3966900" cy="4579500"/>
          </a:xfrm>
          <a:prstGeom prst="rect">
            <a:avLst/>
          </a:prstGeom>
          <a:noFill/>
          <a:ln>
            <a:noFill/>
          </a:ln>
        </p:spPr>
      </p:pic>
      <p:sp>
        <p:nvSpPr>
          <p:cNvPr id="18" name="TextBox 17">
            <a:extLst>
              <a:ext uri="{FF2B5EF4-FFF2-40B4-BE49-F238E27FC236}">
                <a16:creationId xmlns:a16="http://schemas.microsoft.com/office/drawing/2014/main" id="{600164A5-0CA7-4A46-9951-489BA908596B}"/>
              </a:ext>
            </a:extLst>
          </p:cNvPr>
          <p:cNvSpPr txBox="1"/>
          <p:nvPr/>
        </p:nvSpPr>
        <p:spPr>
          <a:xfrm>
            <a:off x="7724216" y="5818478"/>
            <a:ext cx="3966900" cy="646331"/>
          </a:xfrm>
          <a:prstGeom prst="rect">
            <a:avLst/>
          </a:prstGeom>
          <a:noFill/>
          <a:ln>
            <a:solidFill>
              <a:schemeClr val="tx1"/>
            </a:solidFill>
          </a:ln>
        </p:spPr>
        <p:txBody>
          <a:bodyPr wrap="square" rtlCol="0">
            <a:spAutoFit/>
          </a:bodyPr>
          <a:lstStyle/>
          <a:p>
            <a:r>
              <a:rPr lang="en-US" i="1" dirty="0"/>
              <a:t>Figure: A screenshot of PyDM displaying a beam profile image. </a:t>
            </a:r>
          </a:p>
        </p:txBody>
      </p:sp>
      <p:sp>
        <p:nvSpPr>
          <p:cNvPr id="17" name="Right Arrow 16">
            <a:extLst>
              <a:ext uri="{FF2B5EF4-FFF2-40B4-BE49-F238E27FC236}">
                <a16:creationId xmlns:a16="http://schemas.microsoft.com/office/drawing/2014/main" id="{ECE1E90A-9D90-594A-B73B-70458D7312C2}"/>
              </a:ext>
            </a:extLst>
          </p:cNvPr>
          <p:cNvSpPr/>
          <p:nvPr/>
        </p:nvSpPr>
        <p:spPr>
          <a:xfrm rot="20579636">
            <a:off x="6770244" y="3894249"/>
            <a:ext cx="938816" cy="24398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776B9476-4822-E74C-A22B-A921EB76FF43}"/>
              </a:ext>
            </a:extLst>
          </p:cNvPr>
          <p:cNvSpPr txBox="1"/>
          <p:nvPr/>
        </p:nvSpPr>
        <p:spPr>
          <a:xfrm>
            <a:off x="6246028" y="2535308"/>
            <a:ext cx="1732717" cy="1200329"/>
          </a:xfrm>
          <a:prstGeom prst="rect">
            <a:avLst/>
          </a:prstGeom>
          <a:noFill/>
        </p:spPr>
        <p:txBody>
          <a:bodyPr wrap="square" rtlCol="0">
            <a:spAutoFit/>
          </a:bodyPr>
          <a:lstStyle/>
          <a:p>
            <a:r>
              <a:rPr lang="en-US" dirty="0">
                <a:solidFill>
                  <a:srgbClr val="FF0000"/>
                </a:solidFill>
              </a:rPr>
              <a:t>Widget learns how to display image from metadata</a:t>
            </a:r>
          </a:p>
        </p:txBody>
      </p:sp>
      <p:sp>
        <p:nvSpPr>
          <p:cNvPr id="21" name="Text Placeholder 20">
            <a:extLst>
              <a:ext uri="{FF2B5EF4-FFF2-40B4-BE49-F238E27FC236}">
                <a16:creationId xmlns:a16="http://schemas.microsoft.com/office/drawing/2014/main" id="{E1D290A9-35C8-C619-A5C0-282DB6CF3CE4}"/>
              </a:ext>
            </a:extLst>
          </p:cNvPr>
          <p:cNvSpPr>
            <a:spLocks noGrp="1"/>
          </p:cNvSpPr>
          <p:nvPr>
            <p:ph type="body" sz="quarter" idx="13"/>
          </p:nvPr>
        </p:nvSpPr>
        <p:spPr/>
        <p:txBody>
          <a:bodyPr>
            <a:normAutofit fontScale="32500" lnSpcReduction="20000"/>
          </a:bodyPr>
          <a:lstStyle/>
          <a:p>
            <a:endParaRPr lang="en-US"/>
          </a:p>
        </p:txBody>
      </p:sp>
    </p:spTree>
    <p:extLst>
      <p:ext uri="{BB962C8B-B14F-4D97-AF65-F5344CB8AC3E}">
        <p14:creationId xmlns:p14="http://schemas.microsoft.com/office/powerpoint/2010/main" val="1290530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237ABC-C359-264E-8D0F-AAB528D216F9}"/>
              </a:ext>
            </a:extLst>
          </p:cNvPr>
          <p:cNvSpPr>
            <a:spLocks noGrp="1"/>
          </p:cNvSpPr>
          <p:nvPr>
            <p:ph type="sldNum" sz="quarter" idx="11"/>
          </p:nvPr>
        </p:nvSpPr>
        <p:spPr/>
        <p:txBody>
          <a:bodyPr/>
          <a:lstStyle/>
          <a:p>
            <a:fld id="{5BD36294-2849-48A8-8531-5354CF3095D2}" type="slidenum">
              <a:rPr lang="en-US" smtClean="0"/>
              <a:pPr/>
              <a:t>24</a:t>
            </a:fld>
            <a:endParaRPr lang="en-US" dirty="0"/>
          </a:p>
        </p:txBody>
      </p:sp>
      <p:sp>
        <p:nvSpPr>
          <p:cNvPr id="3" name="Title 2">
            <a:extLst>
              <a:ext uri="{FF2B5EF4-FFF2-40B4-BE49-F238E27FC236}">
                <a16:creationId xmlns:a16="http://schemas.microsoft.com/office/drawing/2014/main" id="{ED9AA383-9F70-664F-B702-111AE39CABB4}"/>
              </a:ext>
            </a:extLst>
          </p:cNvPr>
          <p:cNvSpPr>
            <a:spLocks noGrp="1"/>
          </p:cNvSpPr>
          <p:nvPr>
            <p:ph type="title"/>
          </p:nvPr>
        </p:nvSpPr>
        <p:spPr>
          <a:xfrm>
            <a:off x="149698" y="102760"/>
            <a:ext cx="11864172" cy="543036"/>
          </a:xfrm>
        </p:spPr>
        <p:txBody>
          <a:bodyPr>
            <a:noAutofit/>
          </a:bodyPr>
          <a:lstStyle/>
          <a:p>
            <a:r>
              <a:rPr lang="en-US" sz="3200" dirty="0">
                <a:solidFill>
                  <a:srgbClr val="C00000"/>
                </a:solidFill>
              </a:rPr>
              <a:t>Emerging Control Ecosystem Roles in AI/ML &amp; Physics Applications</a:t>
            </a:r>
          </a:p>
        </p:txBody>
      </p:sp>
      <p:graphicFrame>
        <p:nvGraphicFramePr>
          <p:cNvPr id="5" name="Content Placeholder 4">
            <a:extLst>
              <a:ext uri="{FF2B5EF4-FFF2-40B4-BE49-F238E27FC236}">
                <a16:creationId xmlns:a16="http://schemas.microsoft.com/office/drawing/2014/main" id="{80F1E5AD-DFA5-BD4F-B19D-2E2AA2C020FF}"/>
              </a:ext>
            </a:extLst>
          </p:cNvPr>
          <p:cNvGraphicFramePr>
            <a:graphicFrameLocks noGrp="1"/>
          </p:cNvGraphicFramePr>
          <p:nvPr>
            <p:ph sz="quarter" idx="14"/>
            <p:extLst>
              <p:ext uri="{D42A27DB-BD31-4B8C-83A1-F6EECF244321}">
                <p14:modId xmlns:p14="http://schemas.microsoft.com/office/powerpoint/2010/main" val="3891843509"/>
              </p:ext>
            </p:extLst>
          </p:nvPr>
        </p:nvGraphicFramePr>
        <p:xfrm>
          <a:off x="149698" y="648897"/>
          <a:ext cx="11864172" cy="6006127"/>
        </p:xfrm>
        <a:graphic>
          <a:graphicData uri="http://schemas.openxmlformats.org/drawingml/2006/table">
            <a:tbl>
              <a:tblPr firstRow="1">
                <a:tableStyleId>{5C22544A-7EE6-4342-B048-85BDC9FD1C3A}</a:tableStyleId>
              </a:tblPr>
              <a:tblGrid>
                <a:gridCol w="2458424">
                  <a:extLst>
                    <a:ext uri="{9D8B030D-6E8A-4147-A177-3AD203B41FA5}">
                      <a16:colId xmlns:a16="http://schemas.microsoft.com/office/drawing/2014/main" val="1624094077"/>
                    </a:ext>
                  </a:extLst>
                </a:gridCol>
                <a:gridCol w="2345659">
                  <a:extLst>
                    <a:ext uri="{9D8B030D-6E8A-4147-A177-3AD203B41FA5}">
                      <a16:colId xmlns:a16="http://schemas.microsoft.com/office/drawing/2014/main" val="514623714"/>
                    </a:ext>
                  </a:extLst>
                </a:gridCol>
                <a:gridCol w="2353363">
                  <a:extLst>
                    <a:ext uri="{9D8B030D-6E8A-4147-A177-3AD203B41FA5}">
                      <a16:colId xmlns:a16="http://schemas.microsoft.com/office/drawing/2014/main" val="2964739648"/>
                    </a:ext>
                  </a:extLst>
                </a:gridCol>
                <a:gridCol w="2353363">
                  <a:extLst>
                    <a:ext uri="{9D8B030D-6E8A-4147-A177-3AD203B41FA5}">
                      <a16:colId xmlns:a16="http://schemas.microsoft.com/office/drawing/2014/main" val="279113663"/>
                    </a:ext>
                  </a:extLst>
                </a:gridCol>
                <a:gridCol w="2353363">
                  <a:extLst>
                    <a:ext uri="{9D8B030D-6E8A-4147-A177-3AD203B41FA5}">
                      <a16:colId xmlns:a16="http://schemas.microsoft.com/office/drawing/2014/main" val="968568118"/>
                    </a:ext>
                  </a:extLst>
                </a:gridCol>
              </a:tblGrid>
              <a:tr h="547313">
                <a:tc>
                  <a:txBody>
                    <a:bodyPr/>
                    <a:lstStyle/>
                    <a:p>
                      <a:pPr algn="ctr"/>
                      <a:r>
                        <a:rPr lang="en-US" sz="1600" dirty="0"/>
                        <a:t>Device Abstraction, Data Measurement &amp; Transport</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Online non-linear optimization</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Collection &amp; Event Building / Big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Online Linear Modeling </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t>Big simulation, </a:t>
                      </a:r>
                    </a:p>
                    <a:p>
                      <a:pPr algn="ctr"/>
                      <a:r>
                        <a:rPr lang="en-US" sz="1600" dirty="0"/>
                        <a:t>ML, LLM</a:t>
                      </a:r>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8039137"/>
                  </a:ext>
                </a:extLst>
              </a:tr>
              <a:tr h="330855">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extLst>
                  <a:ext uri="{0D108BD9-81ED-4DB2-BD59-A6C34878D82A}">
                    <a16:rowId xmlns:a16="http://schemas.microsoft.com/office/drawing/2014/main" val="473388066"/>
                  </a:ext>
                </a:extLst>
              </a:tr>
              <a:tr h="316866">
                <a:tc>
                  <a:txBody>
                    <a:bodyPr/>
                    <a:lstStyle/>
                    <a:p>
                      <a:pPr algn="l"/>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Online Multi-particle simulation </a:t>
                      </a:r>
                      <a:r>
                        <a:rPr lang="en-US" sz="1600" dirty="0">
                          <a:solidFill>
                            <a:schemeClr val="tx1"/>
                          </a:solidFill>
                        </a:rPr>
                        <a:t>(Impact-T).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ML real time optimization</a:t>
                      </a:r>
                      <a:r>
                        <a:rPr lang="en-US" sz="1600" dirty="0">
                          <a:solidFill>
                            <a:srgbClr val="FF0000"/>
                          </a:solidFill>
                        </a:rPr>
                        <a:t>.</a:t>
                      </a:r>
                    </a:p>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extLst>
                  <a:ext uri="{0D108BD9-81ED-4DB2-BD59-A6C34878D82A}">
                    <a16:rowId xmlns:a16="http://schemas.microsoft.com/office/drawing/2014/main" val="4157427682"/>
                  </a:ext>
                </a:extLst>
              </a:tr>
              <a:tr h="691343">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Online linear model of whole machine, from pulse sync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41603"/>
                  </a:ext>
                </a:extLst>
              </a:tr>
              <a:tr h="547313">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t>Beamline - Accelerator Synchronous tuning</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6699040"/>
                  </a:ext>
                </a:extLst>
              </a:tr>
              <a:tr h="547313">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Bunch </a:t>
                      </a:r>
                      <a:r>
                        <a:rPr lang="en-US" sz="1600" dirty="0">
                          <a:solidFill>
                            <a:srgbClr val="C00000"/>
                          </a:solidFill>
                        </a:rPr>
                        <a:t>resolved mass </a:t>
                      </a:r>
                      <a:r>
                        <a:rPr lang="en-US" sz="1600" dirty="0"/>
                        <a:t>data </a:t>
                      </a:r>
                      <a:r>
                        <a:rPr lang="en-US" sz="1600" dirty="0">
                          <a:solidFill>
                            <a:srgbClr val="C00000"/>
                          </a:solidFill>
                        </a:rPr>
                        <a:t>archived</a:t>
                      </a:r>
                      <a:r>
                        <a:rPr lang="en-US" sz="1600" dirty="0"/>
                        <a:t> w/ meta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6256344"/>
                  </a:ext>
                </a:extLst>
              </a:tr>
              <a:tr h="316866">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solidFill>
                          <a:srgbClr val="C00000"/>
                        </a:solidFill>
                      </a:endParaRP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Sync Camera data</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991472"/>
                  </a:ext>
                </a:extLst>
              </a:tr>
              <a:tr h="316866">
                <a:tc>
                  <a:txBody>
                    <a:bodyPr/>
                    <a:lstStyle/>
                    <a:p>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1600" dirty="0"/>
                        <a:t>Ad-hoc Bunch sync ML regression analysis / </a:t>
                      </a:r>
                      <a:r>
                        <a:rPr lang="en-US" sz="1600" dirty="0">
                          <a:solidFill>
                            <a:srgbClr val="C00000"/>
                          </a:solidFill>
                        </a:rPr>
                        <a:t>ML. Non-linear Model.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Gaussian Process. Gradient decent</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4"/>
                    </a:solidFill>
                  </a:tcPr>
                </a:tc>
                <a:tc rowSpan="2">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522746"/>
                  </a:ext>
                </a:extLst>
              </a:tr>
              <a:tr h="21178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EPICS 7 </a:t>
                      </a:r>
                      <a:r>
                        <a:rPr lang="en-US" sz="1600" dirty="0">
                          <a:solidFill>
                            <a:srgbClr val="C00000"/>
                          </a:solidFill>
                        </a:rPr>
                        <a:t>Structured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C00000"/>
                          </a:solidFill>
                        </a:rPr>
                        <a:t>EPICS Security</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EBE3"/>
                    </a:solidFill>
                  </a:tcPr>
                </a:tc>
                <a:tc vMerge="1">
                  <a:txBody>
                    <a:bodyPr/>
                    <a:lstStyle/>
                    <a:p>
                      <a:endParaRPr lang="en-US"/>
                    </a:p>
                  </a:txBody>
                  <a:tcPr>
                    <a:lnL w="12700" cap="flat" cmpd="sng" algn="ctr">
                      <a:solidFill>
                        <a:schemeClr val="tx1"/>
                      </a:solidFill>
                      <a:prstDash val="solid"/>
                      <a:round/>
                      <a:headEnd type="none" w="med" len="med"/>
                      <a:tailEnd type="none" w="med" len="med"/>
                    </a:lnL>
                  </a:tcPr>
                </a:tc>
                <a:tc vMerge="1">
                  <a:txBody>
                    <a:bodyPr/>
                    <a:lstStyle/>
                    <a:p>
                      <a:endParaRPr lang="en-US" sz="1600" dirty="0"/>
                    </a:p>
                  </a:txBody>
                  <a:tcPr marL="84608" marR="846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469199"/>
                  </a:ext>
                </a:extLst>
              </a:tr>
              <a:tr h="82610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EPICS 7 gateway.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New network protocol. </a:t>
                      </a:r>
                      <a:r>
                        <a:rPr lang="en-US" sz="1600" dirty="0"/>
                        <a:t>Process Variables of </a:t>
                      </a:r>
                      <a:r>
                        <a:rPr lang="en-US" sz="1600" dirty="0">
                          <a:solidFill>
                            <a:srgbClr val="FF0000"/>
                          </a:solidFill>
                        </a:rPr>
                        <a:t>Structured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0000"/>
                          </a:solidFill>
                        </a:rPr>
                        <a:t>EPICS Security</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vMerge="1">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52911904"/>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AEBE3"/>
                    </a:solid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600" dirty="0"/>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16713509"/>
                  </a:ext>
                </a:extLst>
              </a:tr>
              <a:tr h="316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PV carries many signals/records. E.g. </a:t>
                      </a:r>
                      <a:r>
                        <a:rPr lang="en-US" sz="1400" dirty="0" err="1"/>
                        <a:t>NTNDArray</a:t>
                      </a:r>
                      <a:r>
                        <a:rPr lang="en-US" sz="1400" dirty="0"/>
                        <a:t> image</a:t>
                      </a:r>
                    </a:p>
                  </a:txBody>
                  <a:tcPr marL="84608" marR="84608">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dirty="0"/>
                        <a:t>PVs carry physics measurements &amp; tuning results</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1 PV carries whole synchronous orbit data etc. </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t>1 PV carries whole lattice, all Twiss etc.</a:t>
                      </a:r>
                    </a:p>
                  </a:txBody>
                  <a:tcPr marL="84608" marR="846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dirty="0">
                          <a:solidFill>
                            <a:srgbClr val="C00000"/>
                          </a:solidFill>
                        </a:rPr>
                        <a:t>PVs from High Performance Cluster carry tuning for immediate use online. Cyber? </a:t>
                      </a:r>
                    </a:p>
                  </a:txBody>
                  <a:tcPr marL="84608" marR="8460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8468996"/>
                  </a:ext>
                </a:extLst>
              </a:tr>
            </a:tbl>
          </a:graphicData>
        </a:graphic>
      </p:graphicFrame>
      <p:pic>
        <p:nvPicPr>
          <p:cNvPr id="10" name="Picture 9">
            <a:extLst>
              <a:ext uri="{FF2B5EF4-FFF2-40B4-BE49-F238E27FC236}">
                <a16:creationId xmlns:a16="http://schemas.microsoft.com/office/drawing/2014/main" id="{D825DFE8-A957-C84B-89D7-1F8320EF417C}"/>
              </a:ext>
            </a:extLst>
          </p:cNvPr>
          <p:cNvPicPr>
            <a:picLocks noChangeAspect="1"/>
          </p:cNvPicPr>
          <p:nvPr/>
        </p:nvPicPr>
        <p:blipFill rotWithShape="1">
          <a:blip r:embed="rId3">
            <a:alphaModFix/>
          </a:blip>
          <a:srcRect l="1613" t="15999" r="14516" b="17999"/>
          <a:stretch/>
        </p:blipFill>
        <p:spPr>
          <a:xfrm>
            <a:off x="2684545" y="2714002"/>
            <a:ext cx="2213962" cy="1429996"/>
          </a:xfrm>
          <a:prstGeom prst="rect">
            <a:avLst/>
          </a:prstGeom>
          <a:effectLst/>
        </p:spPr>
      </p:pic>
      <p:pic>
        <p:nvPicPr>
          <p:cNvPr id="11" name="Picture 3">
            <a:extLst>
              <a:ext uri="{FF2B5EF4-FFF2-40B4-BE49-F238E27FC236}">
                <a16:creationId xmlns:a16="http://schemas.microsoft.com/office/drawing/2014/main" id="{78CC7FD1-145E-2640-9848-91FDD1458A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5045" y="4627561"/>
            <a:ext cx="1701907" cy="1184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E0D15B28-B265-D042-BFF8-0AA0B7538C28}"/>
              </a:ext>
            </a:extLst>
          </p:cNvPr>
          <p:cNvSpPr txBox="1"/>
          <p:nvPr/>
        </p:nvSpPr>
        <p:spPr>
          <a:xfrm>
            <a:off x="4226208" y="152400"/>
            <a:ext cx="184731" cy="369332"/>
          </a:xfrm>
          <a:prstGeom prst="rect">
            <a:avLst/>
          </a:prstGeom>
          <a:noFill/>
        </p:spPr>
        <p:txBody>
          <a:bodyPr wrap="none" rtlCol="0">
            <a:spAutoFit/>
          </a:bodyPr>
          <a:lstStyle/>
          <a:p>
            <a:endParaRPr lang="en-US" dirty="0"/>
          </a:p>
        </p:txBody>
      </p:sp>
      <p:pic>
        <p:nvPicPr>
          <p:cNvPr id="14" name="Picture 13">
            <a:extLst>
              <a:ext uri="{FF2B5EF4-FFF2-40B4-BE49-F238E27FC236}">
                <a16:creationId xmlns:a16="http://schemas.microsoft.com/office/drawing/2014/main" id="{852B7A5D-6666-4941-A16B-6F5520DFF810}"/>
              </a:ext>
            </a:extLst>
          </p:cNvPr>
          <p:cNvPicPr>
            <a:picLocks noChangeAspect="1"/>
          </p:cNvPicPr>
          <p:nvPr/>
        </p:nvPicPr>
        <p:blipFill>
          <a:blip r:embed="rId5"/>
          <a:stretch>
            <a:fillRect/>
          </a:stretch>
        </p:blipFill>
        <p:spPr>
          <a:xfrm>
            <a:off x="621603" y="3266955"/>
            <a:ext cx="1237129" cy="1237129"/>
          </a:xfrm>
          <a:prstGeom prst="rect">
            <a:avLst/>
          </a:prstGeom>
        </p:spPr>
      </p:pic>
      <p:pic>
        <p:nvPicPr>
          <p:cNvPr id="15" name="Picture 14">
            <a:extLst>
              <a:ext uri="{FF2B5EF4-FFF2-40B4-BE49-F238E27FC236}">
                <a16:creationId xmlns:a16="http://schemas.microsoft.com/office/drawing/2014/main" id="{B4629324-832B-684D-AF22-4968DFF917A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3000"/>
                    </a14:imgEffect>
                    <a14:imgEffect>
                      <a14:saturation sat="228000"/>
                    </a14:imgEffect>
                    <a14:imgEffect>
                      <a14:brightnessContrast bright="31000" contrast="23000"/>
                    </a14:imgEffect>
                  </a14:imgLayer>
                </a14:imgProps>
              </a:ext>
            </a:extLst>
          </a:blip>
          <a:stretch>
            <a:fillRect/>
          </a:stretch>
        </p:blipFill>
        <p:spPr>
          <a:xfrm>
            <a:off x="9799908" y="2789714"/>
            <a:ext cx="2213962" cy="1278571"/>
          </a:xfrm>
          <a:prstGeom prst="rect">
            <a:avLst/>
          </a:prstGeom>
        </p:spPr>
      </p:pic>
      <p:pic>
        <p:nvPicPr>
          <p:cNvPr id="16" name="Picture 15">
            <a:extLst>
              <a:ext uri="{FF2B5EF4-FFF2-40B4-BE49-F238E27FC236}">
                <a16:creationId xmlns:a16="http://schemas.microsoft.com/office/drawing/2014/main" id="{32520522-7A9C-FF4C-E9B9-68B64EE4A998}"/>
              </a:ext>
            </a:extLst>
          </p:cNvPr>
          <p:cNvPicPr>
            <a:picLocks noChangeAspect="1"/>
          </p:cNvPicPr>
          <p:nvPr/>
        </p:nvPicPr>
        <p:blipFill>
          <a:blip r:embed="rId8"/>
          <a:stretch>
            <a:fillRect/>
          </a:stretch>
        </p:blipFill>
        <p:spPr>
          <a:xfrm>
            <a:off x="7433353" y="3016936"/>
            <a:ext cx="1301393" cy="1533785"/>
          </a:xfrm>
          <a:prstGeom prst="rect">
            <a:avLst/>
          </a:prstGeom>
          <a:effectLst/>
        </p:spPr>
      </p:pic>
      <p:pic>
        <p:nvPicPr>
          <p:cNvPr id="17" name="Picture 16">
            <a:extLst>
              <a:ext uri="{FF2B5EF4-FFF2-40B4-BE49-F238E27FC236}">
                <a16:creationId xmlns:a16="http://schemas.microsoft.com/office/drawing/2014/main" id="{4A12C738-3D8D-D109-7430-26479CF9EED1}"/>
              </a:ext>
            </a:extLst>
          </p:cNvPr>
          <p:cNvPicPr>
            <a:picLocks noChangeAspect="1"/>
          </p:cNvPicPr>
          <p:nvPr/>
        </p:nvPicPr>
        <p:blipFill>
          <a:blip r:embed="rId9">
            <a:alphaModFix/>
            <a:extLst>
              <a:ext uri="{BEBA8EAE-BF5A-486C-A8C5-ECC9F3942E4B}">
                <a14:imgProps xmlns:a14="http://schemas.microsoft.com/office/drawing/2010/main">
                  <a14:imgLayer r:embed="rId10">
                    <a14:imgEffect>
                      <a14:sharpenSoften amount="-15000"/>
                    </a14:imgEffect>
                    <a14:imgEffect>
                      <a14:brightnessContrast bright="29000"/>
                    </a14:imgEffect>
                  </a14:imgLayer>
                </a14:imgProps>
              </a:ext>
            </a:extLst>
          </a:blip>
          <a:stretch>
            <a:fillRect/>
          </a:stretch>
        </p:blipFill>
        <p:spPr>
          <a:xfrm>
            <a:off x="7415641" y="4440230"/>
            <a:ext cx="2208774" cy="874306"/>
          </a:xfrm>
          <a:prstGeom prst="rect">
            <a:avLst/>
          </a:prstGeom>
        </p:spPr>
      </p:pic>
    </p:spTree>
    <p:extLst>
      <p:ext uri="{BB962C8B-B14F-4D97-AF65-F5344CB8AC3E}">
        <p14:creationId xmlns:p14="http://schemas.microsoft.com/office/powerpoint/2010/main" val="2525248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CC04-5FFC-6A4B-9E97-042AA43073C0}"/>
              </a:ext>
            </a:extLst>
          </p:cNvPr>
          <p:cNvSpPr>
            <a:spLocks noGrp="1"/>
          </p:cNvSpPr>
          <p:nvPr>
            <p:ph type="title"/>
          </p:nvPr>
        </p:nvSpPr>
        <p:spPr>
          <a:xfrm>
            <a:off x="309717" y="451741"/>
            <a:ext cx="11680722" cy="543036"/>
          </a:xfrm>
        </p:spPr>
        <p:txBody>
          <a:bodyPr>
            <a:normAutofit fontScale="90000"/>
          </a:bodyPr>
          <a:lstStyle/>
          <a:p>
            <a:r>
              <a:rPr lang="en-US" dirty="0">
                <a:solidFill>
                  <a:srgbClr val="C00000"/>
                </a:solidFill>
              </a:rPr>
              <a:t>Review - Physics Requirements of the Future Controls</a:t>
            </a:r>
          </a:p>
        </p:txBody>
      </p:sp>
      <p:sp>
        <p:nvSpPr>
          <p:cNvPr id="3" name="Content Placeholder 2">
            <a:extLst>
              <a:ext uri="{FF2B5EF4-FFF2-40B4-BE49-F238E27FC236}">
                <a16:creationId xmlns:a16="http://schemas.microsoft.com/office/drawing/2014/main" id="{16715DDD-AC00-6940-B095-232E995B3E15}"/>
              </a:ext>
            </a:extLst>
          </p:cNvPr>
          <p:cNvSpPr>
            <a:spLocks noGrp="1"/>
          </p:cNvSpPr>
          <p:nvPr>
            <p:ph sz="quarter" idx="14"/>
          </p:nvPr>
        </p:nvSpPr>
        <p:spPr>
          <a:xfrm>
            <a:off x="609600" y="1176349"/>
            <a:ext cx="11218606" cy="3867599"/>
          </a:xfrm>
        </p:spPr>
        <p:txBody>
          <a:bodyPr>
            <a:normAutofit fontScale="92500" lnSpcReduction="20000"/>
          </a:bodyPr>
          <a:lstStyle/>
          <a:p>
            <a:r>
              <a:rPr lang="en-US" sz="2400" dirty="0">
                <a:solidFill>
                  <a:srgbClr val="C00000"/>
                </a:solidFill>
              </a:rPr>
              <a:t>Online Beam Optimization no longer just known a priori model</a:t>
            </a:r>
            <a:r>
              <a:rPr lang="en-US" sz="2400" dirty="0"/>
              <a:t>. Not only ad-hoc “correlation plots”, Singular Value Decomposition, bumps, PID or Kalman – based</a:t>
            </a:r>
            <a:r>
              <a:rPr lang="en-US" sz="2400" dirty="0">
                <a:solidFill>
                  <a:srgbClr val="FF0000"/>
                </a:solidFill>
              </a:rPr>
              <a:t>.  </a:t>
            </a:r>
            <a:r>
              <a:rPr lang="en-US" sz="2400" dirty="0"/>
              <a:t>Rather continuous multi-parametric and NN online, and big-data offline, informing online in real time </a:t>
            </a:r>
          </a:p>
          <a:p>
            <a:r>
              <a:rPr lang="en-US" sz="2400" dirty="0">
                <a:solidFill>
                  <a:srgbClr val="C00000"/>
                </a:solidFill>
              </a:rPr>
              <a:t>Online Models no longer linear only</a:t>
            </a:r>
            <a:r>
              <a:rPr lang="en-US" sz="2400" dirty="0"/>
              <a:t>. Space charge, RF kicks, magnet errors, dynamic initial conditions, must be included. That implies large HPC and ML, reading and writing to online PVs!</a:t>
            </a:r>
          </a:p>
          <a:p>
            <a:r>
              <a:rPr lang="en-US" sz="2400" dirty="0">
                <a:solidFill>
                  <a:srgbClr val="C00000"/>
                </a:solidFill>
              </a:rPr>
              <a:t>Tuning on Pulse identified data</a:t>
            </a:r>
            <a:r>
              <a:rPr lang="en-US" sz="2400" dirty="0">
                <a:solidFill>
                  <a:srgbClr val="FF0000"/>
                </a:solidFill>
              </a:rPr>
              <a:t>. </a:t>
            </a:r>
            <a:r>
              <a:rPr lang="en-US" sz="2400" dirty="0"/>
              <a:t>Pulse Synchronous Archiving All pulses, (soft) Real time pulse synch accelerator-detector optimization, Continuous image </a:t>
            </a:r>
            <a:r>
              <a:rPr lang="en-US" sz="2400" dirty="0" err="1"/>
              <a:t>acq</a:t>
            </a:r>
            <a:r>
              <a:rPr lang="en-US" sz="2400" dirty="0"/>
              <a:t>/store, Pulse based Modeling</a:t>
            </a:r>
          </a:p>
          <a:p>
            <a:r>
              <a:rPr lang="en-US" sz="2400" dirty="0">
                <a:solidFill>
                  <a:srgbClr val="C00000"/>
                </a:solidFill>
              </a:rPr>
              <a:t>Control system Requirements (SLAC = EPICS). </a:t>
            </a:r>
            <a:r>
              <a:rPr lang="en-US" sz="2400" dirty="0"/>
              <a:t>High</a:t>
            </a:r>
            <a:r>
              <a:rPr lang="en-US" sz="2400" dirty="0">
                <a:solidFill>
                  <a:srgbClr val="C00000"/>
                </a:solidFill>
              </a:rPr>
              <a:t> </a:t>
            </a:r>
            <a:r>
              <a:rPr lang="en-US" sz="2400" dirty="0"/>
              <a:t>Speed Data Services (PVA). Semi-structured science data (PVA)</a:t>
            </a:r>
          </a:p>
          <a:p>
            <a:pPr lvl="1"/>
            <a:r>
              <a:rPr lang="en-US" sz="2000" dirty="0">
                <a:solidFill>
                  <a:srgbClr val="C00000"/>
                </a:solidFill>
              </a:rPr>
              <a:t>Big Data Storage (S3DF) </a:t>
            </a:r>
            <a:r>
              <a:rPr lang="en-US" sz="2000" dirty="0"/>
              <a:t>– typically outside the control network (!)</a:t>
            </a:r>
          </a:p>
          <a:p>
            <a:pPr lvl="1"/>
            <a:r>
              <a:rPr lang="en-US" sz="2000" dirty="0">
                <a:solidFill>
                  <a:srgbClr val="C00000"/>
                </a:solidFill>
              </a:rPr>
              <a:t>High Performance Computing </a:t>
            </a:r>
            <a:r>
              <a:rPr lang="en-US" sz="2000" dirty="0"/>
              <a:t>– typically outside the control network (!)</a:t>
            </a:r>
          </a:p>
          <a:p>
            <a:pPr lvl="1"/>
            <a:endParaRPr lang="en-US" sz="2000" dirty="0"/>
          </a:p>
          <a:p>
            <a:pPr marL="0" indent="0">
              <a:buNone/>
            </a:pPr>
            <a:endParaRPr lang="en-US" sz="2400" dirty="0"/>
          </a:p>
          <a:p>
            <a:endParaRPr lang="en-US" sz="2400" dirty="0"/>
          </a:p>
        </p:txBody>
      </p:sp>
      <p:sp>
        <p:nvSpPr>
          <p:cNvPr id="6" name="TextBox 5">
            <a:extLst>
              <a:ext uri="{FF2B5EF4-FFF2-40B4-BE49-F238E27FC236}">
                <a16:creationId xmlns:a16="http://schemas.microsoft.com/office/drawing/2014/main" id="{30DEB9E5-263A-7893-09CB-7BAE8460BF37}"/>
              </a:ext>
            </a:extLst>
          </p:cNvPr>
          <p:cNvSpPr txBox="1"/>
          <p:nvPr/>
        </p:nvSpPr>
        <p:spPr>
          <a:xfrm>
            <a:off x="162232" y="5047470"/>
            <a:ext cx="11828207" cy="646331"/>
          </a:xfrm>
          <a:prstGeom prst="rect">
            <a:avLst/>
          </a:prstGeom>
          <a:noFill/>
        </p:spPr>
        <p:txBody>
          <a:bodyPr wrap="square" rtlCol="0">
            <a:spAutoFit/>
          </a:bodyPr>
          <a:lstStyle/>
          <a:p>
            <a:r>
              <a:rPr lang="en-US" dirty="0"/>
              <a:t>CONCLUSION: </a:t>
            </a:r>
            <a:r>
              <a:rPr lang="en-US" u="sng" dirty="0"/>
              <a:t>Controls Architecture must adapt to </a:t>
            </a:r>
            <a:r>
              <a:rPr lang="en-US" sz="1800" u="sng" dirty="0"/>
              <a:t>support physics analysis on fast networks off production</a:t>
            </a:r>
            <a:r>
              <a:rPr lang="en-US" sz="1800" dirty="0"/>
              <a:t>; </a:t>
            </a:r>
          </a:p>
          <a:p>
            <a:r>
              <a:rPr lang="en-US" sz="1800" dirty="0">
                <a:solidFill>
                  <a:srgbClr val="C00000"/>
                </a:solidFill>
              </a:rPr>
              <a:t>Control system moves into High Performance </a:t>
            </a:r>
            <a:r>
              <a:rPr lang="en-US" sz="1800" dirty="0" err="1">
                <a:solidFill>
                  <a:srgbClr val="C00000"/>
                </a:solidFill>
              </a:rPr>
              <a:t>Compting</a:t>
            </a:r>
            <a:r>
              <a:rPr lang="en-US" sz="1800" dirty="0">
                <a:solidFill>
                  <a:srgbClr val="C00000"/>
                </a:solidFill>
              </a:rPr>
              <a:t> (</a:t>
            </a:r>
            <a:r>
              <a:rPr lang="en-US" sz="1800" dirty="0" err="1">
                <a:solidFill>
                  <a:srgbClr val="C00000"/>
                </a:solidFill>
              </a:rPr>
              <a:t>formery</a:t>
            </a:r>
            <a:r>
              <a:rPr lang="en-US" sz="1800" dirty="0">
                <a:solidFill>
                  <a:srgbClr val="C00000"/>
                </a:solidFill>
              </a:rPr>
              <a:t> entirely offline, and outside the production secure network)</a:t>
            </a:r>
          </a:p>
        </p:txBody>
      </p:sp>
      <p:sp>
        <p:nvSpPr>
          <p:cNvPr id="7" name="TextBox 6">
            <a:extLst>
              <a:ext uri="{FF2B5EF4-FFF2-40B4-BE49-F238E27FC236}">
                <a16:creationId xmlns:a16="http://schemas.microsoft.com/office/drawing/2014/main" id="{992A3311-B5F1-5BE3-08CE-CE599CF6E143}"/>
              </a:ext>
            </a:extLst>
          </p:cNvPr>
          <p:cNvSpPr txBox="1"/>
          <p:nvPr/>
        </p:nvSpPr>
        <p:spPr>
          <a:xfrm>
            <a:off x="516193" y="5944806"/>
            <a:ext cx="11120283" cy="369332"/>
          </a:xfrm>
          <a:prstGeom prst="rect">
            <a:avLst/>
          </a:prstGeom>
          <a:solidFill>
            <a:srgbClr val="C00000"/>
          </a:solidFill>
        </p:spPr>
        <p:txBody>
          <a:bodyPr wrap="square" rtlCol="0">
            <a:spAutoFit/>
          </a:bodyPr>
          <a:lstStyle/>
          <a:p>
            <a:pPr algn="ctr"/>
            <a:r>
              <a:rPr lang="en-US" sz="1800" dirty="0">
                <a:solidFill>
                  <a:schemeClr val="bg1"/>
                </a:solidFill>
              </a:rPr>
              <a:t>Controls can no longer rely on a secure perimeter cyber model. </a:t>
            </a:r>
          </a:p>
        </p:txBody>
      </p:sp>
    </p:spTree>
    <p:extLst>
      <p:ext uri="{BB962C8B-B14F-4D97-AF65-F5344CB8AC3E}">
        <p14:creationId xmlns:p14="http://schemas.microsoft.com/office/powerpoint/2010/main" val="1103746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79614" y="1764777"/>
            <a:ext cx="11887200" cy="3346066"/>
          </a:xfrm>
        </p:spPr>
        <p:txBody>
          <a:bodyPr>
            <a:normAutofit lnSpcReduction="10000"/>
          </a:bodyPr>
          <a:lstStyle/>
          <a:p>
            <a:r>
              <a:rPr lang="en-US" sz="2400" dirty="0">
                <a:solidFill>
                  <a:schemeClr val="bg1">
                    <a:lumMod val="65000"/>
                  </a:schemeClr>
                </a:solidFill>
              </a:rPr>
              <a:t>Online Beam Tuning: Linear numerical methods, precomputed linear or 2</a:t>
            </a:r>
            <a:r>
              <a:rPr lang="en-US" sz="2400" baseline="30000" dirty="0">
                <a:solidFill>
                  <a:schemeClr val="bg1">
                    <a:lumMod val="65000"/>
                  </a:schemeClr>
                </a:solidFill>
              </a:rPr>
              <a:t>nd</a:t>
            </a:r>
            <a:r>
              <a:rPr lang="en-US" sz="2400" dirty="0">
                <a:solidFill>
                  <a:schemeClr val="bg1">
                    <a:lumMod val="65000"/>
                  </a:schemeClr>
                </a:solidFill>
              </a:rPr>
              <a:t> order model  </a:t>
            </a:r>
            <a:br>
              <a:rPr lang="en-US" sz="2400" dirty="0">
                <a:solidFill>
                  <a:schemeClr val="bg1">
                    <a:lumMod val="65000"/>
                  </a:schemeClr>
                </a:solidFill>
              </a:rPr>
            </a:br>
            <a:r>
              <a:rPr lang="en-US" sz="2400" dirty="0">
                <a:solidFill>
                  <a:schemeClr val="bg1">
                    <a:lumMod val="65000"/>
                  </a:schemeClr>
                </a:solidFill>
              </a:rPr>
              <a:t>→  non-linear, multi-particle model based, ML and multiparametric methods. </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Scope: Controls += Accelerator Optimization + Big Data</a:t>
            </a:r>
            <a:br>
              <a:rPr lang="en-US" sz="2400" dirty="0">
                <a:solidFill>
                  <a:schemeClr val="bg1">
                    <a:lumMod val="65000"/>
                  </a:schemeClr>
                </a:solidFill>
              </a:rPr>
            </a:br>
            <a:endParaRPr lang="en-US" sz="2400" dirty="0">
              <a:solidFill>
                <a:schemeClr val="bg1">
                  <a:lumMod val="65000"/>
                </a:schemeClr>
              </a:solidFill>
            </a:endParaRPr>
          </a:p>
          <a:p>
            <a:r>
              <a:rPr lang="en-US" sz="2400" dirty="0"/>
              <a:t>⇒ 𝚫 Network: Controls </a:t>
            </a:r>
            <a:r>
              <a:rPr lang="en-US" sz="2400" dirty="0">
                <a:solidFill>
                  <a:schemeClr val="tx1"/>
                </a:solidFill>
              </a:rPr>
              <a:t>+= High-Performance Computing</a:t>
            </a:r>
            <a:br>
              <a:rPr lang="en-US" sz="2400" dirty="0">
                <a:solidFill>
                  <a:schemeClr val="tx1"/>
                </a:solidFill>
              </a:rPr>
            </a:br>
            <a:endParaRPr lang="en-US" sz="2400" dirty="0">
              <a:solidFill>
                <a:schemeClr val="tx1"/>
              </a:solidFill>
            </a:endParaRPr>
          </a:p>
          <a:p>
            <a:r>
              <a:rPr lang="en-US" sz="2400" dirty="0">
                <a:solidFill>
                  <a:schemeClr val="bg1">
                    <a:lumMod val="65000"/>
                  </a:schemeClr>
                </a:solidFill>
              </a:rPr>
              <a:t>⇒ 𝚫 Security: EPICS += Transport Layer Security. Secure High-Performance Computing.   </a:t>
            </a:r>
            <a:br>
              <a:rPr lang="en-US" sz="2400" dirty="0">
                <a:solidFill>
                  <a:schemeClr val="bg1">
                    <a:lumMod val="65000"/>
                  </a:schemeClr>
                </a:solidFill>
              </a:rPr>
            </a:br>
            <a:endParaRPr lang="en-US" sz="2400" dirty="0">
              <a:solidFill>
                <a:schemeClr val="bg1">
                  <a:lumMod val="65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26</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Tree>
    <p:extLst>
      <p:ext uri="{BB962C8B-B14F-4D97-AF65-F5344CB8AC3E}">
        <p14:creationId xmlns:p14="http://schemas.microsoft.com/office/powerpoint/2010/main" val="1236993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ABC9C-1D36-1E5F-63B6-0B7A31F946EA}"/>
              </a:ext>
            </a:extLst>
          </p:cNvPr>
          <p:cNvSpPr>
            <a:spLocks noGrp="1"/>
          </p:cNvSpPr>
          <p:nvPr>
            <p:ph type="title"/>
          </p:nvPr>
        </p:nvSpPr>
        <p:spPr>
          <a:xfrm>
            <a:off x="143767" y="250434"/>
            <a:ext cx="11904466" cy="543036"/>
          </a:xfrm>
        </p:spPr>
        <p:txBody>
          <a:bodyPr>
            <a:noAutofit/>
          </a:bodyPr>
          <a:lstStyle/>
          <a:p>
            <a:r>
              <a:rPr lang="en-US" sz="3200" dirty="0"/>
              <a:t>Our PRODUCTION Distributed Control System + EPICS Cyber Schematic </a:t>
            </a:r>
          </a:p>
        </p:txBody>
      </p:sp>
      <p:pic>
        <p:nvPicPr>
          <p:cNvPr id="2050" name="Picture 2" descr="Fig. 2">
            <a:extLst>
              <a:ext uri="{FF2B5EF4-FFF2-40B4-BE49-F238E27FC236}">
                <a16:creationId xmlns:a16="http://schemas.microsoft.com/office/drawing/2014/main" id="{5E2FA5DD-317B-33E6-70B6-95EA7FBE3AB2}"/>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2066383" y="2195452"/>
            <a:ext cx="6882523" cy="237759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279200-8288-1571-42AB-A10069DEFE6F}"/>
              </a:ext>
            </a:extLst>
          </p:cNvPr>
          <p:cNvSpPr txBox="1"/>
          <p:nvPr/>
        </p:nvSpPr>
        <p:spPr>
          <a:xfrm>
            <a:off x="9324933" y="6489018"/>
            <a:ext cx="2867067" cy="338554"/>
          </a:xfrm>
          <a:prstGeom prst="rect">
            <a:avLst/>
          </a:prstGeom>
          <a:noFill/>
        </p:spPr>
        <p:txBody>
          <a:bodyPr wrap="none" rtlCol="0">
            <a:spAutoFit/>
          </a:bodyPr>
          <a:lstStyle/>
          <a:p>
            <a:r>
              <a:rPr lang="en-US" sz="1600" i="1" dirty="0"/>
              <a:t>Borrowing from M. </a:t>
            </a:r>
            <a:r>
              <a:rPr lang="en-US" sz="1600" i="1" dirty="0" err="1"/>
              <a:t>Thuot</a:t>
            </a:r>
            <a:r>
              <a:rPr lang="en-US" sz="1600" i="1" dirty="0"/>
              <a:t> 1996</a:t>
            </a:r>
            <a:r>
              <a:rPr lang="en-US" sz="1600" dirty="0"/>
              <a:t>. </a:t>
            </a:r>
          </a:p>
        </p:txBody>
      </p:sp>
      <p:sp>
        <p:nvSpPr>
          <p:cNvPr id="10" name="TextBox 9">
            <a:extLst>
              <a:ext uri="{FF2B5EF4-FFF2-40B4-BE49-F238E27FC236}">
                <a16:creationId xmlns:a16="http://schemas.microsoft.com/office/drawing/2014/main" id="{0DAF176B-1E29-FE65-0B4C-EC5D4C952995}"/>
              </a:ext>
            </a:extLst>
          </p:cNvPr>
          <p:cNvSpPr txBox="1"/>
          <p:nvPr/>
        </p:nvSpPr>
        <p:spPr>
          <a:xfrm>
            <a:off x="191078" y="1271485"/>
            <a:ext cx="11216113" cy="523220"/>
          </a:xfrm>
          <a:prstGeom prst="rect">
            <a:avLst/>
          </a:prstGeom>
          <a:noFill/>
          <a:ln>
            <a:solidFill>
              <a:srgbClr val="FF0000"/>
            </a:solidFill>
          </a:ln>
        </p:spPr>
        <p:txBody>
          <a:bodyPr wrap="square" rtlCol="0">
            <a:spAutoFit/>
          </a:bodyPr>
          <a:lstStyle/>
          <a:p>
            <a:r>
              <a:rPr lang="en-US" sz="1400" i="1" dirty="0"/>
              <a:t>Classically, SLAC Policy = </a:t>
            </a:r>
            <a:r>
              <a:rPr lang="en-US" sz="1400" i="1" dirty="0">
                <a:solidFill>
                  <a:srgbClr val="FF0000"/>
                </a:solidFill>
              </a:rPr>
              <a:t>ALL machine settable process variables MUST ONLY be set from the production network </a:t>
            </a:r>
            <a:r>
              <a:rPr lang="en-US" sz="1400" i="1" dirty="0"/>
              <a:t>– as an implementation of the cyber policy that only authorized personnel or authorized machines may write PVs.  That is, accelerator cyber sec is implemented as a sequestered network.  </a:t>
            </a:r>
          </a:p>
        </p:txBody>
      </p:sp>
      <p:pic>
        <p:nvPicPr>
          <p:cNvPr id="2" name="Picture 1">
            <a:extLst>
              <a:ext uri="{FF2B5EF4-FFF2-40B4-BE49-F238E27FC236}">
                <a16:creationId xmlns:a16="http://schemas.microsoft.com/office/drawing/2014/main" id="{581514B5-E44A-5887-5E05-EC71272449B1}"/>
              </a:ext>
            </a:extLst>
          </p:cNvPr>
          <p:cNvPicPr>
            <a:picLocks noChangeAspect="1"/>
          </p:cNvPicPr>
          <p:nvPr/>
        </p:nvPicPr>
        <p:blipFill>
          <a:blip r:embed="rId3"/>
          <a:stretch>
            <a:fillRect/>
          </a:stretch>
        </p:blipFill>
        <p:spPr>
          <a:xfrm>
            <a:off x="366286" y="4919436"/>
            <a:ext cx="3886200" cy="1276467"/>
          </a:xfrm>
          <a:prstGeom prst="rect">
            <a:avLst/>
          </a:prstGeom>
        </p:spPr>
      </p:pic>
      <p:cxnSp>
        <p:nvCxnSpPr>
          <p:cNvPr id="4" name="Straight Connector 3">
            <a:extLst>
              <a:ext uri="{FF2B5EF4-FFF2-40B4-BE49-F238E27FC236}">
                <a16:creationId xmlns:a16="http://schemas.microsoft.com/office/drawing/2014/main" id="{F62B0150-BB34-194D-9BD7-1C5D73183376}"/>
              </a:ext>
            </a:extLst>
          </p:cNvPr>
          <p:cNvCxnSpPr/>
          <p:nvPr/>
        </p:nvCxnSpPr>
        <p:spPr>
          <a:xfrm>
            <a:off x="777766" y="4901202"/>
            <a:ext cx="3474720" cy="0"/>
          </a:xfrm>
          <a:prstGeom prst="line">
            <a:avLst/>
          </a:prstGeom>
          <a:ln w="22225"/>
        </p:spPr>
        <p:style>
          <a:lnRef idx="1">
            <a:schemeClr val="accent4"/>
          </a:lnRef>
          <a:fillRef idx="0">
            <a:schemeClr val="accent4"/>
          </a:fillRef>
          <a:effectRef idx="0">
            <a:schemeClr val="accent4"/>
          </a:effectRef>
          <a:fontRef idx="minor">
            <a:schemeClr val="tx1"/>
          </a:fontRef>
        </p:style>
      </p:cxnSp>
      <p:cxnSp>
        <p:nvCxnSpPr>
          <p:cNvPr id="8" name="Straight Connector 7">
            <a:extLst>
              <a:ext uri="{FF2B5EF4-FFF2-40B4-BE49-F238E27FC236}">
                <a16:creationId xmlns:a16="http://schemas.microsoft.com/office/drawing/2014/main" id="{84D03B8A-AAF6-3AA3-9516-6D496C9C94C8}"/>
              </a:ext>
            </a:extLst>
          </p:cNvPr>
          <p:cNvCxnSpPr>
            <a:cxnSpLocks/>
          </p:cNvCxnSpPr>
          <p:nvPr/>
        </p:nvCxnSpPr>
        <p:spPr>
          <a:xfrm>
            <a:off x="3129387" y="4663042"/>
            <a:ext cx="0" cy="217757"/>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F7942FAC-5425-ECB7-2BAF-74A836950C2B}"/>
              </a:ext>
            </a:extLst>
          </p:cNvPr>
          <p:cNvSpPr txBox="1"/>
          <p:nvPr/>
        </p:nvSpPr>
        <p:spPr>
          <a:xfrm>
            <a:off x="9080798" y="1861267"/>
            <a:ext cx="2575775" cy="2246769"/>
          </a:xfrm>
          <a:prstGeom prst="rect">
            <a:avLst/>
          </a:prstGeom>
          <a:noFill/>
        </p:spPr>
        <p:txBody>
          <a:bodyPr wrap="square" rtlCol="0">
            <a:spAutoFit/>
          </a:bodyPr>
          <a:lstStyle/>
          <a:p>
            <a:r>
              <a:rPr lang="en-US" sz="1400" dirty="0"/>
              <a:t>Control Network. EPICS (CA and/or PVA) in most DOE labs. Others include ACNET, TANGO, SLCMSG etc. </a:t>
            </a:r>
            <a:r>
              <a:rPr lang="en-US" sz="1400" dirty="0">
                <a:solidFill>
                  <a:srgbClr val="FF0000"/>
                </a:solidFill>
              </a:rPr>
              <a:t>EPICS has </a:t>
            </a:r>
            <a:r>
              <a:rPr lang="en-US" sz="1400" i="1" dirty="0"/>
              <a:t>Authorization</a:t>
            </a:r>
            <a:r>
              <a:rPr lang="en-US" sz="1400" dirty="0"/>
              <a:t> but </a:t>
            </a:r>
            <a:r>
              <a:rPr lang="en-US" sz="1400" dirty="0">
                <a:solidFill>
                  <a:srgbClr val="FF0000"/>
                </a:solidFill>
              </a:rPr>
              <a:t>no intrinsic </a:t>
            </a:r>
            <a:r>
              <a:rPr lang="en-US" sz="1400" i="1" dirty="0">
                <a:solidFill>
                  <a:srgbClr val="FF0000"/>
                </a:solidFill>
              </a:rPr>
              <a:t>Authentication</a:t>
            </a:r>
            <a:r>
              <a:rPr lang="en-US" sz="1400" dirty="0">
                <a:solidFill>
                  <a:srgbClr val="FF0000"/>
                </a:solidFill>
              </a:rPr>
              <a:t>.  </a:t>
            </a:r>
            <a:br>
              <a:rPr lang="en-US" sz="1400" dirty="0">
                <a:solidFill>
                  <a:srgbClr val="FF0000"/>
                </a:solidFill>
              </a:rPr>
            </a:br>
            <a:r>
              <a:rPr lang="en-US" sz="1400" dirty="0">
                <a:solidFill>
                  <a:srgbClr val="FF0000"/>
                </a:solidFill>
              </a:rPr>
              <a:t>⇒ Server can’t be sure who made a control request. Client can’t be sure data came from a given device.</a:t>
            </a:r>
          </a:p>
        </p:txBody>
      </p:sp>
      <p:sp>
        <p:nvSpPr>
          <p:cNvPr id="16" name="TextBox 15">
            <a:extLst>
              <a:ext uri="{FF2B5EF4-FFF2-40B4-BE49-F238E27FC236}">
                <a16:creationId xmlns:a16="http://schemas.microsoft.com/office/drawing/2014/main" id="{B6FA4EE8-E96C-B7D0-1176-15423F72AB8C}"/>
              </a:ext>
            </a:extLst>
          </p:cNvPr>
          <p:cNvSpPr txBox="1"/>
          <p:nvPr/>
        </p:nvSpPr>
        <p:spPr>
          <a:xfrm>
            <a:off x="7510417" y="4055634"/>
            <a:ext cx="4278690" cy="1384995"/>
          </a:xfrm>
          <a:prstGeom prst="rect">
            <a:avLst/>
          </a:prstGeom>
          <a:noFill/>
        </p:spPr>
        <p:txBody>
          <a:bodyPr wrap="square" rtlCol="0">
            <a:spAutoFit/>
          </a:bodyPr>
          <a:lstStyle/>
          <a:p>
            <a:r>
              <a:rPr lang="en-US" sz="1400" dirty="0"/>
              <a:t>Input Output Controllers (IOCs). Pseudo real-time dataflow databases and device drivers, maybe also real-time PLC or FPGA. </a:t>
            </a:r>
            <a:r>
              <a:rPr lang="en-US" sz="1400" dirty="0">
                <a:solidFill>
                  <a:srgbClr val="FF0000"/>
                </a:solidFill>
              </a:rPr>
              <a:t>Essentially no authentication nor </a:t>
            </a:r>
            <a:r>
              <a:rPr lang="en-US" sz="1400" i="1" dirty="0">
                <a:solidFill>
                  <a:srgbClr val="FF0000"/>
                </a:solidFill>
              </a:rPr>
              <a:t>authorization</a:t>
            </a:r>
            <a:r>
              <a:rPr lang="en-US" sz="1400" dirty="0">
                <a:solidFill>
                  <a:srgbClr val="FF0000"/>
                </a:solidFill>
              </a:rPr>
              <a:t>. No software signing. </a:t>
            </a:r>
            <a:br>
              <a:rPr lang="en-US" sz="1400" dirty="0">
                <a:solidFill>
                  <a:srgbClr val="FF0000"/>
                </a:solidFill>
              </a:rPr>
            </a:br>
            <a:r>
              <a:rPr lang="en-US" sz="1400" dirty="0">
                <a:solidFill>
                  <a:srgbClr val="FF0000"/>
                </a:solidFill>
              </a:rPr>
              <a:t>⇒  Can’t be sure the computer code you think is running your accelerator is in fact running your accelerator. </a:t>
            </a:r>
          </a:p>
        </p:txBody>
      </p:sp>
      <p:sp>
        <p:nvSpPr>
          <p:cNvPr id="17" name="TextBox 16">
            <a:extLst>
              <a:ext uri="{FF2B5EF4-FFF2-40B4-BE49-F238E27FC236}">
                <a16:creationId xmlns:a16="http://schemas.microsoft.com/office/drawing/2014/main" id="{FDE99412-1EE1-B926-EADF-60E75C930401}"/>
              </a:ext>
            </a:extLst>
          </p:cNvPr>
          <p:cNvSpPr txBox="1"/>
          <p:nvPr/>
        </p:nvSpPr>
        <p:spPr>
          <a:xfrm>
            <a:off x="609600" y="4132317"/>
            <a:ext cx="2433816" cy="523220"/>
          </a:xfrm>
          <a:prstGeom prst="rect">
            <a:avLst/>
          </a:prstGeom>
          <a:solidFill>
            <a:schemeClr val="bg1"/>
          </a:solidFill>
        </p:spPr>
        <p:txBody>
          <a:bodyPr wrap="square" rtlCol="0">
            <a:spAutoFit/>
          </a:bodyPr>
          <a:lstStyle/>
          <a:p>
            <a:r>
              <a:rPr lang="en-US" sz="1400" dirty="0"/>
              <a:t>Field Buses; </a:t>
            </a:r>
            <a:br>
              <a:rPr lang="en-US" sz="1400" dirty="0"/>
            </a:br>
            <a:r>
              <a:rPr lang="en-US" sz="1400" dirty="0"/>
              <a:t>Allen-Bradley, VME, CAMAC  </a:t>
            </a:r>
          </a:p>
        </p:txBody>
      </p:sp>
      <p:sp>
        <p:nvSpPr>
          <p:cNvPr id="20" name="TextBox 19">
            <a:extLst>
              <a:ext uri="{FF2B5EF4-FFF2-40B4-BE49-F238E27FC236}">
                <a16:creationId xmlns:a16="http://schemas.microsoft.com/office/drawing/2014/main" id="{8EDEFC4F-015E-2F05-74FC-3E14E64751EB}"/>
              </a:ext>
            </a:extLst>
          </p:cNvPr>
          <p:cNvSpPr txBox="1"/>
          <p:nvPr/>
        </p:nvSpPr>
        <p:spPr>
          <a:xfrm>
            <a:off x="6136400" y="5483717"/>
            <a:ext cx="5689314" cy="954107"/>
          </a:xfrm>
          <a:prstGeom prst="rect">
            <a:avLst/>
          </a:prstGeom>
          <a:noFill/>
          <a:ln>
            <a:solidFill>
              <a:schemeClr val="tx1"/>
            </a:solidFill>
          </a:ln>
        </p:spPr>
        <p:txBody>
          <a:bodyPr wrap="none" rtlCol="0">
            <a:spAutoFit/>
          </a:bodyPr>
          <a:lstStyle/>
          <a:p>
            <a:r>
              <a:rPr lang="en-US" sz="1400" dirty="0"/>
              <a:t>Glossary. “AAA”:</a:t>
            </a:r>
          </a:p>
          <a:p>
            <a:r>
              <a:rPr lang="en-US" sz="1400" i="1" dirty="0"/>
              <a:t>Authentication</a:t>
            </a:r>
            <a:r>
              <a:rPr lang="en-US" sz="1400" dirty="0"/>
              <a:t>: Establish you are who you say you are</a:t>
            </a:r>
          </a:p>
          <a:p>
            <a:r>
              <a:rPr lang="en-US" sz="1400" i="1" dirty="0"/>
              <a:t>Authorization</a:t>
            </a:r>
            <a:r>
              <a:rPr lang="en-US" sz="1400" dirty="0"/>
              <a:t>: What set of things are you allowed to do once authenticated</a:t>
            </a:r>
          </a:p>
          <a:p>
            <a:r>
              <a:rPr lang="en-US" sz="1400" i="1" dirty="0"/>
              <a:t>Audit:</a:t>
            </a:r>
            <a:r>
              <a:rPr lang="en-US" sz="1400" dirty="0"/>
              <a:t> Keeping track of what you did.</a:t>
            </a:r>
          </a:p>
        </p:txBody>
      </p:sp>
    </p:spTree>
    <p:extLst>
      <p:ext uri="{BB962C8B-B14F-4D97-AF65-F5344CB8AC3E}">
        <p14:creationId xmlns:p14="http://schemas.microsoft.com/office/powerpoint/2010/main" val="1664948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14104" y="198129"/>
            <a:ext cx="11969846" cy="543036"/>
          </a:xfrm>
        </p:spPr>
        <p:txBody>
          <a:bodyPr>
            <a:noAutofit/>
          </a:bodyPr>
          <a:lstStyle/>
          <a:p>
            <a:r>
              <a:rPr lang="en-US" sz="2800" dirty="0">
                <a:solidFill>
                  <a:srgbClr val="C00000"/>
                </a:solidFill>
              </a:rPr>
              <a:t>Present Typical Accelerator Computing Architecture </a:t>
            </a:r>
            <a:br>
              <a:rPr lang="en-US" sz="2800" dirty="0"/>
            </a:br>
            <a:r>
              <a:rPr lang="en-US" sz="2800" dirty="0"/>
              <a:t>(LCLS complex at SLAC) </a:t>
            </a:r>
          </a:p>
        </p:txBody>
      </p:sp>
      <p:sp>
        <p:nvSpPr>
          <p:cNvPr id="3" name="TextBox 2">
            <a:extLst>
              <a:ext uri="{FF2B5EF4-FFF2-40B4-BE49-F238E27FC236}">
                <a16:creationId xmlns:a16="http://schemas.microsoft.com/office/drawing/2014/main" id="{FC101DB6-FDF3-1B41-A38E-AE8915E02227}"/>
              </a:ext>
            </a:extLst>
          </p:cNvPr>
          <p:cNvSpPr txBox="1"/>
          <p:nvPr/>
        </p:nvSpPr>
        <p:spPr>
          <a:xfrm>
            <a:off x="8529614" y="1669277"/>
            <a:ext cx="2557560" cy="369332"/>
          </a:xfrm>
          <a:prstGeom prst="rect">
            <a:avLst/>
          </a:prstGeom>
          <a:noFill/>
          <a:ln w="12700">
            <a:noFill/>
          </a:ln>
        </p:spPr>
        <p:txBody>
          <a:bodyPr wrap="none" rtlCol="0">
            <a:spAutoFit/>
          </a:bodyPr>
          <a:lstStyle/>
          <a:p>
            <a:r>
              <a:rPr lang="en-US" dirty="0"/>
              <a:t>Experiment Data Analysis</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524512" y="2180140"/>
            <a:ext cx="3251228" cy="646331"/>
          </a:xfrm>
          <a:prstGeom prst="rect">
            <a:avLst/>
          </a:prstGeom>
          <a:noFill/>
          <a:ln w="12700">
            <a:noFill/>
          </a:ln>
        </p:spPr>
        <p:txBody>
          <a:bodyPr wrap="square" rtlCol="0">
            <a:spAutoFit/>
          </a:bodyPr>
          <a:lstStyle/>
          <a:p>
            <a:r>
              <a:rPr lang="en-US" dirty="0"/>
              <a:t>Multi-particle Tracking (s-2-e)</a:t>
            </a:r>
          </a:p>
          <a:p>
            <a:r>
              <a:rPr lang="en-US" dirty="0"/>
              <a:t>Machine Learning Training</a:t>
            </a:r>
          </a:p>
        </p:txBody>
      </p:sp>
      <p:sp>
        <p:nvSpPr>
          <p:cNvPr id="22" name="TextBox 21">
            <a:extLst>
              <a:ext uri="{FF2B5EF4-FFF2-40B4-BE49-F238E27FC236}">
                <a16:creationId xmlns:a16="http://schemas.microsoft.com/office/drawing/2014/main" id="{AB233C00-E67C-054C-B47F-54F1EDBCEE53}"/>
              </a:ext>
            </a:extLst>
          </p:cNvPr>
          <p:cNvSpPr txBox="1"/>
          <p:nvPr/>
        </p:nvSpPr>
        <p:spPr>
          <a:xfrm flipH="1">
            <a:off x="8061876" y="3454482"/>
            <a:ext cx="1475631" cy="369332"/>
          </a:xfrm>
          <a:prstGeom prst="rect">
            <a:avLst/>
          </a:prstGeom>
          <a:noFill/>
          <a:ln w="12700">
            <a:noFill/>
          </a:ln>
        </p:spPr>
        <p:txBody>
          <a:bodyPr wrap="square" rtlCol="0">
            <a:spAutoFit/>
          </a:bodyPr>
          <a:lstStyle/>
          <a:p>
            <a:r>
              <a:rPr lang="en-US" dirty="0"/>
              <a:t>Simulation</a:t>
            </a:r>
          </a:p>
        </p:txBody>
      </p:sp>
      <p:sp>
        <p:nvSpPr>
          <p:cNvPr id="23" name="TextBox 22">
            <a:extLst>
              <a:ext uri="{FF2B5EF4-FFF2-40B4-BE49-F238E27FC236}">
                <a16:creationId xmlns:a16="http://schemas.microsoft.com/office/drawing/2014/main" id="{8F814F55-1966-A541-A415-43BECCF8E38D}"/>
              </a:ext>
            </a:extLst>
          </p:cNvPr>
          <p:cNvSpPr txBox="1"/>
          <p:nvPr/>
        </p:nvSpPr>
        <p:spPr>
          <a:xfrm>
            <a:off x="8529614" y="1394618"/>
            <a:ext cx="1579343" cy="369332"/>
          </a:xfrm>
          <a:prstGeom prst="rect">
            <a:avLst/>
          </a:prstGeom>
          <a:noFill/>
          <a:ln w="12700">
            <a:noFill/>
          </a:ln>
        </p:spPr>
        <p:txBody>
          <a:bodyPr wrap="none" rtlCol="0">
            <a:spAutoFit/>
          </a:bodyPr>
          <a:lstStyle/>
          <a:p>
            <a:r>
              <a:rPr lang="en-US" dirty="0"/>
              <a:t>Big Data stores</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070557" y="3197381"/>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072494" y="3707526"/>
            <a:ext cx="2324804" cy="369332"/>
          </a:xfrm>
          <a:prstGeom prst="rect">
            <a:avLst/>
          </a:prstGeom>
          <a:noFill/>
          <a:ln w="12700">
            <a:noFill/>
          </a:ln>
        </p:spPr>
        <p:txBody>
          <a:bodyPr wrap="none" rtlCol="0">
            <a:spAutoFit/>
          </a:bodyPr>
          <a:lstStyle/>
          <a:p>
            <a:r>
              <a:rPr lang="en-US" dirty="0"/>
              <a:t>Software development</a:t>
            </a:r>
          </a:p>
        </p:txBody>
      </p:sp>
      <p:sp>
        <p:nvSpPr>
          <p:cNvPr id="32" name="TextBox 31">
            <a:extLst>
              <a:ext uri="{FF2B5EF4-FFF2-40B4-BE49-F238E27FC236}">
                <a16:creationId xmlns:a16="http://schemas.microsoft.com/office/drawing/2014/main" id="{4DB609A1-976C-0143-B152-C672EA24194B}"/>
              </a:ext>
            </a:extLst>
          </p:cNvPr>
          <p:cNvSpPr txBox="1"/>
          <p:nvPr/>
        </p:nvSpPr>
        <p:spPr>
          <a:xfrm>
            <a:off x="8526624" y="1929904"/>
            <a:ext cx="2863604" cy="369332"/>
          </a:xfrm>
          <a:prstGeom prst="rect">
            <a:avLst/>
          </a:prstGeom>
          <a:noFill/>
          <a:ln w="12700">
            <a:noFill/>
          </a:ln>
        </p:spPr>
        <p:txBody>
          <a:bodyPr wrap="none" rtlCol="0">
            <a:spAutoFit/>
          </a:bodyPr>
          <a:lstStyle/>
          <a:p>
            <a:r>
              <a:rPr lang="en-US" dirty="0"/>
              <a:t>Accelerator Physics Analysis</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1888828" y="6409608"/>
            <a:ext cx="9373339" cy="317724"/>
          </a:xfrm>
          <a:prstGeom prst="rect">
            <a:avLst/>
          </a:prstGeom>
          <a:noFill/>
          <a:ln w="12700">
            <a:noFill/>
          </a:ln>
        </p:spPr>
        <p:txBody>
          <a:bodyPr wrap="square" rtlCol="0">
            <a:spAutoFit/>
          </a:bodyPr>
          <a:lstStyle/>
          <a:p>
            <a:r>
              <a:rPr lang="en-US" sz="1400" dirty="0"/>
              <a:t>Accelerator devices - 1000s. Producing control and diagnostics signals (Process Variables) -  &gt; 8 million at LCLS </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rgbClr val="FF0000"/>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0A85383F-FB36-D169-2380-163E0EA6C5FA}"/>
              </a:ext>
            </a:extLst>
          </p:cNvPr>
          <p:cNvGrpSpPr/>
          <p:nvPr/>
        </p:nvGrpSpPr>
        <p:grpSpPr>
          <a:xfrm>
            <a:off x="197278" y="4357086"/>
            <a:ext cx="9244425" cy="190514"/>
            <a:chOff x="197278" y="4357086"/>
            <a:chExt cx="9244425" cy="190514"/>
          </a:xfrm>
        </p:grpSpPr>
        <p:sp>
          <p:nvSpPr>
            <p:cNvPr id="5" name="Rectangle 4">
              <a:extLst>
                <a:ext uri="{FF2B5EF4-FFF2-40B4-BE49-F238E27FC236}">
                  <a16:creationId xmlns:a16="http://schemas.microsoft.com/office/drawing/2014/main" id="{18AD322E-2865-EDF7-F463-03BE54C21D19}"/>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39AFC3-4A73-8DDC-1982-4517C8553319}"/>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344A26-7249-5760-306C-6BFD297B7CD8}"/>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6279765-2C5F-FC64-550A-10D2E3E53DEE}"/>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6A66B8B-27DC-1486-B823-8D1CD2FB871C}"/>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1EFC4CE-479E-CC56-65E5-563E23623945}"/>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4E5213F-D05B-EDE5-BDEB-0DAAC2CDDFF3}"/>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0D751B1-B8B2-619E-9D0C-DE575A5196BD}"/>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54EA45E-5C99-F82C-0E89-E4917D08A25D}"/>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CC58DDF-4F1E-1F84-5AE3-9A755D8C5BB1}"/>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4A9F039-BED2-77BE-4FAD-EE32A041CAF0}"/>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DA05595-2774-7CEE-7A56-137D5260FBC5}"/>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FE3957-B1F7-54B1-A757-B8969655E761}"/>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15FEC8A-113F-09A8-09BB-7F74F8919A24}"/>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D4E9460-2CB5-DE6D-744B-2DD18F963632}"/>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3271895-07A2-BE34-5904-BA2DDF606EAD}"/>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FE27664-A737-3BC0-ECCE-FC93FDF0D4B0}"/>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E11204F-8E62-944F-1EB9-A10A6A4EACD8}"/>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86500C4-947B-0A23-4FA7-582B87F6A4D6}"/>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E02078-8D42-2EE5-C30C-CE6C36E05C58}"/>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CA993DE9-A983-D4F8-A775-88DFC10FCCF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3453E41-926D-9E5C-8F32-81CED50BD113}"/>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4B579C1-FC48-904D-51B1-09FA92712329}"/>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B1ACA08B-3143-F8D0-057E-F1743858FEF2}"/>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5055B9B6-C5C6-B564-B671-AF9E196A8CA4}"/>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BCE9305-9E22-D5E4-5ECF-AC5F6DDBA2A8}"/>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488F3D-87C8-C61C-BAC2-2D39B803117F}"/>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EBFE86D-DFF8-C935-1292-C271FCB95C3D}"/>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C823A36-5F2E-C11C-7047-8D800027D1A9}"/>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DDE5208-E5E1-6448-BB4E-8E86207CBC0E}"/>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EC69E757-12E8-75B7-BB80-600EF85753A4}"/>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505274AA-C8F5-825E-57D5-BB7F015E3EE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9B39AE52-32B4-912D-1657-703F9B7D7105}"/>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74272F1-253C-464E-B52A-0CFA3CA6D7F9}"/>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2544FC35-01DD-FD01-C113-DB3A8AA37355}"/>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FBDFD049-A362-447E-5516-50BD4C7B6751}"/>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9F24D318-0633-9D2F-603B-62F43E20AE01}"/>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74585C76-9DFC-DD78-F13A-B0472DA54CE7}"/>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375A0A99-D509-4D86-437C-EE549B3A37F9}"/>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CD6F9BB8-A9E3-A350-9584-0121C10A43EC}"/>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B4507DC0-854D-4727-9B02-DA1F1EAC41A7}"/>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CBC26DBF-F1BC-DC78-9BE0-E2E1C357989C}"/>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48E52619-DEE4-1A17-ACCD-362A7FCCAA3E}"/>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20F6E146-73AA-EDE8-E938-458F3B22026F}"/>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69262723-131D-DCCC-9839-7C23803FD1E7}"/>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1E615F7C-4F3B-C55A-1539-418387DB06F9}"/>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9F79DC56-81BA-4817-E75B-BF9EF1FDB89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10F9B911-05FC-AB92-ECD4-996EF201D5E5}"/>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973DC08C-877C-E6EC-9F34-35EC4FD0BAAC}"/>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88090E1E-8781-19B8-9F20-8CE8BADCB5F3}"/>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11AA857-711F-D80B-AB61-2A3607CCD8AB}"/>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CF47A7FC-6E5E-B205-CE3C-9B57A278E35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EFA5A8D2-4487-6723-C7EF-A11F67B7C813}"/>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54A49FC0-739D-7895-037E-2946DB0307A7}"/>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37E313C4-F25E-3089-4DFD-22A08D55F622}"/>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D2F66F4A-8069-647C-9905-7141F2340ABD}"/>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3470B436-C636-3E3D-A955-C0BA948E072D}"/>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2E937B97-5C40-5F16-5670-9AF46A65C565}"/>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F36FF286-8AFF-AC6B-4140-92DC3E7C76FD}"/>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AC50C66D-3D1D-4269-AD85-84A189149767}"/>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4012B80A-ED22-0119-182A-309C98E9AE88}"/>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155ABF62-80EA-FE5A-7688-833833705011}"/>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868932E9-ED4E-1119-5EB5-C83762DF3101}"/>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235A6AF9-57DB-2E39-045E-BED3CF3A794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890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14104" y="229454"/>
            <a:ext cx="11969846" cy="543036"/>
          </a:xfrm>
        </p:spPr>
        <p:txBody>
          <a:bodyPr>
            <a:noAutofit/>
          </a:bodyPr>
          <a:lstStyle/>
          <a:p>
            <a:r>
              <a:rPr lang="en-US" sz="2800" dirty="0">
                <a:solidFill>
                  <a:srgbClr val="C00000"/>
                </a:solidFill>
              </a:rPr>
              <a:t>In progress Accelerator Computing Architecture</a:t>
            </a:r>
            <a:br>
              <a:rPr lang="en-US" sz="2800" dirty="0">
                <a:solidFill>
                  <a:srgbClr val="C00000"/>
                </a:solidFill>
              </a:rPr>
            </a:br>
            <a:r>
              <a:rPr lang="en-US" sz="2800" dirty="0">
                <a:solidFill>
                  <a:srgbClr val="C00000"/>
                </a:solidFill>
              </a:rPr>
              <a:t>Multi-modal modelling systems added to High Performance Computing </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82507" y="1002284"/>
            <a:ext cx="3678224" cy="2585323"/>
          </a:xfrm>
          <a:prstGeom prst="rect">
            <a:avLst/>
          </a:prstGeom>
          <a:noFill/>
          <a:ln w="12700">
            <a:noFill/>
          </a:ln>
        </p:spPr>
        <p:txBody>
          <a:bodyPr wrap="square" rtlCol="0">
            <a:spAutoFit/>
          </a:bodyPr>
          <a:lstStyle/>
          <a:p>
            <a:r>
              <a:rPr lang="en-US" dirty="0"/>
              <a:t>Big Data stores</a:t>
            </a:r>
          </a:p>
          <a:p>
            <a:r>
              <a:rPr lang="en-US" dirty="0"/>
              <a:t>Experiment Data Analysis</a:t>
            </a:r>
          </a:p>
          <a:p>
            <a:r>
              <a:rPr lang="en-US" dirty="0"/>
              <a:t>Accelerator Physics Analysis</a:t>
            </a:r>
          </a:p>
          <a:p>
            <a:r>
              <a:rPr lang="en-US" dirty="0"/>
              <a:t>Multi-particle Tracking (s-2-e)</a:t>
            </a:r>
          </a:p>
          <a:p>
            <a:r>
              <a:rPr lang="en-US" dirty="0"/>
              <a:t>Machine Learning Training</a:t>
            </a:r>
          </a:p>
          <a:p>
            <a:r>
              <a:rPr lang="en-US" dirty="0">
                <a:solidFill>
                  <a:srgbClr val="FF0000"/>
                </a:solidFill>
              </a:rPr>
              <a:t>Acting on s-2-e results -&gt; PV write </a:t>
            </a:r>
          </a:p>
          <a:p>
            <a:r>
              <a:rPr lang="en-US" dirty="0">
                <a:solidFill>
                  <a:srgbClr val="FF0000"/>
                </a:solidFill>
              </a:rPr>
              <a:t>Machine Learning Inference -&gt; PV write  (Hmmm, problematic!)</a:t>
            </a:r>
          </a:p>
          <a:p>
            <a:endParaRPr lang="en-US" dirty="0"/>
          </a:p>
        </p:txBody>
      </p:sp>
      <p:sp>
        <p:nvSpPr>
          <p:cNvPr id="22" name="TextBox 21">
            <a:extLst>
              <a:ext uri="{FF2B5EF4-FFF2-40B4-BE49-F238E27FC236}">
                <a16:creationId xmlns:a16="http://schemas.microsoft.com/office/drawing/2014/main" id="{AB233C00-E67C-054C-B47F-54F1EDBCEE53}"/>
              </a:ext>
            </a:extLst>
          </p:cNvPr>
          <p:cNvSpPr txBox="1"/>
          <p:nvPr/>
        </p:nvSpPr>
        <p:spPr>
          <a:xfrm flipH="1">
            <a:off x="8061876" y="3548001"/>
            <a:ext cx="1475631" cy="369332"/>
          </a:xfrm>
          <a:prstGeom prst="rect">
            <a:avLst/>
          </a:prstGeom>
          <a:noFill/>
          <a:ln w="12700">
            <a:noFill/>
          </a:ln>
        </p:spPr>
        <p:txBody>
          <a:bodyPr wrap="square" rtlCol="0">
            <a:spAutoFit/>
          </a:bodyPr>
          <a:lstStyle/>
          <a:p>
            <a:r>
              <a:rPr lang="en-US" dirty="0"/>
              <a:t>Simulation</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070557" y="3290900"/>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072494" y="3801045"/>
            <a:ext cx="2324804" cy="369332"/>
          </a:xfrm>
          <a:prstGeom prst="rect">
            <a:avLst/>
          </a:prstGeom>
          <a:noFill/>
          <a:ln w="12700">
            <a:noFill/>
          </a:ln>
        </p:spPr>
        <p:txBody>
          <a:bodyPr wrap="none" rtlCol="0">
            <a:spAutoFit/>
          </a:bodyPr>
          <a:lstStyle/>
          <a:p>
            <a:r>
              <a:rPr lang="en-US" dirty="0"/>
              <a:t>Software development</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2396828" y="6496693"/>
            <a:ext cx="9373339" cy="317724"/>
          </a:xfrm>
          <a:prstGeom prst="rect">
            <a:avLst/>
          </a:prstGeom>
          <a:noFill/>
          <a:ln w="12700">
            <a:noFill/>
          </a:ln>
        </p:spPr>
        <p:txBody>
          <a:bodyPr wrap="square" rtlCol="0">
            <a:spAutoFit/>
          </a:bodyPr>
          <a:lstStyle/>
          <a:p>
            <a:r>
              <a:rPr lang="en-US" sz="1400" dirty="0"/>
              <a:t>Accelerator devices - 1000s. Producing control and diagnostics signals (Process Variables) -  &gt; 8 million at LCLS </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3423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79614" y="1764777"/>
            <a:ext cx="11887200" cy="3346066"/>
          </a:xfrm>
        </p:spPr>
        <p:txBody>
          <a:bodyPr>
            <a:normAutofit lnSpcReduction="10000"/>
          </a:bodyPr>
          <a:lstStyle/>
          <a:p>
            <a:r>
              <a:rPr lang="en-US" sz="2400" dirty="0"/>
              <a:t>Online Beam Tuning: Linear numerical methods, precomputed linear or 2</a:t>
            </a:r>
            <a:r>
              <a:rPr lang="en-US" sz="2400" baseline="30000" dirty="0"/>
              <a:t>nd</a:t>
            </a:r>
            <a:r>
              <a:rPr lang="en-US" sz="2400" dirty="0"/>
              <a:t> order model  </a:t>
            </a:r>
            <a:br>
              <a:rPr lang="en-US" sz="2400" dirty="0"/>
            </a:br>
            <a:r>
              <a:rPr lang="en-US" sz="2400" dirty="0"/>
              <a:t>→  non-linear, multi-particle model based, ML and multiparametric methods. </a:t>
            </a:r>
            <a:br>
              <a:rPr lang="en-US" sz="2400" dirty="0"/>
            </a:br>
            <a:endParaRPr lang="en-US" sz="2400" dirty="0"/>
          </a:p>
          <a:p>
            <a:r>
              <a:rPr lang="en-US" sz="2400" dirty="0"/>
              <a:t>⇒  𝚫 Scope: Controls += Accelerator Optimization + Big Data</a:t>
            </a:r>
            <a:br>
              <a:rPr lang="en-US" sz="2400" dirty="0"/>
            </a:br>
            <a:endParaRPr lang="en-US" sz="2400" dirty="0"/>
          </a:p>
          <a:p>
            <a:r>
              <a:rPr lang="en-US" sz="2400" dirty="0"/>
              <a:t>⇒ 𝚫 Network: Controls </a:t>
            </a:r>
            <a:r>
              <a:rPr lang="en-US" sz="2400" dirty="0">
                <a:solidFill>
                  <a:schemeClr val="tx1"/>
                </a:solidFill>
              </a:rPr>
              <a:t>+= High-Performance Computing</a:t>
            </a:r>
            <a:br>
              <a:rPr lang="en-US" sz="2400" dirty="0">
                <a:solidFill>
                  <a:schemeClr val="tx1"/>
                </a:solidFill>
              </a:rPr>
            </a:br>
            <a:endParaRPr lang="en-US" sz="2400" dirty="0">
              <a:solidFill>
                <a:schemeClr val="tx1"/>
              </a:solidFill>
            </a:endParaRPr>
          </a:p>
          <a:p>
            <a:r>
              <a:rPr lang="en-US" sz="2400" dirty="0"/>
              <a:t>⇒ 𝚫 </a:t>
            </a:r>
            <a:r>
              <a:rPr lang="en-US" sz="2400" dirty="0">
                <a:solidFill>
                  <a:schemeClr val="tx1"/>
                </a:solidFill>
              </a:rPr>
              <a:t>Security: EPICS += Transport Layer Security. Secure High-Performance Computing.   </a:t>
            </a:r>
            <a:br>
              <a:rPr lang="en-US" sz="2400" dirty="0">
                <a:solidFill>
                  <a:schemeClr val="tx1"/>
                </a:solidFill>
              </a:rPr>
            </a:br>
            <a:endParaRPr lang="en-US" sz="2400" dirty="0"/>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3</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Tree>
    <p:extLst>
      <p:ext uri="{BB962C8B-B14F-4D97-AF65-F5344CB8AC3E}">
        <p14:creationId xmlns:p14="http://schemas.microsoft.com/office/powerpoint/2010/main" val="1897888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7"/>
          <p:cNvSpPr txBox="1">
            <a:spLocks noGrp="1"/>
          </p:cNvSpPr>
          <p:nvPr>
            <p:ph type="title"/>
          </p:nvPr>
        </p:nvSpPr>
        <p:spPr>
          <a:xfrm>
            <a:off x="800100" y="0"/>
            <a:ext cx="10553600" cy="898800"/>
          </a:xfrm>
          <a:prstGeom prst="rect">
            <a:avLst/>
          </a:prstGeom>
          <a:noFill/>
          <a:ln>
            <a:noFill/>
          </a:ln>
        </p:spPr>
        <p:txBody>
          <a:bodyPr spcFirstLastPara="1" vert="horz" wrap="square" lIns="121900" tIns="121900" rIns="121900" bIns="121900" rtlCol="0" anchor="ctr" anchorCtr="0">
            <a:noAutofit/>
          </a:bodyPr>
          <a:lstStyle/>
          <a:p>
            <a:pPr algn="ctr">
              <a:lnSpc>
                <a:spcPct val="93000"/>
              </a:lnSpc>
              <a:buSzPts val="2800"/>
            </a:pPr>
            <a:r>
              <a:rPr lang="en" sz="2800" dirty="0">
                <a:solidFill>
                  <a:srgbClr val="C00000"/>
                </a:solidFill>
              </a:rPr>
              <a:t>SLAC Shared Science Data Facility (S3DF) and </a:t>
            </a:r>
            <a:br>
              <a:rPr lang="en" sz="2800" dirty="0">
                <a:solidFill>
                  <a:srgbClr val="C00000"/>
                </a:solidFill>
              </a:rPr>
            </a:br>
            <a:r>
              <a:rPr lang="en" sz="2800" dirty="0">
                <a:solidFill>
                  <a:srgbClr val="C00000"/>
                </a:solidFill>
              </a:rPr>
              <a:t>Stanford Research Computing Facility (SRCF)</a:t>
            </a:r>
            <a:endParaRPr sz="2800" dirty="0">
              <a:solidFill>
                <a:srgbClr val="C00000"/>
              </a:solidFill>
            </a:endParaRPr>
          </a:p>
        </p:txBody>
      </p:sp>
      <p:sp>
        <p:nvSpPr>
          <p:cNvPr id="133" name="Google Shape;133;p17"/>
          <p:cNvSpPr txBox="1">
            <a:spLocks noGrp="1"/>
          </p:cNvSpPr>
          <p:nvPr>
            <p:ph type="sldNum" idx="12"/>
          </p:nvPr>
        </p:nvSpPr>
        <p:spPr>
          <a:xfrm>
            <a:off x="9246367" y="5782824"/>
            <a:ext cx="2743200" cy="365200"/>
          </a:xfrm>
          <a:prstGeom prst="rect">
            <a:avLst/>
          </a:prstGeom>
          <a:noFill/>
          <a:ln>
            <a:noFill/>
          </a:ln>
        </p:spPr>
        <p:txBody>
          <a:bodyPr spcFirstLastPara="1" vert="horz" wrap="square" lIns="121900" tIns="121900" rIns="121900" bIns="121900" rtlCol="0" anchor="t" anchorCtr="0">
            <a:noAutofit/>
          </a:bodyPr>
          <a:lstStyle/>
          <a:p>
            <a:fld id="{00000000-1234-1234-1234-123412341234}" type="slidenum">
              <a:rPr lang="en"/>
              <a:pPr/>
              <a:t>30</a:t>
            </a:fld>
            <a:endParaRPr/>
          </a:p>
        </p:txBody>
      </p:sp>
      <p:grpSp>
        <p:nvGrpSpPr>
          <p:cNvPr id="134" name="Google Shape;134;p17"/>
          <p:cNvGrpSpPr/>
          <p:nvPr/>
        </p:nvGrpSpPr>
        <p:grpSpPr>
          <a:xfrm>
            <a:off x="5751734" y="3981662"/>
            <a:ext cx="6440269" cy="2342939"/>
            <a:chOff x="4313800" y="2986246"/>
            <a:chExt cx="4830202" cy="1757204"/>
          </a:xfrm>
        </p:grpSpPr>
        <p:pic>
          <p:nvPicPr>
            <p:cNvPr id="135" name="Google Shape;135;p17"/>
            <p:cNvPicPr preferRelativeResize="0"/>
            <p:nvPr/>
          </p:nvPicPr>
          <p:blipFill rotWithShape="1">
            <a:blip r:embed="rId3">
              <a:alphaModFix/>
            </a:blip>
            <a:srcRect/>
            <a:stretch/>
          </p:blipFill>
          <p:spPr>
            <a:xfrm>
              <a:off x="4313801" y="2986246"/>
              <a:ext cx="4830201" cy="1716075"/>
            </a:xfrm>
            <a:prstGeom prst="rect">
              <a:avLst/>
            </a:prstGeom>
            <a:noFill/>
            <a:ln>
              <a:noFill/>
            </a:ln>
          </p:spPr>
        </p:pic>
        <p:sp>
          <p:nvSpPr>
            <p:cNvPr id="137" name="Google Shape;137;p17"/>
            <p:cNvSpPr/>
            <p:nvPr/>
          </p:nvSpPr>
          <p:spPr>
            <a:xfrm>
              <a:off x="4313800" y="3533850"/>
              <a:ext cx="2059800" cy="1209600"/>
            </a:xfrm>
            <a:prstGeom prst="rect">
              <a:avLst/>
            </a:prstGeom>
            <a:noFill/>
            <a:ln w="9525" cap="flat" cmpd="sng">
              <a:solidFill>
                <a:srgbClr val="A4001D"/>
              </a:solidFill>
              <a:prstDash val="dash"/>
              <a:round/>
              <a:headEnd type="none" w="sm" len="sm"/>
              <a:tailEnd type="none" w="sm" len="sm"/>
            </a:ln>
          </p:spPr>
          <p:txBody>
            <a:bodyPr spcFirstLastPara="1" wrap="square" lIns="121900" tIns="121900" rIns="121900" bIns="121900" anchor="ctr" anchorCtr="0">
              <a:noAutofit/>
            </a:bodyPr>
            <a:lstStyle/>
            <a:p>
              <a:pPr>
                <a:buClr>
                  <a:schemeClr val="dk1"/>
                </a:buClr>
                <a:buSzPts val="1800"/>
              </a:pPr>
              <a:endParaRPr sz="2400">
                <a:solidFill>
                  <a:schemeClr val="dk1"/>
                </a:solidFill>
                <a:latin typeface="Arial"/>
                <a:ea typeface="Arial"/>
                <a:cs typeface="Arial"/>
                <a:sym typeface="Arial"/>
              </a:endParaRPr>
            </a:p>
          </p:txBody>
        </p:sp>
        <p:sp>
          <p:nvSpPr>
            <p:cNvPr id="139" name="Google Shape;139;p17"/>
            <p:cNvSpPr/>
            <p:nvPr/>
          </p:nvSpPr>
          <p:spPr>
            <a:xfrm>
              <a:off x="7752575" y="3120500"/>
              <a:ext cx="970800" cy="626700"/>
            </a:xfrm>
            <a:prstGeom prst="rect">
              <a:avLst/>
            </a:prstGeom>
            <a:noFill/>
            <a:ln w="9525" cap="flat" cmpd="sng">
              <a:solidFill>
                <a:srgbClr val="A4001D"/>
              </a:solidFill>
              <a:prstDash val="dash"/>
              <a:round/>
              <a:headEnd type="none" w="sm" len="sm"/>
              <a:tailEnd type="none" w="sm" len="sm"/>
            </a:ln>
          </p:spPr>
          <p:txBody>
            <a:bodyPr spcFirstLastPara="1" wrap="square" lIns="121900" tIns="121900" rIns="121900" bIns="121900" anchor="ctr" anchorCtr="0">
              <a:noAutofit/>
            </a:bodyPr>
            <a:lstStyle/>
            <a:p>
              <a:pPr>
                <a:buClr>
                  <a:schemeClr val="dk1"/>
                </a:buClr>
                <a:buSzPts val="1800"/>
              </a:pPr>
              <a:endParaRPr sz="2400">
                <a:solidFill>
                  <a:schemeClr val="dk1"/>
                </a:solidFill>
                <a:latin typeface="Arial"/>
                <a:ea typeface="Arial"/>
                <a:cs typeface="Arial"/>
                <a:sym typeface="Arial"/>
              </a:endParaRPr>
            </a:p>
          </p:txBody>
        </p:sp>
      </p:grpSp>
      <p:sp>
        <p:nvSpPr>
          <p:cNvPr id="141" name="Google Shape;141;p17"/>
          <p:cNvSpPr txBox="1"/>
          <p:nvPr/>
        </p:nvSpPr>
        <p:spPr>
          <a:xfrm>
            <a:off x="226900" y="948767"/>
            <a:ext cx="5445200" cy="5726000"/>
          </a:xfrm>
          <a:prstGeom prst="rect">
            <a:avLst/>
          </a:prstGeom>
          <a:noFill/>
          <a:ln>
            <a:noFill/>
          </a:ln>
        </p:spPr>
        <p:txBody>
          <a:bodyPr spcFirstLastPara="1" wrap="square" lIns="121900" tIns="121900" rIns="121900" bIns="121900" anchor="t" anchorCtr="0">
            <a:noAutofit/>
          </a:bodyPr>
          <a:lstStyle/>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S3DF is a compute, storage and network architecture designed to support massive scale analytics required by all SLAC experimental facilities and programs, including LCLS/LCLS-II, UED, cryo-EM, the accelerator, and the Rubin observatory</a:t>
            </a:r>
            <a:endParaRPr sz="1733" dirty="0">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Optimized for data analytics and characterized by large, massive throughput, high concurrency storage systems</a:t>
            </a:r>
            <a:endParaRPr sz="1733" dirty="0">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Over the next decade will deploy 2+ and 20+ PFLOPS of CPU and GPU compute, 50 PB of flash-based storage, 500 PB of spindle-based storage and 2.5 exabytes of archiving capabilities</a:t>
            </a:r>
            <a:endParaRPr sz="1733" dirty="0">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dirty="0">
                <a:solidFill>
                  <a:schemeClr val="dk1"/>
                </a:solidFill>
                <a:highlight>
                  <a:srgbClr val="FFFFFF"/>
                </a:highlight>
                <a:latin typeface="Calibri"/>
                <a:ea typeface="Calibri"/>
                <a:cs typeface="Calibri"/>
                <a:sym typeface="Calibri"/>
              </a:rPr>
              <a:t>S3DF opened to Rubin and </a:t>
            </a:r>
            <a:r>
              <a:rPr lang="en" sz="1733" dirty="0" err="1">
                <a:solidFill>
                  <a:schemeClr val="dk1"/>
                </a:solidFill>
                <a:highlight>
                  <a:srgbClr val="FFFFFF"/>
                </a:highlight>
                <a:latin typeface="Calibri"/>
                <a:ea typeface="Calibri"/>
                <a:cs typeface="Calibri"/>
                <a:sym typeface="Calibri"/>
              </a:rPr>
              <a:t>SuperCDMS</a:t>
            </a:r>
            <a:r>
              <a:rPr lang="en" sz="1733" dirty="0">
                <a:solidFill>
                  <a:schemeClr val="dk1"/>
                </a:solidFill>
                <a:highlight>
                  <a:srgbClr val="FFFFFF"/>
                </a:highlight>
                <a:latin typeface="Calibri"/>
                <a:ea typeface="Calibri"/>
                <a:cs typeface="Calibri"/>
                <a:sym typeface="Calibri"/>
              </a:rPr>
              <a:t> users in the second half of 2022 and is now open to the entire SLAC community</a:t>
            </a:r>
            <a:endParaRPr sz="1733" dirty="0">
              <a:solidFill>
                <a:schemeClr val="dk1"/>
              </a:solidFill>
              <a:highlight>
                <a:srgbClr val="FFFFFF"/>
              </a:highlight>
              <a:latin typeface="Calibri"/>
              <a:ea typeface="Calibri"/>
              <a:cs typeface="Calibri"/>
              <a:sym typeface="Calibri"/>
            </a:endParaRPr>
          </a:p>
        </p:txBody>
      </p:sp>
      <p:sp>
        <p:nvSpPr>
          <p:cNvPr id="142" name="Google Shape;142;p17"/>
          <p:cNvSpPr txBox="1"/>
          <p:nvPr/>
        </p:nvSpPr>
        <p:spPr>
          <a:xfrm>
            <a:off x="5672100" y="898800"/>
            <a:ext cx="3362000" cy="3422000"/>
          </a:xfrm>
          <a:prstGeom prst="rect">
            <a:avLst/>
          </a:prstGeom>
          <a:noFill/>
          <a:ln>
            <a:noFill/>
          </a:ln>
        </p:spPr>
        <p:txBody>
          <a:bodyPr spcFirstLastPara="1" wrap="square" lIns="121900" tIns="121900" rIns="121900" bIns="121900" anchor="t" anchorCtr="0">
            <a:noAutofit/>
          </a:bodyPr>
          <a:lstStyle/>
          <a:p>
            <a:pPr marL="609585" indent="-414856">
              <a:lnSpc>
                <a:spcPct val="115000"/>
              </a:lnSpc>
              <a:buClr>
                <a:schemeClr val="dk1"/>
              </a:buClr>
              <a:buSzPts val="1300"/>
              <a:buFont typeface="Calibri"/>
              <a:buChar char="●"/>
            </a:pPr>
            <a:r>
              <a:rPr lang="en" sz="1733">
                <a:solidFill>
                  <a:schemeClr val="dk1"/>
                </a:solidFill>
                <a:highlight>
                  <a:srgbClr val="FFFFFF"/>
                </a:highlight>
                <a:latin typeface="Calibri"/>
                <a:ea typeface="Calibri"/>
                <a:cs typeface="Calibri"/>
                <a:sym typeface="Calibri"/>
              </a:rPr>
              <a:t>Beneficial occupancy of the second module of the Stanford Research Computing Facility (SRCF-II) expected for late-Oct</a:t>
            </a:r>
            <a:endParaRPr sz="1733">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a:solidFill>
                  <a:schemeClr val="dk1"/>
                </a:solidFill>
                <a:highlight>
                  <a:srgbClr val="FFFFFF"/>
                </a:highlight>
                <a:latin typeface="Calibri"/>
                <a:ea typeface="Calibri"/>
                <a:cs typeface="Calibri"/>
                <a:sym typeface="Calibri"/>
              </a:rPr>
              <a:t>Combined facility to offer 6 megawatts of power and host 360 racks</a:t>
            </a:r>
            <a:endParaRPr sz="1733">
              <a:solidFill>
                <a:schemeClr val="dk1"/>
              </a:solidFill>
              <a:highlight>
                <a:srgbClr val="FFFFFF"/>
              </a:highlight>
              <a:latin typeface="Calibri"/>
              <a:ea typeface="Calibri"/>
              <a:cs typeface="Calibri"/>
              <a:sym typeface="Calibri"/>
            </a:endParaRPr>
          </a:p>
          <a:p>
            <a:pPr marL="609585" indent="-414856">
              <a:lnSpc>
                <a:spcPct val="115000"/>
              </a:lnSpc>
              <a:buClr>
                <a:schemeClr val="dk1"/>
              </a:buClr>
              <a:buSzPts val="1300"/>
              <a:buFont typeface="Calibri"/>
              <a:buChar char="●"/>
            </a:pPr>
            <a:r>
              <a:rPr lang="en" sz="1733">
                <a:solidFill>
                  <a:schemeClr val="dk1"/>
                </a:solidFill>
                <a:highlight>
                  <a:srgbClr val="FFFFFF"/>
                </a:highlight>
                <a:latin typeface="Calibri"/>
                <a:ea typeface="Calibri"/>
                <a:cs typeface="Calibri"/>
                <a:sym typeface="Calibri"/>
              </a:rPr>
              <a:t>S3DF will eventually occupy roughly ⅓ of SRCF I + II</a:t>
            </a:r>
            <a:endParaRPr sz="1733">
              <a:solidFill>
                <a:schemeClr val="dk1"/>
              </a:solidFill>
              <a:highlight>
                <a:srgbClr val="FFFFFF"/>
              </a:highlight>
              <a:latin typeface="Calibri"/>
              <a:ea typeface="Calibri"/>
              <a:cs typeface="Calibri"/>
              <a:sym typeface="Calibri"/>
            </a:endParaRPr>
          </a:p>
        </p:txBody>
      </p:sp>
      <p:pic>
        <p:nvPicPr>
          <p:cNvPr id="143" name="Google Shape;143;p17"/>
          <p:cNvPicPr preferRelativeResize="0"/>
          <p:nvPr/>
        </p:nvPicPr>
        <p:blipFill>
          <a:blip r:embed="rId4">
            <a:alphaModFix/>
          </a:blip>
          <a:stretch>
            <a:fillRect/>
          </a:stretch>
        </p:blipFill>
        <p:spPr>
          <a:xfrm>
            <a:off x="9080187" y="1299934"/>
            <a:ext cx="2909380" cy="1953733"/>
          </a:xfrm>
          <a:prstGeom prst="rect">
            <a:avLst/>
          </a:prstGeom>
          <a:noFill/>
          <a:ln>
            <a:noFill/>
          </a:ln>
        </p:spPr>
      </p:pic>
      <p:sp>
        <p:nvSpPr>
          <p:cNvPr id="5" name="TextBox 4">
            <a:extLst>
              <a:ext uri="{FF2B5EF4-FFF2-40B4-BE49-F238E27FC236}">
                <a16:creationId xmlns:a16="http://schemas.microsoft.com/office/drawing/2014/main" id="{AAE76A0D-0F4B-E880-DD83-D301AA7353A6}"/>
              </a:ext>
            </a:extLst>
          </p:cNvPr>
          <p:cNvSpPr txBox="1"/>
          <p:nvPr/>
        </p:nvSpPr>
        <p:spPr>
          <a:xfrm>
            <a:off x="4893149" y="6458875"/>
            <a:ext cx="7209969" cy="338554"/>
          </a:xfrm>
          <a:prstGeom prst="rect">
            <a:avLst/>
          </a:prstGeom>
          <a:noFill/>
        </p:spPr>
        <p:txBody>
          <a:bodyPr wrap="square" rtlCol="0">
            <a:spAutoFit/>
          </a:bodyPr>
          <a:lstStyle/>
          <a:p>
            <a:r>
              <a:rPr lang="en-US" sz="1600" i="1" dirty="0"/>
              <a:t>A. </a:t>
            </a:r>
            <a:r>
              <a:rPr lang="en-US" sz="1600" i="1" dirty="0" err="1"/>
              <a:t>Perazzo</a:t>
            </a:r>
            <a:r>
              <a:rPr lang="en-US" sz="1600" i="1" dirty="0"/>
              <a:t>*, A. (Yemi) Adesanya, L. Nakata, Y. L. Ting, </a:t>
            </a:r>
            <a:r>
              <a:rPr lang="en-US" sz="1600" b="1" i="1" u="sng" dirty="0">
                <a:solidFill>
                  <a:schemeClr val="hlink"/>
                </a:solidFill>
                <a:highlight>
                  <a:srgbClr val="FFFFFF"/>
                </a:highlight>
                <a:latin typeface="Calibri"/>
                <a:ea typeface="Calibri"/>
                <a:cs typeface="Calibri"/>
                <a:sym typeface="Calibri"/>
                <a:hlinkClick r:id="rId5"/>
              </a:rPr>
              <a:t>https://s3df.slac.stanford.edu</a:t>
            </a:r>
            <a:r>
              <a:rPr lang="en-US" sz="1600" b="1" i="1" u="sng" dirty="0">
                <a:solidFill>
                  <a:schemeClr val="hlink"/>
                </a:solidFill>
                <a:highlight>
                  <a:srgbClr val="FFFFFF"/>
                </a:highlight>
                <a:latin typeface="Calibri"/>
                <a:ea typeface="Calibri"/>
                <a:cs typeface="Calibri"/>
                <a:sym typeface="Calibri"/>
              </a:rPr>
              <a:t> </a:t>
            </a:r>
            <a:r>
              <a:rPr lang="en-US" sz="1600" i="1" dirty="0"/>
              <a:t>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C9C588-29A5-E4CB-94D1-B7257405A1EB}"/>
              </a:ext>
            </a:extLst>
          </p:cNvPr>
          <p:cNvSpPr>
            <a:spLocks noGrp="1"/>
          </p:cNvSpPr>
          <p:nvPr>
            <p:ph sz="quarter" idx="14"/>
          </p:nvPr>
        </p:nvSpPr>
        <p:spPr>
          <a:xfrm>
            <a:off x="609600" y="2025570"/>
            <a:ext cx="10811933" cy="4283536"/>
          </a:xfrm>
        </p:spPr>
        <p:txBody>
          <a:bodyPr>
            <a:normAutofit fontScale="77500" lnSpcReduction="20000"/>
          </a:bodyPr>
          <a:lstStyle/>
          <a:p>
            <a:r>
              <a:rPr lang="en-US" dirty="0">
                <a:solidFill>
                  <a:srgbClr val="FF0000"/>
                </a:solidFill>
              </a:rPr>
              <a:t>MUST guarantee that the PV is not dangerous to the machine</a:t>
            </a:r>
            <a:r>
              <a:rPr lang="en-US" dirty="0"/>
              <a:t>. (Or more likely collection of computed values.) E.g. large machine model making recommendation on large set of heterogenous PVs. At least minimize subject to constraints. Ideally, something like LCLS Guardian or SLC Paranoia also. </a:t>
            </a:r>
          </a:p>
          <a:p>
            <a:r>
              <a:rPr lang="en-US" dirty="0">
                <a:solidFill>
                  <a:srgbClr val="FF0000"/>
                </a:solidFill>
              </a:rPr>
              <a:t>MUST be protocol secure.</a:t>
            </a:r>
            <a:r>
              <a:rPr lang="en-US" dirty="0"/>
              <a:t> enable a computed recommendation for a machine PV value to be deployed into the accelerator without risk that PV’s value has been trivially hacked - compromised by a malign actor. E.g. someone on HPC just writes to an objective PV, that then is reflected into the accelerator</a:t>
            </a:r>
          </a:p>
          <a:p>
            <a:r>
              <a:rPr lang="en-US" dirty="0">
                <a:solidFill>
                  <a:srgbClr val="FF0000"/>
                </a:solidFill>
              </a:rPr>
              <a:t>MUST/SHOULD guarantee code secure. </a:t>
            </a:r>
            <a:r>
              <a:rPr lang="en-US" dirty="0"/>
              <a:t>That the PV processing itself has not been hacked (Model itself, hosted in HPC, maybe an EPICS IOC in HPC). </a:t>
            </a:r>
          </a:p>
          <a:p>
            <a:pPr marL="457200" lvl="1" indent="0">
              <a:buNone/>
            </a:pPr>
            <a:r>
              <a:rPr lang="en-US" dirty="0"/>
              <a:t>   </a:t>
            </a:r>
          </a:p>
        </p:txBody>
      </p:sp>
      <p:sp>
        <p:nvSpPr>
          <p:cNvPr id="4" name="Title 3">
            <a:extLst>
              <a:ext uri="{FF2B5EF4-FFF2-40B4-BE49-F238E27FC236}">
                <a16:creationId xmlns:a16="http://schemas.microsoft.com/office/drawing/2014/main" id="{FCCA7915-8F88-7107-8CD8-6565B014E5B1}"/>
              </a:ext>
            </a:extLst>
          </p:cNvPr>
          <p:cNvSpPr>
            <a:spLocks noGrp="1"/>
          </p:cNvSpPr>
          <p:nvPr>
            <p:ph type="title"/>
          </p:nvPr>
        </p:nvSpPr>
        <p:spPr>
          <a:xfrm>
            <a:off x="529166" y="277376"/>
            <a:ext cx="10972800" cy="543036"/>
          </a:xfrm>
        </p:spPr>
        <p:txBody>
          <a:bodyPr>
            <a:noAutofit/>
          </a:bodyPr>
          <a:lstStyle/>
          <a:p>
            <a:r>
              <a:rPr lang="en-US" sz="2800" dirty="0">
                <a:solidFill>
                  <a:srgbClr val="C00000"/>
                </a:solidFill>
              </a:rPr>
              <a:t>Secure Model Tuning Solution (PVs values) </a:t>
            </a:r>
            <a:br>
              <a:rPr lang="en-US" sz="2800" dirty="0">
                <a:solidFill>
                  <a:srgbClr val="C00000"/>
                </a:solidFill>
              </a:rPr>
            </a:br>
            <a:r>
              <a:rPr lang="en-US" sz="2800" dirty="0">
                <a:solidFill>
                  <a:srgbClr val="C00000"/>
                </a:solidFill>
              </a:rPr>
              <a:t>Implementation(*) Requirements</a:t>
            </a:r>
          </a:p>
        </p:txBody>
      </p:sp>
      <p:sp>
        <p:nvSpPr>
          <p:cNvPr id="5" name="TextBox 4">
            <a:extLst>
              <a:ext uri="{FF2B5EF4-FFF2-40B4-BE49-F238E27FC236}">
                <a16:creationId xmlns:a16="http://schemas.microsoft.com/office/drawing/2014/main" id="{5A0C6B7B-C91D-9485-6359-A7EEE840735D}"/>
              </a:ext>
            </a:extLst>
          </p:cNvPr>
          <p:cNvSpPr txBox="1"/>
          <p:nvPr/>
        </p:nvSpPr>
        <p:spPr>
          <a:xfrm>
            <a:off x="212765" y="1331089"/>
            <a:ext cx="11918712" cy="523220"/>
          </a:xfrm>
          <a:prstGeom prst="rect">
            <a:avLst/>
          </a:prstGeom>
          <a:noFill/>
        </p:spPr>
        <p:txBody>
          <a:bodyPr wrap="none" rtlCol="0">
            <a:spAutoFit/>
          </a:bodyPr>
          <a:lstStyle/>
          <a:p>
            <a:r>
              <a:rPr lang="en-US" sz="2800" dirty="0"/>
              <a:t>A secure online Optimal Control process (i.e. model) in a super-compute cluster: </a:t>
            </a:r>
          </a:p>
        </p:txBody>
      </p:sp>
      <p:sp>
        <p:nvSpPr>
          <p:cNvPr id="6" name="TextBox 5">
            <a:extLst>
              <a:ext uri="{FF2B5EF4-FFF2-40B4-BE49-F238E27FC236}">
                <a16:creationId xmlns:a16="http://schemas.microsoft.com/office/drawing/2014/main" id="{C0FCAE64-F1B9-5201-11BE-0F6C66E9B0FE}"/>
              </a:ext>
            </a:extLst>
          </p:cNvPr>
          <p:cNvSpPr txBox="1"/>
          <p:nvPr/>
        </p:nvSpPr>
        <p:spPr>
          <a:xfrm>
            <a:off x="995423" y="5958348"/>
            <a:ext cx="10426110" cy="646331"/>
          </a:xfrm>
          <a:prstGeom prst="rect">
            <a:avLst/>
          </a:prstGeom>
          <a:noFill/>
        </p:spPr>
        <p:txBody>
          <a:bodyPr wrap="square" rtlCol="0">
            <a:spAutoFit/>
          </a:bodyPr>
          <a:lstStyle/>
          <a:p>
            <a:r>
              <a:rPr lang="en-US" i="1" dirty="0"/>
              <a:t>(*) By “value implementation” is meant, computed objective solution (recommended PV values) to be deployed  into the running accelerator. </a:t>
            </a:r>
          </a:p>
        </p:txBody>
      </p:sp>
    </p:spTree>
    <p:extLst>
      <p:ext uri="{BB962C8B-B14F-4D97-AF65-F5344CB8AC3E}">
        <p14:creationId xmlns:p14="http://schemas.microsoft.com/office/powerpoint/2010/main" val="2113968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CA48-30D3-AF4C-08F8-6A6D0FF5BFD8}"/>
              </a:ext>
            </a:extLst>
          </p:cNvPr>
          <p:cNvSpPr>
            <a:spLocks noGrp="1"/>
          </p:cNvSpPr>
          <p:nvPr>
            <p:ph type="title"/>
          </p:nvPr>
        </p:nvSpPr>
        <p:spPr>
          <a:xfrm>
            <a:off x="145145" y="335628"/>
            <a:ext cx="11829203" cy="543036"/>
          </a:xfrm>
        </p:spPr>
        <p:txBody>
          <a:bodyPr>
            <a:noAutofit/>
          </a:bodyPr>
          <a:lstStyle/>
          <a:p>
            <a:r>
              <a:rPr lang="en-US" sz="3200" dirty="0"/>
              <a:t>Requirement: ML / AI solution must include Machine Safety and Beam Operational Requirements!</a:t>
            </a:r>
          </a:p>
        </p:txBody>
      </p:sp>
      <p:sp>
        <p:nvSpPr>
          <p:cNvPr id="3" name="Text Placeholder 2">
            <a:extLst>
              <a:ext uri="{FF2B5EF4-FFF2-40B4-BE49-F238E27FC236}">
                <a16:creationId xmlns:a16="http://schemas.microsoft.com/office/drawing/2014/main" id="{D98D8D63-EACE-3216-2504-31E6D026887E}"/>
              </a:ext>
            </a:extLst>
          </p:cNvPr>
          <p:cNvSpPr>
            <a:spLocks noGrp="1"/>
          </p:cNvSpPr>
          <p:nvPr>
            <p:ph type="body" sz="quarter" idx="13"/>
          </p:nvPr>
        </p:nvSpPr>
        <p:spPr>
          <a:xfrm>
            <a:off x="3023420" y="66000"/>
            <a:ext cx="6783917" cy="241300"/>
          </a:xfrm>
        </p:spPr>
        <p:txBody>
          <a:bodyPr>
            <a:normAutofit fontScale="32500" lnSpcReduction="20000"/>
          </a:bodyPr>
          <a:lstStyle/>
          <a:p>
            <a:endParaRPr lang="en-US"/>
          </a:p>
        </p:txBody>
      </p:sp>
      <p:sp>
        <p:nvSpPr>
          <p:cNvPr id="4" name="TextBox 3">
            <a:extLst>
              <a:ext uri="{FF2B5EF4-FFF2-40B4-BE49-F238E27FC236}">
                <a16:creationId xmlns:a16="http://schemas.microsoft.com/office/drawing/2014/main" id="{2A3AE618-13EC-0E78-B5F7-41577C281AAC}"/>
              </a:ext>
            </a:extLst>
          </p:cNvPr>
          <p:cNvSpPr txBox="1"/>
          <p:nvPr/>
        </p:nvSpPr>
        <p:spPr>
          <a:xfrm>
            <a:off x="256277" y="1141673"/>
            <a:ext cx="5213030" cy="923330"/>
          </a:xfrm>
          <a:prstGeom prst="rect">
            <a:avLst/>
          </a:prstGeom>
          <a:noFill/>
        </p:spPr>
        <p:txBody>
          <a:bodyPr wrap="none" rtlCol="0">
            <a:spAutoFit/>
          </a:bodyPr>
          <a:lstStyle/>
          <a:p>
            <a:r>
              <a:rPr lang="en-US" b="1" dirty="0"/>
              <a:t>SVD/LLS methods </a:t>
            </a:r>
            <a:r>
              <a:rPr lang="en-US" dirty="0"/>
              <a:t>incorporate parameter constraints. </a:t>
            </a:r>
          </a:p>
          <a:p>
            <a:r>
              <a:rPr lang="en-US" dirty="0"/>
              <a:t>E.g. “Constrained SVD”</a:t>
            </a:r>
          </a:p>
          <a:p>
            <a:endParaRPr lang="en-US" dirty="0"/>
          </a:p>
        </p:txBody>
      </p:sp>
      <p:grpSp>
        <p:nvGrpSpPr>
          <p:cNvPr id="5" name="Group 4">
            <a:extLst>
              <a:ext uri="{FF2B5EF4-FFF2-40B4-BE49-F238E27FC236}">
                <a16:creationId xmlns:a16="http://schemas.microsoft.com/office/drawing/2014/main" id="{EFAAE80C-C1B1-2F28-30F7-EEC8567660AA}"/>
              </a:ext>
            </a:extLst>
          </p:cNvPr>
          <p:cNvGrpSpPr/>
          <p:nvPr/>
        </p:nvGrpSpPr>
        <p:grpSpPr>
          <a:xfrm>
            <a:off x="750382" y="2593083"/>
            <a:ext cx="4187750" cy="3549889"/>
            <a:chOff x="3773510" y="2073058"/>
            <a:chExt cx="4352347" cy="3903197"/>
          </a:xfrm>
        </p:grpSpPr>
        <p:pic>
          <p:nvPicPr>
            <p:cNvPr id="6" name="Picture 5" descr="latex-image-1.pdf">
              <a:extLst>
                <a:ext uri="{FF2B5EF4-FFF2-40B4-BE49-F238E27FC236}">
                  <a16:creationId xmlns:a16="http://schemas.microsoft.com/office/drawing/2014/main" id="{CC7EF184-1751-8FEF-9501-15BF20F24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406" y="2220786"/>
              <a:ext cx="4050675" cy="1221223"/>
            </a:xfrm>
            <a:prstGeom prst="rect">
              <a:avLst/>
            </a:prstGeom>
            <a:ln>
              <a:solidFill>
                <a:schemeClr val="bg1">
                  <a:lumMod val="75000"/>
                </a:schemeClr>
              </a:solidFill>
            </a:ln>
          </p:spPr>
        </p:pic>
        <p:pic>
          <p:nvPicPr>
            <p:cNvPr id="7" name="Picture 6" descr="latex-image-1.pdf">
              <a:extLst>
                <a:ext uri="{FF2B5EF4-FFF2-40B4-BE49-F238E27FC236}">
                  <a16:creationId xmlns:a16="http://schemas.microsoft.com/office/drawing/2014/main" id="{4B51C2C1-04FA-EF03-E315-C13DB08B9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643" y="3579097"/>
              <a:ext cx="1058612" cy="234206"/>
            </a:xfrm>
            <a:prstGeom prst="rect">
              <a:avLst/>
            </a:prstGeom>
          </p:spPr>
        </p:pic>
        <p:pic>
          <p:nvPicPr>
            <p:cNvPr id="8" name="Picture 7" descr="latex-image-1.pdf">
              <a:extLst>
                <a:ext uri="{FF2B5EF4-FFF2-40B4-BE49-F238E27FC236}">
                  <a16:creationId xmlns:a16="http://schemas.microsoft.com/office/drawing/2014/main" id="{3153CA96-A415-27E6-61BF-2389F71E7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8543" y="3841553"/>
              <a:ext cx="927457" cy="252943"/>
            </a:xfrm>
            <a:prstGeom prst="rect">
              <a:avLst/>
            </a:prstGeom>
          </p:spPr>
        </p:pic>
        <p:pic>
          <p:nvPicPr>
            <p:cNvPr id="9" name="Picture 8" descr="latex-image-1.pdf">
              <a:extLst>
                <a:ext uri="{FF2B5EF4-FFF2-40B4-BE49-F238E27FC236}">
                  <a16:creationId xmlns:a16="http://schemas.microsoft.com/office/drawing/2014/main" id="{132910FB-F626-EC61-A287-FD74F10F32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6531" y="4158854"/>
              <a:ext cx="1891720" cy="802548"/>
            </a:xfrm>
            <a:prstGeom prst="rect">
              <a:avLst/>
            </a:prstGeom>
          </p:spPr>
        </p:pic>
        <p:pic>
          <p:nvPicPr>
            <p:cNvPr id="10" name="Picture 9" descr="latex-image-1.pdf">
              <a:extLst>
                <a:ext uri="{FF2B5EF4-FFF2-40B4-BE49-F238E27FC236}">
                  <a16:creationId xmlns:a16="http://schemas.microsoft.com/office/drawing/2014/main" id="{04EC8FE4-EDF5-8A81-8043-CF56ACA98A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8537" y="5730281"/>
              <a:ext cx="787463" cy="153872"/>
            </a:xfrm>
            <a:prstGeom prst="rect">
              <a:avLst/>
            </a:prstGeom>
          </p:spPr>
        </p:pic>
        <p:pic>
          <p:nvPicPr>
            <p:cNvPr id="11" name="Picture 10" descr="latex-image-1.pdf">
              <a:extLst>
                <a:ext uri="{FF2B5EF4-FFF2-40B4-BE49-F238E27FC236}">
                  <a16:creationId xmlns:a16="http://schemas.microsoft.com/office/drawing/2014/main" id="{1052E7B9-B9B4-22AB-61F6-6AA78E3B05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56408" y="5122139"/>
              <a:ext cx="1891720" cy="398257"/>
            </a:xfrm>
            <a:prstGeom prst="rect">
              <a:avLst/>
            </a:prstGeom>
          </p:spPr>
        </p:pic>
        <p:sp>
          <p:nvSpPr>
            <p:cNvPr id="12" name="Rectangle 11">
              <a:extLst>
                <a:ext uri="{FF2B5EF4-FFF2-40B4-BE49-F238E27FC236}">
                  <a16:creationId xmlns:a16="http://schemas.microsoft.com/office/drawing/2014/main" id="{2721B53C-946D-D77F-F7BD-D7C8CF6FE78D}"/>
                </a:ext>
              </a:extLst>
            </p:cNvPr>
            <p:cNvSpPr/>
            <p:nvPr/>
          </p:nvSpPr>
          <p:spPr>
            <a:xfrm>
              <a:off x="3773510" y="2073058"/>
              <a:ext cx="4352347" cy="3903197"/>
            </a:xfrm>
            <a:prstGeom prst="rect">
              <a:avLst/>
            </a:prstGeom>
            <a:noFill/>
            <a:ln w="31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87C4B22-0200-C4BF-AFAA-65EE7882EA0B}"/>
              </a:ext>
            </a:extLst>
          </p:cNvPr>
          <p:cNvGrpSpPr/>
          <p:nvPr/>
        </p:nvGrpSpPr>
        <p:grpSpPr>
          <a:xfrm>
            <a:off x="545487" y="1729609"/>
            <a:ext cx="4597541" cy="794315"/>
            <a:chOff x="3486150" y="1582552"/>
            <a:chExt cx="4597541" cy="794315"/>
          </a:xfrm>
        </p:grpSpPr>
        <p:grpSp>
          <p:nvGrpSpPr>
            <p:cNvPr id="14" name="Group 13">
              <a:extLst>
                <a:ext uri="{FF2B5EF4-FFF2-40B4-BE49-F238E27FC236}">
                  <a16:creationId xmlns:a16="http://schemas.microsoft.com/office/drawing/2014/main" id="{D4A23F2E-70C9-3F12-3B96-FEC84D8FC99B}"/>
                </a:ext>
              </a:extLst>
            </p:cNvPr>
            <p:cNvGrpSpPr/>
            <p:nvPr/>
          </p:nvGrpSpPr>
          <p:grpSpPr>
            <a:xfrm>
              <a:off x="4331095" y="1582552"/>
              <a:ext cx="2830287" cy="499509"/>
              <a:chOff x="597525" y="2073058"/>
              <a:chExt cx="2971800" cy="606648"/>
            </a:xfrm>
          </p:grpSpPr>
          <p:pic>
            <p:nvPicPr>
              <p:cNvPr id="16" name="Picture 15" descr="latex-image-1.pdf">
                <a:extLst>
                  <a:ext uri="{FF2B5EF4-FFF2-40B4-BE49-F238E27FC236}">
                    <a16:creationId xmlns:a16="http://schemas.microsoft.com/office/drawing/2014/main" id="{1064F2DB-2888-EEC3-A446-AADDE38A8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7525" y="2362206"/>
                <a:ext cx="2971800" cy="317500"/>
              </a:xfrm>
              <a:prstGeom prst="rect">
                <a:avLst/>
              </a:prstGeom>
            </p:spPr>
          </p:pic>
          <p:pic>
            <p:nvPicPr>
              <p:cNvPr id="17" name="Picture 16" descr="latex-image-1.pdf">
                <a:extLst>
                  <a:ext uri="{FF2B5EF4-FFF2-40B4-BE49-F238E27FC236}">
                    <a16:creationId xmlns:a16="http://schemas.microsoft.com/office/drawing/2014/main" id="{9E539E84-15EF-1CD5-EEB9-57CD90D6BF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7838" y="2073058"/>
                <a:ext cx="1235497" cy="216530"/>
              </a:xfrm>
              <a:prstGeom prst="rect">
                <a:avLst/>
              </a:prstGeom>
            </p:spPr>
          </p:pic>
        </p:grpSp>
        <p:sp>
          <p:nvSpPr>
            <p:cNvPr id="15" name="TextBox 14">
              <a:extLst>
                <a:ext uri="{FF2B5EF4-FFF2-40B4-BE49-F238E27FC236}">
                  <a16:creationId xmlns:a16="http://schemas.microsoft.com/office/drawing/2014/main" id="{9EA878C1-6942-1265-BF64-255149BA2255}"/>
                </a:ext>
              </a:extLst>
            </p:cNvPr>
            <p:cNvSpPr txBox="1"/>
            <p:nvPr/>
          </p:nvSpPr>
          <p:spPr>
            <a:xfrm>
              <a:off x="3486150" y="2038313"/>
              <a:ext cx="4597541" cy="338554"/>
            </a:xfrm>
            <a:prstGeom prst="rect">
              <a:avLst/>
            </a:prstGeom>
            <a:noFill/>
          </p:spPr>
          <p:txBody>
            <a:bodyPr wrap="none" rtlCol="0">
              <a:spAutoFit/>
            </a:bodyPr>
            <a:lstStyle/>
            <a:p>
              <a:r>
                <a:rPr lang="en-US" sz="1600" i="1" dirty="0">
                  <a:solidFill>
                    <a:schemeClr val="tx2">
                      <a:lumMod val="60000"/>
                      <a:lumOff val="40000"/>
                    </a:schemeClr>
                  </a:solidFill>
                </a:rPr>
                <a:t>SVD. E. Beltrami, C. Jordan. G. </a:t>
              </a:r>
              <a:r>
                <a:rPr lang="en-US" sz="1600" i="1" dirty="0" err="1">
                  <a:solidFill>
                    <a:schemeClr val="tx2">
                      <a:lumMod val="60000"/>
                      <a:lumOff val="40000"/>
                    </a:schemeClr>
                  </a:solidFill>
                </a:rPr>
                <a:t>Gobub</a:t>
              </a:r>
              <a:r>
                <a:rPr lang="en-US" sz="1600" i="1" dirty="0">
                  <a:solidFill>
                    <a:schemeClr val="tx2">
                      <a:lumMod val="60000"/>
                      <a:lumOff val="40000"/>
                    </a:schemeClr>
                  </a:solidFill>
                </a:rPr>
                <a:t>  (computation) </a:t>
              </a:r>
            </a:p>
          </p:txBody>
        </p:sp>
      </p:grpSp>
      <p:sp>
        <p:nvSpPr>
          <p:cNvPr id="18" name="TextBox 17">
            <a:extLst>
              <a:ext uri="{FF2B5EF4-FFF2-40B4-BE49-F238E27FC236}">
                <a16:creationId xmlns:a16="http://schemas.microsoft.com/office/drawing/2014/main" id="{9EEB8018-62E5-DCE1-2BDC-2BE5D539A8ED}"/>
              </a:ext>
            </a:extLst>
          </p:cNvPr>
          <p:cNvSpPr txBox="1"/>
          <p:nvPr/>
        </p:nvSpPr>
        <p:spPr>
          <a:xfrm>
            <a:off x="5878351" y="1291771"/>
            <a:ext cx="5167023" cy="369332"/>
          </a:xfrm>
          <a:prstGeom prst="rect">
            <a:avLst/>
          </a:prstGeom>
          <a:noFill/>
        </p:spPr>
        <p:txBody>
          <a:bodyPr wrap="square" rtlCol="0">
            <a:spAutoFit/>
          </a:bodyPr>
          <a:lstStyle/>
          <a:p>
            <a:r>
              <a:rPr lang="en-US" b="1" dirty="0"/>
              <a:t>Emerging ML methods</a:t>
            </a:r>
            <a:r>
              <a:rPr lang="en-US" dirty="0"/>
              <a:t>. </a:t>
            </a:r>
          </a:p>
        </p:txBody>
      </p:sp>
      <p:sp>
        <p:nvSpPr>
          <p:cNvPr id="19" name="TextBox 18">
            <a:extLst>
              <a:ext uri="{FF2B5EF4-FFF2-40B4-BE49-F238E27FC236}">
                <a16:creationId xmlns:a16="http://schemas.microsoft.com/office/drawing/2014/main" id="{B06042BD-BDC0-C3C2-F034-9F5E23CDB9F7}"/>
              </a:ext>
            </a:extLst>
          </p:cNvPr>
          <p:cNvSpPr txBox="1"/>
          <p:nvPr/>
        </p:nvSpPr>
        <p:spPr>
          <a:xfrm>
            <a:off x="955054" y="6180992"/>
            <a:ext cx="3983078" cy="338554"/>
          </a:xfrm>
          <a:prstGeom prst="rect">
            <a:avLst/>
          </a:prstGeom>
          <a:noFill/>
        </p:spPr>
        <p:txBody>
          <a:bodyPr wrap="none" rtlCol="0">
            <a:spAutoFit/>
          </a:bodyPr>
          <a:lstStyle/>
          <a:p>
            <a:r>
              <a:rPr lang="en-US" sz="1600" i="1" dirty="0">
                <a:solidFill>
                  <a:schemeClr val="tx2">
                    <a:lumMod val="60000"/>
                    <a:lumOff val="40000"/>
                  </a:schemeClr>
                </a:solidFill>
              </a:rPr>
              <a:t>Constrained SVD, G. White, T. </a:t>
            </a:r>
            <a:r>
              <a:rPr lang="en-US" sz="1600" i="1" dirty="0" err="1">
                <a:solidFill>
                  <a:schemeClr val="tx2">
                    <a:lumMod val="60000"/>
                    <a:lumOff val="40000"/>
                  </a:schemeClr>
                </a:solidFill>
              </a:rPr>
              <a:t>Himel</a:t>
            </a:r>
            <a:r>
              <a:rPr lang="en-US" sz="1600" i="1" dirty="0">
                <a:solidFill>
                  <a:schemeClr val="tx2">
                    <a:lumMod val="60000"/>
                    <a:lumOff val="40000"/>
                  </a:schemeClr>
                </a:solidFill>
              </a:rPr>
              <a:t>, G. Golub</a:t>
            </a:r>
          </a:p>
        </p:txBody>
      </p:sp>
      <p:cxnSp>
        <p:nvCxnSpPr>
          <p:cNvPr id="21" name="Straight Connector 20">
            <a:extLst>
              <a:ext uri="{FF2B5EF4-FFF2-40B4-BE49-F238E27FC236}">
                <a16:creationId xmlns:a16="http://schemas.microsoft.com/office/drawing/2014/main" id="{4D14F83A-8B4B-DAE3-A9E6-380B909A0015}"/>
              </a:ext>
            </a:extLst>
          </p:cNvPr>
          <p:cNvCxnSpPr/>
          <p:nvPr/>
        </p:nvCxnSpPr>
        <p:spPr>
          <a:xfrm flipV="1">
            <a:off x="5503910" y="1348911"/>
            <a:ext cx="0" cy="5227775"/>
          </a:xfrm>
          <a:prstGeom prst="line">
            <a:avLst/>
          </a:prstGeom>
          <a:ln w="9525"/>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621D16E-DD59-9418-9745-ECAFB8C73D51}"/>
              </a:ext>
            </a:extLst>
          </p:cNvPr>
          <p:cNvSpPr txBox="1"/>
          <p:nvPr/>
        </p:nvSpPr>
        <p:spPr>
          <a:xfrm>
            <a:off x="5878351" y="1641246"/>
            <a:ext cx="6096000" cy="923330"/>
          </a:xfrm>
          <a:prstGeom prst="rect">
            <a:avLst/>
          </a:prstGeom>
          <a:noFill/>
        </p:spPr>
        <p:txBody>
          <a:bodyPr wrap="square">
            <a:spAutoFit/>
          </a:bodyPr>
          <a:lstStyle/>
          <a:p>
            <a:pPr algn="l">
              <a:buFont typeface="+mj-lt"/>
              <a:buAutoNum type="arabicPeriod"/>
            </a:pPr>
            <a:r>
              <a:rPr lang="en-US" b="0" u="none" strike="noStrike" dirty="0">
                <a:solidFill>
                  <a:srgbClr val="000000"/>
                </a:solidFill>
                <a:effectLst/>
              </a:rPr>
              <a:t> Set input bounds for settings that can't be violated</a:t>
            </a:r>
            <a:endParaRPr lang="en-US" dirty="0">
              <a:solidFill>
                <a:srgbClr val="000000"/>
              </a:solidFill>
            </a:endParaRPr>
          </a:p>
          <a:p>
            <a:pPr algn="l">
              <a:buFont typeface="+mj-lt"/>
              <a:buAutoNum type="arabicPeriod"/>
            </a:pPr>
            <a:r>
              <a:rPr lang="en-US" b="0" u="none" strike="noStrike" dirty="0">
                <a:solidFill>
                  <a:srgbClr val="000000"/>
                </a:solidFill>
                <a:effectLst/>
              </a:rPr>
              <a:t> </a:t>
            </a:r>
            <a:r>
              <a:rPr lang="en-US" dirty="0">
                <a:solidFill>
                  <a:srgbClr val="000000"/>
                </a:solidFill>
              </a:rPr>
              <a:t>U</a:t>
            </a:r>
            <a:r>
              <a:rPr lang="en-US" b="0" u="none" strike="noStrike" dirty="0">
                <a:solidFill>
                  <a:srgbClr val="000000"/>
                </a:solidFill>
                <a:effectLst/>
              </a:rPr>
              <a:t>se learned output constraints </a:t>
            </a:r>
            <a:endParaRPr lang="en-US" dirty="0">
              <a:solidFill>
                <a:srgbClr val="000000"/>
              </a:solidFill>
            </a:endParaRPr>
          </a:p>
          <a:p>
            <a:pPr algn="l">
              <a:buFont typeface="+mj-lt"/>
              <a:buAutoNum type="arabicPeriod"/>
            </a:pPr>
            <a:r>
              <a:rPr lang="en-US" b="0" u="none" strike="noStrike" dirty="0">
                <a:solidFill>
                  <a:srgbClr val="000000"/>
                </a:solidFill>
                <a:effectLst/>
              </a:rPr>
              <a:t> </a:t>
            </a:r>
            <a:r>
              <a:rPr lang="en-US" dirty="0">
                <a:solidFill>
                  <a:srgbClr val="000000"/>
                </a:solidFill>
              </a:rPr>
              <a:t>S</a:t>
            </a:r>
            <a:r>
              <a:rPr lang="en-US" b="0" u="none" strike="noStrike" dirty="0">
                <a:solidFill>
                  <a:srgbClr val="000000"/>
                </a:solidFill>
                <a:effectLst/>
              </a:rPr>
              <a:t>et a max step size if desired to avoid making large jumps</a:t>
            </a:r>
          </a:p>
        </p:txBody>
      </p:sp>
      <p:sp>
        <p:nvSpPr>
          <p:cNvPr id="25" name="TextBox 24">
            <a:extLst>
              <a:ext uri="{FF2B5EF4-FFF2-40B4-BE49-F238E27FC236}">
                <a16:creationId xmlns:a16="http://schemas.microsoft.com/office/drawing/2014/main" id="{46F81400-3896-5F1A-37F4-9EA7A06DAC43}"/>
              </a:ext>
            </a:extLst>
          </p:cNvPr>
          <p:cNvSpPr txBox="1"/>
          <p:nvPr/>
        </p:nvSpPr>
        <p:spPr>
          <a:xfrm>
            <a:off x="6045545" y="4345765"/>
            <a:ext cx="2892602" cy="2031325"/>
          </a:xfrm>
          <a:prstGeom prst="rect">
            <a:avLst/>
          </a:prstGeom>
          <a:noFill/>
        </p:spPr>
        <p:txBody>
          <a:bodyPr wrap="square">
            <a:spAutoFit/>
          </a:bodyPr>
          <a:lstStyle/>
          <a:p>
            <a:r>
              <a:rPr lang="en-US" b="0" u="none" strike="noStrike" dirty="0">
                <a:solidFill>
                  <a:srgbClr val="000000"/>
                </a:solidFill>
                <a:effectLst/>
              </a:rPr>
              <a:t>Bayesian optimization (</a:t>
            </a:r>
            <a:r>
              <a:rPr lang="en-US" dirty="0">
                <a:solidFill>
                  <a:srgbClr val="000000"/>
                </a:solidFill>
              </a:rPr>
              <a:t>e.g.</a:t>
            </a:r>
            <a:r>
              <a:rPr lang="en-US" b="0" u="none" strike="noStrike" dirty="0">
                <a:solidFill>
                  <a:srgbClr val="000000"/>
                </a:solidFill>
                <a:effectLst/>
              </a:rPr>
              <a:t> GPs, but any with an uncertainty estimate) we can also model the probability of a constraint violation (such as losing the beam off a screen).</a:t>
            </a:r>
            <a:endParaRPr lang="en-US" dirty="0"/>
          </a:p>
        </p:txBody>
      </p:sp>
      <p:pic>
        <p:nvPicPr>
          <p:cNvPr id="27" name="Picture 26">
            <a:extLst>
              <a:ext uri="{FF2B5EF4-FFF2-40B4-BE49-F238E27FC236}">
                <a16:creationId xmlns:a16="http://schemas.microsoft.com/office/drawing/2014/main" id="{5071B4B3-9DFC-DCFF-F08B-4B2439220429}"/>
              </a:ext>
            </a:extLst>
          </p:cNvPr>
          <p:cNvPicPr>
            <a:picLocks noChangeAspect="1"/>
          </p:cNvPicPr>
          <p:nvPr/>
        </p:nvPicPr>
        <p:blipFill>
          <a:blip r:embed="rId11"/>
          <a:stretch>
            <a:fillRect/>
          </a:stretch>
        </p:blipFill>
        <p:spPr>
          <a:xfrm>
            <a:off x="9012534" y="3584653"/>
            <a:ext cx="2892609" cy="3105749"/>
          </a:xfrm>
          <a:prstGeom prst="rect">
            <a:avLst/>
          </a:prstGeom>
        </p:spPr>
      </p:pic>
      <p:sp>
        <p:nvSpPr>
          <p:cNvPr id="28" name="TextBox 27">
            <a:extLst>
              <a:ext uri="{FF2B5EF4-FFF2-40B4-BE49-F238E27FC236}">
                <a16:creationId xmlns:a16="http://schemas.microsoft.com/office/drawing/2014/main" id="{4CA85083-2E2D-FE1D-7216-BE67C523F740}"/>
              </a:ext>
            </a:extLst>
          </p:cNvPr>
          <p:cNvSpPr txBox="1"/>
          <p:nvPr/>
        </p:nvSpPr>
        <p:spPr>
          <a:xfrm>
            <a:off x="10611339" y="3119224"/>
            <a:ext cx="1441380" cy="338554"/>
          </a:xfrm>
          <a:prstGeom prst="rect">
            <a:avLst/>
          </a:prstGeom>
          <a:noFill/>
        </p:spPr>
        <p:txBody>
          <a:bodyPr wrap="square" rtlCol="0">
            <a:spAutoFit/>
          </a:bodyPr>
          <a:lstStyle/>
          <a:p>
            <a:r>
              <a:rPr lang="en-US" sz="1600" i="1" dirty="0">
                <a:solidFill>
                  <a:srgbClr val="596DE2"/>
                </a:solidFill>
              </a:rPr>
              <a:t>R. Roussel</a:t>
            </a:r>
          </a:p>
        </p:txBody>
      </p:sp>
      <p:pic>
        <p:nvPicPr>
          <p:cNvPr id="29" name="Picture 28">
            <a:extLst>
              <a:ext uri="{FF2B5EF4-FFF2-40B4-BE49-F238E27FC236}">
                <a16:creationId xmlns:a16="http://schemas.microsoft.com/office/drawing/2014/main" id="{7011F359-DBCD-9E6E-C0E5-D32F9C6B40E1}"/>
              </a:ext>
            </a:extLst>
          </p:cNvPr>
          <p:cNvPicPr>
            <a:picLocks noChangeAspect="1"/>
          </p:cNvPicPr>
          <p:nvPr/>
        </p:nvPicPr>
        <p:blipFill>
          <a:blip r:embed="rId12"/>
          <a:stretch>
            <a:fillRect/>
          </a:stretch>
        </p:blipFill>
        <p:spPr>
          <a:xfrm>
            <a:off x="7997372" y="2760620"/>
            <a:ext cx="2775039" cy="400449"/>
          </a:xfrm>
          <a:prstGeom prst="rect">
            <a:avLst/>
          </a:prstGeom>
        </p:spPr>
      </p:pic>
      <p:sp>
        <p:nvSpPr>
          <p:cNvPr id="30" name="TextBox 29">
            <a:extLst>
              <a:ext uri="{FF2B5EF4-FFF2-40B4-BE49-F238E27FC236}">
                <a16:creationId xmlns:a16="http://schemas.microsoft.com/office/drawing/2014/main" id="{44B00661-F927-2DBF-DA29-8A36D82748D7}"/>
              </a:ext>
            </a:extLst>
          </p:cNvPr>
          <p:cNvSpPr txBox="1"/>
          <p:nvPr/>
        </p:nvSpPr>
        <p:spPr>
          <a:xfrm>
            <a:off x="5768903" y="3061168"/>
            <a:ext cx="2997726" cy="1200329"/>
          </a:xfrm>
          <a:prstGeom prst="rect">
            <a:avLst/>
          </a:prstGeom>
          <a:noFill/>
        </p:spPr>
        <p:txBody>
          <a:bodyPr wrap="square" rtlCol="0">
            <a:spAutoFit/>
          </a:bodyPr>
          <a:lstStyle/>
          <a:p>
            <a:r>
              <a:rPr lang="en-US" dirty="0"/>
              <a:t>Weigh the acquisition function by the probability the constraint</a:t>
            </a:r>
          </a:p>
          <a:p>
            <a:r>
              <a:rPr lang="en-US" dirty="0"/>
              <a:t>Is satisfied.</a:t>
            </a:r>
          </a:p>
        </p:txBody>
      </p:sp>
    </p:spTree>
    <p:extLst>
      <p:ext uri="{BB962C8B-B14F-4D97-AF65-F5344CB8AC3E}">
        <p14:creationId xmlns:p14="http://schemas.microsoft.com/office/powerpoint/2010/main" val="1830781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79614" y="1764777"/>
            <a:ext cx="11887200" cy="3346066"/>
          </a:xfrm>
        </p:spPr>
        <p:txBody>
          <a:bodyPr>
            <a:normAutofit lnSpcReduction="10000"/>
          </a:bodyPr>
          <a:lstStyle/>
          <a:p>
            <a:r>
              <a:rPr lang="en-US" sz="2400" dirty="0">
                <a:solidFill>
                  <a:schemeClr val="bg1">
                    <a:lumMod val="65000"/>
                  </a:schemeClr>
                </a:solidFill>
              </a:rPr>
              <a:t>Online Beam Tuning: Linear numerical methods, precomputed linear or 2</a:t>
            </a:r>
            <a:r>
              <a:rPr lang="en-US" sz="2400" baseline="30000" dirty="0">
                <a:solidFill>
                  <a:schemeClr val="bg1">
                    <a:lumMod val="65000"/>
                  </a:schemeClr>
                </a:solidFill>
              </a:rPr>
              <a:t>nd</a:t>
            </a:r>
            <a:r>
              <a:rPr lang="en-US" sz="2400" dirty="0">
                <a:solidFill>
                  <a:schemeClr val="bg1">
                    <a:lumMod val="65000"/>
                  </a:schemeClr>
                </a:solidFill>
              </a:rPr>
              <a:t> order model  </a:t>
            </a:r>
            <a:br>
              <a:rPr lang="en-US" sz="2400" dirty="0">
                <a:solidFill>
                  <a:schemeClr val="bg1">
                    <a:lumMod val="65000"/>
                  </a:schemeClr>
                </a:solidFill>
              </a:rPr>
            </a:br>
            <a:r>
              <a:rPr lang="en-US" sz="2400" dirty="0">
                <a:solidFill>
                  <a:schemeClr val="bg1">
                    <a:lumMod val="65000"/>
                  </a:schemeClr>
                </a:solidFill>
              </a:rPr>
              <a:t>→  non-linear, multi-particle model based, ML and multiparametric methods. </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Scope: Controls += Accelerator Optimization + Big Data</a:t>
            </a:r>
            <a:br>
              <a:rPr lang="en-US" sz="2400" dirty="0">
                <a:solidFill>
                  <a:schemeClr val="bg1">
                    <a:lumMod val="65000"/>
                  </a:schemeClr>
                </a:solidFill>
              </a:rPr>
            </a:br>
            <a:endParaRPr lang="en-US" sz="2400" dirty="0">
              <a:solidFill>
                <a:schemeClr val="bg1">
                  <a:lumMod val="65000"/>
                </a:schemeClr>
              </a:solidFill>
            </a:endParaRPr>
          </a:p>
          <a:p>
            <a:r>
              <a:rPr lang="en-US" sz="2400" dirty="0">
                <a:solidFill>
                  <a:schemeClr val="bg1">
                    <a:lumMod val="65000"/>
                  </a:schemeClr>
                </a:solidFill>
              </a:rPr>
              <a:t>⇒ 𝚫 Network: Controls += High-Performance Computing</a:t>
            </a:r>
            <a:br>
              <a:rPr lang="en-US" sz="2400" dirty="0">
                <a:solidFill>
                  <a:schemeClr val="tx1"/>
                </a:solidFill>
              </a:rPr>
            </a:br>
            <a:endParaRPr lang="en-US" sz="2400" dirty="0">
              <a:solidFill>
                <a:schemeClr val="tx1"/>
              </a:solidFill>
            </a:endParaRPr>
          </a:p>
          <a:p>
            <a:r>
              <a:rPr lang="en-US" sz="2400" dirty="0">
                <a:solidFill>
                  <a:schemeClr val="tx1"/>
                </a:solidFill>
              </a:rPr>
              <a:t>⇒ 𝚫 Security: EPICS += Transport Layer Security. Secure High-Performance Computing.   </a:t>
            </a:r>
            <a:br>
              <a:rPr lang="en-US" sz="2400" dirty="0">
                <a:solidFill>
                  <a:schemeClr val="bg1">
                    <a:lumMod val="65000"/>
                  </a:schemeClr>
                </a:solidFill>
              </a:rPr>
            </a:br>
            <a:endParaRPr lang="en-US" sz="2400" dirty="0">
              <a:solidFill>
                <a:schemeClr val="bg1">
                  <a:lumMod val="65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33</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Tree>
    <p:extLst>
      <p:ext uri="{BB962C8B-B14F-4D97-AF65-F5344CB8AC3E}">
        <p14:creationId xmlns:p14="http://schemas.microsoft.com/office/powerpoint/2010/main" val="27507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353967-F356-4D1B-4B86-2A54C5899FCE}"/>
              </a:ext>
            </a:extLst>
          </p:cNvPr>
          <p:cNvSpPr>
            <a:spLocks noGrp="1"/>
          </p:cNvSpPr>
          <p:nvPr>
            <p:ph sz="quarter" idx="14"/>
          </p:nvPr>
        </p:nvSpPr>
        <p:spPr>
          <a:xfrm>
            <a:off x="306946" y="4250111"/>
            <a:ext cx="11578107" cy="2350564"/>
          </a:xfrm>
        </p:spPr>
        <p:txBody>
          <a:bodyPr>
            <a:normAutofit/>
          </a:bodyPr>
          <a:lstStyle/>
          <a:p>
            <a:pPr marL="114300" lvl="1" indent="0">
              <a:spcBef>
                <a:spcPts val="0"/>
              </a:spcBef>
              <a:buNone/>
            </a:pPr>
            <a:r>
              <a:rPr lang="en-US" dirty="0">
                <a:solidFill>
                  <a:srgbClr val="000000"/>
                </a:solidFill>
                <a:latin typeface="Calibri" panose="020F0502020204030204" pitchFamily="34" charset="0"/>
              </a:rPr>
              <a:t>Context and thinking</a:t>
            </a:r>
          </a:p>
          <a:p>
            <a:pPr marL="457200" lvl="1" indent="-342900">
              <a:spcBef>
                <a:spcPts val="0"/>
              </a:spcBef>
              <a:buFont typeface="Arial" panose="020B0604020202020204" pitchFamily="34" charset="0"/>
              <a:buChar char="•"/>
            </a:pPr>
            <a:r>
              <a:rPr lang="en-US" sz="2000" dirty="0">
                <a:solidFill>
                  <a:srgbClr val="000000"/>
                </a:solidFill>
                <a:latin typeface="Calibri" panose="020F0502020204030204" pitchFamily="34" charset="0"/>
              </a:rPr>
              <a:t>Historically, accelerator control systems have not included strong cyber security within the network</a:t>
            </a:r>
          </a:p>
          <a:p>
            <a:pPr marL="457200" lvl="1" indent="-342900">
              <a:spcBef>
                <a:spcPts val="0"/>
              </a:spcBef>
              <a:buFont typeface="Arial" panose="020B0604020202020204" pitchFamily="34" charset="0"/>
              <a:buChar char="•"/>
            </a:pPr>
            <a:r>
              <a:rPr lang="en-US" sz="2000" dirty="0">
                <a:solidFill>
                  <a:srgbClr val="FF0000"/>
                </a:solidFill>
                <a:latin typeface="Calibri" panose="020F0502020204030204" pitchFamily="34" charset="0"/>
              </a:rPr>
              <a:t>We have relied on “secure–perimeter</a:t>
            </a:r>
            <a:r>
              <a:rPr lang="en-US" sz="2000" dirty="0">
                <a:solidFill>
                  <a:srgbClr val="000000"/>
                </a:solidFill>
                <a:latin typeface="Calibri" panose="020F0502020204030204" pitchFamily="34" charset="0"/>
              </a:rPr>
              <a:t>” (sometimes called sequestered network, or “walled garden”)  </a:t>
            </a:r>
          </a:p>
          <a:p>
            <a:pPr marL="457200" lvl="1" indent="-342900">
              <a:spcBef>
                <a:spcPts val="0"/>
              </a:spcBef>
              <a:buFont typeface="Arial" panose="020B0604020202020204" pitchFamily="34" charset="0"/>
              <a:buChar char="•"/>
            </a:pPr>
            <a:r>
              <a:rPr lang="en-US" sz="2000" dirty="0">
                <a:solidFill>
                  <a:srgbClr val="000000"/>
                </a:solidFill>
                <a:latin typeface="Calibri" panose="020F0502020204030204" pitchFamily="34" charset="0"/>
              </a:rPr>
              <a:t>The </a:t>
            </a:r>
            <a:r>
              <a:rPr lang="en-US" sz="2000" dirty="0">
                <a:solidFill>
                  <a:srgbClr val="FF0000"/>
                </a:solidFill>
                <a:latin typeface="Calibri" panose="020F0502020204030204" pitchFamily="34" charset="0"/>
              </a:rPr>
              <a:t>world is a different place</a:t>
            </a:r>
          </a:p>
          <a:p>
            <a:pPr marL="457200" lvl="1" indent="-342900">
              <a:spcBef>
                <a:spcPts val="0"/>
              </a:spcBef>
              <a:buFont typeface="Arial" panose="020B0604020202020204" pitchFamily="34" charset="0"/>
              <a:buChar char="•"/>
            </a:pPr>
            <a:r>
              <a:rPr lang="en-US" sz="2000" dirty="0">
                <a:solidFill>
                  <a:srgbClr val="000000"/>
                </a:solidFill>
                <a:latin typeface="Calibri" panose="020F0502020204030204" pitchFamily="34" charset="0"/>
              </a:rPr>
              <a:t>Is secure-perimeter still advisable? Cf </a:t>
            </a:r>
            <a:r>
              <a:rPr lang="en-US" sz="2000" dirty="0">
                <a:effectLst/>
                <a:ea typeface="Arial" panose="020B0604020202020204" pitchFamily="34" charset="0"/>
              </a:rPr>
              <a:t>Executive Order (EO) 14028, </a:t>
            </a:r>
            <a:r>
              <a:rPr lang="en-US" sz="2000" i="1" dirty="0">
                <a:effectLst/>
                <a:ea typeface="Arial" panose="020B0604020202020204" pitchFamily="34" charset="0"/>
              </a:rPr>
              <a:t>Improving the Nation’s </a:t>
            </a:r>
            <a:r>
              <a:rPr lang="en-US" sz="2000" i="1" dirty="0">
                <a:effectLst/>
                <a:ea typeface="Arial" panose="020B0604020202020204" pitchFamily="34" charset="0"/>
                <a:cs typeface="Arial" panose="020B0604020202020204" pitchFamily="34" charset="0"/>
              </a:rPr>
              <a:t>Cybersecurity</a:t>
            </a:r>
            <a:r>
              <a:rPr lang="en-US" sz="2000" dirty="0">
                <a:effectLst/>
                <a:cs typeface="Arial" panose="020B0604020202020204" pitchFamily="34" charset="0"/>
              </a:rPr>
              <a:t>  </a:t>
            </a:r>
            <a:r>
              <a:rPr lang="en-US" sz="2000" dirty="0">
                <a:cs typeface="Arial" panose="020B0604020202020204" pitchFamily="34" charset="0"/>
              </a:rPr>
              <a:t>and </a:t>
            </a:r>
            <a:r>
              <a:rPr lang="en-US" sz="2000" i="1" dirty="0">
                <a:solidFill>
                  <a:srgbClr val="FF0000"/>
                </a:solidFill>
                <a:cs typeface="Arial" panose="020B0604020202020204" pitchFamily="34" charset="0"/>
              </a:rPr>
              <a:t>Zero Trust Architecture </a:t>
            </a:r>
            <a:r>
              <a:rPr lang="en-US" sz="2000" i="1" dirty="0">
                <a:cs typeface="Arial" panose="020B0604020202020204" pitchFamily="34" charset="0"/>
              </a:rPr>
              <a:t>(ZTA) </a:t>
            </a:r>
            <a:r>
              <a:rPr lang="en-US" sz="2000" dirty="0">
                <a:cs typeface="Arial" panose="020B0604020202020204" pitchFamily="34" charset="0"/>
              </a:rPr>
              <a:t>and DOE SC orders</a:t>
            </a:r>
            <a:endParaRPr lang="en-US" sz="2000" dirty="0">
              <a:solidFill>
                <a:srgbClr val="000000"/>
              </a:solidFill>
              <a:latin typeface="Calibri" panose="020F0502020204030204" pitchFamily="34" charset="0"/>
            </a:endParaRPr>
          </a:p>
          <a:p>
            <a:pPr marL="457200" lvl="1" indent="-342900">
              <a:spcBef>
                <a:spcPts val="0"/>
              </a:spcBef>
              <a:buFont typeface="Arial" panose="020B0604020202020204" pitchFamily="34" charset="0"/>
              <a:buChar char="•"/>
            </a:pPr>
            <a:r>
              <a:rPr lang="en-US" sz="2000" dirty="0">
                <a:solidFill>
                  <a:srgbClr val="FF0000"/>
                </a:solidFill>
                <a:latin typeface="Calibri" panose="020F0502020204030204" pitchFamily="34" charset="0"/>
              </a:rPr>
              <a:t>Is EPICS secure</a:t>
            </a:r>
            <a:r>
              <a:rPr lang="en-US" sz="2000" dirty="0">
                <a:solidFill>
                  <a:srgbClr val="000000"/>
                </a:solidFill>
                <a:latin typeface="Calibri" panose="020F0502020204030204" pitchFamily="34" charset="0"/>
              </a:rPr>
              <a:t>? See later in talk. </a:t>
            </a:r>
          </a:p>
          <a:p>
            <a:pPr marL="457200" lvl="1" indent="-342900">
              <a:spcBef>
                <a:spcPts val="0"/>
              </a:spcBef>
              <a:buFont typeface="Arial" panose="020B0604020202020204" pitchFamily="34" charset="0"/>
              <a:buChar char="•"/>
            </a:pPr>
            <a:endParaRPr lang="en-US" sz="2000" b="0" i="0" u="none" strike="noStrike" dirty="0">
              <a:solidFill>
                <a:srgbClr val="000000"/>
              </a:solidFill>
              <a:effectLst/>
              <a:latin typeface="Calibri" panose="020F0502020204030204" pitchFamily="34" charset="0"/>
            </a:endParaRPr>
          </a:p>
          <a:p>
            <a:pPr marL="400050" lvl="1">
              <a:spcBef>
                <a:spcPts val="0"/>
              </a:spcBef>
            </a:pPr>
            <a:endParaRPr lang="en-US" sz="2000" b="0" i="0" u="none" strike="noStrike" dirty="0">
              <a:solidFill>
                <a:srgbClr val="000000"/>
              </a:solidFill>
              <a:effectLst/>
              <a:latin typeface="Calibri" panose="020F0502020204030204" pitchFamily="34" charset="0"/>
            </a:endParaRPr>
          </a:p>
        </p:txBody>
      </p:sp>
      <p:sp>
        <p:nvSpPr>
          <p:cNvPr id="4" name="Title 3">
            <a:extLst>
              <a:ext uri="{FF2B5EF4-FFF2-40B4-BE49-F238E27FC236}">
                <a16:creationId xmlns:a16="http://schemas.microsoft.com/office/drawing/2014/main" id="{3B746509-8185-D0C3-295A-C329CF1A0495}"/>
              </a:ext>
            </a:extLst>
          </p:cNvPr>
          <p:cNvSpPr>
            <a:spLocks noGrp="1"/>
          </p:cNvSpPr>
          <p:nvPr>
            <p:ph type="title"/>
          </p:nvPr>
        </p:nvSpPr>
        <p:spPr>
          <a:xfrm>
            <a:off x="609599" y="278107"/>
            <a:ext cx="10972800" cy="543036"/>
          </a:xfrm>
        </p:spPr>
        <p:txBody>
          <a:bodyPr>
            <a:normAutofit fontScale="90000"/>
          </a:bodyPr>
          <a:lstStyle/>
          <a:p>
            <a:r>
              <a:rPr lang="en-US" dirty="0"/>
              <a:t>Cyber Threat Statistics and Context</a:t>
            </a:r>
          </a:p>
        </p:txBody>
      </p:sp>
      <p:graphicFrame>
        <p:nvGraphicFramePr>
          <p:cNvPr id="5" name="Table 5">
            <a:extLst>
              <a:ext uri="{FF2B5EF4-FFF2-40B4-BE49-F238E27FC236}">
                <a16:creationId xmlns:a16="http://schemas.microsoft.com/office/drawing/2014/main" id="{3E2A689D-B43D-FCD5-BA16-72CDEA43BBD8}"/>
              </a:ext>
            </a:extLst>
          </p:cNvPr>
          <p:cNvGraphicFramePr>
            <a:graphicFrameLocks noGrp="1"/>
          </p:cNvGraphicFramePr>
          <p:nvPr/>
        </p:nvGraphicFramePr>
        <p:xfrm>
          <a:off x="441985" y="1235945"/>
          <a:ext cx="10972800" cy="2921182"/>
        </p:xfrm>
        <a:graphic>
          <a:graphicData uri="http://schemas.openxmlformats.org/drawingml/2006/table">
            <a:tbl>
              <a:tblPr firstRow="1" bandRow="1">
                <a:tableStyleId>{72833802-FEF1-4C79-8D5D-14CF1EAF98D9}</a:tableStyleId>
              </a:tblPr>
              <a:tblGrid>
                <a:gridCol w="7874032">
                  <a:extLst>
                    <a:ext uri="{9D8B030D-6E8A-4147-A177-3AD203B41FA5}">
                      <a16:colId xmlns:a16="http://schemas.microsoft.com/office/drawing/2014/main" val="2677222257"/>
                    </a:ext>
                  </a:extLst>
                </a:gridCol>
                <a:gridCol w="1261882">
                  <a:extLst>
                    <a:ext uri="{9D8B030D-6E8A-4147-A177-3AD203B41FA5}">
                      <a16:colId xmlns:a16="http://schemas.microsoft.com/office/drawing/2014/main" val="3520728898"/>
                    </a:ext>
                  </a:extLst>
                </a:gridCol>
                <a:gridCol w="1836886">
                  <a:extLst>
                    <a:ext uri="{9D8B030D-6E8A-4147-A177-3AD203B41FA5}">
                      <a16:colId xmlns:a16="http://schemas.microsoft.com/office/drawing/2014/main" val="2641827742"/>
                    </a:ext>
                  </a:extLst>
                </a:gridCol>
              </a:tblGrid>
              <a:tr h="452071">
                <a:tc>
                  <a:txBody>
                    <a:bodyPr/>
                    <a:lstStyle/>
                    <a:p>
                      <a:r>
                        <a:rPr lang="en-US" dirty="0"/>
                        <a:t>SLAC CYBER EVENT DATA</a:t>
                      </a:r>
                    </a:p>
                  </a:txBody>
                  <a:tcPr/>
                </a:tc>
                <a:tc>
                  <a:txBody>
                    <a:bodyPr/>
                    <a:lstStyle/>
                    <a:p>
                      <a:r>
                        <a:rPr lang="en-US" dirty="0"/>
                        <a:t>Q4 2022</a:t>
                      </a:r>
                    </a:p>
                  </a:txBody>
                  <a:tcPr/>
                </a:tc>
                <a:tc>
                  <a:txBody>
                    <a:bodyPr/>
                    <a:lstStyle/>
                    <a:p>
                      <a:r>
                        <a:rPr lang="en-US" dirty="0"/>
                        <a:t>Q2 2023</a:t>
                      </a:r>
                    </a:p>
                  </a:txBody>
                  <a:tcPr/>
                </a:tc>
                <a:extLst>
                  <a:ext uri="{0D108BD9-81ED-4DB2-BD59-A6C34878D82A}">
                    <a16:rowId xmlns:a16="http://schemas.microsoft.com/office/drawing/2014/main" val="3974076593"/>
                  </a:ext>
                </a:extLst>
              </a:tr>
              <a:tr h="924889">
                <a:tc>
                  <a:txBody>
                    <a:bodyPr/>
                    <a:lstStyle/>
                    <a:p>
                      <a:r>
                        <a:rPr lang="en-US" dirty="0">
                          <a:solidFill>
                            <a:srgbClr val="FF0000"/>
                          </a:solidFill>
                        </a:rPr>
                        <a:t>Perimeter defenses stopped attempts</a:t>
                      </a:r>
                      <a:r>
                        <a:rPr lang="en-US" dirty="0"/>
                        <a:t>. Scanning for known vulnerabilities. Like </a:t>
                      </a:r>
                      <a:r>
                        <a:rPr lang="en-US" dirty="0" err="1"/>
                        <a:t>ssh</a:t>
                      </a:r>
                      <a:r>
                        <a:rPr lang="en-US" dirty="0"/>
                        <a:t> user brute force attack, Apache path traversal, </a:t>
                      </a:r>
                      <a:r>
                        <a:rPr lang="en-US" dirty="0" err="1"/>
                        <a:t>ZeroShell</a:t>
                      </a:r>
                      <a:r>
                        <a:rPr lang="en-US" dirty="0"/>
                        <a:t> command execution, etc. Or actual exploits. Like Remote Code Execution (RCE), SQL injection, etc.</a:t>
                      </a:r>
                    </a:p>
                  </a:txBody>
                  <a:tcPr marR="0">
                    <a:solidFill>
                      <a:schemeClr val="bg1"/>
                    </a:solidFill>
                  </a:tcPr>
                </a:tc>
                <a:tc>
                  <a:txBody>
                    <a:bodyPr/>
                    <a:lstStyle/>
                    <a:p>
                      <a:r>
                        <a:rPr lang="en-US" sz="1800" b="0" i="0" u="none" strike="noStrike" dirty="0">
                          <a:solidFill>
                            <a:srgbClr val="FF0000"/>
                          </a:solidFill>
                          <a:effectLst/>
                          <a:latin typeface="Calibri" panose="020F0502020204030204" pitchFamily="34" charset="0"/>
                        </a:rPr>
                        <a:t>33,149,555</a:t>
                      </a:r>
                      <a:endParaRPr lang="en-US" dirty="0"/>
                    </a:p>
                  </a:txBody>
                  <a:tcPr>
                    <a:solidFill>
                      <a:schemeClr val="bg1"/>
                    </a:solidFill>
                  </a:tcPr>
                </a:tc>
                <a:tc>
                  <a:txBody>
                    <a:bodyPr/>
                    <a:lstStyle/>
                    <a:p>
                      <a:r>
                        <a:rPr lang="en-US" sz="1800" b="0" i="0" u="none" strike="noStrike" kern="1200" dirty="0">
                          <a:solidFill>
                            <a:srgbClr val="FF0000"/>
                          </a:solidFill>
                          <a:effectLst/>
                          <a:latin typeface="+mn-lt"/>
                          <a:ea typeface="+mn-ea"/>
                          <a:cs typeface="+mn-cs"/>
                        </a:rPr>
                        <a:t>509,750,086</a:t>
                      </a:r>
                    </a:p>
                    <a:p>
                      <a:r>
                        <a:rPr lang="en-US" sz="1800" b="0" i="0" u="none" strike="noStrike" kern="1200" dirty="0">
                          <a:solidFill>
                            <a:srgbClr val="FF0000"/>
                          </a:solidFill>
                          <a:effectLst/>
                          <a:latin typeface="+mn-lt"/>
                          <a:ea typeface="+mn-ea"/>
                          <a:cs typeface="+mn-cs"/>
                        </a:rPr>
                        <a:t>(Yes, 509 M)</a:t>
                      </a:r>
                      <a:endParaRPr lang="en-US" dirty="0">
                        <a:solidFill>
                          <a:srgbClr val="FF0000"/>
                        </a:solidFill>
                      </a:endParaRPr>
                    </a:p>
                  </a:txBody>
                  <a:tcPr>
                    <a:solidFill>
                      <a:schemeClr val="bg1"/>
                    </a:solidFill>
                  </a:tcPr>
                </a:tc>
                <a:extLst>
                  <a:ext uri="{0D108BD9-81ED-4DB2-BD59-A6C34878D82A}">
                    <a16:rowId xmlns:a16="http://schemas.microsoft.com/office/drawing/2014/main" val="1563262038"/>
                  </a:ext>
                </a:extLst>
              </a:tr>
              <a:tr h="452071">
                <a:tc>
                  <a:txBody>
                    <a:bodyPr/>
                    <a:lstStyle/>
                    <a:p>
                      <a:r>
                        <a:rPr lang="en-US" sz="1800" dirty="0">
                          <a:solidFill>
                            <a:srgbClr val="FF0000"/>
                          </a:solidFill>
                          <a:latin typeface="Calibri" panose="020F0502020204030204" pitchFamily="34" charset="0"/>
                        </a:rPr>
                        <a:t>E</a:t>
                      </a:r>
                      <a:r>
                        <a:rPr lang="en-US" sz="1800" b="0" i="0" u="none" strike="noStrike" dirty="0">
                          <a:solidFill>
                            <a:srgbClr val="FF0000"/>
                          </a:solidFill>
                          <a:effectLst/>
                          <a:latin typeface="Calibri" panose="020F0502020204030204" pitchFamily="34" charset="0"/>
                        </a:rPr>
                        <a:t>ndpoint protection events stopped</a:t>
                      </a:r>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Crowdstrike</a:t>
                      </a:r>
                      <a:r>
                        <a:rPr lang="en-US" sz="1800" b="0" i="0" u="none" strike="noStrike" dirty="0">
                          <a:solidFill>
                            <a:srgbClr val="000000"/>
                          </a:solidFill>
                          <a:effectLst/>
                          <a:latin typeface="Calibri" panose="020F0502020204030204" pitchFamily="34" charset="0"/>
                        </a:rPr>
                        <a:t>. Malicious software detected. Successfully mitigated by Endpoint protection and response</a:t>
                      </a:r>
                      <a:endParaRPr lang="en-US" dirty="0"/>
                    </a:p>
                  </a:txBody>
                  <a:tcPr>
                    <a:solidFill>
                      <a:schemeClr val="bg1"/>
                    </a:solidFill>
                  </a:tcPr>
                </a:tc>
                <a:tc>
                  <a:txBody>
                    <a:bodyPr/>
                    <a:lstStyle/>
                    <a:p>
                      <a:r>
                        <a:rPr lang="en-US" dirty="0"/>
                        <a:t>130 </a:t>
                      </a:r>
                    </a:p>
                  </a:txBody>
                  <a:tcPr>
                    <a:solidFill>
                      <a:schemeClr val="bg1"/>
                    </a:solidFill>
                  </a:tcPr>
                </a:tc>
                <a:tc>
                  <a:txBody>
                    <a:bodyPr/>
                    <a:lstStyle/>
                    <a:p>
                      <a:r>
                        <a:rPr lang="en-US" sz="1800" b="0" i="0" u="none" strike="noStrike" kern="1200" dirty="0">
                          <a:solidFill>
                            <a:srgbClr val="FF0000"/>
                          </a:solidFill>
                          <a:effectLst/>
                          <a:latin typeface="+mn-lt"/>
                          <a:ea typeface="+mn-ea"/>
                          <a:cs typeface="+mn-cs"/>
                        </a:rPr>
                        <a:t>490</a:t>
                      </a:r>
                      <a:endParaRPr lang="en-US" dirty="0">
                        <a:solidFill>
                          <a:srgbClr val="FF0000"/>
                        </a:solidFill>
                      </a:endParaRPr>
                    </a:p>
                  </a:txBody>
                  <a:tcPr>
                    <a:solidFill>
                      <a:schemeClr val="bg1"/>
                    </a:solidFill>
                  </a:tcPr>
                </a:tc>
                <a:extLst>
                  <a:ext uri="{0D108BD9-81ED-4DB2-BD59-A6C34878D82A}">
                    <a16:rowId xmlns:a16="http://schemas.microsoft.com/office/drawing/2014/main" val="306718436"/>
                  </a:ext>
                </a:extLst>
              </a:tr>
              <a:tr h="452071">
                <a:tc>
                  <a:txBody>
                    <a:bodyPr/>
                    <a:lstStyle/>
                    <a:p>
                      <a:r>
                        <a:rPr lang="en-US" dirty="0"/>
                        <a:t>Control system intrusions </a:t>
                      </a:r>
                      <a:r>
                        <a:rPr lang="en-US" dirty="0">
                          <a:solidFill>
                            <a:srgbClr val="FF0000"/>
                          </a:solidFill>
                        </a:rPr>
                        <a:t>known</a:t>
                      </a:r>
                    </a:p>
                  </a:txBody>
                  <a:tcPr>
                    <a:solidFill>
                      <a:schemeClr val="bg1"/>
                    </a:solidFill>
                  </a:tcPr>
                </a:tc>
                <a:tc>
                  <a:txBody>
                    <a:bodyPr/>
                    <a:lstStyle/>
                    <a:p>
                      <a:r>
                        <a:rPr lang="en-US" dirty="0"/>
                        <a:t>0</a:t>
                      </a:r>
                    </a:p>
                  </a:txBody>
                  <a:tcPr>
                    <a:solidFill>
                      <a:schemeClr val="bg1"/>
                    </a:solidFill>
                  </a:tcPr>
                </a:tc>
                <a:tc>
                  <a:txBody>
                    <a:bodyPr/>
                    <a:lstStyle/>
                    <a:p>
                      <a:r>
                        <a:rPr lang="en-US" dirty="0">
                          <a:solidFill>
                            <a:srgbClr val="FF0000"/>
                          </a:solidFill>
                        </a:rPr>
                        <a:t>0</a:t>
                      </a:r>
                    </a:p>
                  </a:txBody>
                  <a:tcPr>
                    <a:solidFill>
                      <a:schemeClr val="bg1"/>
                    </a:solidFill>
                  </a:tcPr>
                </a:tc>
                <a:extLst>
                  <a:ext uri="{0D108BD9-81ED-4DB2-BD59-A6C34878D82A}">
                    <a16:rowId xmlns:a16="http://schemas.microsoft.com/office/drawing/2014/main" val="1080633872"/>
                  </a:ext>
                </a:extLst>
              </a:tr>
              <a:tr h="452071">
                <a:tc>
                  <a:txBody>
                    <a:bodyPr/>
                    <a:lstStyle/>
                    <a:p>
                      <a:r>
                        <a:rPr lang="en-US" dirty="0"/>
                        <a:t>Front-end intrusions </a:t>
                      </a:r>
                      <a:r>
                        <a:rPr lang="en-US" dirty="0">
                          <a:solidFill>
                            <a:srgbClr val="FF0000"/>
                          </a:solidFill>
                        </a:rPr>
                        <a:t>known</a:t>
                      </a:r>
                    </a:p>
                  </a:txBody>
                  <a:tcPr>
                    <a:solidFill>
                      <a:schemeClr val="bg1"/>
                    </a:solidFill>
                  </a:tcPr>
                </a:tc>
                <a:tc>
                  <a:txBody>
                    <a:bodyPr/>
                    <a:lstStyle/>
                    <a:p>
                      <a:r>
                        <a:rPr lang="en-US" dirty="0"/>
                        <a:t>0</a:t>
                      </a:r>
                    </a:p>
                  </a:txBody>
                  <a:tcPr>
                    <a:solidFill>
                      <a:schemeClr val="bg1"/>
                    </a:solidFill>
                  </a:tcPr>
                </a:tc>
                <a:tc>
                  <a:txBody>
                    <a:bodyPr/>
                    <a:lstStyle/>
                    <a:p>
                      <a:r>
                        <a:rPr lang="en-US" dirty="0">
                          <a:solidFill>
                            <a:srgbClr val="FF0000"/>
                          </a:solidFill>
                        </a:rPr>
                        <a:t>0</a:t>
                      </a:r>
                    </a:p>
                  </a:txBody>
                  <a:tcPr>
                    <a:solidFill>
                      <a:schemeClr val="bg1"/>
                    </a:solidFill>
                  </a:tcPr>
                </a:tc>
                <a:extLst>
                  <a:ext uri="{0D108BD9-81ED-4DB2-BD59-A6C34878D82A}">
                    <a16:rowId xmlns:a16="http://schemas.microsoft.com/office/drawing/2014/main" val="1031716583"/>
                  </a:ext>
                </a:extLst>
              </a:tr>
            </a:tbl>
          </a:graphicData>
        </a:graphic>
      </p:graphicFrame>
    </p:spTree>
    <p:extLst>
      <p:ext uri="{BB962C8B-B14F-4D97-AF65-F5344CB8AC3E}">
        <p14:creationId xmlns:p14="http://schemas.microsoft.com/office/powerpoint/2010/main" val="1300043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19A80-D5D1-AC3A-58BD-59756C5B1A80}"/>
              </a:ext>
            </a:extLst>
          </p:cNvPr>
          <p:cNvSpPr>
            <a:spLocks noGrp="1"/>
          </p:cNvSpPr>
          <p:nvPr>
            <p:ph sz="quarter" idx="14"/>
          </p:nvPr>
        </p:nvSpPr>
        <p:spPr>
          <a:xfrm>
            <a:off x="150413" y="1712684"/>
            <a:ext cx="11891173" cy="4326029"/>
          </a:xfrm>
          <a:ln>
            <a:solidFill>
              <a:schemeClr val="tx1"/>
            </a:solidFill>
          </a:ln>
        </p:spPr>
        <p:txBody>
          <a:bodyPr>
            <a:normAutofit fontScale="92500" lnSpcReduction="20000"/>
          </a:bodyPr>
          <a:lstStyle/>
          <a:p>
            <a:r>
              <a:rPr lang="en-US" sz="2800" b="1" dirty="0"/>
              <a:t>Passive Traffic Inspection</a:t>
            </a:r>
            <a:br>
              <a:rPr lang="en-US" sz="2800" b="1" dirty="0"/>
            </a:br>
            <a:r>
              <a:rPr lang="en-US" sz="2400" dirty="0"/>
              <a:t>Passive attacker can observe and learn Process Variable and server names. Not considered serious. </a:t>
            </a:r>
            <a:br>
              <a:rPr lang="en-US" sz="2400" dirty="0"/>
            </a:br>
            <a:r>
              <a:rPr lang="en-US" sz="2400" dirty="0"/>
              <a:t>⇒ Could Mitigate by TCP+TLS(*)</a:t>
            </a:r>
          </a:p>
          <a:p>
            <a:r>
              <a:rPr lang="en-US" sz="2800" b="1" dirty="0"/>
              <a:t>PV Denial of Service by search spam</a:t>
            </a:r>
            <a:br>
              <a:rPr lang="en-US" sz="2800" b="1" dirty="0"/>
            </a:br>
            <a:r>
              <a:rPr lang="en-US" sz="2400" dirty="0"/>
              <a:t>Active attacker responds to PV search requests, directing to null server </a:t>
            </a:r>
          </a:p>
          <a:p>
            <a:r>
              <a:rPr lang="en-US" sz="2800" b="1" dirty="0">
                <a:ea typeface="Noto Serif CJK SC"/>
                <a:cs typeface="FreeSans"/>
              </a:rPr>
              <a:t>PV </a:t>
            </a:r>
            <a:r>
              <a:rPr lang="en-US" sz="2800" b="1" dirty="0">
                <a:effectLst/>
                <a:ea typeface="Noto Serif CJK SC"/>
                <a:cs typeface="FreeSans"/>
              </a:rPr>
              <a:t>Search Hijacking / Man in the Middle Attack</a:t>
            </a:r>
            <a:br>
              <a:rPr lang="en-US" sz="2800" b="1" dirty="0">
                <a:effectLst/>
                <a:ea typeface="Noto Serif CJK SC"/>
                <a:cs typeface="FreeSans"/>
              </a:rPr>
            </a:br>
            <a:r>
              <a:rPr lang="en-US" sz="2400" dirty="0">
                <a:ea typeface="Noto Serif CJK SC"/>
                <a:cs typeface="FreeSans"/>
              </a:rPr>
              <a:t>A</a:t>
            </a:r>
            <a:r>
              <a:rPr lang="en-US" sz="2400" dirty="0">
                <a:effectLst/>
                <a:ea typeface="Noto Serif CJK SC"/>
                <a:cs typeface="FreeSans"/>
              </a:rPr>
              <a:t>ctive attacker responds quickly to all observed searches, </a:t>
            </a:r>
            <a:r>
              <a:rPr lang="en-US" sz="2400" dirty="0">
                <a:solidFill>
                  <a:srgbClr val="FF0000"/>
                </a:solidFill>
                <a:effectLst/>
                <a:ea typeface="Noto Serif CJK SC"/>
                <a:cs typeface="FreeSans"/>
              </a:rPr>
              <a:t>redirect clients to </a:t>
            </a:r>
            <a:r>
              <a:rPr lang="en-US" sz="2400" dirty="0">
                <a:solidFill>
                  <a:srgbClr val="FF0000"/>
                </a:solidFill>
                <a:ea typeface="Noto Serif CJK SC"/>
                <a:cs typeface="FreeSans"/>
              </a:rPr>
              <a:t>rogue EPICS </a:t>
            </a:r>
            <a:r>
              <a:rPr lang="en-US" sz="2400" dirty="0">
                <a:solidFill>
                  <a:srgbClr val="FF0000"/>
                </a:solidFill>
                <a:effectLst/>
                <a:ea typeface="Noto Serif CJK SC"/>
                <a:cs typeface="FreeSans"/>
              </a:rPr>
              <a:t>server</a:t>
            </a:r>
            <a:r>
              <a:rPr lang="en-US" sz="2400" dirty="0">
                <a:effectLst/>
                <a:ea typeface="Noto Serif CJK SC"/>
                <a:cs typeface="FreeSans"/>
              </a:rPr>
              <a:t>. Returns fake data, or proxy forwards bad control data to a legitimate control system EPICS server. </a:t>
            </a:r>
            <a:r>
              <a:rPr lang="en-US" sz="2400" dirty="0">
                <a:ea typeface="Noto Serif CJK SC"/>
                <a:cs typeface="FreeSans"/>
              </a:rPr>
              <a:t>Very bad things</a:t>
            </a:r>
            <a:r>
              <a:rPr lang="en-US" sz="1400" dirty="0">
                <a:latin typeface="Liberation Serif"/>
                <a:ea typeface="Noto Serif CJK SC"/>
                <a:cs typeface="FreeSans"/>
              </a:rPr>
              <a:t>. </a:t>
            </a:r>
            <a:r>
              <a:rPr lang="en-US" sz="1400" dirty="0">
                <a:effectLst/>
                <a:latin typeface="Liberation Serif"/>
                <a:ea typeface="Noto Serif CJK SC"/>
                <a:cs typeface="FreeSans"/>
              </a:rPr>
              <a:t> </a:t>
            </a:r>
            <a:br>
              <a:rPr lang="en-US" sz="1400" dirty="0">
                <a:effectLst/>
                <a:latin typeface="Liberation Serif"/>
                <a:ea typeface="Noto Serif CJK SC"/>
                <a:cs typeface="FreeSans"/>
              </a:rPr>
            </a:br>
            <a:r>
              <a:rPr lang="en-US" sz="2800" dirty="0">
                <a:solidFill>
                  <a:srgbClr val="FF0000"/>
                </a:solidFill>
              </a:rPr>
              <a:t>⇒ </a:t>
            </a:r>
            <a:r>
              <a:rPr lang="en-US" sz="2400" dirty="0">
                <a:solidFill>
                  <a:srgbClr val="FF0000"/>
                </a:solidFill>
              </a:rPr>
              <a:t>Mitigate by adding Transport Layer Security </a:t>
            </a:r>
            <a:r>
              <a:rPr lang="en-US" sz="2400" dirty="0"/>
              <a:t>(as long as attacker does not hold certificate)</a:t>
            </a:r>
          </a:p>
          <a:p>
            <a:r>
              <a:rPr lang="en-US" sz="3000" b="1" kern="100" dirty="0">
                <a:effectLst/>
                <a:ea typeface="Noto Sans CJK SC Regular"/>
              </a:rPr>
              <a:t>Server impersonation / credential theft</a:t>
            </a:r>
            <a:br>
              <a:rPr lang="en-US" sz="3000" b="1" kern="100" dirty="0">
                <a:effectLst/>
                <a:ea typeface="Noto Sans CJK SC Regular"/>
              </a:rPr>
            </a:br>
            <a:r>
              <a:rPr lang="en-US" sz="2400" dirty="0">
                <a:ea typeface="Noto Serif CJK SC"/>
                <a:cs typeface="FreeSans"/>
              </a:rPr>
              <a:t>T</a:t>
            </a:r>
            <a:r>
              <a:rPr lang="en-US" sz="2400" dirty="0">
                <a:effectLst/>
                <a:ea typeface="Noto Serif CJK SC"/>
                <a:cs typeface="FreeSans"/>
              </a:rPr>
              <a:t>heft of server certificate used to maliciously impersonate PVs provided a legitimate server.</a:t>
            </a:r>
            <a:r>
              <a:rPr lang="en-US" sz="2400" dirty="0">
                <a:effectLst/>
              </a:rPr>
              <a:t> </a:t>
            </a:r>
            <a:br>
              <a:rPr lang="en-US" sz="2400" dirty="0">
                <a:effectLst/>
              </a:rPr>
            </a:br>
            <a:r>
              <a:rPr lang="en-US" sz="2400" dirty="0"/>
              <a:t> </a:t>
            </a:r>
            <a:r>
              <a:rPr lang="en-US" sz="2400" dirty="0">
                <a:solidFill>
                  <a:srgbClr val="FF0000"/>
                </a:solidFill>
              </a:rPr>
              <a:t>⇒ </a:t>
            </a:r>
            <a:r>
              <a:rPr lang="en-US" sz="2400" kern="100" dirty="0">
                <a:solidFill>
                  <a:srgbClr val="FF0000"/>
                </a:solidFill>
                <a:ea typeface="Noto Sans CJK SC Regular"/>
              </a:rPr>
              <a:t>Mitigate by something like certificate “pinning.”  </a:t>
            </a:r>
            <a:endParaRPr lang="en-US" sz="2400" dirty="0">
              <a:solidFill>
                <a:srgbClr val="FF0000"/>
              </a:solidFill>
            </a:endParaRPr>
          </a:p>
          <a:p>
            <a:endParaRPr lang="en-US" dirty="0"/>
          </a:p>
        </p:txBody>
      </p:sp>
      <p:sp>
        <p:nvSpPr>
          <p:cNvPr id="3" name="Text Placeholder 2">
            <a:extLst>
              <a:ext uri="{FF2B5EF4-FFF2-40B4-BE49-F238E27FC236}">
                <a16:creationId xmlns:a16="http://schemas.microsoft.com/office/drawing/2014/main" id="{EE1086D6-F8A3-1211-0094-F9C42C64AC11}"/>
              </a:ext>
            </a:extLst>
          </p:cNvPr>
          <p:cNvSpPr>
            <a:spLocks noGrp="1"/>
          </p:cNvSpPr>
          <p:nvPr>
            <p:ph type="body" sz="quarter" idx="13"/>
          </p:nvPr>
        </p:nvSpPr>
        <p:spPr/>
        <p:txBody>
          <a:bodyPr>
            <a:normAutofit fontScale="25000" lnSpcReduction="20000"/>
          </a:bodyPr>
          <a:lstStyle/>
          <a:p>
            <a:endParaRPr lang="en-US"/>
          </a:p>
        </p:txBody>
      </p:sp>
      <p:sp>
        <p:nvSpPr>
          <p:cNvPr id="4" name="Title 3">
            <a:extLst>
              <a:ext uri="{FF2B5EF4-FFF2-40B4-BE49-F238E27FC236}">
                <a16:creationId xmlns:a16="http://schemas.microsoft.com/office/drawing/2014/main" id="{DAD7CF21-B547-FD64-8914-FD66ED0D1490}"/>
              </a:ext>
            </a:extLst>
          </p:cNvPr>
          <p:cNvSpPr>
            <a:spLocks noGrp="1"/>
          </p:cNvSpPr>
          <p:nvPr>
            <p:ph type="title"/>
          </p:nvPr>
        </p:nvSpPr>
        <p:spPr/>
        <p:txBody>
          <a:bodyPr>
            <a:normAutofit fontScale="90000"/>
          </a:bodyPr>
          <a:lstStyle/>
          <a:p>
            <a:r>
              <a:rPr lang="en-US" dirty="0"/>
              <a:t>Requirement: Secure EPICS. </a:t>
            </a:r>
          </a:p>
        </p:txBody>
      </p:sp>
      <p:sp>
        <p:nvSpPr>
          <p:cNvPr id="5" name="TextBox 4">
            <a:extLst>
              <a:ext uri="{FF2B5EF4-FFF2-40B4-BE49-F238E27FC236}">
                <a16:creationId xmlns:a16="http://schemas.microsoft.com/office/drawing/2014/main" id="{81933554-3CE1-0C67-3F15-4B871E3F26C4}"/>
              </a:ext>
            </a:extLst>
          </p:cNvPr>
          <p:cNvSpPr txBox="1"/>
          <p:nvPr/>
        </p:nvSpPr>
        <p:spPr>
          <a:xfrm>
            <a:off x="119490" y="5995172"/>
            <a:ext cx="8963929" cy="369332"/>
          </a:xfrm>
          <a:prstGeom prst="rect">
            <a:avLst/>
          </a:prstGeom>
          <a:noFill/>
        </p:spPr>
        <p:txBody>
          <a:bodyPr wrap="none" rtlCol="0">
            <a:spAutoFit/>
          </a:bodyPr>
          <a:lstStyle/>
          <a:p>
            <a:r>
              <a:rPr lang="en-US" dirty="0"/>
              <a:t>(*) Transport Layer Security (TLS); Encryption, certificate-based authentication, compression.  </a:t>
            </a:r>
          </a:p>
        </p:txBody>
      </p:sp>
      <p:sp>
        <p:nvSpPr>
          <p:cNvPr id="6" name="TextBox 5">
            <a:extLst>
              <a:ext uri="{FF2B5EF4-FFF2-40B4-BE49-F238E27FC236}">
                <a16:creationId xmlns:a16="http://schemas.microsoft.com/office/drawing/2014/main" id="{FCAB4369-F9A5-923B-C53D-2FC5E4D1F4AA}"/>
              </a:ext>
            </a:extLst>
          </p:cNvPr>
          <p:cNvSpPr txBox="1"/>
          <p:nvPr/>
        </p:nvSpPr>
        <p:spPr>
          <a:xfrm>
            <a:off x="5588323" y="6488668"/>
            <a:ext cx="6515053" cy="369332"/>
          </a:xfrm>
          <a:prstGeom prst="rect">
            <a:avLst/>
          </a:prstGeom>
          <a:noFill/>
        </p:spPr>
        <p:txBody>
          <a:bodyPr wrap="none" rtlCol="0">
            <a:spAutoFit/>
          </a:bodyPr>
          <a:lstStyle/>
          <a:p>
            <a:r>
              <a:rPr lang="en-US" i="1" dirty="0"/>
              <a:t>Work of Michael </a:t>
            </a:r>
            <a:r>
              <a:rPr lang="en-US" i="1" dirty="0" err="1"/>
              <a:t>Davidsaver</a:t>
            </a:r>
            <a:r>
              <a:rPr lang="en-US" i="1" dirty="0"/>
              <a:t>, Osprey DCS, under SLAC contract, 2021</a:t>
            </a:r>
          </a:p>
        </p:txBody>
      </p:sp>
      <p:sp>
        <p:nvSpPr>
          <p:cNvPr id="7" name="TextBox 6">
            <a:extLst>
              <a:ext uri="{FF2B5EF4-FFF2-40B4-BE49-F238E27FC236}">
                <a16:creationId xmlns:a16="http://schemas.microsoft.com/office/drawing/2014/main" id="{08473271-40D1-B027-56C4-9BA9110C5031}"/>
              </a:ext>
            </a:extLst>
          </p:cNvPr>
          <p:cNvSpPr txBox="1"/>
          <p:nvPr/>
        </p:nvSpPr>
        <p:spPr>
          <a:xfrm>
            <a:off x="203203" y="1125640"/>
            <a:ext cx="6490559" cy="584775"/>
          </a:xfrm>
          <a:prstGeom prst="rect">
            <a:avLst/>
          </a:prstGeom>
          <a:noFill/>
        </p:spPr>
        <p:txBody>
          <a:bodyPr wrap="none" rtlCol="0">
            <a:spAutoFit/>
          </a:bodyPr>
          <a:lstStyle/>
          <a:p>
            <a:r>
              <a:rPr lang="en-US" sz="3200" dirty="0"/>
              <a:t>Present EPICS Security Vulnerabilities:</a:t>
            </a:r>
          </a:p>
        </p:txBody>
      </p:sp>
    </p:spTree>
    <p:extLst>
      <p:ext uri="{BB962C8B-B14F-4D97-AF65-F5344CB8AC3E}">
        <p14:creationId xmlns:p14="http://schemas.microsoft.com/office/powerpoint/2010/main" val="2284276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p:nvPr>
        </p:nvSpPr>
        <p:spPr>
          <a:xfrm>
            <a:off x="609600" y="277610"/>
            <a:ext cx="10972800" cy="543036"/>
          </a:xfrm>
        </p:spPr>
        <p:txBody>
          <a:bodyPr>
            <a:noAutofit/>
          </a:bodyPr>
          <a:lstStyle/>
          <a:p>
            <a:r>
              <a:rPr lang="en-US" sz="3200" dirty="0">
                <a:solidFill>
                  <a:srgbClr val="C00000"/>
                </a:solidFill>
              </a:rPr>
              <a:t>EPICS Security Improvement: </a:t>
            </a:r>
            <a:br>
              <a:rPr lang="en-US" sz="3200" dirty="0">
                <a:solidFill>
                  <a:srgbClr val="C00000"/>
                </a:solidFill>
              </a:rPr>
            </a:br>
            <a:r>
              <a:rPr lang="en-US" sz="3200" dirty="0">
                <a:solidFill>
                  <a:srgbClr val="C00000"/>
                </a:solidFill>
              </a:rPr>
              <a:t>PvAccess and Transport Layer Security (TLS)</a:t>
            </a:r>
          </a:p>
        </p:txBody>
      </p:sp>
      <p:sp>
        <p:nvSpPr>
          <p:cNvPr id="4" name="Content Placeholder 3">
            <a:extLst>
              <a:ext uri="{FF2B5EF4-FFF2-40B4-BE49-F238E27FC236}">
                <a16:creationId xmlns:a16="http://schemas.microsoft.com/office/drawing/2014/main" id="{7D8BE760-BA40-BC5D-E75E-CC6B7CB10A3B}"/>
              </a:ext>
            </a:extLst>
          </p:cNvPr>
          <p:cNvSpPr>
            <a:spLocks noGrp="1"/>
          </p:cNvSpPr>
          <p:nvPr>
            <p:ph sz="quarter" idx="14"/>
          </p:nvPr>
        </p:nvSpPr>
        <p:spPr>
          <a:xfrm>
            <a:off x="6096000" y="1316284"/>
            <a:ext cx="6007958" cy="3534841"/>
          </a:xfrm>
          <a:ln>
            <a:noFill/>
          </a:ln>
        </p:spPr>
        <p:txBody>
          <a:bodyPr>
            <a:normAutofit fontScale="92500" lnSpcReduction="20000"/>
          </a:bodyPr>
          <a:lstStyle/>
          <a:p>
            <a:r>
              <a:rPr lang="en-US" sz="1900" dirty="0"/>
              <a:t>PvAccess += Transport Layer Security.</a:t>
            </a:r>
          </a:p>
          <a:p>
            <a:r>
              <a:rPr lang="en-US" sz="1900" dirty="0"/>
              <a:t>First step to Zero Trust Architecture in EPICS Accelerator controls</a:t>
            </a:r>
          </a:p>
          <a:p>
            <a:r>
              <a:rPr lang="en-US" sz="1900" dirty="0"/>
              <a:t>Multi phase project</a:t>
            </a:r>
            <a:r>
              <a:rPr lang="en-US" sz="1900" dirty="0">
                <a:solidFill>
                  <a:srgbClr val="FF0000"/>
                </a:solidFill>
              </a:rPr>
              <a:t>:</a:t>
            </a:r>
          </a:p>
          <a:p>
            <a:pPr lvl="1"/>
            <a:r>
              <a:rPr lang="en-US" sz="1700" dirty="0"/>
              <a:t>Server side authentication</a:t>
            </a:r>
          </a:p>
          <a:p>
            <a:pPr lvl="1"/>
            <a:r>
              <a:rPr lang="en-US" sz="1700" dirty="0"/>
              <a:t>Client side</a:t>
            </a:r>
          </a:p>
          <a:p>
            <a:pPr lvl="1"/>
            <a:r>
              <a:rPr lang="en-US" sz="1700" dirty="0" err="1"/>
              <a:t>Yr</a:t>
            </a:r>
            <a:r>
              <a:rPr lang="en-US" sz="1700" dirty="0"/>
              <a:t> 2 / 3. Certificate server? Name Server? Pinning? </a:t>
            </a:r>
          </a:p>
          <a:p>
            <a:r>
              <a:rPr lang="en-US" sz="1900" dirty="0"/>
              <a:t>Transition phase: EPICS </a:t>
            </a:r>
            <a:r>
              <a:rPr lang="en-US" sz="1900" dirty="0" err="1">
                <a:solidFill>
                  <a:srgbClr val="C00000"/>
                </a:solidFill>
              </a:rPr>
              <a:t>pvAaccess</a:t>
            </a:r>
            <a:r>
              <a:rPr lang="en-US" sz="1900" dirty="0">
                <a:solidFill>
                  <a:srgbClr val="C00000"/>
                </a:solidFill>
              </a:rPr>
              <a:t> TLS fully backward compatible</a:t>
            </a:r>
            <a:r>
              <a:rPr lang="en-US" sz="1900" dirty="0"/>
              <a:t>. TLS endpoints co-exist with non TLS.</a:t>
            </a:r>
          </a:p>
          <a:p>
            <a:r>
              <a:rPr lang="en-US" sz="1900" dirty="0"/>
              <a:t>GOAL: All endpoints use PvAccess + TLS. </a:t>
            </a:r>
          </a:p>
          <a:p>
            <a:r>
              <a:rPr lang="en-US" sz="1900" dirty="0"/>
              <a:t>NOTE </a:t>
            </a:r>
            <a:r>
              <a:rPr lang="en-US" sz="1900" dirty="0">
                <a:solidFill>
                  <a:srgbClr val="C00000"/>
                </a:solidFill>
              </a:rPr>
              <a:t>security implies removal of Channel Access protocol from EPICS systems </a:t>
            </a:r>
            <a:r>
              <a:rPr lang="en-US" sz="1900" dirty="0"/>
              <a:t>(!)  </a:t>
            </a:r>
          </a:p>
          <a:p>
            <a:r>
              <a:rPr lang="en-US" sz="1900" dirty="0"/>
              <a:t>Very early </a:t>
            </a:r>
            <a:r>
              <a:rPr lang="en-US" sz="1900" dirty="0">
                <a:solidFill>
                  <a:srgbClr val="C00000"/>
                </a:solidFill>
              </a:rPr>
              <a:t>Prototypes now available</a:t>
            </a:r>
            <a:r>
              <a:rPr lang="en-US" sz="1900" dirty="0"/>
              <a:t>. </a:t>
            </a:r>
          </a:p>
          <a:p>
            <a:pPr marL="0" indent="0">
              <a:buNone/>
            </a:pPr>
            <a:endParaRPr lang="en-US" dirty="0"/>
          </a:p>
        </p:txBody>
      </p:sp>
      <p:grpSp>
        <p:nvGrpSpPr>
          <p:cNvPr id="3" name="Group 2">
            <a:extLst>
              <a:ext uri="{FF2B5EF4-FFF2-40B4-BE49-F238E27FC236}">
                <a16:creationId xmlns:a16="http://schemas.microsoft.com/office/drawing/2014/main" id="{0F2D5DBC-F8E6-AF67-2574-BFF86BA8577B}"/>
              </a:ext>
            </a:extLst>
          </p:cNvPr>
          <p:cNvGrpSpPr/>
          <p:nvPr/>
        </p:nvGrpSpPr>
        <p:grpSpPr>
          <a:xfrm>
            <a:off x="329109" y="1208737"/>
            <a:ext cx="5779041" cy="5062614"/>
            <a:chOff x="1594634" y="2057155"/>
            <a:chExt cx="2274989" cy="2724930"/>
          </a:xfrm>
        </p:grpSpPr>
        <p:pic>
          <p:nvPicPr>
            <p:cNvPr id="5" name="Picture 1" descr="page2image6984160">
              <a:extLst>
                <a:ext uri="{FF2B5EF4-FFF2-40B4-BE49-F238E27FC236}">
                  <a16:creationId xmlns:a16="http://schemas.microsoft.com/office/drawing/2014/main" id="{CD633426-7A4B-1EFE-6460-7DC564DDA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4634" y="2057155"/>
              <a:ext cx="2274989" cy="272493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816E8F41-2DA3-6FFC-CB39-A7CA7A37DDDC}"/>
                </a:ext>
              </a:extLst>
            </p:cNvPr>
            <p:cNvSpPr/>
            <p:nvPr/>
          </p:nvSpPr>
          <p:spPr>
            <a:xfrm>
              <a:off x="3481918" y="2057155"/>
              <a:ext cx="243253" cy="2724930"/>
            </a:xfrm>
            <a:prstGeom prst="round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97834D1-10DC-0012-1BCE-78DA6A82FEB0}"/>
              </a:ext>
            </a:extLst>
          </p:cNvPr>
          <p:cNvSpPr txBox="1"/>
          <p:nvPr/>
        </p:nvSpPr>
        <p:spPr>
          <a:xfrm>
            <a:off x="6254212" y="5070192"/>
            <a:ext cx="5675339" cy="1169551"/>
          </a:xfrm>
          <a:prstGeom prst="rect">
            <a:avLst/>
          </a:prstGeom>
          <a:noFill/>
          <a:ln>
            <a:solidFill>
              <a:schemeClr val="tx1"/>
            </a:solidFill>
          </a:ln>
        </p:spPr>
        <p:txBody>
          <a:bodyPr wrap="square" rtlCol="0">
            <a:spAutoFit/>
          </a:bodyPr>
          <a:lstStyle/>
          <a:p>
            <a:r>
              <a:rPr lang="en-US" sz="1400" i="1" dirty="0"/>
              <a:t>Figure: EPICS PVA negotiation with TLS proposal, showing:</a:t>
            </a:r>
          </a:p>
          <a:p>
            <a:r>
              <a:rPr lang="en-US" sz="1400" i="1" dirty="0"/>
              <a:t>TLS handshake after message validation,  ”</a:t>
            </a:r>
            <a:r>
              <a:rPr lang="en-US" sz="1400" i="1" dirty="0" err="1"/>
              <a:t>tls</a:t>
            </a:r>
            <a:r>
              <a:rPr lang="en-US" sz="1400" i="1" dirty="0"/>
              <a:t>” message, cipher handshake, and certificate verification additions to EPICS PvAccess protocol.</a:t>
            </a:r>
          </a:p>
          <a:p>
            <a:r>
              <a:rPr lang="en-US" sz="1400" i="1" dirty="0"/>
              <a:t>Modification uses the “magic” byte in the </a:t>
            </a:r>
            <a:r>
              <a:rPr lang="en-US" sz="1400" i="1" dirty="0" err="1"/>
              <a:t>pvAccess</a:t>
            </a:r>
            <a:r>
              <a:rPr lang="en-US" sz="1400" i="1" dirty="0"/>
              <a:t> header, and existing protocols field in the search response.     </a:t>
            </a:r>
          </a:p>
        </p:txBody>
      </p:sp>
      <p:sp>
        <p:nvSpPr>
          <p:cNvPr id="10" name="TextBox 9">
            <a:extLst>
              <a:ext uri="{FF2B5EF4-FFF2-40B4-BE49-F238E27FC236}">
                <a16:creationId xmlns:a16="http://schemas.microsoft.com/office/drawing/2014/main" id="{48B0D862-52E7-5505-B4CC-015504E74C53}"/>
              </a:ext>
            </a:extLst>
          </p:cNvPr>
          <p:cNvSpPr txBox="1"/>
          <p:nvPr/>
        </p:nvSpPr>
        <p:spPr>
          <a:xfrm>
            <a:off x="2103290" y="6490418"/>
            <a:ext cx="10025437" cy="338554"/>
          </a:xfrm>
          <a:prstGeom prst="rect">
            <a:avLst/>
          </a:prstGeom>
          <a:noFill/>
        </p:spPr>
        <p:txBody>
          <a:bodyPr wrap="none" rtlCol="0">
            <a:spAutoFit/>
          </a:bodyPr>
          <a:lstStyle/>
          <a:p>
            <a:r>
              <a:rPr lang="en-US" sz="1600" i="1" dirty="0"/>
              <a:t>Work of George McIntyre, Level-N Ltd, + Michael </a:t>
            </a:r>
            <a:r>
              <a:rPr lang="en-US" sz="1600" i="1" dirty="0" err="1"/>
              <a:t>Davidsaver</a:t>
            </a:r>
            <a:r>
              <a:rPr lang="en-US" sz="1600" i="1" dirty="0"/>
              <a:t>, Bob </a:t>
            </a:r>
            <a:r>
              <a:rPr lang="en-US" sz="1600" i="1" dirty="0" err="1"/>
              <a:t>Dalesio</a:t>
            </a:r>
            <a:r>
              <a:rPr lang="en-US" sz="1600" i="1" dirty="0"/>
              <a:t>, Osprey DCS, for SLAC. Kay </a:t>
            </a:r>
            <a:r>
              <a:rPr lang="en-US" sz="1600" i="1" dirty="0" err="1"/>
              <a:t>Kasemir</a:t>
            </a:r>
            <a:r>
              <a:rPr lang="en-US" sz="1600" i="1" dirty="0"/>
              <a:t> for ORNL. </a:t>
            </a:r>
          </a:p>
        </p:txBody>
      </p:sp>
      <p:sp>
        <p:nvSpPr>
          <p:cNvPr id="11" name="Text Placeholder 10">
            <a:extLst>
              <a:ext uri="{FF2B5EF4-FFF2-40B4-BE49-F238E27FC236}">
                <a16:creationId xmlns:a16="http://schemas.microsoft.com/office/drawing/2014/main" id="{503995FF-651F-4650-A377-F728FD870F7B}"/>
              </a:ext>
            </a:extLst>
          </p:cNvPr>
          <p:cNvSpPr>
            <a:spLocks noGrp="1"/>
          </p:cNvSpPr>
          <p:nvPr>
            <p:ph type="body" sz="quarter" idx="13"/>
          </p:nvPr>
        </p:nvSpPr>
        <p:spPr/>
        <p:txBody>
          <a:bodyPr>
            <a:normAutofit fontScale="25000" lnSpcReduction="20000"/>
          </a:bodyPr>
          <a:lstStyle/>
          <a:p>
            <a:endParaRPr lang="en-US" dirty="0"/>
          </a:p>
        </p:txBody>
      </p:sp>
    </p:spTree>
    <p:extLst>
      <p:ext uri="{BB962C8B-B14F-4D97-AF65-F5344CB8AC3E}">
        <p14:creationId xmlns:p14="http://schemas.microsoft.com/office/powerpoint/2010/main" val="1261236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8A094-5910-975D-C952-06ADCA3F31C5}"/>
              </a:ext>
            </a:extLst>
          </p:cNvPr>
          <p:cNvSpPr>
            <a:spLocks noGrp="1"/>
          </p:cNvSpPr>
          <p:nvPr>
            <p:ph type="title" idx="4294967295"/>
          </p:nvPr>
        </p:nvSpPr>
        <p:spPr>
          <a:xfrm>
            <a:off x="674158" y="209996"/>
            <a:ext cx="10972800" cy="803932"/>
          </a:xfrm>
        </p:spPr>
        <p:txBody>
          <a:bodyPr>
            <a:noAutofit/>
          </a:bodyPr>
          <a:lstStyle/>
          <a:p>
            <a:r>
              <a:rPr lang="en-US" sz="2400" dirty="0"/>
              <a:t>EPICS Security Improvement 2: </a:t>
            </a:r>
            <a:br>
              <a:rPr lang="en-US" sz="3200" dirty="0"/>
            </a:br>
            <a:r>
              <a:rPr lang="en-US" sz="2400" dirty="0">
                <a:solidFill>
                  <a:srgbClr val="C00000"/>
                </a:solidFill>
              </a:rPr>
              <a:t>US Dept of Energy sponsored project to add TLS to PvAccess for the EPICS community</a:t>
            </a:r>
            <a:endParaRPr lang="en-US" sz="3200" dirty="0">
              <a:solidFill>
                <a:srgbClr val="C00000"/>
              </a:solidFill>
            </a:endParaRPr>
          </a:p>
        </p:txBody>
      </p:sp>
      <p:sp>
        <p:nvSpPr>
          <p:cNvPr id="9" name="TextBox 8">
            <a:extLst>
              <a:ext uri="{FF2B5EF4-FFF2-40B4-BE49-F238E27FC236}">
                <a16:creationId xmlns:a16="http://schemas.microsoft.com/office/drawing/2014/main" id="{697834D1-10DC-0012-1BCE-78DA6A82FEB0}"/>
              </a:ext>
            </a:extLst>
          </p:cNvPr>
          <p:cNvSpPr txBox="1"/>
          <p:nvPr/>
        </p:nvSpPr>
        <p:spPr>
          <a:xfrm>
            <a:off x="148636" y="5674341"/>
            <a:ext cx="5520644" cy="738664"/>
          </a:xfrm>
          <a:prstGeom prst="rect">
            <a:avLst/>
          </a:prstGeom>
          <a:noFill/>
          <a:ln>
            <a:solidFill>
              <a:schemeClr val="tx1"/>
            </a:solidFill>
          </a:ln>
        </p:spPr>
        <p:txBody>
          <a:bodyPr wrap="square" rtlCol="0">
            <a:spAutoFit/>
          </a:bodyPr>
          <a:lstStyle/>
          <a:p>
            <a:r>
              <a:rPr lang="en-US" sz="1400" i="1" dirty="0"/>
              <a:t>Figure: The basic architecture of PVA+TLS in context of an EPICS installation, </a:t>
            </a:r>
            <a:r>
              <a:rPr lang="en-US" sz="1400" i="1" dirty="0" err="1"/>
              <a:t>shoing</a:t>
            </a:r>
            <a:r>
              <a:rPr lang="en-US" sz="1400" i="1" dirty="0"/>
              <a:t> integration with enterprise authentication, certificate validation and management, and integration with EPICS Access Control. </a:t>
            </a:r>
          </a:p>
        </p:txBody>
      </p:sp>
      <p:pic>
        <p:nvPicPr>
          <p:cNvPr id="7" name="Picture 6" descr="A screenshot of a computer&#10;&#10;Description automatically generated">
            <a:extLst>
              <a:ext uri="{FF2B5EF4-FFF2-40B4-BE49-F238E27FC236}">
                <a16:creationId xmlns:a16="http://schemas.microsoft.com/office/drawing/2014/main" id="{8DA94F8C-1B81-8294-2AC8-1EE225A7DC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962" t="5132" r="3515" b="33240"/>
          <a:stretch/>
        </p:blipFill>
        <p:spPr bwMode="auto">
          <a:xfrm>
            <a:off x="52283" y="1902217"/>
            <a:ext cx="5814593" cy="3672374"/>
          </a:xfrm>
          <a:prstGeom prst="rect">
            <a:avLst/>
          </a:prstGeom>
          <a:ln>
            <a:noFill/>
          </a:ln>
          <a:extLst>
            <a:ext uri="{53640926-AAD7-44D8-BBD7-CCE9431645EC}">
              <a14:shadowObscured xmlns:a14="http://schemas.microsoft.com/office/drawing/2010/main"/>
            </a:ext>
          </a:extLst>
        </p:spPr>
      </p:pic>
      <p:sp>
        <p:nvSpPr>
          <p:cNvPr id="13" name="TextBox 12">
            <a:extLst>
              <a:ext uri="{FF2B5EF4-FFF2-40B4-BE49-F238E27FC236}">
                <a16:creationId xmlns:a16="http://schemas.microsoft.com/office/drawing/2014/main" id="{8A0752C5-1986-5635-1771-4DFFEF7750F8}"/>
              </a:ext>
            </a:extLst>
          </p:cNvPr>
          <p:cNvSpPr txBox="1"/>
          <p:nvPr/>
        </p:nvSpPr>
        <p:spPr>
          <a:xfrm>
            <a:off x="148635" y="1030037"/>
            <a:ext cx="11991082" cy="646331"/>
          </a:xfrm>
          <a:prstGeom prst="rect">
            <a:avLst/>
          </a:prstGeom>
          <a:noFill/>
        </p:spPr>
        <p:txBody>
          <a:bodyPr wrap="square" rtlCol="0">
            <a:spAutoFit/>
          </a:bodyPr>
          <a:lstStyle/>
          <a:p>
            <a:r>
              <a:rPr lang="en-US" b="1" dirty="0"/>
              <a:t>$ 1.4 M over 2 years</a:t>
            </a:r>
            <a:r>
              <a:rPr lang="en-US" dirty="0"/>
              <a:t>. SLAC leading, Osprey primary contractor (M. </a:t>
            </a:r>
            <a:r>
              <a:rPr lang="en-US" dirty="0" err="1"/>
              <a:t>Davidsaver</a:t>
            </a:r>
            <a:r>
              <a:rPr lang="en-US" dirty="0"/>
              <a:t>, G. McIntyre). Kay </a:t>
            </a:r>
            <a:r>
              <a:rPr lang="en-US" dirty="0" err="1"/>
              <a:t>Kasemir</a:t>
            </a:r>
            <a:r>
              <a:rPr lang="en-US" dirty="0"/>
              <a:t> (ORNL) adding for core-</a:t>
            </a:r>
            <a:r>
              <a:rPr lang="en-US" dirty="0" err="1"/>
              <a:t>pva</a:t>
            </a:r>
            <a:r>
              <a:rPr lang="en-US" dirty="0"/>
              <a:t>. Many, many thanks to Dale Dale Hugo </a:t>
            </a:r>
            <a:r>
              <a:rPr lang="en-US" dirty="0" err="1"/>
              <a:t>Leschnitzer</a:t>
            </a:r>
            <a:r>
              <a:rPr lang="en-US" dirty="0"/>
              <a:t> &amp; Mark </a:t>
            </a:r>
            <a:r>
              <a:rPr lang="en-US" dirty="0" err="1"/>
              <a:t>Hahnert</a:t>
            </a:r>
            <a:r>
              <a:rPr lang="en-US" dirty="0"/>
              <a:t> (US Dept of Energy, Office of Science). </a:t>
            </a:r>
          </a:p>
        </p:txBody>
      </p:sp>
      <p:sp>
        <p:nvSpPr>
          <p:cNvPr id="16" name="TextBox 15">
            <a:extLst>
              <a:ext uri="{FF2B5EF4-FFF2-40B4-BE49-F238E27FC236}">
                <a16:creationId xmlns:a16="http://schemas.microsoft.com/office/drawing/2014/main" id="{DE156AB1-FDED-9359-87A0-5F0EFECED098}"/>
              </a:ext>
            </a:extLst>
          </p:cNvPr>
          <p:cNvSpPr txBox="1"/>
          <p:nvPr/>
        </p:nvSpPr>
        <p:spPr>
          <a:xfrm>
            <a:off x="5999878" y="1676366"/>
            <a:ext cx="6001789" cy="5117363"/>
          </a:xfrm>
          <a:prstGeom prst="rect">
            <a:avLst/>
          </a:prstGeom>
          <a:noFill/>
        </p:spPr>
        <p:txBody>
          <a:bodyPr wrap="square">
            <a:spAutoFit/>
          </a:bodyPr>
          <a:lstStyle/>
          <a:p>
            <a:pPr marL="0" marR="0">
              <a:lnSpc>
                <a:spcPct val="107000"/>
              </a:lnSpc>
              <a:spcBef>
                <a:spcPts val="0"/>
              </a:spcBef>
              <a:spcAft>
                <a:spcPts val="0"/>
              </a:spcAft>
            </a:pPr>
            <a:r>
              <a:rPr lang="en-US" sz="1800" b="1" u="sng" dirty="0">
                <a:effectLst/>
                <a:latin typeface="Calibri" panose="020F0502020204030204" pitchFamily="34" charset="0"/>
                <a:ea typeface="Times New Roman" panose="02020603050405020304" pitchFamily="18" charset="0"/>
                <a:cs typeface="Calibri" panose="020F0502020204030204" pitchFamily="34" charset="0"/>
              </a:rPr>
              <a:t>Year 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1. Technology analysis and selection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2. Implement a simple prototype containing TLS additions to the EPICS PV Access protocol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3. Design changes to EPICS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4. Implement prototype for PV Access Name Server changes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5. Implement prototype for client authorization via certificate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6. Integrate with site-specific authentication protocols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7. PVA Protocol Performance tests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8. PV Access Name Server Performance tests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9. Functional Verification Testing and Combined Report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b="1" u="sng" dirty="0">
                <a:effectLst/>
                <a:latin typeface="Calibri" panose="020F0502020204030204" pitchFamily="34" charset="0"/>
                <a:ea typeface="Times New Roman" panose="02020603050405020304" pitchFamily="18" charset="0"/>
                <a:cs typeface="Calibri" panose="020F0502020204030204" pitchFamily="34" charset="0"/>
              </a:rPr>
              <a:t>Year Two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1. Implement Beta version of PVA TLS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2. Update Beta with performance and usability improvements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3. Update Beta with certificate management improvements -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4. Release Beta to SLAC and monitor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Calibri" panose="020F0502020204030204" pitchFamily="34" charset="0"/>
              </a:rPr>
              <a:t>6. Release Beta to selected facilities and monitor 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8379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420065"/>
            <a:ext cx="11687778" cy="543036"/>
          </a:xfrm>
        </p:spPr>
        <p:txBody>
          <a:bodyPr>
            <a:noAutofit/>
          </a:bodyPr>
          <a:lstStyle/>
          <a:p>
            <a:r>
              <a:rPr lang="en-US" sz="3200" dirty="0"/>
              <a:t>Possible Solution – Production Read Only EPICS Mailbox</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58796" y="1429709"/>
            <a:ext cx="3678224" cy="523220"/>
          </a:xfrm>
          <a:prstGeom prst="rect">
            <a:avLst/>
          </a:prstGeom>
          <a:noFill/>
          <a:ln w="12700">
            <a:noFill/>
          </a:ln>
        </p:spPr>
        <p:txBody>
          <a:bodyPr wrap="square" rtlCol="0">
            <a:spAutoFit/>
          </a:bodyPr>
          <a:lstStyle/>
          <a:p>
            <a:r>
              <a:rPr lang="en-US" sz="1400" dirty="0">
                <a:solidFill>
                  <a:srgbClr val="FF0000"/>
                </a:solidFill>
              </a:rPr>
              <a:t>Acting on s-2-e optimization results -&gt; PV write </a:t>
            </a:r>
          </a:p>
          <a:p>
            <a:r>
              <a:rPr lang="en-US" sz="1400" dirty="0">
                <a:solidFill>
                  <a:srgbClr val="FF0000"/>
                </a:solidFill>
              </a:rPr>
              <a:t>Machine Learning Inference -&gt; PV write </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50844BC-A5C6-2DCE-E0A3-C4EECD35A8F1}"/>
              </a:ext>
            </a:extLst>
          </p:cNvPr>
          <p:cNvSpPr/>
          <p:nvPr/>
        </p:nvSpPr>
        <p:spPr>
          <a:xfrm>
            <a:off x="8737866" y="2039601"/>
            <a:ext cx="1387055" cy="431010"/>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62500" lnSpcReduction="20000"/>
          </a:bodyPr>
          <a:lstStyle/>
          <a:p>
            <a:pPr algn="ctr"/>
            <a:r>
              <a:rPr lang="en-US" dirty="0"/>
              <a:t>EPICS-</a:t>
            </a:r>
            <a:r>
              <a:rPr lang="en-US" dirty="0" err="1"/>
              <a:t>kafka</a:t>
            </a:r>
            <a:r>
              <a:rPr lang="en-US" dirty="0"/>
              <a:t> gateway EPICS server</a:t>
            </a:r>
          </a:p>
        </p:txBody>
      </p:sp>
      <p:cxnSp>
        <p:nvCxnSpPr>
          <p:cNvPr id="1076" name="Straight Arrow Connector 1075">
            <a:extLst>
              <a:ext uri="{FF2B5EF4-FFF2-40B4-BE49-F238E27FC236}">
                <a16:creationId xmlns:a16="http://schemas.microsoft.com/office/drawing/2014/main" id="{5B68E0E0-31A1-C3CB-BA0F-2C5B62CCD60E}"/>
              </a:ext>
            </a:extLst>
          </p:cNvPr>
          <p:cNvCxnSpPr>
            <a:cxnSpLocks/>
            <a:endCxn id="32" idx="1"/>
          </p:cNvCxnSpPr>
          <p:nvPr/>
        </p:nvCxnSpPr>
        <p:spPr>
          <a:xfrm flipV="1">
            <a:off x="6140062" y="2255106"/>
            <a:ext cx="2597804" cy="13928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077" name="TextBox 1076">
            <a:extLst>
              <a:ext uri="{FF2B5EF4-FFF2-40B4-BE49-F238E27FC236}">
                <a16:creationId xmlns:a16="http://schemas.microsoft.com/office/drawing/2014/main" id="{D0FD314B-A88E-B1C9-47FD-3A19F223348B}"/>
              </a:ext>
            </a:extLst>
          </p:cNvPr>
          <p:cNvSpPr txBox="1"/>
          <p:nvPr/>
        </p:nvSpPr>
        <p:spPr>
          <a:xfrm>
            <a:off x="4968495" y="2482807"/>
            <a:ext cx="4847737" cy="369332"/>
          </a:xfrm>
          <a:prstGeom prst="rect">
            <a:avLst/>
          </a:prstGeom>
          <a:solidFill>
            <a:schemeClr val="bg1"/>
          </a:solidFill>
        </p:spPr>
        <p:txBody>
          <a:bodyPr wrap="none" rtlCol="0">
            <a:spAutoFit/>
          </a:bodyPr>
          <a:lstStyle/>
          <a:p>
            <a:r>
              <a:rPr lang="en-US" dirty="0"/>
              <a:t>Model </a:t>
            </a:r>
            <a:r>
              <a:rPr lang="en-US" dirty="0">
                <a:solidFill>
                  <a:srgbClr val="FF0000"/>
                </a:solidFill>
              </a:rPr>
              <a:t>writes </a:t>
            </a:r>
            <a:r>
              <a:rPr lang="en-US" dirty="0"/>
              <a:t>to </a:t>
            </a:r>
            <a:r>
              <a:rPr lang="en-US" dirty="0" err="1"/>
              <a:t>kafka</a:t>
            </a:r>
            <a:r>
              <a:rPr lang="en-US" dirty="0"/>
              <a:t> or direct to PVA Mailbox PV</a:t>
            </a:r>
          </a:p>
        </p:txBody>
      </p: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001905" y="2470611"/>
            <a:ext cx="6429489" cy="3375689"/>
          </a:xfrm>
          <a:prstGeom prst="straightConnector1">
            <a:avLst/>
          </a:prstGeom>
          <a:ln>
            <a:solidFill>
              <a:srgbClr val="FF0000"/>
            </a:solidFill>
            <a:headEnd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8335833" y="1795462"/>
            <a:ext cx="402033" cy="459644"/>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88" name="TextBox 1087">
            <a:extLst>
              <a:ext uri="{FF2B5EF4-FFF2-40B4-BE49-F238E27FC236}">
                <a16:creationId xmlns:a16="http://schemas.microsoft.com/office/drawing/2014/main" id="{FE65157B-DA57-00C8-0408-6354F4B72672}"/>
              </a:ext>
            </a:extLst>
          </p:cNvPr>
          <p:cNvSpPr txBox="1"/>
          <p:nvPr/>
        </p:nvSpPr>
        <p:spPr>
          <a:xfrm rot="19899509">
            <a:off x="2812186" y="4031921"/>
            <a:ext cx="5571896" cy="369332"/>
          </a:xfrm>
          <a:prstGeom prst="rect">
            <a:avLst/>
          </a:prstGeom>
          <a:solidFill>
            <a:schemeClr val="bg1"/>
          </a:solidFill>
        </p:spPr>
        <p:txBody>
          <a:bodyPr wrap="square" rtlCol="0">
            <a:spAutoFit/>
          </a:bodyPr>
          <a:lstStyle/>
          <a:p>
            <a:r>
              <a:rPr lang="en-US" dirty="0"/>
              <a:t>Prod IOC/OPI/HLA </a:t>
            </a:r>
            <a:r>
              <a:rPr lang="en-US" dirty="0">
                <a:solidFill>
                  <a:srgbClr val="FF0000"/>
                </a:solidFill>
              </a:rPr>
              <a:t>reads</a:t>
            </a:r>
            <a:r>
              <a:rPr lang="en-US" dirty="0"/>
              <a:t> from gateway EPICS mailbox PV  </a:t>
            </a:r>
          </a:p>
        </p:txBody>
      </p: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extLst>
              <p:ext uri="{D42A27DB-BD31-4B8C-83A1-F6EECF244321}">
                <p14:modId xmlns:p14="http://schemas.microsoft.com/office/powerpoint/2010/main" val="3847919694"/>
              </p:ext>
            </p:extLst>
          </p:nvPr>
        </p:nvGraphicFramePr>
        <p:xfrm>
          <a:off x="8157919" y="3658282"/>
          <a:ext cx="3914800" cy="3207083"/>
        </p:xfrm>
        <a:graphic>
          <a:graphicData uri="http://schemas.openxmlformats.org/drawingml/2006/table">
            <a:tbl>
              <a:tblPr firstRow="1" bandRow="1">
                <a:tableStyleId>{5C22544A-7EE6-4342-B048-85BDC9FD1C3A}</a:tableStyleId>
              </a:tblPr>
              <a:tblGrid>
                <a:gridCol w="1484845">
                  <a:extLst>
                    <a:ext uri="{9D8B030D-6E8A-4147-A177-3AD203B41FA5}">
                      <a16:colId xmlns:a16="http://schemas.microsoft.com/office/drawing/2014/main" val="2877138268"/>
                    </a:ext>
                  </a:extLst>
                </a:gridCol>
                <a:gridCol w="2429955">
                  <a:extLst>
                    <a:ext uri="{9D8B030D-6E8A-4147-A177-3AD203B41FA5}">
                      <a16:colId xmlns:a16="http://schemas.microsoft.com/office/drawing/2014/main" val="1071626531"/>
                    </a:ext>
                  </a:extLst>
                </a:gridCol>
              </a:tblGrid>
              <a:tr h="24042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596421">
                <a:tc>
                  <a:txBody>
                    <a:bodyPr/>
                    <a:lstStyle/>
                    <a:p>
                      <a:r>
                        <a:rPr lang="en-US" sz="1200" dirty="0"/>
                        <a:t>Kubernetes friendly way to distribute computed results</a:t>
                      </a:r>
                    </a:p>
                  </a:txBody>
                  <a:tcPr/>
                </a:tc>
                <a:tc>
                  <a:txBody>
                    <a:bodyPr/>
                    <a:lstStyle/>
                    <a:p>
                      <a:r>
                        <a:rPr lang="en-US" sz="1200" dirty="0"/>
                        <a:t>Not secure in itself. Needs EPICS ACL, k8 and </a:t>
                      </a:r>
                      <a:r>
                        <a:rPr lang="en-US" sz="1200" dirty="0" err="1"/>
                        <a:t>kafka</a:t>
                      </a:r>
                      <a:r>
                        <a:rPr lang="en-US" sz="1200" dirty="0"/>
                        <a:t> process to be authenticated </a:t>
                      </a:r>
                    </a:p>
                  </a:txBody>
                  <a:tcPr/>
                </a:tc>
                <a:extLst>
                  <a:ext uri="{0D108BD9-81ED-4DB2-BD59-A6C34878D82A}">
                    <a16:rowId xmlns:a16="http://schemas.microsoft.com/office/drawing/2014/main" val="2633977770"/>
                  </a:ext>
                </a:extLst>
              </a:tr>
              <a:tr h="1064722">
                <a:tc>
                  <a:txBody>
                    <a:bodyPr/>
                    <a:lstStyle/>
                    <a:p>
                      <a:r>
                        <a:rPr lang="en-US" sz="1200" dirty="0"/>
                        <a:t>Provides a location to implement a guardian</a:t>
                      </a:r>
                    </a:p>
                  </a:txBody>
                  <a:tcPr/>
                </a:tc>
                <a:tc>
                  <a:txBody>
                    <a:bodyPr/>
                    <a:lstStyle/>
                    <a:p>
                      <a:r>
                        <a:rPr lang="en-US" sz="1200" dirty="0">
                          <a:solidFill>
                            <a:srgbClr val="FF0000"/>
                          </a:solidFill>
                        </a:rPr>
                        <a:t>No simple PV write. </a:t>
                      </a:r>
                      <a:r>
                        <a:rPr lang="en-US" sz="1200" dirty="0">
                          <a:solidFill>
                            <a:schemeClr val="tx1"/>
                          </a:solidFill>
                        </a:rPr>
                        <a:t>No clear way to do an authenticated &amp; authorized write. </a:t>
                      </a:r>
                      <a:r>
                        <a:rPr lang="en-US" sz="1200" dirty="0"/>
                        <a:t>The </a:t>
                      </a:r>
                      <a:r>
                        <a:rPr lang="en-US" sz="1200" dirty="0" err="1"/>
                        <a:t>kafka</a:t>
                      </a:r>
                      <a:r>
                        <a:rPr lang="en-US" sz="1200" dirty="0"/>
                        <a:t> would have to carry the credentials for write to the EPICS-</a:t>
                      </a:r>
                      <a:r>
                        <a:rPr lang="en-US" sz="1200" dirty="0" err="1"/>
                        <a:t>kafka</a:t>
                      </a:r>
                      <a:r>
                        <a:rPr lang="en-US" sz="1200" dirty="0"/>
                        <a:t> gateway so it could use them to write. </a:t>
                      </a:r>
                    </a:p>
                  </a:txBody>
                  <a:tcPr/>
                </a:tc>
                <a:extLst>
                  <a:ext uri="{0D108BD9-81ED-4DB2-BD59-A6C34878D82A}">
                    <a16:rowId xmlns:a16="http://schemas.microsoft.com/office/drawing/2014/main" val="3029123797"/>
                  </a:ext>
                </a:extLst>
              </a:tr>
              <a:tr h="463883">
                <a:tc>
                  <a:txBody>
                    <a:bodyPr/>
                    <a:lstStyle/>
                    <a:p>
                      <a:endParaRPr lang="en-US" sz="1200" dirty="0"/>
                    </a:p>
                  </a:txBody>
                  <a:tcPr/>
                </a:tc>
                <a:tc>
                  <a:txBody>
                    <a:bodyPr/>
                    <a:lstStyle/>
                    <a:p>
                      <a:r>
                        <a:rPr lang="en-US" sz="1200" dirty="0"/>
                        <a:t>Requires all  machine tuning in HPC be in k8 &amp; </a:t>
                      </a:r>
                      <a:r>
                        <a:rPr lang="en-US" sz="1200" dirty="0" err="1"/>
                        <a:t>kafka</a:t>
                      </a:r>
                      <a:endParaRPr lang="en-US" sz="1200" dirty="0"/>
                    </a:p>
                  </a:txBody>
                  <a:tcPr/>
                </a:tc>
                <a:extLst>
                  <a:ext uri="{0D108BD9-81ED-4DB2-BD59-A6C34878D82A}">
                    <a16:rowId xmlns:a16="http://schemas.microsoft.com/office/drawing/2014/main" val="2500776819"/>
                  </a:ext>
                </a:extLst>
              </a:tr>
              <a:tr h="596421">
                <a:tc>
                  <a:txBody>
                    <a:bodyPr/>
                    <a:lstStyle/>
                    <a:p>
                      <a:endParaRPr lang="en-US" sz="1200" dirty="0"/>
                    </a:p>
                  </a:txBody>
                  <a:tcPr/>
                </a:tc>
                <a:tc>
                  <a:txBody>
                    <a:bodyPr/>
                    <a:lstStyle/>
                    <a:p>
                      <a:r>
                        <a:rPr lang="en-US" sz="1200" dirty="0"/>
                        <a:t>(For read) Kafka bus &lt;-&gt; accelerator network are different temporal structure.  </a:t>
                      </a:r>
                    </a:p>
                  </a:txBody>
                  <a:tcPr/>
                </a:tc>
                <a:extLst>
                  <a:ext uri="{0D108BD9-81ED-4DB2-BD59-A6C34878D82A}">
                    <a16:rowId xmlns:a16="http://schemas.microsoft.com/office/drawing/2014/main" val="982874666"/>
                  </a:ext>
                </a:extLst>
              </a:tr>
            </a:tbl>
          </a:graphicData>
        </a:graphic>
      </p:graphicFrame>
      <p:cxnSp>
        <p:nvCxnSpPr>
          <p:cNvPr id="1091" name="Straight Arrow Connector 1090">
            <a:extLst>
              <a:ext uri="{FF2B5EF4-FFF2-40B4-BE49-F238E27FC236}">
                <a16:creationId xmlns:a16="http://schemas.microsoft.com/office/drawing/2014/main" id="{E5297083-5048-D57B-6AB7-50110F1AD390}"/>
              </a:ext>
            </a:extLst>
          </p:cNvPr>
          <p:cNvCxnSpPr>
            <a:cxnSpLocks/>
            <a:endCxn id="32" idx="2"/>
          </p:cNvCxnSpPr>
          <p:nvPr/>
        </p:nvCxnSpPr>
        <p:spPr>
          <a:xfrm flipV="1">
            <a:off x="5818935" y="2470611"/>
            <a:ext cx="3612459" cy="2746384"/>
          </a:xfrm>
          <a:prstGeom prst="straightConnector1">
            <a:avLst/>
          </a:prstGeom>
          <a:ln>
            <a:solidFill>
              <a:srgbClr val="FF0000"/>
            </a:solidFill>
            <a:headEnd w="lg" len="lg"/>
            <a:tailEnd type="triangle" w="lg" len="lg"/>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3324B600-0ED0-D52C-4825-B2448F2D7F24}"/>
              </a:ext>
            </a:extLst>
          </p:cNvPr>
          <p:cNvSpPr txBox="1"/>
          <p:nvPr/>
        </p:nvSpPr>
        <p:spPr>
          <a:xfrm>
            <a:off x="6870311" y="2235938"/>
            <a:ext cx="1370568" cy="369332"/>
          </a:xfrm>
          <a:prstGeom prst="rect">
            <a:avLst/>
          </a:prstGeom>
          <a:noFill/>
        </p:spPr>
        <p:txBody>
          <a:bodyPr wrap="none" rtlCol="0">
            <a:spAutoFit/>
          </a:bodyPr>
          <a:lstStyle/>
          <a:p>
            <a:r>
              <a:rPr lang="en-US" dirty="0">
                <a:solidFill>
                  <a:srgbClr val="FF0000"/>
                </a:solidFill>
              </a:rPr>
              <a:t>Kafka or PVA</a:t>
            </a:r>
          </a:p>
        </p:txBody>
      </p:sp>
      <p:sp>
        <p:nvSpPr>
          <p:cNvPr id="22" name="TextBox 21">
            <a:extLst>
              <a:ext uri="{FF2B5EF4-FFF2-40B4-BE49-F238E27FC236}">
                <a16:creationId xmlns:a16="http://schemas.microsoft.com/office/drawing/2014/main" id="{21B830E1-5164-AFCE-2CA5-00DE53D48DE8}"/>
              </a:ext>
            </a:extLst>
          </p:cNvPr>
          <p:cNvSpPr txBox="1"/>
          <p:nvPr/>
        </p:nvSpPr>
        <p:spPr>
          <a:xfrm rot="19336708">
            <a:off x="7308223" y="3631335"/>
            <a:ext cx="1014378" cy="369332"/>
          </a:xfrm>
          <a:prstGeom prst="rect">
            <a:avLst/>
          </a:prstGeom>
          <a:noFill/>
        </p:spPr>
        <p:txBody>
          <a:bodyPr wrap="square" rtlCol="0">
            <a:spAutoFit/>
          </a:bodyPr>
          <a:lstStyle/>
          <a:p>
            <a:r>
              <a:rPr lang="en-US" dirty="0">
                <a:solidFill>
                  <a:srgbClr val="FF0000"/>
                </a:solidFill>
              </a:rPr>
              <a:t>PVA R/O</a:t>
            </a:r>
          </a:p>
        </p:txBody>
      </p:sp>
    </p:spTree>
    <p:extLst>
      <p:ext uri="{BB962C8B-B14F-4D97-AF65-F5344CB8AC3E}">
        <p14:creationId xmlns:p14="http://schemas.microsoft.com/office/powerpoint/2010/main" val="2214114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246002"/>
            <a:ext cx="11687778" cy="543036"/>
          </a:xfrm>
        </p:spPr>
        <p:txBody>
          <a:bodyPr>
            <a:noAutofit/>
          </a:bodyPr>
          <a:lstStyle/>
          <a:p>
            <a:r>
              <a:rPr lang="en-US" sz="3200" dirty="0"/>
              <a:t>Propose “Best” Solution – Direct read/write to/from Model process, </a:t>
            </a:r>
            <a:r>
              <a:rPr lang="en-US" sz="3200" dirty="0">
                <a:solidFill>
                  <a:srgbClr val="C00000"/>
                </a:solidFill>
              </a:rPr>
              <a:t>over TLS secure (EPICS) PV.</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58796" y="1429709"/>
            <a:ext cx="3678224" cy="523220"/>
          </a:xfrm>
          <a:prstGeom prst="rect">
            <a:avLst/>
          </a:prstGeom>
          <a:noFill/>
          <a:ln w="12700">
            <a:noFill/>
          </a:ln>
        </p:spPr>
        <p:txBody>
          <a:bodyPr wrap="square" rtlCol="0">
            <a:spAutoFit/>
          </a:bodyPr>
          <a:lstStyle/>
          <a:p>
            <a:r>
              <a:rPr lang="en-US" sz="1400" dirty="0">
                <a:solidFill>
                  <a:srgbClr val="FF0000"/>
                </a:solidFill>
              </a:rPr>
              <a:t>Acting on s-2-e results -&gt; PV write </a:t>
            </a:r>
          </a:p>
          <a:p>
            <a:r>
              <a:rPr lang="en-US" sz="1400" dirty="0">
                <a:solidFill>
                  <a:srgbClr val="FF0000"/>
                </a:solidFill>
              </a:rPr>
              <a:t>Machine Learning Inference -&gt; PV write </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07709"/>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50844BC-A5C6-2DCE-E0A3-C4EECD35A8F1}"/>
              </a:ext>
            </a:extLst>
          </p:cNvPr>
          <p:cNvSpPr/>
          <p:nvPr/>
        </p:nvSpPr>
        <p:spPr>
          <a:xfrm>
            <a:off x="5109389" y="2103915"/>
            <a:ext cx="1459123" cy="320305"/>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a:t>k8 LUME process’ EPICS server</a:t>
            </a:r>
          </a:p>
        </p:txBody>
      </p:sp>
      <p:cxnSp>
        <p:nvCxnSpPr>
          <p:cNvPr id="1076" name="Straight Arrow Connector 1075">
            <a:extLst>
              <a:ext uri="{FF2B5EF4-FFF2-40B4-BE49-F238E27FC236}">
                <a16:creationId xmlns:a16="http://schemas.microsoft.com/office/drawing/2014/main" id="{5B68E0E0-31A1-C3CB-BA0F-2C5B62CCD60E}"/>
              </a:ext>
            </a:extLst>
          </p:cNvPr>
          <p:cNvCxnSpPr>
            <a:cxnSpLocks/>
            <a:stCxn id="20" idx="2"/>
          </p:cNvCxnSpPr>
          <p:nvPr/>
        </p:nvCxnSpPr>
        <p:spPr>
          <a:xfrm flipV="1">
            <a:off x="6097231" y="2349151"/>
            <a:ext cx="0" cy="155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77" name="TextBox 1076">
            <a:extLst>
              <a:ext uri="{FF2B5EF4-FFF2-40B4-BE49-F238E27FC236}">
                <a16:creationId xmlns:a16="http://schemas.microsoft.com/office/drawing/2014/main" id="{D0FD314B-A88E-B1C9-47FD-3A19F223348B}"/>
              </a:ext>
            </a:extLst>
          </p:cNvPr>
          <p:cNvSpPr txBox="1"/>
          <p:nvPr/>
        </p:nvSpPr>
        <p:spPr>
          <a:xfrm>
            <a:off x="6081853" y="2483092"/>
            <a:ext cx="5803444" cy="646331"/>
          </a:xfrm>
          <a:prstGeom prst="rect">
            <a:avLst/>
          </a:prstGeom>
          <a:solidFill>
            <a:schemeClr val="bg1"/>
          </a:solidFill>
        </p:spPr>
        <p:txBody>
          <a:bodyPr wrap="square" rtlCol="0">
            <a:spAutoFit/>
          </a:bodyPr>
          <a:lstStyle/>
          <a:p>
            <a:r>
              <a:rPr lang="en-US" dirty="0"/>
              <a:t>Model process reads or </a:t>
            </a:r>
            <a:r>
              <a:rPr lang="en-US" dirty="0">
                <a:solidFill>
                  <a:srgbClr val="FF0000"/>
                </a:solidFill>
              </a:rPr>
              <a:t>writes </a:t>
            </a:r>
            <a:r>
              <a:rPr lang="en-US" dirty="0"/>
              <a:t>to ANY secure EPICS server. Initial prototypes of PVA+TLS now in </a:t>
            </a:r>
            <a:r>
              <a:rPr lang="en-US" dirty="0" err="1"/>
              <a:t>pvxs</a:t>
            </a:r>
            <a:r>
              <a:rPr lang="en-US" dirty="0"/>
              <a:t> and Phoebus*.</a:t>
            </a:r>
          </a:p>
        </p:txBody>
      </p: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007636" y="2424220"/>
            <a:ext cx="2831315" cy="339399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4707356" y="1859777"/>
            <a:ext cx="402033" cy="404291"/>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88" name="TextBox 1087">
            <a:extLst>
              <a:ext uri="{FF2B5EF4-FFF2-40B4-BE49-F238E27FC236}">
                <a16:creationId xmlns:a16="http://schemas.microsoft.com/office/drawing/2014/main" id="{FE65157B-DA57-00C8-0408-6354F4B72672}"/>
              </a:ext>
            </a:extLst>
          </p:cNvPr>
          <p:cNvSpPr txBox="1"/>
          <p:nvPr/>
        </p:nvSpPr>
        <p:spPr>
          <a:xfrm>
            <a:off x="5818934" y="3553724"/>
            <a:ext cx="6318085" cy="369332"/>
          </a:xfrm>
          <a:prstGeom prst="rect">
            <a:avLst/>
          </a:prstGeom>
          <a:solidFill>
            <a:schemeClr val="bg1"/>
          </a:solidFill>
        </p:spPr>
        <p:txBody>
          <a:bodyPr wrap="square" rtlCol="0">
            <a:spAutoFit/>
          </a:bodyPr>
          <a:lstStyle/>
          <a:p>
            <a:r>
              <a:rPr lang="en-US" dirty="0"/>
              <a:t>Prod IOC/OPI/HLA </a:t>
            </a:r>
            <a:r>
              <a:rPr lang="en-US" dirty="0">
                <a:solidFill>
                  <a:srgbClr val="FF0000"/>
                </a:solidFill>
              </a:rPr>
              <a:t>read or even writes</a:t>
            </a:r>
            <a:r>
              <a:rPr lang="en-US" dirty="0"/>
              <a:t> to HPC model process</a:t>
            </a:r>
          </a:p>
        </p:txBody>
      </p: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nvGraphicFramePr>
        <p:xfrm>
          <a:off x="8432545" y="3910826"/>
          <a:ext cx="3452754" cy="2069103"/>
        </p:xfrm>
        <a:graphic>
          <a:graphicData uri="http://schemas.openxmlformats.org/drawingml/2006/table">
            <a:tbl>
              <a:tblPr firstRow="1" bandRow="1">
                <a:tableStyleId>{5C22544A-7EE6-4342-B048-85BDC9FD1C3A}</a:tableStyleId>
              </a:tblPr>
              <a:tblGrid>
                <a:gridCol w="1726377">
                  <a:extLst>
                    <a:ext uri="{9D8B030D-6E8A-4147-A177-3AD203B41FA5}">
                      <a16:colId xmlns:a16="http://schemas.microsoft.com/office/drawing/2014/main" val="2877138268"/>
                    </a:ext>
                  </a:extLst>
                </a:gridCol>
                <a:gridCol w="1726377">
                  <a:extLst>
                    <a:ext uri="{9D8B030D-6E8A-4147-A177-3AD203B41FA5}">
                      <a16:colId xmlns:a16="http://schemas.microsoft.com/office/drawing/2014/main" val="1071626531"/>
                    </a:ext>
                  </a:extLst>
                </a:gridCol>
              </a:tblGrid>
              <a:tr h="33174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331743">
                <a:tc>
                  <a:txBody>
                    <a:bodyPr/>
                    <a:lstStyle/>
                    <a:p>
                      <a:r>
                        <a:rPr lang="en-US" sz="1200" dirty="0">
                          <a:solidFill>
                            <a:srgbClr val="FF0000"/>
                          </a:solidFill>
                        </a:rPr>
                        <a:t>Simple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 obvious location for a guardian process. But we can add that at the CS level.</a:t>
                      </a:r>
                    </a:p>
                  </a:txBody>
                  <a:tcPr/>
                </a:tc>
                <a:extLst>
                  <a:ext uri="{0D108BD9-81ED-4DB2-BD59-A6C34878D82A}">
                    <a16:rowId xmlns:a16="http://schemas.microsoft.com/office/drawing/2014/main" val="2633977770"/>
                  </a:ext>
                </a:extLst>
              </a:tr>
              <a:tr h="331743">
                <a:tc>
                  <a:txBody>
                    <a:bodyPr/>
                    <a:lstStyle/>
                    <a:p>
                      <a:r>
                        <a:rPr lang="en-US" sz="1200" dirty="0">
                          <a:solidFill>
                            <a:srgbClr val="FF0000"/>
                          </a:solidFill>
                        </a:rPr>
                        <a:t>Secure control system I/O R &amp; W</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304708043"/>
                  </a:ext>
                </a:extLst>
              </a:tr>
              <a:tr h="331743">
                <a:tc>
                  <a:txBody>
                    <a:bodyPr/>
                    <a:lstStyle/>
                    <a:p>
                      <a:r>
                        <a:rPr lang="en-US" sz="1200" dirty="0">
                          <a:solidFill>
                            <a:schemeClr val="tx1"/>
                          </a:solidFill>
                        </a:rPr>
                        <a:t>Pattern for long term production network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029123797"/>
                  </a:ext>
                </a:extLst>
              </a:tr>
            </a:tbl>
          </a:graphicData>
        </a:graphic>
      </p:graphicFrame>
      <p:cxnSp>
        <p:nvCxnSpPr>
          <p:cNvPr id="1091" name="Straight Arrow Connector 1090">
            <a:extLst>
              <a:ext uri="{FF2B5EF4-FFF2-40B4-BE49-F238E27FC236}">
                <a16:creationId xmlns:a16="http://schemas.microsoft.com/office/drawing/2014/main" id="{E5297083-5048-D57B-6AB7-50110F1AD390}"/>
              </a:ext>
            </a:extLst>
          </p:cNvPr>
          <p:cNvCxnSpPr>
            <a:cxnSpLocks/>
            <a:endCxn id="32" idx="2"/>
          </p:cNvCxnSpPr>
          <p:nvPr/>
        </p:nvCxnSpPr>
        <p:spPr>
          <a:xfrm flipV="1">
            <a:off x="5697564" y="2424220"/>
            <a:ext cx="141387" cy="2878741"/>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2DADE125-25B3-9AD8-91DB-18F4BE6B7858}"/>
              </a:ext>
            </a:extLst>
          </p:cNvPr>
          <p:cNvSpPr txBox="1"/>
          <p:nvPr/>
        </p:nvSpPr>
        <p:spPr>
          <a:xfrm rot="18644240">
            <a:off x="3963145" y="3265582"/>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sp>
        <p:nvSpPr>
          <p:cNvPr id="18" name="TextBox 17">
            <a:extLst>
              <a:ext uri="{FF2B5EF4-FFF2-40B4-BE49-F238E27FC236}">
                <a16:creationId xmlns:a16="http://schemas.microsoft.com/office/drawing/2014/main" id="{AB041F00-B120-D7B3-76B4-9FA6E8F255E7}"/>
              </a:ext>
            </a:extLst>
          </p:cNvPr>
          <p:cNvSpPr txBox="1"/>
          <p:nvPr/>
        </p:nvSpPr>
        <p:spPr>
          <a:xfrm rot="16422582">
            <a:off x="4803695" y="3573987"/>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spTree>
    <p:extLst>
      <p:ext uri="{BB962C8B-B14F-4D97-AF65-F5344CB8AC3E}">
        <p14:creationId xmlns:p14="http://schemas.microsoft.com/office/powerpoint/2010/main" val="12832109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179614" y="1764777"/>
            <a:ext cx="11887200" cy="3346066"/>
          </a:xfrm>
        </p:spPr>
        <p:txBody>
          <a:bodyPr>
            <a:normAutofit lnSpcReduction="10000"/>
          </a:bodyPr>
          <a:lstStyle/>
          <a:p>
            <a:r>
              <a:rPr lang="en-US" sz="2400" dirty="0"/>
              <a:t>Online Beam Tuning: Linear numerical methods, precomputed linear or 2</a:t>
            </a:r>
            <a:r>
              <a:rPr lang="en-US" sz="2400" baseline="30000" dirty="0"/>
              <a:t>nd</a:t>
            </a:r>
            <a:r>
              <a:rPr lang="en-US" sz="2400" dirty="0"/>
              <a:t> order model  </a:t>
            </a:r>
            <a:br>
              <a:rPr lang="en-US" sz="2400" dirty="0"/>
            </a:br>
            <a:r>
              <a:rPr lang="en-US" sz="2400" dirty="0"/>
              <a:t>→  non-linear, multi-particle model based, ML and multiparametric methods. </a:t>
            </a:r>
            <a:br>
              <a:rPr lang="en-US" sz="2400" dirty="0"/>
            </a:br>
            <a:endParaRPr lang="en-US" sz="2400" dirty="0"/>
          </a:p>
          <a:p>
            <a:r>
              <a:rPr lang="en-US" sz="2400" dirty="0">
                <a:solidFill>
                  <a:schemeClr val="bg1">
                    <a:lumMod val="50000"/>
                  </a:schemeClr>
                </a:solidFill>
              </a:rPr>
              <a:t>⇒  𝚫 Scope: Controls += Accelerator Optimization + Big Data</a:t>
            </a:r>
            <a:br>
              <a:rPr lang="en-US" sz="2400" dirty="0">
                <a:solidFill>
                  <a:schemeClr val="bg1">
                    <a:lumMod val="50000"/>
                  </a:schemeClr>
                </a:solidFill>
              </a:rPr>
            </a:br>
            <a:endParaRPr lang="en-US" sz="2400" dirty="0">
              <a:solidFill>
                <a:schemeClr val="bg1">
                  <a:lumMod val="50000"/>
                </a:schemeClr>
              </a:solidFill>
            </a:endParaRPr>
          </a:p>
          <a:p>
            <a:r>
              <a:rPr lang="en-US" sz="2400" dirty="0">
                <a:solidFill>
                  <a:schemeClr val="bg1">
                    <a:lumMod val="50000"/>
                  </a:schemeClr>
                </a:solidFill>
              </a:rPr>
              <a:t>⇒ 𝚫 Network: Controls += High-Performance Computing</a:t>
            </a:r>
            <a:br>
              <a:rPr lang="en-US" sz="2400" dirty="0">
                <a:solidFill>
                  <a:schemeClr val="bg1">
                    <a:lumMod val="50000"/>
                  </a:schemeClr>
                </a:solidFill>
              </a:rPr>
            </a:br>
            <a:endParaRPr lang="en-US" sz="2400" dirty="0">
              <a:solidFill>
                <a:schemeClr val="bg1">
                  <a:lumMod val="50000"/>
                </a:schemeClr>
              </a:solidFill>
            </a:endParaRPr>
          </a:p>
          <a:p>
            <a:r>
              <a:rPr lang="en-US" sz="2400" dirty="0">
                <a:solidFill>
                  <a:schemeClr val="bg1">
                    <a:lumMod val="50000"/>
                  </a:schemeClr>
                </a:solidFill>
              </a:rPr>
              <a:t>⇒ 𝚫 Security: EPICS += Transport Layer Security. Secure High-Performance Computing.   </a:t>
            </a:r>
            <a:br>
              <a:rPr lang="en-US" sz="2400" dirty="0">
                <a:solidFill>
                  <a:schemeClr val="bg1">
                    <a:lumMod val="50000"/>
                  </a:schemeClr>
                </a:solidFill>
              </a:rPr>
            </a:br>
            <a:endParaRPr lang="en-US" sz="2400" dirty="0">
              <a:solidFill>
                <a:schemeClr val="bg1">
                  <a:lumMod val="50000"/>
                </a:schemeClr>
              </a:solidFill>
            </a:endParaRPr>
          </a:p>
          <a:p>
            <a:pPr marL="0" indent="0">
              <a:buNone/>
            </a:pPr>
            <a:endParaRPr lang="en-US" sz="24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Talk Outline. Accelerator Computing and Controls Revolution</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4</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Tree>
    <p:extLst>
      <p:ext uri="{BB962C8B-B14F-4D97-AF65-F5344CB8AC3E}">
        <p14:creationId xmlns:p14="http://schemas.microsoft.com/office/powerpoint/2010/main" val="6995671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246002"/>
            <a:ext cx="11687778" cy="543036"/>
          </a:xfrm>
        </p:spPr>
        <p:txBody>
          <a:bodyPr>
            <a:noAutofit/>
          </a:bodyPr>
          <a:lstStyle/>
          <a:p>
            <a:r>
              <a:rPr lang="en-US" sz="3200" dirty="0"/>
              <a:t>Propose “Best” Solution – Direct read/write to/from Model process, </a:t>
            </a:r>
            <a:r>
              <a:rPr lang="en-US" sz="3200" dirty="0">
                <a:solidFill>
                  <a:srgbClr val="C00000"/>
                </a:solidFill>
              </a:rPr>
              <a:t>over TLS secure (EPICS) PV.</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58796" y="1429709"/>
            <a:ext cx="3678224" cy="523220"/>
          </a:xfrm>
          <a:prstGeom prst="rect">
            <a:avLst/>
          </a:prstGeom>
          <a:noFill/>
          <a:ln w="12700">
            <a:noFill/>
          </a:ln>
        </p:spPr>
        <p:txBody>
          <a:bodyPr wrap="square" rtlCol="0">
            <a:spAutoFit/>
          </a:bodyPr>
          <a:lstStyle/>
          <a:p>
            <a:r>
              <a:rPr lang="en-US" sz="1400" dirty="0">
                <a:solidFill>
                  <a:srgbClr val="FF0000"/>
                </a:solidFill>
              </a:rPr>
              <a:t>Acting on s-2-e results -&gt; PV write </a:t>
            </a:r>
          </a:p>
          <a:p>
            <a:r>
              <a:rPr lang="en-US" sz="1400" dirty="0">
                <a:solidFill>
                  <a:srgbClr val="FF0000"/>
                </a:solidFill>
              </a:rPr>
              <a:t>Machine Learning Inference -&gt; PV write </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07709"/>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50844BC-A5C6-2DCE-E0A3-C4EECD35A8F1}"/>
              </a:ext>
            </a:extLst>
          </p:cNvPr>
          <p:cNvSpPr/>
          <p:nvPr/>
        </p:nvSpPr>
        <p:spPr>
          <a:xfrm>
            <a:off x="5109389" y="2103915"/>
            <a:ext cx="1459123" cy="320305"/>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a:t>k8 LUME process’ EPICS server</a:t>
            </a:r>
          </a:p>
        </p:txBody>
      </p:sp>
      <p:cxnSp>
        <p:nvCxnSpPr>
          <p:cNvPr id="1076" name="Straight Arrow Connector 1075">
            <a:extLst>
              <a:ext uri="{FF2B5EF4-FFF2-40B4-BE49-F238E27FC236}">
                <a16:creationId xmlns:a16="http://schemas.microsoft.com/office/drawing/2014/main" id="{5B68E0E0-31A1-C3CB-BA0F-2C5B62CCD60E}"/>
              </a:ext>
            </a:extLst>
          </p:cNvPr>
          <p:cNvCxnSpPr>
            <a:cxnSpLocks/>
            <a:stCxn id="20" idx="2"/>
          </p:cNvCxnSpPr>
          <p:nvPr/>
        </p:nvCxnSpPr>
        <p:spPr>
          <a:xfrm flipV="1">
            <a:off x="6097231" y="2349151"/>
            <a:ext cx="0" cy="155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77" name="TextBox 1076">
            <a:extLst>
              <a:ext uri="{FF2B5EF4-FFF2-40B4-BE49-F238E27FC236}">
                <a16:creationId xmlns:a16="http://schemas.microsoft.com/office/drawing/2014/main" id="{D0FD314B-A88E-B1C9-47FD-3A19F223348B}"/>
              </a:ext>
            </a:extLst>
          </p:cNvPr>
          <p:cNvSpPr txBox="1"/>
          <p:nvPr/>
        </p:nvSpPr>
        <p:spPr>
          <a:xfrm>
            <a:off x="6081853" y="2483092"/>
            <a:ext cx="5803444" cy="646331"/>
          </a:xfrm>
          <a:prstGeom prst="rect">
            <a:avLst/>
          </a:prstGeom>
          <a:solidFill>
            <a:schemeClr val="bg1"/>
          </a:solidFill>
        </p:spPr>
        <p:txBody>
          <a:bodyPr wrap="square" rtlCol="0">
            <a:spAutoFit/>
          </a:bodyPr>
          <a:lstStyle/>
          <a:p>
            <a:r>
              <a:rPr lang="en-US" dirty="0"/>
              <a:t>Model process reads or </a:t>
            </a:r>
            <a:r>
              <a:rPr lang="en-US" dirty="0">
                <a:solidFill>
                  <a:srgbClr val="FF0000"/>
                </a:solidFill>
              </a:rPr>
              <a:t>writes </a:t>
            </a:r>
            <a:r>
              <a:rPr lang="en-US" dirty="0"/>
              <a:t>to ANY secure EPICS server. Initial prototypes of PVA+TLS now in </a:t>
            </a:r>
            <a:r>
              <a:rPr lang="en-US" dirty="0" err="1"/>
              <a:t>pvxs</a:t>
            </a:r>
            <a:r>
              <a:rPr lang="en-US" dirty="0"/>
              <a:t> and Phoebus*.</a:t>
            </a:r>
          </a:p>
        </p:txBody>
      </p: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007636" y="2424220"/>
            <a:ext cx="2831315" cy="339399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4707356" y="1859777"/>
            <a:ext cx="402033" cy="404291"/>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88" name="TextBox 1087">
            <a:extLst>
              <a:ext uri="{FF2B5EF4-FFF2-40B4-BE49-F238E27FC236}">
                <a16:creationId xmlns:a16="http://schemas.microsoft.com/office/drawing/2014/main" id="{FE65157B-DA57-00C8-0408-6354F4B72672}"/>
              </a:ext>
            </a:extLst>
          </p:cNvPr>
          <p:cNvSpPr txBox="1"/>
          <p:nvPr/>
        </p:nvSpPr>
        <p:spPr>
          <a:xfrm>
            <a:off x="5818934" y="3553724"/>
            <a:ext cx="6318085" cy="369332"/>
          </a:xfrm>
          <a:prstGeom prst="rect">
            <a:avLst/>
          </a:prstGeom>
          <a:solidFill>
            <a:schemeClr val="bg1"/>
          </a:solidFill>
        </p:spPr>
        <p:txBody>
          <a:bodyPr wrap="square" rtlCol="0">
            <a:spAutoFit/>
          </a:bodyPr>
          <a:lstStyle/>
          <a:p>
            <a:r>
              <a:rPr lang="en-US" dirty="0"/>
              <a:t>Prod IOC/OPI/HLA </a:t>
            </a:r>
            <a:r>
              <a:rPr lang="en-US" dirty="0">
                <a:solidFill>
                  <a:srgbClr val="FF0000"/>
                </a:solidFill>
              </a:rPr>
              <a:t>read or even writes</a:t>
            </a:r>
            <a:r>
              <a:rPr lang="en-US" dirty="0"/>
              <a:t> to HPC model process</a:t>
            </a:r>
          </a:p>
        </p:txBody>
      </p: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extLst>
              <p:ext uri="{D42A27DB-BD31-4B8C-83A1-F6EECF244321}">
                <p14:modId xmlns:p14="http://schemas.microsoft.com/office/powerpoint/2010/main" val="4004831541"/>
              </p:ext>
            </p:extLst>
          </p:nvPr>
        </p:nvGraphicFramePr>
        <p:xfrm>
          <a:off x="8432545" y="3910826"/>
          <a:ext cx="3452754" cy="2069103"/>
        </p:xfrm>
        <a:graphic>
          <a:graphicData uri="http://schemas.openxmlformats.org/drawingml/2006/table">
            <a:tbl>
              <a:tblPr firstRow="1" bandRow="1">
                <a:tableStyleId>{5C22544A-7EE6-4342-B048-85BDC9FD1C3A}</a:tableStyleId>
              </a:tblPr>
              <a:tblGrid>
                <a:gridCol w="1726377">
                  <a:extLst>
                    <a:ext uri="{9D8B030D-6E8A-4147-A177-3AD203B41FA5}">
                      <a16:colId xmlns:a16="http://schemas.microsoft.com/office/drawing/2014/main" val="2877138268"/>
                    </a:ext>
                  </a:extLst>
                </a:gridCol>
                <a:gridCol w="1726377">
                  <a:extLst>
                    <a:ext uri="{9D8B030D-6E8A-4147-A177-3AD203B41FA5}">
                      <a16:colId xmlns:a16="http://schemas.microsoft.com/office/drawing/2014/main" val="1071626531"/>
                    </a:ext>
                  </a:extLst>
                </a:gridCol>
              </a:tblGrid>
              <a:tr h="33174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331743">
                <a:tc>
                  <a:txBody>
                    <a:bodyPr/>
                    <a:lstStyle/>
                    <a:p>
                      <a:r>
                        <a:rPr lang="en-US" sz="1200" dirty="0">
                          <a:solidFill>
                            <a:schemeClr val="tx1"/>
                          </a:solidFill>
                        </a:rPr>
                        <a:t>Simple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 obvious location for a guardian process. But we can add that at the CS level.</a:t>
                      </a:r>
                    </a:p>
                  </a:txBody>
                  <a:tcPr/>
                </a:tc>
                <a:extLst>
                  <a:ext uri="{0D108BD9-81ED-4DB2-BD59-A6C34878D82A}">
                    <a16:rowId xmlns:a16="http://schemas.microsoft.com/office/drawing/2014/main" val="2633977770"/>
                  </a:ext>
                </a:extLst>
              </a:tr>
              <a:tr h="331743">
                <a:tc>
                  <a:txBody>
                    <a:bodyPr/>
                    <a:lstStyle/>
                    <a:p>
                      <a:r>
                        <a:rPr lang="en-US" sz="1200" dirty="0">
                          <a:solidFill>
                            <a:schemeClr val="tx1"/>
                          </a:solidFill>
                        </a:rPr>
                        <a:t>Secure control system I/O R &amp; W</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304708043"/>
                  </a:ext>
                </a:extLst>
              </a:tr>
              <a:tr h="331743">
                <a:tc>
                  <a:txBody>
                    <a:bodyPr/>
                    <a:lstStyle/>
                    <a:p>
                      <a:r>
                        <a:rPr lang="en-US" sz="1200" dirty="0">
                          <a:solidFill>
                            <a:schemeClr val="tx1"/>
                          </a:solidFill>
                        </a:rPr>
                        <a:t>Pattern for long term production network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029123797"/>
                  </a:ext>
                </a:extLst>
              </a:tr>
            </a:tbl>
          </a:graphicData>
        </a:graphic>
      </p:graphicFrame>
      <p:cxnSp>
        <p:nvCxnSpPr>
          <p:cNvPr id="1091" name="Straight Arrow Connector 1090">
            <a:extLst>
              <a:ext uri="{FF2B5EF4-FFF2-40B4-BE49-F238E27FC236}">
                <a16:creationId xmlns:a16="http://schemas.microsoft.com/office/drawing/2014/main" id="{E5297083-5048-D57B-6AB7-50110F1AD390}"/>
              </a:ext>
            </a:extLst>
          </p:cNvPr>
          <p:cNvCxnSpPr>
            <a:cxnSpLocks/>
            <a:endCxn id="32" idx="2"/>
          </p:cNvCxnSpPr>
          <p:nvPr/>
        </p:nvCxnSpPr>
        <p:spPr>
          <a:xfrm flipV="1">
            <a:off x="5697564" y="2424220"/>
            <a:ext cx="141387" cy="2878741"/>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2DADE125-25B3-9AD8-91DB-18F4BE6B7858}"/>
              </a:ext>
            </a:extLst>
          </p:cNvPr>
          <p:cNvSpPr txBox="1"/>
          <p:nvPr/>
        </p:nvSpPr>
        <p:spPr>
          <a:xfrm rot="18644240">
            <a:off x="3963145" y="3265582"/>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sp>
        <p:nvSpPr>
          <p:cNvPr id="18" name="TextBox 17">
            <a:extLst>
              <a:ext uri="{FF2B5EF4-FFF2-40B4-BE49-F238E27FC236}">
                <a16:creationId xmlns:a16="http://schemas.microsoft.com/office/drawing/2014/main" id="{AB041F00-B120-D7B3-76B4-9FA6E8F255E7}"/>
              </a:ext>
            </a:extLst>
          </p:cNvPr>
          <p:cNvSpPr txBox="1"/>
          <p:nvPr/>
        </p:nvSpPr>
        <p:spPr>
          <a:xfrm rot="16422582">
            <a:off x="4803695" y="3573987"/>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cxnSp>
        <p:nvCxnSpPr>
          <p:cNvPr id="22" name="Straight Arrow Connector 21">
            <a:extLst>
              <a:ext uri="{FF2B5EF4-FFF2-40B4-BE49-F238E27FC236}">
                <a16:creationId xmlns:a16="http://schemas.microsoft.com/office/drawing/2014/main" id="{6EB8D239-3100-B0B8-6D2A-303DA42056D1}"/>
              </a:ext>
            </a:extLst>
          </p:cNvPr>
          <p:cNvCxnSpPr>
            <a:cxnSpLocks/>
          </p:cNvCxnSpPr>
          <p:nvPr/>
        </p:nvCxnSpPr>
        <p:spPr>
          <a:xfrm flipH="1" flipV="1">
            <a:off x="2146975" y="2383492"/>
            <a:ext cx="3543332" cy="2854156"/>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379FAE7F-20CA-3DDD-D14C-1E6D2B06841D}"/>
              </a:ext>
            </a:extLst>
          </p:cNvPr>
          <p:cNvCxnSpPr>
            <a:cxnSpLocks/>
          </p:cNvCxnSpPr>
          <p:nvPr/>
        </p:nvCxnSpPr>
        <p:spPr>
          <a:xfrm flipH="1" flipV="1">
            <a:off x="2146976" y="2526976"/>
            <a:ext cx="853404" cy="318238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84211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246002"/>
            <a:ext cx="11687778" cy="543036"/>
          </a:xfrm>
        </p:spPr>
        <p:txBody>
          <a:bodyPr>
            <a:noAutofit/>
          </a:bodyPr>
          <a:lstStyle/>
          <a:p>
            <a:r>
              <a:rPr lang="en-US" sz="3200" dirty="0">
                <a:solidFill>
                  <a:srgbClr val="C00000"/>
                </a:solidFill>
              </a:rPr>
              <a:t>The Control System Network is Defined As the network of endpoints that communicate over secure (TLS) PVA.</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07709"/>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F50844BC-A5C6-2DCE-E0A3-C4EECD35A8F1}"/>
              </a:ext>
            </a:extLst>
          </p:cNvPr>
          <p:cNvSpPr/>
          <p:nvPr/>
        </p:nvSpPr>
        <p:spPr>
          <a:xfrm>
            <a:off x="5109389" y="2103915"/>
            <a:ext cx="1459123" cy="320305"/>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47500" lnSpcReduction="20000"/>
          </a:bodyPr>
          <a:lstStyle/>
          <a:p>
            <a:pPr algn="ctr"/>
            <a:r>
              <a:rPr lang="en-US" dirty="0"/>
              <a:t>k8 LUME process’ EPICS server</a:t>
            </a:r>
          </a:p>
        </p:txBody>
      </p:sp>
      <p:cxnSp>
        <p:nvCxnSpPr>
          <p:cNvPr id="1076" name="Straight Arrow Connector 1075">
            <a:extLst>
              <a:ext uri="{FF2B5EF4-FFF2-40B4-BE49-F238E27FC236}">
                <a16:creationId xmlns:a16="http://schemas.microsoft.com/office/drawing/2014/main" id="{5B68E0E0-31A1-C3CB-BA0F-2C5B62CCD60E}"/>
              </a:ext>
            </a:extLst>
          </p:cNvPr>
          <p:cNvCxnSpPr>
            <a:cxnSpLocks/>
            <a:stCxn id="20" idx="2"/>
          </p:cNvCxnSpPr>
          <p:nvPr/>
        </p:nvCxnSpPr>
        <p:spPr>
          <a:xfrm flipV="1">
            <a:off x="6097231" y="2349151"/>
            <a:ext cx="0" cy="155998"/>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007636" y="2424220"/>
            <a:ext cx="2831315" cy="339399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4707356" y="1859777"/>
            <a:ext cx="402033" cy="404291"/>
          </a:xfrm>
          <a:prstGeom prst="line">
            <a:avLst/>
          </a:prstGeom>
          <a:ln w="12700"/>
        </p:spPr>
        <p:style>
          <a:lnRef idx="1">
            <a:schemeClr val="accent4"/>
          </a:lnRef>
          <a:fillRef idx="0">
            <a:schemeClr val="accent4"/>
          </a:fillRef>
          <a:effectRef idx="0">
            <a:schemeClr val="accent4"/>
          </a:effectRef>
          <a:fontRef idx="minor">
            <a:schemeClr val="tx1"/>
          </a:fontRef>
        </p:style>
      </p:cxn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extLst>
              <p:ext uri="{D42A27DB-BD31-4B8C-83A1-F6EECF244321}">
                <p14:modId xmlns:p14="http://schemas.microsoft.com/office/powerpoint/2010/main" val="3814646469"/>
              </p:ext>
            </p:extLst>
          </p:nvPr>
        </p:nvGraphicFramePr>
        <p:xfrm>
          <a:off x="8432545" y="3910826"/>
          <a:ext cx="3452754" cy="2526303"/>
        </p:xfrm>
        <a:graphic>
          <a:graphicData uri="http://schemas.openxmlformats.org/drawingml/2006/table">
            <a:tbl>
              <a:tblPr firstRow="1" bandRow="1">
                <a:tableStyleId>{5C22544A-7EE6-4342-B048-85BDC9FD1C3A}</a:tableStyleId>
              </a:tblPr>
              <a:tblGrid>
                <a:gridCol w="1726377">
                  <a:extLst>
                    <a:ext uri="{9D8B030D-6E8A-4147-A177-3AD203B41FA5}">
                      <a16:colId xmlns:a16="http://schemas.microsoft.com/office/drawing/2014/main" val="2877138268"/>
                    </a:ext>
                  </a:extLst>
                </a:gridCol>
                <a:gridCol w="1726377">
                  <a:extLst>
                    <a:ext uri="{9D8B030D-6E8A-4147-A177-3AD203B41FA5}">
                      <a16:colId xmlns:a16="http://schemas.microsoft.com/office/drawing/2014/main" val="1071626531"/>
                    </a:ext>
                  </a:extLst>
                </a:gridCol>
              </a:tblGrid>
              <a:tr h="33174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331743">
                <a:tc>
                  <a:txBody>
                    <a:bodyPr/>
                    <a:lstStyle/>
                    <a:p>
                      <a:r>
                        <a:rPr lang="en-US" sz="1200" dirty="0">
                          <a:solidFill>
                            <a:schemeClr val="tx1"/>
                          </a:solidFill>
                        </a:rPr>
                        <a:t>Simple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 obvious location for a guardian process. But we can add that at the CS level.</a:t>
                      </a:r>
                    </a:p>
                  </a:txBody>
                  <a:tcPr/>
                </a:tc>
                <a:extLst>
                  <a:ext uri="{0D108BD9-81ED-4DB2-BD59-A6C34878D82A}">
                    <a16:rowId xmlns:a16="http://schemas.microsoft.com/office/drawing/2014/main" val="2633977770"/>
                  </a:ext>
                </a:extLst>
              </a:tr>
              <a:tr h="331743">
                <a:tc>
                  <a:txBody>
                    <a:bodyPr/>
                    <a:lstStyle/>
                    <a:p>
                      <a:r>
                        <a:rPr lang="en-US" sz="1200" dirty="0">
                          <a:solidFill>
                            <a:schemeClr val="tx1"/>
                          </a:solidFill>
                        </a:rPr>
                        <a:t>Secure control system I/O R &amp; W</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304708043"/>
                  </a:ext>
                </a:extLst>
              </a:tr>
              <a:tr h="331743">
                <a:tc>
                  <a:txBody>
                    <a:bodyPr/>
                    <a:lstStyle/>
                    <a:p>
                      <a:r>
                        <a:rPr lang="en-US" sz="1200" dirty="0">
                          <a:solidFill>
                            <a:srgbClr val="FF0000"/>
                          </a:solidFill>
                        </a:rPr>
                        <a:t>Pattern for long term production network</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3029123797"/>
                  </a:ext>
                </a:extLst>
              </a:tr>
              <a:tr h="331743">
                <a:tc>
                  <a:txBody>
                    <a:bodyPr/>
                    <a:lstStyle/>
                    <a:p>
                      <a:r>
                        <a:rPr lang="en-US" sz="1200" dirty="0">
                          <a:solidFill>
                            <a:srgbClr val="FF0000"/>
                          </a:solidFill>
                        </a:rPr>
                        <a:t>Fast remote native displays. No more X11</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txBody>
                  <a:tcPr/>
                </a:tc>
                <a:extLst>
                  <a:ext uri="{0D108BD9-81ED-4DB2-BD59-A6C34878D82A}">
                    <a16:rowId xmlns:a16="http://schemas.microsoft.com/office/drawing/2014/main" val="873079327"/>
                  </a:ext>
                </a:extLst>
              </a:tr>
            </a:tbl>
          </a:graphicData>
        </a:graphic>
      </p:graphicFrame>
      <p:cxnSp>
        <p:nvCxnSpPr>
          <p:cNvPr id="1091" name="Straight Arrow Connector 1090">
            <a:extLst>
              <a:ext uri="{FF2B5EF4-FFF2-40B4-BE49-F238E27FC236}">
                <a16:creationId xmlns:a16="http://schemas.microsoft.com/office/drawing/2014/main" id="{E5297083-5048-D57B-6AB7-50110F1AD390}"/>
              </a:ext>
            </a:extLst>
          </p:cNvPr>
          <p:cNvCxnSpPr>
            <a:cxnSpLocks/>
            <a:endCxn id="32" idx="2"/>
          </p:cNvCxnSpPr>
          <p:nvPr/>
        </p:nvCxnSpPr>
        <p:spPr>
          <a:xfrm flipV="1">
            <a:off x="5697564" y="2424220"/>
            <a:ext cx="141387" cy="2878741"/>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sp>
        <p:nvSpPr>
          <p:cNvPr id="3" name="TextBox 2">
            <a:extLst>
              <a:ext uri="{FF2B5EF4-FFF2-40B4-BE49-F238E27FC236}">
                <a16:creationId xmlns:a16="http://schemas.microsoft.com/office/drawing/2014/main" id="{2DADE125-25B3-9AD8-91DB-18F4BE6B7858}"/>
              </a:ext>
            </a:extLst>
          </p:cNvPr>
          <p:cNvSpPr txBox="1"/>
          <p:nvPr/>
        </p:nvSpPr>
        <p:spPr>
          <a:xfrm rot="18644240">
            <a:off x="3963145" y="3265582"/>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sp>
        <p:nvSpPr>
          <p:cNvPr id="18" name="TextBox 17">
            <a:extLst>
              <a:ext uri="{FF2B5EF4-FFF2-40B4-BE49-F238E27FC236}">
                <a16:creationId xmlns:a16="http://schemas.microsoft.com/office/drawing/2014/main" id="{AB041F00-B120-D7B3-76B4-9FA6E8F255E7}"/>
              </a:ext>
            </a:extLst>
          </p:cNvPr>
          <p:cNvSpPr txBox="1"/>
          <p:nvPr/>
        </p:nvSpPr>
        <p:spPr>
          <a:xfrm rot="16422582">
            <a:off x="4803695" y="3573987"/>
            <a:ext cx="1459887" cy="369332"/>
          </a:xfrm>
          <a:prstGeom prst="rect">
            <a:avLst/>
          </a:prstGeom>
          <a:solidFill>
            <a:schemeClr val="bg1"/>
          </a:solidFill>
        </p:spPr>
        <p:txBody>
          <a:bodyPr wrap="none" rtlCol="0">
            <a:spAutoFit/>
          </a:bodyPr>
          <a:lstStyle/>
          <a:p>
            <a:r>
              <a:rPr lang="en-US" dirty="0">
                <a:solidFill>
                  <a:srgbClr val="FF0000"/>
                </a:solidFill>
              </a:rPr>
              <a:t>PVA+TLS R/W</a:t>
            </a:r>
          </a:p>
        </p:txBody>
      </p:sp>
      <p:cxnSp>
        <p:nvCxnSpPr>
          <p:cNvPr id="22" name="Straight Arrow Connector 21">
            <a:extLst>
              <a:ext uri="{FF2B5EF4-FFF2-40B4-BE49-F238E27FC236}">
                <a16:creationId xmlns:a16="http://schemas.microsoft.com/office/drawing/2014/main" id="{6EB8D239-3100-B0B8-6D2A-303DA42056D1}"/>
              </a:ext>
            </a:extLst>
          </p:cNvPr>
          <p:cNvCxnSpPr>
            <a:cxnSpLocks/>
          </p:cNvCxnSpPr>
          <p:nvPr/>
        </p:nvCxnSpPr>
        <p:spPr>
          <a:xfrm flipH="1" flipV="1">
            <a:off x="2146975" y="2383492"/>
            <a:ext cx="3543332" cy="2854156"/>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30" name="Straight Arrow Connector 29">
            <a:extLst>
              <a:ext uri="{FF2B5EF4-FFF2-40B4-BE49-F238E27FC236}">
                <a16:creationId xmlns:a16="http://schemas.microsoft.com/office/drawing/2014/main" id="{379FAE7F-20CA-3DDD-D14C-1E6D2B06841D}"/>
              </a:ext>
            </a:extLst>
          </p:cNvPr>
          <p:cNvCxnSpPr>
            <a:cxnSpLocks/>
          </p:cNvCxnSpPr>
          <p:nvPr/>
        </p:nvCxnSpPr>
        <p:spPr>
          <a:xfrm flipH="1" flipV="1">
            <a:off x="2146976" y="2526976"/>
            <a:ext cx="853404" cy="318238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23" name="Straight Arrow Connector 22">
            <a:extLst>
              <a:ext uri="{FF2B5EF4-FFF2-40B4-BE49-F238E27FC236}">
                <a16:creationId xmlns:a16="http://schemas.microsoft.com/office/drawing/2014/main" id="{0B3E2E09-9650-5DE1-2DF3-C9BC1175A8A2}"/>
              </a:ext>
            </a:extLst>
          </p:cNvPr>
          <p:cNvCxnSpPr>
            <a:cxnSpLocks/>
          </p:cNvCxnSpPr>
          <p:nvPr/>
        </p:nvCxnSpPr>
        <p:spPr>
          <a:xfrm flipH="1" flipV="1">
            <a:off x="2906034" y="1481350"/>
            <a:ext cx="2835071" cy="3749043"/>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cxnSp>
        <p:nvCxnSpPr>
          <p:cNvPr id="42" name="Straight Arrow Connector 41">
            <a:extLst>
              <a:ext uri="{FF2B5EF4-FFF2-40B4-BE49-F238E27FC236}">
                <a16:creationId xmlns:a16="http://schemas.microsoft.com/office/drawing/2014/main" id="{14ED41DA-7E3D-BF19-D932-AEAB497D84A6}"/>
              </a:ext>
            </a:extLst>
          </p:cNvPr>
          <p:cNvCxnSpPr>
            <a:cxnSpLocks/>
          </p:cNvCxnSpPr>
          <p:nvPr/>
        </p:nvCxnSpPr>
        <p:spPr>
          <a:xfrm flipH="1" flipV="1">
            <a:off x="2878128" y="1554976"/>
            <a:ext cx="202082" cy="4147122"/>
          </a:xfrm>
          <a:prstGeom prst="straightConnector1">
            <a:avLst/>
          </a:prstGeom>
          <a:ln>
            <a:solidFill>
              <a:srgbClr val="FF0000"/>
            </a:solidFill>
            <a:headEnd type="triangle" w="lg" len="lg"/>
            <a:tailEnd type="triangle" w="lg" len="lg"/>
          </a:ln>
        </p:spPr>
        <p:style>
          <a:lnRef idx="2">
            <a:schemeClr val="accent2"/>
          </a:lnRef>
          <a:fillRef idx="0">
            <a:schemeClr val="accent2"/>
          </a:fillRef>
          <a:effectRef idx="1">
            <a:schemeClr val="accent2"/>
          </a:effectRef>
          <a:fontRef idx="minor">
            <a:schemeClr val="tx1"/>
          </a:fontRef>
        </p:style>
      </p:cxnSp>
      <p:pic>
        <p:nvPicPr>
          <p:cNvPr id="1080" name="Picture 2" descr="X Window System - Wikipedia">
            <a:extLst>
              <a:ext uri="{FF2B5EF4-FFF2-40B4-BE49-F238E27FC236}">
                <a16:creationId xmlns:a16="http://schemas.microsoft.com/office/drawing/2014/main" id="{7FA99983-4565-B0A7-BA8E-B951097613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05618" y="1344864"/>
            <a:ext cx="336388" cy="336389"/>
          </a:xfrm>
          <a:prstGeom prst="rect">
            <a:avLst/>
          </a:prstGeom>
          <a:noFill/>
          <a:extLst>
            <a:ext uri="{909E8E84-426E-40DD-AFC4-6F175D3DCCD1}">
              <a14:hiddenFill xmlns:a14="http://schemas.microsoft.com/office/drawing/2010/main">
                <a:solidFill>
                  <a:srgbClr val="FFFFFF"/>
                </a:solidFill>
              </a14:hiddenFill>
            </a:ext>
          </a:extLst>
        </p:spPr>
      </p:pic>
      <p:sp>
        <p:nvSpPr>
          <p:cNvPr id="1081" name="TextBox 1080">
            <a:extLst>
              <a:ext uri="{FF2B5EF4-FFF2-40B4-BE49-F238E27FC236}">
                <a16:creationId xmlns:a16="http://schemas.microsoft.com/office/drawing/2014/main" id="{BF19A278-36AB-3B85-92A8-EA291E54BC48}"/>
              </a:ext>
            </a:extLst>
          </p:cNvPr>
          <p:cNvSpPr txBox="1"/>
          <p:nvPr/>
        </p:nvSpPr>
        <p:spPr>
          <a:xfrm>
            <a:off x="119282" y="1052277"/>
            <a:ext cx="2068804" cy="830997"/>
          </a:xfrm>
          <a:prstGeom prst="rect">
            <a:avLst/>
          </a:prstGeom>
          <a:noFill/>
        </p:spPr>
        <p:txBody>
          <a:bodyPr wrap="square" rtlCol="0">
            <a:spAutoFit/>
          </a:bodyPr>
          <a:lstStyle/>
          <a:p>
            <a:r>
              <a:rPr lang="en-US" sz="1200" dirty="0"/>
              <a:t>No more slow and clunky display over X11. Transport  the control protocol, not the display protocol as now.</a:t>
            </a:r>
          </a:p>
        </p:txBody>
      </p:sp>
      <p:grpSp>
        <p:nvGrpSpPr>
          <p:cNvPr id="1096" name="Group 1095">
            <a:extLst>
              <a:ext uri="{FF2B5EF4-FFF2-40B4-BE49-F238E27FC236}">
                <a16:creationId xmlns:a16="http://schemas.microsoft.com/office/drawing/2014/main" id="{45582CE5-8DBE-91AC-70CA-3CC94CF7D769}"/>
              </a:ext>
            </a:extLst>
          </p:cNvPr>
          <p:cNvGrpSpPr/>
          <p:nvPr/>
        </p:nvGrpSpPr>
        <p:grpSpPr>
          <a:xfrm>
            <a:off x="1989022" y="1289894"/>
            <a:ext cx="566057" cy="463312"/>
            <a:chOff x="9245600" y="1681253"/>
            <a:chExt cx="566057" cy="463312"/>
          </a:xfrm>
        </p:grpSpPr>
        <p:cxnSp>
          <p:nvCxnSpPr>
            <p:cNvPr id="1086" name="Straight Connector 1085">
              <a:extLst>
                <a:ext uri="{FF2B5EF4-FFF2-40B4-BE49-F238E27FC236}">
                  <a16:creationId xmlns:a16="http://schemas.microsoft.com/office/drawing/2014/main" id="{1016A0AA-EC6D-36EC-EF48-937FE67FB361}"/>
                </a:ext>
              </a:extLst>
            </p:cNvPr>
            <p:cNvCxnSpPr/>
            <p:nvPr/>
          </p:nvCxnSpPr>
          <p:spPr>
            <a:xfrm>
              <a:off x="9245600" y="1681253"/>
              <a:ext cx="566057" cy="4226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87" name="Straight Connector 1086">
              <a:extLst>
                <a:ext uri="{FF2B5EF4-FFF2-40B4-BE49-F238E27FC236}">
                  <a16:creationId xmlns:a16="http://schemas.microsoft.com/office/drawing/2014/main" id="{A6177A0D-593D-3B76-333E-32AE5B089515}"/>
                </a:ext>
              </a:extLst>
            </p:cNvPr>
            <p:cNvCxnSpPr>
              <a:cxnSpLocks/>
            </p:cNvCxnSpPr>
            <p:nvPr/>
          </p:nvCxnSpPr>
          <p:spPr>
            <a:xfrm flipH="1">
              <a:off x="9245600" y="1699098"/>
              <a:ext cx="566057" cy="4454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591751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a:xfrm>
            <a:off x="0" y="0"/>
            <a:ext cx="12191999" cy="898853"/>
          </a:xfrm>
          <a:noFill/>
        </p:spPr>
        <p:txBody>
          <a:bodyPr>
            <a:normAutofit fontScale="90000"/>
          </a:bodyPr>
          <a:lstStyle/>
          <a:p>
            <a:r>
              <a:rPr lang="en-US" dirty="0">
                <a:solidFill>
                  <a:srgbClr val="C00000"/>
                </a:solidFill>
              </a:rPr>
              <a:t>Summary: </a:t>
            </a:r>
            <a:r>
              <a:rPr lang="en-US" sz="3200" dirty="0">
                <a:solidFill>
                  <a:srgbClr val="C00000"/>
                </a:solidFill>
              </a:rPr>
              <a:t>AI/ML/Multi-particle simulation will change how we do beam tuning, and in turn change computing infrastructure and Cyber Security design.</a:t>
            </a:r>
            <a:endParaRPr lang="en-US" dirty="0">
              <a:solidFill>
                <a:srgbClr val="C00000"/>
              </a:solidFill>
            </a:endParaRP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42</a:t>
            </a:fld>
            <a:endParaRPr lang="en-US"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4765237"/>
            <a:ext cx="5295900" cy="18260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
        <p:nvSpPr>
          <p:cNvPr id="15" name="Text Placeholder 14">
            <a:extLst>
              <a:ext uri="{FF2B5EF4-FFF2-40B4-BE49-F238E27FC236}">
                <a16:creationId xmlns:a16="http://schemas.microsoft.com/office/drawing/2014/main" id="{65FC79DE-AC50-F697-1EEC-A44946A8740E}"/>
              </a:ext>
            </a:extLst>
          </p:cNvPr>
          <p:cNvSpPr>
            <a:spLocks noGrp="1"/>
          </p:cNvSpPr>
          <p:nvPr>
            <p:ph type="body" sz="quarter" idx="19"/>
          </p:nvPr>
        </p:nvSpPr>
        <p:spPr>
          <a:xfrm>
            <a:off x="575187" y="1303336"/>
            <a:ext cx="11385755" cy="3733121"/>
          </a:xfrm>
        </p:spPr>
        <p:txBody>
          <a:bodyPr>
            <a:normAutofit fontScale="77500" lnSpcReduction="20000"/>
          </a:bodyPr>
          <a:lstStyle/>
          <a:p>
            <a:r>
              <a:rPr lang="en-US" sz="2800" dirty="0"/>
              <a:t>Beam Tuning Strategy : Machine Learning / AI / Multi-particle tracking:</a:t>
            </a:r>
          </a:p>
          <a:p>
            <a:pPr marL="1009635" lvl="1" indent="-609585">
              <a:buFont typeface="Arial" panose="020B0604020202020204" pitchFamily="34" charset="0"/>
              <a:buChar char="•"/>
            </a:pPr>
            <a:r>
              <a:rPr lang="en-US" sz="2000" dirty="0">
                <a:sym typeface="Wingdings" pitchFamily="2" charset="2"/>
              </a:rPr>
              <a:t>Improve global models (accuracy, expressivity, speed, uncertainty estimates, adaptability)</a:t>
            </a:r>
          </a:p>
          <a:p>
            <a:pPr marL="1009635" lvl="1" indent="-609585">
              <a:buFont typeface="Arial" panose="020B0604020202020204" pitchFamily="34" charset="0"/>
              <a:buChar char="•"/>
            </a:pPr>
            <a:r>
              <a:rPr lang="en-US" sz="2000" dirty="0"/>
              <a:t>Develop algorithms for exploration and optimization of new parameter spaces</a:t>
            </a:r>
          </a:p>
          <a:p>
            <a:pPr marL="1009635" lvl="1" indent="-609585">
              <a:buFont typeface="Arial" panose="020B0604020202020204" pitchFamily="34" charset="0"/>
              <a:buChar char="•"/>
            </a:pPr>
            <a:r>
              <a:rPr lang="en-US" sz="2000" dirty="0"/>
              <a:t>Incorporate physics with ML modeling wherever useful</a:t>
            </a:r>
          </a:p>
          <a:p>
            <a:pPr marL="1009635" lvl="1" indent="-609585">
              <a:buFont typeface="Arial" panose="020B0604020202020204" pitchFamily="34" charset="0"/>
              <a:buChar char="•"/>
            </a:pPr>
            <a:r>
              <a:rPr lang="en-US" sz="2000" dirty="0"/>
              <a:t>Set up algorithms and software tools that link each of the above</a:t>
            </a:r>
          </a:p>
          <a:p>
            <a:pPr marL="1009635" lvl="1" indent="-609585">
              <a:buFont typeface="Arial" panose="020B0604020202020204" pitchFamily="34" charset="0"/>
              <a:buChar char="•"/>
            </a:pPr>
            <a:r>
              <a:rPr lang="en-US" sz="2000" dirty="0"/>
              <a:t>Making lots of progress in these individual areas and increasingly using combinations of approaches</a:t>
            </a:r>
          </a:p>
          <a:p>
            <a:r>
              <a:rPr lang="en-US" sz="2800" dirty="0"/>
              <a:t>⇒ 𝚫 Scope: Controls += Physics</a:t>
            </a:r>
          </a:p>
          <a:p>
            <a:pPr marL="1009635" lvl="1" indent="-609585">
              <a:buFont typeface="Arial" panose="020B0604020202020204" pitchFamily="34" charset="0"/>
              <a:buChar char="•"/>
            </a:pPr>
            <a:r>
              <a:rPr lang="en-US" sz="2100" dirty="0"/>
              <a:t>Beam Tuning in High Performance Computing clusters, possibly even offsite, deploy into accel. </a:t>
            </a:r>
          </a:p>
          <a:p>
            <a:pPr marL="1009635" lvl="1" indent="-609585">
              <a:buFont typeface="Arial" panose="020B0604020202020204" pitchFamily="34" charset="0"/>
              <a:buChar char="•"/>
            </a:pPr>
            <a:r>
              <a:rPr lang="en-US" sz="2100" dirty="0"/>
              <a:t>Tuning changes will need peak amplitude validity checks (</a:t>
            </a:r>
            <a:r>
              <a:rPr lang="en-US" sz="2100" dirty="0" err="1"/>
              <a:t>eg</a:t>
            </a:r>
            <a:r>
              <a:rPr lang="en-US" sz="2100" dirty="0"/>
              <a:t> BMAX) – sometimes not easy to incorporate into optimizers</a:t>
            </a:r>
          </a:p>
          <a:p>
            <a:r>
              <a:rPr lang="en-US" sz="2800" dirty="0"/>
              <a:t>⇒ 𝚫 Network: Controls </a:t>
            </a:r>
            <a:r>
              <a:rPr lang="en-US" sz="2800" dirty="0">
                <a:solidFill>
                  <a:schemeClr val="tx1"/>
                </a:solidFill>
              </a:rPr>
              <a:t>+= ( High Performance Computing + Transport Layer Security)</a:t>
            </a:r>
            <a:endParaRPr lang="en-US" sz="2800" dirty="0"/>
          </a:p>
          <a:p>
            <a:pPr marL="1009635" lvl="1" indent="-609585">
              <a:buFont typeface="Arial" panose="020B0604020202020204" pitchFamily="34" charset="0"/>
              <a:buChar char="•"/>
            </a:pPr>
            <a:r>
              <a:rPr lang="en-US" sz="2100" dirty="0">
                <a:solidFill>
                  <a:schemeClr val="tx1"/>
                </a:solidFill>
              </a:rPr>
              <a:t>Accelerator network will include HPC – wherever it is</a:t>
            </a:r>
          </a:p>
          <a:p>
            <a:pPr marL="1009635" lvl="1" indent="-609585">
              <a:buFont typeface="Arial" panose="020B0604020202020204" pitchFamily="34" charset="0"/>
              <a:buChar char="•"/>
            </a:pPr>
            <a:r>
              <a:rPr lang="en-US" sz="2100" dirty="0">
                <a:solidFill>
                  <a:schemeClr val="tx1"/>
                </a:solidFill>
              </a:rPr>
              <a:t>PV writes may come from anywhere</a:t>
            </a:r>
          </a:p>
          <a:p>
            <a:pPr marL="1009635" lvl="1" indent="-609585">
              <a:buFont typeface="Arial" panose="020B0604020202020204" pitchFamily="34" charset="0"/>
              <a:buChar char="•"/>
            </a:pPr>
            <a:r>
              <a:rPr lang="en-US" sz="2100" dirty="0">
                <a:solidFill>
                  <a:schemeClr val="tx1"/>
                </a:solidFill>
              </a:rPr>
              <a:t>Classical “private network” is probably insufficient, at least for accelerators (not ITER, defense </a:t>
            </a:r>
            <a:r>
              <a:rPr lang="en-US" sz="2100" dirty="0" err="1">
                <a:solidFill>
                  <a:schemeClr val="tx1"/>
                </a:solidFill>
              </a:rPr>
              <a:t>etc</a:t>
            </a:r>
            <a:r>
              <a:rPr lang="en-US" sz="2100" dirty="0">
                <a:solidFill>
                  <a:schemeClr val="tx1"/>
                </a:solidFill>
              </a:rPr>
              <a:t>)</a:t>
            </a:r>
            <a:endParaRPr lang="en-US" sz="1600" dirty="0">
              <a:solidFill>
                <a:schemeClr val="tx1"/>
              </a:solidFill>
            </a:endParaRPr>
          </a:p>
          <a:p>
            <a:pPr marL="400050" lvl="1" indent="0">
              <a:buNone/>
            </a:pPr>
            <a:endParaRPr lang="en-US" sz="1600" dirty="0"/>
          </a:p>
          <a:p>
            <a:pPr marL="400050" lvl="1" indent="0">
              <a:buNone/>
            </a:pPr>
            <a:endParaRPr lang="en-US" sz="2000" dirty="0"/>
          </a:p>
          <a:p>
            <a:pPr marL="0" indent="0">
              <a:buNone/>
            </a:pPr>
            <a:endParaRPr lang="en-US" sz="3200" dirty="0"/>
          </a:p>
          <a:p>
            <a:endParaRPr lang="en-US" dirty="0"/>
          </a:p>
        </p:txBody>
      </p:sp>
      <p:sp>
        <p:nvSpPr>
          <p:cNvPr id="17" name="TextBox 16">
            <a:extLst>
              <a:ext uri="{FF2B5EF4-FFF2-40B4-BE49-F238E27FC236}">
                <a16:creationId xmlns:a16="http://schemas.microsoft.com/office/drawing/2014/main" id="{48F0514B-67D3-833D-2AF4-71A8EFF29757}"/>
              </a:ext>
            </a:extLst>
          </p:cNvPr>
          <p:cNvSpPr txBox="1"/>
          <p:nvPr/>
        </p:nvSpPr>
        <p:spPr>
          <a:xfrm>
            <a:off x="184647" y="5031937"/>
            <a:ext cx="11898905" cy="646331"/>
          </a:xfrm>
          <a:prstGeom prst="rect">
            <a:avLst/>
          </a:prstGeom>
          <a:solidFill>
            <a:srgbClr val="C00000"/>
          </a:solidFill>
        </p:spPr>
        <p:txBody>
          <a:bodyPr wrap="square" rtlCol="0">
            <a:spAutoFit/>
          </a:bodyPr>
          <a:lstStyle/>
          <a:p>
            <a:r>
              <a:rPr lang="en-US" sz="1800" dirty="0">
                <a:solidFill>
                  <a:schemeClr val="bg1"/>
                </a:solidFill>
              </a:rPr>
              <a:t>⇒ 𝚫 Security:  Sequestered network replaced by authenticated endpoints (!)</a:t>
            </a:r>
          </a:p>
          <a:p>
            <a:r>
              <a:rPr lang="en-US" sz="1800" dirty="0">
                <a:solidFill>
                  <a:schemeClr val="bg1"/>
                </a:solidFill>
              </a:rPr>
              <a:t>The “Controls Network” will be defined as the system of computers interconnected by the secure controls protocol – PVA+TLS </a:t>
            </a:r>
          </a:p>
        </p:txBody>
      </p:sp>
    </p:spTree>
    <p:extLst>
      <p:ext uri="{BB962C8B-B14F-4D97-AF65-F5344CB8AC3E}">
        <p14:creationId xmlns:p14="http://schemas.microsoft.com/office/powerpoint/2010/main" val="2209655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D28BD7-E894-7716-8BFF-6DC46A3D3DDB}"/>
              </a:ext>
            </a:extLst>
          </p:cNvPr>
          <p:cNvSpPr>
            <a:spLocks noGrp="1"/>
          </p:cNvSpPr>
          <p:nvPr>
            <p:ph idx="1"/>
          </p:nvPr>
        </p:nvSpPr>
        <p:spPr>
          <a:xfrm>
            <a:off x="4425710" y="3133344"/>
            <a:ext cx="10813225" cy="5029200"/>
          </a:xfrm>
        </p:spPr>
        <p:txBody>
          <a:bodyPr/>
          <a:lstStyle/>
          <a:p>
            <a:r>
              <a:rPr lang="en-US" dirty="0"/>
              <a:t>Backups</a:t>
            </a:r>
          </a:p>
        </p:txBody>
      </p:sp>
      <p:sp>
        <p:nvSpPr>
          <p:cNvPr id="5" name="Slide Number Placeholder 4">
            <a:extLst>
              <a:ext uri="{FF2B5EF4-FFF2-40B4-BE49-F238E27FC236}">
                <a16:creationId xmlns:a16="http://schemas.microsoft.com/office/drawing/2014/main" id="{97919D6A-FFCE-9977-3B00-7E09D038FBE1}"/>
              </a:ext>
            </a:extLst>
          </p:cNvPr>
          <p:cNvSpPr>
            <a:spLocks noGrp="1"/>
          </p:cNvSpPr>
          <p:nvPr>
            <p:ph type="sldNum" sz="quarter" idx="12"/>
          </p:nvPr>
        </p:nvSpPr>
        <p:spPr/>
        <p:txBody>
          <a:bodyPr/>
          <a:lstStyle/>
          <a:p>
            <a:fld id="{81DD6F1E-074A-6241-B3AB-AC2EA32F6E30}" type="slidenum">
              <a:rPr lang="en-US" smtClean="0"/>
              <a:pPr/>
              <a:t>43</a:t>
            </a:fld>
            <a:endParaRPr lang="en-US" dirty="0"/>
          </a:p>
        </p:txBody>
      </p:sp>
    </p:spTree>
    <p:extLst>
      <p:ext uri="{BB962C8B-B14F-4D97-AF65-F5344CB8AC3E}">
        <p14:creationId xmlns:p14="http://schemas.microsoft.com/office/powerpoint/2010/main" val="3989862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693A-80F7-DEC6-F6AA-E4F30869A4C0}"/>
              </a:ext>
            </a:extLst>
          </p:cNvPr>
          <p:cNvSpPr>
            <a:spLocks noGrp="1"/>
          </p:cNvSpPr>
          <p:nvPr>
            <p:ph type="title"/>
          </p:nvPr>
        </p:nvSpPr>
        <p:spPr>
          <a:xfrm>
            <a:off x="411747" y="167873"/>
            <a:ext cx="10804760" cy="753033"/>
          </a:xfrm>
        </p:spPr>
        <p:txBody>
          <a:bodyPr/>
          <a:lstStyle/>
          <a:p>
            <a:r>
              <a:rPr lang="en-US" sz="2667" dirty="0"/>
              <a:t>Summary</a:t>
            </a:r>
          </a:p>
        </p:txBody>
      </p:sp>
      <p:sp>
        <p:nvSpPr>
          <p:cNvPr id="3" name="Content Placeholder 2">
            <a:extLst>
              <a:ext uri="{FF2B5EF4-FFF2-40B4-BE49-F238E27FC236}">
                <a16:creationId xmlns:a16="http://schemas.microsoft.com/office/drawing/2014/main" id="{86C7BD53-8238-6C11-24EA-7468DAB81D71}"/>
              </a:ext>
            </a:extLst>
          </p:cNvPr>
          <p:cNvSpPr>
            <a:spLocks noGrp="1"/>
          </p:cNvSpPr>
          <p:nvPr>
            <p:ph idx="1"/>
          </p:nvPr>
        </p:nvSpPr>
        <p:spPr>
          <a:xfrm>
            <a:off x="411747" y="1284411"/>
            <a:ext cx="11613712" cy="5029200"/>
          </a:xfrm>
        </p:spPr>
        <p:txBody>
          <a:bodyPr>
            <a:normAutofit/>
          </a:bodyPr>
          <a:lstStyle/>
          <a:p>
            <a:r>
              <a:rPr lang="en-US" sz="2133" dirty="0"/>
              <a:t>General strategy for comprehensive tuning at SLAC:</a:t>
            </a:r>
          </a:p>
          <a:p>
            <a:pPr marL="609585" indent="-609585">
              <a:buFont typeface="Arial" panose="020B0604020202020204" pitchFamily="34" charset="0"/>
              <a:buChar char="•"/>
            </a:pPr>
            <a:r>
              <a:rPr lang="en-US" sz="2133" dirty="0">
                <a:sym typeface="Wingdings" pitchFamily="2" charset="2"/>
              </a:rPr>
              <a:t>Improve global models (accuracy, expressivity, speed, uncertainty estimates, adaptability)</a:t>
            </a:r>
          </a:p>
          <a:p>
            <a:pPr marL="609585" indent="-609585">
              <a:buFont typeface="Arial" panose="020B0604020202020204" pitchFamily="34" charset="0"/>
              <a:buChar char="•"/>
            </a:pPr>
            <a:r>
              <a:rPr lang="en-US" sz="2133" dirty="0"/>
              <a:t>Develop algorithms for exploration and optimization of new parameter spaces</a:t>
            </a:r>
          </a:p>
          <a:p>
            <a:pPr marL="609585" indent="-609585">
              <a:buFont typeface="Arial" panose="020B0604020202020204" pitchFamily="34" charset="0"/>
              <a:buChar char="•"/>
            </a:pPr>
            <a:r>
              <a:rPr lang="en-US" sz="2133" dirty="0"/>
              <a:t>Incorporate physics with ML modeling wherever useful</a:t>
            </a:r>
          </a:p>
          <a:p>
            <a:pPr marL="609585" indent="-609585">
              <a:buFont typeface="Arial" panose="020B0604020202020204" pitchFamily="34" charset="0"/>
              <a:buChar char="•"/>
            </a:pPr>
            <a:r>
              <a:rPr lang="en-US" sz="2133" dirty="0"/>
              <a:t>Set up algorithms and software tools that link each of the above</a:t>
            </a:r>
          </a:p>
          <a:p>
            <a:pPr marL="609585" indent="-609585">
              <a:buFont typeface="Arial" panose="020B0604020202020204" pitchFamily="34" charset="0"/>
              <a:buChar char="•"/>
            </a:pPr>
            <a:endParaRPr lang="en-US" sz="2133" dirty="0"/>
          </a:p>
          <a:p>
            <a:r>
              <a:rPr lang="en-US" sz="2133" dirty="0"/>
              <a:t>Making lots of progress in these individual areas and increasingly using combinations of approaches</a:t>
            </a:r>
          </a:p>
          <a:p>
            <a:endParaRPr lang="en-US" sz="133" dirty="0"/>
          </a:p>
          <a:p>
            <a:r>
              <a:rPr lang="en-US" sz="2133" dirty="0"/>
              <a:t>Some tools are integrated into regular operations (e.g. Badger, </a:t>
            </a:r>
            <a:r>
              <a:rPr lang="en-US" sz="2133" dirty="0" err="1"/>
              <a:t>Xopt</a:t>
            </a:r>
            <a:r>
              <a:rPr lang="en-US" sz="2133" dirty="0"/>
              <a:t>), others are used regularly offline (e.g. </a:t>
            </a:r>
            <a:r>
              <a:rPr lang="en-US" sz="2133" dirty="0" err="1"/>
              <a:t>Xopt</a:t>
            </a:r>
            <a:r>
              <a:rPr lang="en-US" sz="2133" dirty="0"/>
              <a:t>, LUME), others need substantial investment / work (e.g. LUME-services)</a:t>
            </a:r>
            <a:br>
              <a:rPr lang="en-US" sz="2133" dirty="0"/>
            </a:br>
            <a:endParaRPr lang="en-US" sz="2133" dirty="0"/>
          </a:p>
          <a:p>
            <a:r>
              <a:rPr lang="en-US" sz="2133" dirty="0"/>
              <a:t>Have been placing much emphasis on modular, interoperable software tools / standards </a:t>
            </a:r>
            <a:r>
              <a:rPr lang="en-US" sz="2133" i="1" dirty="0">
                <a:sym typeface="Wingdings" pitchFamily="2" charset="2"/>
              </a:rPr>
              <a:t> tools have been used now for a variety of tasks at SLAC and AWA</a:t>
            </a:r>
          </a:p>
          <a:p>
            <a:endParaRPr lang="en-US" sz="2133" i="1" dirty="0">
              <a:sym typeface="Wingdings" pitchFamily="2" charset="2"/>
            </a:endParaRPr>
          </a:p>
          <a:p>
            <a:endParaRPr lang="en-US" sz="2133" i="1" dirty="0">
              <a:sym typeface="Wingdings" pitchFamily="2" charset="2"/>
            </a:endParaRPr>
          </a:p>
          <a:p>
            <a:endParaRPr lang="en-US" sz="2133" i="1" dirty="0">
              <a:sym typeface="Wingdings" pitchFamily="2" charset="2"/>
            </a:endParaRPr>
          </a:p>
          <a:p>
            <a:endParaRPr lang="en-US" sz="2133" dirty="0">
              <a:sym typeface="Wingdings" pitchFamily="2" charset="2"/>
            </a:endParaRPr>
          </a:p>
          <a:p>
            <a:endParaRPr lang="en-US" sz="2133" i="1" dirty="0">
              <a:sym typeface="Wingdings" pitchFamily="2" charset="2"/>
            </a:endParaRPr>
          </a:p>
          <a:p>
            <a:endParaRPr lang="en-US" sz="2133" i="1" dirty="0"/>
          </a:p>
        </p:txBody>
      </p:sp>
      <p:sp>
        <p:nvSpPr>
          <p:cNvPr id="4" name="Footer Placeholder 3">
            <a:extLst>
              <a:ext uri="{FF2B5EF4-FFF2-40B4-BE49-F238E27FC236}">
                <a16:creationId xmlns:a16="http://schemas.microsoft.com/office/drawing/2014/main" id="{CDF87DE0-2F20-57FC-D3DB-A86A90E3C65A}"/>
              </a:ext>
            </a:extLst>
          </p:cNvPr>
          <p:cNvSpPr>
            <a:spLocks noGrp="1"/>
          </p:cNvSpPr>
          <p:nvPr>
            <p:ph type="ftr" sz="quarter" idx="11"/>
          </p:nvPr>
        </p:nvSpPr>
        <p:spPr>
          <a:xfrm>
            <a:off x="258701" y="411809"/>
            <a:ext cx="0" cy="0"/>
          </a:xfrm>
        </p:spPr>
        <p:txBody>
          <a:bodyPr/>
          <a:lstStyle/>
          <a:p>
            <a:r>
              <a:rPr lang="en-US" dirty="0"/>
              <a:t> </a:t>
            </a:r>
          </a:p>
        </p:txBody>
      </p:sp>
    </p:spTree>
    <p:extLst>
      <p:ext uri="{BB962C8B-B14F-4D97-AF65-F5344CB8AC3E}">
        <p14:creationId xmlns:p14="http://schemas.microsoft.com/office/powerpoint/2010/main" val="3657620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human face, person, clothing, smile&#10;&#10;Description automatically generated">
            <a:extLst>
              <a:ext uri="{FF2B5EF4-FFF2-40B4-BE49-F238E27FC236}">
                <a16:creationId xmlns:a16="http://schemas.microsoft.com/office/drawing/2014/main" id="{38359D5D-7D78-8024-C80A-44B470038A69}"/>
              </a:ext>
            </a:extLst>
          </p:cNvPr>
          <p:cNvPicPr>
            <a:picLocks noGrp="1" noChangeAspect="1"/>
          </p:cNvPicPr>
          <p:nvPr>
            <p:ph sz="quarter" idx="4294967295"/>
          </p:nvPr>
        </p:nvPicPr>
        <p:blipFill rotWithShape="1">
          <a:blip r:embed="rId2"/>
          <a:srcRect t="16355" b="8500"/>
          <a:stretch/>
        </p:blipFill>
        <p:spPr>
          <a:xfrm>
            <a:off x="1780963" y="2389708"/>
            <a:ext cx="1267037" cy="1688139"/>
          </a:xfrm>
        </p:spPr>
      </p:pic>
      <p:pic>
        <p:nvPicPr>
          <p:cNvPr id="1026" name="Picture 2" descr="Auralee Edelen | The Center for Bright Beams">
            <a:extLst>
              <a:ext uri="{FF2B5EF4-FFF2-40B4-BE49-F238E27FC236}">
                <a16:creationId xmlns:a16="http://schemas.microsoft.com/office/drawing/2014/main" id="{4E8C16CF-13A2-106A-8F30-20D200601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84"/>
          <a:stretch/>
        </p:blipFill>
        <p:spPr bwMode="auto">
          <a:xfrm>
            <a:off x="173286" y="2389708"/>
            <a:ext cx="1506077" cy="16881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1780BB1-3452-FAD3-DE3E-E05EEFDCBF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500" y="4313325"/>
            <a:ext cx="1797753" cy="17977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1098BBF-0E4E-64EC-D4A5-B0D7744F6D5C}"/>
              </a:ext>
            </a:extLst>
          </p:cNvPr>
          <p:cNvPicPr>
            <a:picLocks noChangeAspect="1"/>
          </p:cNvPicPr>
          <p:nvPr/>
        </p:nvPicPr>
        <p:blipFill>
          <a:blip r:embed="rId5"/>
          <a:stretch>
            <a:fillRect/>
          </a:stretch>
        </p:blipFill>
        <p:spPr>
          <a:xfrm>
            <a:off x="8432801" y="2404211"/>
            <a:ext cx="1558625" cy="1634389"/>
          </a:xfrm>
          <a:prstGeom prst="rect">
            <a:avLst/>
          </a:prstGeom>
        </p:spPr>
      </p:pic>
      <p:pic>
        <p:nvPicPr>
          <p:cNvPr id="10" name="Picture 9">
            <a:extLst>
              <a:ext uri="{FF2B5EF4-FFF2-40B4-BE49-F238E27FC236}">
                <a16:creationId xmlns:a16="http://schemas.microsoft.com/office/drawing/2014/main" id="{FA54E59A-2C4D-99A0-DFDB-5DE889F50146}"/>
              </a:ext>
            </a:extLst>
          </p:cNvPr>
          <p:cNvPicPr>
            <a:picLocks noChangeAspect="1"/>
          </p:cNvPicPr>
          <p:nvPr/>
        </p:nvPicPr>
        <p:blipFill>
          <a:blip r:embed="rId6"/>
          <a:stretch>
            <a:fillRect/>
          </a:stretch>
        </p:blipFill>
        <p:spPr>
          <a:xfrm>
            <a:off x="4233333" y="4325592"/>
            <a:ext cx="1659467" cy="1797755"/>
          </a:xfrm>
          <a:prstGeom prst="rect">
            <a:avLst/>
          </a:prstGeom>
        </p:spPr>
      </p:pic>
      <p:pic>
        <p:nvPicPr>
          <p:cNvPr id="12" name="Picture 11">
            <a:extLst>
              <a:ext uri="{FF2B5EF4-FFF2-40B4-BE49-F238E27FC236}">
                <a16:creationId xmlns:a16="http://schemas.microsoft.com/office/drawing/2014/main" id="{5B81958F-CB98-9ECE-6F75-F610424B95FF}"/>
              </a:ext>
            </a:extLst>
          </p:cNvPr>
          <p:cNvPicPr>
            <a:picLocks noChangeAspect="1"/>
          </p:cNvPicPr>
          <p:nvPr/>
        </p:nvPicPr>
        <p:blipFill>
          <a:blip r:embed="rId7"/>
          <a:stretch>
            <a:fillRect/>
          </a:stretch>
        </p:blipFill>
        <p:spPr>
          <a:xfrm>
            <a:off x="3166396" y="2385411"/>
            <a:ext cx="1671200" cy="1671200"/>
          </a:xfrm>
          <a:prstGeom prst="rect">
            <a:avLst/>
          </a:prstGeom>
        </p:spPr>
      </p:pic>
      <p:pic>
        <p:nvPicPr>
          <p:cNvPr id="14" name="Picture 13">
            <a:extLst>
              <a:ext uri="{FF2B5EF4-FFF2-40B4-BE49-F238E27FC236}">
                <a16:creationId xmlns:a16="http://schemas.microsoft.com/office/drawing/2014/main" id="{9CFEE8D7-9CD1-8B43-46DE-6E337C4EB689}"/>
              </a:ext>
            </a:extLst>
          </p:cNvPr>
          <p:cNvPicPr>
            <a:picLocks noChangeAspect="1"/>
          </p:cNvPicPr>
          <p:nvPr/>
        </p:nvPicPr>
        <p:blipFill>
          <a:blip r:embed="rId8"/>
          <a:stretch>
            <a:fillRect/>
          </a:stretch>
        </p:blipFill>
        <p:spPr>
          <a:xfrm>
            <a:off x="4876800" y="2413000"/>
            <a:ext cx="1671200" cy="1671200"/>
          </a:xfrm>
          <a:prstGeom prst="rect">
            <a:avLst/>
          </a:prstGeom>
        </p:spPr>
      </p:pic>
      <p:pic>
        <p:nvPicPr>
          <p:cNvPr id="16" name="Picture 15">
            <a:extLst>
              <a:ext uri="{FF2B5EF4-FFF2-40B4-BE49-F238E27FC236}">
                <a16:creationId xmlns:a16="http://schemas.microsoft.com/office/drawing/2014/main" id="{D5AD48B3-87B6-D4DA-98E2-C5B41CDB29DF}"/>
              </a:ext>
            </a:extLst>
          </p:cNvPr>
          <p:cNvPicPr>
            <a:picLocks noChangeAspect="1"/>
          </p:cNvPicPr>
          <p:nvPr/>
        </p:nvPicPr>
        <p:blipFill>
          <a:blip r:embed="rId9"/>
          <a:stretch>
            <a:fillRect/>
          </a:stretch>
        </p:blipFill>
        <p:spPr>
          <a:xfrm>
            <a:off x="2371747" y="4310071"/>
            <a:ext cx="1793853" cy="1828797"/>
          </a:xfrm>
          <a:prstGeom prst="rect">
            <a:avLst/>
          </a:prstGeom>
        </p:spPr>
      </p:pic>
      <p:pic>
        <p:nvPicPr>
          <p:cNvPr id="18" name="Picture 17">
            <a:extLst>
              <a:ext uri="{FF2B5EF4-FFF2-40B4-BE49-F238E27FC236}">
                <a16:creationId xmlns:a16="http://schemas.microsoft.com/office/drawing/2014/main" id="{CE7709DE-988A-56D8-861D-F6624E736AA7}"/>
              </a:ext>
            </a:extLst>
          </p:cNvPr>
          <p:cNvPicPr>
            <a:picLocks noChangeAspect="1"/>
          </p:cNvPicPr>
          <p:nvPr/>
        </p:nvPicPr>
        <p:blipFill>
          <a:blip r:embed="rId10"/>
          <a:stretch>
            <a:fillRect/>
          </a:stretch>
        </p:blipFill>
        <p:spPr>
          <a:xfrm>
            <a:off x="10173027" y="2392409"/>
            <a:ext cx="1917373" cy="1625600"/>
          </a:xfrm>
          <a:prstGeom prst="rect">
            <a:avLst/>
          </a:prstGeom>
        </p:spPr>
      </p:pic>
      <p:pic>
        <p:nvPicPr>
          <p:cNvPr id="20" name="Picture 19">
            <a:extLst>
              <a:ext uri="{FF2B5EF4-FFF2-40B4-BE49-F238E27FC236}">
                <a16:creationId xmlns:a16="http://schemas.microsoft.com/office/drawing/2014/main" id="{837748FE-1DC3-01C5-BBBC-F96DD625F7E5}"/>
              </a:ext>
            </a:extLst>
          </p:cNvPr>
          <p:cNvPicPr>
            <a:picLocks noChangeAspect="1"/>
          </p:cNvPicPr>
          <p:nvPr/>
        </p:nvPicPr>
        <p:blipFill>
          <a:blip r:embed="rId11"/>
          <a:stretch>
            <a:fillRect/>
          </a:stretch>
        </p:blipFill>
        <p:spPr>
          <a:xfrm>
            <a:off x="609600" y="4284927"/>
            <a:ext cx="1660979" cy="1879085"/>
          </a:xfrm>
          <a:prstGeom prst="rect">
            <a:avLst/>
          </a:prstGeom>
        </p:spPr>
      </p:pic>
      <p:pic>
        <p:nvPicPr>
          <p:cNvPr id="24" name="Picture 23">
            <a:extLst>
              <a:ext uri="{FF2B5EF4-FFF2-40B4-BE49-F238E27FC236}">
                <a16:creationId xmlns:a16="http://schemas.microsoft.com/office/drawing/2014/main" id="{435C3999-8BBB-73FC-5B69-C5C11C905284}"/>
              </a:ext>
            </a:extLst>
          </p:cNvPr>
          <p:cNvPicPr>
            <a:picLocks noChangeAspect="1"/>
          </p:cNvPicPr>
          <p:nvPr/>
        </p:nvPicPr>
        <p:blipFill>
          <a:blip r:embed="rId12"/>
          <a:stretch>
            <a:fillRect/>
          </a:stretch>
        </p:blipFill>
        <p:spPr>
          <a:xfrm>
            <a:off x="6660000" y="2413000"/>
            <a:ext cx="1671200" cy="1671200"/>
          </a:xfrm>
          <a:prstGeom prst="rect">
            <a:avLst/>
          </a:prstGeom>
        </p:spPr>
      </p:pic>
      <p:pic>
        <p:nvPicPr>
          <p:cNvPr id="1030" name="Picture 6" descr="Kathryn Baker - Controls System Developer at the ISIS ...">
            <a:extLst>
              <a:ext uri="{FF2B5EF4-FFF2-40B4-BE49-F238E27FC236}">
                <a16:creationId xmlns:a16="http://schemas.microsoft.com/office/drawing/2014/main" id="{EEC64AEA-A2F1-7221-33D1-3806F7A9BE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81012" y="4293548"/>
            <a:ext cx="1861843" cy="18618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9493149-79C2-2009-8DC6-D83E76589EA5}"/>
              </a:ext>
            </a:extLst>
          </p:cNvPr>
          <p:cNvSpPr txBox="1"/>
          <p:nvPr/>
        </p:nvSpPr>
        <p:spPr>
          <a:xfrm>
            <a:off x="4350286" y="1701801"/>
            <a:ext cx="2696957" cy="461665"/>
          </a:xfrm>
          <a:prstGeom prst="rect">
            <a:avLst/>
          </a:prstGeom>
          <a:noFill/>
        </p:spPr>
        <p:txBody>
          <a:bodyPr wrap="none" rtlCol="0">
            <a:spAutoFit/>
          </a:bodyPr>
          <a:lstStyle/>
          <a:p>
            <a:r>
              <a:rPr lang="en-US" sz="2400" dirty="0"/>
              <a:t>Thanks to the team!</a:t>
            </a:r>
          </a:p>
        </p:txBody>
      </p:sp>
      <p:pic>
        <p:nvPicPr>
          <p:cNvPr id="7" name="Picture 6" descr="A picture containing human face, person, neck, chin&#10;&#10;Description automatically generated">
            <a:extLst>
              <a:ext uri="{FF2B5EF4-FFF2-40B4-BE49-F238E27FC236}">
                <a16:creationId xmlns:a16="http://schemas.microsoft.com/office/drawing/2014/main" id="{BDD7CD13-EC46-A3E4-CBCC-6EE4F4DB7379}"/>
              </a:ext>
            </a:extLst>
          </p:cNvPr>
          <p:cNvPicPr>
            <a:picLocks noChangeAspect="1"/>
          </p:cNvPicPr>
          <p:nvPr/>
        </p:nvPicPr>
        <p:blipFill>
          <a:blip r:embed="rId14"/>
          <a:stretch>
            <a:fillRect/>
          </a:stretch>
        </p:blipFill>
        <p:spPr>
          <a:xfrm>
            <a:off x="7921832" y="4217245"/>
            <a:ext cx="1858875" cy="1858875"/>
          </a:xfrm>
          <a:prstGeom prst="rect">
            <a:avLst/>
          </a:prstGeom>
        </p:spPr>
      </p:pic>
    </p:spTree>
    <p:extLst>
      <p:ext uri="{BB962C8B-B14F-4D97-AF65-F5344CB8AC3E}">
        <p14:creationId xmlns:p14="http://schemas.microsoft.com/office/powerpoint/2010/main" val="16064644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27" name="Rectangle 26">
            <a:extLst>
              <a:ext uri="{FF2B5EF4-FFF2-40B4-BE49-F238E27FC236}">
                <a16:creationId xmlns:a16="http://schemas.microsoft.com/office/drawing/2014/main" id="{C9178A4B-5277-4C58-1E12-EC32C5E7C05E}"/>
              </a:ext>
            </a:extLst>
          </p:cNvPr>
          <p:cNvSpPr/>
          <p:nvPr/>
        </p:nvSpPr>
        <p:spPr>
          <a:xfrm>
            <a:off x="582454" y="796290"/>
            <a:ext cx="11027093" cy="634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30" name="Group 29">
            <a:extLst>
              <a:ext uri="{FF2B5EF4-FFF2-40B4-BE49-F238E27FC236}">
                <a16:creationId xmlns:a16="http://schemas.microsoft.com/office/drawing/2014/main" id="{1BC6B021-477C-CA71-64D5-ABB1A1B9629D}"/>
              </a:ext>
            </a:extLst>
          </p:cNvPr>
          <p:cNvGrpSpPr/>
          <p:nvPr/>
        </p:nvGrpSpPr>
        <p:grpSpPr>
          <a:xfrm>
            <a:off x="5841554" y="1101037"/>
            <a:ext cx="6350447" cy="2434435"/>
            <a:chOff x="1790417" y="2346155"/>
            <a:chExt cx="6350446" cy="2434434"/>
          </a:xfrm>
        </p:grpSpPr>
        <p:sp>
          <p:nvSpPr>
            <p:cNvPr id="31" name="TextBox 30">
              <a:extLst>
                <a:ext uri="{FF2B5EF4-FFF2-40B4-BE49-F238E27FC236}">
                  <a16:creationId xmlns:a16="http://schemas.microsoft.com/office/drawing/2014/main" id="{D56C0C09-FE64-050D-DED2-637FE6E4EBDD}"/>
                </a:ext>
              </a:extLst>
            </p:cNvPr>
            <p:cNvSpPr txBox="1"/>
            <p:nvPr/>
          </p:nvSpPr>
          <p:spPr>
            <a:xfrm>
              <a:off x="1790417" y="4396593"/>
              <a:ext cx="1828800" cy="161711"/>
            </a:xfrm>
            <a:prstGeom prst="rect">
              <a:avLst/>
            </a:prstGeom>
            <a:noFill/>
          </p:spPr>
          <p:txBody>
            <a:bodyPr wrap="square">
              <a:spAutoFit/>
            </a:bodyPr>
            <a:lstStyle/>
            <a:p>
              <a:pPr algn="r" defTabSz="914356"/>
              <a:r>
                <a:rPr lang="fr-FR" sz="451" dirty="0">
                  <a:solidFill>
                    <a:schemeClr val="bg1">
                      <a:lumMod val="75000"/>
                    </a:schemeClr>
                  </a:solidFill>
                  <a:latin typeface="Proxima Nova"/>
                </a:rPr>
                <a:t>Roussel et. al. </a:t>
              </a:r>
              <a:r>
                <a:rPr lang="fr-FR" sz="451" i="1" dirty="0">
                  <a:solidFill>
                    <a:schemeClr val="bg1">
                      <a:lumMod val="75000"/>
                    </a:schemeClr>
                  </a:solidFill>
                  <a:latin typeface="Proxima Nova"/>
                </a:rPr>
                <a:t>Nat. </a:t>
              </a:r>
              <a:r>
                <a:rPr lang="fr-FR" sz="451" i="1" dirty="0" err="1">
                  <a:solidFill>
                    <a:schemeClr val="bg1">
                      <a:lumMod val="75000"/>
                    </a:schemeClr>
                  </a:solidFill>
                  <a:latin typeface="Proxima Nova"/>
                </a:rPr>
                <a:t>Comm</a:t>
              </a:r>
              <a:r>
                <a:rPr lang="fr-FR" sz="451" i="1" dirty="0">
                  <a:solidFill>
                    <a:schemeClr val="bg1">
                      <a:lumMod val="75000"/>
                    </a:schemeClr>
                  </a:solidFill>
                  <a:latin typeface="Proxima Nova"/>
                </a:rPr>
                <a:t>.</a:t>
              </a:r>
              <a:r>
                <a:rPr lang="fr-FR" sz="451" b="1" dirty="0">
                  <a:solidFill>
                    <a:schemeClr val="bg1">
                      <a:lumMod val="75000"/>
                    </a:schemeClr>
                  </a:solidFill>
                  <a:latin typeface="Proxima Nova"/>
                </a:rPr>
                <a:t> 2021</a:t>
              </a:r>
              <a:endParaRPr lang="en-US" sz="451" b="1" dirty="0">
                <a:solidFill>
                  <a:schemeClr val="bg1">
                    <a:lumMod val="75000"/>
                  </a:schemeClr>
                </a:solidFill>
                <a:latin typeface="Arial"/>
              </a:endParaRPr>
            </a:p>
          </p:txBody>
        </p:sp>
        <p:grpSp>
          <p:nvGrpSpPr>
            <p:cNvPr id="32" name="Group 31">
              <a:extLst>
                <a:ext uri="{FF2B5EF4-FFF2-40B4-BE49-F238E27FC236}">
                  <a16:creationId xmlns:a16="http://schemas.microsoft.com/office/drawing/2014/main" id="{08449F60-77D3-2A35-8E7B-616442D5FCD2}"/>
                </a:ext>
              </a:extLst>
            </p:cNvPr>
            <p:cNvGrpSpPr/>
            <p:nvPr/>
          </p:nvGrpSpPr>
          <p:grpSpPr>
            <a:xfrm>
              <a:off x="2676834" y="2346155"/>
              <a:ext cx="5464029" cy="2434434"/>
              <a:chOff x="97180" y="975718"/>
              <a:chExt cx="5464029" cy="2434434"/>
            </a:xfrm>
          </p:grpSpPr>
          <p:sp>
            <p:nvSpPr>
              <p:cNvPr id="33" name="Content Placeholder 2">
                <a:extLst>
                  <a:ext uri="{FF2B5EF4-FFF2-40B4-BE49-F238E27FC236}">
                    <a16:creationId xmlns:a16="http://schemas.microsoft.com/office/drawing/2014/main" id="{06130A36-B102-F4C0-7E4F-64531CDD9639}"/>
                  </a:ext>
                </a:extLst>
              </p:cNvPr>
              <p:cNvSpPr txBox="1">
                <a:spLocks/>
              </p:cNvSpPr>
              <p:nvPr/>
            </p:nvSpPr>
            <p:spPr>
              <a:xfrm>
                <a:off x="97180" y="975718"/>
                <a:ext cx="5325887" cy="742950"/>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endParaRPr lang="en-US" sz="1400" dirty="0"/>
              </a:p>
              <a:p>
                <a:pPr marL="180806" lvl="1" indent="0" algn="ctr">
                  <a:buClr>
                    <a:schemeClr val="tx1"/>
                  </a:buClr>
                  <a:buNone/>
                </a:pPr>
                <a:r>
                  <a:rPr lang="en-US" sz="1400" b="1" dirty="0">
                    <a:solidFill>
                      <a:schemeClr val="accent1"/>
                    </a:solidFill>
                  </a:rPr>
                  <a:t>Efficient optimization and characterization </a:t>
                </a:r>
                <a:r>
                  <a:rPr lang="en-US" sz="1400" i="1" dirty="0">
                    <a:solidFill>
                      <a:schemeClr val="bg1">
                        <a:lumMod val="50000"/>
                      </a:schemeClr>
                    </a:solidFill>
                  </a:rPr>
                  <a:t>(useful also for simulation exploration/design, data generation)</a:t>
                </a:r>
              </a:p>
            </p:txBody>
          </p:sp>
          <p:pic>
            <p:nvPicPr>
              <p:cNvPr id="34" name="Picture 33">
                <a:extLst>
                  <a:ext uri="{FF2B5EF4-FFF2-40B4-BE49-F238E27FC236}">
                    <a16:creationId xmlns:a16="http://schemas.microsoft.com/office/drawing/2014/main" id="{9DAF1C97-4896-ED45-EF7A-0C2630B42A7B}"/>
                  </a:ext>
                </a:extLst>
              </p:cNvPr>
              <p:cNvPicPr>
                <a:picLocks noChangeAspect="1"/>
              </p:cNvPicPr>
              <p:nvPr/>
            </p:nvPicPr>
            <p:blipFill rotWithShape="1">
              <a:blip r:embed="rId3"/>
              <a:srcRect t="14889" r="60864"/>
              <a:stretch/>
            </p:blipFill>
            <p:spPr>
              <a:xfrm>
                <a:off x="97180" y="1833464"/>
                <a:ext cx="1313080" cy="1393471"/>
              </a:xfrm>
              <a:prstGeom prst="rect">
                <a:avLst/>
              </a:prstGeom>
            </p:spPr>
          </p:pic>
          <p:pic>
            <p:nvPicPr>
              <p:cNvPr id="35" name="Picture 34">
                <a:extLst>
                  <a:ext uri="{FF2B5EF4-FFF2-40B4-BE49-F238E27FC236}">
                    <a16:creationId xmlns:a16="http://schemas.microsoft.com/office/drawing/2014/main" id="{D7ECCE1F-AC78-757F-09B6-05B048057261}"/>
                  </a:ext>
                </a:extLst>
              </p:cNvPr>
              <p:cNvPicPr>
                <a:picLocks noChangeAspect="1"/>
              </p:cNvPicPr>
              <p:nvPr/>
            </p:nvPicPr>
            <p:blipFill rotWithShape="1">
              <a:blip r:embed="rId3"/>
              <a:srcRect l="45107" t="14889"/>
              <a:stretch/>
            </p:blipFill>
            <p:spPr>
              <a:xfrm>
                <a:off x="1477228" y="1828163"/>
                <a:ext cx="1841723" cy="1393470"/>
              </a:xfrm>
              <a:prstGeom prst="rect">
                <a:avLst/>
              </a:prstGeom>
            </p:spPr>
          </p:pic>
          <p:sp>
            <p:nvSpPr>
              <p:cNvPr id="36" name="TextBox 35">
                <a:extLst>
                  <a:ext uri="{FF2B5EF4-FFF2-40B4-BE49-F238E27FC236}">
                    <a16:creationId xmlns:a16="http://schemas.microsoft.com/office/drawing/2014/main" id="{B2AA2DAC-8A38-808B-BB0F-F4CE0D6E0DAC}"/>
                  </a:ext>
                </a:extLst>
              </p:cNvPr>
              <p:cNvSpPr txBox="1"/>
              <p:nvPr/>
            </p:nvSpPr>
            <p:spPr>
              <a:xfrm>
                <a:off x="1142768" y="3179320"/>
                <a:ext cx="2743200" cy="230832"/>
              </a:xfrm>
              <a:prstGeom prst="rect">
                <a:avLst/>
              </a:prstGeom>
              <a:noFill/>
            </p:spPr>
            <p:txBody>
              <a:bodyPr wrap="square" rtlCol="0">
                <a:spAutoFit/>
              </a:bodyPr>
              <a:lstStyle/>
              <a:p>
                <a:pPr defTabSz="914356"/>
                <a:r>
                  <a:rPr lang="en-US" sz="900" b="1" i="1" dirty="0">
                    <a:solidFill>
                      <a:schemeClr val="tx1">
                        <a:lumMod val="75000"/>
                        <a:lumOff val="25000"/>
                      </a:schemeClr>
                    </a:solidFill>
                  </a:rPr>
                  <a:t>Output constraints learned on-the-fly</a:t>
                </a:r>
              </a:p>
            </p:txBody>
          </p:sp>
          <p:sp>
            <p:nvSpPr>
              <p:cNvPr id="39" name="TextBox 38">
                <a:extLst>
                  <a:ext uri="{FF2B5EF4-FFF2-40B4-BE49-F238E27FC236}">
                    <a16:creationId xmlns:a16="http://schemas.microsoft.com/office/drawing/2014/main" id="{33ED0969-6878-E9AF-990A-693A455EF44B}"/>
                  </a:ext>
                </a:extLst>
              </p:cNvPr>
              <p:cNvSpPr txBox="1"/>
              <p:nvPr/>
            </p:nvSpPr>
            <p:spPr>
              <a:xfrm>
                <a:off x="455816" y="1822015"/>
                <a:ext cx="785793" cy="219291"/>
              </a:xfrm>
              <a:prstGeom prst="rect">
                <a:avLst/>
              </a:prstGeom>
              <a:noFill/>
            </p:spPr>
            <p:txBody>
              <a:bodyPr wrap="none" rtlCol="0">
                <a:spAutoFit/>
              </a:bodyPr>
              <a:lstStyle/>
              <a:p>
                <a:r>
                  <a:rPr lang="en-US" sz="825" i="1" dirty="0">
                    <a:solidFill>
                      <a:schemeClr val="bg1"/>
                    </a:solidFill>
                    <a:latin typeface="Arial" panose="020B0604020202020204" pitchFamily="34" charset="0"/>
                    <a:cs typeface="Arial" panose="020B0604020202020204" pitchFamily="34" charset="0"/>
                  </a:rPr>
                  <a:t>ground truth </a:t>
                </a:r>
              </a:p>
            </p:txBody>
          </p:sp>
          <p:sp>
            <p:nvSpPr>
              <p:cNvPr id="40" name="TextBox 39">
                <a:extLst>
                  <a:ext uri="{FF2B5EF4-FFF2-40B4-BE49-F238E27FC236}">
                    <a16:creationId xmlns:a16="http://schemas.microsoft.com/office/drawing/2014/main" id="{477B3E8A-FA77-5FBB-8DA4-1538F1D07A88}"/>
                  </a:ext>
                </a:extLst>
              </p:cNvPr>
              <p:cNvSpPr txBox="1"/>
              <p:nvPr/>
            </p:nvSpPr>
            <p:spPr>
              <a:xfrm>
                <a:off x="1799753" y="1869087"/>
                <a:ext cx="1241167" cy="219291"/>
              </a:xfrm>
              <a:prstGeom prst="rect">
                <a:avLst/>
              </a:prstGeom>
              <a:noFill/>
            </p:spPr>
            <p:txBody>
              <a:bodyPr wrap="square" rtlCol="0">
                <a:spAutoFit/>
              </a:bodyPr>
              <a:lstStyle/>
              <a:p>
                <a:r>
                  <a:rPr lang="en-US" sz="825" i="1" dirty="0">
                    <a:solidFill>
                      <a:schemeClr val="bg1"/>
                    </a:solidFill>
                    <a:latin typeface="Arial" panose="020B0604020202020204" pitchFamily="34" charset="0"/>
                    <a:cs typeface="Arial" panose="020B0604020202020204" pitchFamily="34" charset="0"/>
                  </a:rPr>
                  <a:t>validity probability</a:t>
                </a:r>
              </a:p>
            </p:txBody>
          </p:sp>
          <p:pic>
            <p:nvPicPr>
              <p:cNvPr id="41" name="Picture 2">
                <a:extLst>
                  <a:ext uri="{FF2B5EF4-FFF2-40B4-BE49-F238E27FC236}">
                    <a16:creationId xmlns:a16="http://schemas.microsoft.com/office/drawing/2014/main" id="{D924E890-EC85-317A-E547-B2670A4EE6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471" y="1771528"/>
                <a:ext cx="2078199" cy="146064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368DFE66-F9F0-450D-D3F5-831B196329AE}"/>
                  </a:ext>
                </a:extLst>
              </p:cNvPr>
              <p:cNvSpPr txBox="1"/>
              <p:nvPr/>
            </p:nvSpPr>
            <p:spPr>
              <a:xfrm>
                <a:off x="3732409" y="3123452"/>
                <a:ext cx="1828800" cy="194990"/>
              </a:xfrm>
              <a:prstGeom prst="rect">
                <a:avLst/>
              </a:prstGeom>
              <a:noFill/>
            </p:spPr>
            <p:txBody>
              <a:bodyPr wrap="square">
                <a:spAutoFit/>
              </a:bodyPr>
              <a:lstStyle/>
              <a:p>
                <a:pPr algn="r" defTabSz="914356"/>
                <a:r>
                  <a:rPr lang="fr-FR" sz="667" i="1" dirty="0" err="1">
                    <a:solidFill>
                      <a:schemeClr val="bg1">
                        <a:lumMod val="75000"/>
                      </a:schemeClr>
                    </a:solidFill>
                    <a:latin typeface="Proxima Nova"/>
                  </a:rPr>
                  <a:t>Hanuka</a:t>
                </a:r>
                <a:r>
                  <a:rPr lang="fr-FR" sz="667" i="1" dirty="0">
                    <a:solidFill>
                      <a:schemeClr val="bg1">
                        <a:lumMod val="75000"/>
                      </a:schemeClr>
                    </a:solidFill>
                    <a:latin typeface="Proxima Nova"/>
                  </a:rPr>
                  <a:t> et. al. PRAB , </a:t>
                </a:r>
                <a:r>
                  <a:rPr lang="fr-FR" sz="667" b="1" i="1" dirty="0">
                    <a:solidFill>
                      <a:schemeClr val="bg1">
                        <a:lumMod val="75000"/>
                      </a:schemeClr>
                    </a:solidFill>
                    <a:latin typeface="Proxima Nova"/>
                  </a:rPr>
                  <a:t>2021</a:t>
                </a:r>
                <a:endParaRPr lang="en-US" sz="667" b="1" i="1" dirty="0">
                  <a:solidFill>
                    <a:schemeClr val="bg1">
                      <a:lumMod val="75000"/>
                    </a:schemeClr>
                  </a:solidFill>
                  <a:latin typeface="Arial"/>
                </a:endParaRPr>
              </a:p>
            </p:txBody>
          </p:sp>
        </p:grpSp>
      </p:grpSp>
      <p:sp>
        <p:nvSpPr>
          <p:cNvPr id="44" name="Content Placeholder 2">
            <a:extLst>
              <a:ext uri="{FF2B5EF4-FFF2-40B4-BE49-F238E27FC236}">
                <a16:creationId xmlns:a16="http://schemas.microsoft.com/office/drawing/2014/main" id="{E1654B27-6ED9-4836-1C7D-9C96C296C304}"/>
              </a:ext>
            </a:extLst>
          </p:cNvPr>
          <p:cNvSpPr txBox="1">
            <a:spLocks/>
          </p:cNvSpPr>
          <p:nvPr/>
        </p:nvSpPr>
        <p:spPr>
          <a:xfrm>
            <a:off x="4536197" y="4148751"/>
            <a:ext cx="2246527" cy="9715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400" dirty="0"/>
              <a:t>Techniques for </a:t>
            </a:r>
            <a:r>
              <a:rPr lang="en-US" sz="1400" b="1" dirty="0">
                <a:solidFill>
                  <a:schemeClr val="accent1"/>
                </a:solidFill>
              </a:rPr>
              <a:t>combining</a:t>
            </a:r>
            <a:r>
              <a:rPr lang="en-US" sz="1400" b="1" dirty="0">
                <a:solidFill>
                  <a:schemeClr val="accent1">
                    <a:lumMod val="50000"/>
                  </a:schemeClr>
                </a:solidFill>
              </a:rPr>
              <a:t> </a:t>
            </a:r>
          </a:p>
          <a:p>
            <a:pPr marL="180806" lvl="1" indent="0" algn="ctr">
              <a:buClr>
                <a:schemeClr val="tx1"/>
              </a:buClr>
              <a:buNone/>
            </a:pPr>
            <a:r>
              <a:rPr lang="en-US" sz="1400" b="1" dirty="0">
                <a:solidFill>
                  <a:schemeClr val="accent1"/>
                </a:solidFill>
              </a:rPr>
              <a:t>physics and ML </a:t>
            </a:r>
            <a:r>
              <a:rPr lang="en-US" sz="1400" i="1" dirty="0">
                <a:solidFill>
                  <a:schemeClr val="bg1">
                    <a:lumMod val="50000"/>
                  </a:schemeClr>
                </a:solidFill>
              </a:rPr>
              <a:t>(more reliable/transferrable, require less data, more interpretable), </a:t>
            </a:r>
            <a:r>
              <a:rPr lang="en-US" sz="1400" dirty="0"/>
              <a:t>including </a:t>
            </a:r>
            <a:r>
              <a:rPr lang="en-US" sz="1400" b="1" dirty="0">
                <a:solidFill>
                  <a:schemeClr val="accent1"/>
                </a:solidFill>
              </a:rPr>
              <a:t>differentiable simulators</a:t>
            </a:r>
          </a:p>
          <a:p>
            <a:pPr marL="180807" indent="-180807">
              <a:buFont typeface="Arial" pitchFamily="34" charset="0"/>
              <a:buChar char="•"/>
            </a:pPr>
            <a:endParaRPr lang="en-US" sz="1400" dirty="0"/>
          </a:p>
        </p:txBody>
      </p:sp>
      <p:pic>
        <p:nvPicPr>
          <p:cNvPr id="45" name="Picture 44" descr="Diagram&#10;&#10;Description automatically generated">
            <a:extLst>
              <a:ext uri="{FF2B5EF4-FFF2-40B4-BE49-F238E27FC236}">
                <a16:creationId xmlns:a16="http://schemas.microsoft.com/office/drawing/2014/main" id="{7B4694AC-3EC9-072D-1B4F-F4F718055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4605" y="3880903"/>
            <a:ext cx="2266871" cy="2229375"/>
          </a:xfrm>
          <a:prstGeom prst="rect">
            <a:avLst/>
          </a:prstGeom>
        </p:spPr>
      </p:pic>
      <p:sp>
        <p:nvSpPr>
          <p:cNvPr id="46" name="TextBox 45">
            <a:extLst>
              <a:ext uri="{FF2B5EF4-FFF2-40B4-BE49-F238E27FC236}">
                <a16:creationId xmlns:a16="http://schemas.microsoft.com/office/drawing/2014/main" id="{97478123-4503-29DE-C3A7-464179D958C6}"/>
              </a:ext>
            </a:extLst>
          </p:cNvPr>
          <p:cNvSpPr txBox="1"/>
          <p:nvPr/>
        </p:nvSpPr>
        <p:spPr>
          <a:xfrm>
            <a:off x="6914396" y="6132283"/>
            <a:ext cx="1828800" cy="215444"/>
          </a:xfrm>
          <a:prstGeom prst="rect">
            <a:avLst/>
          </a:prstGeom>
          <a:noFill/>
        </p:spPr>
        <p:txBody>
          <a:bodyPr wrap="square">
            <a:spAutoFit/>
          </a:bodyPr>
          <a:lstStyle/>
          <a:p>
            <a:pPr algn="r" defTabSz="914356"/>
            <a:r>
              <a:rPr lang="fr-FR" sz="800" i="1" dirty="0">
                <a:solidFill>
                  <a:schemeClr val="bg1">
                    <a:lumMod val="75000"/>
                  </a:schemeClr>
                </a:solidFill>
                <a:latin typeface="Proxima Nova"/>
              </a:rPr>
              <a:t>Roussel et. al. PRL.</a:t>
            </a:r>
            <a:r>
              <a:rPr lang="fr-FR" sz="800" b="1" i="1" dirty="0">
                <a:solidFill>
                  <a:schemeClr val="bg1">
                    <a:lumMod val="75000"/>
                  </a:schemeClr>
                </a:solidFill>
                <a:latin typeface="Proxima Nova"/>
              </a:rPr>
              <a:t> 2022</a:t>
            </a:r>
            <a:endParaRPr lang="en-US" sz="800" b="1" i="1" dirty="0">
              <a:solidFill>
                <a:schemeClr val="bg1">
                  <a:lumMod val="75000"/>
                </a:schemeClr>
              </a:solidFill>
              <a:latin typeface="Arial"/>
            </a:endParaRPr>
          </a:p>
        </p:txBody>
      </p:sp>
      <p:pic>
        <p:nvPicPr>
          <p:cNvPr id="47" name="Picture 46">
            <a:extLst>
              <a:ext uri="{FF2B5EF4-FFF2-40B4-BE49-F238E27FC236}">
                <a16:creationId xmlns:a16="http://schemas.microsoft.com/office/drawing/2014/main" id="{EE2B8AF3-3D68-705E-D718-0F3FB9ABD593}"/>
              </a:ext>
            </a:extLst>
          </p:cNvPr>
          <p:cNvPicPr>
            <a:picLocks noChangeAspect="1"/>
          </p:cNvPicPr>
          <p:nvPr/>
        </p:nvPicPr>
        <p:blipFill rotWithShape="1">
          <a:blip r:embed="rId6"/>
          <a:srcRect t="24507"/>
          <a:stretch/>
        </p:blipFill>
        <p:spPr>
          <a:xfrm>
            <a:off x="9467862" y="4277503"/>
            <a:ext cx="2585996" cy="614939"/>
          </a:xfrm>
          <a:prstGeom prst="rect">
            <a:avLst/>
          </a:prstGeom>
        </p:spPr>
      </p:pic>
      <p:sp>
        <p:nvSpPr>
          <p:cNvPr id="48" name="Content Placeholder 2">
            <a:extLst>
              <a:ext uri="{FF2B5EF4-FFF2-40B4-BE49-F238E27FC236}">
                <a16:creationId xmlns:a16="http://schemas.microsoft.com/office/drawing/2014/main" id="{BB8635A1-5F82-D3E4-BF73-EC9BB8A2B545}"/>
              </a:ext>
            </a:extLst>
          </p:cNvPr>
          <p:cNvSpPr txBox="1">
            <a:spLocks/>
          </p:cNvSpPr>
          <p:nvPr/>
        </p:nvSpPr>
        <p:spPr>
          <a:xfrm>
            <a:off x="9045499" y="3649086"/>
            <a:ext cx="3121599" cy="5143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400" b="1" dirty="0">
                <a:solidFill>
                  <a:schemeClr val="accent1"/>
                </a:solidFill>
              </a:rPr>
              <a:t>Representation learning</a:t>
            </a:r>
          </a:p>
          <a:p>
            <a:pPr marL="180806" lvl="1" indent="0" algn="ctr">
              <a:buClr>
                <a:schemeClr val="tx1"/>
              </a:buClr>
              <a:buNone/>
            </a:pPr>
            <a:r>
              <a:rPr lang="en-US" sz="1400" dirty="0">
                <a:solidFill>
                  <a:schemeClr val="accent1"/>
                </a:solidFill>
              </a:rPr>
              <a:t> </a:t>
            </a:r>
            <a:r>
              <a:rPr lang="en-US" sz="1400" i="1" dirty="0">
                <a:solidFill>
                  <a:schemeClr val="tx1">
                    <a:lumMod val="50000"/>
                    <a:lumOff val="50000"/>
                  </a:schemeClr>
                </a:solidFill>
              </a:rPr>
              <a:t>(e.g. better ways of modeling beams)</a:t>
            </a:r>
          </a:p>
        </p:txBody>
      </p:sp>
      <p:sp>
        <p:nvSpPr>
          <p:cNvPr id="49" name="Content Placeholder 2">
            <a:extLst>
              <a:ext uri="{FF2B5EF4-FFF2-40B4-BE49-F238E27FC236}">
                <a16:creationId xmlns:a16="http://schemas.microsoft.com/office/drawing/2014/main" id="{75FD3BD1-E207-D7D6-1F7E-22CE49775397}"/>
              </a:ext>
            </a:extLst>
          </p:cNvPr>
          <p:cNvSpPr txBox="1">
            <a:spLocks/>
          </p:cNvSpPr>
          <p:nvPr/>
        </p:nvSpPr>
        <p:spPr>
          <a:xfrm>
            <a:off x="3405691" y="1594009"/>
            <a:ext cx="3221772" cy="5143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400" b="1" dirty="0">
                <a:solidFill>
                  <a:schemeClr val="accent1"/>
                </a:solidFill>
              </a:rPr>
              <a:t>Online prediction </a:t>
            </a:r>
            <a:r>
              <a:rPr lang="en-US" sz="1400" dirty="0">
                <a:solidFill>
                  <a:schemeClr val="accent1"/>
                </a:solidFill>
              </a:rPr>
              <a:t>with physics sims and </a:t>
            </a:r>
            <a:r>
              <a:rPr lang="en-US" sz="1400" b="1" dirty="0">
                <a:solidFill>
                  <a:schemeClr val="accent1"/>
                </a:solidFill>
              </a:rPr>
              <a:t>fast/accurate ML models</a:t>
            </a:r>
            <a:endParaRPr lang="en-US" sz="1400" b="1" dirty="0">
              <a:solidFill>
                <a:schemeClr val="bg2"/>
              </a:solidFill>
            </a:endParaRPr>
          </a:p>
        </p:txBody>
      </p:sp>
      <p:pic>
        <p:nvPicPr>
          <p:cNvPr id="50" name="Google Shape;90;g10d9fb731aa_0_252">
            <a:extLst>
              <a:ext uri="{FF2B5EF4-FFF2-40B4-BE49-F238E27FC236}">
                <a16:creationId xmlns:a16="http://schemas.microsoft.com/office/drawing/2014/main" id="{06CAD8ED-AB85-2BB3-5911-DA80CB711B82}"/>
              </a:ext>
            </a:extLst>
          </p:cNvPr>
          <p:cNvPicPr preferRelativeResize="0"/>
          <p:nvPr/>
        </p:nvPicPr>
        <p:blipFill>
          <a:blip r:embed="rId7">
            <a:alphaModFix/>
          </a:blip>
          <a:stretch>
            <a:fillRect/>
          </a:stretch>
        </p:blipFill>
        <p:spPr>
          <a:xfrm>
            <a:off x="3588709" y="2172293"/>
            <a:ext cx="3038755" cy="1629243"/>
          </a:xfrm>
          <a:prstGeom prst="rect">
            <a:avLst/>
          </a:prstGeom>
          <a:noFill/>
          <a:ln>
            <a:noFill/>
          </a:ln>
        </p:spPr>
      </p:pic>
      <p:pic>
        <p:nvPicPr>
          <p:cNvPr id="51" name="Picture 50">
            <a:extLst>
              <a:ext uri="{FF2B5EF4-FFF2-40B4-BE49-F238E27FC236}">
                <a16:creationId xmlns:a16="http://schemas.microsoft.com/office/drawing/2014/main" id="{A1FEAF36-31C2-7995-79FE-359146117F61}"/>
              </a:ext>
            </a:extLst>
          </p:cNvPr>
          <p:cNvPicPr>
            <a:picLocks noChangeAspect="1"/>
          </p:cNvPicPr>
          <p:nvPr/>
        </p:nvPicPr>
        <p:blipFill>
          <a:blip r:embed="rId8"/>
          <a:stretch>
            <a:fillRect/>
          </a:stretch>
        </p:blipFill>
        <p:spPr>
          <a:xfrm>
            <a:off x="2289670" y="4892442"/>
            <a:ext cx="2246527" cy="1532247"/>
          </a:xfrm>
          <a:prstGeom prst="rect">
            <a:avLst/>
          </a:prstGeom>
        </p:spPr>
      </p:pic>
      <p:pic>
        <p:nvPicPr>
          <p:cNvPr id="52" name="Picture 51">
            <a:extLst>
              <a:ext uri="{FF2B5EF4-FFF2-40B4-BE49-F238E27FC236}">
                <a16:creationId xmlns:a16="http://schemas.microsoft.com/office/drawing/2014/main" id="{3194DBCB-4B0E-AC00-31FA-114C8AEE147C}"/>
              </a:ext>
            </a:extLst>
          </p:cNvPr>
          <p:cNvPicPr>
            <a:picLocks noChangeAspect="1"/>
          </p:cNvPicPr>
          <p:nvPr/>
        </p:nvPicPr>
        <p:blipFill>
          <a:blip r:embed="rId9"/>
          <a:stretch>
            <a:fillRect/>
          </a:stretch>
        </p:blipFill>
        <p:spPr>
          <a:xfrm>
            <a:off x="157219" y="4931314"/>
            <a:ext cx="2156720" cy="1470993"/>
          </a:xfrm>
          <a:prstGeom prst="rect">
            <a:avLst/>
          </a:prstGeom>
        </p:spPr>
      </p:pic>
      <p:cxnSp>
        <p:nvCxnSpPr>
          <p:cNvPr id="53" name="Straight Arrow Connector 52">
            <a:extLst>
              <a:ext uri="{FF2B5EF4-FFF2-40B4-BE49-F238E27FC236}">
                <a16:creationId xmlns:a16="http://schemas.microsoft.com/office/drawing/2014/main" id="{964ED8DC-072D-D500-2BC8-F38585328ED7}"/>
              </a:ext>
            </a:extLst>
          </p:cNvPr>
          <p:cNvCxnSpPr>
            <a:cxnSpLocks/>
            <a:stCxn id="52" idx="3"/>
          </p:cNvCxnSpPr>
          <p:nvPr/>
        </p:nvCxnSpPr>
        <p:spPr>
          <a:xfrm flipV="1">
            <a:off x="2313939" y="5542320"/>
            <a:ext cx="345747" cy="124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Content Placeholder 2">
            <a:extLst>
              <a:ext uri="{FF2B5EF4-FFF2-40B4-BE49-F238E27FC236}">
                <a16:creationId xmlns:a16="http://schemas.microsoft.com/office/drawing/2014/main" id="{F191EDD1-4F18-3EC5-2BFD-3A9140A835EE}"/>
              </a:ext>
            </a:extLst>
          </p:cNvPr>
          <p:cNvSpPr txBox="1">
            <a:spLocks/>
          </p:cNvSpPr>
          <p:nvPr/>
        </p:nvSpPr>
        <p:spPr>
          <a:xfrm>
            <a:off x="208990" y="4255813"/>
            <a:ext cx="4500719" cy="5143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333" b="1" dirty="0">
                <a:solidFill>
                  <a:schemeClr val="accent1"/>
                </a:solidFill>
              </a:rPr>
              <a:t>Adaptation of models </a:t>
            </a:r>
            <a:r>
              <a:rPr lang="en-US" sz="1333" dirty="0">
                <a:solidFill>
                  <a:schemeClr val="accent1"/>
                </a:solidFill>
              </a:rPr>
              <a:t>and </a:t>
            </a:r>
            <a:r>
              <a:rPr lang="en-US" sz="1333" b="1" dirty="0">
                <a:solidFill>
                  <a:schemeClr val="accent1"/>
                </a:solidFill>
              </a:rPr>
              <a:t>identification of sources of deviation</a:t>
            </a:r>
            <a:r>
              <a:rPr lang="en-US" sz="1333" b="1" dirty="0">
                <a:solidFill>
                  <a:schemeClr val="accent1">
                    <a:lumMod val="75000"/>
                  </a:schemeClr>
                </a:solidFill>
              </a:rPr>
              <a:t> </a:t>
            </a:r>
            <a:r>
              <a:rPr lang="en-US" sz="1333" dirty="0"/>
              <a:t>between simulations and as-built machine</a:t>
            </a:r>
          </a:p>
        </p:txBody>
      </p:sp>
      <p:sp>
        <p:nvSpPr>
          <p:cNvPr id="55" name="Rounded Rectangle 54">
            <a:extLst>
              <a:ext uri="{FF2B5EF4-FFF2-40B4-BE49-F238E27FC236}">
                <a16:creationId xmlns:a16="http://schemas.microsoft.com/office/drawing/2014/main" id="{8374AA73-74B2-A7C6-EF1C-F283AB858A33}"/>
              </a:ext>
            </a:extLst>
          </p:cNvPr>
          <p:cNvSpPr/>
          <p:nvPr/>
        </p:nvSpPr>
        <p:spPr>
          <a:xfrm>
            <a:off x="202414" y="1940214"/>
            <a:ext cx="1618207" cy="554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Fundamental AI/ML Research</a:t>
            </a:r>
          </a:p>
        </p:txBody>
      </p:sp>
      <p:sp>
        <p:nvSpPr>
          <p:cNvPr id="56" name="Rounded Rectangle 55">
            <a:extLst>
              <a:ext uri="{FF2B5EF4-FFF2-40B4-BE49-F238E27FC236}">
                <a16:creationId xmlns:a16="http://schemas.microsoft.com/office/drawing/2014/main" id="{3EFBD0CC-553A-F85A-AAD4-19AE72FE0378}"/>
              </a:ext>
            </a:extLst>
          </p:cNvPr>
          <p:cNvSpPr/>
          <p:nvPr/>
        </p:nvSpPr>
        <p:spPr>
          <a:xfrm>
            <a:off x="2181384" y="1910338"/>
            <a:ext cx="1097531" cy="632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Software </a:t>
            </a:r>
          </a:p>
          <a:p>
            <a:pPr algn="ctr"/>
            <a:r>
              <a:rPr lang="en-US" sz="1600" dirty="0"/>
              <a:t>Tools</a:t>
            </a:r>
          </a:p>
        </p:txBody>
      </p:sp>
      <p:sp>
        <p:nvSpPr>
          <p:cNvPr id="57" name="Rounded Rectangle 56">
            <a:extLst>
              <a:ext uri="{FF2B5EF4-FFF2-40B4-BE49-F238E27FC236}">
                <a16:creationId xmlns:a16="http://schemas.microsoft.com/office/drawing/2014/main" id="{26A53EA9-9780-4F1F-98A1-D37562EC28C0}"/>
              </a:ext>
            </a:extLst>
          </p:cNvPr>
          <p:cNvSpPr/>
          <p:nvPr/>
        </p:nvSpPr>
        <p:spPr>
          <a:xfrm>
            <a:off x="650163" y="3036700"/>
            <a:ext cx="2154709" cy="5918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Testing/Deployment </a:t>
            </a:r>
          </a:p>
          <a:p>
            <a:pPr algn="ctr"/>
            <a:r>
              <a:rPr lang="en-US" sz="1600" dirty="0"/>
              <a:t>(offline and online)</a:t>
            </a:r>
          </a:p>
        </p:txBody>
      </p:sp>
      <p:cxnSp>
        <p:nvCxnSpPr>
          <p:cNvPr id="58" name="Straight Arrow Connector 57">
            <a:extLst>
              <a:ext uri="{FF2B5EF4-FFF2-40B4-BE49-F238E27FC236}">
                <a16:creationId xmlns:a16="http://schemas.microsoft.com/office/drawing/2014/main" id="{A87802C4-3D64-51F1-B9C7-B25EFA1C3A12}"/>
              </a:ext>
            </a:extLst>
          </p:cNvPr>
          <p:cNvCxnSpPr>
            <a:cxnSpLocks/>
            <a:stCxn id="55" idx="3"/>
            <a:endCxn id="56" idx="1"/>
          </p:cNvCxnSpPr>
          <p:nvPr/>
        </p:nvCxnSpPr>
        <p:spPr>
          <a:xfrm>
            <a:off x="1820620" y="2217529"/>
            <a:ext cx="360763" cy="885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Content Placeholder 2">
            <a:extLst>
              <a:ext uri="{FF2B5EF4-FFF2-40B4-BE49-F238E27FC236}">
                <a16:creationId xmlns:a16="http://schemas.microsoft.com/office/drawing/2014/main" id="{DBB87422-612B-18D9-F42C-20E5445FFFA0}"/>
              </a:ext>
            </a:extLst>
          </p:cNvPr>
          <p:cNvSpPr txBox="1">
            <a:spLocks/>
          </p:cNvSpPr>
          <p:nvPr/>
        </p:nvSpPr>
        <p:spPr>
          <a:xfrm>
            <a:off x="8965766" y="5455432"/>
            <a:ext cx="2978201" cy="857251"/>
          </a:xfrm>
          <a:prstGeom prst="rect">
            <a:avLst/>
          </a:prstGeom>
        </p:spPr>
        <p:txBody>
          <a:bodyPr>
            <a:noAutofit/>
          </a:bodyPr>
          <a:lstStyle>
            <a:lvl1pPr marL="0" indent="0" algn="l" defTabSz="1219140" rtl="0" eaLnBrk="1" latinLnBrk="0" hangingPunct="1">
              <a:lnSpc>
                <a:spcPct val="120000"/>
              </a:lnSpc>
              <a:spcBef>
                <a:spcPts val="0"/>
              </a:spcBef>
              <a:spcAft>
                <a:spcPts val="400"/>
              </a:spcAft>
              <a:buClr>
                <a:schemeClr val="tx1"/>
              </a:buClr>
              <a:buFont typeface="Arial" pitchFamily="34" charset="0"/>
              <a:buNone/>
              <a:defRPr sz="3200" b="0" kern="1200" baseline="0">
                <a:solidFill>
                  <a:schemeClr val="tx1"/>
                </a:solidFill>
                <a:latin typeface="Gill Sans MT" panose="020B0502020104020203" pitchFamily="34" charset="77"/>
                <a:ea typeface="+mn-ea"/>
                <a:cs typeface="Arial" pitchFamily="34" charset="0"/>
              </a:defRPr>
            </a:lvl1pPr>
            <a:lvl2pPr marL="609570" indent="-298435" algn="l" defTabSz="1219140" rtl="0" eaLnBrk="1" latinLnBrk="0" hangingPunct="1">
              <a:lnSpc>
                <a:spcPct val="120000"/>
              </a:lnSpc>
              <a:spcBef>
                <a:spcPts val="0"/>
              </a:spcBef>
              <a:spcAft>
                <a:spcPts val="0"/>
              </a:spcAft>
              <a:buClr>
                <a:schemeClr val="bg2"/>
              </a:buClr>
              <a:buSzPct val="120000"/>
              <a:buFont typeface="Arial" pitchFamily="34" charset="0"/>
              <a:buChar char="•"/>
              <a:defRPr sz="2933" kern="1200" baseline="0">
                <a:solidFill>
                  <a:schemeClr val="tx1"/>
                </a:solidFill>
                <a:latin typeface="Gill Sans MT" panose="020B0502020104020203" pitchFamily="34" charset="77"/>
                <a:ea typeface="+mn-ea"/>
                <a:cs typeface="Arial" pitchFamily="34" charset="0"/>
              </a:defRPr>
            </a:lvl2pPr>
            <a:lvl3pPr marL="920705" indent="-311135" algn="l" defTabSz="1219140" rtl="0" eaLnBrk="1" latinLnBrk="0" hangingPunct="1">
              <a:lnSpc>
                <a:spcPct val="120000"/>
              </a:lnSpc>
              <a:spcBef>
                <a:spcPts val="0"/>
              </a:spcBef>
              <a:buClr>
                <a:schemeClr val="bg2"/>
              </a:buClr>
              <a:buSzPct val="120000"/>
              <a:buFont typeface="Arial" pitchFamily="34" charset="0"/>
              <a:buChar char="-"/>
              <a:defRPr sz="2667" kern="1200" baseline="0">
                <a:solidFill>
                  <a:schemeClr val="tx1"/>
                </a:solidFill>
                <a:latin typeface="Gill Sans MT" panose="020B0502020104020203" pitchFamily="34" charset="77"/>
                <a:ea typeface="+mn-ea"/>
                <a:cs typeface="Arial" pitchFamily="34" charset="0"/>
              </a:defRPr>
            </a:lvl3pPr>
            <a:lvl4pPr marL="1219140" indent="-298435" algn="l" defTabSz="1219140" rtl="0" eaLnBrk="1" latinLnBrk="0" hangingPunct="1">
              <a:lnSpc>
                <a:spcPct val="120000"/>
              </a:lnSpc>
              <a:spcBef>
                <a:spcPts val="0"/>
              </a:spcBef>
              <a:buClr>
                <a:schemeClr val="bg2"/>
              </a:buClr>
              <a:buSzPct val="120000"/>
              <a:buFont typeface="Arial" pitchFamily="34" charset="0"/>
              <a:buChar char="•"/>
              <a:defRPr sz="2400" kern="1200" baseline="0">
                <a:solidFill>
                  <a:schemeClr val="tx1"/>
                </a:solidFill>
                <a:latin typeface="Gill Sans MT" panose="020B0502020104020203" pitchFamily="34" charset="77"/>
                <a:ea typeface="+mn-ea"/>
                <a:cs typeface="Arial" pitchFamily="34" charset="0"/>
              </a:defRPr>
            </a:lvl4pPr>
            <a:lvl5pPr marL="1530274" indent="-311135" algn="l" defTabSz="1219140" rtl="0" eaLnBrk="1" latinLnBrk="0" hangingPunct="1">
              <a:lnSpc>
                <a:spcPct val="120000"/>
              </a:lnSpc>
              <a:spcBef>
                <a:spcPts val="0"/>
              </a:spcBef>
              <a:buClr>
                <a:schemeClr val="bg2"/>
              </a:buClr>
              <a:buSzPct val="120000"/>
              <a:buFont typeface="Arial" pitchFamily="34" charset="0"/>
              <a:buChar char="-"/>
              <a:defRPr sz="2133"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180806" lvl="1" indent="0" algn="ctr">
              <a:buClr>
                <a:schemeClr val="tx1"/>
              </a:buClr>
              <a:buNone/>
            </a:pPr>
            <a:r>
              <a:rPr lang="en-US" sz="1400" b="1" dirty="0">
                <a:solidFill>
                  <a:schemeClr val="accent1"/>
                </a:solidFill>
                <a:sym typeface="Wingdings" pitchFamily="2" charset="2"/>
              </a:rPr>
              <a:t>Software packages and standards </a:t>
            </a:r>
            <a:r>
              <a:rPr lang="en-US" sz="1400" dirty="0">
                <a:sym typeface="Wingdings" pitchFamily="2" charset="2"/>
              </a:rPr>
              <a:t>for data generation, modeling, and optimization (</a:t>
            </a:r>
            <a:r>
              <a:rPr lang="en-US" sz="1400" i="1" dirty="0">
                <a:sym typeface="Wingdings" pitchFamily="2" charset="2"/>
              </a:rPr>
              <a:t>LUME, </a:t>
            </a:r>
            <a:r>
              <a:rPr lang="en-US" sz="1400" i="1" dirty="0" err="1">
                <a:sym typeface="Wingdings" pitchFamily="2" charset="2"/>
              </a:rPr>
              <a:t>xopt</a:t>
            </a:r>
            <a:r>
              <a:rPr lang="en-US" sz="1400" i="1" dirty="0">
                <a:sym typeface="Wingdings" pitchFamily="2" charset="2"/>
              </a:rPr>
              <a:t>, Badger</a:t>
            </a:r>
            <a:r>
              <a:rPr lang="en-US" sz="1400" dirty="0">
                <a:sym typeface="Wingdings" pitchFamily="2" charset="2"/>
              </a:rPr>
              <a:t>)</a:t>
            </a:r>
            <a:endParaRPr lang="en-US" sz="1400" dirty="0"/>
          </a:p>
        </p:txBody>
      </p:sp>
      <p:cxnSp>
        <p:nvCxnSpPr>
          <p:cNvPr id="60" name="Straight Arrow Connector 59">
            <a:extLst>
              <a:ext uri="{FF2B5EF4-FFF2-40B4-BE49-F238E27FC236}">
                <a16:creationId xmlns:a16="http://schemas.microsoft.com/office/drawing/2014/main" id="{62F897FA-A3E2-C2E3-8026-622AF7B5BD32}"/>
              </a:ext>
            </a:extLst>
          </p:cNvPr>
          <p:cNvCxnSpPr>
            <a:cxnSpLocks/>
          </p:cNvCxnSpPr>
          <p:nvPr/>
        </p:nvCxnSpPr>
        <p:spPr>
          <a:xfrm>
            <a:off x="811700" y="2542438"/>
            <a:ext cx="281649" cy="4466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C9C31D10-DCAC-EB8A-9AD0-02A4B505BEA6}"/>
              </a:ext>
            </a:extLst>
          </p:cNvPr>
          <p:cNvCxnSpPr>
            <a:cxnSpLocks/>
            <a:stCxn id="56" idx="2"/>
          </p:cNvCxnSpPr>
          <p:nvPr/>
        </p:nvCxnSpPr>
        <p:spPr>
          <a:xfrm flipH="1">
            <a:off x="2359731" y="2542438"/>
            <a:ext cx="370419" cy="44666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848D45BD-C013-C001-BC63-404FD68758B9}"/>
              </a:ext>
            </a:extLst>
          </p:cNvPr>
          <p:cNvSpPr/>
          <p:nvPr/>
        </p:nvSpPr>
        <p:spPr>
          <a:xfrm>
            <a:off x="77504" y="1405018"/>
            <a:ext cx="3305891" cy="23305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3" name="TextBox 62">
            <a:extLst>
              <a:ext uri="{FF2B5EF4-FFF2-40B4-BE49-F238E27FC236}">
                <a16:creationId xmlns:a16="http://schemas.microsoft.com/office/drawing/2014/main" id="{50CF98CE-0612-7DC0-DCB3-FEEAD261B7C2}"/>
              </a:ext>
            </a:extLst>
          </p:cNvPr>
          <p:cNvSpPr txBox="1"/>
          <p:nvPr/>
        </p:nvSpPr>
        <p:spPr>
          <a:xfrm>
            <a:off x="471404" y="1459112"/>
            <a:ext cx="2449068" cy="318100"/>
          </a:xfrm>
          <a:prstGeom prst="rect">
            <a:avLst/>
          </a:prstGeom>
          <a:noFill/>
        </p:spPr>
        <p:txBody>
          <a:bodyPr wrap="none" rtlCol="0">
            <a:spAutoFit/>
          </a:bodyPr>
          <a:lstStyle/>
          <a:p>
            <a:r>
              <a:rPr lang="en-US" sz="1467" dirty="0"/>
              <a:t>integrated development cycle</a:t>
            </a:r>
          </a:p>
        </p:txBody>
      </p:sp>
      <p:pic>
        <p:nvPicPr>
          <p:cNvPr id="64" name="Picture 2">
            <a:extLst>
              <a:ext uri="{FF2B5EF4-FFF2-40B4-BE49-F238E27FC236}">
                <a16:creationId xmlns:a16="http://schemas.microsoft.com/office/drawing/2014/main" id="{A4D2AC2F-9F35-5857-2128-0F0844E77F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25504" y="6244153"/>
            <a:ext cx="994603" cy="62784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343;g134c20c7434_2_0">
            <a:extLst>
              <a:ext uri="{FF2B5EF4-FFF2-40B4-BE49-F238E27FC236}">
                <a16:creationId xmlns:a16="http://schemas.microsoft.com/office/drawing/2014/main" id="{5007F4E9-D4D4-7CAB-29F4-3E13199318A5}"/>
              </a:ext>
            </a:extLst>
          </p:cNvPr>
          <p:cNvSpPr txBox="1">
            <a:spLocks noGrp="1"/>
          </p:cNvSpPr>
          <p:nvPr>
            <p:ph type="body" idx="1"/>
          </p:nvPr>
        </p:nvSpPr>
        <p:spPr>
          <a:xfrm>
            <a:off x="186481" y="201693"/>
            <a:ext cx="11819039" cy="398400"/>
          </a:xfrm>
          <a:prstGeom prst="rect">
            <a:avLst/>
          </a:prstGeom>
        </p:spPr>
        <p:txBody>
          <a:bodyPr spcFirstLastPara="1" vert="horz" wrap="square" lIns="0" tIns="45700" rIns="91425" bIns="45700" rtlCol="0" anchor="t" anchorCtr="0">
            <a:noAutofit/>
          </a:bodyPr>
          <a:lstStyle/>
          <a:p>
            <a:pPr marL="0" indent="0" algn="ctr">
              <a:lnSpc>
                <a:spcPct val="100000"/>
              </a:lnSpc>
            </a:pPr>
            <a:r>
              <a:rPr lang="en-US" sz="1600" b="1" dirty="0">
                <a:solidFill>
                  <a:srgbClr val="C00000"/>
                </a:solidFill>
              </a:rPr>
              <a:t>(1) Developing new approaches for accelerator optimization/characterization and faster higher-fidelity system modeling, </a:t>
            </a:r>
          </a:p>
          <a:p>
            <a:pPr marL="0" indent="0" algn="ctr">
              <a:lnSpc>
                <a:spcPct val="100000"/>
              </a:lnSpc>
            </a:pPr>
            <a:r>
              <a:rPr lang="en-US" sz="1600" b="1" dirty="0">
                <a:solidFill>
                  <a:srgbClr val="C00000"/>
                </a:solidFill>
              </a:rPr>
              <a:t>(2) developing portable software tools to support AI/ML, (3) integrating these into regular use</a:t>
            </a:r>
          </a:p>
          <a:p>
            <a:pPr marL="0" indent="0" algn="ctr"/>
            <a:endParaRPr lang="en-US" sz="1600" b="1" dirty="0">
              <a:solidFill>
                <a:srgbClr val="C00000"/>
              </a:solidFill>
            </a:endParaRPr>
          </a:p>
        </p:txBody>
      </p:sp>
    </p:spTree>
    <p:extLst>
      <p:ext uri="{BB962C8B-B14F-4D97-AF65-F5344CB8AC3E}">
        <p14:creationId xmlns:p14="http://schemas.microsoft.com/office/powerpoint/2010/main" val="22305544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B6E2F-0189-3601-6EB4-6032BD8088D0}"/>
              </a:ext>
            </a:extLst>
          </p:cNvPr>
          <p:cNvSpPr>
            <a:spLocks noGrp="1"/>
          </p:cNvSpPr>
          <p:nvPr>
            <p:ph type="title"/>
          </p:nvPr>
        </p:nvSpPr>
        <p:spPr>
          <a:xfrm>
            <a:off x="96973" y="47315"/>
            <a:ext cx="10804760" cy="458476"/>
          </a:xfrm>
        </p:spPr>
        <p:txBody>
          <a:bodyPr>
            <a:normAutofit fontScale="90000"/>
          </a:bodyPr>
          <a:lstStyle/>
          <a:p>
            <a:r>
              <a:rPr lang="en-US" sz="2667" dirty="0">
                <a:solidFill>
                  <a:srgbClr val="C00000"/>
                </a:solidFill>
                <a:latin typeface="+mn-lt"/>
              </a:rPr>
              <a:t>Neural Network System Models + Bayesian Optimization</a:t>
            </a:r>
          </a:p>
        </p:txBody>
      </p:sp>
      <p:sp>
        <p:nvSpPr>
          <p:cNvPr id="3" name="Slide Number Placeholder 2">
            <a:extLst>
              <a:ext uri="{FF2B5EF4-FFF2-40B4-BE49-F238E27FC236}">
                <a16:creationId xmlns:a16="http://schemas.microsoft.com/office/drawing/2014/main" id="{DF56B7C4-959A-D62F-DA06-67375E3E7EC3}"/>
              </a:ext>
            </a:extLst>
          </p:cNvPr>
          <p:cNvSpPr>
            <a:spLocks noGrp="1"/>
          </p:cNvSpPr>
          <p:nvPr>
            <p:ph type="sldNum" sz="quarter" idx="2"/>
          </p:nvPr>
        </p:nvSpPr>
        <p:spPr/>
        <p:txBody>
          <a:bodyPr/>
          <a:lstStyle/>
          <a:p>
            <a:r>
              <a:rPr lang="en-US" dirty="0"/>
              <a:t> </a:t>
            </a:r>
          </a:p>
        </p:txBody>
      </p:sp>
      <p:sp>
        <p:nvSpPr>
          <p:cNvPr id="4" name="Text Placeholder 3">
            <a:extLst>
              <a:ext uri="{FF2B5EF4-FFF2-40B4-BE49-F238E27FC236}">
                <a16:creationId xmlns:a16="http://schemas.microsoft.com/office/drawing/2014/main" id="{C4575C25-6A21-C94C-C19C-AC36B02E0667}"/>
              </a:ext>
            </a:extLst>
          </p:cNvPr>
          <p:cNvSpPr>
            <a:spLocks noGrp="1"/>
          </p:cNvSpPr>
          <p:nvPr>
            <p:ph type="body" idx="1"/>
          </p:nvPr>
        </p:nvSpPr>
        <p:spPr/>
        <p:txBody>
          <a:bodyPr/>
          <a:lstStyle/>
          <a:p>
            <a:r>
              <a:rPr lang="en-US" dirty="0"/>
              <a:t> </a:t>
            </a:r>
          </a:p>
        </p:txBody>
      </p:sp>
      <p:pic>
        <p:nvPicPr>
          <p:cNvPr id="5" name="Picture 4">
            <a:extLst>
              <a:ext uri="{FF2B5EF4-FFF2-40B4-BE49-F238E27FC236}">
                <a16:creationId xmlns:a16="http://schemas.microsoft.com/office/drawing/2014/main" id="{6906BAEA-DBE2-34B9-7871-16F34AC07442}"/>
              </a:ext>
            </a:extLst>
          </p:cNvPr>
          <p:cNvPicPr>
            <a:picLocks noChangeAspect="1"/>
          </p:cNvPicPr>
          <p:nvPr/>
        </p:nvPicPr>
        <p:blipFill>
          <a:blip r:embed="rId3"/>
          <a:stretch>
            <a:fillRect/>
          </a:stretch>
        </p:blipFill>
        <p:spPr>
          <a:xfrm>
            <a:off x="9958812" y="185966"/>
            <a:ext cx="1464027" cy="1542335"/>
          </a:xfrm>
          <a:prstGeom prst="rect">
            <a:avLst/>
          </a:prstGeom>
        </p:spPr>
      </p:pic>
      <p:sp>
        <p:nvSpPr>
          <p:cNvPr id="7" name="TextBox 6">
            <a:extLst>
              <a:ext uri="{FF2B5EF4-FFF2-40B4-BE49-F238E27FC236}">
                <a16:creationId xmlns:a16="http://schemas.microsoft.com/office/drawing/2014/main" id="{7DF24FE4-1875-0916-255A-82CE1146CB35}"/>
              </a:ext>
            </a:extLst>
          </p:cNvPr>
          <p:cNvSpPr txBox="1"/>
          <p:nvPr/>
        </p:nvSpPr>
        <p:spPr>
          <a:xfrm>
            <a:off x="9084072" y="1728301"/>
            <a:ext cx="3107928" cy="584775"/>
          </a:xfrm>
          <a:prstGeom prst="rect">
            <a:avLst/>
          </a:prstGeom>
          <a:noFill/>
        </p:spPr>
        <p:txBody>
          <a:bodyPr wrap="square" rtlCol="0">
            <a:spAutoFit/>
          </a:bodyPr>
          <a:lstStyle/>
          <a:p>
            <a:pPr algn="ctr"/>
            <a:r>
              <a:rPr lang="en-US" sz="1600" dirty="0"/>
              <a:t>Summer ’22 undergrad intern</a:t>
            </a:r>
          </a:p>
          <a:p>
            <a:pPr algn="ctr"/>
            <a:r>
              <a:rPr lang="en-US" sz="1600" dirty="0"/>
              <a:t> Connie Xu</a:t>
            </a:r>
          </a:p>
        </p:txBody>
      </p:sp>
      <p:grpSp>
        <p:nvGrpSpPr>
          <p:cNvPr id="10" name="Group 9">
            <a:extLst>
              <a:ext uri="{FF2B5EF4-FFF2-40B4-BE49-F238E27FC236}">
                <a16:creationId xmlns:a16="http://schemas.microsoft.com/office/drawing/2014/main" id="{10F2DC7B-8449-CB82-22E0-5257F06F0B1F}"/>
              </a:ext>
            </a:extLst>
          </p:cNvPr>
          <p:cNvGrpSpPr/>
          <p:nvPr/>
        </p:nvGrpSpPr>
        <p:grpSpPr>
          <a:xfrm>
            <a:off x="5288247" y="1096418"/>
            <a:ext cx="3621088" cy="1420623"/>
            <a:chOff x="107953" y="601782"/>
            <a:chExt cx="5816600" cy="2349500"/>
          </a:xfrm>
        </p:grpSpPr>
        <p:pic>
          <p:nvPicPr>
            <p:cNvPr id="8" name="Picture 7">
              <a:extLst>
                <a:ext uri="{FF2B5EF4-FFF2-40B4-BE49-F238E27FC236}">
                  <a16:creationId xmlns:a16="http://schemas.microsoft.com/office/drawing/2014/main" id="{06182F63-5155-92D0-8EBD-921AB047F104}"/>
                </a:ext>
              </a:extLst>
            </p:cNvPr>
            <p:cNvPicPr>
              <a:picLocks noChangeAspect="1"/>
            </p:cNvPicPr>
            <p:nvPr/>
          </p:nvPicPr>
          <p:blipFill>
            <a:blip r:embed="rId4"/>
            <a:stretch>
              <a:fillRect/>
            </a:stretch>
          </p:blipFill>
          <p:spPr>
            <a:xfrm>
              <a:off x="107953" y="601782"/>
              <a:ext cx="5816600" cy="2349500"/>
            </a:xfrm>
            <a:prstGeom prst="rect">
              <a:avLst/>
            </a:prstGeom>
          </p:spPr>
        </p:pic>
        <p:sp>
          <p:nvSpPr>
            <p:cNvPr id="9" name="Rectangle 8">
              <a:extLst>
                <a:ext uri="{FF2B5EF4-FFF2-40B4-BE49-F238E27FC236}">
                  <a16:creationId xmlns:a16="http://schemas.microsoft.com/office/drawing/2014/main" id="{0F183D16-10CE-F184-1195-2B8E227F38B1}"/>
                </a:ext>
              </a:extLst>
            </p:cNvPr>
            <p:cNvSpPr/>
            <p:nvPr/>
          </p:nvSpPr>
          <p:spPr>
            <a:xfrm>
              <a:off x="2199992" y="2038142"/>
              <a:ext cx="434566" cy="780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12" name="Picture 11">
            <a:extLst>
              <a:ext uri="{FF2B5EF4-FFF2-40B4-BE49-F238E27FC236}">
                <a16:creationId xmlns:a16="http://schemas.microsoft.com/office/drawing/2014/main" id="{D316FA28-ABD6-B653-E58D-381DE951B22C}"/>
              </a:ext>
            </a:extLst>
          </p:cNvPr>
          <p:cNvPicPr>
            <a:picLocks noChangeAspect="1"/>
          </p:cNvPicPr>
          <p:nvPr/>
        </p:nvPicPr>
        <p:blipFill>
          <a:blip r:embed="rId5"/>
          <a:stretch>
            <a:fillRect/>
          </a:stretch>
        </p:blipFill>
        <p:spPr>
          <a:xfrm>
            <a:off x="6781443" y="3146409"/>
            <a:ext cx="5185272" cy="3117811"/>
          </a:xfrm>
          <a:prstGeom prst="rect">
            <a:avLst/>
          </a:prstGeom>
        </p:spPr>
      </p:pic>
      <p:sp>
        <p:nvSpPr>
          <p:cNvPr id="13" name="TextBox 12">
            <a:extLst>
              <a:ext uri="{FF2B5EF4-FFF2-40B4-BE49-F238E27FC236}">
                <a16:creationId xmlns:a16="http://schemas.microsoft.com/office/drawing/2014/main" id="{AD783CDD-C7D8-168D-E43B-4597AAE6E7CA}"/>
              </a:ext>
            </a:extLst>
          </p:cNvPr>
          <p:cNvSpPr txBox="1"/>
          <p:nvPr/>
        </p:nvSpPr>
        <p:spPr>
          <a:xfrm>
            <a:off x="65178" y="517713"/>
            <a:ext cx="9124473" cy="584775"/>
          </a:xfrm>
          <a:prstGeom prst="rect">
            <a:avLst/>
          </a:prstGeom>
          <a:noFill/>
        </p:spPr>
        <p:txBody>
          <a:bodyPr wrap="square" rtlCol="0">
            <a:spAutoFit/>
          </a:bodyPr>
          <a:lstStyle/>
          <a:p>
            <a:r>
              <a:rPr lang="en-US" sz="1600" dirty="0"/>
              <a:t>Combine expressive models with BO. </a:t>
            </a:r>
            <a:r>
              <a:rPr lang="en-US" sz="1600" b="1" dirty="0">
                <a:sym typeface="Wingdings" pitchFamily="2" charset="2"/>
              </a:rPr>
              <a:t>important for scaling up to higher-dimensional tuning problems (more variables)</a:t>
            </a:r>
          </a:p>
        </p:txBody>
      </p:sp>
      <p:pic>
        <p:nvPicPr>
          <p:cNvPr id="16" name="Picture 15">
            <a:extLst>
              <a:ext uri="{FF2B5EF4-FFF2-40B4-BE49-F238E27FC236}">
                <a16:creationId xmlns:a16="http://schemas.microsoft.com/office/drawing/2014/main" id="{7B3B9C90-879E-C077-6CEE-7D6375F690C7}"/>
              </a:ext>
            </a:extLst>
          </p:cNvPr>
          <p:cNvPicPr>
            <a:picLocks noChangeAspect="1"/>
          </p:cNvPicPr>
          <p:nvPr/>
        </p:nvPicPr>
        <p:blipFill>
          <a:blip r:embed="rId6"/>
          <a:stretch>
            <a:fillRect/>
          </a:stretch>
        </p:blipFill>
        <p:spPr>
          <a:xfrm>
            <a:off x="3297795" y="3429000"/>
            <a:ext cx="3235943" cy="2019512"/>
          </a:xfrm>
          <a:prstGeom prst="rect">
            <a:avLst/>
          </a:prstGeom>
        </p:spPr>
      </p:pic>
      <p:pic>
        <p:nvPicPr>
          <p:cNvPr id="17" name="Picture 16">
            <a:extLst>
              <a:ext uri="{FF2B5EF4-FFF2-40B4-BE49-F238E27FC236}">
                <a16:creationId xmlns:a16="http://schemas.microsoft.com/office/drawing/2014/main" id="{AFB2629E-D2D7-4881-DCFF-36F91F8EAC56}"/>
              </a:ext>
            </a:extLst>
          </p:cNvPr>
          <p:cNvPicPr>
            <a:picLocks noChangeAspect="1"/>
          </p:cNvPicPr>
          <p:nvPr/>
        </p:nvPicPr>
        <p:blipFill>
          <a:blip r:embed="rId7"/>
          <a:stretch>
            <a:fillRect/>
          </a:stretch>
        </p:blipFill>
        <p:spPr>
          <a:xfrm>
            <a:off x="347605" y="3377291"/>
            <a:ext cx="2721144" cy="2122931"/>
          </a:xfrm>
          <a:prstGeom prst="rect">
            <a:avLst/>
          </a:prstGeom>
        </p:spPr>
      </p:pic>
      <p:sp>
        <p:nvSpPr>
          <p:cNvPr id="19" name="TextBox 18">
            <a:extLst>
              <a:ext uri="{FF2B5EF4-FFF2-40B4-BE49-F238E27FC236}">
                <a16:creationId xmlns:a16="http://schemas.microsoft.com/office/drawing/2014/main" id="{5AB718D1-501B-D3DA-10F5-40D02B9CC7B6}"/>
              </a:ext>
            </a:extLst>
          </p:cNvPr>
          <p:cNvSpPr txBox="1"/>
          <p:nvPr/>
        </p:nvSpPr>
        <p:spPr>
          <a:xfrm>
            <a:off x="1312649" y="5438238"/>
            <a:ext cx="790601" cy="307777"/>
          </a:xfrm>
          <a:prstGeom prst="rect">
            <a:avLst/>
          </a:prstGeom>
          <a:noFill/>
        </p:spPr>
        <p:txBody>
          <a:bodyPr wrap="none" rtlCol="0">
            <a:spAutoFit/>
          </a:bodyPr>
          <a:lstStyle/>
          <a:p>
            <a:r>
              <a:rPr lang="en-US" sz="1400" dirty="0"/>
              <a:t>Model 2</a:t>
            </a:r>
          </a:p>
        </p:txBody>
      </p:sp>
      <p:sp>
        <p:nvSpPr>
          <p:cNvPr id="20" name="TextBox 19">
            <a:extLst>
              <a:ext uri="{FF2B5EF4-FFF2-40B4-BE49-F238E27FC236}">
                <a16:creationId xmlns:a16="http://schemas.microsoft.com/office/drawing/2014/main" id="{D08336EF-0D5B-CE24-4F85-E6D530B468D3}"/>
              </a:ext>
            </a:extLst>
          </p:cNvPr>
          <p:cNvSpPr txBox="1"/>
          <p:nvPr/>
        </p:nvSpPr>
        <p:spPr>
          <a:xfrm rot="16200000">
            <a:off x="-295205" y="4330577"/>
            <a:ext cx="1166088" cy="307777"/>
          </a:xfrm>
          <a:prstGeom prst="rect">
            <a:avLst/>
          </a:prstGeom>
          <a:noFill/>
        </p:spPr>
        <p:txBody>
          <a:bodyPr wrap="none" rtlCol="0">
            <a:spAutoFit/>
          </a:bodyPr>
          <a:lstStyle/>
          <a:p>
            <a:r>
              <a:rPr lang="en-US" sz="1400" dirty="0"/>
              <a:t>Ground Truth</a:t>
            </a:r>
          </a:p>
        </p:txBody>
      </p:sp>
      <p:sp>
        <p:nvSpPr>
          <p:cNvPr id="21" name="TextBox 20">
            <a:extLst>
              <a:ext uri="{FF2B5EF4-FFF2-40B4-BE49-F238E27FC236}">
                <a16:creationId xmlns:a16="http://schemas.microsoft.com/office/drawing/2014/main" id="{96FD3A9A-FF3E-4203-E9F5-ADE4D664CAE6}"/>
              </a:ext>
            </a:extLst>
          </p:cNvPr>
          <p:cNvSpPr txBox="1"/>
          <p:nvPr/>
        </p:nvSpPr>
        <p:spPr>
          <a:xfrm>
            <a:off x="306348" y="2848014"/>
            <a:ext cx="2685863" cy="584775"/>
          </a:xfrm>
          <a:prstGeom prst="rect">
            <a:avLst/>
          </a:prstGeom>
          <a:noFill/>
        </p:spPr>
        <p:txBody>
          <a:bodyPr wrap="none" rtlCol="0">
            <a:spAutoFit/>
          </a:bodyPr>
          <a:lstStyle/>
          <a:p>
            <a:pPr algn="ctr"/>
            <a:r>
              <a:rPr lang="en-US" sz="1600" dirty="0"/>
              <a:t>Correlations Between </a:t>
            </a:r>
          </a:p>
          <a:p>
            <a:pPr algn="ctr"/>
            <a:r>
              <a:rPr lang="en-US" sz="1600" dirty="0"/>
              <a:t>Predictions and Ground Truth </a:t>
            </a:r>
          </a:p>
        </p:txBody>
      </p:sp>
      <p:sp>
        <p:nvSpPr>
          <p:cNvPr id="22" name="TextBox 21">
            <a:extLst>
              <a:ext uri="{FF2B5EF4-FFF2-40B4-BE49-F238E27FC236}">
                <a16:creationId xmlns:a16="http://schemas.microsoft.com/office/drawing/2014/main" id="{35161C0F-481B-7D58-B2AD-972F199EFBC9}"/>
              </a:ext>
            </a:extLst>
          </p:cNvPr>
          <p:cNvSpPr txBox="1"/>
          <p:nvPr/>
        </p:nvSpPr>
        <p:spPr>
          <a:xfrm>
            <a:off x="623648" y="5918910"/>
            <a:ext cx="5683931" cy="830997"/>
          </a:xfrm>
          <a:prstGeom prst="rect">
            <a:avLst/>
          </a:prstGeom>
          <a:solidFill>
            <a:srgbClr val="C00000"/>
          </a:solidFill>
          <a:ln>
            <a:solidFill>
              <a:srgbClr val="8C1515"/>
            </a:solidFill>
          </a:ln>
        </p:spPr>
        <p:txBody>
          <a:bodyPr wrap="square" rtlCol="0" anchor="ctr">
            <a:spAutoFit/>
          </a:bodyPr>
          <a:lstStyle/>
          <a:p>
            <a:pPr algn="ctr"/>
            <a:r>
              <a:rPr lang="en-US" sz="1600" dirty="0">
                <a:solidFill>
                  <a:schemeClr val="bg1"/>
                </a:solidFill>
                <a:sym typeface="Wingdings" pitchFamily="2" charset="2"/>
              </a:rPr>
              <a:t>Even prior mean models with substantial inaccuracies provide a boost in initial convergence </a:t>
            </a:r>
          </a:p>
          <a:p>
            <a:pPr algn="ctr"/>
            <a:r>
              <a:rPr lang="en-US" sz="1600" dirty="0">
                <a:solidFill>
                  <a:schemeClr val="bg1"/>
                </a:solidFill>
                <a:sym typeface="Wingdings" pitchFamily="2" charset="2"/>
              </a:rPr>
              <a:t> now testing on machine and refining approach </a:t>
            </a:r>
          </a:p>
        </p:txBody>
      </p:sp>
      <p:sp>
        <p:nvSpPr>
          <p:cNvPr id="24" name="TextBox 23">
            <a:extLst>
              <a:ext uri="{FF2B5EF4-FFF2-40B4-BE49-F238E27FC236}">
                <a16:creationId xmlns:a16="http://schemas.microsoft.com/office/drawing/2014/main" id="{D8708A32-8A6A-451D-8BDC-3DDEC61E493F}"/>
              </a:ext>
            </a:extLst>
          </p:cNvPr>
          <p:cNvSpPr txBox="1"/>
          <p:nvPr/>
        </p:nvSpPr>
        <p:spPr>
          <a:xfrm>
            <a:off x="65737" y="1131106"/>
            <a:ext cx="5149059" cy="1569660"/>
          </a:xfrm>
          <a:prstGeom prst="rect">
            <a:avLst/>
          </a:prstGeom>
          <a:noFill/>
        </p:spPr>
        <p:txBody>
          <a:bodyPr wrap="square">
            <a:spAutoFit/>
          </a:bodyPr>
          <a:lstStyle/>
          <a:p>
            <a:r>
              <a:rPr lang="en-US" sz="1600" dirty="0">
                <a:solidFill>
                  <a:schemeClr val="accent5">
                    <a:lumMod val="50000"/>
                  </a:schemeClr>
                </a:solidFill>
                <a:sym typeface="Wingdings" pitchFamily="2" charset="2"/>
              </a:rPr>
              <a:t>Good first step from previous work: use neural network system model to provide a prior mean for a GP</a:t>
            </a:r>
            <a:br>
              <a:rPr lang="en-US" sz="1600" dirty="0">
                <a:solidFill>
                  <a:schemeClr val="accent5">
                    <a:lumMod val="50000"/>
                  </a:schemeClr>
                </a:solidFill>
                <a:sym typeface="Wingdings" pitchFamily="2" charset="2"/>
              </a:rPr>
            </a:br>
            <a:r>
              <a:rPr lang="en-US" sz="1600" dirty="0">
                <a:solidFill>
                  <a:schemeClr val="accent5">
                    <a:lumMod val="50000"/>
                  </a:schemeClr>
                </a:solidFill>
                <a:sym typeface="Wingdings" pitchFamily="2" charset="2"/>
              </a:rPr>
              <a:t> </a:t>
            </a:r>
          </a:p>
          <a:p>
            <a:r>
              <a:rPr lang="en-US" sz="1600" dirty="0">
                <a:solidFill>
                  <a:schemeClr val="accent5">
                    <a:lumMod val="50000"/>
                  </a:schemeClr>
                </a:solidFill>
                <a:sym typeface="Wingdings" pitchFamily="2" charset="2"/>
              </a:rPr>
              <a:t>Used the LCLS injector surrogate model for prototyping</a:t>
            </a:r>
          </a:p>
          <a:p>
            <a:r>
              <a:rPr lang="en-US" sz="1600" b="1" i="1" dirty="0">
                <a:sym typeface="Wingdings" pitchFamily="2" charset="2"/>
              </a:rPr>
              <a:t>variables: </a:t>
            </a:r>
            <a:r>
              <a:rPr lang="en-US" sz="1600" i="1" dirty="0">
                <a:sym typeface="Wingdings" pitchFamily="2" charset="2"/>
              </a:rPr>
              <a:t>solenoid, 2 corrector quads, 6 matching quads</a:t>
            </a:r>
          </a:p>
          <a:p>
            <a:r>
              <a:rPr lang="en-US" sz="1600" b="1" i="1" dirty="0">
                <a:sym typeface="Wingdings" pitchFamily="2" charset="2"/>
              </a:rPr>
              <a:t>objective: </a:t>
            </a:r>
            <a:r>
              <a:rPr lang="en-US" sz="1600" i="1" dirty="0">
                <a:sym typeface="Wingdings" pitchFamily="2" charset="2"/>
              </a:rPr>
              <a:t>minimize emittance and matching parameter</a:t>
            </a:r>
            <a:endParaRPr lang="en-US" sz="1600" dirty="0">
              <a:sym typeface="Wingdings" pitchFamily="2" charset="2"/>
            </a:endParaRPr>
          </a:p>
        </p:txBody>
      </p:sp>
      <p:sp>
        <p:nvSpPr>
          <p:cNvPr id="11" name="TextBox 10">
            <a:extLst>
              <a:ext uri="{FF2B5EF4-FFF2-40B4-BE49-F238E27FC236}">
                <a16:creationId xmlns:a16="http://schemas.microsoft.com/office/drawing/2014/main" id="{CFF8F1C6-A161-3EBE-431E-99A1BB943C14}"/>
              </a:ext>
            </a:extLst>
          </p:cNvPr>
          <p:cNvSpPr txBox="1"/>
          <p:nvPr/>
        </p:nvSpPr>
        <p:spPr>
          <a:xfrm>
            <a:off x="6610619" y="6472811"/>
            <a:ext cx="5467074" cy="379656"/>
          </a:xfrm>
          <a:prstGeom prst="rect">
            <a:avLst/>
          </a:prstGeom>
          <a:noFill/>
        </p:spPr>
        <p:txBody>
          <a:bodyPr wrap="none" rtlCol="0">
            <a:spAutoFit/>
          </a:bodyPr>
          <a:lstStyle/>
          <a:p>
            <a:r>
              <a:rPr lang="en-US" sz="1867" dirty="0" err="1"/>
              <a:t>NeurIPS</a:t>
            </a:r>
            <a:r>
              <a:rPr lang="en-US" sz="1867" dirty="0"/>
              <a:t> proceeding: https://</a:t>
            </a:r>
            <a:r>
              <a:rPr lang="en-US" sz="1867" dirty="0" err="1"/>
              <a:t>arxiv.org</a:t>
            </a:r>
            <a:r>
              <a:rPr lang="en-US" sz="1867" dirty="0"/>
              <a:t>/abs/2211.09028</a:t>
            </a:r>
          </a:p>
        </p:txBody>
      </p:sp>
      <p:sp>
        <p:nvSpPr>
          <p:cNvPr id="15" name="TextBox 14">
            <a:extLst>
              <a:ext uri="{FF2B5EF4-FFF2-40B4-BE49-F238E27FC236}">
                <a16:creationId xmlns:a16="http://schemas.microsoft.com/office/drawing/2014/main" id="{31AFEE60-FC69-A1E3-49A8-095C63813F5B}"/>
              </a:ext>
            </a:extLst>
          </p:cNvPr>
          <p:cNvSpPr txBox="1"/>
          <p:nvPr/>
        </p:nvSpPr>
        <p:spPr>
          <a:xfrm>
            <a:off x="7697749" y="5097390"/>
            <a:ext cx="1579278" cy="584775"/>
          </a:xfrm>
          <a:prstGeom prst="rect">
            <a:avLst/>
          </a:prstGeom>
          <a:noFill/>
        </p:spPr>
        <p:txBody>
          <a:bodyPr wrap="none" rtlCol="0">
            <a:spAutoFit/>
          </a:bodyPr>
          <a:lstStyle/>
          <a:p>
            <a:r>
              <a:rPr lang="en-US" sz="1600" i="1" dirty="0">
                <a:solidFill>
                  <a:schemeClr val="accent6">
                    <a:lumMod val="75000"/>
                  </a:schemeClr>
                </a:solidFill>
              </a:rPr>
              <a:t>regular Bayesian</a:t>
            </a:r>
          </a:p>
          <a:p>
            <a:r>
              <a:rPr lang="en-US" sz="1600" i="1" dirty="0">
                <a:solidFill>
                  <a:schemeClr val="accent6">
                    <a:lumMod val="75000"/>
                  </a:schemeClr>
                </a:solidFill>
              </a:rPr>
              <a:t> optimization</a:t>
            </a:r>
          </a:p>
        </p:txBody>
      </p:sp>
      <p:sp>
        <p:nvSpPr>
          <p:cNvPr id="18" name="TextBox 17">
            <a:extLst>
              <a:ext uri="{FF2B5EF4-FFF2-40B4-BE49-F238E27FC236}">
                <a16:creationId xmlns:a16="http://schemas.microsoft.com/office/drawing/2014/main" id="{9060253C-5881-3CBA-B0A7-5F7802A397D2}"/>
              </a:ext>
            </a:extLst>
          </p:cNvPr>
          <p:cNvSpPr txBox="1"/>
          <p:nvPr/>
        </p:nvSpPr>
        <p:spPr>
          <a:xfrm>
            <a:off x="8550278" y="4160243"/>
            <a:ext cx="2918860" cy="584775"/>
          </a:xfrm>
          <a:prstGeom prst="rect">
            <a:avLst/>
          </a:prstGeom>
          <a:noFill/>
        </p:spPr>
        <p:txBody>
          <a:bodyPr wrap="square" rtlCol="0">
            <a:spAutoFit/>
          </a:bodyPr>
          <a:lstStyle/>
          <a:p>
            <a:r>
              <a:rPr lang="en-US" sz="1600" i="1" dirty="0">
                <a:solidFill>
                  <a:schemeClr val="accent6">
                    <a:lumMod val="75000"/>
                  </a:schemeClr>
                </a:solidFill>
              </a:rPr>
              <a:t>prior mean from </a:t>
            </a:r>
          </a:p>
          <a:p>
            <a:r>
              <a:rPr lang="en-US" sz="1600" i="1" dirty="0">
                <a:solidFill>
                  <a:schemeClr val="accent6">
                    <a:lumMod val="75000"/>
                  </a:schemeClr>
                </a:solidFill>
              </a:rPr>
              <a:t>models with different fidelity</a:t>
            </a:r>
          </a:p>
        </p:txBody>
      </p:sp>
      <p:cxnSp>
        <p:nvCxnSpPr>
          <p:cNvPr id="23" name="Straight Arrow Connector 22">
            <a:extLst>
              <a:ext uri="{FF2B5EF4-FFF2-40B4-BE49-F238E27FC236}">
                <a16:creationId xmlns:a16="http://schemas.microsoft.com/office/drawing/2014/main" id="{49397D5C-5888-E8F8-1840-C14AEA619137}"/>
              </a:ext>
            </a:extLst>
          </p:cNvPr>
          <p:cNvCxnSpPr>
            <a:cxnSpLocks/>
          </p:cNvCxnSpPr>
          <p:nvPr/>
        </p:nvCxnSpPr>
        <p:spPr>
          <a:xfrm flipH="1" flipV="1">
            <a:off x="7651212" y="4824762"/>
            <a:ext cx="178995" cy="3013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DB22CCA-51EA-DABF-460F-7B32C055AB1C}"/>
              </a:ext>
            </a:extLst>
          </p:cNvPr>
          <p:cNvCxnSpPr>
            <a:cxnSpLocks/>
          </p:cNvCxnSpPr>
          <p:nvPr/>
        </p:nvCxnSpPr>
        <p:spPr>
          <a:xfrm flipH="1" flipV="1">
            <a:off x="7949086" y="3862609"/>
            <a:ext cx="702961" cy="4319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FD76D77-7F9F-4203-A1D6-4FB54A454BE4}"/>
              </a:ext>
            </a:extLst>
          </p:cNvPr>
          <p:cNvCxnSpPr>
            <a:cxnSpLocks/>
          </p:cNvCxnSpPr>
          <p:nvPr/>
        </p:nvCxnSpPr>
        <p:spPr>
          <a:xfrm flipH="1" flipV="1">
            <a:off x="7969606" y="3694641"/>
            <a:ext cx="682441" cy="5999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9B87A0-7270-AD9D-4AD0-8EED0AB6A1E5}"/>
              </a:ext>
            </a:extLst>
          </p:cNvPr>
          <p:cNvCxnSpPr>
            <a:cxnSpLocks/>
          </p:cNvCxnSpPr>
          <p:nvPr/>
        </p:nvCxnSpPr>
        <p:spPr>
          <a:xfrm flipH="1" flipV="1">
            <a:off x="8045521" y="3574659"/>
            <a:ext cx="606527" cy="7199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26512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134c20c7434_2_28"/>
          <p:cNvSpPr txBox="1">
            <a:spLocks noGrp="1"/>
          </p:cNvSpPr>
          <p:nvPr>
            <p:ph type="body" sz="quarter" idx="4294967295"/>
          </p:nvPr>
        </p:nvSpPr>
        <p:spPr>
          <a:xfrm>
            <a:off x="101501" y="818901"/>
            <a:ext cx="3656203" cy="1266439"/>
          </a:xfrm>
          <a:prstGeom prst="rect">
            <a:avLst/>
          </a:prstGeom>
        </p:spPr>
        <p:txBody>
          <a:bodyPr spcFirstLastPara="1" vert="horz" wrap="square" lIns="0" tIns="45700" rIns="91425" bIns="45700" rtlCol="0" anchor="t" anchorCtr="0">
            <a:noAutofit/>
          </a:bodyPr>
          <a:lstStyle/>
          <a:p>
            <a:pPr algn="ctr"/>
            <a:r>
              <a:rPr lang="en-US" sz="1600" dirty="0">
                <a:solidFill>
                  <a:schemeClr val="tx1">
                    <a:lumMod val="75000"/>
                    <a:lumOff val="25000"/>
                  </a:schemeClr>
                </a:solidFill>
              </a:rPr>
              <a:t>Community development of </a:t>
            </a:r>
            <a:r>
              <a:rPr lang="en-US" sz="1600" b="1" dirty="0">
                <a:solidFill>
                  <a:schemeClr val="accent5">
                    <a:lumMod val="50000"/>
                  </a:schemeClr>
                </a:solidFill>
              </a:rPr>
              <a:t>re-usable, reliable, flexible software tools </a:t>
            </a:r>
            <a:r>
              <a:rPr lang="en-US" sz="1600" dirty="0">
                <a:solidFill>
                  <a:schemeClr val="tx1">
                    <a:lumMod val="75000"/>
                    <a:lumOff val="25000"/>
                  </a:schemeClr>
                </a:solidFill>
              </a:rPr>
              <a:t>for AI/ML workflows has been essential to maximize return on investment and ensure transferability between systems</a:t>
            </a:r>
            <a:br>
              <a:rPr lang="en-US" sz="1600" dirty="0">
                <a:solidFill>
                  <a:schemeClr val="tx1">
                    <a:lumMod val="75000"/>
                    <a:lumOff val="25000"/>
                  </a:schemeClr>
                </a:solidFill>
              </a:rPr>
            </a:br>
            <a:r>
              <a:rPr lang="en-US" sz="267" dirty="0">
                <a:solidFill>
                  <a:schemeClr val="tx1">
                    <a:lumMod val="75000"/>
                    <a:lumOff val="25000"/>
                  </a:schemeClr>
                </a:solidFill>
              </a:rPr>
              <a:t>  </a:t>
            </a:r>
          </a:p>
          <a:p>
            <a:pPr algn="ctr"/>
            <a:r>
              <a:rPr lang="en-US" sz="1600" b="1" dirty="0">
                <a:solidFill>
                  <a:schemeClr val="accent6">
                    <a:lumMod val="50000"/>
                  </a:schemeClr>
                </a:solidFill>
                <a:sym typeface="Wingdings" pitchFamily="2" charset="2"/>
              </a:rPr>
              <a:t> M</a:t>
            </a:r>
            <a:r>
              <a:rPr lang="en-US" sz="1600" b="1" dirty="0">
                <a:solidFill>
                  <a:schemeClr val="accent6">
                    <a:lumMod val="50000"/>
                  </a:schemeClr>
                </a:solidFill>
              </a:rPr>
              <a:t>odularity has been key</a:t>
            </a:r>
            <a:r>
              <a:rPr lang="en-US" sz="1600" dirty="0">
                <a:solidFill>
                  <a:schemeClr val="accent6">
                    <a:lumMod val="50000"/>
                  </a:schemeClr>
                </a:solidFill>
              </a:rPr>
              <a:t>: </a:t>
            </a:r>
            <a:r>
              <a:rPr lang="en-US" sz="1600" dirty="0">
                <a:solidFill>
                  <a:schemeClr val="tx1">
                    <a:lumMod val="75000"/>
                    <a:lumOff val="25000"/>
                  </a:schemeClr>
                </a:solidFill>
              </a:rPr>
              <a:t>separating different parts of the workflow + using shared standards</a:t>
            </a:r>
          </a:p>
        </p:txBody>
      </p:sp>
      <p:sp>
        <p:nvSpPr>
          <p:cNvPr id="387" name="Google Shape;387;g134c20c7434_2_28"/>
          <p:cNvSpPr txBox="1">
            <a:spLocks noGrp="1"/>
          </p:cNvSpPr>
          <p:nvPr>
            <p:ph type="title" idx="4294967295"/>
          </p:nvPr>
        </p:nvSpPr>
        <p:spPr>
          <a:xfrm>
            <a:off x="117139" y="81750"/>
            <a:ext cx="3520680" cy="631825"/>
          </a:xfrm>
          <a:prstGeom prst="rect">
            <a:avLst/>
          </a:prstGeom>
        </p:spPr>
        <p:txBody>
          <a:bodyPr spcFirstLastPara="1" vert="horz" wrap="square" lIns="0" tIns="45700" rIns="91425" bIns="45700" rtlCol="0" anchor="b" anchorCtr="0">
            <a:noAutofit/>
          </a:bodyPr>
          <a:lstStyle/>
          <a:p>
            <a:pPr>
              <a:spcBef>
                <a:spcPts val="0"/>
              </a:spcBef>
            </a:pPr>
            <a:r>
              <a:rPr lang="en-US" sz="1867" dirty="0"/>
              <a:t>Modular, Open-Source </a:t>
            </a:r>
            <a:br>
              <a:rPr lang="en-US" sz="1867" dirty="0"/>
            </a:br>
            <a:r>
              <a:rPr lang="en-US" sz="1867" dirty="0"/>
              <a:t>Software Development</a:t>
            </a:r>
            <a:endParaRPr sz="1867" dirty="0"/>
          </a:p>
        </p:txBody>
      </p:sp>
      <p:sp>
        <p:nvSpPr>
          <p:cNvPr id="2" name="Rectangle 1">
            <a:extLst>
              <a:ext uri="{FF2B5EF4-FFF2-40B4-BE49-F238E27FC236}">
                <a16:creationId xmlns:a16="http://schemas.microsoft.com/office/drawing/2014/main" id="{D17746E6-1FC0-E4F2-2F82-934D87E500FA}"/>
              </a:ext>
            </a:extLst>
          </p:cNvPr>
          <p:cNvSpPr/>
          <p:nvPr/>
        </p:nvSpPr>
        <p:spPr>
          <a:xfrm>
            <a:off x="0" y="3063943"/>
            <a:ext cx="3985264" cy="2964979"/>
          </a:xfrm>
          <a:prstGeom prst="rect">
            <a:avLst/>
          </a:prstGeom>
        </p:spPr>
        <p:txBody>
          <a:bodyPr wrap="square">
            <a:spAutoFit/>
          </a:bodyPr>
          <a:lstStyle/>
          <a:p>
            <a:pPr algn="ctr"/>
            <a:endParaRPr lang="en-US" sz="1600" dirty="0"/>
          </a:p>
          <a:p>
            <a:pPr algn="ctr"/>
            <a:endParaRPr lang="en-US" sz="1600" dirty="0">
              <a:solidFill>
                <a:schemeClr val="accent5">
                  <a:lumMod val="50000"/>
                </a:schemeClr>
              </a:solidFill>
            </a:endParaRPr>
          </a:p>
          <a:p>
            <a:pPr algn="ctr"/>
            <a:r>
              <a:rPr lang="en-US" sz="1600" b="1" dirty="0">
                <a:solidFill>
                  <a:schemeClr val="accent5">
                    <a:lumMod val="50000"/>
                  </a:schemeClr>
                </a:solidFill>
              </a:rPr>
              <a:t>Different software for different tasks:</a:t>
            </a:r>
          </a:p>
          <a:p>
            <a:pPr algn="ctr"/>
            <a:r>
              <a:rPr lang="en-US" sz="1067" i="1" dirty="0">
                <a:solidFill>
                  <a:schemeClr val="tx1">
                    <a:lumMod val="75000"/>
                    <a:lumOff val="25000"/>
                  </a:schemeClr>
                </a:solidFill>
              </a:rPr>
              <a:t> </a:t>
            </a:r>
            <a:endParaRPr lang="en-US" sz="1600" b="1" dirty="0">
              <a:solidFill>
                <a:schemeClr val="accent5">
                  <a:lumMod val="50000"/>
                </a:schemeClr>
              </a:solidFill>
            </a:endParaRPr>
          </a:p>
          <a:p>
            <a:pPr algn="ctr"/>
            <a:r>
              <a:rPr lang="en-US" sz="1600" dirty="0">
                <a:solidFill>
                  <a:schemeClr val="accent5">
                    <a:lumMod val="50000"/>
                  </a:schemeClr>
                </a:solidFill>
              </a:rPr>
              <a:t>Optimization algorithm driver </a:t>
            </a:r>
            <a:r>
              <a:rPr lang="en-US" sz="1600" i="1" dirty="0">
                <a:solidFill>
                  <a:schemeClr val="tx1">
                    <a:lumMod val="75000"/>
                    <a:lumOff val="25000"/>
                  </a:schemeClr>
                </a:solidFill>
              </a:rPr>
              <a:t>(e.g. </a:t>
            </a:r>
            <a:r>
              <a:rPr lang="en-US" sz="1600" i="1" dirty="0" err="1">
                <a:solidFill>
                  <a:schemeClr val="tx1">
                    <a:lumMod val="75000"/>
                    <a:lumOff val="25000"/>
                  </a:schemeClr>
                </a:solidFill>
              </a:rPr>
              <a:t>Xopt</a:t>
            </a:r>
            <a:r>
              <a:rPr lang="en-US" sz="1600" i="1" dirty="0">
                <a:solidFill>
                  <a:schemeClr val="tx1">
                    <a:lumMod val="75000"/>
                    <a:lumOff val="25000"/>
                  </a:schemeClr>
                </a:solidFill>
              </a:rPr>
              <a:t>)</a:t>
            </a:r>
          </a:p>
          <a:p>
            <a:pPr algn="ctr"/>
            <a:r>
              <a:rPr lang="en-US" sz="800" i="1" dirty="0">
                <a:solidFill>
                  <a:schemeClr val="tx1">
                    <a:lumMod val="75000"/>
                    <a:lumOff val="25000"/>
                  </a:schemeClr>
                </a:solidFill>
              </a:rPr>
              <a:t> </a:t>
            </a:r>
          </a:p>
          <a:p>
            <a:pPr algn="ctr"/>
            <a:r>
              <a:rPr lang="en-US" sz="1600" dirty="0">
                <a:solidFill>
                  <a:schemeClr val="accent5">
                    <a:lumMod val="50000"/>
                  </a:schemeClr>
                </a:solidFill>
              </a:rPr>
              <a:t>Visual control room interface </a:t>
            </a:r>
            <a:r>
              <a:rPr lang="en-US" sz="1600" i="1" dirty="0">
                <a:solidFill>
                  <a:schemeClr val="tx1">
                    <a:lumMod val="75000"/>
                    <a:lumOff val="25000"/>
                  </a:schemeClr>
                </a:solidFill>
              </a:rPr>
              <a:t>(e.g. Badger)</a:t>
            </a:r>
          </a:p>
          <a:p>
            <a:pPr algn="ctr"/>
            <a:r>
              <a:rPr lang="en-US" sz="800" dirty="0"/>
              <a:t> </a:t>
            </a:r>
          </a:p>
          <a:p>
            <a:pPr algn="ctr"/>
            <a:r>
              <a:rPr lang="en-US" sz="1600" dirty="0">
                <a:solidFill>
                  <a:schemeClr val="accent5">
                    <a:lumMod val="50000"/>
                  </a:schemeClr>
                </a:solidFill>
              </a:rPr>
              <a:t>Simulation drivers </a:t>
            </a:r>
            <a:r>
              <a:rPr lang="en-US" sz="1600" i="1" dirty="0">
                <a:solidFill>
                  <a:schemeClr val="tx1">
                    <a:lumMod val="75000"/>
                    <a:lumOff val="25000"/>
                  </a:schemeClr>
                </a:solidFill>
              </a:rPr>
              <a:t>(e.g. LUME)</a:t>
            </a:r>
          </a:p>
          <a:p>
            <a:pPr algn="ctr"/>
            <a:r>
              <a:rPr lang="en-US" sz="800" dirty="0"/>
              <a:t> </a:t>
            </a:r>
          </a:p>
          <a:p>
            <a:pPr algn="ctr"/>
            <a:r>
              <a:rPr lang="en-US" sz="1600" dirty="0">
                <a:solidFill>
                  <a:schemeClr val="accent5">
                    <a:lumMod val="50000"/>
                  </a:schemeClr>
                </a:solidFill>
              </a:rPr>
              <a:t>Standards model descriptions, data formats, and software interfaces</a:t>
            </a:r>
            <a:r>
              <a:rPr lang="en-US" sz="1600" dirty="0">
                <a:solidFill>
                  <a:schemeClr val="tx1">
                    <a:lumMod val="75000"/>
                    <a:lumOff val="25000"/>
                  </a:schemeClr>
                </a:solidFill>
              </a:rPr>
              <a:t> </a:t>
            </a:r>
            <a:r>
              <a:rPr lang="en-US" sz="1600" i="1" dirty="0">
                <a:solidFill>
                  <a:schemeClr val="tx1">
                    <a:lumMod val="75000"/>
                    <a:lumOff val="25000"/>
                  </a:schemeClr>
                </a:solidFill>
              </a:rPr>
              <a:t>(e.g. </a:t>
            </a:r>
            <a:r>
              <a:rPr lang="en-US" sz="1600" i="1" dirty="0" err="1">
                <a:solidFill>
                  <a:schemeClr val="tx1">
                    <a:lumMod val="75000"/>
                    <a:lumOff val="25000"/>
                  </a:schemeClr>
                </a:solidFill>
              </a:rPr>
              <a:t>openPMD</a:t>
            </a:r>
            <a:r>
              <a:rPr lang="en-US" sz="1600" i="1" dirty="0">
                <a:solidFill>
                  <a:schemeClr val="tx1">
                    <a:lumMod val="75000"/>
                    <a:lumOff val="25000"/>
                  </a:schemeClr>
                </a:solidFill>
              </a:rPr>
              <a:t>)</a:t>
            </a:r>
            <a:br>
              <a:rPr lang="en-US" sz="1600" dirty="0"/>
            </a:br>
            <a:r>
              <a:rPr lang="en-US" sz="800" dirty="0"/>
              <a:t> </a:t>
            </a:r>
          </a:p>
          <a:p>
            <a:pPr algn="ctr"/>
            <a:r>
              <a:rPr lang="en-US" sz="1600" dirty="0">
                <a:solidFill>
                  <a:schemeClr val="accent5">
                    <a:lumMod val="50000"/>
                  </a:schemeClr>
                </a:solidFill>
              </a:rPr>
              <a:t>Online model deployment </a:t>
            </a:r>
            <a:r>
              <a:rPr lang="en-US" sz="1600" i="1" dirty="0">
                <a:solidFill>
                  <a:schemeClr val="tx1">
                    <a:lumMod val="75000"/>
                    <a:lumOff val="25000"/>
                  </a:schemeClr>
                </a:solidFill>
              </a:rPr>
              <a:t>(LUME-services)</a:t>
            </a:r>
          </a:p>
        </p:txBody>
      </p:sp>
      <p:cxnSp>
        <p:nvCxnSpPr>
          <p:cNvPr id="4" name="Straight Arrow Connector 3">
            <a:extLst>
              <a:ext uri="{FF2B5EF4-FFF2-40B4-BE49-F238E27FC236}">
                <a16:creationId xmlns:a16="http://schemas.microsoft.com/office/drawing/2014/main" id="{F5DEF963-6FE4-3CA4-186E-52E84C2B9BA9}"/>
              </a:ext>
            </a:extLst>
          </p:cNvPr>
          <p:cNvCxnSpPr>
            <a:cxnSpLocks/>
          </p:cNvCxnSpPr>
          <p:nvPr/>
        </p:nvCxnSpPr>
        <p:spPr>
          <a:xfrm>
            <a:off x="10438643" y="2452013"/>
            <a:ext cx="0" cy="552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4F19582-0C75-E012-3CF0-33192853E55F}"/>
              </a:ext>
            </a:extLst>
          </p:cNvPr>
          <p:cNvSpPr txBox="1"/>
          <p:nvPr/>
        </p:nvSpPr>
        <p:spPr>
          <a:xfrm>
            <a:off x="8705526" y="5180141"/>
            <a:ext cx="3327588" cy="1077218"/>
          </a:xfrm>
          <a:prstGeom prst="rect">
            <a:avLst/>
          </a:prstGeom>
          <a:noFill/>
        </p:spPr>
        <p:txBody>
          <a:bodyPr wrap="square" rtlCol="0">
            <a:spAutoFit/>
          </a:bodyPr>
          <a:lstStyle/>
          <a:p>
            <a:pPr algn="ctr"/>
            <a:r>
              <a:rPr lang="en-US" sz="1600" b="1" i="1" dirty="0">
                <a:solidFill>
                  <a:schemeClr val="tx1">
                    <a:lumMod val="75000"/>
                    <a:lumOff val="25000"/>
                  </a:schemeClr>
                </a:solidFill>
              </a:rPr>
              <a:t>Online Impact-T simulation and live display; trivial to get running on FACET-II using same software tools as the LCLS injector </a:t>
            </a:r>
          </a:p>
        </p:txBody>
      </p:sp>
      <p:pic>
        <p:nvPicPr>
          <p:cNvPr id="33" name="Picture 32">
            <a:extLst>
              <a:ext uri="{FF2B5EF4-FFF2-40B4-BE49-F238E27FC236}">
                <a16:creationId xmlns:a16="http://schemas.microsoft.com/office/drawing/2014/main" id="{2193EDA1-20A5-7E58-FB78-956A07C9A96E}"/>
              </a:ext>
            </a:extLst>
          </p:cNvPr>
          <p:cNvPicPr>
            <a:picLocks noChangeAspect="1"/>
          </p:cNvPicPr>
          <p:nvPr/>
        </p:nvPicPr>
        <p:blipFill rotWithShape="1">
          <a:blip r:embed="rId3"/>
          <a:srcRect t="54983" b="9680"/>
          <a:stretch/>
        </p:blipFill>
        <p:spPr>
          <a:xfrm>
            <a:off x="4283813" y="2057966"/>
            <a:ext cx="1977065" cy="1024021"/>
          </a:xfrm>
          <a:prstGeom prst="rect">
            <a:avLst/>
          </a:prstGeom>
        </p:spPr>
      </p:pic>
      <p:pic>
        <p:nvPicPr>
          <p:cNvPr id="16" name="Picture 15">
            <a:extLst>
              <a:ext uri="{FF2B5EF4-FFF2-40B4-BE49-F238E27FC236}">
                <a16:creationId xmlns:a16="http://schemas.microsoft.com/office/drawing/2014/main" id="{11FB7185-8939-60B5-5259-87FAAFC53032}"/>
              </a:ext>
            </a:extLst>
          </p:cNvPr>
          <p:cNvPicPr>
            <a:picLocks noChangeAspect="1"/>
          </p:cNvPicPr>
          <p:nvPr/>
        </p:nvPicPr>
        <p:blipFill>
          <a:blip r:embed="rId4"/>
          <a:stretch>
            <a:fillRect/>
          </a:stretch>
        </p:blipFill>
        <p:spPr>
          <a:xfrm>
            <a:off x="4069951" y="121889"/>
            <a:ext cx="4467493" cy="1891052"/>
          </a:xfrm>
          <a:prstGeom prst="rect">
            <a:avLst/>
          </a:prstGeom>
        </p:spPr>
      </p:pic>
      <p:pic>
        <p:nvPicPr>
          <p:cNvPr id="49" name="Google Shape;90;g10d9fb731aa_0_252">
            <a:extLst>
              <a:ext uri="{FF2B5EF4-FFF2-40B4-BE49-F238E27FC236}">
                <a16:creationId xmlns:a16="http://schemas.microsoft.com/office/drawing/2014/main" id="{2A73CB1A-F3E7-56FB-E414-D5F7A1450139}"/>
              </a:ext>
            </a:extLst>
          </p:cNvPr>
          <p:cNvPicPr preferRelativeResize="0"/>
          <p:nvPr/>
        </p:nvPicPr>
        <p:blipFill>
          <a:blip r:embed="rId5">
            <a:alphaModFix/>
          </a:blip>
          <a:stretch>
            <a:fillRect/>
          </a:stretch>
        </p:blipFill>
        <p:spPr>
          <a:xfrm>
            <a:off x="8675465" y="486464"/>
            <a:ext cx="3418764" cy="1921701"/>
          </a:xfrm>
          <a:prstGeom prst="rect">
            <a:avLst/>
          </a:prstGeom>
          <a:noFill/>
          <a:ln>
            <a:noFill/>
          </a:ln>
        </p:spPr>
      </p:pic>
      <p:sp>
        <p:nvSpPr>
          <p:cNvPr id="50" name="TextBox 49">
            <a:extLst>
              <a:ext uri="{FF2B5EF4-FFF2-40B4-BE49-F238E27FC236}">
                <a16:creationId xmlns:a16="http://schemas.microsoft.com/office/drawing/2014/main" id="{A25DE7F6-9DBD-5F6E-8957-752F97D0B06A}"/>
              </a:ext>
            </a:extLst>
          </p:cNvPr>
          <p:cNvSpPr txBox="1"/>
          <p:nvPr/>
        </p:nvSpPr>
        <p:spPr>
          <a:xfrm>
            <a:off x="9535156" y="499287"/>
            <a:ext cx="1354645" cy="379656"/>
          </a:xfrm>
          <a:prstGeom prst="rect">
            <a:avLst/>
          </a:prstGeom>
          <a:noFill/>
        </p:spPr>
        <p:txBody>
          <a:bodyPr wrap="square" rtlCol="0">
            <a:spAutoFit/>
          </a:bodyPr>
          <a:lstStyle/>
          <a:p>
            <a:r>
              <a:rPr lang="en-US" sz="1867" dirty="0">
                <a:solidFill>
                  <a:schemeClr val="bg1"/>
                </a:solidFill>
              </a:rPr>
              <a:t>LCLS</a:t>
            </a:r>
          </a:p>
        </p:txBody>
      </p:sp>
      <p:pic>
        <p:nvPicPr>
          <p:cNvPr id="51" name="Google Shape;98;g10d9fb731aa_0_260">
            <a:extLst>
              <a:ext uri="{FF2B5EF4-FFF2-40B4-BE49-F238E27FC236}">
                <a16:creationId xmlns:a16="http://schemas.microsoft.com/office/drawing/2014/main" id="{95A8713E-3054-7E62-29DC-08CCE74D9C5D}"/>
              </a:ext>
            </a:extLst>
          </p:cNvPr>
          <p:cNvPicPr preferRelativeResize="0"/>
          <p:nvPr/>
        </p:nvPicPr>
        <p:blipFill>
          <a:blip r:embed="rId6">
            <a:alphaModFix/>
          </a:blip>
          <a:stretch>
            <a:fillRect/>
          </a:stretch>
        </p:blipFill>
        <p:spPr>
          <a:xfrm>
            <a:off x="8729122" y="3062449"/>
            <a:ext cx="3408257" cy="1930772"/>
          </a:xfrm>
          <a:prstGeom prst="rect">
            <a:avLst/>
          </a:prstGeom>
          <a:noFill/>
          <a:ln>
            <a:noFill/>
          </a:ln>
        </p:spPr>
      </p:pic>
      <p:sp>
        <p:nvSpPr>
          <p:cNvPr id="52" name="TextBox 51">
            <a:extLst>
              <a:ext uri="{FF2B5EF4-FFF2-40B4-BE49-F238E27FC236}">
                <a16:creationId xmlns:a16="http://schemas.microsoft.com/office/drawing/2014/main" id="{CDD6CFCF-B530-0FDE-A7D3-F08D6A2DA55D}"/>
              </a:ext>
            </a:extLst>
          </p:cNvPr>
          <p:cNvSpPr txBox="1"/>
          <p:nvPr/>
        </p:nvSpPr>
        <p:spPr>
          <a:xfrm>
            <a:off x="8996338" y="3175431"/>
            <a:ext cx="1616861" cy="379656"/>
          </a:xfrm>
          <a:prstGeom prst="rect">
            <a:avLst/>
          </a:prstGeom>
          <a:noFill/>
        </p:spPr>
        <p:txBody>
          <a:bodyPr wrap="square" rtlCol="0">
            <a:spAutoFit/>
          </a:bodyPr>
          <a:lstStyle/>
          <a:p>
            <a:r>
              <a:rPr lang="en-US" sz="1867" dirty="0">
                <a:solidFill>
                  <a:schemeClr val="bg1"/>
                </a:solidFill>
              </a:rPr>
              <a:t>FACET-II</a:t>
            </a:r>
          </a:p>
        </p:txBody>
      </p:sp>
      <p:grpSp>
        <p:nvGrpSpPr>
          <p:cNvPr id="54" name="Group 53">
            <a:extLst>
              <a:ext uri="{FF2B5EF4-FFF2-40B4-BE49-F238E27FC236}">
                <a16:creationId xmlns:a16="http://schemas.microsoft.com/office/drawing/2014/main" id="{04A7231B-7ACF-CA58-D8B4-7D05EBB15167}"/>
              </a:ext>
            </a:extLst>
          </p:cNvPr>
          <p:cNvGrpSpPr/>
          <p:nvPr/>
        </p:nvGrpSpPr>
        <p:grpSpPr>
          <a:xfrm>
            <a:off x="3563785" y="2976186"/>
            <a:ext cx="5115480" cy="3476335"/>
            <a:chOff x="2803287" y="109292"/>
            <a:chExt cx="3836610" cy="2607251"/>
          </a:xfrm>
        </p:grpSpPr>
        <p:grpSp>
          <p:nvGrpSpPr>
            <p:cNvPr id="18" name="Group 17">
              <a:extLst>
                <a:ext uri="{FF2B5EF4-FFF2-40B4-BE49-F238E27FC236}">
                  <a16:creationId xmlns:a16="http://schemas.microsoft.com/office/drawing/2014/main" id="{60C038BC-7C3C-2DD4-1357-66C049F08CC0}"/>
                </a:ext>
              </a:extLst>
            </p:cNvPr>
            <p:cNvGrpSpPr/>
            <p:nvPr/>
          </p:nvGrpSpPr>
          <p:grpSpPr>
            <a:xfrm>
              <a:off x="2803287" y="109292"/>
              <a:ext cx="3836610" cy="2100556"/>
              <a:chOff x="4186185" y="5274470"/>
              <a:chExt cx="3836610" cy="2100556"/>
            </a:xfrm>
          </p:grpSpPr>
          <p:pic>
            <p:nvPicPr>
              <p:cNvPr id="8" name="Picture 7">
                <a:extLst>
                  <a:ext uri="{FF2B5EF4-FFF2-40B4-BE49-F238E27FC236}">
                    <a16:creationId xmlns:a16="http://schemas.microsoft.com/office/drawing/2014/main" id="{2708594B-675B-9CA3-C500-2DDCB3D00938}"/>
                  </a:ext>
                </a:extLst>
              </p:cNvPr>
              <p:cNvPicPr>
                <a:picLocks noChangeAspect="1"/>
              </p:cNvPicPr>
              <p:nvPr/>
            </p:nvPicPr>
            <p:blipFill rotWithShape="1">
              <a:blip r:embed="rId7"/>
              <a:srcRect t="21245" b="19259"/>
              <a:stretch/>
            </p:blipFill>
            <p:spPr>
              <a:xfrm>
                <a:off x="4186185" y="5672468"/>
                <a:ext cx="3836610" cy="1702558"/>
              </a:xfrm>
              <a:prstGeom prst="rect">
                <a:avLst/>
              </a:prstGeom>
            </p:spPr>
          </p:pic>
          <p:sp>
            <p:nvSpPr>
              <p:cNvPr id="7" name="Rectangle 6">
                <a:extLst>
                  <a:ext uri="{FF2B5EF4-FFF2-40B4-BE49-F238E27FC236}">
                    <a16:creationId xmlns:a16="http://schemas.microsoft.com/office/drawing/2014/main" id="{819EBCD5-538F-88CC-A999-0462567E9974}"/>
                  </a:ext>
                </a:extLst>
              </p:cNvPr>
              <p:cNvSpPr/>
              <p:nvPr/>
            </p:nvSpPr>
            <p:spPr>
              <a:xfrm>
                <a:off x="5726477" y="6240295"/>
                <a:ext cx="911218" cy="4943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A08859D5-9307-AC30-0443-D3CFE24EF108}"/>
                  </a:ext>
                </a:extLst>
              </p:cNvPr>
              <p:cNvSpPr/>
              <p:nvPr/>
            </p:nvSpPr>
            <p:spPr>
              <a:xfrm>
                <a:off x="6228375" y="5274470"/>
                <a:ext cx="1676993" cy="3783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a:extLst>
                  <a:ext uri="{FF2B5EF4-FFF2-40B4-BE49-F238E27FC236}">
                    <a16:creationId xmlns:a16="http://schemas.microsoft.com/office/drawing/2014/main" id="{55F4246C-B28D-8E2C-D57D-F260F03771FA}"/>
                  </a:ext>
                </a:extLst>
              </p:cNvPr>
              <p:cNvSpPr txBox="1"/>
              <p:nvPr/>
            </p:nvSpPr>
            <p:spPr>
              <a:xfrm>
                <a:off x="6391220" y="5915946"/>
                <a:ext cx="687015" cy="623248"/>
              </a:xfrm>
              <a:prstGeom prst="rect">
                <a:avLst/>
              </a:prstGeom>
              <a:noFill/>
            </p:spPr>
            <p:txBody>
              <a:bodyPr wrap="none" rtlCol="0">
                <a:spAutoFit/>
              </a:bodyPr>
              <a:lstStyle/>
              <a:p>
                <a:pPr algn="ctr"/>
                <a:r>
                  <a:rPr lang="en-US" sz="1600" dirty="0"/>
                  <a:t>standard</a:t>
                </a:r>
              </a:p>
              <a:p>
                <a:pPr algn="ctr"/>
                <a:r>
                  <a:rPr lang="en-US" sz="1600" dirty="0"/>
                  <a:t>data </a:t>
                </a:r>
              </a:p>
              <a:p>
                <a:pPr algn="ctr"/>
                <a:r>
                  <a:rPr lang="en-US" sz="1600" dirty="0"/>
                  <a:t>format</a:t>
                </a:r>
              </a:p>
            </p:txBody>
          </p:sp>
        </p:grpSp>
        <p:sp>
          <p:nvSpPr>
            <p:cNvPr id="23" name="Rectangle 22">
              <a:extLst>
                <a:ext uri="{FF2B5EF4-FFF2-40B4-BE49-F238E27FC236}">
                  <a16:creationId xmlns:a16="http://schemas.microsoft.com/office/drawing/2014/main" id="{E42F75C7-133B-1A0D-FD6C-4A85C6D44D2F}"/>
                </a:ext>
              </a:extLst>
            </p:cNvPr>
            <p:cNvSpPr/>
            <p:nvPr/>
          </p:nvSpPr>
          <p:spPr>
            <a:xfrm>
              <a:off x="3036722" y="232889"/>
              <a:ext cx="869761" cy="646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38" name="Picture 2" descr="@openPMD">
              <a:extLst>
                <a:ext uri="{FF2B5EF4-FFF2-40B4-BE49-F238E27FC236}">
                  <a16:creationId xmlns:a16="http://schemas.microsoft.com/office/drawing/2014/main" id="{37E08E56-3F44-3883-E0BC-79ADCDA9DB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0569" y="1054318"/>
              <a:ext cx="483809" cy="4838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5EF54DF-EDE6-A35A-04CF-6A14C479B78E}"/>
                </a:ext>
              </a:extLst>
            </p:cNvPr>
            <p:cNvSpPr txBox="1"/>
            <p:nvPr/>
          </p:nvSpPr>
          <p:spPr>
            <a:xfrm>
              <a:off x="4323146" y="942809"/>
              <a:ext cx="505475" cy="253915"/>
            </a:xfrm>
            <a:prstGeom prst="rect">
              <a:avLst/>
            </a:prstGeom>
            <a:noFill/>
          </p:spPr>
          <p:txBody>
            <a:bodyPr wrap="none" rtlCol="0">
              <a:spAutoFit/>
            </a:bodyPr>
            <a:lstStyle/>
            <a:p>
              <a:r>
                <a:rPr lang="en-US" sz="1600" dirty="0"/>
                <a:t>LUME</a:t>
              </a:r>
            </a:p>
          </p:txBody>
        </p:sp>
        <p:pic>
          <p:nvPicPr>
            <p:cNvPr id="47" name="Picture 46">
              <a:extLst>
                <a:ext uri="{FF2B5EF4-FFF2-40B4-BE49-F238E27FC236}">
                  <a16:creationId xmlns:a16="http://schemas.microsoft.com/office/drawing/2014/main" id="{A62D5CF0-6809-496F-0BFA-AB5FA1D40A93}"/>
                </a:ext>
              </a:extLst>
            </p:cNvPr>
            <p:cNvPicPr>
              <a:picLocks noChangeAspect="1"/>
            </p:cNvPicPr>
            <p:nvPr/>
          </p:nvPicPr>
          <p:blipFill rotWithShape="1">
            <a:blip r:embed="rId7"/>
            <a:srcRect l="54222" t="61565" r="12751"/>
            <a:stretch/>
          </p:blipFill>
          <p:spPr>
            <a:xfrm>
              <a:off x="4045220" y="1548520"/>
              <a:ext cx="1267120" cy="1099860"/>
            </a:xfrm>
            <a:prstGeom prst="rect">
              <a:avLst/>
            </a:prstGeom>
          </p:spPr>
        </p:pic>
        <p:pic>
          <p:nvPicPr>
            <p:cNvPr id="48" name="Picture 47">
              <a:extLst>
                <a:ext uri="{FF2B5EF4-FFF2-40B4-BE49-F238E27FC236}">
                  <a16:creationId xmlns:a16="http://schemas.microsoft.com/office/drawing/2014/main" id="{91654079-6624-E820-43B5-29E4A02E9420}"/>
                </a:ext>
              </a:extLst>
            </p:cNvPr>
            <p:cNvPicPr>
              <a:picLocks noChangeAspect="1"/>
            </p:cNvPicPr>
            <p:nvPr/>
          </p:nvPicPr>
          <p:blipFill>
            <a:blip r:embed="rId9"/>
            <a:stretch>
              <a:fillRect/>
            </a:stretch>
          </p:blipFill>
          <p:spPr>
            <a:xfrm>
              <a:off x="5307861" y="1480357"/>
              <a:ext cx="1238340" cy="1236186"/>
            </a:xfrm>
            <a:prstGeom prst="rect">
              <a:avLst/>
            </a:prstGeom>
            <a:ln>
              <a:noFill/>
            </a:ln>
          </p:spPr>
        </p:pic>
        <p:sp>
          <p:nvSpPr>
            <p:cNvPr id="53" name="Rounded Rectangle 52">
              <a:extLst>
                <a:ext uri="{FF2B5EF4-FFF2-40B4-BE49-F238E27FC236}">
                  <a16:creationId xmlns:a16="http://schemas.microsoft.com/office/drawing/2014/main" id="{B55C3E81-FB18-77F2-AD15-EC487942D088}"/>
                </a:ext>
              </a:extLst>
            </p:cNvPr>
            <p:cNvSpPr/>
            <p:nvPr/>
          </p:nvSpPr>
          <p:spPr>
            <a:xfrm>
              <a:off x="3197074" y="331383"/>
              <a:ext cx="3350620" cy="2380895"/>
            </a:xfrm>
            <a:prstGeom prst="roundRect">
              <a:avLst>
                <a:gd name="adj" fmla="val 25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55" name="Rectangle 54">
            <a:extLst>
              <a:ext uri="{FF2B5EF4-FFF2-40B4-BE49-F238E27FC236}">
                <a16:creationId xmlns:a16="http://schemas.microsoft.com/office/drawing/2014/main" id="{2A5CD4F0-D6B2-88B1-7A7C-DC52895BF657}"/>
              </a:ext>
            </a:extLst>
          </p:cNvPr>
          <p:cNvSpPr/>
          <p:nvPr/>
        </p:nvSpPr>
        <p:spPr>
          <a:xfrm>
            <a:off x="493345" y="6099896"/>
            <a:ext cx="3355021" cy="307777"/>
          </a:xfrm>
          <a:prstGeom prst="rect">
            <a:avLst/>
          </a:prstGeom>
        </p:spPr>
        <p:txBody>
          <a:bodyPr wrap="none">
            <a:spAutoFit/>
          </a:bodyPr>
          <a:lstStyle/>
          <a:p>
            <a:r>
              <a:rPr lang="en-US" sz="1400" i="1" dirty="0"/>
              <a:t>More details at </a:t>
            </a:r>
            <a:r>
              <a:rPr lang="en-US" sz="1400" i="1" dirty="0">
                <a:hlinkClick r:id="rId10"/>
              </a:rPr>
              <a:t>https://www.lume.science/</a:t>
            </a:r>
            <a:r>
              <a:rPr lang="en-US" sz="1400" i="1" dirty="0"/>
              <a:t> </a:t>
            </a:r>
          </a:p>
        </p:txBody>
      </p:sp>
      <p:sp>
        <p:nvSpPr>
          <p:cNvPr id="56" name="Rounded Rectangle 55">
            <a:extLst>
              <a:ext uri="{FF2B5EF4-FFF2-40B4-BE49-F238E27FC236}">
                <a16:creationId xmlns:a16="http://schemas.microsoft.com/office/drawing/2014/main" id="{D1D94881-1C30-20A8-DBC8-C82F484AD97E}"/>
              </a:ext>
            </a:extLst>
          </p:cNvPr>
          <p:cNvSpPr/>
          <p:nvPr/>
        </p:nvSpPr>
        <p:spPr>
          <a:xfrm>
            <a:off x="23056" y="3512567"/>
            <a:ext cx="3962208" cy="2920165"/>
          </a:xfrm>
          <a:prstGeom prst="roundRect">
            <a:avLst>
              <a:gd name="adj" fmla="val 255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7" name="Picture 56">
            <a:extLst>
              <a:ext uri="{FF2B5EF4-FFF2-40B4-BE49-F238E27FC236}">
                <a16:creationId xmlns:a16="http://schemas.microsoft.com/office/drawing/2014/main" id="{BB6EE0AB-8530-FD89-A300-801B12F28E9E}"/>
              </a:ext>
            </a:extLst>
          </p:cNvPr>
          <p:cNvPicPr>
            <a:picLocks noChangeAspect="1"/>
          </p:cNvPicPr>
          <p:nvPr/>
        </p:nvPicPr>
        <p:blipFill rotWithShape="1">
          <a:blip r:embed="rId3"/>
          <a:srcRect b="61460"/>
          <a:stretch/>
        </p:blipFill>
        <p:spPr>
          <a:xfrm>
            <a:off x="6348134" y="2030805"/>
            <a:ext cx="1977065" cy="1116840"/>
          </a:xfrm>
          <a:prstGeom prst="rect">
            <a:avLst/>
          </a:prstGeom>
        </p:spPr>
      </p:pic>
      <p:pic>
        <p:nvPicPr>
          <p:cNvPr id="58" name="Picture 57">
            <a:extLst>
              <a:ext uri="{FF2B5EF4-FFF2-40B4-BE49-F238E27FC236}">
                <a16:creationId xmlns:a16="http://schemas.microsoft.com/office/drawing/2014/main" id="{F04B50ED-D36E-BDFA-0979-3D6AE358C18C}"/>
              </a:ext>
            </a:extLst>
          </p:cNvPr>
          <p:cNvPicPr>
            <a:picLocks noChangeAspect="1"/>
          </p:cNvPicPr>
          <p:nvPr/>
        </p:nvPicPr>
        <p:blipFill rotWithShape="1">
          <a:blip r:embed="rId4"/>
          <a:srcRect l="3027" t="3736" r="83975" b="75921"/>
          <a:stretch/>
        </p:blipFill>
        <p:spPr>
          <a:xfrm>
            <a:off x="6528068" y="3341465"/>
            <a:ext cx="580707" cy="384696"/>
          </a:xfrm>
          <a:prstGeom prst="rect">
            <a:avLst/>
          </a:prstGeom>
        </p:spPr>
      </p:pic>
      <p:sp>
        <p:nvSpPr>
          <p:cNvPr id="60" name="Rounded Rectangle 59">
            <a:extLst>
              <a:ext uri="{FF2B5EF4-FFF2-40B4-BE49-F238E27FC236}">
                <a16:creationId xmlns:a16="http://schemas.microsoft.com/office/drawing/2014/main" id="{926A1759-320A-F6EF-36FF-A330F3B3DD59}"/>
              </a:ext>
            </a:extLst>
          </p:cNvPr>
          <p:cNvSpPr/>
          <p:nvPr/>
        </p:nvSpPr>
        <p:spPr>
          <a:xfrm>
            <a:off x="4209322" y="4247115"/>
            <a:ext cx="1090399" cy="419443"/>
          </a:xfrm>
          <a:prstGeom prst="roundRect">
            <a:avLst/>
          </a:prstGeom>
          <a:solidFill>
            <a:srgbClr val="E27002"/>
          </a:solidFill>
          <a:ln>
            <a:solidFill>
              <a:srgbClr val="A04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67" dirty="0"/>
              <a:t>Simulation</a:t>
            </a:r>
          </a:p>
        </p:txBody>
      </p:sp>
      <p:sp>
        <p:nvSpPr>
          <p:cNvPr id="61" name="Rounded Rectangle 60">
            <a:extLst>
              <a:ext uri="{FF2B5EF4-FFF2-40B4-BE49-F238E27FC236}">
                <a16:creationId xmlns:a16="http://schemas.microsoft.com/office/drawing/2014/main" id="{9208919E-A1A4-FAEF-4EE1-9A847E376421}"/>
              </a:ext>
            </a:extLst>
          </p:cNvPr>
          <p:cNvSpPr/>
          <p:nvPr/>
        </p:nvSpPr>
        <p:spPr>
          <a:xfrm>
            <a:off x="5437670" y="3567096"/>
            <a:ext cx="1090399" cy="419443"/>
          </a:xfrm>
          <a:prstGeom prst="roundRect">
            <a:avLst/>
          </a:prstGeom>
          <a:solidFill>
            <a:srgbClr val="0099CC"/>
          </a:solidFill>
          <a:ln>
            <a:solidFill>
              <a:srgbClr val="006E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7" dirty="0"/>
          </a:p>
        </p:txBody>
      </p:sp>
      <p:sp>
        <p:nvSpPr>
          <p:cNvPr id="385" name="Rounded Rectangle 384">
            <a:extLst>
              <a:ext uri="{FF2B5EF4-FFF2-40B4-BE49-F238E27FC236}">
                <a16:creationId xmlns:a16="http://schemas.microsoft.com/office/drawing/2014/main" id="{2BDED973-DFEB-3C57-7198-0CFA5B3371EB}"/>
              </a:ext>
            </a:extLst>
          </p:cNvPr>
          <p:cNvSpPr/>
          <p:nvPr/>
        </p:nvSpPr>
        <p:spPr>
          <a:xfrm>
            <a:off x="6018377" y="3571581"/>
            <a:ext cx="509692" cy="414959"/>
          </a:xfrm>
          <a:prstGeom prst="roundRect">
            <a:avLst>
              <a:gd name="adj" fmla="val 14627"/>
            </a:avLst>
          </a:prstGeom>
          <a:solidFill>
            <a:srgbClr val="4C4F53"/>
          </a:solidFill>
          <a:ln>
            <a:solidFill>
              <a:srgbClr val="3538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90" name="Straight Connector 389">
            <a:extLst>
              <a:ext uri="{FF2B5EF4-FFF2-40B4-BE49-F238E27FC236}">
                <a16:creationId xmlns:a16="http://schemas.microsoft.com/office/drawing/2014/main" id="{B0152B2A-90AC-6D2A-C44A-B67457EEA600}"/>
              </a:ext>
            </a:extLst>
          </p:cNvPr>
          <p:cNvCxnSpPr>
            <a:cxnSpLocks/>
          </p:cNvCxnSpPr>
          <p:nvPr/>
        </p:nvCxnSpPr>
        <p:spPr>
          <a:xfrm>
            <a:off x="6033669" y="3550163"/>
            <a:ext cx="0" cy="451104"/>
          </a:xfrm>
          <a:prstGeom prst="line">
            <a:avLst/>
          </a:prstGeom>
          <a:ln w="57150">
            <a:solidFill>
              <a:srgbClr val="35383B"/>
            </a:solidFill>
          </a:ln>
        </p:spPr>
        <p:style>
          <a:lnRef idx="1">
            <a:schemeClr val="accent1"/>
          </a:lnRef>
          <a:fillRef idx="0">
            <a:schemeClr val="accent1"/>
          </a:fillRef>
          <a:effectRef idx="0">
            <a:schemeClr val="accent1"/>
          </a:effectRef>
          <a:fontRef idx="minor">
            <a:schemeClr val="tx1"/>
          </a:fontRef>
        </p:style>
      </p:cxnSp>
      <p:sp>
        <p:nvSpPr>
          <p:cNvPr id="393" name="TextBox 392">
            <a:extLst>
              <a:ext uri="{FF2B5EF4-FFF2-40B4-BE49-F238E27FC236}">
                <a16:creationId xmlns:a16="http://schemas.microsoft.com/office/drawing/2014/main" id="{FA410845-E0FC-5489-9A80-25D654B04ECF}"/>
              </a:ext>
            </a:extLst>
          </p:cNvPr>
          <p:cNvSpPr txBox="1"/>
          <p:nvPr/>
        </p:nvSpPr>
        <p:spPr>
          <a:xfrm>
            <a:off x="5490353" y="3604418"/>
            <a:ext cx="936218" cy="318100"/>
          </a:xfrm>
          <a:prstGeom prst="rect">
            <a:avLst/>
          </a:prstGeom>
          <a:noFill/>
        </p:spPr>
        <p:txBody>
          <a:bodyPr wrap="none" rtlCol="0">
            <a:spAutoFit/>
          </a:bodyPr>
          <a:lstStyle/>
          <a:p>
            <a:r>
              <a:rPr lang="en-US" sz="1467" dirty="0">
                <a:solidFill>
                  <a:schemeClr val="bg1"/>
                </a:solidFill>
              </a:rPr>
              <a:t>Optimizer</a:t>
            </a:r>
          </a:p>
        </p:txBody>
      </p:sp>
      <p:sp>
        <p:nvSpPr>
          <p:cNvPr id="402" name="TextBox 401">
            <a:extLst>
              <a:ext uri="{FF2B5EF4-FFF2-40B4-BE49-F238E27FC236}">
                <a16:creationId xmlns:a16="http://schemas.microsoft.com/office/drawing/2014/main" id="{FAF08187-7514-8FA7-F162-81143E99366C}"/>
              </a:ext>
            </a:extLst>
          </p:cNvPr>
          <p:cNvSpPr txBox="1"/>
          <p:nvPr/>
        </p:nvSpPr>
        <p:spPr>
          <a:xfrm>
            <a:off x="0" y="6504057"/>
            <a:ext cx="12192000" cy="338554"/>
          </a:xfrm>
          <a:prstGeom prst="rect">
            <a:avLst/>
          </a:prstGeom>
          <a:solidFill>
            <a:srgbClr val="8C1515"/>
          </a:solidFill>
          <a:ln>
            <a:solidFill>
              <a:srgbClr val="8C1515"/>
            </a:solidFill>
          </a:ln>
        </p:spPr>
        <p:txBody>
          <a:bodyPr wrap="square" rtlCol="0" anchor="ctr">
            <a:spAutoFit/>
          </a:bodyPr>
          <a:lstStyle/>
          <a:p>
            <a:pPr algn="ctr"/>
            <a:r>
              <a:rPr lang="en-US" sz="1600" b="1" dirty="0">
                <a:solidFill>
                  <a:schemeClr val="bg1"/>
                </a:solidFill>
              </a:rPr>
              <a:t>Modular open-source software has been essential for our work.  We welcome new users and contributors.</a:t>
            </a:r>
          </a:p>
        </p:txBody>
      </p:sp>
    </p:spTree>
    <p:extLst>
      <p:ext uri="{BB962C8B-B14F-4D97-AF65-F5344CB8AC3E}">
        <p14:creationId xmlns:p14="http://schemas.microsoft.com/office/powerpoint/2010/main" val="733698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BA434A-7333-35CE-740D-38E01EB821DD}"/>
              </a:ext>
            </a:extLst>
          </p:cNvPr>
          <p:cNvSpPr>
            <a:spLocks noGrp="1"/>
          </p:cNvSpPr>
          <p:nvPr>
            <p:ph sz="quarter" idx="14"/>
          </p:nvPr>
        </p:nvSpPr>
        <p:spPr/>
        <p:txBody>
          <a:bodyPr/>
          <a:lstStyle/>
          <a:p>
            <a:pPr marL="0" indent="0">
              <a:buNone/>
            </a:pPr>
            <a:r>
              <a:rPr lang="en-US" dirty="0"/>
              <a:t>EPICS 2023 ML intro talk ends.</a:t>
            </a:r>
          </a:p>
        </p:txBody>
      </p:sp>
    </p:spTree>
    <p:extLst>
      <p:ext uri="{BB962C8B-B14F-4D97-AF65-F5344CB8AC3E}">
        <p14:creationId xmlns:p14="http://schemas.microsoft.com/office/powerpoint/2010/main" val="226332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939801" y="1038619"/>
            <a:ext cx="3278931" cy="510539"/>
          </a:xfrm>
        </p:spPr>
        <p:txBody>
          <a:bodyPr>
            <a:normAutofit/>
          </a:bodyPr>
          <a:lstStyle/>
          <a:p>
            <a:pPr marL="0" indent="0">
              <a:buNone/>
            </a:pPr>
            <a:r>
              <a:rPr lang="en-US" sz="1800" dirty="0">
                <a:solidFill>
                  <a:srgbClr val="C00000"/>
                </a:solidFill>
              </a:rPr>
              <a:t>“The orbit correction problem” </a:t>
            </a:r>
          </a:p>
          <a:p>
            <a:pPr marL="0" indent="0">
              <a:buNone/>
            </a:pPr>
            <a:endParaRPr lang="en-US" sz="1800" dirty="0"/>
          </a:p>
          <a:p>
            <a:pPr marL="0" indent="0">
              <a:buNone/>
            </a:pPr>
            <a:endParaRPr lang="en-US" sz="1800" dirty="0"/>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solidFill>
                  <a:srgbClr val="C00000"/>
                </a:solidFill>
              </a:rPr>
              <a:t>Classical Beam Tuning </a:t>
            </a:r>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pic>
        <p:nvPicPr>
          <p:cNvPr id="3" name="Picture 2">
            <a:extLst>
              <a:ext uri="{FF2B5EF4-FFF2-40B4-BE49-F238E27FC236}">
                <a16:creationId xmlns:a16="http://schemas.microsoft.com/office/drawing/2014/main" id="{DC046994-1CFF-BB51-73E0-E11A4437E520}"/>
              </a:ext>
            </a:extLst>
          </p:cNvPr>
          <p:cNvPicPr>
            <a:picLocks noChangeAspect="1"/>
          </p:cNvPicPr>
          <p:nvPr/>
        </p:nvPicPr>
        <p:blipFill>
          <a:blip r:embed="rId3"/>
          <a:stretch>
            <a:fillRect/>
          </a:stretch>
        </p:blipFill>
        <p:spPr>
          <a:xfrm>
            <a:off x="5416054" y="1492847"/>
            <a:ext cx="2347174" cy="2124058"/>
          </a:xfrm>
          <a:prstGeom prst="rect">
            <a:avLst/>
          </a:prstGeom>
        </p:spPr>
      </p:pic>
      <p:sp>
        <p:nvSpPr>
          <p:cNvPr id="5" name="TextBox 4">
            <a:extLst>
              <a:ext uri="{FF2B5EF4-FFF2-40B4-BE49-F238E27FC236}">
                <a16:creationId xmlns:a16="http://schemas.microsoft.com/office/drawing/2014/main" id="{17B00745-DCD5-4CCE-5D38-333A0DAD2C38}"/>
              </a:ext>
            </a:extLst>
          </p:cNvPr>
          <p:cNvSpPr txBox="1"/>
          <p:nvPr/>
        </p:nvSpPr>
        <p:spPr>
          <a:xfrm>
            <a:off x="5191970" y="3633770"/>
            <a:ext cx="2850589" cy="307777"/>
          </a:xfrm>
          <a:prstGeom prst="rect">
            <a:avLst/>
          </a:prstGeom>
          <a:noFill/>
        </p:spPr>
        <p:txBody>
          <a:bodyPr wrap="none" rtlCol="0">
            <a:spAutoFit/>
          </a:bodyPr>
          <a:lstStyle/>
          <a:p>
            <a:r>
              <a:rPr lang="en-US" sz="1400" dirty="0" err="1">
                <a:solidFill>
                  <a:schemeClr val="tx2">
                    <a:lumMod val="60000"/>
                    <a:lumOff val="40000"/>
                  </a:schemeClr>
                </a:solidFill>
              </a:rPr>
              <a:t>Micado</a:t>
            </a:r>
            <a:r>
              <a:rPr lang="en-US" sz="1400" dirty="0">
                <a:solidFill>
                  <a:schemeClr val="tx2">
                    <a:lumMod val="60000"/>
                    <a:lumOff val="40000"/>
                  </a:schemeClr>
                </a:solidFill>
              </a:rPr>
              <a:t>, B. </a:t>
            </a:r>
            <a:r>
              <a:rPr lang="en-US" sz="1400" dirty="0" err="1">
                <a:solidFill>
                  <a:schemeClr val="tx2">
                    <a:lumMod val="60000"/>
                    <a:lumOff val="40000"/>
                  </a:schemeClr>
                </a:solidFill>
              </a:rPr>
              <a:t>Autin</a:t>
            </a:r>
            <a:r>
              <a:rPr lang="en-US" sz="1400" dirty="0">
                <a:solidFill>
                  <a:schemeClr val="tx2">
                    <a:lumMod val="60000"/>
                    <a:lumOff val="40000"/>
                  </a:schemeClr>
                </a:solidFill>
              </a:rPr>
              <a:t> and Y. Marti (CERN)</a:t>
            </a:r>
          </a:p>
        </p:txBody>
      </p:sp>
      <p:pic>
        <p:nvPicPr>
          <p:cNvPr id="19" name="Picture 18" descr="latex-image-1.pdf">
            <a:extLst>
              <a:ext uri="{FF2B5EF4-FFF2-40B4-BE49-F238E27FC236}">
                <a16:creationId xmlns:a16="http://schemas.microsoft.com/office/drawing/2014/main" id="{34BCBCA1-0BF7-84CD-E166-59004CAF0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215" y="4486469"/>
            <a:ext cx="4176475" cy="988774"/>
          </a:xfrm>
          <a:prstGeom prst="rect">
            <a:avLst/>
          </a:prstGeom>
        </p:spPr>
      </p:pic>
      <p:grpSp>
        <p:nvGrpSpPr>
          <p:cNvPr id="30" name="Group 29">
            <a:extLst>
              <a:ext uri="{FF2B5EF4-FFF2-40B4-BE49-F238E27FC236}">
                <a16:creationId xmlns:a16="http://schemas.microsoft.com/office/drawing/2014/main" id="{56BF49DD-80A3-9503-CA7E-AD976A7FE041}"/>
              </a:ext>
            </a:extLst>
          </p:cNvPr>
          <p:cNvGrpSpPr/>
          <p:nvPr/>
        </p:nvGrpSpPr>
        <p:grpSpPr>
          <a:xfrm>
            <a:off x="4672643" y="4421259"/>
            <a:ext cx="4047070" cy="763538"/>
            <a:chOff x="3486150" y="1582552"/>
            <a:chExt cx="4047070" cy="763538"/>
          </a:xfrm>
        </p:grpSpPr>
        <p:grpSp>
          <p:nvGrpSpPr>
            <p:cNvPr id="23" name="Group 22">
              <a:extLst>
                <a:ext uri="{FF2B5EF4-FFF2-40B4-BE49-F238E27FC236}">
                  <a16:creationId xmlns:a16="http://schemas.microsoft.com/office/drawing/2014/main" id="{69FDC3E0-5E57-7B17-B858-48524190C999}"/>
                </a:ext>
              </a:extLst>
            </p:cNvPr>
            <p:cNvGrpSpPr/>
            <p:nvPr/>
          </p:nvGrpSpPr>
          <p:grpSpPr>
            <a:xfrm>
              <a:off x="4331095" y="1582552"/>
              <a:ext cx="2830287" cy="499509"/>
              <a:chOff x="597525" y="2073058"/>
              <a:chExt cx="2971800" cy="606648"/>
            </a:xfrm>
          </p:grpSpPr>
          <p:pic>
            <p:nvPicPr>
              <p:cNvPr id="20" name="Picture 19" descr="latex-image-1.pdf">
                <a:extLst>
                  <a:ext uri="{FF2B5EF4-FFF2-40B4-BE49-F238E27FC236}">
                    <a16:creationId xmlns:a16="http://schemas.microsoft.com/office/drawing/2014/main" id="{51B4FEBA-A385-1A8F-DB4B-CB9694269A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525" y="2362206"/>
                <a:ext cx="2971800" cy="317500"/>
              </a:xfrm>
              <a:prstGeom prst="rect">
                <a:avLst/>
              </a:prstGeom>
            </p:spPr>
          </p:pic>
          <p:pic>
            <p:nvPicPr>
              <p:cNvPr id="21" name="Picture 20" descr="latex-image-1.pdf">
                <a:extLst>
                  <a:ext uri="{FF2B5EF4-FFF2-40B4-BE49-F238E27FC236}">
                    <a16:creationId xmlns:a16="http://schemas.microsoft.com/office/drawing/2014/main" id="{EF8E48D9-ABD6-2581-363F-4C9979ADC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7838" y="2073058"/>
                <a:ext cx="1235497" cy="216530"/>
              </a:xfrm>
              <a:prstGeom prst="rect">
                <a:avLst/>
              </a:prstGeom>
            </p:spPr>
          </p:pic>
        </p:grpSp>
        <p:sp>
          <p:nvSpPr>
            <p:cNvPr id="24" name="TextBox 23">
              <a:extLst>
                <a:ext uri="{FF2B5EF4-FFF2-40B4-BE49-F238E27FC236}">
                  <a16:creationId xmlns:a16="http://schemas.microsoft.com/office/drawing/2014/main" id="{B0637E92-33BA-CB53-A486-8FEA0504F66E}"/>
                </a:ext>
              </a:extLst>
            </p:cNvPr>
            <p:cNvSpPr txBox="1"/>
            <p:nvPr/>
          </p:nvSpPr>
          <p:spPr>
            <a:xfrm>
              <a:off x="3486150" y="2038313"/>
              <a:ext cx="4047070" cy="307777"/>
            </a:xfrm>
            <a:prstGeom prst="rect">
              <a:avLst/>
            </a:prstGeom>
            <a:noFill/>
          </p:spPr>
          <p:txBody>
            <a:bodyPr wrap="none" rtlCol="0">
              <a:spAutoFit/>
            </a:bodyPr>
            <a:lstStyle/>
            <a:p>
              <a:r>
                <a:rPr lang="en-US" sz="1400" dirty="0">
                  <a:solidFill>
                    <a:schemeClr val="tx2">
                      <a:lumMod val="60000"/>
                      <a:lumOff val="40000"/>
                    </a:schemeClr>
                  </a:solidFill>
                </a:rPr>
                <a:t>SVD. E. Beltrami, C. Jordan. G. </a:t>
              </a:r>
              <a:r>
                <a:rPr lang="en-US" sz="1400" dirty="0" err="1">
                  <a:solidFill>
                    <a:schemeClr val="tx2">
                      <a:lumMod val="60000"/>
                      <a:lumOff val="40000"/>
                    </a:schemeClr>
                  </a:solidFill>
                </a:rPr>
                <a:t>Gobub</a:t>
              </a:r>
              <a:r>
                <a:rPr lang="en-US" sz="1400" dirty="0">
                  <a:solidFill>
                    <a:schemeClr val="tx2">
                      <a:lumMod val="60000"/>
                      <a:lumOff val="40000"/>
                    </a:schemeClr>
                  </a:solidFill>
                </a:rPr>
                <a:t>  (computation) </a:t>
              </a:r>
            </a:p>
          </p:txBody>
        </p:sp>
      </p:grpSp>
      <p:grpSp>
        <p:nvGrpSpPr>
          <p:cNvPr id="31" name="Group 30">
            <a:extLst>
              <a:ext uri="{FF2B5EF4-FFF2-40B4-BE49-F238E27FC236}">
                <a16:creationId xmlns:a16="http://schemas.microsoft.com/office/drawing/2014/main" id="{F09B1FE5-A348-6C68-3485-5EF6ED3F7DC8}"/>
              </a:ext>
            </a:extLst>
          </p:cNvPr>
          <p:cNvGrpSpPr/>
          <p:nvPr/>
        </p:nvGrpSpPr>
        <p:grpSpPr>
          <a:xfrm>
            <a:off x="1741766" y="3940705"/>
            <a:ext cx="1907279" cy="460105"/>
            <a:chOff x="530430" y="4426476"/>
            <a:chExt cx="2532667" cy="668735"/>
          </a:xfrm>
        </p:grpSpPr>
        <p:pic>
          <p:nvPicPr>
            <p:cNvPr id="28" name="Picture 27" descr="latex-image-1.pdf">
              <a:extLst>
                <a:ext uri="{FF2B5EF4-FFF2-40B4-BE49-F238E27FC236}">
                  <a16:creationId xmlns:a16="http://schemas.microsoft.com/office/drawing/2014/main" id="{0DB8218D-A062-D333-9616-478B08695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704" y="4426476"/>
              <a:ext cx="1247319" cy="281408"/>
            </a:xfrm>
            <a:prstGeom prst="rect">
              <a:avLst/>
            </a:prstGeom>
          </p:spPr>
        </p:pic>
        <p:pic>
          <p:nvPicPr>
            <p:cNvPr id="29" name="Picture 28" descr="latex-image-1.pdf">
              <a:extLst>
                <a:ext uri="{FF2B5EF4-FFF2-40B4-BE49-F238E27FC236}">
                  <a16:creationId xmlns:a16="http://schemas.microsoft.com/office/drawing/2014/main" id="{81F01DD2-B50A-3CF8-174A-363C244EF9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430" y="4783381"/>
              <a:ext cx="2532667" cy="311830"/>
            </a:xfrm>
            <a:prstGeom prst="rect">
              <a:avLst/>
            </a:prstGeom>
          </p:spPr>
        </p:pic>
      </p:grpSp>
      <p:pic>
        <p:nvPicPr>
          <p:cNvPr id="33" name="Picture 32">
            <a:extLst>
              <a:ext uri="{FF2B5EF4-FFF2-40B4-BE49-F238E27FC236}">
                <a16:creationId xmlns:a16="http://schemas.microsoft.com/office/drawing/2014/main" id="{772E5A2F-18C5-9592-C771-5D1D4C7B88FA}"/>
              </a:ext>
            </a:extLst>
          </p:cNvPr>
          <p:cNvPicPr>
            <a:picLocks noChangeAspect="1"/>
          </p:cNvPicPr>
          <p:nvPr/>
        </p:nvPicPr>
        <p:blipFill>
          <a:blip r:embed="rId9"/>
          <a:stretch>
            <a:fillRect/>
          </a:stretch>
        </p:blipFill>
        <p:spPr>
          <a:xfrm>
            <a:off x="8837930" y="1624005"/>
            <a:ext cx="2772259" cy="445645"/>
          </a:xfrm>
          <a:prstGeom prst="rect">
            <a:avLst/>
          </a:prstGeom>
        </p:spPr>
      </p:pic>
      <p:sp>
        <p:nvSpPr>
          <p:cNvPr id="34" name="TextBox 33">
            <a:extLst>
              <a:ext uri="{FF2B5EF4-FFF2-40B4-BE49-F238E27FC236}">
                <a16:creationId xmlns:a16="http://schemas.microsoft.com/office/drawing/2014/main" id="{298E05E4-8055-E72C-548D-6EDE61E834F4}"/>
              </a:ext>
            </a:extLst>
          </p:cNvPr>
          <p:cNvSpPr txBox="1"/>
          <p:nvPr/>
        </p:nvSpPr>
        <p:spPr>
          <a:xfrm>
            <a:off x="8815752" y="1323436"/>
            <a:ext cx="2337371" cy="369332"/>
          </a:xfrm>
          <a:prstGeom prst="rect">
            <a:avLst/>
          </a:prstGeom>
          <a:noFill/>
        </p:spPr>
        <p:txBody>
          <a:bodyPr wrap="none" rtlCol="0">
            <a:spAutoFit/>
          </a:bodyPr>
          <a:lstStyle/>
          <a:p>
            <a:r>
              <a:rPr lang="en-US" dirty="0">
                <a:solidFill>
                  <a:srgbClr val="C00000"/>
                </a:solidFill>
              </a:rPr>
              <a:t>Feedbacks. PID Control</a:t>
            </a:r>
          </a:p>
        </p:txBody>
      </p:sp>
      <p:pic>
        <p:nvPicPr>
          <p:cNvPr id="35" name="Picture 34">
            <a:extLst>
              <a:ext uri="{FF2B5EF4-FFF2-40B4-BE49-F238E27FC236}">
                <a16:creationId xmlns:a16="http://schemas.microsoft.com/office/drawing/2014/main" id="{BC1C90CE-E0B2-BDCE-72FE-25DA6C7C4F1E}"/>
              </a:ext>
            </a:extLst>
          </p:cNvPr>
          <p:cNvPicPr>
            <a:picLocks noChangeAspect="1"/>
          </p:cNvPicPr>
          <p:nvPr/>
        </p:nvPicPr>
        <p:blipFill>
          <a:blip r:embed="rId10"/>
          <a:stretch>
            <a:fillRect/>
          </a:stretch>
        </p:blipFill>
        <p:spPr>
          <a:xfrm>
            <a:off x="8787723" y="2453668"/>
            <a:ext cx="2862031" cy="445645"/>
          </a:xfrm>
          <a:prstGeom prst="rect">
            <a:avLst/>
          </a:prstGeom>
        </p:spPr>
      </p:pic>
      <p:sp>
        <p:nvSpPr>
          <p:cNvPr id="36" name="TextBox 35">
            <a:extLst>
              <a:ext uri="{FF2B5EF4-FFF2-40B4-BE49-F238E27FC236}">
                <a16:creationId xmlns:a16="http://schemas.microsoft.com/office/drawing/2014/main" id="{39BC03EE-00F8-A943-C892-D13858E2EAB8}"/>
              </a:ext>
            </a:extLst>
          </p:cNvPr>
          <p:cNvSpPr txBox="1"/>
          <p:nvPr/>
        </p:nvSpPr>
        <p:spPr>
          <a:xfrm>
            <a:off x="8864076" y="2217223"/>
            <a:ext cx="2587696" cy="369332"/>
          </a:xfrm>
          <a:prstGeom prst="rect">
            <a:avLst/>
          </a:prstGeom>
          <a:noFill/>
        </p:spPr>
        <p:txBody>
          <a:bodyPr wrap="none" rtlCol="0">
            <a:spAutoFit/>
          </a:bodyPr>
          <a:lstStyle/>
          <a:p>
            <a:r>
              <a:rPr lang="en-US" dirty="0">
                <a:solidFill>
                  <a:srgbClr val="C00000"/>
                </a:solidFill>
              </a:rPr>
              <a:t>“Modern Control Theory”</a:t>
            </a:r>
          </a:p>
        </p:txBody>
      </p:sp>
      <p:grpSp>
        <p:nvGrpSpPr>
          <p:cNvPr id="49" name="Group 48">
            <a:extLst>
              <a:ext uri="{FF2B5EF4-FFF2-40B4-BE49-F238E27FC236}">
                <a16:creationId xmlns:a16="http://schemas.microsoft.com/office/drawing/2014/main" id="{340B5FF4-00B4-8512-2142-F6E3BB0F0249}"/>
              </a:ext>
            </a:extLst>
          </p:cNvPr>
          <p:cNvGrpSpPr/>
          <p:nvPr/>
        </p:nvGrpSpPr>
        <p:grpSpPr>
          <a:xfrm>
            <a:off x="-1808" y="1552321"/>
            <a:ext cx="4545858" cy="2262250"/>
            <a:chOff x="-1808" y="1552321"/>
            <a:chExt cx="4545858" cy="2262250"/>
          </a:xfrm>
        </p:grpSpPr>
        <p:grpSp>
          <p:nvGrpSpPr>
            <p:cNvPr id="32" name="Group 31">
              <a:extLst>
                <a:ext uri="{FF2B5EF4-FFF2-40B4-BE49-F238E27FC236}">
                  <a16:creationId xmlns:a16="http://schemas.microsoft.com/office/drawing/2014/main" id="{57A20925-134D-3A35-9C1A-BE11BB7D9030}"/>
                </a:ext>
              </a:extLst>
            </p:cNvPr>
            <p:cNvGrpSpPr/>
            <p:nvPr/>
          </p:nvGrpSpPr>
          <p:grpSpPr>
            <a:xfrm>
              <a:off x="-1808" y="1607886"/>
              <a:ext cx="4545858" cy="2206685"/>
              <a:chOff x="43542" y="1881851"/>
              <a:chExt cx="3464083" cy="1578459"/>
            </a:xfrm>
          </p:grpSpPr>
          <p:pic>
            <p:nvPicPr>
              <p:cNvPr id="26" name="Picture 25">
                <a:extLst>
                  <a:ext uri="{FF2B5EF4-FFF2-40B4-BE49-F238E27FC236}">
                    <a16:creationId xmlns:a16="http://schemas.microsoft.com/office/drawing/2014/main" id="{D99438CF-9A7F-4C4C-F401-4CC83BC09053}"/>
                  </a:ext>
                </a:extLst>
              </p:cNvPr>
              <p:cNvPicPr>
                <a:picLocks noChangeAspect="1"/>
              </p:cNvPicPr>
              <p:nvPr/>
            </p:nvPicPr>
            <p:blipFill>
              <a:blip r:embed="rId11"/>
              <a:stretch>
                <a:fillRect/>
              </a:stretch>
            </p:blipFill>
            <p:spPr>
              <a:xfrm>
                <a:off x="822804" y="1881851"/>
                <a:ext cx="2684821" cy="1578459"/>
              </a:xfrm>
              <a:prstGeom prst="rect">
                <a:avLst/>
              </a:prstGeom>
            </p:spPr>
          </p:pic>
          <p:sp>
            <p:nvSpPr>
              <p:cNvPr id="27" name="TextBox 26">
                <a:extLst>
                  <a:ext uri="{FF2B5EF4-FFF2-40B4-BE49-F238E27FC236}">
                    <a16:creationId xmlns:a16="http://schemas.microsoft.com/office/drawing/2014/main" id="{550D4B5C-55E0-3AB5-66CC-7F4D9CC32D3F}"/>
                  </a:ext>
                </a:extLst>
              </p:cNvPr>
              <p:cNvSpPr txBox="1"/>
              <p:nvPr/>
            </p:nvSpPr>
            <p:spPr>
              <a:xfrm>
                <a:off x="43542" y="2080885"/>
                <a:ext cx="866113" cy="553998"/>
              </a:xfrm>
              <a:prstGeom prst="rect">
                <a:avLst/>
              </a:prstGeom>
              <a:noFill/>
            </p:spPr>
            <p:txBody>
              <a:bodyPr wrap="square" rtlCol="0">
                <a:spAutoFit/>
              </a:bodyPr>
              <a:lstStyle/>
              <a:p>
                <a:pPr algn="ctr"/>
                <a:r>
                  <a:rPr lang="en-US" sz="1000" dirty="0"/>
                  <a:t>Transverse </a:t>
                </a:r>
              </a:p>
              <a:p>
                <a:pPr algn="ctr"/>
                <a:r>
                  <a:rPr lang="en-US" sz="1000" dirty="0"/>
                  <a:t>beam offset</a:t>
                </a:r>
                <a:br>
                  <a:rPr lang="en-US" sz="1000" dirty="0"/>
                </a:br>
                <a:r>
                  <a:rPr lang="en-US" sz="1000" dirty="0"/>
                  <a:t>(x or y) </a:t>
                </a:r>
              </a:p>
            </p:txBody>
          </p:sp>
        </p:grpSp>
        <p:sp>
          <p:nvSpPr>
            <p:cNvPr id="37" name="TextBox 36">
              <a:extLst>
                <a:ext uri="{FF2B5EF4-FFF2-40B4-BE49-F238E27FC236}">
                  <a16:creationId xmlns:a16="http://schemas.microsoft.com/office/drawing/2014/main" id="{DD2B9F3C-B5EE-38B3-7B98-EC1B1191A6D2}"/>
                </a:ext>
              </a:extLst>
            </p:cNvPr>
            <p:cNvSpPr txBox="1"/>
            <p:nvPr/>
          </p:nvSpPr>
          <p:spPr>
            <a:xfrm>
              <a:off x="2827437" y="1552321"/>
              <a:ext cx="284052" cy="369332"/>
            </a:xfrm>
            <a:prstGeom prst="rect">
              <a:avLst/>
            </a:prstGeom>
            <a:noFill/>
          </p:spPr>
          <p:txBody>
            <a:bodyPr wrap="none" rtlCol="0">
              <a:spAutoFit/>
            </a:bodyPr>
            <a:lstStyle/>
            <a:p>
              <a:r>
                <a:rPr lang="en-US" i="1" dirty="0"/>
                <a:t>x</a:t>
              </a:r>
            </a:p>
          </p:txBody>
        </p:sp>
        <p:sp>
          <p:nvSpPr>
            <p:cNvPr id="38" name="TextBox 37">
              <a:extLst>
                <a:ext uri="{FF2B5EF4-FFF2-40B4-BE49-F238E27FC236}">
                  <a16:creationId xmlns:a16="http://schemas.microsoft.com/office/drawing/2014/main" id="{BAB519C5-9DF3-FF7F-1E7D-D3A343BA2EAF}"/>
                </a:ext>
              </a:extLst>
            </p:cNvPr>
            <p:cNvSpPr txBox="1"/>
            <p:nvPr/>
          </p:nvSpPr>
          <p:spPr>
            <a:xfrm>
              <a:off x="3601700" y="1618858"/>
              <a:ext cx="306494" cy="646331"/>
            </a:xfrm>
            <a:prstGeom prst="rect">
              <a:avLst/>
            </a:prstGeom>
            <a:noFill/>
          </p:spPr>
          <p:txBody>
            <a:bodyPr wrap="none" rtlCol="0">
              <a:spAutoFit/>
            </a:bodyPr>
            <a:lstStyle/>
            <a:p>
              <a:r>
                <a:rPr lang="en-US" i="1" dirty="0"/>
                <a:t>b</a:t>
              </a:r>
            </a:p>
            <a:p>
              <a:endParaRPr lang="en-US" dirty="0"/>
            </a:p>
          </p:txBody>
        </p:sp>
        <p:sp>
          <p:nvSpPr>
            <p:cNvPr id="39" name="TextBox 38">
              <a:extLst>
                <a:ext uri="{FF2B5EF4-FFF2-40B4-BE49-F238E27FC236}">
                  <a16:creationId xmlns:a16="http://schemas.microsoft.com/office/drawing/2014/main" id="{80B8927D-9A32-1C06-33F0-C32D27470045}"/>
                </a:ext>
              </a:extLst>
            </p:cNvPr>
            <p:cNvSpPr txBox="1"/>
            <p:nvPr/>
          </p:nvSpPr>
          <p:spPr>
            <a:xfrm>
              <a:off x="1928873" y="1597364"/>
              <a:ext cx="1001428" cy="307777"/>
            </a:xfrm>
            <a:prstGeom prst="rect">
              <a:avLst/>
            </a:prstGeom>
            <a:noFill/>
          </p:spPr>
          <p:txBody>
            <a:bodyPr wrap="square" rtlCol="0">
              <a:spAutoFit/>
            </a:bodyPr>
            <a:lstStyle/>
            <a:p>
              <a:r>
                <a:rPr lang="en-US" sz="1400" dirty="0"/>
                <a:t>A corrector</a:t>
              </a:r>
            </a:p>
          </p:txBody>
        </p:sp>
        <p:sp>
          <p:nvSpPr>
            <p:cNvPr id="40" name="TextBox 39">
              <a:extLst>
                <a:ext uri="{FF2B5EF4-FFF2-40B4-BE49-F238E27FC236}">
                  <a16:creationId xmlns:a16="http://schemas.microsoft.com/office/drawing/2014/main" id="{06C07A99-634E-53F1-FA26-37FFD38E1FAC}"/>
                </a:ext>
              </a:extLst>
            </p:cNvPr>
            <p:cNvSpPr txBox="1"/>
            <p:nvPr/>
          </p:nvSpPr>
          <p:spPr>
            <a:xfrm>
              <a:off x="3857502" y="1656038"/>
              <a:ext cx="673582" cy="307777"/>
            </a:xfrm>
            <a:prstGeom prst="rect">
              <a:avLst/>
            </a:prstGeom>
            <a:noFill/>
          </p:spPr>
          <p:txBody>
            <a:bodyPr wrap="none" rtlCol="0">
              <a:spAutoFit/>
            </a:bodyPr>
            <a:lstStyle/>
            <a:p>
              <a:r>
                <a:rPr lang="en-US" sz="1400" dirty="0"/>
                <a:t>A BPM</a:t>
              </a:r>
            </a:p>
          </p:txBody>
        </p:sp>
      </p:grpSp>
      <p:sp>
        <p:nvSpPr>
          <p:cNvPr id="41" name="Rectangle 40">
            <a:extLst>
              <a:ext uri="{FF2B5EF4-FFF2-40B4-BE49-F238E27FC236}">
                <a16:creationId xmlns:a16="http://schemas.microsoft.com/office/drawing/2014/main" id="{87031F73-E532-DDBC-8B1B-352C038E239D}"/>
              </a:ext>
            </a:extLst>
          </p:cNvPr>
          <p:cNvSpPr/>
          <p:nvPr/>
        </p:nvSpPr>
        <p:spPr>
          <a:xfrm>
            <a:off x="159655" y="1369545"/>
            <a:ext cx="4512987" cy="4320056"/>
          </a:xfrm>
          <a:prstGeom prst="rect">
            <a:avLst/>
          </a:prstGeom>
          <a:noFill/>
          <a:ln w="3175">
            <a:solidFill>
              <a:schemeClr val="tx2">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03D7DCD-E801-4E88-8B9E-A78B71C76972}"/>
              </a:ext>
            </a:extLst>
          </p:cNvPr>
          <p:cNvSpPr txBox="1"/>
          <p:nvPr/>
        </p:nvSpPr>
        <p:spPr>
          <a:xfrm>
            <a:off x="5517566" y="4077216"/>
            <a:ext cx="3148298" cy="369332"/>
          </a:xfrm>
          <a:prstGeom prst="rect">
            <a:avLst/>
          </a:prstGeom>
          <a:noFill/>
        </p:spPr>
        <p:txBody>
          <a:bodyPr wrap="none" rtlCol="0">
            <a:spAutoFit/>
          </a:bodyPr>
          <a:lstStyle/>
          <a:p>
            <a:r>
              <a:rPr lang="en-US" dirty="0">
                <a:solidFill>
                  <a:srgbClr val="C00000"/>
                </a:solidFill>
              </a:rPr>
              <a:t>Singular Value Decomposition </a:t>
            </a:r>
          </a:p>
        </p:txBody>
      </p:sp>
      <p:pic>
        <p:nvPicPr>
          <p:cNvPr id="43" name="Picture 42">
            <a:extLst>
              <a:ext uri="{FF2B5EF4-FFF2-40B4-BE49-F238E27FC236}">
                <a16:creationId xmlns:a16="http://schemas.microsoft.com/office/drawing/2014/main" id="{F88306AC-7B9E-2884-6FD7-327331305360}"/>
              </a:ext>
            </a:extLst>
          </p:cNvPr>
          <p:cNvPicPr>
            <a:picLocks noChangeAspect="1"/>
          </p:cNvPicPr>
          <p:nvPr/>
        </p:nvPicPr>
        <p:blipFill>
          <a:blip r:embed="rId12"/>
          <a:stretch>
            <a:fillRect/>
          </a:stretch>
        </p:blipFill>
        <p:spPr>
          <a:xfrm>
            <a:off x="9067899" y="4332863"/>
            <a:ext cx="2432076" cy="1209090"/>
          </a:xfrm>
          <a:prstGeom prst="rect">
            <a:avLst/>
          </a:prstGeom>
        </p:spPr>
      </p:pic>
      <p:pic>
        <p:nvPicPr>
          <p:cNvPr id="44" name="Picture 43">
            <a:extLst>
              <a:ext uri="{FF2B5EF4-FFF2-40B4-BE49-F238E27FC236}">
                <a16:creationId xmlns:a16="http://schemas.microsoft.com/office/drawing/2014/main" id="{842CE59E-5FF8-FB0E-9235-99A9054902C4}"/>
              </a:ext>
            </a:extLst>
          </p:cNvPr>
          <p:cNvPicPr>
            <a:picLocks noChangeAspect="1"/>
          </p:cNvPicPr>
          <p:nvPr/>
        </p:nvPicPr>
        <p:blipFill>
          <a:blip r:embed="rId13"/>
          <a:stretch>
            <a:fillRect/>
          </a:stretch>
        </p:blipFill>
        <p:spPr>
          <a:xfrm>
            <a:off x="8952541" y="3382821"/>
            <a:ext cx="2499231" cy="1101513"/>
          </a:xfrm>
          <a:prstGeom prst="rect">
            <a:avLst/>
          </a:prstGeom>
        </p:spPr>
      </p:pic>
      <p:sp>
        <p:nvSpPr>
          <p:cNvPr id="45" name="TextBox 44">
            <a:extLst>
              <a:ext uri="{FF2B5EF4-FFF2-40B4-BE49-F238E27FC236}">
                <a16:creationId xmlns:a16="http://schemas.microsoft.com/office/drawing/2014/main" id="{AA91A7FE-781B-9B3E-4067-B07B37CEC84F}"/>
              </a:ext>
            </a:extLst>
          </p:cNvPr>
          <p:cNvSpPr txBox="1"/>
          <p:nvPr/>
        </p:nvSpPr>
        <p:spPr>
          <a:xfrm>
            <a:off x="8937273" y="2993049"/>
            <a:ext cx="3064557" cy="369332"/>
          </a:xfrm>
          <a:prstGeom prst="rect">
            <a:avLst/>
          </a:prstGeom>
          <a:noFill/>
        </p:spPr>
        <p:txBody>
          <a:bodyPr wrap="none" rtlCol="0">
            <a:spAutoFit/>
          </a:bodyPr>
          <a:lstStyle/>
          <a:p>
            <a:r>
              <a:rPr lang="en-US" dirty="0">
                <a:solidFill>
                  <a:srgbClr val="C00000"/>
                </a:solidFill>
              </a:rPr>
              <a:t>Bumps (</a:t>
            </a:r>
            <a:r>
              <a:rPr lang="en-US" dirty="0" err="1">
                <a:solidFill>
                  <a:srgbClr val="C00000"/>
                </a:solidFill>
              </a:rPr>
              <a:t>eg</a:t>
            </a:r>
            <a:r>
              <a:rPr lang="en-US" dirty="0">
                <a:solidFill>
                  <a:srgbClr val="C00000"/>
                </a:solidFill>
              </a:rPr>
              <a:t> “3” and “4” bumps)</a:t>
            </a:r>
          </a:p>
        </p:txBody>
      </p:sp>
      <p:sp>
        <p:nvSpPr>
          <p:cNvPr id="46" name="TextBox 45">
            <a:extLst>
              <a:ext uri="{FF2B5EF4-FFF2-40B4-BE49-F238E27FC236}">
                <a16:creationId xmlns:a16="http://schemas.microsoft.com/office/drawing/2014/main" id="{A04DA384-10EF-7A4F-1602-EADCF0E03BD3}"/>
              </a:ext>
            </a:extLst>
          </p:cNvPr>
          <p:cNvSpPr txBox="1"/>
          <p:nvPr/>
        </p:nvSpPr>
        <p:spPr>
          <a:xfrm>
            <a:off x="9266602" y="5557029"/>
            <a:ext cx="2432076" cy="307777"/>
          </a:xfrm>
          <a:prstGeom prst="rect">
            <a:avLst/>
          </a:prstGeom>
          <a:noFill/>
        </p:spPr>
        <p:txBody>
          <a:bodyPr wrap="none" rtlCol="0">
            <a:spAutoFit/>
          </a:bodyPr>
          <a:lstStyle/>
          <a:p>
            <a:r>
              <a:rPr lang="en-US" sz="1400" dirty="0">
                <a:solidFill>
                  <a:schemeClr val="tx2">
                    <a:lumMod val="60000"/>
                    <a:lumOff val="40000"/>
                  </a:schemeClr>
                </a:solidFill>
              </a:rPr>
              <a:t>Thank you  J. Wenninger, CERN</a:t>
            </a:r>
          </a:p>
        </p:txBody>
      </p:sp>
      <p:sp>
        <p:nvSpPr>
          <p:cNvPr id="47" name="Google Shape;369;g134c20c7434_2_10">
            <a:extLst>
              <a:ext uri="{FF2B5EF4-FFF2-40B4-BE49-F238E27FC236}">
                <a16:creationId xmlns:a16="http://schemas.microsoft.com/office/drawing/2014/main" id="{C751B7DA-E651-9818-A60D-334FBE32BD23}"/>
              </a:ext>
            </a:extLst>
          </p:cNvPr>
          <p:cNvSpPr txBox="1"/>
          <p:nvPr/>
        </p:nvSpPr>
        <p:spPr>
          <a:xfrm>
            <a:off x="27544" y="5876826"/>
            <a:ext cx="12192000" cy="969474"/>
          </a:xfrm>
          <a:prstGeom prst="rect">
            <a:avLst/>
          </a:prstGeom>
          <a:solidFill>
            <a:srgbClr val="C00000"/>
          </a:solidFill>
          <a:ln>
            <a:noFill/>
          </a:ln>
        </p:spPr>
        <p:txBody>
          <a:bodyPr spcFirstLastPara="1" wrap="square" lIns="68569" tIns="68569" rIns="68569" bIns="68569" anchor="t" anchorCtr="0">
            <a:spAutoFit/>
          </a:bodyPr>
          <a:lstStyle/>
          <a:p>
            <a:pPr algn="ctr"/>
            <a:r>
              <a:rPr lang="en-US" dirty="0">
                <a:solidFill>
                  <a:schemeClr val="bg1"/>
                </a:solidFill>
              </a:rPr>
              <a:t>Methods largely based on 3 assumptions 1) that you know a priori basically the relation between actuators and sensors – the linear (plus some 2</a:t>
            </a:r>
            <a:r>
              <a:rPr lang="en-US" baseline="30000" dirty="0">
                <a:solidFill>
                  <a:schemeClr val="bg1"/>
                </a:solidFill>
              </a:rPr>
              <a:t>nd</a:t>
            </a:r>
            <a:r>
              <a:rPr lang="en-US" dirty="0">
                <a:solidFill>
                  <a:schemeClr val="bg1"/>
                </a:solidFill>
              </a:rPr>
              <a:t> order) online “model”, 2) That optimizing the orbit RMS, or timing, will optimize the true objective – minimize emittance or maximize luminosity, 3) Direct tuning 6D phase space was out of reach. </a:t>
            </a:r>
            <a:endParaRPr lang="en-US" b="1" dirty="0">
              <a:solidFill>
                <a:schemeClr val="bg1"/>
              </a:solidFill>
            </a:endParaRPr>
          </a:p>
        </p:txBody>
      </p:sp>
      <p:sp>
        <p:nvSpPr>
          <p:cNvPr id="48" name="TextBox 47">
            <a:extLst>
              <a:ext uri="{FF2B5EF4-FFF2-40B4-BE49-F238E27FC236}">
                <a16:creationId xmlns:a16="http://schemas.microsoft.com/office/drawing/2014/main" id="{F717AD31-614D-3DBF-5FDA-7FF9B5350EEA}"/>
              </a:ext>
            </a:extLst>
          </p:cNvPr>
          <p:cNvSpPr txBox="1"/>
          <p:nvPr/>
        </p:nvSpPr>
        <p:spPr>
          <a:xfrm>
            <a:off x="5630573" y="1181361"/>
            <a:ext cx="1552348" cy="369332"/>
          </a:xfrm>
          <a:prstGeom prst="rect">
            <a:avLst/>
          </a:prstGeom>
          <a:noFill/>
        </p:spPr>
        <p:txBody>
          <a:bodyPr wrap="none" rtlCol="0">
            <a:spAutoFit/>
          </a:bodyPr>
          <a:lstStyle/>
          <a:p>
            <a:r>
              <a:rPr lang="en-US" dirty="0">
                <a:solidFill>
                  <a:srgbClr val="C00000"/>
                </a:solidFill>
              </a:rPr>
              <a:t>MICADO (90’s)</a:t>
            </a:r>
          </a:p>
        </p:txBody>
      </p:sp>
    </p:spTree>
    <p:extLst>
      <p:ext uri="{BB962C8B-B14F-4D97-AF65-F5344CB8AC3E}">
        <p14:creationId xmlns:p14="http://schemas.microsoft.com/office/powerpoint/2010/main" val="3625863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5ACDBC-5872-B3B5-7329-5F1C4E7E7834}"/>
              </a:ext>
            </a:extLst>
          </p:cNvPr>
          <p:cNvSpPr>
            <a:spLocks noGrp="1"/>
          </p:cNvSpPr>
          <p:nvPr>
            <p:ph type="body" sz="quarter" idx="18"/>
          </p:nvPr>
        </p:nvSpPr>
        <p:spPr>
          <a:xfrm>
            <a:off x="838200" y="1764777"/>
            <a:ext cx="10596994" cy="4883172"/>
          </a:xfrm>
        </p:spPr>
        <p:txBody>
          <a:bodyPr>
            <a:normAutofit/>
          </a:bodyPr>
          <a:lstStyle/>
          <a:p>
            <a:r>
              <a:rPr lang="en-US" sz="2400" dirty="0"/>
              <a:t>Beam Modelling and Tuning</a:t>
            </a:r>
          </a:p>
          <a:p>
            <a:pPr lvl="1"/>
            <a:r>
              <a:rPr lang="en-US" sz="2000" dirty="0"/>
              <a:t>Optimization techniques. Past and Present. How they compare and demands of control</a:t>
            </a:r>
          </a:p>
          <a:p>
            <a:pPr lvl="1"/>
            <a:r>
              <a:rPr lang="en-US" sz="2000" dirty="0"/>
              <a:t>Start to end simulation – “Digital Twins”</a:t>
            </a:r>
          </a:p>
          <a:p>
            <a:pPr lvl="1"/>
            <a:r>
              <a:rPr lang="en-US" sz="2000" dirty="0"/>
              <a:t>Data Storage usage and demand</a:t>
            </a:r>
          </a:p>
          <a:p>
            <a:pPr lvl="1"/>
            <a:r>
              <a:rPr lang="en-US" sz="2000" dirty="0"/>
              <a:t>Machine integrity when ML makes automatic PV value choices</a:t>
            </a:r>
          </a:p>
          <a:p>
            <a:pPr marL="457200" lvl="1" indent="0">
              <a:buNone/>
            </a:pPr>
            <a:r>
              <a:rPr lang="en-US" sz="2000" dirty="0"/>
              <a:t> </a:t>
            </a:r>
          </a:p>
          <a:p>
            <a:r>
              <a:rPr lang="en-US" sz="2400" dirty="0"/>
              <a:t>Control System Architecture changes implied by above</a:t>
            </a:r>
          </a:p>
          <a:p>
            <a:endParaRPr lang="en-US" sz="2400" dirty="0"/>
          </a:p>
          <a:p>
            <a:r>
              <a:rPr lang="en-US" sz="2400" dirty="0">
                <a:solidFill>
                  <a:schemeClr val="tx1"/>
                </a:solidFill>
              </a:rPr>
              <a:t>Cyber Security </a:t>
            </a:r>
            <a:r>
              <a:rPr lang="en-US" sz="2400" dirty="0"/>
              <a:t>changes implied by above.</a:t>
            </a:r>
          </a:p>
        </p:txBody>
      </p:sp>
      <p:sp>
        <p:nvSpPr>
          <p:cNvPr id="6" name="Title 5">
            <a:extLst>
              <a:ext uri="{FF2B5EF4-FFF2-40B4-BE49-F238E27FC236}">
                <a16:creationId xmlns:a16="http://schemas.microsoft.com/office/drawing/2014/main" id="{67A69D34-9D45-810C-5E04-68E4E2F4EA65}"/>
              </a:ext>
            </a:extLst>
          </p:cNvPr>
          <p:cNvSpPr>
            <a:spLocks noGrp="1"/>
          </p:cNvSpPr>
          <p:nvPr>
            <p:ph type="title"/>
          </p:nvPr>
        </p:nvSpPr>
        <p:spPr/>
        <p:txBody>
          <a:bodyPr/>
          <a:lstStyle/>
          <a:p>
            <a:r>
              <a:rPr lang="en-US" dirty="0"/>
              <a:t>Talk Outline</a:t>
            </a:r>
          </a:p>
        </p:txBody>
      </p:sp>
      <p:sp>
        <p:nvSpPr>
          <p:cNvPr id="8" name="Slide Number Placeholder 7">
            <a:extLst>
              <a:ext uri="{FF2B5EF4-FFF2-40B4-BE49-F238E27FC236}">
                <a16:creationId xmlns:a16="http://schemas.microsoft.com/office/drawing/2014/main" id="{6A208022-7B04-5CE7-DB13-693D2BF8716E}"/>
              </a:ext>
            </a:extLst>
          </p:cNvPr>
          <p:cNvSpPr>
            <a:spLocks noGrp="1"/>
          </p:cNvSpPr>
          <p:nvPr>
            <p:ph type="sldNum" sz="quarter" idx="4"/>
          </p:nvPr>
        </p:nvSpPr>
        <p:spPr/>
        <p:txBody>
          <a:bodyPr/>
          <a:lstStyle/>
          <a:p>
            <a:fld id="{52B60363-7E9F-BF4A-894A-A30319D3939A}" type="slidenum">
              <a:rPr lang="en-US" smtClean="0"/>
              <a:pPr/>
              <a:t>50</a:t>
            </a:fld>
            <a:endParaRPr lang="en-US" dirty="0"/>
          </a:p>
        </p:txBody>
      </p:sp>
      <p:sp>
        <p:nvSpPr>
          <p:cNvPr id="9" name="Text Placeholder 1">
            <a:extLst>
              <a:ext uri="{FF2B5EF4-FFF2-40B4-BE49-F238E27FC236}">
                <a16:creationId xmlns:a16="http://schemas.microsoft.com/office/drawing/2014/main" id="{D70AE8F4-F56A-B473-43D4-7881CCBA302A}"/>
              </a:ext>
            </a:extLst>
          </p:cNvPr>
          <p:cNvSpPr txBox="1">
            <a:spLocks/>
          </p:cNvSpPr>
          <p:nvPr/>
        </p:nvSpPr>
        <p:spPr>
          <a:xfrm>
            <a:off x="838200" y="2235090"/>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p>
        </p:txBody>
      </p:sp>
      <p:sp>
        <p:nvSpPr>
          <p:cNvPr id="11" name="Text Placeholder 1">
            <a:extLst>
              <a:ext uri="{FF2B5EF4-FFF2-40B4-BE49-F238E27FC236}">
                <a16:creationId xmlns:a16="http://schemas.microsoft.com/office/drawing/2014/main" id="{71E85A73-EE07-D936-2F74-56AE87182972}"/>
              </a:ext>
            </a:extLst>
          </p:cNvPr>
          <p:cNvSpPr txBox="1">
            <a:spLocks/>
          </p:cNvSpPr>
          <p:nvPr/>
        </p:nvSpPr>
        <p:spPr>
          <a:xfrm>
            <a:off x="838200" y="2796848"/>
            <a:ext cx="5295900" cy="63215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400" dirty="0">
              <a:solidFill>
                <a:schemeClr val="tx1"/>
              </a:solidFill>
            </a:endParaRPr>
          </a:p>
        </p:txBody>
      </p:sp>
    </p:spTree>
    <p:extLst>
      <p:ext uri="{BB962C8B-B14F-4D97-AF65-F5344CB8AC3E}">
        <p14:creationId xmlns:p14="http://schemas.microsoft.com/office/powerpoint/2010/main" val="3283742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C3E9-CF4D-3942-8AD7-29D5CF61C14C}"/>
              </a:ext>
            </a:extLst>
          </p:cNvPr>
          <p:cNvSpPr>
            <a:spLocks noGrp="1"/>
          </p:cNvSpPr>
          <p:nvPr>
            <p:ph type="title"/>
          </p:nvPr>
        </p:nvSpPr>
        <p:spPr>
          <a:xfrm>
            <a:off x="609600" y="252961"/>
            <a:ext cx="10972800" cy="543036"/>
          </a:xfrm>
        </p:spPr>
        <p:txBody>
          <a:bodyPr>
            <a:noAutofit/>
          </a:bodyPr>
          <a:lstStyle/>
          <a:p>
            <a:r>
              <a:rPr lang="en-US" sz="3200" dirty="0"/>
              <a:t>Data will drive analytics. Both data generated and storage requirement are set to grow enormously </a:t>
            </a:r>
          </a:p>
        </p:txBody>
      </p:sp>
      <p:sp>
        <p:nvSpPr>
          <p:cNvPr id="4" name="Rectangle 1">
            <a:extLst>
              <a:ext uri="{FF2B5EF4-FFF2-40B4-BE49-F238E27FC236}">
                <a16:creationId xmlns:a16="http://schemas.microsoft.com/office/drawing/2014/main" id="{D64D2651-5174-F649-8480-A9CB966FD3F7}"/>
              </a:ext>
            </a:extLst>
          </p:cNvPr>
          <p:cNvSpPr>
            <a:spLocks noChangeArrowheads="1"/>
          </p:cNvSpPr>
          <p:nvPr/>
        </p:nvSpPr>
        <p:spPr bwMode="auto">
          <a:xfrm>
            <a:off x="-7414009" y="-20390214"/>
            <a:ext cx="1813432" cy="21719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101400" b="0" i="0" u="none" strike="noStrike" cap="none" normalizeH="0" baseline="0">
                <a:ln>
                  <a:noFill/>
                </a:ln>
                <a:solidFill>
                  <a:srgbClr val="000000"/>
                </a:solidFill>
                <a:effectLst/>
                <a:latin typeface="Arial" panose="020B0604020202020204" pitchFamily="34" charset="0"/>
              </a:rPr>
              <a:t>         </a:t>
            </a: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rPr>
              <a:t>1 TB/s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Detector Output</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250 GB/s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1155CC"/>
                </a:solidFill>
                <a:effectLst/>
                <a:latin typeface="Arial" panose="020B0604020202020204" pitchFamily="34" charset="0"/>
                <a:cs typeface="Arial" panose="020B0604020202020204" pitchFamily="34" charset="0"/>
              </a:rPr>
              <a:t>Processed Data</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593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F1F855C2-6839-C64F-8DFC-25CD12657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188" y="16475923"/>
            <a:ext cx="2671328" cy="16517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70E9B8CB-F9F0-064D-AE4C-B53D9822A740}"/>
              </a:ext>
            </a:extLst>
          </p:cNvPr>
          <p:cNvGraphicFramePr>
            <a:graphicFrameLocks noGrp="1"/>
          </p:cNvGraphicFramePr>
          <p:nvPr/>
        </p:nvGraphicFramePr>
        <p:xfrm>
          <a:off x="193323" y="5148163"/>
          <a:ext cx="5629414" cy="772160"/>
        </p:xfrm>
        <a:graphic>
          <a:graphicData uri="http://schemas.openxmlformats.org/drawingml/2006/table">
            <a:tbl>
              <a:tblPr>
                <a:tableStyleId>{5C22544A-7EE6-4342-B048-85BDC9FD1C3A}</a:tableStyleId>
              </a:tblPr>
              <a:tblGrid>
                <a:gridCol w="5629414">
                  <a:extLst>
                    <a:ext uri="{9D8B030D-6E8A-4147-A177-3AD203B41FA5}">
                      <a16:colId xmlns:a16="http://schemas.microsoft.com/office/drawing/2014/main" val="459701059"/>
                    </a:ext>
                  </a:extLst>
                </a:gridCol>
              </a:tblGrid>
              <a:tr h="203200">
                <a:tc>
                  <a:txBody>
                    <a:bodyPr/>
                    <a:lstStyle/>
                    <a:p>
                      <a:pPr algn="l" fontAlgn="b"/>
                      <a:r>
                        <a:rPr lang="en-US" sz="1200" u="none" strike="noStrike" dirty="0">
                          <a:effectLst/>
                        </a:rPr>
                        <a:t>Optimistic: Assumes continuous 24/7 data recording and file format does include data summary tuple for characterizing data &gt;1 kHz. At end of years.</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974408861"/>
                  </a:ext>
                </a:extLst>
              </a:tr>
              <a:tr h="203200">
                <a:tc>
                  <a:txBody>
                    <a:bodyPr/>
                    <a:lstStyle/>
                    <a:p>
                      <a:pPr algn="l" fontAlgn="b"/>
                      <a:r>
                        <a:rPr lang="en-US" sz="1200" u="none" strike="noStrike" dirty="0">
                          <a:effectLst/>
                        </a:rPr>
                        <a:t>Data roll-up DOES NOT Include LCLS-HE assumed coming after 2026</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60544776"/>
                  </a:ext>
                </a:extLst>
              </a:tr>
              <a:tr h="203200">
                <a:tc>
                  <a:txBody>
                    <a:bodyPr/>
                    <a:lstStyle/>
                    <a:p>
                      <a:pPr algn="l" fontAlgn="b"/>
                      <a:r>
                        <a:rPr lang="en-US" sz="1200" u="none" strike="noStrike" dirty="0">
                          <a:effectLst/>
                        </a:rPr>
                        <a:t>Data roll-up DOES NOT include Camera image data</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184737688"/>
                  </a:ext>
                </a:extLst>
              </a:tr>
            </a:tbl>
          </a:graphicData>
        </a:graphic>
      </p:graphicFrame>
      <p:sp>
        <p:nvSpPr>
          <p:cNvPr id="12" name="TextBox 11">
            <a:extLst>
              <a:ext uri="{FF2B5EF4-FFF2-40B4-BE49-F238E27FC236}">
                <a16:creationId xmlns:a16="http://schemas.microsoft.com/office/drawing/2014/main" id="{CD92BF00-A63F-A942-AFD6-E3B55FE6C91F}"/>
              </a:ext>
            </a:extLst>
          </p:cNvPr>
          <p:cNvSpPr txBox="1"/>
          <p:nvPr/>
        </p:nvSpPr>
        <p:spPr>
          <a:xfrm>
            <a:off x="105464" y="1504208"/>
            <a:ext cx="2292102" cy="369332"/>
          </a:xfrm>
          <a:prstGeom prst="rect">
            <a:avLst/>
          </a:prstGeom>
          <a:noFill/>
        </p:spPr>
        <p:txBody>
          <a:bodyPr wrap="none" rtlCol="0">
            <a:spAutoFit/>
          </a:bodyPr>
          <a:lstStyle/>
          <a:p>
            <a:r>
              <a:rPr lang="en-US" u="sng" dirty="0"/>
              <a:t>LCLS Accelerator Data</a:t>
            </a:r>
            <a:endParaRPr lang="en-US" u="sng" dirty="0">
              <a:solidFill>
                <a:srgbClr val="596DE2"/>
              </a:solidFill>
            </a:endParaRPr>
          </a:p>
        </p:txBody>
      </p:sp>
      <p:pic>
        <p:nvPicPr>
          <p:cNvPr id="1026" name="Picture 2">
            <a:extLst>
              <a:ext uri="{FF2B5EF4-FFF2-40B4-BE49-F238E27FC236}">
                <a16:creationId xmlns:a16="http://schemas.microsoft.com/office/drawing/2014/main" id="{6D07A516-22A9-5145-8B9D-E9277C7AE8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0220" y="1855597"/>
            <a:ext cx="5265174" cy="325541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BFC4FD9-4D0B-F14E-908D-12F0708431A2}"/>
              </a:ext>
            </a:extLst>
          </p:cNvPr>
          <p:cNvSpPr txBox="1"/>
          <p:nvPr/>
        </p:nvSpPr>
        <p:spPr>
          <a:xfrm>
            <a:off x="6118841" y="1532784"/>
            <a:ext cx="2289473" cy="369332"/>
          </a:xfrm>
          <a:prstGeom prst="rect">
            <a:avLst/>
          </a:prstGeom>
          <a:noFill/>
        </p:spPr>
        <p:txBody>
          <a:bodyPr wrap="none" rtlCol="0">
            <a:spAutoFit/>
          </a:bodyPr>
          <a:lstStyle/>
          <a:p>
            <a:r>
              <a:rPr lang="en-US" u="sng" dirty="0"/>
              <a:t>LCLS Experiment Data</a:t>
            </a:r>
            <a:endParaRPr lang="en-US" u="sng" dirty="0">
              <a:solidFill>
                <a:srgbClr val="596DE2"/>
              </a:solidFill>
            </a:endParaRPr>
          </a:p>
        </p:txBody>
      </p:sp>
      <p:sp>
        <p:nvSpPr>
          <p:cNvPr id="5" name="TextBox 4">
            <a:extLst>
              <a:ext uri="{FF2B5EF4-FFF2-40B4-BE49-F238E27FC236}">
                <a16:creationId xmlns:a16="http://schemas.microsoft.com/office/drawing/2014/main" id="{A3B2BD43-49B5-6645-9798-A5FFEA62DFA1}"/>
              </a:ext>
            </a:extLst>
          </p:cNvPr>
          <p:cNvSpPr txBox="1"/>
          <p:nvPr/>
        </p:nvSpPr>
        <p:spPr>
          <a:xfrm>
            <a:off x="10358452" y="4984556"/>
            <a:ext cx="1444178" cy="307777"/>
          </a:xfrm>
          <a:prstGeom prst="rect">
            <a:avLst/>
          </a:prstGeom>
          <a:noFill/>
        </p:spPr>
        <p:txBody>
          <a:bodyPr wrap="none" rtlCol="0">
            <a:spAutoFit/>
          </a:bodyPr>
          <a:lstStyle/>
          <a:p>
            <a:r>
              <a:rPr lang="en-US" sz="1400" dirty="0"/>
              <a:t>Jana Thayer, LCLS</a:t>
            </a:r>
          </a:p>
        </p:txBody>
      </p:sp>
      <p:sp>
        <p:nvSpPr>
          <p:cNvPr id="13" name="TextBox 12">
            <a:extLst>
              <a:ext uri="{FF2B5EF4-FFF2-40B4-BE49-F238E27FC236}">
                <a16:creationId xmlns:a16="http://schemas.microsoft.com/office/drawing/2014/main" id="{70795975-31DD-B040-8435-D41CFE308B95}"/>
              </a:ext>
            </a:extLst>
          </p:cNvPr>
          <p:cNvSpPr txBox="1"/>
          <p:nvPr/>
        </p:nvSpPr>
        <p:spPr>
          <a:xfrm>
            <a:off x="4749856" y="4897725"/>
            <a:ext cx="1128514" cy="307777"/>
          </a:xfrm>
          <a:prstGeom prst="rect">
            <a:avLst/>
          </a:prstGeom>
          <a:noFill/>
        </p:spPr>
        <p:txBody>
          <a:bodyPr wrap="none" rtlCol="0">
            <a:spAutoFit/>
          </a:bodyPr>
          <a:lstStyle/>
          <a:p>
            <a:r>
              <a:rPr lang="en-US" sz="1400" dirty="0"/>
              <a:t>G. White, AD</a:t>
            </a:r>
          </a:p>
        </p:txBody>
      </p:sp>
      <p:cxnSp>
        <p:nvCxnSpPr>
          <p:cNvPr id="9" name="Straight Connector 8">
            <a:extLst>
              <a:ext uri="{FF2B5EF4-FFF2-40B4-BE49-F238E27FC236}">
                <a16:creationId xmlns:a16="http://schemas.microsoft.com/office/drawing/2014/main" id="{06C77E2B-C760-F64E-B833-216996C5DE9C}"/>
              </a:ext>
            </a:extLst>
          </p:cNvPr>
          <p:cNvCxnSpPr>
            <a:cxnSpLocks/>
          </p:cNvCxnSpPr>
          <p:nvPr/>
        </p:nvCxnSpPr>
        <p:spPr>
          <a:xfrm>
            <a:off x="6062388" y="1810595"/>
            <a:ext cx="0" cy="4068164"/>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0ABD0FFE-3A32-6648-B08C-43C1A2EE21C0}"/>
              </a:ext>
            </a:extLst>
          </p:cNvPr>
          <p:cNvSpPr txBox="1"/>
          <p:nvPr/>
        </p:nvSpPr>
        <p:spPr>
          <a:xfrm>
            <a:off x="609600" y="6090675"/>
            <a:ext cx="11739691" cy="369332"/>
          </a:xfrm>
          <a:prstGeom prst="rect">
            <a:avLst/>
          </a:prstGeom>
          <a:noFill/>
          <a:ln>
            <a:solidFill>
              <a:srgbClr val="FF0000"/>
            </a:solidFill>
          </a:ln>
        </p:spPr>
        <p:txBody>
          <a:bodyPr wrap="square" rtlCol="0">
            <a:spAutoFit/>
          </a:bodyPr>
          <a:lstStyle/>
          <a:p>
            <a:r>
              <a:rPr lang="en-US" dirty="0"/>
              <a:t>Accelerator data storage size will be large for us, but small compared to LCLS experiment (1 PB &lt;&lt; 1000 PB)</a:t>
            </a:r>
          </a:p>
        </p:txBody>
      </p:sp>
      <p:graphicFrame>
        <p:nvGraphicFramePr>
          <p:cNvPr id="3" name="Chart 2">
            <a:extLst>
              <a:ext uri="{FF2B5EF4-FFF2-40B4-BE49-F238E27FC236}">
                <a16:creationId xmlns:a16="http://schemas.microsoft.com/office/drawing/2014/main" id="{F886E177-717C-4941-BE9D-2005E793EAC7}"/>
              </a:ext>
            </a:extLst>
          </p:cNvPr>
          <p:cNvGraphicFramePr>
            <a:graphicFrameLocks/>
          </p:cNvGraphicFramePr>
          <p:nvPr/>
        </p:nvGraphicFramePr>
        <p:xfrm>
          <a:off x="120270" y="1921968"/>
          <a:ext cx="5594350" cy="29757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5093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2C3E9-CF4D-3942-8AD7-29D5CF61C14C}"/>
              </a:ext>
            </a:extLst>
          </p:cNvPr>
          <p:cNvSpPr>
            <a:spLocks noGrp="1"/>
          </p:cNvSpPr>
          <p:nvPr>
            <p:ph type="title"/>
          </p:nvPr>
        </p:nvSpPr>
        <p:spPr>
          <a:xfrm>
            <a:off x="609600" y="252961"/>
            <a:ext cx="10972800" cy="543036"/>
          </a:xfrm>
        </p:spPr>
        <p:txBody>
          <a:bodyPr>
            <a:noAutofit/>
          </a:bodyPr>
          <a:lstStyle/>
          <a:p>
            <a:r>
              <a:rPr lang="en-US" sz="3200" dirty="0"/>
              <a:t>New Data Sizes, ML and Online Multi-particle Model, their Implications and Requirements on Architecture</a:t>
            </a:r>
          </a:p>
        </p:txBody>
      </p:sp>
      <p:sp>
        <p:nvSpPr>
          <p:cNvPr id="4" name="Rectangle 1">
            <a:extLst>
              <a:ext uri="{FF2B5EF4-FFF2-40B4-BE49-F238E27FC236}">
                <a16:creationId xmlns:a16="http://schemas.microsoft.com/office/drawing/2014/main" id="{D64D2651-5174-F649-8480-A9CB966FD3F7}"/>
              </a:ext>
            </a:extLst>
          </p:cNvPr>
          <p:cNvSpPr>
            <a:spLocks noChangeArrowheads="1"/>
          </p:cNvSpPr>
          <p:nvPr/>
        </p:nvSpPr>
        <p:spPr bwMode="auto">
          <a:xfrm>
            <a:off x="-7414009" y="-20275910"/>
            <a:ext cx="1813432" cy="217197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101400" b="0" i="0" u="none" strike="noStrike" cap="none" normalizeH="0" baseline="0">
                <a:ln>
                  <a:noFill/>
                </a:ln>
                <a:solidFill>
                  <a:srgbClr val="000000"/>
                </a:solidFill>
                <a:effectLst/>
                <a:latin typeface="Arial" panose="020B0604020202020204" pitchFamily="34" charset="0"/>
              </a:rPr>
              <a:t>         </a:t>
            </a: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rPr>
              <a:t>1 TB/s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Detector Output</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FF0000"/>
                </a:solidFill>
                <a:effectLst/>
                <a:latin typeface="Arial" panose="020B0604020202020204" pitchFamily="34" charset="0"/>
                <a:cs typeface="Arial" panose="020B0604020202020204" pitchFamily="34" charset="0"/>
              </a:rPr>
              <a:t>250 GB/s</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Arial" panose="020B0604020202020204" pitchFamily="34" charset="0"/>
              </a:rPr>
            </a:br>
            <a:endParaRPr kumimoji="0" lang="en-US" altLang="en-US"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1155CC"/>
                </a:solidFill>
                <a:effectLst/>
                <a:latin typeface="Arial" panose="020B0604020202020204" pitchFamily="34" charset="0"/>
                <a:cs typeface="Arial" panose="020B0604020202020204" pitchFamily="34" charset="0"/>
              </a:rPr>
              <a:t>Processed Data</a:t>
            </a:r>
            <a:endParaRPr kumimoji="0" lang="en-US" altLang="en-US" sz="800" b="0" i="0" u="none" strike="noStrike" cap="none" normalizeH="0" baseline="0">
              <a:ln>
                <a:noFill/>
              </a:ln>
              <a:solidFill>
                <a:srgbClr val="00000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r>
              <a:rPr kumimoji="0" lang="en-US" altLang="en-US" sz="593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7" name="Picture 3">
            <a:extLst>
              <a:ext uri="{FF2B5EF4-FFF2-40B4-BE49-F238E27FC236}">
                <a16:creationId xmlns:a16="http://schemas.microsoft.com/office/drawing/2014/main" id="{F1F855C2-6839-C64F-8DFC-25CD12657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5188" y="16590227"/>
            <a:ext cx="2671328" cy="16517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D92BF00-A63F-A942-AFD6-E3B55FE6C91F}"/>
              </a:ext>
            </a:extLst>
          </p:cNvPr>
          <p:cNvSpPr txBox="1"/>
          <p:nvPr/>
        </p:nvSpPr>
        <p:spPr>
          <a:xfrm>
            <a:off x="368872" y="1168739"/>
            <a:ext cx="6062302" cy="646331"/>
          </a:xfrm>
          <a:prstGeom prst="rect">
            <a:avLst/>
          </a:prstGeom>
          <a:noFill/>
        </p:spPr>
        <p:txBody>
          <a:bodyPr wrap="none" rtlCol="0">
            <a:spAutoFit/>
          </a:bodyPr>
          <a:lstStyle/>
          <a:p>
            <a:pPr algn="ctr"/>
            <a:r>
              <a:rPr lang="en-US" u="sng" dirty="0"/>
              <a:t>Premise: Future accelerator will be optimized by Data Systems, </a:t>
            </a:r>
            <a:br>
              <a:rPr lang="en-US" u="sng" dirty="0"/>
            </a:br>
            <a:r>
              <a:rPr lang="en-US" u="sng" dirty="0"/>
              <a:t>ML and HPC Model Systems </a:t>
            </a:r>
          </a:p>
        </p:txBody>
      </p:sp>
      <p:sp>
        <p:nvSpPr>
          <p:cNvPr id="15" name="TextBox 14">
            <a:extLst>
              <a:ext uri="{FF2B5EF4-FFF2-40B4-BE49-F238E27FC236}">
                <a16:creationId xmlns:a16="http://schemas.microsoft.com/office/drawing/2014/main" id="{A42E5DB9-FCD2-3E4D-9FEE-9F4B612CD254}"/>
              </a:ext>
            </a:extLst>
          </p:cNvPr>
          <p:cNvSpPr txBox="1"/>
          <p:nvPr/>
        </p:nvSpPr>
        <p:spPr>
          <a:xfrm>
            <a:off x="6431174" y="1423145"/>
            <a:ext cx="5151226"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rPr>
              <a:t>Data Science driven accelerator tuning</a:t>
            </a:r>
            <a:r>
              <a:rPr lang="en-US" dirty="0"/>
              <a:t>. </a:t>
            </a:r>
            <a:br>
              <a:rPr lang="en-US" dirty="0"/>
            </a:br>
            <a:r>
              <a:rPr lang="en-US" dirty="0"/>
              <a:t>BSA Data store, ML on SDF. ML on prod -&gt; network, Physics Analysis Env &amp; documentation</a:t>
            </a:r>
          </a:p>
          <a:p>
            <a:pPr marL="285750" indent="-285750">
              <a:buFont typeface="Arial" panose="020B0604020202020204" pitchFamily="34" charset="0"/>
              <a:buChar char="•"/>
            </a:pPr>
            <a:r>
              <a:rPr lang="en-US" dirty="0"/>
              <a:t>Complicates requirement to produce quick  ”</a:t>
            </a:r>
            <a:r>
              <a:rPr lang="en-US" dirty="0">
                <a:solidFill>
                  <a:srgbClr val="FF0000"/>
                </a:solidFill>
              </a:rPr>
              <a:t>feedback” to experiment</a:t>
            </a:r>
          </a:p>
          <a:p>
            <a:pPr marL="285750" indent="-285750">
              <a:buFont typeface="Arial" panose="020B0604020202020204" pitchFamily="34" charset="0"/>
              <a:buChar char="•"/>
            </a:pPr>
            <a:r>
              <a:rPr lang="en-US" dirty="0"/>
              <a:t>Many controls and physics processes, not just IOCs --&gt; PVA gateways, EPICS 7 IOCs, production HLAs online</a:t>
            </a:r>
          </a:p>
          <a:p>
            <a:pPr marL="285750" indent="-285750">
              <a:buFont typeface="Arial" panose="020B0604020202020204" pitchFamily="34" charset="0"/>
              <a:buChar char="•"/>
            </a:pPr>
            <a:r>
              <a:rPr lang="en-US" dirty="0">
                <a:solidFill>
                  <a:srgbClr val="FF0000"/>
                </a:solidFill>
              </a:rPr>
              <a:t>Production at &gt;1 network</a:t>
            </a:r>
            <a:r>
              <a:rPr lang="en-US" dirty="0"/>
              <a:t>. Dev and SDF now incl.</a:t>
            </a:r>
          </a:p>
          <a:p>
            <a:pPr marL="285750" indent="-285750">
              <a:buFont typeface="Arial" panose="020B0604020202020204" pitchFamily="34" charset="0"/>
              <a:buChar char="•"/>
            </a:pPr>
            <a:r>
              <a:rPr lang="en-US" dirty="0"/>
              <a:t>Development in DMZ and SDF networks, not prod</a:t>
            </a:r>
          </a:p>
          <a:p>
            <a:pPr marL="285750" indent="-285750">
              <a:buFont typeface="Arial" panose="020B0604020202020204" pitchFamily="34" charset="0"/>
              <a:buChar char="•"/>
            </a:pPr>
            <a:r>
              <a:rPr lang="en-US" dirty="0"/>
              <a:t>New </a:t>
            </a:r>
            <a:r>
              <a:rPr lang="en-US" dirty="0" err="1"/>
              <a:t>maths</a:t>
            </a:r>
            <a:r>
              <a:rPr lang="en-US" dirty="0"/>
              <a:t> and algorithms to be prototyped</a:t>
            </a:r>
            <a:br>
              <a:rPr lang="en-US" dirty="0"/>
            </a:br>
            <a:r>
              <a:rPr lang="en-US" dirty="0"/>
              <a:t>-&gt; Matlab from home, PVA </a:t>
            </a:r>
            <a:r>
              <a:rPr lang="en-US" dirty="0" err="1"/>
              <a:t>matlab</a:t>
            </a:r>
            <a:r>
              <a:rPr lang="en-US" dirty="0"/>
              <a:t>, python env</a:t>
            </a:r>
          </a:p>
          <a:p>
            <a:pPr marL="285750" indent="-285750">
              <a:buFont typeface="Arial" panose="020B0604020202020204" pitchFamily="34" charset="0"/>
              <a:buChar char="•"/>
            </a:pPr>
            <a:r>
              <a:rPr lang="en-US" dirty="0"/>
              <a:t>Data access across networks (prod, dev/AFS, SDF)</a:t>
            </a:r>
          </a:p>
          <a:p>
            <a:pPr marL="285750" indent="-285750">
              <a:buFont typeface="Arial" panose="020B0604020202020204" pitchFamily="34" charset="0"/>
              <a:buChar char="•"/>
            </a:pPr>
            <a:r>
              <a:rPr lang="en-US" dirty="0"/>
              <a:t>Large amount of data to be stored, managed, understood</a:t>
            </a:r>
          </a:p>
          <a:p>
            <a:pPr marL="285750" indent="-285750">
              <a:buFont typeface="Arial" panose="020B0604020202020204" pitchFamily="34" charset="0"/>
              <a:buChar char="•"/>
            </a:pPr>
            <a:r>
              <a:rPr lang="en-US" dirty="0"/>
              <a:t>Fast and easy to use.</a:t>
            </a:r>
          </a:p>
        </p:txBody>
      </p:sp>
      <p:sp>
        <p:nvSpPr>
          <p:cNvPr id="16" name="TextBox 15">
            <a:extLst>
              <a:ext uri="{FF2B5EF4-FFF2-40B4-BE49-F238E27FC236}">
                <a16:creationId xmlns:a16="http://schemas.microsoft.com/office/drawing/2014/main" id="{AAA1C7AB-E65B-8049-B9AB-6B4C21861504}"/>
              </a:ext>
            </a:extLst>
          </p:cNvPr>
          <p:cNvSpPr txBox="1"/>
          <p:nvPr/>
        </p:nvSpPr>
        <p:spPr>
          <a:xfrm>
            <a:off x="8167480" y="1104747"/>
            <a:ext cx="1698863" cy="461665"/>
          </a:xfrm>
          <a:prstGeom prst="rect">
            <a:avLst/>
          </a:prstGeom>
          <a:noFill/>
        </p:spPr>
        <p:txBody>
          <a:bodyPr wrap="none" rtlCol="0">
            <a:spAutoFit/>
          </a:bodyPr>
          <a:lstStyle/>
          <a:p>
            <a:r>
              <a:rPr lang="en-US" sz="2400" u="sng" dirty="0"/>
              <a:t>Implications</a:t>
            </a:r>
          </a:p>
        </p:txBody>
      </p:sp>
      <p:sp>
        <p:nvSpPr>
          <p:cNvPr id="3" name="TextBox 2">
            <a:extLst>
              <a:ext uri="{FF2B5EF4-FFF2-40B4-BE49-F238E27FC236}">
                <a16:creationId xmlns:a16="http://schemas.microsoft.com/office/drawing/2014/main" id="{03EB15B2-ACB8-0C42-9307-945E3E6921F4}"/>
              </a:ext>
            </a:extLst>
          </p:cNvPr>
          <p:cNvSpPr txBox="1"/>
          <p:nvPr/>
        </p:nvSpPr>
        <p:spPr>
          <a:xfrm>
            <a:off x="6431174" y="6103090"/>
            <a:ext cx="5345566" cy="646331"/>
          </a:xfrm>
          <a:prstGeom prst="rect">
            <a:avLst/>
          </a:prstGeom>
          <a:noFill/>
        </p:spPr>
        <p:txBody>
          <a:bodyPr wrap="none" rtlCol="0">
            <a:spAutoFit/>
          </a:bodyPr>
          <a:lstStyle/>
          <a:p>
            <a:pPr marL="342900" indent="-342900">
              <a:buFont typeface="+mj-lt"/>
              <a:buAutoNum type="arabicPeriod"/>
            </a:pPr>
            <a:r>
              <a:rPr lang="en-US" dirty="0">
                <a:solidFill>
                  <a:srgbClr val="FF0000"/>
                </a:solidFill>
              </a:rPr>
              <a:t>Production architecture that includes S3DF. </a:t>
            </a:r>
          </a:p>
          <a:p>
            <a:pPr marL="342900" indent="-342900">
              <a:buFont typeface="+mj-lt"/>
              <a:buAutoNum type="arabicPeriod"/>
            </a:pPr>
            <a:r>
              <a:rPr lang="en-US" dirty="0"/>
              <a:t>Simple, fast, </a:t>
            </a:r>
            <a:r>
              <a:rPr lang="en-US" dirty="0">
                <a:solidFill>
                  <a:srgbClr val="FF0000"/>
                </a:solidFill>
              </a:rPr>
              <a:t>automated Workflows and Data Flows </a:t>
            </a:r>
          </a:p>
        </p:txBody>
      </p:sp>
      <p:pic>
        <p:nvPicPr>
          <p:cNvPr id="11" name="Picture 10">
            <a:extLst>
              <a:ext uri="{FF2B5EF4-FFF2-40B4-BE49-F238E27FC236}">
                <a16:creationId xmlns:a16="http://schemas.microsoft.com/office/drawing/2014/main" id="{D8FE2E36-BEF4-B347-BF6B-523DB56B002B}"/>
              </a:ext>
            </a:extLst>
          </p:cNvPr>
          <p:cNvPicPr>
            <a:picLocks noChangeAspect="1"/>
          </p:cNvPicPr>
          <p:nvPr/>
        </p:nvPicPr>
        <p:blipFill>
          <a:blip r:embed="rId3"/>
          <a:stretch>
            <a:fillRect/>
          </a:stretch>
        </p:blipFill>
        <p:spPr>
          <a:xfrm>
            <a:off x="952886" y="4337672"/>
            <a:ext cx="4062029" cy="2345837"/>
          </a:xfrm>
          <a:prstGeom prst="rect">
            <a:avLst/>
          </a:prstGeom>
        </p:spPr>
      </p:pic>
      <p:sp>
        <p:nvSpPr>
          <p:cNvPr id="5" name="TextBox 4">
            <a:extLst>
              <a:ext uri="{FF2B5EF4-FFF2-40B4-BE49-F238E27FC236}">
                <a16:creationId xmlns:a16="http://schemas.microsoft.com/office/drawing/2014/main" id="{151C7493-4F93-7A4C-9C26-97E47531A201}"/>
              </a:ext>
            </a:extLst>
          </p:cNvPr>
          <p:cNvSpPr txBox="1"/>
          <p:nvPr/>
        </p:nvSpPr>
        <p:spPr>
          <a:xfrm>
            <a:off x="7575104" y="5765867"/>
            <a:ext cx="3502113" cy="461665"/>
          </a:xfrm>
          <a:prstGeom prst="rect">
            <a:avLst/>
          </a:prstGeom>
          <a:noFill/>
        </p:spPr>
        <p:txBody>
          <a:bodyPr wrap="none" rtlCol="0">
            <a:spAutoFit/>
          </a:bodyPr>
          <a:lstStyle/>
          <a:p>
            <a:r>
              <a:rPr lang="en-US" sz="2400" u="sng" dirty="0"/>
              <a:t>Consequent Requirements</a:t>
            </a:r>
          </a:p>
        </p:txBody>
      </p:sp>
      <p:graphicFrame>
        <p:nvGraphicFramePr>
          <p:cNvPr id="8" name="Chart 7">
            <a:extLst>
              <a:ext uri="{FF2B5EF4-FFF2-40B4-BE49-F238E27FC236}">
                <a16:creationId xmlns:a16="http://schemas.microsoft.com/office/drawing/2014/main" id="{1492E072-0CF5-DC40-9A39-092DFD2097A9}"/>
              </a:ext>
            </a:extLst>
          </p:cNvPr>
          <p:cNvGraphicFramePr>
            <a:graphicFrameLocks/>
          </p:cNvGraphicFramePr>
          <p:nvPr>
            <p:extLst>
              <p:ext uri="{D42A27DB-BD31-4B8C-83A1-F6EECF244321}">
                <p14:modId xmlns:p14="http://schemas.microsoft.com/office/powerpoint/2010/main" val="2821448257"/>
              </p:ext>
            </p:extLst>
          </p:nvPr>
        </p:nvGraphicFramePr>
        <p:xfrm>
          <a:off x="609600" y="2017345"/>
          <a:ext cx="4900724" cy="212282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88922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98;g1365d3dc31b_1_45">
            <a:extLst>
              <a:ext uri="{FF2B5EF4-FFF2-40B4-BE49-F238E27FC236}">
                <a16:creationId xmlns:a16="http://schemas.microsoft.com/office/drawing/2014/main" id="{391E3B61-D951-A3D2-F697-4E602A5F121E}"/>
              </a:ext>
            </a:extLst>
          </p:cNvPr>
          <p:cNvSpPr txBox="1">
            <a:spLocks/>
          </p:cNvSpPr>
          <p:nvPr/>
        </p:nvSpPr>
        <p:spPr>
          <a:xfrm>
            <a:off x="719617" y="-208381"/>
            <a:ext cx="12053243" cy="631825"/>
          </a:xfrm>
          <a:prstGeom prst="rect">
            <a:avLst/>
          </a:prstGeom>
        </p:spPr>
        <p:txBody>
          <a:bodyPr spcFirstLastPara="1" vert="horz" wrap="square" lIns="0" tIns="45700" rIns="91425" bIns="45700" rtlCol="0" anchor="b" anchorCtr="0">
            <a:normAutofit fontScale="97500"/>
          </a:bodyPr>
          <a:lstStyle>
            <a:lvl1pPr algn="l" defTabSz="1219140" rtl="0" eaLnBrk="1" latinLnBrk="0" hangingPunct="1">
              <a:spcBef>
                <a:spcPct val="0"/>
              </a:spcBef>
              <a:buNone/>
              <a:defRPr sz="3200" b="1" kern="1200" baseline="0">
                <a:solidFill>
                  <a:schemeClr val="bg2"/>
                </a:solidFill>
                <a:latin typeface="Gill Sans MT" panose="020B0502020104020203" pitchFamily="34" charset="77"/>
                <a:ea typeface="+mj-ea"/>
                <a:cs typeface="Arial" pitchFamily="34" charset="0"/>
              </a:defRPr>
            </a:lvl1pPr>
          </a:lstStyle>
          <a:p>
            <a:r>
              <a:rPr lang="en-US" sz="2400" dirty="0"/>
              <a:t>Variety of Successes with Online Modeling and Optimization Tools So Far </a:t>
            </a:r>
          </a:p>
        </p:txBody>
      </p:sp>
      <p:pic>
        <p:nvPicPr>
          <p:cNvPr id="9" name="Picture 8">
            <a:extLst>
              <a:ext uri="{FF2B5EF4-FFF2-40B4-BE49-F238E27FC236}">
                <a16:creationId xmlns:a16="http://schemas.microsoft.com/office/drawing/2014/main" id="{F010A1A4-14DC-C674-40A5-7F97F436B50E}"/>
              </a:ext>
            </a:extLst>
          </p:cNvPr>
          <p:cNvPicPr>
            <a:picLocks noChangeAspect="1"/>
          </p:cNvPicPr>
          <p:nvPr/>
        </p:nvPicPr>
        <p:blipFill>
          <a:blip r:embed="rId2"/>
          <a:stretch>
            <a:fillRect/>
          </a:stretch>
        </p:blipFill>
        <p:spPr>
          <a:xfrm>
            <a:off x="5712821" y="5111458"/>
            <a:ext cx="2066835" cy="1151601"/>
          </a:xfrm>
          <a:prstGeom prst="rect">
            <a:avLst/>
          </a:prstGeom>
        </p:spPr>
      </p:pic>
      <p:pic>
        <p:nvPicPr>
          <p:cNvPr id="11" name="Picture 10">
            <a:extLst>
              <a:ext uri="{FF2B5EF4-FFF2-40B4-BE49-F238E27FC236}">
                <a16:creationId xmlns:a16="http://schemas.microsoft.com/office/drawing/2014/main" id="{2931BAD6-E008-1A88-B808-6AD12FAAD4A0}"/>
              </a:ext>
            </a:extLst>
          </p:cNvPr>
          <p:cNvPicPr>
            <a:picLocks noChangeAspect="1"/>
          </p:cNvPicPr>
          <p:nvPr/>
        </p:nvPicPr>
        <p:blipFill>
          <a:blip r:embed="rId3"/>
          <a:stretch>
            <a:fillRect/>
          </a:stretch>
        </p:blipFill>
        <p:spPr>
          <a:xfrm>
            <a:off x="5420141" y="2314534"/>
            <a:ext cx="3556503" cy="2032287"/>
          </a:xfrm>
          <a:prstGeom prst="rect">
            <a:avLst/>
          </a:prstGeom>
        </p:spPr>
      </p:pic>
      <p:sp>
        <p:nvSpPr>
          <p:cNvPr id="13" name="TextBox 12">
            <a:extLst>
              <a:ext uri="{FF2B5EF4-FFF2-40B4-BE49-F238E27FC236}">
                <a16:creationId xmlns:a16="http://schemas.microsoft.com/office/drawing/2014/main" id="{67892E33-EFC2-CAA5-8E38-907D26DF1566}"/>
              </a:ext>
            </a:extLst>
          </p:cNvPr>
          <p:cNvSpPr txBox="1"/>
          <p:nvPr/>
        </p:nvSpPr>
        <p:spPr>
          <a:xfrm>
            <a:off x="5420141" y="4456829"/>
            <a:ext cx="6263353" cy="584775"/>
          </a:xfrm>
          <a:prstGeom prst="rect">
            <a:avLst/>
          </a:prstGeom>
          <a:noFill/>
        </p:spPr>
        <p:txBody>
          <a:bodyPr wrap="square" rtlCol="0">
            <a:spAutoFit/>
          </a:bodyPr>
          <a:lstStyle/>
          <a:p>
            <a:pPr algn="ctr"/>
            <a:r>
              <a:rPr lang="en-US" sz="1600" b="1" dirty="0">
                <a:solidFill>
                  <a:schemeClr val="accent5">
                    <a:lumMod val="50000"/>
                  </a:schemeClr>
                </a:solidFill>
              </a:rPr>
              <a:t>LCLS-II live simulation of injector </a:t>
            </a:r>
            <a:r>
              <a:rPr lang="en-US" sz="1600" i="1" dirty="0"/>
              <a:t>(with nonlinear collective effects included) </a:t>
            </a:r>
            <a:r>
              <a:rPr lang="en-US" sz="1600" dirty="0"/>
              <a:t>and online re-calibration to match measurements</a:t>
            </a:r>
          </a:p>
        </p:txBody>
      </p:sp>
      <p:sp>
        <p:nvSpPr>
          <p:cNvPr id="14" name="TextBox 13">
            <a:extLst>
              <a:ext uri="{FF2B5EF4-FFF2-40B4-BE49-F238E27FC236}">
                <a16:creationId xmlns:a16="http://schemas.microsoft.com/office/drawing/2014/main" id="{BC98E7A2-9C70-3870-878C-BC7EB5679C0B}"/>
              </a:ext>
            </a:extLst>
          </p:cNvPr>
          <p:cNvSpPr txBox="1"/>
          <p:nvPr/>
        </p:nvSpPr>
        <p:spPr>
          <a:xfrm>
            <a:off x="162875" y="825580"/>
            <a:ext cx="4706899" cy="5755422"/>
          </a:xfrm>
          <a:prstGeom prst="rect">
            <a:avLst/>
          </a:prstGeom>
          <a:noFill/>
        </p:spPr>
        <p:txBody>
          <a:bodyPr wrap="square" rtlCol="0">
            <a:spAutoFit/>
          </a:bodyPr>
          <a:lstStyle/>
          <a:p>
            <a:pPr marL="234945" indent="-234945">
              <a:buFont typeface="Arial" panose="020B0604020202020204" pitchFamily="34" charset="0"/>
              <a:buChar char="•"/>
            </a:pPr>
            <a:r>
              <a:rPr lang="en-US" sz="1600" b="1" dirty="0">
                <a:solidFill>
                  <a:schemeClr val="accent1"/>
                </a:solidFill>
              </a:rPr>
              <a:t>Digital twins: </a:t>
            </a:r>
            <a:r>
              <a:rPr lang="en-US" sz="1600" dirty="0"/>
              <a:t>Online simulation and modeling with LUME infrastructure + adaptive ML models have been used with LCLS, LCLS-II, and FACET-II</a:t>
            </a:r>
          </a:p>
          <a:p>
            <a:pPr marL="234945" indent="-234945">
              <a:buFont typeface="Arial" panose="020B0604020202020204" pitchFamily="34" charset="0"/>
              <a:buChar char="•"/>
            </a:pPr>
            <a:endParaRPr lang="en-US" sz="1600" dirty="0"/>
          </a:p>
          <a:p>
            <a:pPr marL="234945" indent="-234945">
              <a:buFont typeface="Arial" panose="020B0604020202020204" pitchFamily="34" charset="0"/>
              <a:buChar char="•"/>
            </a:pPr>
            <a:r>
              <a:rPr lang="en-US" sz="1600" b="1" dirty="0">
                <a:solidFill>
                  <a:schemeClr val="accent1"/>
                </a:solidFill>
              </a:rPr>
              <a:t>Data collection/characterization: </a:t>
            </a:r>
            <a:r>
              <a:rPr lang="en-US" sz="1600" dirty="0"/>
              <a:t>Smart sampling for efficient characterization successfully/robustly used online </a:t>
            </a:r>
            <a:br>
              <a:rPr lang="en-US" sz="1600" dirty="0"/>
            </a:br>
            <a:r>
              <a:rPr lang="en-US" sz="1600" i="1" dirty="0">
                <a:sym typeface="Wingdings" pitchFamily="2" charset="2"/>
              </a:rPr>
              <a:t> data used directly to create ML model</a:t>
            </a:r>
          </a:p>
          <a:p>
            <a:endParaRPr lang="en-US" sz="1600" dirty="0">
              <a:sym typeface="Wingdings" pitchFamily="2" charset="2"/>
            </a:endParaRPr>
          </a:p>
          <a:p>
            <a:pPr marL="234945" indent="-234945">
              <a:buFont typeface="Arial" panose="020B0604020202020204" pitchFamily="34" charset="0"/>
              <a:buChar char="•"/>
            </a:pPr>
            <a:r>
              <a:rPr lang="en-US" sz="1600" b="1" dirty="0">
                <a:solidFill>
                  <a:schemeClr val="accent1"/>
                </a:solidFill>
                <a:sym typeface="Wingdings" pitchFamily="2" charset="2"/>
              </a:rPr>
              <a:t>ML-enhanced optimization: </a:t>
            </a:r>
            <a:r>
              <a:rPr lang="en-US" sz="1600" dirty="0">
                <a:sym typeface="Wingdings" pitchFamily="2" charset="2"/>
              </a:rPr>
              <a:t>numerous successes with new algorithms for safe, efficient online tuning (e.g. injector emittance tuning, FEL pulse energy tuning, longitudinal phase space tuning, </a:t>
            </a:r>
            <a:r>
              <a:rPr lang="en-US" sz="1600" dirty="0" err="1">
                <a:sym typeface="Wingdings" pitchFamily="2" charset="2"/>
              </a:rPr>
              <a:t>sextupole</a:t>
            </a:r>
            <a:r>
              <a:rPr lang="en-US" sz="1600" dirty="0">
                <a:sym typeface="Wingdings" pitchFamily="2" charset="2"/>
              </a:rPr>
              <a:t> tuning for beam size)</a:t>
            </a:r>
          </a:p>
          <a:p>
            <a:pPr marL="234945" indent="-234945">
              <a:buFont typeface="Arial" panose="020B0604020202020204" pitchFamily="34" charset="0"/>
              <a:buChar char="•"/>
            </a:pPr>
            <a:endParaRPr lang="en-US" sz="1600" dirty="0">
              <a:sym typeface="Wingdings" pitchFamily="2" charset="2"/>
            </a:endParaRPr>
          </a:p>
          <a:p>
            <a:pPr marL="234945" indent="-234945">
              <a:buFont typeface="Arial" panose="020B0604020202020204" pitchFamily="34" charset="0"/>
              <a:buChar char="•"/>
            </a:pPr>
            <a:r>
              <a:rPr lang="en-US" sz="1600" b="1" dirty="0">
                <a:solidFill>
                  <a:schemeClr val="accent1"/>
                </a:solidFill>
                <a:sym typeface="Wingdings" pitchFamily="2" charset="2"/>
              </a:rPr>
              <a:t>Software transferability: </a:t>
            </a:r>
            <a:r>
              <a:rPr lang="en-US" sz="1600" dirty="0">
                <a:sym typeface="Wingdings" pitchFamily="2" charset="2"/>
              </a:rPr>
              <a:t>have shown easy transfer of modeling and tuning software between LCLS/LCLS-II/FACET-II accelerators and to other labs (e.g. AWA at Argonne); now working integrate between accelerator/photon side at LCLS/LCLS-II</a:t>
            </a:r>
          </a:p>
          <a:p>
            <a:pPr marL="234945" indent="-234945">
              <a:buFont typeface="Arial" panose="020B0604020202020204" pitchFamily="34" charset="0"/>
              <a:buChar char="•"/>
            </a:pPr>
            <a:endParaRPr lang="en-US" sz="1600" dirty="0">
              <a:sym typeface="Wingdings" pitchFamily="2" charset="2"/>
            </a:endParaRPr>
          </a:p>
          <a:p>
            <a:pPr algn="ctr"/>
            <a:endParaRPr lang="en-US" sz="1600" dirty="0"/>
          </a:p>
          <a:p>
            <a:pPr marL="234945" indent="-234945">
              <a:buFont typeface="Arial" panose="020B0604020202020204" pitchFamily="34" charset="0"/>
              <a:buChar char="•"/>
            </a:pPr>
            <a:endParaRPr lang="en-US" sz="1600" dirty="0"/>
          </a:p>
        </p:txBody>
      </p:sp>
      <p:sp>
        <p:nvSpPr>
          <p:cNvPr id="18" name="TextBox 17">
            <a:extLst>
              <a:ext uri="{FF2B5EF4-FFF2-40B4-BE49-F238E27FC236}">
                <a16:creationId xmlns:a16="http://schemas.microsoft.com/office/drawing/2014/main" id="{88AC99AB-25A8-7F54-F1B7-CADE269D53E6}"/>
              </a:ext>
            </a:extLst>
          </p:cNvPr>
          <p:cNvSpPr txBox="1"/>
          <p:nvPr/>
        </p:nvSpPr>
        <p:spPr>
          <a:xfrm>
            <a:off x="5524" y="6324255"/>
            <a:ext cx="12192000" cy="584775"/>
          </a:xfrm>
          <a:prstGeom prst="rect">
            <a:avLst/>
          </a:prstGeom>
          <a:solidFill>
            <a:srgbClr val="8C1515"/>
          </a:solidFill>
          <a:ln>
            <a:solidFill>
              <a:srgbClr val="8C1515"/>
            </a:solidFill>
          </a:ln>
        </p:spPr>
        <p:txBody>
          <a:bodyPr wrap="square" rtlCol="0" anchor="ctr">
            <a:spAutoFit/>
          </a:bodyPr>
          <a:lstStyle/>
          <a:p>
            <a:pPr algn="ctr"/>
            <a:r>
              <a:rPr lang="en-US" sz="1600" dirty="0">
                <a:solidFill>
                  <a:schemeClr val="bg1"/>
                </a:solidFill>
                <a:latin typeface="Lato" panose="020F0502020204030203" pitchFamily="34" charset="0"/>
                <a:ea typeface="Lato" panose="020F0502020204030203" pitchFamily="34" charset="0"/>
                <a:cs typeface="Lato" panose="020F0502020204030203" pitchFamily="34" charset="0"/>
              </a:rPr>
              <a:t>Critical steps toward having an adaptive digital twin system and model-guided, ML-enhanced optimization have been demonstrated </a:t>
            </a:r>
            <a:r>
              <a:rPr lang="en-US" sz="1600" i="1" dirty="0">
                <a:solidFill>
                  <a:schemeClr val="bg1"/>
                </a:solidFill>
                <a:latin typeface="Lato" panose="020F0502020204030203" pitchFamily="34" charset="0"/>
                <a:ea typeface="Lato" panose="020F0502020204030203" pitchFamily="34" charset="0"/>
                <a:cs typeface="Lato" panose="020F0502020204030203" pitchFamily="34" charset="0"/>
                <a:sym typeface="Wingdings" pitchFamily="2" charset="2"/>
              </a:rPr>
              <a:t> now need infrastructure investment + more incorporation into regular operations</a:t>
            </a:r>
            <a:endParaRPr lang="en-US" sz="1600" i="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20" name="TextBox 19">
            <a:extLst>
              <a:ext uri="{FF2B5EF4-FFF2-40B4-BE49-F238E27FC236}">
                <a16:creationId xmlns:a16="http://schemas.microsoft.com/office/drawing/2014/main" id="{293A2AB4-E385-D70B-90DF-DAE0F9D95DB2}"/>
              </a:ext>
            </a:extLst>
          </p:cNvPr>
          <p:cNvSpPr txBox="1"/>
          <p:nvPr/>
        </p:nvSpPr>
        <p:spPr>
          <a:xfrm>
            <a:off x="7640320" y="4834117"/>
            <a:ext cx="4346944" cy="1569660"/>
          </a:xfrm>
          <a:prstGeom prst="rect">
            <a:avLst/>
          </a:prstGeom>
          <a:noFill/>
        </p:spPr>
        <p:txBody>
          <a:bodyPr wrap="square">
            <a:spAutoFit/>
          </a:bodyPr>
          <a:lstStyle/>
          <a:p>
            <a:pPr marL="234945" indent="-234945" algn="ctr"/>
            <a:endParaRPr lang="en-US" sz="1600" dirty="0"/>
          </a:p>
          <a:p>
            <a:pPr marL="234945" indent="-234945" algn="ctr"/>
            <a:r>
              <a:rPr lang="en-US" sz="1600" dirty="0"/>
              <a:t>Used combination of</a:t>
            </a:r>
            <a:r>
              <a:rPr lang="en-US" sz="1600" b="1" dirty="0">
                <a:solidFill>
                  <a:schemeClr val="accent5">
                    <a:lumMod val="50000"/>
                  </a:schemeClr>
                </a:solidFill>
              </a:rPr>
              <a:t> online physics simulation and custom Bayesian tuning algorithms </a:t>
            </a:r>
            <a:r>
              <a:rPr lang="en-US" sz="1600" dirty="0"/>
              <a:t>in LCLS-II injector commissioning</a:t>
            </a:r>
          </a:p>
          <a:p>
            <a:pPr marL="234945" indent="-234945" algn="ctr"/>
            <a:r>
              <a:rPr lang="en-US" sz="1600" b="1" i="1" dirty="0">
                <a:solidFill>
                  <a:schemeClr val="accent5">
                    <a:lumMod val="50000"/>
                  </a:schemeClr>
                </a:solidFill>
                <a:sym typeface="Wingdings" pitchFamily="2" charset="2"/>
              </a:rPr>
              <a:t> achieved best emittance to date</a:t>
            </a:r>
            <a:endParaRPr lang="en-US" sz="1600" b="1" i="1" dirty="0">
              <a:solidFill>
                <a:schemeClr val="accent5">
                  <a:lumMod val="50000"/>
                </a:schemeClr>
              </a:solidFill>
            </a:endParaRPr>
          </a:p>
          <a:p>
            <a:pPr marL="234945" indent="-234945">
              <a:buFont typeface="Arial" panose="020B0604020202020204" pitchFamily="34" charset="0"/>
              <a:buChar char="•"/>
            </a:pPr>
            <a:endParaRPr lang="en-US" sz="1600" dirty="0"/>
          </a:p>
        </p:txBody>
      </p:sp>
      <p:pic>
        <p:nvPicPr>
          <p:cNvPr id="21" name="Picture 20">
            <a:extLst>
              <a:ext uri="{FF2B5EF4-FFF2-40B4-BE49-F238E27FC236}">
                <a16:creationId xmlns:a16="http://schemas.microsoft.com/office/drawing/2014/main" id="{2B70056B-B301-AB55-C7CC-5A6F889867F1}"/>
              </a:ext>
            </a:extLst>
          </p:cNvPr>
          <p:cNvPicPr>
            <a:picLocks noChangeAspect="1"/>
          </p:cNvPicPr>
          <p:nvPr/>
        </p:nvPicPr>
        <p:blipFill>
          <a:blip r:embed="rId4"/>
          <a:stretch>
            <a:fillRect/>
          </a:stretch>
        </p:blipFill>
        <p:spPr>
          <a:xfrm>
            <a:off x="9095541" y="2314534"/>
            <a:ext cx="2891723" cy="2228933"/>
          </a:xfrm>
          <a:prstGeom prst="rect">
            <a:avLst/>
          </a:prstGeom>
        </p:spPr>
      </p:pic>
      <p:sp>
        <p:nvSpPr>
          <p:cNvPr id="38" name="TextBox 37">
            <a:extLst>
              <a:ext uri="{FF2B5EF4-FFF2-40B4-BE49-F238E27FC236}">
                <a16:creationId xmlns:a16="http://schemas.microsoft.com/office/drawing/2014/main" id="{6B945B7C-E803-20A0-707F-7A424585C819}"/>
              </a:ext>
            </a:extLst>
          </p:cNvPr>
          <p:cNvSpPr txBox="1"/>
          <p:nvPr/>
        </p:nvSpPr>
        <p:spPr>
          <a:xfrm>
            <a:off x="6913538" y="499042"/>
            <a:ext cx="1732236" cy="338554"/>
          </a:xfrm>
          <a:prstGeom prst="rect">
            <a:avLst/>
          </a:prstGeom>
          <a:noFill/>
        </p:spPr>
        <p:txBody>
          <a:bodyPr wrap="square" rtlCol="0">
            <a:spAutoFit/>
          </a:bodyPr>
          <a:lstStyle/>
          <a:p>
            <a:pPr algn="ctr"/>
            <a:r>
              <a:rPr lang="en-US" sz="1600" dirty="0"/>
              <a:t>10 variables</a:t>
            </a:r>
          </a:p>
        </p:txBody>
      </p:sp>
      <p:pic>
        <p:nvPicPr>
          <p:cNvPr id="60" name="Picture 59">
            <a:extLst>
              <a:ext uri="{FF2B5EF4-FFF2-40B4-BE49-F238E27FC236}">
                <a16:creationId xmlns:a16="http://schemas.microsoft.com/office/drawing/2014/main" id="{F836E71A-C5E9-46A5-D715-CA3D43636990}"/>
              </a:ext>
            </a:extLst>
          </p:cNvPr>
          <p:cNvPicPr>
            <a:picLocks noChangeAspect="1"/>
          </p:cNvPicPr>
          <p:nvPr/>
        </p:nvPicPr>
        <p:blipFill>
          <a:blip r:embed="rId5"/>
          <a:stretch>
            <a:fillRect/>
          </a:stretch>
        </p:blipFill>
        <p:spPr>
          <a:xfrm>
            <a:off x="5227442" y="487097"/>
            <a:ext cx="5104429" cy="1676243"/>
          </a:xfrm>
          <a:prstGeom prst="rect">
            <a:avLst/>
          </a:prstGeom>
        </p:spPr>
      </p:pic>
      <p:sp>
        <p:nvSpPr>
          <p:cNvPr id="61" name="TextBox 60">
            <a:extLst>
              <a:ext uri="{FF2B5EF4-FFF2-40B4-BE49-F238E27FC236}">
                <a16:creationId xmlns:a16="http://schemas.microsoft.com/office/drawing/2014/main" id="{C0C37514-FECB-2E2A-42C4-B6E9AF483769}"/>
              </a:ext>
            </a:extLst>
          </p:cNvPr>
          <p:cNvSpPr txBox="1"/>
          <p:nvPr/>
        </p:nvSpPr>
        <p:spPr>
          <a:xfrm>
            <a:off x="10505904" y="868373"/>
            <a:ext cx="1686097" cy="830997"/>
          </a:xfrm>
          <a:prstGeom prst="rect">
            <a:avLst/>
          </a:prstGeom>
          <a:noFill/>
        </p:spPr>
        <p:txBody>
          <a:bodyPr wrap="square" rtlCol="0">
            <a:spAutoFit/>
          </a:bodyPr>
          <a:lstStyle/>
          <a:p>
            <a:r>
              <a:rPr lang="en-US" sz="1600" dirty="0">
                <a:solidFill>
                  <a:schemeClr val="accent5">
                    <a:lumMod val="50000"/>
                  </a:schemeClr>
                </a:solidFill>
              </a:rPr>
              <a:t>8x faster characterization than by hand</a:t>
            </a:r>
          </a:p>
        </p:txBody>
      </p:sp>
    </p:spTree>
    <p:extLst>
      <p:ext uri="{BB962C8B-B14F-4D97-AF65-F5344CB8AC3E}">
        <p14:creationId xmlns:p14="http://schemas.microsoft.com/office/powerpoint/2010/main" val="17807006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0C5EFAA7-F625-D87F-CBAC-40E2E33DB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97" y="2500982"/>
            <a:ext cx="3620857" cy="3560967"/>
          </a:xfrm>
          <a:prstGeom prst="rect">
            <a:avLst/>
          </a:prstGeom>
        </p:spPr>
      </p:pic>
      <p:sp>
        <p:nvSpPr>
          <p:cNvPr id="3" name="TextBox 2">
            <a:extLst>
              <a:ext uri="{FF2B5EF4-FFF2-40B4-BE49-F238E27FC236}">
                <a16:creationId xmlns:a16="http://schemas.microsoft.com/office/drawing/2014/main" id="{87273008-C35A-E2F6-242C-46FDB04704FE}"/>
              </a:ext>
            </a:extLst>
          </p:cNvPr>
          <p:cNvSpPr txBox="1"/>
          <p:nvPr/>
        </p:nvSpPr>
        <p:spPr>
          <a:xfrm>
            <a:off x="5241960" y="5983819"/>
            <a:ext cx="8391453" cy="338554"/>
          </a:xfrm>
          <a:prstGeom prst="rect">
            <a:avLst/>
          </a:prstGeom>
          <a:noFill/>
        </p:spPr>
        <p:txBody>
          <a:bodyPr wrap="square" rtlCol="0">
            <a:spAutoFit/>
          </a:bodyPr>
          <a:lstStyle/>
          <a:p>
            <a:r>
              <a:rPr lang="en-US" sz="1600" dirty="0"/>
              <a:t>Higher-precision optimization possible when including hysteresis effects in model</a:t>
            </a:r>
          </a:p>
        </p:txBody>
      </p:sp>
      <p:sp>
        <p:nvSpPr>
          <p:cNvPr id="4" name="Title 2">
            <a:extLst>
              <a:ext uri="{FF2B5EF4-FFF2-40B4-BE49-F238E27FC236}">
                <a16:creationId xmlns:a16="http://schemas.microsoft.com/office/drawing/2014/main" id="{44F82952-0B6F-44FB-4F61-61CBFAC94959}"/>
              </a:ext>
            </a:extLst>
          </p:cNvPr>
          <p:cNvSpPr txBox="1">
            <a:spLocks/>
          </p:cNvSpPr>
          <p:nvPr/>
        </p:nvSpPr>
        <p:spPr>
          <a:xfrm>
            <a:off x="139102" y="87455"/>
            <a:ext cx="4404343" cy="1004044"/>
          </a:xfrm>
          <a:prstGeom prst="rect">
            <a:avLst/>
          </a:prstGeom>
        </p:spPr>
        <p:txBody>
          <a:bodyPr/>
          <a:lstStyle>
            <a:lvl1pPr algn="l" defTabSz="1219140" rtl="0" eaLnBrk="1" latinLnBrk="0" hangingPunct="1">
              <a:spcBef>
                <a:spcPct val="0"/>
              </a:spcBef>
              <a:buNone/>
              <a:defRPr sz="3200" b="1" kern="1200" baseline="0">
                <a:solidFill>
                  <a:schemeClr val="bg2"/>
                </a:solidFill>
                <a:latin typeface="Gill Sans MT" panose="020B0502020104020203" pitchFamily="34" charset="77"/>
                <a:ea typeface="+mj-ea"/>
                <a:cs typeface="Arial" pitchFamily="34" charset="0"/>
              </a:defRPr>
            </a:lvl1pPr>
          </a:lstStyle>
          <a:p>
            <a:r>
              <a:rPr lang="en-US" sz="2000" b="0" dirty="0">
                <a:solidFill>
                  <a:srgbClr val="8D1818"/>
                </a:solidFill>
                <a:latin typeface=""/>
              </a:rPr>
              <a:t>Example: Differentiable Physics + ML Modeling of Hysteresis</a:t>
            </a:r>
          </a:p>
        </p:txBody>
      </p:sp>
      <p:sp>
        <p:nvSpPr>
          <p:cNvPr id="5" name="Rectangle 4">
            <a:extLst>
              <a:ext uri="{FF2B5EF4-FFF2-40B4-BE49-F238E27FC236}">
                <a16:creationId xmlns:a16="http://schemas.microsoft.com/office/drawing/2014/main" id="{D69767CE-8BDF-7BAB-98C7-699153D9313E}"/>
              </a:ext>
            </a:extLst>
          </p:cNvPr>
          <p:cNvSpPr/>
          <p:nvPr/>
        </p:nvSpPr>
        <p:spPr>
          <a:xfrm>
            <a:off x="19976" y="5583991"/>
            <a:ext cx="2494594" cy="718017"/>
          </a:xfrm>
          <a:prstGeom prst="rect">
            <a:avLst/>
          </a:prstGeom>
        </p:spPr>
        <p:txBody>
          <a:bodyPr wrap="none">
            <a:spAutoFit/>
          </a:bodyPr>
          <a:lstStyle/>
          <a:p>
            <a:br>
              <a:rPr lang="en-US" sz="2133" dirty="0">
                <a:latin typeface="Arial" panose="020B0604020202020204" pitchFamily="34" charset="0"/>
              </a:rPr>
            </a:br>
            <a:r>
              <a:rPr lang="en-US" sz="533" dirty="0">
                <a:latin typeface="Arial" panose="020B0604020202020204" pitchFamily="34" charset="0"/>
              </a:rPr>
              <a:t> </a:t>
            </a:r>
          </a:p>
          <a:p>
            <a:r>
              <a:rPr lang="en-US" sz="1400" i="1" dirty="0">
                <a:latin typeface="Arial" panose="020B0604020202020204" pitchFamily="34" charset="0"/>
              </a:rPr>
              <a:t>R. Roussel, et al., PRL, 2022</a:t>
            </a:r>
            <a:endParaRPr lang="en-US" sz="1400" i="1" dirty="0"/>
          </a:p>
        </p:txBody>
      </p:sp>
      <p:pic>
        <p:nvPicPr>
          <p:cNvPr id="6" name="Picture 5">
            <a:extLst>
              <a:ext uri="{FF2B5EF4-FFF2-40B4-BE49-F238E27FC236}">
                <a16:creationId xmlns:a16="http://schemas.microsoft.com/office/drawing/2014/main" id="{677BA3A3-C5BE-A399-B94F-45DE07127161}"/>
              </a:ext>
            </a:extLst>
          </p:cNvPr>
          <p:cNvPicPr>
            <a:picLocks noChangeAspect="1"/>
          </p:cNvPicPr>
          <p:nvPr/>
        </p:nvPicPr>
        <p:blipFill rotWithShape="1">
          <a:blip r:embed="rId3"/>
          <a:srcRect t="46023" b="3722"/>
          <a:stretch/>
        </p:blipFill>
        <p:spPr>
          <a:xfrm>
            <a:off x="8150795" y="60239"/>
            <a:ext cx="3628184" cy="2728159"/>
          </a:xfrm>
          <a:prstGeom prst="rect">
            <a:avLst/>
          </a:prstGeom>
        </p:spPr>
      </p:pic>
      <p:pic>
        <p:nvPicPr>
          <p:cNvPr id="7" name="Picture 6">
            <a:extLst>
              <a:ext uri="{FF2B5EF4-FFF2-40B4-BE49-F238E27FC236}">
                <a16:creationId xmlns:a16="http://schemas.microsoft.com/office/drawing/2014/main" id="{B0595F42-1521-64C5-6610-E22048AB13A8}"/>
              </a:ext>
            </a:extLst>
          </p:cNvPr>
          <p:cNvPicPr>
            <a:picLocks noChangeAspect="1"/>
          </p:cNvPicPr>
          <p:nvPr/>
        </p:nvPicPr>
        <p:blipFill rotWithShape="1">
          <a:blip r:embed="rId3"/>
          <a:srcRect t="2578" b="54656"/>
          <a:stretch/>
        </p:blipFill>
        <p:spPr>
          <a:xfrm>
            <a:off x="4501661" y="62878"/>
            <a:ext cx="3628184" cy="2321684"/>
          </a:xfrm>
          <a:prstGeom prst="rect">
            <a:avLst/>
          </a:prstGeom>
        </p:spPr>
      </p:pic>
      <p:pic>
        <p:nvPicPr>
          <p:cNvPr id="8" name="Picture 7">
            <a:extLst>
              <a:ext uri="{FF2B5EF4-FFF2-40B4-BE49-F238E27FC236}">
                <a16:creationId xmlns:a16="http://schemas.microsoft.com/office/drawing/2014/main" id="{589C8DF6-5A81-5562-66E6-2B9A4A684FD5}"/>
              </a:ext>
            </a:extLst>
          </p:cNvPr>
          <p:cNvPicPr>
            <a:picLocks noChangeAspect="1"/>
          </p:cNvPicPr>
          <p:nvPr/>
        </p:nvPicPr>
        <p:blipFill rotWithShape="1">
          <a:blip r:embed="rId3"/>
          <a:srcRect t="89045" b="3723"/>
          <a:stretch/>
        </p:blipFill>
        <p:spPr>
          <a:xfrm>
            <a:off x="4501663" y="2382945"/>
            <a:ext cx="3628183" cy="392601"/>
          </a:xfrm>
          <a:prstGeom prst="rect">
            <a:avLst/>
          </a:prstGeom>
        </p:spPr>
      </p:pic>
      <p:pic>
        <p:nvPicPr>
          <p:cNvPr id="9" name="Picture 8">
            <a:extLst>
              <a:ext uri="{FF2B5EF4-FFF2-40B4-BE49-F238E27FC236}">
                <a16:creationId xmlns:a16="http://schemas.microsoft.com/office/drawing/2014/main" id="{5821C2D4-7B1C-74BB-5C5B-15DCA3DA26FB}"/>
              </a:ext>
            </a:extLst>
          </p:cNvPr>
          <p:cNvPicPr>
            <a:picLocks noChangeAspect="1"/>
          </p:cNvPicPr>
          <p:nvPr/>
        </p:nvPicPr>
        <p:blipFill rotWithShape="1">
          <a:blip r:embed="rId4"/>
          <a:srcRect t="46485"/>
          <a:stretch/>
        </p:blipFill>
        <p:spPr>
          <a:xfrm>
            <a:off x="7996646" y="3300800"/>
            <a:ext cx="4231513" cy="2697152"/>
          </a:xfrm>
          <a:prstGeom prst="rect">
            <a:avLst/>
          </a:prstGeom>
        </p:spPr>
      </p:pic>
      <p:pic>
        <p:nvPicPr>
          <p:cNvPr id="10" name="Picture 9">
            <a:extLst>
              <a:ext uri="{FF2B5EF4-FFF2-40B4-BE49-F238E27FC236}">
                <a16:creationId xmlns:a16="http://schemas.microsoft.com/office/drawing/2014/main" id="{A3091AF8-2B87-7BD3-6697-4569EDA5FEBE}"/>
              </a:ext>
            </a:extLst>
          </p:cNvPr>
          <p:cNvPicPr>
            <a:picLocks noChangeAspect="1"/>
          </p:cNvPicPr>
          <p:nvPr/>
        </p:nvPicPr>
        <p:blipFill rotWithShape="1">
          <a:blip r:embed="rId4"/>
          <a:srcRect b="53021"/>
          <a:stretch/>
        </p:blipFill>
        <p:spPr>
          <a:xfrm>
            <a:off x="4199997" y="3198583"/>
            <a:ext cx="4231513" cy="2367728"/>
          </a:xfrm>
          <a:prstGeom prst="rect">
            <a:avLst/>
          </a:prstGeom>
        </p:spPr>
      </p:pic>
      <p:cxnSp>
        <p:nvCxnSpPr>
          <p:cNvPr id="11" name="Straight Arrow Connector 10">
            <a:extLst>
              <a:ext uri="{FF2B5EF4-FFF2-40B4-BE49-F238E27FC236}">
                <a16:creationId xmlns:a16="http://schemas.microsoft.com/office/drawing/2014/main" id="{B1EDDA4F-1B24-23B3-16FB-8DFD43CE2F4A}"/>
              </a:ext>
            </a:extLst>
          </p:cNvPr>
          <p:cNvCxnSpPr>
            <a:cxnSpLocks/>
            <a:stCxn id="13" idx="2"/>
          </p:cNvCxnSpPr>
          <p:nvPr/>
        </p:nvCxnSpPr>
        <p:spPr>
          <a:xfrm>
            <a:off x="10044809" y="3924055"/>
            <a:ext cx="104078" cy="5134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70D50E8-E0FC-0B3D-EECC-0F0DBF2C4C27}"/>
              </a:ext>
            </a:extLst>
          </p:cNvPr>
          <p:cNvCxnSpPr>
            <a:cxnSpLocks/>
          </p:cNvCxnSpPr>
          <p:nvPr/>
        </p:nvCxnSpPr>
        <p:spPr>
          <a:xfrm>
            <a:off x="11346280" y="4638163"/>
            <a:ext cx="1016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4E78FC-2B9D-DB14-6965-B0E4DB8FE982}"/>
              </a:ext>
            </a:extLst>
          </p:cNvPr>
          <p:cNvSpPr txBox="1"/>
          <p:nvPr/>
        </p:nvSpPr>
        <p:spPr>
          <a:xfrm>
            <a:off x="9437687" y="3421482"/>
            <a:ext cx="1214243" cy="502573"/>
          </a:xfrm>
          <a:prstGeom prst="rect">
            <a:avLst/>
          </a:prstGeom>
          <a:noFill/>
        </p:spPr>
        <p:txBody>
          <a:bodyPr wrap="none" rtlCol="0">
            <a:spAutoFit/>
          </a:bodyPr>
          <a:lstStyle/>
          <a:p>
            <a:r>
              <a:rPr lang="en-US" sz="1333" dirty="0"/>
              <a:t>BO on sys. </a:t>
            </a:r>
          </a:p>
          <a:p>
            <a:r>
              <a:rPr lang="en-US" sz="1333" dirty="0"/>
              <a:t>with hysteresis</a:t>
            </a:r>
          </a:p>
        </p:txBody>
      </p:sp>
      <p:sp>
        <p:nvSpPr>
          <p:cNvPr id="14" name="TextBox 13">
            <a:extLst>
              <a:ext uri="{FF2B5EF4-FFF2-40B4-BE49-F238E27FC236}">
                <a16:creationId xmlns:a16="http://schemas.microsoft.com/office/drawing/2014/main" id="{FB40CD1C-1EB8-15FE-EA4A-0293ECBF053D}"/>
              </a:ext>
            </a:extLst>
          </p:cNvPr>
          <p:cNvSpPr txBox="1"/>
          <p:nvPr/>
        </p:nvSpPr>
        <p:spPr>
          <a:xfrm>
            <a:off x="10635080" y="4130165"/>
            <a:ext cx="1396664" cy="502573"/>
          </a:xfrm>
          <a:prstGeom prst="rect">
            <a:avLst/>
          </a:prstGeom>
          <a:noFill/>
        </p:spPr>
        <p:txBody>
          <a:bodyPr wrap="none" rtlCol="0">
            <a:spAutoFit/>
          </a:bodyPr>
          <a:lstStyle/>
          <a:p>
            <a:r>
              <a:rPr lang="en-US" sz="1333" dirty="0"/>
              <a:t>Hybrid BO on sys.</a:t>
            </a:r>
          </a:p>
          <a:p>
            <a:r>
              <a:rPr lang="en-US" sz="1333" dirty="0"/>
              <a:t> with hysteresis</a:t>
            </a:r>
          </a:p>
        </p:txBody>
      </p:sp>
      <p:pic>
        <p:nvPicPr>
          <p:cNvPr id="15" name="Picture 14">
            <a:extLst>
              <a:ext uri="{FF2B5EF4-FFF2-40B4-BE49-F238E27FC236}">
                <a16:creationId xmlns:a16="http://schemas.microsoft.com/office/drawing/2014/main" id="{3A682717-A7D9-8A0C-DB65-2BCAA1FB6FC2}"/>
              </a:ext>
            </a:extLst>
          </p:cNvPr>
          <p:cNvPicPr>
            <a:picLocks noChangeAspect="1"/>
          </p:cNvPicPr>
          <p:nvPr/>
        </p:nvPicPr>
        <p:blipFill rotWithShape="1">
          <a:blip r:embed="rId4"/>
          <a:srcRect t="91162"/>
          <a:stretch/>
        </p:blipFill>
        <p:spPr>
          <a:xfrm>
            <a:off x="4199997" y="5555171"/>
            <a:ext cx="4231513" cy="445389"/>
          </a:xfrm>
          <a:prstGeom prst="rect">
            <a:avLst/>
          </a:prstGeom>
        </p:spPr>
      </p:pic>
      <p:sp>
        <p:nvSpPr>
          <p:cNvPr id="16" name="Rectangle 15">
            <a:extLst>
              <a:ext uri="{FF2B5EF4-FFF2-40B4-BE49-F238E27FC236}">
                <a16:creationId xmlns:a16="http://schemas.microsoft.com/office/drawing/2014/main" id="{DB685D39-4378-62C7-4544-084141656099}"/>
              </a:ext>
            </a:extLst>
          </p:cNvPr>
          <p:cNvSpPr/>
          <p:nvPr/>
        </p:nvSpPr>
        <p:spPr>
          <a:xfrm>
            <a:off x="4302369" y="3114713"/>
            <a:ext cx="445280" cy="30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7" name="Rectangle 16">
            <a:extLst>
              <a:ext uri="{FF2B5EF4-FFF2-40B4-BE49-F238E27FC236}">
                <a16:creationId xmlns:a16="http://schemas.microsoft.com/office/drawing/2014/main" id="{E3F083D2-3CD7-5755-DBDD-5BA486C609BB}"/>
              </a:ext>
            </a:extLst>
          </p:cNvPr>
          <p:cNvSpPr/>
          <p:nvPr/>
        </p:nvSpPr>
        <p:spPr>
          <a:xfrm>
            <a:off x="4302369" y="5430607"/>
            <a:ext cx="445280" cy="30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8" name="Rectangle 17">
            <a:extLst>
              <a:ext uri="{FF2B5EF4-FFF2-40B4-BE49-F238E27FC236}">
                <a16:creationId xmlns:a16="http://schemas.microsoft.com/office/drawing/2014/main" id="{6ACBE531-3ADC-635B-8077-B2E5A78770E5}"/>
              </a:ext>
            </a:extLst>
          </p:cNvPr>
          <p:cNvSpPr/>
          <p:nvPr/>
        </p:nvSpPr>
        <p:spPr>
          <a:xfrm>
            <a:off x="4515683" y="2268927"/>
            <a:ext cx="445280" cy="30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19" name="Rectangle 18">
            <a:extLst>
              <a:ext uri="{FF2B5EF4-FFF2-40B4-BE49-F238E27FC236}">
                <a16:creationId xmlns:a16="http://schemas.microsoft.com/office/drawing/2014/main" id="{168E0E99-759D-9009-47CC-D4B253F3B525}"/>
              </a:ext>
            </a:extLst>
          </p:cNvPr>
          <p:cNvSpPr/>
          <p:nvPr/>
        </p:nvSpPr>
        <p:spPr>
          <a:xfrm>
            <a:off x="4543444" y="-93147"/>
            <a:ext cx="445280" cy="30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0" name="Rectangle 19">
            <a:extLst>
              <a:ext uri="{FF2B5EF4-FFF2-40B4-BE49-F238E27FC236}">
                <a16:creationId xmlns:a16="http://schemas.microsoft.com/office/drawing/2014/main" id="{B850D86F-9DE0-5987-6414-BE16CCC83755}"/>
              </a:ext>
            </a:extLst>
          </p:cNvPr>
          <p:cNvSpPr/>
          <p:nvPr/>
        </p:nvSpPr>
        <p:spPr>
          <a:xfrm>
            <a:off x="8711955" y="3198583"/>
            <a:ext cx="3451748" cy="162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1" name="Rectangle 20">
            <a:extLst>
              <a:ext uri="{FF2B5EF4-FFF2-40B4-BE49-F238E27FC236}">
                <a16:creationId xmlns:a16="http://schemas.microsoft.com/office/drawing/2014/main" id="{05EFAF0C-B736-B7B7-4CB2-0CD7324FA9AD}"/>
              </a:ext>
            </a:extLst>
          </p:cNvPr>
          <p:cNvSpPr/>
          <p:nvPr/>
        </p:nvSpPr>
        <p:spPr>
          <a:xfrm>
            <a:off x="8243349" y="-46784"/>
            <a:ext cx="445280" cy="306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2" name="TextBox 21">
            <a:extLst>
              <a:ext uri="{FF2B5EF4-FFF2-40B4-BE49-F238E27FC236}">
                <a16:creationId xmlns:a16="http://schemas.microsoft.com/office/drawing/2014/main" id="{AF9257FD-8D1F-DD96-6D8C-1E6FF4EB4ADC}"/>
              </a:ext>
            </a:extLst>
          </p:cNvPr>
          <p:cNvSpPr txBox="1"/>
          <p:nvPr/>
        </p:nvSpPr>
        <p:spPr>
          <a:xfrm>
            <a:off x="6919625" y="8089"/>
            <a:ext cx="1383257" cy="543867"/>
          </a:xfrm>
          <a:prstGeom prst="rect">
            <a:avLst/>
          </a:prstGeom>
          <a:noFill/>
        </p:spPr>
        <p:txBody>
          <a:bodyPr wrap="square" rtlCol="0">
            <a:spAutoFit/>
          </a:bodyPr>
          <a:lstStyle/>
          <a:p>
            <a:r>
              <a:rPr lang="en-US" sz="1467" dirty="0"/>
              <a:t>Regular GP</a:t>
            </a:r>
          </a:p>
          <a:p>
            <a:r>
              <a:rPr lang="en-US" sz="1467" dirty="0"/>
              <a:t>     Model</a:t>
            </a:r>
          </a:p>
        </p:txBody>
      </p:sp>
      <p:sp>
        <p:nvSpPr>
          <p:cNvPr id="23" name="TextBox 22">
            <a:extLst>
              <a:ext uri="{FF2B5EF4-FFF2-40B4-BE49-F238E27FC236}">
                <a16:creationId xmlns:a16="http://schemas.microsoft.com/office/drawing/2014/main" id="{390C3E1E-0EC6-E9AD-2560-26F9D42433F9}"/>
              </a:ext>
            </a:extLst>
          </p:cNvPr>
          <p:cNvSpPr txBox="1"/>
          <p:nvPr/>
        </p:nvSpPr>
        <p:spPr>
          <a:xfrm>
            <a:off x="10268006" y="54814"/>
            <a:ext cx="2232929" cy="543867"/>
          </a:xfrm>
          <a:prstGeom prst="rect">
            <a:avLst/>
          </a:prstGeom>
          <a:noFill/>
        </p:spPr>
        <p:txBody>
          <a:bodyPr wrap="square" rtlCol="0">
            <a:spAutoFit/>
          </a:bodyPr>
          <a:lstStyle/>
          <a:p>
            <a:r>
              <a:rPr lang="en-US" sz="1467" dirty="0"/>
              <a:t>Hysteresis + GP</a:t>
            </a:r>
          </a:p>
          <a:p>
            <a:r>
              <a:rPr lang="en-US" sz="1467" dirty="0"/>
              <a:t>              Model</a:t>
            </a:r>
          </a:p>
        </p:txBody>
      </p:sp>
      <p:sp>
        <p:nvSpPr>
          <p:cNvPr id="24" name="Google Shape;380;g134c20c7434_0_10">
            <a:extLst>
              <a:ext uri="{FF2B5EF4-FFF2-40B4-BE49-F238E27FC236}">
                <a16:creationId xmlns:a16="http://schemas.microsoft.com/office/drawing/2014/main" id="{D0E96CE4-4721-FBAC-EF67-4A2962B81EC4}"/>
              </a:ext>
            </a:extLst>
          </p:cNvPr>
          <p:cNvSpPr txBox="1"/>
          <p:nvPr/>
        </p:nvSpPr>
        <p:spPr>
          <a:xfrm>
            <a:off x="-18080" y="6464612"/>
            <a:ext cx="12228159" cy="400079"/>
          </a:xfrm>
          <a:prstGeom prst="rect">
            <a:avLst/>
          </a:prstGeom>
          <a:solidFill>
            <a:srgbClr val="8C1515"/>
          </a:solidFill>
          <a:ln>
            <a:noFill/>
          </a:ln>
        </p:spPr>
        <p:txBody>
          <a:bodyPr spcFirstLastPara="1" wrap="square" lIns="91425" tIns="91425" rIns="91425" bIns="91425" anchor="t" anchorCtr="0">
            <a:spAutoFit/>
          </a:bodyPr>
          <a:lstStyle/>
          <a:p>
            <a:pPr algn="ctr"/>
            <a:r>
              <a:rPr lang="en-US" sz="1400" dirty="0">
                <a:solidFill>
                  <a:schemeClr val="lt1"/>
                </a:solidFill>
                <a:latin typeface="Lato"/>
                <a:ea typeface="Lato"/>
                <a:cs typeface="Lato"/>
                <a:sym typeface="Lato"/>
              </a:rPr>
              <a:t>Promising example showing the power of differentiable physics and ML models to enable high-precision characterization and control with minimal data. </a:t>
            </a:r>
          </a:p>
        </p:txBody>
      </p:sp>
      <p:sp>
        <p:nvSpPr>
          <p:cNvPr id="25" name="TextBox 24">
            <a:extLst>
              <a:ext uri="{FF2B5EF4-FFF2-40B4-BE49-F238E27FC236}">
                <a16:creationId xmlns:a16="http://schemas.microsoft.com/office/drawing/2014/main" id="{664897C3-1774-14EE-8C5E-3B472410251D}"/>
              </a:ext>
            </a:extLst>
          </p:cNvPr>
          <p:cNvSpPr txBox="1"/>
          <p:nvPr/>
        </p:nvSpPr>
        <p:spPr>
          <a:xfrm>
            <a:off x="184922" y="954132"/>
            <a:ext cx="4176807" cy="1446935"/>
          </a:xfrm>
          <a:prstGeom prst="rect">
            <a:avLst/>
          </a:prstGeom>
          <a:noFill/>
        </p:spPr>
        <p:txBody>
          <a:bodyPr wrap="square" rtlCol="0">
            <a:spAutoFit/>
          </a:bodyPr>
          <a:lstStyle/>
          <a:p>
            <a:r>
              <a:rPr lang="en-US" sz="1467" dirty="0"/>
              <a:t>Magnetic hysteresis has been a major impediment to high-precision tuning </a:t>
            </a:r>
            <a:r>
              <a:rPr lang="en-US" sz="1467" i="1" dirty="0">
                <a:sym typeface="Wingdings" pitchFamily="2" charset="2"/>
              </a:rPr>
              <a:t> historically required standardization of magnets</a:t>
            </a:r>
            <a:br>
              <a:rPr lang="en-US" sz="1467" dirty="0">
                <a:sym typeface="Wingdings" pitchFamily="2" charset="2"/>
              </a:rPr>
            </a:br>
            <a:endParaRPr lang="en-US" sz="1467" dirty="0">
              <a:sym typeface="Wingdings" pitchFamily="2" charset="2"/>
            </a:endParaRPr>
          </a:p>
          <a:p>
            <a:r>
              <a:rPr lang="en-US" sz="1467" dirty="0">
                <a:sym typeface="Wingdings" pitchFamily="2" charset="2"/>
              </a:rPr>
              <a:t>New modeling approach combining classical </a:t>
            </a:r>
            <a:r>
              <a:rPr lang="en-US" sz="1467" dirty="0" err="1">
                <a:sym typeface="Wingdings" pitchFamily="2" charset="2"/>
              </a:rPr>
              <a:t>Preisach</a:t>
            </a:r>
            <a:r>
              <a:rPr lang="en-US" sz="1467" dirty="0">
                <a:sym typeface="Wingdings" pitchFamily="2" charset="2"/>
              </a:rPr>
              <a:t> model and a Gaussian Process</a:t>
            </a:r>
            <a:endParaRPr lang="en-US" sz="1467" dirty="0"/>
          </a:p>
        </p:txBody>
      </p:sp>
      <p:sp>
        <p:nvSpPr>
          <p:cNvPr id="26" name="TextBox 25">
            <a:extLst>
              <a:ext uri="{FF2B5EF4-FFF2-40B4-BE49-F238E27FC236}">
                <a16:creationId xmlns:a16="http://schemas.microsoft.com/office/drawing/2014/main" id="{AA597D69-E79F-C6E6-1042-09777989B7BB}"/>
              </a:ext>
            </a:extLst>
          </p:cNvPr>
          <p:cNvSpPr txBox="1"/>
          <p:nvPr/>
        </p:nvSpPr>
        <p:spPr>
          <a:xfrm>
            <a:off x="4747649" y="2745109"/>
            <a:ext cx="7643088" cy="830997"/>
          </a:xfrm>
          <a:prstGeom prst="rect">
            <a:avLst/>
          </a:prstGeom>
          <a:noFill/>
        </p:spPr>
        <p:txBody>
          <a:bodyPr wrap="square" rtlCol="0">
            <a:spAutoFit/>
          </a:bodyPr>
          <a:lstStyle/>
          <a:p>
            <a:pPr algn="ctr"/>
            <a:r>
              <a:rPr lang="en-US" sz="1600" dirty="0"/>
              <a:t>Joint modeling of hysteresis and beam propagation is more accurate and enables in-situ hysteresis characterization</a:t>
            </a:r>
          </a:p>
          <a:p>
            <a:pPr algn="ctr"/>
            <a:endParaRPr lang="en-US" sz="1600" dirty="0"/>
          </a:p>
        </p:txBody>
      </p:sp>
    </p:spTree>
    <p:extLst>
      <p:ext uri="{BB962C8B-B14F-4D97-AF65-F5344CB8AC3E}">
        <p14:creationId xmlns:p14="http://schemas.microsoft.com/office/powerpoint/2010/main" val="2170296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634B78-F66C-75F3-A96A-EC4C5B556F3C}"/>
              </a:ext>
            </a:extLst>
          </p:cNvPr>
          <p:cNvSpPr>
            <a:spLocks noGrp="1"/>
          </p:cNvSpPr>
          <p:nvPr>
            <p:ph type="title" idx="4294967295"/>
          </p:nvPr>
        </p:nvSpPr>
        <p:spPr>
          <a:xfrm>
            <a:off x="516663" y="188656"/>
            <a:ext cx="10553700" cy="631825"/>
          </a:xfrm>
        </p:spPr>
        <p:txBody>
          <a:bodyPr/>
          <a:lstStyle/>
          <a:p>
            <a:r>
              <a:rPr lang="en-US" sz="2667" dirty="0"/>
              <a:t>Example: Multi-Objective Bayesian Optimization (MOBO)</a:t>
            </a:r>
          </a:p>
        </p:txBody>
      </p:sp>
      <p:sp>
        <p:nvSpPr>
          <p:cNvPr id="5" name="Slide Number Placeholder 4">
            <a:extLst>
              <a:ext uri="{FF2B5EF4-FFF2-40B4-BE49-F238E27FC236}">
                <a16:creationId xmlns:a16="http://schemas.microsoft.com/office/drawing/2014/main" id="{C5488EE4-5ADB-9D74-CA51-3FA68C303D8C}"/>
              </a:ext>
            </a:extLst>
          </p:cNvPr>
          <p:cNvSpPr>
            <a:spLocks noGrp="1"/>
          </p:cNvSpPr>
          <p:nvPr>
            <p:ph type="sldNum" idx="4294967295"/>
          </p:nvPr>
        </p:nvSpPr>
        <p:spPr>
          <a:xfrm>
            <a:off x="11480800" y="8377099"/>
            <a:ext cx="3657600" cy="486833"/>
          </a:xfrm>
          <a:prstGeom prst="rect">
            <a:avLst/>
          </a:prstGeom>
          <a:noFill/>
          <a:ln>
            <a:noFill/>
          </a:ln>
        </p:spPr>
        <p:txBody>
          <a:bodyPr spcFirstLastPara="1" vert="horz" wrap="square" lIns="121900" tIns="60933" rIns="0" bIns="60933"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9pPr>
          </a:lstStyle>
          <a:p>
            <a:pPr algn="r"/>
            <a:fld id="{00000000-1234-1234-1234-123412341234}" type="slidenum">
              <a:rPr lang="en-US" smtClean="0"/>
              <a:pPr algn="r"/>
              <a:t>55</a:t>
            </a:fld>
            <a:endParaRPr lang="en-US"/>
          </a:p>
        </p:txBody>
      </p:sp>
      <p:pic>
        <p:nvPicPr>
          <p:cNvPr id="8" name="Picture 7">
            <a:extLst>
              <a:ext uri="{FF2B5EF4-FFF2-40B4-BE49-F238E27FC236}">
                <a16:creationId xmlns:a16="http://schemas.microsoft.com/office/drawing/2014/main" id="{EF6B8038-CCCE-CD8D-3948-D3EC7B8F8CC1}"/>
              </a:ext>
            </a:extLst>
          </p:cNvPr>
          <p:cNvPicPr>
            <a:picLocks noChangeAspect="1"/>
          </p:cNvPicPr>
          <p:nvPr/>
        </p:nvPicPr>
        <p:blipFill>
          <a:blip r:embed="rId2"/>
          <a:stretch>
            <a:fillRect/>
          </a:stretch>
        </p:blipFill>
        <p:spPr>
          <a:xfrm>
            <a:off x="6971134" y="1077858"/>
            <a:ext cx="4630412" cy="2031325"/>
          </a:xfrm>
          <a:prstGeom prst="rect">
            <a:avLst/>
          </a:prstGeom>
        </p:spPr>
      </p:pic>
      <p:pic>
        <p:nvPicPr>
          <p:cNvPr id="9" name="Picture 8">
            <a:extLst>
              <a:ext uri="{FF2B5EF4-FFF2-40B4-BE49-F238E27FC236}">
                <a16:creationId xmlns:a16="http://schemas.microsoft.com/office/drawing/2014/main" id="{DCB8C0EA-D5FE-7708-F15B-AE4C89F1AC2B}"/>
              </a:ext>
            </a:extLst>
          </p:cNvPr>
          <p:cNvPicPr>
            <a:picLocks noChangeAspect="1"/>
          </p:cNvPicPr>
          <p:nvPr/>
        </p:nvPicPr>
        <p:blipFill rotWithShape="1">
          <a:blip r:embed="rId3"/>
          <a:srcRect t="52249" b="964"/>
          <a:stretch/>
        </p:blipFill>
        <p:spPr>
          <a:xfrm>
            <a:off x="3532311" y="3917653"/>
            <a:ext cx="3195821" cy="1995155"/>
          </a:xfrm>
          <a:prstGeom prst="rect">
            <a:avLst/>
          </a:prstGeom>
        </p:spPr>
      </p:pic>
      <p:pic>
        <p:nvPicPr>
          <p:cNvPr id="10" name="Picture 9">
            <a:extLst>
              <a:ext uri="{FF2B5EF4-FFF2-40B4-BE49-F238E27FC236}">
                <a16:creationId xmlns:a16="http://schemas.microsoft.com/office/drawing/2014/main" id="{AC6C200F-5546-38B4-58EE-3627EAD6782A}"/>
              </a:ext>
            </a:extLst>
          </p:cNvPr>
          <p:cNvPicPr>
            <a:picLocks noChangeAspect="1"/>
          </p:cNvPicPr>
          <p:nvPr/>
        </p:nvPicPr>
        <p:blipFill rotWithShape="1">
          <a:blip r:embed="rId4"/>
          <a:srcRect b="39834"/>
          <a:stretch/>
        </p:blipFill>
        <p:spPr>
          <a:xfrm>
            <a:off x="7012690" y="2960650"/>
            <a:ext cx="3195821" cy="2755405"/>
          </a:xfrm>
          <a:prstGeom prst="rect">
            <a:avLst/>
          </a:prstGeom>
        </p:spPr>
      </p:pic>
      <p:pic>
        <p:nvPicPr>
          <p:cNvPr id="11" name="Picture 10">
            <a:extLst>
              <a:ext uri="{FF2B5EF4-FFF2-40B4-BE49-F238E27FC236}">
                <a16:creationId xmlns:a16="http://schemas.microsoft.com/office/drawing/2014/main" id="{91CA5C13-C95D-962F-ED49-5F46A7DAEE25}"/>
              </a:ext>
            </a:extLst>
          </p:cNvPr>
          <p:cNvPicPr>
            <a:picLocks noChangeAspect="1"/>
          </p:cNvPicPr>
          <p:nvPr/>
        </p:nvPicPr>
        <p:blipFill rotWithShape="1">
          <a:blip r:embed="rId3"/>
          <a:srcRect b="49806"/>
          <a:stretch/>
        </p:blipFill>
        <p:spPr>
          <a:xfrm>
            <a:off x="52541" y="3706887"/>
            <a:ext cx="3438215" cy="2125549"/>
          </a:xfrm>
          <a:prstGeom prst="rect">
            <a:avLst/>
          </a:prstGeom>
        </p:spPr>
      </p:pic>
      <p:sp>
        <p:nvSpPr>
          <p:cNvPr id="12" name="TextBox 11">
            <a:extLst>
              <a:ext uri="{FF2B5EF4-FFF2-40B4-BE49-F238E27FC236}">
                <a16:creationId xmlns:a16="http://schemas.microsoft.com/office/drawing/2014/main" id="{903C03FC-3F05-0595-EB27-9C0EDD38AC41}"/>
              </a:ext>
            </a:extLst>
          </p:cNvPr>
          <p:cNvSpPr txBox="1"/>
          <p:nvPr/>
        </p:nvSpPr>
        <p:spPr>
          <a:xfrm>
            <a:off x="10208511" y="3716708"/>
            <a:ext cx="1834283" cy="2103589"/>
          </a:xfrm>
          <a:prstGeom prst="rect">
            <a:avLst/>
          </a:prstGeom>
          <a:noFill/>
        </p:spPr>
        <p:txBody>
          <a:bodyPr wrap="square" rtlCol="0">
            <a:spAutoFit/>
          </a:bodyPr>
          <a:lstStyle/>
          <a:p>
            <a:pPr algn="ctr"/>
            <a:r>
              <a:rPr lang="en-US" sz="1867" dirty="0"/>
              <a:t>Can enforce smooth exploration</a:t>
            </a:r>
            <a:br>
              <a:rPr lang="en-US" sz="1867" dirty="0"/>
            </a:br>
            <a:br>
              <a:rPr lang="en-US" sz="1867" i="1" dirty="0"/>
            </a:br>
            <a:r>
              <a:rPr lang="en-US" sz="1867" i="1" dirty="0"/>
              <a:t> (no wild changes in input settings)</a:t>
            </a:r>
          </a:p>
        </p:txBody>
      </p:sp>
      <p:pic>
        <p:nvPicPr>
          <p:cNvPr id="13" name="Picture 12">
            <a:extLst>
              <a:ext uri="{FF2B5EF4-FFF2-40B4-BE49-F238E27FC236}">
                <a16:creationId xmlns:a16="http://schemas.microsoft.com/office/drawing/2014/main" id="{D81BB772-E760-750A-5A82-3BBC4F53377D}"/>
              </a:ext>
            </a:extLst>
          </p:cNvPr>
          <p:cNvPicPr>
            <a:picLocks noChangeAspect="1"/>
          </p:cNvPicPr>
          <p:nvPr/>
        </p:nvPicPr>
        <p:blipFill rotWithShape="1">
          <a:blip r:embed="rId4"/>
          <a:srcRect t="88017" b="-6927"/>
          <a:stretch/>
        </p:blipFill>
        <p:spPr>
          <a:xfrm>
            <a:off x="7012690" y="5725311"/>
            <a:ext cx="3195821" cy="865988"/>
          </a:xfrm>
          <a:prstGeom prst="rect">
            <a:avLst/>
          </a:prstGeom>
        </p:spPr>
      </p:pic>
      <p:sp>
        <p:nvSpPr>
          <p:cNvPr id="14" name="TextBox 13">
            <a:extLst>
              <a:ext uri="{FF2B5EF4-FFF2-40B4-BE49-F238E27FC236}">
                <a16:creationId xmlns:a16="http://schemas.microsoft.com/office/drawing/2014/main" id="{201ECBDE-5659-367C-A108-0983E7451CAF}"/>
              </a:ext>
            </a:extLst>
          </p:cNvPr>
          <p:cNvSpPr txBox="1"/>
          <p:nvPr/>
        </p:nvSpPr>
        <p:spPr>
          <a:xfrm>
            <a:off x="11013472" y="5832437"/>
            <a:ext cx="1178528" cy="430887"/>
          </a:xfrm>
          <a:prstGeom prst="rect">
            <a:avLst/>
          </a:prstGeom>
          <a:noFill/>
        </p:spPr>
        <p:txBody>
          <a:bodyPr wrap="none" rtlCol="0">
            <a:spAutoFit/>
          </a:bodyPr>
          <a:lstStyle/>
          <a:p>
            <a:pPr algn="r"/>
            <a:r>
              <a:rPr lang="en-US" sz="1100" i="1" dirty="0">
                <a:solidFill>
                  <a:schemeClr val="tx1">
                    <a:lumMod val="75000"/>
                    <a:lumOff val="25000"/>
                  </a:schemeClr>
                </a:solidFill>
              </a:rPr>
              <a:t>R. Roussel, et al., </a:t>
            </a:r>
          </a:p>
          <a:p>
            <a:pPr algn="r"/>
            <a:r>
              <a:rPr lang="en-US" sz="1100" i="1" dirty="0">
                <a:solidFill>
                  <a:schemeClr val="tx1">
                    <a:lumMod val="75000"/>
                    <a:lumOff val="25000"/>
                  </a:schemeClr>
                </a:solidFill>
              </a:rPr>
              <a:t>PRAB (2021)</a:t>
            </a:r>
          </a:p>
        </p:txBody>
      </p:sp>
      <p:sp>
        <p:nvSpPr>
          <p:cNvPr id="17" name="Text Placeholder 3">
            <a:extLst>
              <a:ext uri="{FF2B5EF4-FFF2-40B4-BE49-F238E27FC236}">
                <a16:creationId xmlns:a16="http://schemas.microsoft.com/office/drawing/2014/main" id="{A31405AE-98D7-86FE-F475-D192156BF0EA}"/>
              </a:ext>
            </a:extLst>
          </p:cNvPr>
          <p:cNvSpPr txBox="1">
            <a:spLocks/>
          </p:cNvSpPr>
          <p:nvPr/>
        </p:nvSpPr>
        <p:spPr>
          <a:xfrm>
            <a:off x="453413" y="930891"/>
            <a:ext cx="6158404" cy="4452900"/>
          </a:xfrm>
          <a:prstGeom prst="rect">
            <a:avLst/>
          </a:prstGeom>
          <a:noFill/>
          <a:ln>
            <a:noFill/>
          </a:ln>
        </p:spPr>
        <p:txBody>
          <a:bodyPr spcFirstLastPara="1" wrap="square" lIns="0"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15000"/>
              </a:lnSpc>
              <a:spcBef>
                <a:spcPts val="1000"/>
              </a:spcBef>
              <a:spcAft>
                <a:spcPts val="0"/>
              </a:spcAft>
              <a:buClr>
                <a:srgbClr val="B83A4B"/>
              </a:buClr>
              <a:buSzPts val="1600"/>
              <a:buFont typeface="Lato"/>
              <a:buNone/>
              <a:defRPr sz="1600" b="0" i="0" u="none" strike="noStrike" cap="none">
                <a:solidFill>
                  <a:srgbClr val="3F3F3F"/>
                </a:solidFill>
                <a:latin typeface="Lato"/>
                <a:ea typeface="Lato"/>
                <a:cs typeface="Lato"/>
                <a:sym typeface="Lato"/>
              </a:defRPr>
            </a:lvl1pPr>
            <a:lvl2pPr marL="914400" marR="0" lvl="1" indent="-342392" algn="l" rtl="0">
              <a:lnSpc>
                <a:spcPct val="115000"/>
              </a:lnSpc>
              <a:spcBef>
                <a:spcPts val="500"/>
              </a:spcBef>
              <a:spcAft>
                <a:spcPts val="0"/>
              </a:spcAft>
              <a:buClr>
                <a:srgbClr val="B83A4B"/>
              </a:buClr>
              <a:buSzPts val="1792"/>
              <a:buFont typeface="Arial"/>
              <a:buChar char="●"/>
              <a:defRPr sz="1600" b="0" i="0" u="none" strike="noStrike" cap="none">
                <a:solidFill>
                  <a:srgbClr val="3F3F3F"/>
                </a:solidFill>
                <a:latin typeface="Lato"/>
                <a:ea typeface="Lato"/>
                <a:cs typeface="Lato"/>
                <a:sym typeface="Lato"/>
              </a:defRPr>
            </a:lvl2pPr>
            <a:lvl3pPr marL="1371600" marR="0" lvl="2" indent="-327660" algn="l" rtl="0">
              <a:lnSpc>
                <a:spcPct val="115000"/>
              </a:lnSpc>
              <a:spcBef>
                <a:spcPts val="500"/>
              </a:spcBef>
              <a:spcAft>
                <a:spcPts val="0"/>
              </a:spcAft>
              <a:buClr>
                <a:srgbClr val="B83A4B"/>
              </a:buClr>
              <a:buSzPts val="1560"/>
              <a:buFont typeface="Arial"/>
              <a:buChar char="●"/>
              <a:defRPr sz="1400" b="0" i="0" u="none" strike="noStrike" cap="none">
                <a:solidFill>
                  <a:srgbClr val="3F3F3F"/>
                </a:solidFill>
                <a:latin typeface="Lato"/>
                <a:ea typeface="Lato"/>
                <a:cs typeface="Lato"/>
                <a:sym typeface="Lato"/>
              </a:defRPr>
            </a:lvl3pPr>
            <a:lvl4pPr marL="1828800" marR="0" lvl="3" indent="-328167" algn="l" rtl="0">
              <a:lnSpc>
                <a:spcPct val="115000"/>
              </a:lnSpc>
              <a:spcBef>
                <a:spcPts val="500"/>
              </a:spcBef>
              <a:spcAft>
                <a:spcPts val="0"/>
              </a:spcAft>
              <a:buClr>
                <a:srgbClr val="B83A4B"/>
              </a:buClr>
              <a:buSzPts val="1568"/>
              <a:buFont typeface="Arial"/>
              <a:buChar char="●"/>
              <a:defRPr sz="1400" b="0" i="0" u="none" strike="noStrike" cap="none">
                <a:solidFill>
                  <a:srgbClr val="3F3F3F"/>
                </a:solidFill>
                <a:latin typeface="Lato"/>
                <a:ea typeface="Lato"/>
                <a:cs typeface="Lato"/>
                <a:sym typeface="Lato"/>
              </a:defRPr>
            </a:lvl4pPr>
            <a:lvl5pPr marL="2286000" marR="0" lvl="4" indent="-328167" algn="l" rtl="0">
              <a:lnSpc>
                <a:spcPct val="115000"/>
              </a:lnSpc>
              <a:spcBef>
                <a:spcPts val="500"/>
              </a:spcBef>
              <a:spcAft>
                <a:spcPts val="0"/>
              </a:spcAft>
              <a:buClr>
                <a:srgbClr val="B83A4B"/>
              </a:buClr>
              <a:buSzPts val="1568"/>
              <a:buFont typeface="Arial"/>
              <a:buChar char="●"/>
              <a:defRPr sz="1400" b="0" i="1" u="none" strike="noStrike" cap="none">
                <a:solidFill>
                  <a:srgbClr val="3F3F3F"/>
                </a:solidFill>
                <a:latin typeface="Lato"/>
                <a:ea typeface="Lato"/>
                <a:cs typeface="Lato"/>
                <a:sym typeface="Lato"/>
              </a:defRPr>
            </a:lvl5pPr>
            <a:lvl6pPr marL="2743200" marR="0" lvl="5"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6pPr>
            <a:lvl7pPr marL="3200400" marR="0" lvl="6"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7pPr>
            <a:lvl8pPr marL="3657600" marR="0" lvl="7"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8pPr>
            <a:lvl9pPr marL="4114800" marR="0" lvl="8" indent="-304800" algn="l" rtl="0">
              <a:lnSpc>
                <a:spcPct val="115000"/>
              </a:lnSpc>
              <a:spcBef>
                <a:spcPts val="500"/>
              </a:spcBef>
              <a:spcAft>
                <a:spcPts val="0"/>
              </a:spcAft>
              <a:buClr>
                <a:schemeClr val="dk1"/>
              </a:buClr>
              <a:buSzPts val="1200"/>
              <a:buFont typeface="Lato"/>
              <a:buChar char="●"/>
              <a:defRPr sz="1200" b="0" i="0" u="none" strike="noStrike" cap="none">
                <a:solidFill>
                  <a:schemeClr val="dk1"/>
                </a:solidFill>
                <a:latin typeface="Lato"/>
                <a:ea typeface="Lato"/>
                <a:cs typeface="Lato"/>
                <a:sym typeface="Lato"/>
              </a:defRPr>
            </a:lvl9pPr>
          </a:lstStyle>
          <a:p>
            <a:pPr marL="228594" indent="0"/>
            <a:r>
              <a:rPr lang="en-US" dirty="0"/>
              <a:t>Multi-objective optimization (MOO) in accelerators is traditionally done offline with high performance computing and simulations, or online at individual working points only</a:t>
            </a:r>
          </a:p>
          <a:p>
            <a:pPr marL="514338" indent="-285744">
              <a:buFont typeface="Arial" panose="020B0604020202020204" pitchFamily="34" charset="0"/>
              <a:buChar char="•"/>
            </a:pPr>
            <a:r>
              <a:rPr lang="en-US" dirty="0"/>
              <a:t>MOBO enables full characterization of optimal beam parameter tradeoffs (i.e. the Pareto front) online with high sample-efficiency</a:t>
            </a:r>
          </a:p>
          <a:p>
            <a:pPr marL="514338" indent="-285744">
              <a:buFont typeface="Arial" panose="020B0604020202020204" pitchFamily="34" charset="0"/>
              <a:buChar char="•"/>
            </a:pPr>
            <a:r>
              <a:rPr lang="en-US" dirty="0"/>
              <a:t>Has now been used experimentally at AWA, FACET-II, LCLS and SLAC UED</a:t>
            </a:r>
          </a:p>
          <a:p>
            <a:endParaRPr lang="en-US" dirty="0"/>
          </a:p>
          <a:p>
            <a:endParaRPr lang="en-US" dirty="0"/>
          </a:p>
          <a:p>
            <a:endParaRPr lang="en-US" dirty="0"/>
          </a:p>
        </p:txBody>
      </p:sp>
      <p:sp>
        <p:nvSpPr>
          <p:cNvPr id="19" name="Google Shape;369;g134c20c7434_2_10">
            <a:extLst>
              <a:ext uri="{FF2B5EF4-FFF2-40B4-BE49-F238E27FC236}">
                <a16:creationId xmlns:a16="http://schemas.microsoft.com/office/drawing/2014/main" id="{07665B5C-3BAF-BF76-437D-51BBE706349D}"/>
              </a:ext>
            </a:extLst>
          </p:cNvPr>
          <p:cNvSpPr txBox="1"/>
          <p:nvPr/>
        </p:nvSpPr>
        <p:spPr>
          <a:xfrm>
            <a:off x="0" y="6266921"/>
            <a:ext cx="12192000" cy="461635"/>
          </a:xfrm>
          <a:prstGeom prst="rect">
            <a:avLst/>
          </a:prstGeom>
          <a:solidFill>
            <a:srgbClr val="8C1515"/>
          </a:solidFill>
          <a:ln>
            <a:noFill/>
          </a:ln>
        </p:spPr>
        <p:txBody>
          <a:bodyPr spcFirstLastPara="1" wrap="square" lIns="91425" tIns="91425" rIns="91425" bIns="91425" anchor="t" anchorCtr="0">
            <a:spAutoFit/>
          </a:bodyPr>
          <a:lstStyle/>
          <a:p>
            <a:pPr lvl="0" algn="ctr"/>
            <a:r>
              <a:rPr lang="en-US" dirty="0">
                <a:solidFill>
                  <a:schemeClr val="lt1"/>
                </a:solidFill>
                <a:latin typeface="Lato"/>
                <a:ea typeface="Lato"/>
                <a:cs typeface="Lato"/>
                <a:sym typeface="Lato"/>
              </a:rPr>
              <a:t>Unprecedented ability to fully characterize tradeoffs between beam parameters in real accelerator systems.</a:t>
            </a:r>
          </a:p>
        </p:txBody>
      </p:sp>
    </p:spTree>
    <p:extLst>
      <p:ext uri="{BB962C8B-B14F-4D97-AF65-F5344CB8AC3E}">
        <p14:creationId xmlns:p14="http://schemas.microsoft.com/office/powerpoint/2010/main" val="2396969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B25CB3-72FB-B343-8A75-7725B096D42D}"/>
              </a:ext>
            </a:extLst>
          </p:cNvPr>
          <p:cNvPicPr>
            <a:picLocks noChangeAspect="1"/>
          </p:cNvPicPr>
          <p:nvPr/>
        </p:nvPicPr>
        <p:blipFill>
          <a:blip r:embed="rId3"/>
          <a:stretch>
            <a:fillRect/>
          </a:stretch>
        </p:blipFill>
        <p:spPr>
          <a:xfrm>
            <a:off x="3500311" y="3157367"/>
            <a:ext cx="342900" cy="355600"/>
          </a:xfrm>
          <a:prstGeom prst="rect">
            <a:avLst/>
          </a:prstGeom>
        </p:spPr>
      </p:pic>
      <p:sp>
        <p:nvSpPr>
          <p:cNvPr id="8" name="TextBox 7">
            <a:extLst>
              <a:ext uri="{FF2B5EF4-FFF2-40B4-BE49-F238E27FC236}">
                <a16:creationId xmlns:a16="http://schemas.microsoft.com/office/drawing/2014/main" id="{BF4C660C-02E2-9B4C-93FA-7EC3012772B4}"/>
              </a:ext>
            </a:extLst>
          </p:cNvPr>
          <p:cNvSpPr txBox="1"/>
          <p:nvPr/>
        </p:nvSpPr>
        <p:spPr>
          <a:xfrm>
            <a:off x="1571359" y="6153738"/>
            <a:ext cx="5331331" cy="543867"/>
          </a:xfrm>
          <a:prstGeom prst="rect">
            <a:avLst/>
          </a:prstGeom>
          <a:noFill/>
        </p:spPr>
        <p:txBody>
          <a:bodyPr wrap="none" rtlCol="0">
            <a:spAutoFit/>
          </a:bodyPr>
          <a:lstStyle/>
          <a:p>
            <a:pPr algn="ctr"/>
            <a:r>
              <a:rPr lang="en-US" sz="1467" b="1" dirty="0">
                <a:solidFill>
                  <a:srgbClr val="8D1818"/>
                </a:solidFill>
                <a:latin typeface="Calibri" panose="020F0502020204030204" pitchFamily="34" charset="0"/>
                <a:cs typeface="Calibri" panose="020F0502020204030204" pitchFamily="34" charset="0"/>
              </a:rPr>
              <a:t>digital twins + online modeling</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(fast sims, differentiable sims, model calibration, model adaptation)</a:t>
            </a:r>
          </a:p>
        </p:txBody>
      </p:sp>
      <p:sp>
        <p:nvSpPr>
          <p:cNvPr id="9" name="TextBox 8">
            <a:extLst>
              <a:ext uri="{FF2B5EF4-FFF2-40B4-BE49-F238E27FC236}">
                <a16:creationId xmlns:a16="http://schemas.microsoft.com/office/drawing/2014/main" id="{CD16FD1E-EA73-8241-BCBA-F07594D427D6}"/>
              </a:ext>
            </a:extLst>
          </p:cNvPr>
          <p:cNvSpPr txBox="1"/>
          <p:nvPr/>
        </p:nvSpPr>
        <p:spPr>
          <a:xfrm>
            <a:off x="9231611" y="927971"/>
            <a:ext cx="3147400" cy="1672702"/>
          </a:xfrm>
          <a:prstGeom prst="rect">
            <a:avLst/>
          </a:prstGeom>
          <a:noFill/>
        </p:spPr>
        <p:txBody>
          <a:bodyPr wrap="square" rtlCol="0">
            <a:spAutoFit/>
          </a:bodyPr>
          <a:lstStyle/>
          <a:p>
            <a:pPr algn="ctr"/>
            <a:r>
              <a:rPr lang="en-US" sz="1467" b="1" dirty="0">
                <a:solidFill>
                  <a:srgbClr val="8D1818"/>
                </a:solidFill>
                <a:latin typeface="Calibri" panose="020F0502020204030204" pitchFamily="34" charset="0"/>
                <a:cs typeface="Calibri" panose="020F0502020204030204" pitchFamily="34" charset="0"/>
              </a:rPr>
              <a:t>ML-enhanced </a:t>
            </a:r>
          </a:p>
          <a:p>
            <a:pPr algn="ctr"/>
            <a:r>
              <a:rPr lang="en-US" sz="1467" b="1" dirty="0">
                <a:solidFill>
                  <a:srgbClr val="8D1818"/>
                </a:solidFill>
                <a:latin typeface="Calibri" panose="020F0502020204030204" pitchFamily="34" charset="0"/>
                <a:cs typeface="Calibri" panose="020F0502020204030204" pitchFamily="34" charset="0"/>
              </a:rPr>
              <a:t>diagnostics </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(provide insight at faster rate, </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at higher resolution, </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non-invasively)</a:t>
            </a:r>
          </a:p>
          <a:p>
            <a:pPr algn="ctr"/>
            <a:endParaRPr lang="en-US" sz="1467" dirty="0">
              <a:solidFill>
                <a:schemeClr val="tx1">
                  <a:lumMod val="75000"/>
                  <a:lumOff val="25000"/>
                </a:schemeClr>
              </a:solidFill>
              <a:latin typeface="Calibri" panose="020F0502020204030204" pitchFamily="34" charset="0"/>
              <a:cs typeface="Calibri" panose="020F0502020204030204" pitchFamily="34" charset="0"/>
            </a:endParaRPr>
          </a:p>
          <a:p>
            <a:pPr algn="ctr"/>
            <a:endParaRPr lang="en-US" sz="1467" dirty="0">
              <a:solidFill>
                <a:schemeClr val="tx1">
                  <a:lumMod val="75000"/>
                  <a:lumOff val="25000"/>
                </a:schemeClr>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0AAE2DA-8AB5-3F42-BEBD-9FB720CE09BB}"/>
              </a:ext>
            </a:extLst>
          </p:cNvPr>
          <p:cNvSpPr txBox="1"/>
          <p:nvPr/>
        </p:nvSpPr>
        <p:spPr>
          <a:xfrm>
            <a:off x="9682973" y="3605520"/>
            <a:ext cx="2378472" cy="1221168"/>
          </a:xfrm>
          <a:prstGeom prst="rect">
            <a:avLst/>
          </a:prstGeom>
          <a:noFill/>
        </p:spPr>
        <p:txBody>
          <a:bodyPr wrap="none" rtlCol="0">
            <a:spAutoFit/>
          </a:bodyPr>
          <a:lstStyle/>
          <a:p>
            <a:pPr algn="ctr"/>
            <a:r>
              <a:rPr lang="en-US" sz="1467" b="1" dirty="0">
                <a:solidFill>
                  <a:srgbClr val="8D1818"/>
                </a:solidFill>
                <a:latin typeface="Calibri" panose="020F0502020204030204" pitchFamily="34" charset="0"/>
                <a:cs typeface="Calibri" panose="020F0502020204030204" pitchFamily="34" charset="0"/>
              </a:rPr>
              <a:t>anomaly detection</a:t>
            </a:r>
          </a:p>
          <a:p>
            <a:pPr algn="ctr"/>
            <a:r>
              <a:rPr lang="en-US" sz="1467" b="1" dirty="0">
                <a:solidFill>
                  <a:srgbClr val="8D1818"/>
                </a:solidFill>
                <a:latin typeface="Calibri" panose="020F0502020204030204" pitchFamily="34" charset="0"/>
                <a:cs typeface="Calibri" panose="020F0502020204030204" pitchFamily="34" charset="0"/>
              </a:rPr>
              <a:t> failure prediction</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(plan maintenance; </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alert to changes in machine; </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alert to interesting science) </a:t>
            </a:r>
          </a:p>
        </p:txBody>
      </p:sp>
      <p:sp>
        <p:nvSpPr>
          <p:cNvPr id="14" name="TextBox 13">
            <a:extLst>
              <a:ext uri="{FF2B5EF4-FFF2-40B4-BE49-F238E27FC236}">
                <a16:creationId xmlns:a16="http://schemas.microsoft.com/office/drawing/2014/main" id="{23DCE5D9-A9F6-A340-8523-A0EF3A30C26B}"/>
              </a:ext>
            </a:extLst>
          </p:cNvPr>
          <p:cNvSpPr txBox="1"/>
          <p:nvPr/>
        </p:nvSpPr>
        <p:spPr>
          <a:xfrm>
            <a:off x="6677521" y="4977228"/>
            <a:ext cx="2662879" cy="995401"/>
          </a:xfrm>
          <a:prstGeom prst="rect">
            <a:avLst/>
          </a:prstGeom>
          <a:noFill/>
        </p:spPr>
        <p:txBody>
          <a:bodyPr wrap="square" rtlCol="0">
            <a:spAutoFit/>
          </a:bodyPr>
          <a:lstStyle/>
          <a:p>
            <a:pPr algn="ctr"/>
            <a:r>
              <a:rPr lang="en-US" sz="1467" b="1" dirty="0">
                <a:solidFill>
                  <a:srgbClr val="8D1818"/>
                </a:solidFill>
                <a:latin typeface="Calibri" panose="020F0502020204030204" pitchFamily="34" charset="0"/>
                <a:cs typeface="Calibri" panose="020F0502020204030204" pitchFamily="34" charset="0"/>
              </a:rPr>
              <a:t>extract unknown</a:t>
            </a:r>
          </a:p>
          <a:p>
            <a:pPr algn="ctr"/>
            <a:r>
              <a:rPr lang="en-US" sz="1467" b="1" dirty="0">
                <a:solidFill>
                  <a:srgbClr val="8D1818"/>
                </a:solidFill>
                <a:latin typeface="Calibri" panose="020F0502020204030204" pitchFamily="34" charset="0"/>
                <a:cs typeface="Calibri" panose="020F0502020204030204" pitchFamily="34" charset="0"/>
              </a:rPr>
              <a:t>relationships + correlations</a:t>
            </a:r>
          </a:p>
          <a:p>
            <a:pPr algn="ctr"/>
            <a:r>
              <a:rPr lang="en-US" sz="1467" i="1" dirty="0">
                <a:solidFill>
                  <a:schemeClr val="tx1">
                    <a:lumMod val="50000"/>
                    <a:lumOff val="50000"/>
                  </a:schemeClr>
                </a:solidFill>
                <a:latin typeface="Calibri" panose="020F0502020204030204" pitchFamily="34" charset="0"/>
                <a:cs typeface="Calibri" panose="020F0502020204030204" pitchFamily="34" charset="0"/>
              </a:rPr>
              <a:t>(feed into future control / design)</a:t>
            </a:r>
          </a:p>
        </p:txBody>
      </p:sp>
      <p:pic>
        <p:nvPicPr>
          <p:cNvPr id="15" name="Fig4_v5a.pdf">
            <a:extLst>
              <a:ext uri="{FF2B5EF4-FFF2-40B4-BE49-F238E27FC236}">
                <a16:creationId xmlns:a16="http://schemas.microsoft.com/office/drawing/2014/main" id="{9799E8BE-82C8-AF4C-A730-A5C65E24ACA0}"/>
              </a:ext>
            </a:extLst>
          </p:cNvPr>
          <p:cNvPicPr>
            <a:picLocks noChangeAspect="1"/>
          </p:cNvPicPr>
          <p:nvPr/>
        </p:nvPicPr>
        <p:blipFill rotWithShape="1">
          <a:blip r:embed="rId4">
            <a:extLst>
              <a:ext uri="{28A0092B-C50C-407E-A947-70E740481C1C}">
                <a14:useLocalDpi xmlns:a14="http://schemas.microsoft.com/office/drawing/2010/main" val="0"/>
              </a:ext>
            </a:extLst>
          </a:blip>
          <a:srcRect t="-1" r="55997" b="-18633"/>
          <a:stretch/>
        </p:blipFill>
        <p:spPr>
          <a:xfrm>
            <a:off x="9633162" y="3370841"/>
            <a:ext cx="1698921" cy="198059"/>
          </a:xfrm>
          <a:prstGeom prst="rect">
            <a:avLst/>
          </a:prstGeom>
          <a:ln w="12700">
            <a:miter lim="400000"/>
          </a:ln>
        </p:spPr>
      </p:pic>
      <p:pic>
        <p:nvPicPr>
          <p:cNvPr id="16" name="Fig4_v5a.pdf">
            <a:extLst>
              <a:ext uri="{FF2B5EF4-FFF2-40B4-BE49-F238E27FC236}">
                <a16:creationId xmlns:a16="http://schemas.microsoft.com/office/drawing/2014/main" id="{03CE8300-3014-4245-B4B5-EEEB780CE150}"/>
              </a:ext>
            </a:extLst>
          </p:cNvPr>
          <p:cNvPicPr>
            <a:picLocks noChangeAspect="1"/>
          </p:cNvPicPr>
          <p:nvPr/>
        </p:nvPicPr>
        <p:blipFill rotWithShape="1">
          <a:blip r:embed="rId5">
            <a:extLst>
              <a:ext uri="{28A0092B-C50C-407E-A947-70E740481C1C}">
                <a14:useLocalDpi xmlns:a14="http://schemas.microsoft.com/office/drawing/2010/main" val="0"/>
              </a:ext>
            </a:extLst>
          </a:blip>
          <a:srcRect r="52598"/>
          <a:stretch/>
        </p:blipFill>
        <p:spPr>
          <a:xfrm>
            <a:off x="9568220" y="2216653"/>
            <a:ext cx="2007565" cy="1192952"/>
          </a:xfrm>
          <a:prstGeom prst="rect">
            <a:avLst/>
          </a:prstGeom>
          <a:ln w="12700">
            <a:miter lim="400000"/>
          </a:ln>
        </p:spPr>
      </p:pic>
      <p:sp>
        <p:nvSpPr>
          <p:cNvPr id="17" name="Rectangle 16">
            <a:extLst>
              <a:ext uri="{FF2B5EF4-FFF2-40B4-BE49-F238E27FC236}">
                <a16:creationId xmlns:a16="http://schemas.microsoft.com/office/drawing/2014/main" id="{B252A4CD-1F59-254F-A568-EDB5B5A825E0}"/>
              </a:ext>
            </a:extLst>
          </p:cNvPr>
          <p:cNvSpPr/>
          <p:nvPr/>
        </p:nvSpPr>
        <p:spPr>
          <a:xfrm>
            <a:off x="8538659" y="2835235"/>
            <a:ext cx="990600" cy="600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Calibri" panose="020F050202020403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FDC27354-3D3C-A544-8726-FBA810C9D149}"/>
              </a:ext>
            </a:extLst>
          </p:cNvPr>
          <p:cNvSpPr/>
          <p:nvPr/>
        </p:nvSpPr>
        <p:spPr>
          <a:xfrm>
            <a:off x="5843923" y="4273581"/>
            <a:ext cx="990600" cy="6001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Calibri" panose="020F0502020204030204" pitchFamily="34" charset="0"/>
              <a:cs typeface="Calibri" panose="020F0502020204030204" pitchFamily="34" charset="0"/>
            </a:endParaRPr>
          </a:p>
        </p:txBody>
      </p:sp>
      <p:pic>
        <p:nvPicPr>
          <p:cNvPr id="42" name="image18.tif" descr="Picture 14">
            <a:extLst>
              <a:ext uri="{FF2B5EF4-FFF2-40B4-BE49-F238E27FC236}">
                <a16:creationId xmlns:a16="http://schemas.microsoft.com/office/drawing/2014/main" id="{03BB51E4-D724-1F4F-9DCB-D7DE8B2E8422}"/>
              </a:ext>
            </a:extLst>
          </p:cNvPr>
          <p:cNvPicPr>
            <a:picLocks noChangeAspect="1"/>
          </p:cNvPicPr>
          <p:nvPr/>
        </p:nvPicPr>
        <p:blipFill rotWithShape="1">
          <a:blip r:embed="rId6">
            <a:extLst>
              <a:ext uri="{28A0092B-C50C-407E-A947-70E740481C1C}">
                <a14:useLocalDpi xmlns:a14="http://schemas.microsoft.com/office/drawing/2010/main"/>
              </a:ext>
            </a:extLst>
          </a:blip>
          <a:srcRect t="26503" b="5691"/>
          <a:stretch/>
        </p:blipFill>
        <p:spPr>
          <a:xfrm>
            <a:off x="1673415" y="3257416"/>
            <a:ext cx="840327" cy="635685"/>
          </a:xfrm>
          <a:prstGeom prst="rect">
            <a:avLst/>
          </a:prstGeom>
          <a:ln w="12700">
            <a:miter lim="400000"/>
          </a:ln>
        </p:spPr>
      </p:pic>
      <p:pic>
        <p:nvPicPr>
          <p:cNvPr id="43" name="image17.tif" descr="Picture 13">
            <a:extLst>
              <a:ext uri="{FF2B5EF4-FFF2-40B4-BE49-F238E27FC236}">
                <a16:creationId xmlns:a16="http://schemas.microsoft.com/office/drawing/2014/main" id="{02C39EC6-A0F5-1148-9B58-08C238CE9F74}"/>
              </a:ext>
            </a:extLst>
          </p:cNvPr>
          <p:cNvPicPr>
            <a:picLocks noChangeAspect="1"/>
          </p:cNvPicPr>
          <p:nvPr/>
        </p:nvPicPr>
        <p:blipFill rotWithShape="1">
          <a:blip r:embed="rId7">
            <a:extLst>
              <a:ext uri="{28A0092B-C50C-407E-A947-70E740481C1C}">
                <a14:useLocalDpi xmlns:a14="http://schemas.microsoft.com/office/drawing/2010/main"/>
              </a:ext>
            </a:extLst>
          </a:blip>
          <a:srcRect t="29918" r="-1" b="22740"/>
          <a:stretch/>
        </p:blipFill>
        <p:spPr>
          <a:xfrm>
            <a:off x="310502" y="3257416"/>
            <a:ext cx="908255" cy="478197"/>
          </a:xfrm>
          <a:prstGeom prst="rect">
            <a:avLst/>
          </a:prstGeom>
          <a:ln w="12700">
            <a:miter lim="400000"/>
          </a:ln>
        </p:spPr>
      </p:pic>
      <p:cxnSp>
        <p:nvCxnSpPr>
          <p:cNvPr id="45" name="Straight Arrow Connector 44">
            <a:extLst>
              <a:ext uri="{FF2B5EF4-FFF2-40B4-BE49-F238E27FC236}">
                <a16:creationId xmlns:a16="http://schemas.microsoft.com/office/drawing/2014/main" id="{BB7D98D0-A949-7A4B-8968-11B41605B726}"/>
              </a:ext>
            </a:extLst>
          </p:cNvPr>
          <p:cNvCxnSpPr/>
          <p:nvPr/>
        </p:nvCxnSpPr>
        <p:spPr>
          <a:xfrm>
            <a:off x="1218757" y="3544747"/>
            <a:ext cx="422387"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9F0D7240-0167-4642-988E-725AD28C7EB4}"/>
              </a:ext>
            </a:extLst>
          </p:cNvPr>
          <p:cNvPicPr>
            <a:picLocks noChangeAspect="1"/>
          </p:cNvPicPr>
          <p:nvPr/>
        </p:nvPicPr>
        <p:blipFill>
          <a:blip r:embed="rId8"/>
          <a:stretch>
            <a:fillRect/>
          </a:stretch>
        </p:blipFill>
        <p:spPr>
          <a:xfrm>
            <a:off x="343481" y="1511695"/>
            <a:ext cx="2005937" cy="1488276"/>
          </a:xfrm>
          <a:prstGeom prst="rect">
            <a:avLst/>
          </a:prstGeom>
        </p:spPr>
      </p:pic>
      <p:sp>
        <p:nvSpPr>
          <p:cNvPr id="54" name="TextBox 53">
            <a:extLst>
              <a:ext uri="{FF2B5EF4-FFF2-40B4-BE49-F238E27FC236}">
                <a16:creationId xmlns:a16="http://schemas.microsoft.com/office/drawing/2014/main" id="{7283B0AB-A469-0144-B481-D68CC093A4D3}"/>
              </a:ext>
            </a:extLst>
          </p:cNvPr>
          <p:cNvSpPr txBox="1"/>
          <p:nvPr/>
        </p:nvSpPr>
        <p:spPr>
          <a:xfrm>
            <a:off x="2318648" y="1991929"/>
            <a:ext cx="653373" cy="523028"/>
          </a:xfrm>
          <a:prstGeom prst="rect">
            <a:avLst/>
          </a:prstGeom>
          <a:noFill/>
        </p:spPr>
        <p:txBody>
          <a:bodyPr wrap="square" rtlCol="0">
            <a:spAutoFit/>
          </a:bodyPr>
          <a:lstStyle/>
          <a:p>
            <a:r>
              <a:rPr lang="en-US" sz="933" i="1" dirty="0">
                <a:solidFill>
                  <a:schemeClr val="bg1">
                    <a:lumMod val="65000"/>
                  </a:schemeClr>
                </a:solidFill>
                <a:latin typeface="Calibri" panose="020F0502020204030204" pitchFamily="34" charset="0"/>
                <a:cs typeface="Calibri" panose="020F0502020204030204" pitchFamily="34" charset="0"/>
              </a:rPr>
              <a:t>J. </a:t>
            </a:r>
            <a:r>
              <a:rPr lang="en-US" sz="933" i="1" dirty="0" err="1">
                <a:solidFill>
                  <a:schemeClr val="bg1">
                    <a:lumMod val="65000"/>
                  </a:schemeClr>
                </a:solidFill>
                <a:latin typeface="Calibri" panose="020F0502020204030204" pitchFamily="34" charset="0"/>
                <a:cs typeface="Calibri" panose="020F0502020204030204" pitchFamily="34" charset="0"/>
              </a:rPr>
              <a:t>Duris</a:t>
            </a:r>
            <a:r>
              <a:rPr lang="en-US" sz="933" i="1" dirty="0">
                <a:solidFill>
                  <a:schemeClr val="bg1">
                    <a:lumMod val="65000"/>
                  </a:schemeClr>
                </a:solidFill>
                <a:latin typeface="Calibri" panose="020F0502020204030204" pitchFamily="34" charset="0"/>
                <a:cs typeface="Calibri" panose="020F0502020204030204" pitchFamily="34" charset="0"/>
              </a:rPr>
              <a:t> et al., PRL, 2020</a:t>
            </a:r>
          </a:p>
        </p:txBody>
      </p:sp>
      <p:sp>
        <p:nvSpPr>
          <p:cNvPr id="62" name="TextBox 61">
            <a:extLst>
              <a:ext uri="{FF2B5EF4-FFF2-40B4-BE49-F238E27FC236}">
                <a16:creationId xmlns:a16="http://schemas.microsoft.com/office/drawing/2014/main" id="{4687A5DA-9D77-C544-8397-00E8A75F6AAC}"/>
              </a:ext>
            </a:extLst>
          </p:cNvPr>
          <p:cNvSpPr txBox="1"/>
          <p:nvPr/>
        </p:nvSpPr>
        <p:spPr>
          <a:xfrm>
            <a:off x="10483472" y="2234058"/>
            <a:ext cx="1237267" cy="461665"/>
          </a:xfrm>
          <a:prstGeom prst="rect">
            <a:avLst/>
          </a:prstGeom>
          <a:noFill/>
        </p:spPr>
        <p:txBody>
          <a:bodyPr wrap="square" rtlCol="0">
            <a:spAutoFit/>
          </a:bodyPr>
          <a:lstStyle/>
          <a:p>
            <a:r>
              <a:rPr lang="en-US" sz="1200" i="1" dirty="0">
                <a:solidFill>
                  <a:schemeClr val="bg1">
                    <a:lumMod val="65000"/>
                  </a:schemeClr>
                </a:solidFill>
                <a:latin typeface="Calibri" panose="020F0502020204030204" pitchFamily="34" charset="0"/>
                <a:cs typeface="Calibri" panose="020F0502020204030204" pitchFamily="34" charset="0"/>
              </a:rPr>
              <a:t>C. Emma et al., PRAB, 2018</a:t>
            </a:r>
          </a:p>
        </p:txBody>
      </p:sp>
      <p:cxnSp>
        <p:nvCxnSpPr>
          <p:cNvPr id="65" name="Straight Arrow Connector 64">
            <a:extLst>
              <a:ext uri="{FF2B5EF4-FFF2-40B4-BE49-F238E27FC236}">
                <a16:creationId xmlns:a16="http://schemas.microsoft.com/office/drawing/2014/main" id="{2FC34CAE-C033-C546-9C48-A4B155882DE3}"/>
              </a:ext>
            </a:extLst>
          </p:cNvPr>
          <p:cNvCxnSpPr>
            <a:cxnSpLocks/>
          </p:cNvCxnSpPr>
          <p:nvPr/>
        </p:nvCxnSpPr>
        <p:spPr>
          <a:xfrm>
            <a:off x="6959577" y="4449975"/>
            <a:ext cx="725339" cy="5371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0520743-E645-0A44-A3B4-31122A9AD7D7}"/>
              </a:ext>
            </a:extLst>
          </p:cNvPr>
          <p:cNvSpPr txBox="1"/>
          <p:nvPr/>
        </p:nvSpPr>
        <p:spPr>
          <a:xfrm>
            <a:off x="8475906" y="6334780"/>
            <a:ext cx="3615869" cy="502573"/>
          </a:xfrm>
          <a:prstGeom prst="rect">
            <a:avLst/>
          </a:prstGeom>
          <a:noFill/>
          <a:ln>
            <a:solidFill>
              <a:schemeClr val="bg2"/>
            </a:solidFill>
          </a:ln>
        </p:spPr>
        <p:txBody>
          <a:bodyPr wrap="square" rtlCol="0">
            <a:spAutoFit/>
          </a:bodyPr>
          <a:lstStyle/>
          <a:p>
            <a:r>
              <a:rPr lang="en-US" sz="1333" b="1" dirty="0">
                <a:latin typeface="Calibri" panose="020F0502020204030204" pitchFamily="34" charset="0"/>
                <a:cs typeface="Calibri" panose="020F0502020204030204" pitchFamily="34" charset="0"/>
              </a:rPr>
              <a:t>+ need uncertainty quantification for all</a:t>
            </a:r>
          </a:p>
          <a:p>
            <a:r>
              <a:rPr lang="en-US" sz="1333" b="1" dirty="0">
                <a:latin typeface="Calibri" panose="020F0502020204030204" pitchFamily="34" charset="0"/>
                <a:cs typeface="Calibri" panose="020F0502020204030204" pitchFamily="34" charset="0"/>
              </a:rPr>
              <a:t>+ can incorporate physics information in all </a:t>
            </a:r>
          </a:p>
        </p:txBody>
      </p:sp>
      <p:pic>
        <p:nvPicPr>
          <p:cNvPr id="26" name="Picture 25">
            <a:extLst>
              <a:ext uri="{FF2B5EF4-FFF2-40B4-BE49-F238E27FC236}">
                <a16:creationId xmlns:a16="http://schemas.microsoft.com/office/drawing/2014/main" id="{67FBC9EE-184C-B277-3922-72E4521D2205}"/>
              </a:ext>
            </a:extLst>
          </p:cNvPr>
          <p:cNvPicPr>
            <a:picLocks noChangeAspect="1"/>
          </p:cNvPicPr>
          <p:nvPr/>
        </p:nvPicPr>
        <p:blipFill rotWithShape="1">
          <a:blip r:embed="rId9">
            <a:extLst>
              <a:ext uri="{28A0092B-C50C-407E-A947-70E740481C1C}">
                <a14:useLocalDpi xmlns:a14="http://schemas.microsoft.com/office/drawing/2010/main" val="0"/>
              </a:ext>
            </a:extLst>
          </a:blip>
          <a:srcRect t="8856" r="89924" b="9777"/>
          <a:stretch/>
        </p:blipFill>
        <p:spPr>
          <a:xfrm rot="5400000">
            <a:off x="5461581" y="-1036505"/>
            <a:ext cx="1389523" cy="5947479"/>
          </a:xfrm>
          <a:prstGeom prst="rect">
            <a:avLst/>
          </a:prstGeom>
        </p:spPr>
      </p:pic>
      <p:pic>
        <p:nvPicPr>
          <p:cNvPr id="27" name="Picture 26">
            <a:extLst>
              <a:ext uri="{FF2B5EF4-FFF2-40B4-BE49-F238E27FC236}">
                <a16:creationId xmlns:a16="http://schemas.microsoft.com/office/drawing/2014/main" id="{27A5D59A-59A4-A064-1A05-35CE1DC9197E}"/>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891406" y="3214202"/>
            <a:ext cx="5046625" cy="1055885"/>
          </a:xfrm>
          <a:prstGeom prst="rect">
            <a:avLst/>
          </a:prstGeom>
        </p:spPr>
      </p:pic>
      <p:sp>
        <p:nvSpPr>
          <p:cNvPr id="30" name="TextBox 29">
            <a:extLst>
              <a:ext uri="{FF2B5EF4-FFF2-40B4-BE49-F238E27FC236}">
                <a16:creationId xmlns:a16="http://schemas.microsoft.com/office/drawing/2014/main" id="{53433B85-87B0-B246-BA83-C21BBF2F8B90}"/>
              </a:ext>
            </a:extLst>
          </p:cNvPr>
          <p:cNvSpPr txBox="1"/>
          <p:nvPr/>
        </p:nvSpPr>
        <p:spPr>
          <a:xfrm>
            <a:off x="448802" y="843005"/>
            <a:ext cx="1820281" cy="543867"/>
          </a:xfrm>
          <a:prstGeom prst="rect">
            <a:avLst/>
          </a:prstGeom>
          <a:noFill/>
        </p:spPr>
        <p:txBody>
          <a:bodyPr wrap="square" rtlCol="0">
            <a:spAutoFit/>
          </a:bodyPr>
          <a:lstStyle/>
          <a:p>
            <a:r>
              <a:rPr lang="en-US" sz="1467" b="1" dirty="0">
                <a:solidFill>
                  <a:srgbClr val="8D1818"/>
                </a:solidFill>
                <a:latin typeface="Calibri" panose="020F0502020204030204" pitchFamily="34" charset="0"/>
                <a:cs typeface="Calibri" panose="020F0502020204030204" pitchFamily="34" charset="0"/>
              </a:rPr>
              <a:t>automated control</a:t>
            </a:r>
          </a:p>
          <a:p>
            <a:r>
              <a:rPr lang="en-US" sz="1467" b="1" dirty="0">
                <a:solidFill>
                  <a:srgbClr val="8D1818"/>
                </a:solidFill>
                <a:latin typeface="Calibri" panose="020F0502020204030204" pitchFamily="34" charset="0"/>
                <a:cs typeface="Calibri" panose="020F0502020204030204" pitchFamily="34" charset="0"/>
              </a:rPr>
              <a:t> + optimization</a:t>
            </a:r>
          </a:p>
        </p:txBody>
      </p:sp>
      <p:cxnSp>
        <p:nvCxnSpPr>
          <p:cNvPr id="21" name="Straight Arrow Connector 20">
            <a:extLst>
              <a:ext uri="{FF2B5EF4-FFF2-40B4-BE49-F238E27FC236}">
                <a16:creationId xmlns:a16="http://schemas.microsoft.com/office/drawing/2014/main" id="{0DD6C9F6-6062-092D-7023-0568B6888FEE}"/>
              </a:ext>
            </a:extLst>
          </p:cNvPr>
          <p:cNvCxnSpPr>
            <a:cxnSpLocks/>
          </p:cNvCxnSpPr>
          <p:nvPr/>
        </p:nvCxnSpPr>
        <p:spPr>
          <a:xfrm>
            <a:off x="6092955" y="2677316"/>
            <a:ext cx="0" cy="70965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F0CF3E6-1819-AFB8-7F16-FFCCE129E037}"/>
              </a:ext>
            </a:extLst>
          </p:cNvPr>
          <p:cNvSpPr txBox="1"/>
          <p:nvPr/>
        </p:nvSpPr>
        <p:spPr>
          <a:xfrm>
            <a:off x="3815435" y="2859690"/>
            <a:ext cx="4533351" cy="297454"/>
          </a:xfrm>
          <a:prstGeom prst="rect">
            <a:avLst/>
          </a:prstGeom>
          <a:solidFill>
            <a:schemeClr val="bg1"/>
          </a:solidFill>
        </p:spPr>
        <p:txBody>
          <a:bodyPr wrap="square" rtlCol="0">
            <a:spAutoFit/>
          </a:bodyPr>
          <a:lstStyle/>
          <a:p>
            <a:pPr algn="ctr"/>
            <a:r>
              <a:rPr lang="en-US" sz="1333" b="1" dirty="0">
                <a:solidFill>
                  <a:schemeClr val="tx1">
                    <a:lumMod val="75000"/>
                    <a:lumOff val="25000"/>
                  </a:schemeClr>
                </a:solidFill>
                <a:latin typeface="Calibri" panose="020F0502020204030204" pitchFamily="34" charset="0"/>
                <a:cs typeface="Calibri" panose="020F0502020204030204" pitchFamily="34" charset="0"/>
              </a:rPr>
              <a:t>algorithm transfer between systems</a:t>
            </a:r>
          </a:p>
        </p:txBody>
      </p:sp>
      <p:sp>
        <p:nvSpPr>
          <p:cNvPr id="29" name="Rounded Rectangle 28">
            <a:extLst>
              <a:ext uri="{FF2B5EF4-FFF2-40B4-BE49-F238E27FC236}">
                <a16:creationId xmlns:a16="http://schemas.microsoft.com/office/drawing/2014/main" id="{6F820742-7C80-83F2-858F-BA51B7080267}"/>
              </a:ext>
            </a:extLst>
          </p:cNvPr>
          <p:cNvSpPr/>
          <p:nvPr/>
        </p:nvSpPr>
        <p:spPr>
          <a:xfrm>
            <a:off x="2975875" y="1249922"/>
            <a:ext cx="6234160" cy="3141911"/>
          </a:xfrm>
          <a:prstGeom prst="roundRect">
            <a:avLst>
              <a:gd name="adj" fmla="val 186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63518650-4815-90B9-7051-B525604341C7}"/>
              </a:ext>
            </a:extLst>
          </p:cNvPr>
          <p:cNvCxnSpPr>
            <a:cxnSpLocks/>
            <a:stCxn id="30" idx="3"/>
          </p:cNvCxnSpPr>
          <p:nvPr/>
        </p:nvCxnSpPr>
        <p:spPr>
          <a:xfrm>
            <a:off x="2269083" y="1114939"/>
            <a:ext cx="653372" cy="2719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2B470D2-0145-033A-62B9-D6F1219B9CC9}"/>
              </a:ext>
            </a:extLst>
          </p:cNvPr>
          <p:cNvCxnSpPr>
            <a:cxnSpLocks/>
          </p:cNvCxnSpPr>
          <p:nvPr/>
        </p:nvCxnSpPr>
        <p:spPr>
          <a:xfrm flipV="1">
            <a:off x="9289260" y="1214692"/>
            <a:ext cx="757328" cy="2683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8DD71A8-C9A0-97FE-4140-67AC94C2EDCD}"/>
              </a:ext>
            </a:extLst>
          </p:cNvPr>
          <p:cNvSpPr/>
          <p:nvPr/>
        </p:nvSpPr>
        <p:spPr>
          <a:xfrm>
            <a:off x="85561" y="6068232"/>
            <a:ext cx="906056" cy="3907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765DF190-4340-4845-02DC-8748937594B3}"/>
              </a:ext>
            </a:extLst>
          </p:cNvPr>
          <p:cNvSpPr txBox="1"/>
          <p:nvPr/>
        </p:nvSpPr>
        <p:spPr>
          <a:xfrm>
            <a:off x="7952907" y="163245"/>
            <a:ext cx="4024179" cy="543867"/>
          </a:xfrm>
          <a:prstGeom prst="rect">
            <a:avLst/>
          </a:prstGeom>
          <a:noFill/>
        </p:spPr>
        <p:txBody>
          <a:bodyPr wrap="none" rtlCol="0">
            <a:spAutoFit/>
          </a:bodyPr>
          <a:lstStyle/>
          <a:p>
            <a:pPr algn="ctr"/>
            <a:r>
              <a:rPr lang="en-US" sz="1467" b="1" dirty="0">
                <a:solidFill>
                  <a:srgbClr val="8D1818"/>
                </a:solidFill>
                <a:latin typeface="Calibri" panose="020F0502020204030204" pitchFamily="34" charset="0"/>
                <a:cs typeface="Calibri" panose="020F0502020204030204" pitchFamily="34" charset="0"/>
              </a:rPr>
              <a:t>Data reduction/rejection </a:t>
            </a:r>
            <a:r>
              <a:rPr lang="en-US" sz="1467" i="1" dirty="0">
                <a:solidFill>
                  <a:schemeClr val="tx1">
                    <a:lumMod val="50000"/>
                    <a:lumOff val="50000"/>
                  </a:schemeClr>
                </a:solidFill>
                <a:latin typeface="Calibri" panose="020F0502020204030204" pitchFamily="34" charset="0"/>
                <a:cs typeface="Calibri" panose="020F0502020204030204" pitchFamily="34" charset="0"/>
              </a:rPr>
              <a:t>(kHz/MHz data streams)</a:t>
            </a:r>
          </a:p>
          <a:p>
            <a:pPr algn="ctr"/>
            <a:r>
              <a:rPr lang="en-US" sz="1467" b="1" dirty="0">
                <a:solidFill>
                  <a:srgbClr val="8D1818"/>
                </a:solidFill>
                <a:latin typeface="Calibri" panose="020F0502020204030204" pitchFamily="34" charset="0"/>
                <a:cs typeface="Calibri" panose="020F0502020204030204" pitchFamily="34" charset="0"/>
              </a:rPr>
              <a:t>Event triggering</a:t>
            </a:r>
          </a:p>
        </p:txBody>
      </p:sp>
      <p:cxnSp>
        <p:nvCxnSpPr>
          <p:cNvPr id="10" name="Straight Arrow Connector 9">
            <a:extLst>
              <a:ext uri="{FF2B5EF4-FFF2-40B4-BE49-F238E27FC236}">
                <a16:creationId xmlns:a16="http://schemas.microsoft.com/office/drawing/2014/main" id="{42729BCD-1EAE-56B4-5812-A767E3F3FF45}"/>
              </a:ext>
            </a:extLst>
          </p:cNvPr>
          <p:cNvCxnSpPr>
            <a:cxnSpLocks/>
          </p:cNvCxnSpPr>
          <p:nvPr/>
        </p:nvCxnSpPr>
        <p:spPr>
          <a:xfrm flipV="1">
            <a:off x="8238656" y="539277"/>
            <a:ext cx="795305" cy="590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921A3D94-6E7C-9976-77A5-E0C24BB1CA78}"/>
              </a:ext>
            </a:extLst>
          </p:cNvPr>
          <p:cNvSpPr>
            <a:spLocks noGrp="1"/>
          </p:cNvSpPr>
          <p:nvPr>
            <p:ph type="title"/>
          </p:nvPr>
        </p:nvSpPr>
        <p:spPr>
          <a:xfrm>
            <a:off x="134369" y="-610580"/>
            <a:ext cx="7514072" cy="1074519"/>
          </a:xfrm>
        </p:spPr>
        <p:txBody>
          <a:bodyPr/>
          <a:lstStyle/>
          <a:p>
            <a:r>
              <a:rPr lang="en-US" sz="2400" dirty="0">
                <a:latin typeface="Calibri" panose="020F0502020204030204" pitchFamily="34" charset="0"/>
                <a:cs typeface="Calibri" panose="020F0502020204030204" pitchFamily="34" charset="0"/>
              </a:rPr>
              <a:t>Broad Set of Areas for ML to Impact Operation</a:t>
            </a:r>
          </a:p>
        </p:txBody>
      </p:sp>
      <p:sp>
        <p:nvSpPr>
          <p:cNvPr id="25" name="Arc 24">
            <a:extLst>
              <a:ext uri="{FF2B5EF4-FFF2-40B4-BE49-F238E27FC236}">
                <a16:creationId xmlns:a16="http://schemas.microsoft.com/office/drawing/2014/main" id="{C96CA216-F43C-C69C-9181-2A101DA08B81}"/>
              </a:ext>
            </a:extLst>
          </p:cNvPr>
          <p:cNvSpPr/>
          <p:nvPr/>
        </p:nvSpPr>
        <p:spPr>
          <a:xfrm rot="13249145">
            <a:off x="3684936" y="4367732"/>
            <a:ext cx="1207395" cy="1112141"/>
          </a:xfrm>
          <a:prstGeom prst="arc">
            <a:avLst/>
          </a:prstGeom>
          <a:ln>
            <a:solidFill>
              <a:srgbClr val="8D1818"/>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sz="1333">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CD57F919-FF8F-762C-D56C-34440AE18CDD}"/>
              </a:ext>
            </a:extLst>
          </p:cNvPr>
          <p:cNvPicPr>
            <a:picLocks noChangeAspect="1"/>
          </p:cNvPicPr>
          <p:nvPr/>
        </p:nvPicPr>
        <p:blipFill>
          <a:blip r:embed="rId11"/>
          <a:stretch>
            <a:fillRect/>
          </a:stretch>
        </p:blipFill>
        <p:spPr>
          <a:xfrm>
            <a:off x="2935156" y="4742008"/>
            <a:ext cx="3505200" cy="1362728"/>
          </a:xfrm>
          <a:prstGeom prst="rect">
            <a:avLst/>
          </a:prstGeom>
        </p:spPr>
      </p:pic>
      <p:sp>
        <p:nvSpPr>
          <p:cNvPr id="31" name="Rectangle 30">
            <a:extLst>
              <a:ext uri="{FF2B5EF4-FFF2-40B4-BE49-F238E27FC236}">
                <a16:creationId xmlns:a16="http://schemas.microsoft.com/office/drawing/2014/main" id="{C2E4F9FF-FC51-0CBE-041D-B2B49D9328C1}"/>
              </a:ext>
            </a:extLst>
          </p:cNvPr>
          <p:cNvSpPr/>
          <p:nvPr/>
        </p:nvSpPr>
        <p:spPr>
          <a:xfrm>
            <a:off x="5839007" y="4820923"/>
            <a:ext cx="331408" cy="373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latin typeface="Calibri" panose="020F0502020204030204" pitchFamily="34" charset="0"/>
              <a:cs typeface="Calibri" panose="020F0502020204030204" pitchFamily="34" charset="0"/>
            </a:endParaRPr>
          </a:p>
        </p:txBody>
      </p:sp>
      <p:sp>
        <p:nvSpPr>
          <p:cNvPr id="32" name="Arc 31">
            <a:extLst>
              <a:ext uri="{FF2B5EF4-FFF2-40B4-BE49-F238E27FC236}">
                <a16:creationId xmlns:a16="http://schemas.microsoft.com/office/drawing/2014/main" id="{48F992A4-3396-67E8-8E17-BC3350DBEB12}"/>
              </a:ext>
            </a:extLst>
          </p:cNvPr>
          <p:cNvSpPr/>
          <p:nvPr/>
        </p:nvSpPr>
        <p:spPr>
          <a:xfrm rot="2942764">
            <a:off x="4951157" y="4367732"/>
            <a:ext cx="1207395" cy="1112141"/>
          </a:xfrm>
          <a:prstGeom prst="arc">
            <a:avLst/>
          </a:prstGeom>
          <a:ln>
            <a:solidFill>
              <a:srgbClr val="8D1818"/>
            </a:solidFil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sz="1333">
              <a:latin typeface="Calibri" panose="020F0502020204030204" pitchFamily="34" charset="0"/>
              <a:cs typeface="Calibri" panose="020F0502020204030204" pitchFamily="34" charset="0"/>
            </a:endParaRPr>
          </a:p>
        </p:txBody>
      </p:sp>
      <p:cxnSp>
        <p:nvCxnSpPr>
          <p:cNvPr id="38" name="Straight Arrow Connector 37">
            <a:extLst>
              <a:ext uri="{FF2B5EF4-FFF2-40B4-BE49-F238E27FC236}">
                <a16:creationId xmlns:a16="http://schemas.microsoft.com/office/drawing/2014/main" id="{266A1F9A-4DA5-E22B-B76D-A7237D29262B}"/>
              </a:ext>
            </a:extLst>
          </p:cNvPr>
          <p:cNvCxnSpPr>
            <a:cxnSpLocks/>
          </p:cNvCxnSpPr>
          <p:nvPr/>
        </p:nvCxnSpPr>
        <p:spPr>
          <a:xfrm>
            <a:off x="9289261" y="3734089"/>
            <a:ext cx="641572" cy="238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3A104542-5C0E-5320-3367-513677229508}"/>
              </a:ext>
            </a:extLst>
          </p:cNvPr>
          <p:cNvPicPr>
            <a:picLocks noChangeAspect="1"/>
          </p:cNvPicPr>
          <p:nvPr/>
        </p:nvPicPr>
        <p:blipFill rotWithShape="1">
          <a:blip r:embed="rId12"/>
          <a:srcRect t="-1" r="4740" b="2610"/>
          <a:stretch/>
        </p:blipFill>
        <p:spPr>
          <a:xfrm>
            <a:off x="9340398" y="4962339"/>
            <a:ext cx="1181735" cy="1275276"/>
          </a:xfrm>
          <a:prstGeom prst="rect">
            <a:avLst/>
          </a:prstGeom>
        </p:spPr>
      </p:pic>
      <p:sp>
        <p:nvSpPr>
          <p:cNvPr id="63" name="TextBox 62">
            <a:extLst>
              <a:ext uri="{FF2B5EF4-FFF2-40B4-BE49-F238E27FC236}">
                <a16:creationId xmlns:a16="http://schemas.microsoft.com/office/drawing/2014/main" id="{F6DF854A-2AE8-9C48-4B7C-D41764BBFA9B}"/>
              </a:ext>
            </a:extLst>
          </p:cNvPr>
          <p:cNvSpPr txBox="1"/>
          <p:nvPr/>
        </p:nvSpPr>
        <p:spPr>
          <a:xfrm>
            <a:off x="10485531" y="5366072"/>
            <a:ext cx="1398140" cy="707694"/>
          </a:xfrm>
          <a:prstGeom prst="rect">
            <a:avLst/>
          </a:prstGeom>
          <a:noFill/>
        </p:spPr>
        <p:txBody>
          <a:bodyPr wrap="none" rtlCol="0">
            <a:spAutoFit/>
          </a:bodyPr>
          <a:lstStyle/>
          <a:p>
            <a:r>
              <a:rPr lang="en-US" sz="1333" i="1" dirty="0">
                <a:solidFill>
                  <a:schemeClr val="bg1">
                    <a:lumMod val="50000"/>
                  </a:schemeClr>
                </a:solidFill>
              </a:rPr>
              <a:t>R. </a:t>
            </a:r>
            <a:r>
              <a:rPr lang="en-US" sz="1333" i="1" dirty="0" err="1">
                <a:solidFill>
                  <a:schemeClr val="bg1">
                    <a:lumMod val="50000"/>
                  </a:schemeClr>
                </a:solidFill>
              </a:rPr>
              <a:t>Shaloo</a:t>
            </a:r>
            <a:r>
              <a:rPr lang="en-US" sz="1333" i="1" dirty="0">
                <a:solidFill>
                  <a:schemeClr val="bg1">
                    <a:lumMod val="50000"/>
                  </a:schemeClr>
                </a:solidFill>
              </a:rPr>
              <a:t> et al.</a:t>
            </a:r>
          </a:p>
          <a:p>
            <a:r>
              <a:rPr lang="en-US" sz="1333" dirty="0">
                <a:hlinkClick r:id="rId13"/>
              </a:rPr>
              <a:t>arXiv:2007.14340</a:t>
            </a:r>
            <a:endParaRPr lang="en-US" sz="1333" dirty="0"/>
          </a:p>
          <a:p>
            <a:endParaRPr lang="en-US" sz="1333" dirty="0"/>
          </a:p>
        </p:txBody>
      </p:sp>
      <p:sp>
        <p:nvSpPr>
          <p:cNvPr id="66" name="Rectangle 65">
            <a:extLst>
              <a:ext uri="{FF2B5EF4-FFF2-40B4-BE49-F238E27FC236}">
                <a16:creationId xmlns:a16="http://schemas.microsoft.com/office/drawing/2014/main" id="{B7B4C5F4-DD3A-FBCA-1105-C2225CDDB4AB}"/>
              </a:ext>
            </a:extLst>
          </p:cNvPr>
          <p:cNvSpPr/>
          <p:nvPr/>
        </p:nvSpPr>
        <p:spPr>
          <a:xfrm>
            <a:off x="9340399" y="6153738"/>
            <a:ext cx="188861" cy="1328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33"/>
          </a:p>
        </p:txBody>
      </p:sp>
      <p:pic>
        <p:nvPicPr>
          <p:cNvPr id="4" name="Google Shape;90;g10d9fb731aa_0_252">
            <a:extLst>
              <a:ext uri="{FF2B5EF4-FFF2-40B4-BE49-F238E27FC236}">
                <a16:creationId xmlns:a16="http://schemas.microsoft.com/office/drawing/2014/main" id="{E4E587CB-90FE-A916-063B-22D26916DF21}"/>
              </a:ext>
            </a:extLst>
          </p:cNvPr>
          <p:cNvPicPr preferRelativeResize="0"/>
          <p:nvPr/>
        </p:nvPicPr>
        <p:blipFill>
          <a:blip r:embed="rId14">
            <a:alphaModFix/>
          </a:blip>
          <a:stretch>
            <a:fillRect/>
          </a:stretch>
        </p:blipFill>
        <p:spPr>
          <a:xfrm>
            <a:off x="273937" y="4820922"/>
            <a:ext cx="2388804" cy="1431785"/>
          </a:xfrm>
          <a:prstGeom prst="rect">
            <a:avLst/>
          </a:prstGeom>
          <a:noFill/>
          <a:ln>
            <a:noFill/>
          </a:ln>
        </p:spPr>
      </p:pic>
    </p:spTree>
    <p:extLst>
      <p:ext uri="{BB962C8B-B14F-4D97-AF65-F5344CB8AC3E}">
        <p14:creationId xmlns:p14="http://schemas.microsoft.com/office/powerpoint/2010/main" val="7438880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F569FF-ED8B-54C9-24E4-F6B3C6E4B5E9}"/>
              </a:ext>
            </a:extLst>
          </p:cNvPr>
          <p:cNvPicPr>
            <a:picLocks noChangeAspect="1"/>
          </p:cNvPicPr>
          <p:nvPr/>
        </p:nvPicPr>
        <p:blipFill rotWithShape="1">
          <a:blip r:embed="rId2"/>
          <a:srcRect l="37500"/>
          <a:stretch/>
        </p:blipFill>
        <p:spPr>
          <a:xfrm>
            <a:off x="1436774" y="1054683"/>
            <a:ext cx="9318455" cy="5447452"/>
          </a:xfrm>
          <a:prstGeom prst="rect">
            <a:avLst/>
          </a:prstGeom>
        </p:spPr>
      </p:pic>
      <p:sp>
        <p:nvSpPr>
          <p:cNvPr id="2" name="TextBox 1">
            <a:extLst>
              <a:ext uri="{FF2B5EF4-FFF2-40B4-BE49-F238E27FC236}">
                <a16:creationId xmlns:a16="http://schemas.microsoft.com/office/drawing/2014/main" id="{E01BEAD9-4919-DE51-E17F-826A566A0FC6}"/>
              </a:ext>
            </a:extLst>
          </p:cNvPr>
          <p:cNvSpPr txBox="1"/>
          <p:nvPr/>
        </p:nvSpPr>
        <p:spPr>
          <a:xfrm>
            <a:off x="3184137" y="154463"/>
            <a:ext cx="8151847" cy="707886"/>
          </a:xfrm>
          <a:prstGeom prst="rect">
            <a:avLst/>
          </a:prstGeom>
          <a:noFill/>
        </p:spPr>
        <p:txBody>
          <a:bodyPr wrap="none" rtlCol="0">
            <a:spAutoFit/>
          </a:bodyPr>
          <a:lstStyle/>
          <a:p>
            <a:pPr algn="ctr"/>
            <a:r>
              <a:rPr lang="en-US" sz="2000" dirty="0"/>
              <a:t>Provide information about parts of the system that are typically inaccessible </a:t>
            </a:r>
          </a:p>
          <a:p>
            <a:pPr algn="ctr"/>
            <a:r>
              <a:rPr lang="en-US" sz="2000" dirty="0"/>
              <a:t>(destructive, too slow, not directly measurable)</a:t>
            </a:r>
          </a:p>
        </p:txBody>
      </p:sp>
      <p:sp>
        <p:nvSpPr>
          <p:cNvPr id="4" name="Rectangle 3">
            <a:extLst>
              <a:ext uri="{FF2B5EF4-FFF2-40B4-BE49-F238E27FC236}">
                <a16:creationId xmlns:a16="http://schemas.microsoft.com/office/drawing/2014/main" id="{567A3927-3FBC-2AFD-7996-2255A0FE336E}"/>
              </a:ext>
            </a:extLst>
          </p:cNvPr>
          <p:cNvSpPr/>
          <p:nvPr/>
        </p:nvSpPr>
        <p:spPr>
          <a:xfrm>
            <a:off x="537211" y="6340581"/>
            <a:ext cx="1147472" cy="3231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itle 2">
            <a:extLst>
              <a:ext uri="{FF2B5EF4-FFF2-40B4-BE49-F238E27FC236}">
                <a16:creationId xmlns:a16="http://schemas.microsoft.com/office/drawing/2014/main" id="{F8286506-E992-289D-66AE-66D753219170}"/>
              </a:ext>
            </a:extLst>
          </p:cNvPr>
          <p:cNvSpPr>
            <a:spLocks noGrp="1"/>
          </p:cNvSpPr>
          <p:nvPr>
            <p:ph type="title" idx="4294967295"/>
          </p:nvPr>
        </p:nvSpPr>
        <p:spPr>
          <a:xfrm>
            <a:off x="154984" y="-744454"/>
            <a:ext cx="9753600" cy="1361017"/>
          </a:xfrm>
        </p:spPr>
        <p:txBody>
          <a:bodyPr/>
          <a:lstStyle/>
          <a:p>
            <a:r>
              <a:rPr lang="en-US" sz="2400" dirty="0"/>
              <a:t>Virtual Diagnostics</a:t>
            </a:r>
          </a:p>
        </p:txBody>
      </p:sp>
    </p:spTree>
    <p:extLst>
      <p:ext uri="{BB962C8B-B14F-4D97-AF65-F5344CB8AC3E}">
        <p14:creationId xmlns:p14="http://schemas.microsoft.com/office/powerpoint/2010/main" val="35882057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9FDA91-14E4-49E6-1872-6D5AA37F0BD7}"/>
              </a:ext>
            </a:extLst>
          </p:cNvPr>
          <p:cNvSpPr>
            <a:spLocks noGrp="1"/>
          </p:cNvSpPr>
          <p:nvPr>
            <p:ph type="ftr" sz="quarter" idx="11"/>
          </p:nvPr>
        </p:nvSpPr>
        <p:spPr>
          <a:xfrm>
            <a:off x="0" y="166024"/>
            <a:ext cx="0" cy="0"/>
          </a:xfrm>
        </p:spPr>
        <p:txBody>
          <a:bodyPr/>
          <a:lstStyle/>
          <a:p>
            <a:r>
              <a:rPr lang="en-US" dirty="0"/>
              <a:t> </a:t>
            </a:r>
          </a:p>
        </p:txBody>
      </p:sp>
      <p:sp>
        <p:nvSpPr>
          <p:cNvPr id="5" name="Slide Number Placeholder 4">
            <a:extLst>
              <a:ext uri="{FF2B5EF4-FFF2-40B4-BE49-F238E27FC236}">
                <a16:creationId xmlns:a16="http://schemas.microsoft.com/office/drawing/2014/main" id="{9A1D6F4D-6E26-A802-3290-0F5C5081BCD5}"/>
              </a:ext>
            </a:extLst>
          </p:cNvPr>
          <p:cNvSpPr>
            <a:spLocks noGrp="1"/>
          </p:cNvSpPr>
          <p:nvPr>
            <p:ph type="sldNum" sz="quarter" idx="12"/>
          </p:nvPr>
        </p:nvSpPr>
        <p:spPr/>
        <p:txBody>
          <a:bodyPr/>
          <a:lstStyle/>
          <a:p>
            <a:fld id="{81DD6F1E-074A-6241-B3AB-AC2EA32F6E30}" type="slidenum">
              <a:rPr lang="en-US" smtClean="0"/>
              <a:pPr/>
              <a:t>58</a:t>
            </a:fld>
            <a:endParaRPr lang="en-US" dirty="0"/>
          </a:p>
        </p:txBody>
      </p:sp>
      <p:sp>
        <p:nvSpPr>
          <p:cNvPr id="6" name="Footer Placeholder 3">
            <a:extLst>
              <a:ext uri="{FF2B5EF4-FFF2-40B4-BE49-F238E27FC236}">
                <a16:creationId xmlns:a16="http://schemas.microsoft.com/office/drawing/2014/main" id="{8314B846-23D7-7F25-649E-0C2E0BD2B400}"/>
              </a:ext>
            </a:extLst>
          </p:cNvPr>
          <p:cNvSpPr txBox="1">
            <a:spLocks/>
          </p:cNvSpPr>
          <p:nvPr/>
        </p:nvSpPr>
        <p:spPr>
          <a:xfrm>
            <a:off x="0" y="0"/>
            <a:ext cx="0" cy="0"/>
          </a:xfrm>
        </p:spPr>
        <p:txBody>
          <a:bodyPr/>
          <a:lst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a:lstStyle>
          <a:p>
            <a:r>
              <a:rPr lang="en-US" sz="3200"/>
              <a:t>  </a:t>
            </a:r>
            <a:endParaRPr lang="en-US" sz="3200" dirty="0"/>
          </a:p>
        </p:txBody>
      </p:sp>
      <p:pic>
        <p:nvPicPr>
          <p:cNvPr id="7" name="Picture 6">
            <a:extLst>
              <a:ext uri="{FF2B5EF4-FFF2-40B4-BE49-F238E27FC236}">
                <a16:creationId xmlns:a16="http://schemas.microsoft.com/office/drawing/2014/main" id="{C9044817-06A0-FA0E-B348-36A4C06DE998}"/>
              </a:ext>
            </a:extLst>
          </p:cNvPr>
          <p:cNvPicPr>
            <a:picLocks noChangeAspect="1"/>
          </p:cNvPicPr>
          <p:nvPr/>
        </p:nvPicPr>
        <p:blipFill rotWithShape="1">
          <a:blip r:embed="rId3"/>
          <a:srcRect t="2282" b="49109"/>
          <a:stretch/>
        </p:blipFill>
        <p:spPr>
          <a:xfrm>
            <a:off x="191008" y="1241667"/>
            <a:ext cx="4347453" cy="1955671"/>
          </a:xfrm>
          <a:prstGeom prst="rect">
            <a:avLst/>
          </a:prstGeom>
        </p:spPr>
      </p:pic>
      <p:pic>
        <p:nvPicPr>
          <p:cNvPr id="8" name="Picture 7">
            <a:extLst>
              <a:ext uri="{FF2B5EF4-FFF2-40B4-BE49-F238E27FC236}">
                <a16:creationId xmlns:a16="http://schemas.microsoft.com/office/drawing/2014/main" id="{677C7ACE-7075-F130-676C-452D361B6872}"/>
              </a:ext>
            </a:extLst>
          </p:cNvPr>
          <p:cNvPicPr>
            <a:picLocks noChangeAspect="1"/>
          </p:cNvPicPr>
          <p:nvPr/>
        </p:nvPicPr>
        <p:blipFill rotWithShape="1">
          <a:blip r:embed="rId3"/>
          <a:srcRect t="49045" r="52229"/>
          <a:stretch/>
        </p:blipFill>
        <p:spPr>
          <a:xfrm>
            <a:off x="4532573" y="1103714"/>
            <a:ext cx="2076800" cy="2050092"/>
          </a:xfrm>
          <a:prstGeom prst="rect">
            <a:avLst/>
          </a:prstGeom>
        </p:spPr>
      </p:pic>
      <p:sp>
        <p:nvSpPr>
          <p:cNvPr id="11" name="TextBox 10">
            <a:extLst>
              <a:ext uri="{FF2B5EF4-FFF2-40B4-BE49-F238E27FC236}">
                <a16:creationId xmlns:a16="http://schemas.microsoft.com/office/drawing/2014/main" id="{20492FFB-2739-8CB5-EA84-945E3C3EFC0F}"/>
              </a:ext>
            </a:extLst>
          </p:cNvPr>
          <p:cNvSpPr txBox="1"/>
          <p:nvPr/>
        </p:nvSpPr>
        <p:spPr>
          <a:xfrm>
            <a:off x="191009" y="640953"/>
            <a:ext cx="9565632" cy="400110"/>
          </a:xfrm>
          <a:prstGeom prst="rect">
            <a:avLst/>
          </a:prstGeom>
          <a:noFill/>
        </p:spPr>
        <p:txBody>
          <a:bodyPr wrap="none" rtlCol="0">
            <a:spAutoFit/>
          </a:bodyPr>
          <a:lstStyle/>
          <a:p>
            <a:r>
              <a:rPr lang="en-US" sz="2000" dirty="0">
                <a:solidFill>
                  <a:schemeClr val="tx1">
                    <a:lumMod val="75000"/>
                    <a:lumOff val="25000"/>
                  </a:schemeClr>
                </a:solidFill>
                <a:sym typeface="Wingdings" pitchFamily="2" charset="2"/>
              </a:rPr>
              <a:t> design Gaussian Process kernel from expected correlations between inputs (e.g. quads)</a:t>
            </a:r>
          </a:p>
        </p:txBody>
      </p:sp>
      <p:sp>
        <p:nvSpPr>
          <p:cNvPr id="12" name="TextBox 11">
            <a:extLst>
              <a:ext uri="{FF2B5EF4-FFF2-40B4-BE49-F238E27FC236}">
                <a16:creationId xmlns:a16="http://schemas.microsoft.com/office/drawing/2014/main" id="{C1D572A2-333E-5808-F51D-384179C1DAE1}"/>
              </a:ext>
            </a:extLst>
          </p:cNvPr>
          <p:cNvSpPr txBox="1"/>
          <p:nvPr/>
        </p:nvSpPr>
        <p:spPr>
          <a:xfrm>
            <a:off x="191009" y="3133229"/>
            <a:ext cx="7983083" cy="400110"/>
          </a:xfrm>
          <a:prstGeom prst="rect">
            <a:avLst/>
          </a:prstGeom>
          <a:noFill/>
        </p:spPr>
        <p:txBody>
          <a:bodyPr wrap="none" rtlCol="0">
            <a:spAutoFit/>
          </a:bodyPr>
          <a:lstStyle/>
          <a:p>
            <a:r>
              <a:rPr lang="en-US" sz="2000" dirty="0">
                <a:solidFill>
                  <a:schemeClr val="tx1">
                    <a:lumMod val="75000"/>
                    <a:lumOff val="25000"/>
                  </a:schemeClr>
                </a:solidFill>
                <a:sym typeface="Wingdings" pitchFamily="2" charset="2"/>
              </a:rPr>
              <a:t> take the Hessian of model at expected optimum to get the correlations  </a:t>
            </a:r>
          </a:p>
        </p:txBody>
      </p:sp>
      <p:pic>
        <p:nvPicPr>
          <p:cNvPr id="13" name="Picture 12">
            <a:extLst>
              <a:ext uri="{FF2B5EF4-FFF2-40B4-BE49-F238E27FC236}">
                <a16:creationId xmlns:a16="http://schemas.microsoft.com/office/drawing/2014/main" id="{C13D76AB-B1E1-A78C-10C6-31BFF115F3C5}"/>
              </a:ext>
            </a:extLst>
          </p:cNvPr>
          <p:cNvPicPr>
            <a:picLocks noChangeAspect="1"/>
          </p:cNvPicPr>
          <p:nvPr/>
        </p:nvPicPr>
        <p:blipFill>
          <a:blip r:embed="rId4"/>
          <a:stretch>
            <a:fillRect/>
          </a:stretch>
        </p:blipFill>
        <p:spPr>
          <a:xfrm>
            <a:off x="211329" y="3467633"/>
            <a:ext cx="3954883" cy="2563927"/>
          </a:xfrm>
          <a:prstGeom prst="rect">
            <a:avLst/>
          </a:prstGeom>
        </p:spPr>
      </p:pic>
      <p:pic>
        <p:nvPicPr>
          <p:cNvPr id="17" name="Picture 16" descr="A picture containing text, device, meter&#10;&#10;Description automatically generated">
            <a:extLst>
              <a:ext uri="{FF2B5EF4-FFF2-40B4-BE49-F238E27FC236}">
                <a16:creationId xmlns:a16="http://schemas.microsoft.com/office/drawing/2014/main" id="{042F4CDD-BC7E-6B2E-E80F-BEE734C3C40B}"/>
              </a:ext>
            </a:extLst>
          </p:cNvPr>
          <p:cNvPicPr>
            <a:picLocks noChangeAspect="1"/>
          </p:cNvPicPr>
          <p:nvPr/>
        </p:nvPicPr>
        <p:blipFill>
          <a:blip r:embed="rId5"/>
          <a:stretch>
            <a:fillRect/>
          </a:stretch>
        </p:blipFill>
        <p:spPr>
          <a:xfrm>
            <a:off x="8303067" y="3662200"/>
            <a:ext cx="1691136" cy="1261533"/>
          </a:xfrm>
          <a:prstGeom prst="rect">
            <a:avLst/>
          </a:prstGeom>
        </p:spPr>
      </p:pic>
      <p:pic>
        <p:nvPicPr>
          <p:cNvPr id="18" name="Picture 2">
            <a:extLst>
              <a:ext uri="{FF2B5EF4-FFF2-40B4-BE49-F238E27FC236}">
                <a16:creationId xmlns:a16="http://schemas.microsoft.com/office/drawing/2014/main" id="{EF5C8696-2CB2-29E1-47C8-6C6E92A065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062" y="3513896"/>
            <a:ext cx="3613791" cy="2539925"/>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8722A5B-E9D4-1E80-F90A-A071685A4C0A}"/>
              </a:ext>
            </a:extLst>
          </p:cNvPr>
          <p:cNvSpPr txBox="1"/>
          <p:nvPr/>
        </p:nvSpPr>
        <p:spPr>
          <a:xfrm>
            <a:off x="9765959" y="3949023"/>
            <a:ext cx="2618124" cy="666977"/>
          </a:xfrm>
          <a:prstGeom prst="rect">
            <a:avLst/>
          </a:prstGeom>
          <a:noFill/>
        </p:spPr>
        <p:txBody>
          <a:bodyPr wrap="square" rtlCol="0">
            <a:spAutoFit/>
          </a:bodyPr>
          <a:lstStyle/>
          <a:p>
            <a:pPr algn="ctr"/>
            <a:r>
              <a:rPr lang="en-US" sz="1867" dirty="0">
                <a:solidFill>
                  <a:schemeClr val="accent1"/>
                </a:solidFill>
              </a:rPr>
              <a:t>vertical emittance</a:t>
            </a:r>
          </a:p>
          <a:p>
            <a:pPr algn="ctr"/>
            <a:r>
              <a:rPr lang="en-US" sz="1867" dirty="0">
                <a:solidFill>
                  <a:schemeClr val="accent1"/>
                </a:solidFill>
              </a:rPr>
              <a:t> tuning @SPEAR3</a:t>
            </a:r>
          </a:p>
        </p:txBody>
      </p:sp>
      <p:sp>
        <p:nvSpPr>
          <p:cNvPr id="21" name="TextBox 20">
            <a:extLst>
              <a:ext uri="{FF2B5EF4-FFF2-40B4-BE49-F238E27FC236}">
                <a16:creationId xmlns:a16="http://schemas.microsoft.com/office/drawing/2014/main" id="{236FB178-A321-0D09-03B3-DED024259559}"/>
              </a:ext>
            </a:extLst>
          </p:cNvPr>
          <p:cNvSpPr txBox="1"/>
          <p:nvPr/>
        </p:nvSpPr>
        <p:spPr>
          <a:xfrm>
            <a:off x="7768788" y="4923733"/>
            <a:ext cx="4296805" cy="954300"/>
          </a:xfrm>
          <a:prstGeom prst="rect">
            <a:avLst/>
          </a:prstGeom>
          <a:noFill/>
        </p:spPr>
        <p:txBody>
          <a:bodyPr wrap="square" rtlCol="0">
            <a:spAutoFit/>
          </a:bodyPr>
          <a:lstStyle/>
          <a:p>
            <a:pPr algn="ctr"/>
            <a:endParaRPr lang="en-US" sz="1867" b="1" dirty="0">
              <a:solidFill>
                <a:schemeClr val="accent1"/>
              </a:solidFill>
            </a:endParaRPr>
          </a:p>
          <a:p>
            <a:pPr algn="ctr"/>
            <a:r>
              <a:rPr lang="en-US" sz="1867" b="1" dirty="0">
                <a:solidFill>
                  <a:schemeClr val="accent1"/>
                </a:solidFill>
              </a:rPr>
              <a:t>No measured data needed ahead of time, just a physics model</a:t>
            </a:r>
          </a:p>
        </p:txBody>
      </p:sp>
      <p:sp>
        <p:nvSpPr>
          <p:cNvPr id="22" name="Rectangle 21">
            <a:extLst>
              <a:ext uri="{FF2B5EF4-FFF2-40B4-BE49-F238E27FC236}">
                <a16:creationId xmlns:a16="http://schemas.microsoft.com/office/drawing/2014/main" id="{A9963B10-DEF8-4EA7-787A-7A48B1FF25E5}"/>
              </a:ext>
            </a:extLst>
          </p:cNvPr>
          <p:cNvSpPr/>
          <p:nvPr/>
        </p:nvSpPr>
        <p:spPr>
          <a:xfrm>
            <a:off x="9760040" y="5634"/>
            <a:ext cx="12279688" cy="584775"/>
          </a:xfrm>
          <a:prstGeom prst="rect">
            <a:avLst/>
          </a:prstGeom>
        </p:spPr>
        <p:txBody>
          <a:bodyPr wrap="square">
            <a:spAutoFit/>
          </a:bodyPr>
          <a:lstStyle/>
          <a:p>
            <a:r>
              <a:rPr lang="en-US" sz="1600" i="1" dirty="0">
                <a:solidFill>
                  <a:schemeClr val="tx1">
                    <a:lumMod val="75000"/>
                    <a:lumOff val="25000"/>
                  </a:schemeClr>
                </a:solidFill>
              </a:rPr>
              <a:t>J. </a:t>
            </a:r>
            <a:r>
              <a:rPr lang="en-US" sz="1600" i="1" dirty="0" err="1">
                <a:solidFill>
                  <a:schemeClr val="tx1">
                    <a:lumMod val="75000"/>
                    <a:lumOff val="25000"/>
                  </a:schemeClr>
                </a:solidFill>
              </a:rPr>
              <a:t>Duris</a:t>
            </a:r>
            <a:r>
              <a:rPr lang="en-US" sz="1600" i="1" dirty="0">
                <a:solidFill>
                  <a:schemeClr val="tx1">
                    <a:lumMod val="75000"/>
                    <a:lumOff val="25000"/>
                  </a:schemeClr>
                </a:solidFill>
              </a:rPr>
              <a:t> et al., PRL, 2020 </a:t>
            </a:r>
          </a:p>
          <a:p>
            <a:r>
              <a:rPr lang="en-US" sz="1600" i="1" dirty="0">
                <a:solidFill>
                  <a:schemeClr val="tx1">
                    <a:lumMod val="75000"/>
                    <a:lumOff val="25000"/>
                  </a:schemeClr>
                </a:solidFill>
              </a:rPr>
              <a:t>A. </a:t>
            </a:r>
            <a:r>
              <a:rPr lang="en-US" sz="1600" i="1" dirty="0" err="1">
                <a:solidFill>
                  <a:schemeClr val="tx1">
                    <a:lumMod val="75000"/>
                    <a:lumOff val="25000"/>
                  </a:schemeClr>
                </a:solidFill>
              </a:rPr>
              <a:t>Hanuka</a:t>
            </a:r>
            <a:r>
              <a:rPr lang="en-US" sz="1600" i="1" dirty="0">
                <a:solidFill>
                  <a:schemeClr val="tx1">
                    <a:lumMod val="75000"/>
                    <a:lumOff val="25000"/>
                  </a:schemeClr>
                </a:solidFill>
              </a:rPr>
              <a:t>, et al., PRAB, 2021</a:t>
            </a:r>
          </a:p>
        </p:txBody>
      </p:sp>
      <p:pic>
        <p:nvPicPr>
          <p:cNvPr id="23" name="Picture 22">
            <a:extLst>
              <a:ext uri="{FF2B5EF4-FFF2-40B4-BE49-F238E27FC236}">
                <a16:creationId xmlns:a16="http://schemas.microsoft.com/office/drawing/2014/main" id="{34136971-3BA3-3519-E50B-D53715653CE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736361" y="1412048"/>
            <a:ext cx="3334327" cy="697627"/>
          </a:xfrm>
          <a:prstGeom prst="rect">
            <a:avLst/>
          </a:prstGeom>
        </p:spPr>
      </p:pic>
      <p:pic>
        <p:nvPicPr>
          <p:cNvPr id="24" name="Picture 23">
            <a:extLst>
              <a:ext uri="{FF2B5EF4-FFF2-40B4-BE49-F238E27FC236}">
                <a16:creationId xmlns:a16="http://schemas.microsoft.com/office/drawing/2014/main" id="{B315995E-5DB5-2303-089E-32C96E0BF3A2}"/>
              </a:ext>
            </a:extLst>
          </p:cNvPr>
          <p:cNvPicPr>
            <a:picLocks noChangeAspect="1"/>
          </p:cNvPicPr>
          <p:nvPr/>
        </p:nvPicPr>
        <p:blipFill rotWithShape="1">
          <a:blip r:embed="rId3"/>
          <a:srcRect l="52228" t="49045" r="4084" b="9334"/>
          <a:stretch/>
        </p:blipFill>
        <p:spPr>
          <a:xfrm>
            <a:off x="6807200" y="1045550"/>
            <a:ext cx="1923173" cy="1695649"/>
          </a:xfrm>
          <a:prstGeom prst="rect">
            <a:avLst/>
          </a:prstGeom>
        </p:spPr>
      </p:pic>
      <p:sp>
        <p:nvSpPr>
          <p:cNvPr id="25" name="TextBox 24">
            <a:extLst>
              <a:ext uri="{FF2B5EF4-FFF2-40B4-BE49-F238E27FC236}">
                <a16:creationId xmlns:a16="http://schemas.microsoft.com/office/drawing/2014/main" id="{A94BDF94-02AE-3E29-C4CD-33C23D3710C3}"/>
              </a:ext>
            </a:extLst>
          </p:cNvPr>
          <p:cNvSpPr txBox="1"/>
          <p:nvPr/>
        </p:nvSpPr>
        <p:spPr>
          <a:xfrm>
            <a:off x="9148635" y="2135141"/>
            <a:ext cx="2618124" cy="379656"/>
          </a:xfrm>
          <a:prstGeom prst="rect">
            <a:avLst/>
          </a:prstGeom>
          <a:noFill/>
        </p:spPr>
        <p:txBody>
          <a:bodyPr wrap="square" rtlCol="0">
            <a:spAutoFit/>
          </a:bodyPr>
          <a:lstStyle/>
          <a:p>
            <a:pPr algn="ctr"/>
            <a:r>
              <a:rPr lang="en-US" sz="1867" dirty="0">
                <a:solidFill>
                  <a:schemeClr val="accent1"/>
                </a:solidFill>
              </a:rPr>
              <a:t>FEL tuning @LCLS</a:t>
            </a:r>
          </a:p>
        </p:txBody>
      </p:sp>
      <p:sp>
        <p:nvSpPr>
          <p:cNvPr id="27" name="Google Shape;365;g134c20c7434_2_10">
            <a:extLst>
              <a:ext uri="{FF2B5EF4-FFF2-40B4-BE49-F238E27FC236}">
                <a16:creationId xmlns:a16="http://schemas.microsoft.com/office/drawing/2014/main" id="{8D7FFC8D-80B3-D5BB-C583-0C5FD3672BD7}"/>
              </a:ext>
            </a:extLst>
          </p:cNvPr>
          <p:cNvSpPr txBox="1">
            <a:spLocks noGrp="1"/>
          </p:cNvSpPr>
          <p:nvPr>
            <p:ph type="title"/>
          </p:nvPr>
        </p:nvSpPr>
        <p:spPr>
          <a:xfrm>
            <a:off x="294123" y="1"/>
            <a:ext cx="10553700" cy="632100"/>
          </a:xfrm>
          <a:prstGeom prst="rect">
            <a:avLst/>
          </a:prstGeom>
        </p:spPr>
        <p:txBody>
          <a:bodyPr spcFirstLastPara="1" vert="horz" wrap="square" lIns="0" tIns="45700" rIns="91425" bIns="45700" rtlCol="0" anchor="b" anchorCtr="0">
            <a:noAutofit/>
          </a:bodyPr>
          <a:lstStyle/>
          <a:p>
            <a:pPr>
              <a:spcBef>
                <a:spcPts val="0"/>
              </a:spcBef>
            </a:pPr>
            <a:r>
              <a:rPr lang="en-US" sz="2800" dirty="0"/>
              <a:t>Example: Physics-Informed Bayesian Optimization</a:t>
            </a:r>
            <a:endParaRPr sz="2800" dirty="0"/>
          </a:p>
        </p:txBody>
      </p:sp>
      <p:sp>
        <p:nvSpPr>
          <p:cNvPr id="28" name="Google Shape;369;g134c20c7434_2_10">
            <a:extLst>
              <a:ext uri="{FF2B5EF4-FFF2-40B4-BE49-F238E27FC236}">
                <a16:creationId xmlns:a16="http://schemas.microsoft.com/office/drawing/2014/main" id="{8628B53D-E033-1F3F-EE07-41442353E70C}"/>
              </a:ext>
            </a:extLst>
          </p:cNvPr>
          <p:cNvSpPr txBox="1"/>
          <p:nvPr/>
        </p:nvSpPr>
        <p:spPr>
          <a:xfrm>
            <a:off x="0" y="6129643"/>
            <a:ext cx="12192000" cy="738633"/>
          </a:xfrm>
          <a:prstGeom prst="rect">
            <a:avLst/>
          </a:prstGeom>
          <a:solidFill>
            <a:srgbClr val="8C1515"/>
          </a:solidFill>
          <a:ln>
            <a:noFill/>
          </a:ln>
        </p:spPr>
        <p:txBody>
          <a:bodyPr spcFirstLastPara="1" wrap="square" lIns="91425" tIns="91425" rIns="91425" bIns="91425" anchor="t" anchorCtr="0">
            <a:spAutoFit/>
          </a:bodyPr>
          <a:lstStyle/>
          <a:p>
            <a:pPr lvl="0" algn="ctr"/>
            <a:r>
              <a:rPr lang="en-US" dirty="0">
                <a:solidFill>
                  <a:schemeClr val="lt1"/>
                </a:solidFill>
                <a:latin typeface="Lato"/>
                <a:ea typeface="Lato"/>
                <a:cs typeface="Lato"/>
                <a:sym typeface="Lato"/>
              </a:rPr>
              <a:t>Including correlation between inputs enables increased sample-efficiency and results in faster optimization</a:t>
            </a:r>
          </a:p>
          <a:p>
            <a:pPr lvl="0" algn="ctr"/>
            <a:r>
              <a:rPr lang="en-US" dirty="0">
                <a:solidFill>
                  <a:schemeClr val="lt1"/>
                </a:solidFill>
                <a:latin typeface="Lato"/>
                <a:ea typeface="Lato"/>
                <a:cs typeface="Lato"/>
                <a:sym typeface="Wingdings" pitchFamily="2" charset="2"/>
              </a:rPr>
              <a:t></a:t>
            </a:r>
            <a:r>
              <a:rPr lang="en-US" dirty="0">
                <a:solidFill>
                  <a:schemeClr val="lt1"/>
                </a:solidFill>
                <a:latin typeface="Lato"/>
                <a:ea typeface="Lato"/>
                <a:cs typeface="Lato"/>
                <a:sym typeface="Lato"/>
              </a:rPr>
              <a:t> kernel-from-Hessian enables easy computation of correlations even in high dimension</a:t>
            </a:r>
          </a:p>
        </p:txBody>
      </p:sp>
      <p:pic>
        <p:nvPicPr>
          <p:cNvPr id="2" name="Picture 1">
            <a:extLst>
              <a:ext uri="{FF2B5EF4-FFF2-40B4-BE49-F238E27FC236}">
                <a16:creationId xmlns:a16="http://schemas.microsoft.com/office/drawing/2014/main" id="{31D6AB7B-FDCB-F823-291C-B93B58E69A01}"/>
              </a:ext>
            </a:extLst>
          </p:cNvPr>
          <p:cNvPicPr>
            <a:picLocks noChangeAspect="1"/>
          </p:cNvPicPr>
          <p:nvPr/>
        </p:nvPicPr>
        <p:blipFill>
          <a:blip r:embed="rId8"/>
          <a:stretch>
            <a:fillRect/>
          </a:stretch>
        </p:blipFill>
        <p:spPr>
          <a:xfrm>
            <a:off x="554" y="0"/>
            <a:ext cx="12190892" cy="6858000"/>
          </a:xfrm>
          <a:prstGeom prst="rect">
            <a:avLst/>
          </a:prstGeom>
        </p:spPr>
      </p:pic>
    </p:spTree>
    <p:extLst>
      <p:ext uri="{BB962C8B-B14F-4D97-AF65-F5344CB8AC3E}">
        <p14:creationId xmlns:p14="http://schemas.microsoft.com/office/powerpoint/2010/main" val="218202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Accelerator Infrastructure data through EPICS</a:t>
            </a:r>
          </a:p>
        </p:txBody>
      </p:sp>
      <p:sp>
        <p:nvSpPr>
          <p:cNvPr id="3" name="Text Placeholder 2"/>
          <p:cNvSpPr>
            <a:spLocks noGrp="1"/>
          </p:cNvSpPr>
          <p:nvPr>
            <p:ph type="body" sz="quarter" idx="13"/>
          </p:nvPr>
        </p:nvSpPr>
        <p:spPr/>
        <p:txBody>
          <a:bodyPr>
            <a:noAutofit/>
          </a:bodyPr>
          <a:lstStyle/>
          <a:p>
            <a:r>
              <a:rPr lang="en-US" sz="1400" dirty="0"/>
              <a:t>Examples</a:t>
            </a:r>
          </a:p>
        </p:txBody>
      </p:sp>
      <p:sp>
        <p:nvSpPr>
          <p:cNvPr id="13" name="TextBox 12"/>
          <p:cNvSpPr txBox="1"/>
          <p:nvPr/>
        </p:nvSpPr>
        <p:spPr>
          <a:xfrm>
            <a:off x="-838200" y="1333500"/>
            <a:ext cx="184666" cy="369332"/>
          </a:xfrm>
          <a:prstGeom prst="rect">
            <a:avLst/>
          </a:prstGeom>
          <a:noFill/>
        </p:spPr>
        <p:txBody>
          <a:bodyPr wrap="none" rtlCol="0">
            <a:spAutoFit/>
          </a:bodyPr>
          <a:lstStyle/>
          <a:p>
            <a:endParaRPr lang="en-US" dirty="0"/>
          </a:p>
        </p:txBody>
      </p:sp>
      <p:sp>
        <p:nvSpPr>
          <p:cNvPr id="14" name="TextBox 13"/>
          <p:cNvSpPr txBox="1"/>
          <p:nvPr/>
        </p:nvSpPr>
        <p:spPr>
          <a:xfrm>
            <a:off x="8729970" y="6557433"/>
            <a:ext cx="2602444" cy="307777"/>
          </a:xfrm>
          <a:prstGeom prst="rect">
            <a:avLst/>
          </a:prstGeom>
          <a:noFill/>
        </p:spPr>
        <p:txBody>
          <a:bodyPr wrap="none" rtlCol="0">
            <a:spAutoFit/>
          </a:bodyPr>
          <a:lstStyle/>
          <a:p>
            <a:r>
              <a:rPr lang="en-US" sz="1400" dirty="0"/>
              <a:t>Greg White, Murali Shankar SLAC</a:t>
            </a:r>
          </a:p>
        </p:txBody>
      </p:sp>
      <p:sp>
        <p:nvSpPr>
          <p:cNvPr id="17" name="TextBox 16"/>
          <p:cNvSpPr txBox="1"/>
          <p:nvPr/>
        </p:nvSpPr>
        <p:spPr>
          <a:xfrm>
            <a:off x="330625" y="1845519"/>
            <a:ext cx="1869038" cy="369332"/>
          </a:xfrm>
          <a:prstGeom prst="rect">
            <a:avLst/>
          </a:prstGeom>
          <a:noFill/>
        </p:spPr>
        <p:txBody>
          <a:bodyPr wrap="none" rtlCol="0">
            <a:spAutoFit/>
          </a:bodyPr>
          <a:lstStyle/>
          <a:p>
            <a:r>
              <a:rPr lang="en-US" dirty="0"/>
              <a:t>Directory Services</a:t>
            </a:r>
          </a:p>
        </p:txBody>
      </p:sp>
      <p:sp>
        <p:nvSpPr>
          <p:cNvPr id="23" name="TextBox 22"/>
          <p:cNvSpPr txBox="1"/>
          <p:nvPr/>
        </p:nvSpPr>
        <p:spPr>
          <a:xfrm>
            <a:off x="352934" y="4115932"/>
            <a:ext cx="4937185" cy="369332"/>
          </a:xfrm>
          <a:prstGeom prst="rect">
            <a:avLst/>
          </a:prstGeom>
          <a:noFill/>
        </p:spPr>
        <p:txBody>
          <a:bodyPr wrap="none" rtlCol="0">
            <a:spAutoFit/>
          </a:bodyPr>
          <a:lstStyle/>
          <a:p>
            <a:r>
              <a:rPr lang="en-US" dirty="0"/>
              <a:t>Oracle Database accessed through Control System:</a:t>
            </a:r>
          </a:p>
        </p:txBody>
      </p:sp>
      <p:sp>
        <p:nvSpPr>
          <p:cNvPr id="18" name="TextBox 17"/>
          <p:cNvSpPr txBox="1"/>
          <p:nvPr/>
        </p:nvSpPr>
        <p:spPr>
          <a:xfrm>
            <a:off x="1752203" y="6034213"/>
            <a:ext cx="6977767" cy="523220"/>
          </a:xfrm>
          <a:prstGeom prst="rect">
            <a:avLst/>
          </a:prstGeom>
          <a:noFill/>
        </p:spPr>
        <p:txBody>
          <a:bodyPr wrap="none" rtlCol="0">
            <a:spAutoFit/>
          </a:bodyPr>
          <a:lstStyle/>
          <a:p>
            <a:r>
              <a:rPr lang="en-US" sz="1400" i="1" dirty="0"/>
              <a:t>Figure: Access to Oracle gives device infrastructure, magnet calibrations, drawing names, etc.</a:t>
            </a:r>
            <a:br>
              <a:rPr lang="en-US" sz="1400" i="1" dirty="0"/>
            </a:br>
            <a:r>
              <a:rPr lang="en-US" sz="1400" i="1" dirty="0"/>
              <a:t>Will be used in LCLS-II for such things as cryogenic plant system hierarchy etc.</a:t>
            </a:r>
          </a:p>
        </p:txBody>
      </p:sp>
      <p:sp>
        <p:nvSpPr>
          <p:cNvPr id="19" name="TextBox 18"/>
          <p:cNvSpPr txBox="1"/>
          <p:nvPr/>
        </p:nvSpPr>
        <p:spPr>
          <a:xfrm>
            <a:off x="446074" y="2226514"/>
            <a:ext cx="4421762" cy="1754326"/>
          </a:xfrm>
          <a:prstGeom prst="rect">
            <a:avLst/>
          </a:prstGeom>
          <a:solidFill>
            <a:schemeClr val="bg1">
              <a:lumMod val="95000"/>
            </a:schemeClr>
          </a:solidFill>
          <a:ln>
            <a:solidFill>
              <a:schemeClr val="bg1">
                <a:lumMod val="75000"/>
              </a:schemeClr>
            </a:solidFill>
          </a:ln>
        </p:spPr>
        <p:txBody>
          <a:bodyPr wrap="square" rtlCol="0">
            <a:spAutoFit/>
          </a:bodyPr>
          <a:lstStyle/>
          <a:p>
            <a:r>
              <a:rPr lang="en-US" sz="1200" dirty="0">
                <a:latin typeface="Courier"/>
                <a:cs typeface="Courier"/>
              </a:rPr>
              <a:t># The names of PVs, by device name pattern:</a:t>
            </a:r>
          </a:p>
          <a:p>
            <a:r>
              <a:rPr lang="en-US" sz="1200" dirty="0">
                <a:latin typeface="Courier"/>
                <a:cs typeface="Courier"/>
              </a:rPr>
              <a:t>$ </a:t>
            </a:r>
            <a:r>
              <a:rPr lang="en-US" sz="1200" b="1" dirty="0">
                <a:latin typeface="Courier"/>
                <a:cs typeface="Courier"/>
              </a:rPr>
              <a:t>eget -s ds -a name=XCOR:LI21:135:% </a:t>
            </a:r>
          </a:p>
          <a:p>
            <a:r>
              <a:rPr lang="en-US" sz="1200" dirty="0">
                <a:latin typeface="Courier"/>
                <a:cs typeface="Courier"/>
              </a:rPr>
              <a:t>       name</a:t>
            </a:r>
          </a:p>
          <a:p>
            <a:r>
              <a:rPr lang="en-US" sz="1200" dirty="0">
                <a:latin typeface="Courier"/>
                <a:cs typeface="Courier"/>
              </a:rPr>
              <a:t>       XCOR:LI21:135:ABORT</a:t>
            </a:r>
          </a:p>
          <a:p>
            <a:r>
              <a:rPr lang="en-US" sz="1200" dirty="0">
                <a:latin typeface="Courier"/>
                <a:cs typeface="Courier"/>
              </a:rPr>
              <a:t>       XCOR:LI21:135:ACCESS</a:t>
            </a:r>
          </a:p>
          <a:p>
            <a:r>
              <a:rPr lang="en-US" sz="1200" dirty="0">
                <a:latin typeface="Courier"/>
                <a:cs typeface="Courier"/>
              </a:rPr>
              <a:t>       XCOR:LI21:135:ALLFUNCGO</a:t>
            </a:r>
          </a:p>
          <a:p>
            <a:r>
              <a:rPr lang="en-US" sz="1200" dirty="0">
                <a:latin typeface="Courier"/>
                <a:cs typeface="Courier"/>
              </a:rPr>
              <a:t>       XCOR:LI21:135:BACT</a:t>
            </a:r>
          </a:p>
          <a:p>
            <a:r>
              <a:rPr lang="en-US" sz="1200" dirty="0">
                <a:latin typeface="Courier"/>
                <a:cs typeface="Courier"/>
              </a:rPr>
              <a:t>       XCOR:LI21:135:BACTFO</a:t>
            </a:r>
          </a:p>
          <a:p>
            <a:r>
              <a:rPr lang="en-US" sz="1200" i="1" dirty="0">
                <a:latin typeface="Courier"/>
                <a:cs typeface="Courier"/>
              </a:rPr>
              <a:t>… (many rows snipped)</a:t>
            </a:r>
          </a:p>
        </p:txBody>
      </p:sp>
      <p:sp>
        <p:nvSpPr>
          <p:cNvPr id="20" name="TextBox 19"/>
          <p:cNvSpPr txBox="1"/>
          <p:nvPr/>
        </p:nvSpPr>
        <p:spPr>
          <a:xfrm>
            <a:off x="5200358" y="1702080"/>
            <a:ext cx="6054829" cy="2308324"/>
          </a:xfrm>
          <a:prstGeom prst="rect">
            <a:avLst/>
          </a:prstGeom>
          <a:solidFill>
            <a:schemeClr val="bg1">
              <a:lumMod val="95000"/>
            </a:schemeClr>
          </a:solidFill>
          <a:ln>
            <a:solidFill>
              <a:schemeClr val="bg1">
                <a:lumMod val="75000"/>
              </a:schemeClr>
            </a:solidFill>
          </a:ln>
        </p:spPr>
        <p:txBody>
          <a:bodyPr wrap="square" rtlCol="0">
            <a:spAutoFit/>
          </a:bodyPr>
          <a:lstStyle/>
          <a:p>
            <a:r>
              <a:rPr lang="en-US" sz="1200" dirty="0">
                <a:latin typeface="Courier"/>
                <a:cs typeface="Courier"/>
              </a:rPr>
              <a:t># Regular expression (restrict to sectors LI25-LI29)</a:t>
            </a:r>
          </a:p>
          <a:p>
            <a:r>
              <a:rPr lang="en-US" sz="1200" dirty="0">
                <a:latin typeface="Courier"/>
                <a:cs typeface="Courier"/>
              </a:rPr>
              <a:t>$ </a:t>
            </a:r>
            <a:r>
              <a:rPr lang="en-US" sz="1200" b="1" dirty="0">
                <a:latin typeface="Courier"/>
                <a:cs typeface="Courier"/>
              </a:rPr>
              <a:t>eget -s ds -a regex='XCOR:LI2[5-9]:.*:BDES’</a:t>
            </a:r>
          </a:p>
          <a:p>
            <a:r>
              <a:rPr lang="en-US" sz="1200" dirty="0">
                <a:latin typeface="Courier"/>
                <a:cs typeface="Courier"/>
              </a:rPr>
              <a:t>…</a:t>
            </a:r>
          </a:p>
          <a:p>
            <a:r>
              <a:rPr lang="en-US" sz="1200" dirty="0">
                <a:latin typeface="Courier"/>
                <a:cs typeface="Courier"/>
              </a:rPr>
              <a:t># Device names of the instruments in the laser heater region</a:t>
            </a:r>
          </a:p>
          <a:p>
            <a:r>
              <a:rPr lang="en-US" sz="1200" dirty="0">
                <a:latin typeface="Courier"/>
                <a:cs typeface="Courier"/>
              </a:rPr>
              <a:t>$ </a:t>
            </a:r>
            <a:r>
              <a:rPr lang="en-US" sz="1200" b="1" dirty="0">
                <a:latin typeface="Courier"/>
                <a:cs typeface="Courier"/>
              </a:rPr>
              <a:t>eget -s ds -a etype INST -a tag LSRHTR -a show dname</a:t>
            </a:r>
          </a:p>
          <a:p>
            <a:r>
              <a:rPr lang="en-US" sz="1200" dirty="0">
                <a:latin typeface="Courier"/>
                <a:cs typeface="Courier"/>
              </a:rPr>
              <a:t>…</a:t>
            </a:r>
          </a:p>
          <a:p>
            <a:r>
              <a:rPr lang="en-US" sz="1200" dirty="0">
                <a:latin typeface="Courier"/>
                <a:cs typeface="Courier"/>
              </a:rPr>
              <a:t># A recent search for invalid data in corrector PVs</a:t>
            </a:r>
          </a:p>
          <a:p>
            <a:r>
              <a:rPr lang="en-US" sz="1200" dirty="0">
                <a:latin typeface="Courier"/>
                <a:cs typeface="Courier"/>
              </a:rPr>
              <a:t>$ </a:t>
            </a:r>
            <a:r>
              <a:rPr lang="en-US" sz="1200" b="1" dirty="0">
                <a:latin typeface="Courier"/>
                <a:cs typeface="Courier"/>
              </a:rPr>
              <a:t>eget -tTs ds -a name %COR:LTU%:%:%DES | \</a:t>
            </a:r>
            <a:br>
              <a:rPr lang="en-US" sz="1200" b="1" dirty="0">
                <a:latin typeface="Courier"/>
                <a:cs typeface="Courier"/>
              </a:rPr>
            </a:br>
            <a:r>
              <a:rPr lang="en-US" sz="1200" b="1" dirty="0">
                <a:latin typeface="Courier"/>
                <a:cs typeface="Courier"/>
              </a:rPr>
              <a:t>eget -p ca -f - | grep nan</a:t>
            </a:r>
          </a:p>
          <a:p>
            <a:r>
              <a:rPr lang="en-US" sz="1200" dirty="0">
                <a:latin typeface="Courier"/>
                <a:cs typeface="Courier"/>
              </a:rPr>
              <a:t>XCOR:LTU1:558:BDES </a:t>
            </a:r>
            <a:r>
              <a:rPr lang="en-US" sz="1200" dirty="0">
                <a:solidFill>
                  <a:srgbClr val="FF0000"/>
                </a:solidFill>
                <a:latin typeface="Courier"/>
                <a:cs typeface="Courier"/>
              </a:rPr>
              <a:t>nan</a:t>
            </a:r>
          </a:p>
          <a:p>
            <a:r>
              <a:rPr lang="en-US" sz="1200" dirty="0">
                <a:latin typeface="Courier"/>
                <a:cs typeface="Courier"/>
              </a:rPr>
              <a:t>XCOR:LTU1:558:IDES </a:t>
            </a:r>
            <a:r>
              <a:rPr lang="en-US" sz="1200" dirty="0">
                <a:solidFill>
                  <a:srgbClr val="FF0000"/>
                </a:solidFill>
                <a:latin typeface="Courier"/>
                <a:cs typeface="Courier"/>
              </a:rPr>
              <a:t>nan</a:t>
            </a:r>
            <a:r>
              <a:rPr lang="en-US" sz="1200" dirty="0">
                <a:latin typeface="Courier"/>
                <a:cs typeface="Courier"/>
              </a:rPr>
              <a:t> </a:t>
            </a:r>
          </a:p>
          <a:p>
            <a:r>
              <a:rPr lang="en-US" sz="1200" dirty="0">
                <a:latin typeface="Courier"/>
                <a:cs typeface="Courier"/>
              </a:rPr>
              <a:t>…</a:t>
            </a:r>
          </a:p>
        </p:txBody>
      </p:sp>
      <p:sp>
        <p:nvSpPr>
          <p:cNvPr id="6" name="TextBox 5">
            <a:extLst>
              <a:ext uri="{FF2B5EF4-FFF2-40B4-BE49-F238E27FC236}">
                <a16:creationId xmlns:a16="http://schemas.microsoft.com/office/drawing/2014/main" id="{E9A1CA1A-457B-964B-81BA-BB7AA7928F56}"/>
              </a:ext>
            </a:extLst>
          </p:cNvPr>
          <p:cNvSpPr txBox="1"/>
          <p:nvPr/>
        </p:nvSpPr>
        <p:spPr>
          <a:xfrm>
            <a:off x="2368757" y="1141852"/>
            <a:ext cx="8035661" cy="369332"/>
          </a:xfrm>
          <a:prstGeom prst="rect">
            <a:avLst/>
          </a:prstGeom>
          <a:noFill/>
        </p:spPr>
        <p:txBody>
          <a:bodyPr wrap="none" rtlCol="0">
            <a:spAutoFit/>
          </a:bodyPr>
          <a:lstStyle/>
          <a:p>
            <a:r>
              <a:rPr lang="en-US" dirty="0">
                <a:solidFill>
                  <a:srgbClr val="FF0000"/>
                </a:solidFill>
              </a:rPr>
              <a:t>Data Services now trivial </a:t>
            </a:r>
            <a:r>
              <a:rPr lang="en-US" dirty="0"/>
              <a:t>to implement in EPICS. In Python, Java, C++, even MATLAB </a:t>
            </a:r>
          </a:p>
        </p:txBody>
      </p:sp>
      <p:pic>
        <p:nvPicPr>
          <p:cNvPr id="5" name="Picture 4">
            <a:extLst>
              <a:ext uri="{FF2B5EF4-FFF2-40B4-BE49-F238E27FC236}">
                <a16:creationId xmlns:a16="http://schemas.microsoft.com/office/drawing/2014/main" id="{870B675D-6881-9448-ABB1-A03D2F77D059}"/>
              </a:ext>
            </a:extLst>
          </p:cNvPr>
          <p:cNvPicPr>
            <a:picLocks noChangeAspect="1"/>
          </p:cNvPicPr>
          <p:nvPr/>
        </p:nvPicPr>
        <p:blipFill>
          <a:blip r:embed="rId3"/>
          <a:stretch>
            <a:fillRect/>
          </a:stretch>
        </p:blipFill>
        <p:spPr>
          <a:xfrm>
            <a:off x="888678" y="4418446"/>
            <a:ext cx="10160000" cy="1536700"/>
          </a:xfrm>
          <a:prstGeom prst="rect">
            <a:avLst/>
          </a:prstGeom>
          <a:ln>
            <a:solidFill>
              <a:schemeClr val="tx1"/>
            </a:solidFill>
          </a:ln>
        </p:spPr>
      </p:pic>
    </p:spTree>
    <p:extLst>
      <p:ext uri="{BB962C8B-B14F-4D97-AF65-F5344CB8AC3E}">
        <p14:creationId xmlns:p14="http://schemas.microsoft.com/office/powerpoint/2010/main" val="287776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F319931-4B09-2244-850C-70E383AD7745}"/>
              </a:ext>
            </a:extLst>
          </p:cNvPr>
          <p:cNvSpPr txBox="1"/>
          <p:nvPr/>
        </p:nvSpPr>
        <p:spPr>
          <a:xfrm>
            <a:off x="213907" y="6211393"/>
            <a:ext cx="6462923" cy="461665"/>
          </a:xfrm>
          <a:prstGeom prst="rect">
            <a:avLst/>
          </a:prstGeom>
          <a:noFill/>
        </p:spPr>
        <p:txBody>
          <a:bodyPr wrap="square" rtlCol="0">
            <a:spAutoFit/>
          </a:bodyPr>
          <a:lstStyle/>
          <a:p>
            <a:r>
              <a:rPr lang="en-US" sz="2400" dirty="0">
                <a:solidFill>
                  <a:srgbClr val="C00000"/>
                </a:solidFill>
              </a:rPr>
              <a:t>Nonlinear, high-dimensional optimization problem</a:t>
            </a:r>
          </a:p>
        </p:txBody>
      </p:sp>
      <p:sp>
        <p:nvSpPr>
          <p:cNvPr id="2" name="TextBox 1">
            <a:extLst>
              <a:ext uri="{FF2B5EF4-FFF2-40B4-BE49-F238E27FC236}">
                <a16:creationId xmlns:a16="http://schemas.microsoft.com/office/drawing/2014/main" id="{88424E6E-ED39-CC43-8032-4DDF4C1C944A}"/>
              </a:ext>
            </a:extLst>
          </p:cNvPr>
          <p:cNvSpPr txBox="1"/>
          <p:nvPr/>
        </p:nvSpPr>
        <p:spPr>
          <a:xfrm>
            <a:off x="203045" y="3928623"/>
            <a:ext cx="6958340" cy="2390911"/>
          </a:xfrm>
          <a:prstGeom prst="rect">
            <a:avLst/>
          </a:prstGeom>
          <a:noFill/>
        </p:spPr>
        <p:txBody>
          <a:bodyPr wrap="square" rtlCol="0">
            <a:spAutoFit/>
          </a:bodyPr>
          <a:lstStyle/>
          <a:p>
            <a:r>
              <a:rPr lang="en-US" sz="1867" i="1" dirty="0"/>
              <a:t>Beam exists in 6-D position-momentum phase space</a:t>
            </a:r>
          </a:p>
          <a:p>
            <a:endParaRPr lang="en-US" sz="1867" i="1" dirty="0">
              <a:solidFill>
                <a:schemeClr val="accent5">
                  <a:lumMod val="75000"/>
                </a:schemeClr>
              </a:solidFill>
            </a:endParaRPr>
          </a:p>
          <a:p>
            <a:r>
              <a:rPr lang="en-US" sz="1867" i="1" dirty="0">
                <a:solidFill>
                  <a:schemeClr val="accent5">
                    <a:lumMod val="75000"/>
                  </a:schemeClr>
                </a:solidFill>
              </a:rPr>
              <a:t>Have incomplete information: </a:t>
            </a:r>
            <a:r>
              <a:rPr lang="en-US" sz="1867" i="1" dirty="0"/>
              <a:t>measure 2-D projections or reconstruct based on perturbations of upstream controls (e.g. tomography, quad scans)</a:t>
            </a:r>
          </a:p>
          <a:p>
            <a:endParaRPr lang="en-US" sz="1867" i="1" dirty="0">
              <a:solidFill>
                <a:schemeClr val="tx1">
                  <a:lumMod val="75000"/>
                  <a:lumOff val="25000"/>
                </a:schemeClr>
              </a:solidFill>
            </a:endParaRPr>
          </a:p>
          <a:p>
            <a:r>
              <a:rPr lang="en-US" sz="1867" i="1" dirty="0"/>
              <a:t>Have dozens-to-hundreds of controllable variables and hundreds-of-thousands (up to millions for LCLS-II) to monitor </a:t>
            </a:r>
          </a:p>
        </p:txBody>
      </p:sp>
      <p:pic>
        <p:nvPicPr>
          <p:cNvPr id="16" name="Picture 15">
            <a:extLst>
              <a:ext uri="{FF2B5EF4-FFF2-40B4-BE49-F238E27FC236}">
                <a16:creationId xmlns:a16="http://schemas.microsoft.com/office/drawing/2014/main" id="{4F1CEE3B-F1F3-049B-2B28-2AF71C8167C4}"/>
              </a:ext>
            </a:extLst>
          </p:cNvPr>
          <p:cNvPicPr>
            <a:picLocks noChangeAspect="1"/>
          </p:cNvPicPr>
          <p:nvPr/>
        </p:nvPicPr>
        <p:blipFill>
          <a:blip r:embed="rId5"/>
          <a:stretch>
            <a:fillRect/>
          </a:stretch>
        </p:blipFill>
        <p:spPr>
          <a:xfrm>
            <a:off x="10258429" y="4784860"/>
            <a:ext cx="1710679" cy="1595352"/>
          </a:xfrm>
          <a:prstGeom prst="rect">
            <a:avLst/>
          </a:prstGeom>
        </p:spPr>
      </p:pic>
      <p:sp>
        <p:nvSpPr>
          <p:cNvPr id="17" name="TextBox 16">
            <a:extLst>
              <a:ext uri="{FF2B5EF4-FFF2-40B4-BE49-F238E27FC236}">
                <a16:creationId xmlns:a16="http://schemas.microsoft.com/office/drawing/2014/main" id="{C95D6234-2F8F-6C56-7A96-2DD14A31D88D}"/>
              </a:ext>
            </a:extLst>
          </p:cNvPr>
          <p:cNvSpPr txBox="1"/>
          <p:nvPr/>
        </p:nvSpPr>
        <p:spPr>
          <a:xfrm>
            <a:off x="10792522" y="6281141"/>
            <a:ext cx="1020663"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Time (fs)</a:t>
            </a:r>
          </a:p>
        </p:txBody>
      </p:sp>
      <p:sp>
        <p:nvSpPr>
          <p:cNvPr id="18" name="TextBox 17">
            <a:extLst>
              <a:ext uri="{FF2B5EF4-FFF2-40B4-BE49-F238E27FC236}">
                <a16:creationId xmlns:a16="http://schemas.microsoft.com/office/drawing/2014/main" id="{2CCC6554-8C21-207E-812C-ACA39D2E56DA}"/>
              </a:ext>
            </a:extLst>
          </p:cNvPr>
          <p:cNvSpPr txBox="1"/>
          <p:nvPr/>
        </p:nvSpPr>
        <p:spPr>
          <a:xfrm rot="16200000">
            <a:off x="9323608" y="5142148"/>
            <a:ext cx="1726875"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Energy (MeV)</a:t>
            </a:r>
          </a:p>
        </p:txBody>
      </p:sp>
      <p:sp>
        <p:nvSpPr>
          <p:cNvPr id="19" name="Rectangle 18">
            <a:extLst>
              <a:ext uri="{FF2B5EF4-FFF2-40B4-BE49-F238E27FC236}">
                <a16:creationId xmlns:a16="http://schemas.microsoft.com/office/drawing/2014/main" id="{7A04DE2A-317F-E549-B405-0066BBE0BF98}"/>
              </a:ext>
            </a:extLst>
          </p:cNvPr>
          <p:cNvSpPr/>
          <p:nvPr/>
        </p:nvSpPr>
        <p:spPr>
          <a:xfrm>
            <a:off x="7450817" y="4831297"/>
            <a:ext cx="246947" cy="1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80900B6D-B4C5-243C-225C-70EBA15304D5}"/>
              </a:ext>
            </a:extLst>
          </p:cNvPr>
          <p:cNvSpPr/>
          <p:nvPr/>
        </p:nvSpPr>
        <p:spPr>
          <a:xfrm>
            <a:off x="10506451" y="6568923"/>
            <a:ext cx="1380036" cy="215444"/>
          </a:xfrm>
          <a:prstGeom prst="rect">
            <a:avLst/>
          </a:prstGeom>
        </p:spPr>
        <p:txBody>
          <a:bodyPr wrap="square">
            <a:spAutoFit/>
          </a:bodyPr>
          <a:lstStyle/>
          <a:p>
            <a:pPr algn="ctr"/>
            <a:r>
              <a:rPr lang="en-US" sz="800" i="1" dirty="0">
                <a:solidFill>
                  <a:schemeClr val="bg1">
                    <a:lumMod val="50000"/>
                  </a:schemeClr>
                </a:solidFill>
              </a:rPr>
              <a:t>A. Marinelli, IPAC’18</a:t>
            </a:r>
            <a:endParaRPr lang="en-US" sz="800" dirty="0">
              <a:solidFill>
                <a:schemeClr val="bg1">
                  <a:lumMod val="50000"/>
                </a:schemeClr>
              </a:solidFill>
            </a:endParaRPr>
          </a:p>
        </p:txBody>
      </p:sp>
      <p:sp>
        <p:nvSpPr>
          <p:cNvPr id="22" name="Rectangle 21">
            <a:extLst>
              <a:ext uri="{FF2B5EF4-FFF2-40B4-BE49-F238E27FC236}">
                <a16:creationId xmlns:a16="http://schemas.microsoft.com/office/drawing/2014/main" id="{0FCE1A4C-8976-038E-2FCB-B918BEB8CA23}"/>
              </a:ext>
            </a:extLst>
          </p:cNvPr>
          <p:cNvSpPr/>
          <p:nvPr/>
        </p:nvSpPr>
        <p:spPr>
          <a:xfrm>
            <a:off x="7666162" y="6555731"/>
            <a:ext cx="2610148" cy="215444"/>
          </a:xfrm>
          <a:prstGeom prst="rect">
            <a:avLst/>
          </a:prstGeom>
        </p:spPr>
        <p:txBody>
          <a:bodyPr wrap="square">
            <a:spAutoFit/>
          </a:bodyPr>
          <a:lstStyle/>
          <a:p>
            <a:pPr algn="ctr"/>
            <a:r>
              <a:rPr lang="en-US" sz="800" i="1" dirty="0">
                <a:solidFill>
                  <a:schemeClr val="bg1">
                    <a:lumMod val="50000"/>
                  </a:schemeClr>
                </a:solidFill>
              </a:rPr>
              <a:t>A. </a:t>
            </a:r>
            <a:r>
              <a:rPr lang="en-US" sz="800" i="1" dirty="0" err="1">
                <a:solidFill>
                  <a:schemeClr val="bg1">
                    <a:lumMod val="50000"/>
                  </a:schemeClr>
                </a:solidFill>
              </a:rPr>
              <a:t>Marinelli</a:t>
            </a:r>
            <a:r>
              <a:rPr lang="en-US" sz="800" i="1" dirty="0">
                <a:solidFill>
                  <a:schemeClr val="bg1">
                    <a:lumMod val="50000"/>
                  </a:schemeClr>
                </a:solidFill>
              </a:rPr>
              <a:t>, et al., Nat. </a:t>
            </a:r>
            <a:r>
              <a:rPr lang="en-US" sz="800" i="1" dirty="0" err="1">
                <a:solidFill>
                  <a:schemeClr val="bg1">
                    <a:lumMod val="50000"/>
                  </a:schemeClr>
                </a:solidFill>
              </a:rPr>
              <a:t>Commun</a:t>
            </a:r>
            <a:r>
              <a:rPr lang="en-US" sz="800" i="1" dirty="0">
                <a:solidFill>
                  <a:schemeClr val="bg1">
                    <a:lumMod val="50000"/>
                  </a:schemeClr>
                </a:solidFill>
              </a:rPr>
              <a:t>.</a:t>
            </a:r>
            <a:r>
              <a:rPr lang="en-US" sz="800" dirty="0">
                <a:solidFill>
                  <a:schemeClr val="bg1">
                    <a:lumMod val="50000"/>
                  </a:schemeClr>
                </a:solidFill>
              </a:rPr>
              <a:t> </a:t>
            </a:r>
            <a:r>
              <a:rPr lang="en-US" sz="800" b="1" dirty="0">
                <a:solidFill>
                  <a:schemeClr val="bg1">
                    <a:lumMod val="50000"/>
                  </a:schemeClr>
                </a:solidFill>
              </a:rPr>
              <a:t>6</a:t>
            </a:r>
            <a:r>
              <a:rPr lang="en-US" sz="800" dirty="0">
                <a:solidFill>
                  <a:schemeClr val="bg1">
                    <a:lumMod val="50000"/>
                  </a:schemeClr>
                </a:solidFill>
              </a:rPr>
              <a:t>,  6369 (2015)</a:t>
            </a:r>
          </a:p>
        </p:txBody>
      </p:sp>
      <p:grpSp>
        <p:nvGrpSpPr>
          <p:cNvPr id="5" name="Group 4">
            <a:extLst>
              <a:ext uri="{FF2B5EF4-FFF2-40B4-BE49-F238E27FC236}">
                <a16:creationId xmlns:a16="http://schemas.microsoft.com/office/drawing/2014/main" id="{66CB1D29-F7E0-9F94-E3FF-9848EE7E28D3}"/>
              </a:ext>
            </a:extLst>
          </p:cNvPr>
          <p:cNvGrpSpPr/>
          <p:nvPr/>
        </p:nvGrpSpPr>
        <p:grpSpPr>
          <a:xfrm>
            <a:off x="7129256" y="4227439"/>
            <a:ext cx="2681611" cy="2414821"/>
            <a:chOff x="5201502" y="3139635"/>
            <a:chExt cx="2011208" cy="1811116"/>
          </a:xfrm>
        </p:grpSpPr>
        <p:pic>
          <p:nvPicPr>
            <p:cNvPr id="23" name="Picture 22">
              <a:extLst>
                <a:ext uri="{FF2B5EF4-FFF2-40B4-BE49-F238E27FC236}">
                  <a16:creationId xmlns:a16="http://schemas.microsoft.com/office/drawing/2014/main" id="{8E55FF9E-BED6-0E45-40B4-6CBD6C8F5D2C}"/>
                </a:ext>
              </a:extLst>
            </p:cNvPr>
            <p:cNvPicPr>
              <a:picLocks noChangeAspect="1"/>
            </p:cNvPicPr>
            <p:nvPr/>
          </p:nvPicPr>
          <p:blipFill>
            <a:blip r:embed="rId6"/>
            <a:stretch>
              <a:fillRect/>
            </a:stretch>
          </p:blipFill>
          <p:spPr>
            <a:xfrm>
              <a:off x="5249301" y="3300942"/>
              <a:ext cx="1963409" cy="1649809"/>
            </a:xfrm>
            <a:prstGeom prst="rect">
              <a:avLst/>
            </a:prstGeom>
            <a:solidFill>
              <a:schemeClr val="bg1"/>
            </a:solidFill>
          </p:spPr>
        </p:pic>
        <p:sp>
          <p:nvSpPr>
            <p:cNvPr id="24" name="Rectangle 23">
              <a:extLst>
                <a:ext uri="{FF2B5EF4-FFF2-40B4-BE49-F238E27FC236}">
                  <a16:creationId xmlns:a16="http://schemas.microsoft.com/office/drawing/2014/main" id="{DDF60F15-3106-013A-CE94-85174559FB0B}"/>
                </a:ext>
              </a:extLst>
            </p:cNvPr>
            <p:cNvSpPr/>
            <p:nvPr/>
          </p:nvSpPr>
          <p:spPr>
            <a:xfrm>
              <a:off x="5201502" y="3139635"/>
              <a:ext cx="185210" cy="4873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3" name="Group 2">
            <a:extLst>
              <a:ext uri="{FF2B5EF4-FFF2-40B4-BE49-F238E27FC236}">
                <a16:creationId xmlns:a16="http://schemas.microsoft.com/office/drawing/2014/main" id="{E87E677E-CF87-813B-FAFE-936CDEAB3206}"/>
              </a:ext>
            </a:extLst>
          </p:cNvPr>
          <p:cNvGrpSpPr/>
          <p:nvPr/>
        </p:nvGrpSpPr>
        <p:grpSpPr>
          <a:xfrm>
            <a:off x="203044" y="1677259"/>
            <a:ext cx="7482800" cy="2291307"/>
            <a:chOff x="212550" y="181915"/>
            <a:chExt cx="5612100" cy="1718480"/>
          </a:xfrm>
        </p:grpSpPr>
        <p:pic>
          <p:nvPicPr>
            <p:cNvPr id="26" name="Picture 25">
              <a:extLst>
                <a:ext uri="{FF2B5EF4-FFF2-40B4-BE49-F238E27FC236}">
                  <a16:creationId xmlns:a16="http://schemas.microsoft.com/office/drawing/2014/main" id="{C6E6BDF1-B6F5-FFA0-640E-FADEB5D46CA4}"/>
                </a:ext>
              </a:extLst>
            </p:cNvPr>
            <p:cNvPicPr>
              <a:picLocks noChangeAspect="1"/>
            </p:cNvPicPr>
            <p:nvPr/>
          </p:nvPicPr>
          <p:blipFill>
            <a:blip r:embed="rId7"/>
            <a:stretch>
              <a:fillRect/>
            </a:stretch>
          </p:blipFill>
          <p:spPr>
            <a:xfrm>
              <a:off x="242694" y="181915"/>
              <a:ext cx="5581956" cy="1658187"/>
            </a:xfrm>
            <a:prstGeom prst="rect">
              <a:avLst/>
            </a:prstGeom>
          </p:spPr>
        </p:pic>
        <p:sp>
          <p:nvSpPr>
            <p:cNvPr id="27" name="Rectangle 26">
              <a:extLst>
                <a:ext uri="{FF2B5EF4-FFF2-40B4-BE49-F238E27FC236}">
                  <a16:creationId xmlns:a16="http://schemas.microsoft.com/office/drawing/2014/main" id="{BE04D88C-391F-AE5A-4E50-ED0CF6169DB7}"/>
                </a:ext>
              </a:extLst>
            </p:cNvPr>
            <p:cNvSpPr/>
            <p:nvPr/>
          </p:nvSpPr>
          <p:spPr>
            <a:xfrm>
              <a:off x="212550" y="215563"/>
              <a:ext cx="242694" cy="25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CF3F8B03-7931-29A9-7B45-BAD18BDA8898}"/>
                </a:ext>
              </a:extLst>
            </p:cNvPr>
            <p:cNvSpPr/>
            <p:nvPr/>
          </p:nvSpPr>
          <p:spPr>
            <a:xfrm>
              <a:off x="242694" y="1649082"/>
              <a:ext cx="242694" cy="251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29" name="Picture 28">
            <a:extLst>
              <a:ext uri="{FF2B5EF4-FFF2-40B4-BE49-F238E27FC236}">
                <a16:creationId xmlns:a16="http://schemas.microsoft.com/office/drawing/2014/main" id="{8E7692F3-80DF-19CE-E442-52B1537F2366}"/>
              </a:ext>
            </a:extLst>
          </p:cNvPr>
          <p:cNvPicPr>
            <a:picLocks noChangeAspect="1"/>
          </p:cNvPicPr>
          <p:nvPr/>
        </p:nvPicPr>
        <p:blipFill rotWithShape="1">
          <a:blip r:embed="rId8"/>
          <a:srcRect r="33447"/>
          <a:stretch/>
        </p:blipFill>
        <p:spPr>
          <a:xfrm>
            <a:off x="7928587" y="2524893"/>
            <a:ext cx="3851236" cy="1899468"/>
          </a:xfrm>
          <a:prstGeom prst="rect">
            <a:avLst/>
          </a:prstGeom>
        </p:spPr>
      </p:pic>
      <p:pic>
        <p:nvPicPr>
          <p:cNvPr id="20" name="Screen Recording 2020-09-04 at 10.18.38 AM.mov" descr="Screen Recording 2020-09-04 at 10.18.38 AM.mov">
            <a:hlinkClick r:id="" action="ppaction://media"/>
            <a:extLst>
              <a:ext uri="{FF2B5EF4-FFF2-40B4-BE49-F238E27FC236}">
                <a16:creationId xmlns:a16="http://schemas.microsoft.com/office/drawing/2014/main" id="{78EEDB9D-C576-630B-6897-142D0536ED7E}"/>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928587" y="287418"/>
            <a:ext cx="3656421" cy="2123391"/>
          </a:xfrm>
          <a:prstGeom prst="rect">
            <a:avLst/>
          </a:prstGeom>
        </p:spPr>
      </p:pic>
      <p:sp>
        <p:nvSpPr>
          <p:cNvPr id="4" name="TextBox 3">
            <a:extLst>
              <a:ext uri="{FF2B5EF4-FFF2-40B4-BE49-F238E27FC236}">
                <a16:creationId xmlns:a16="http://schemas.microsoft.com/office/drawing/2014/main" id="{01A1367A-D10D-BC1C-33E4-1B1E82DA67D9}"/>
              </a:ext>
            </a:extLst>
          </p:cNvPr>
          <p:cNvSpPr txBox="1"/>
          <p:nvPr/>
        </p:nvSpPr>
        <p:spPr>
          <a:xfrm>
            <a:off x="20096" y="189370"/>
            <a:ext cx="7928587" cy="1323632"/>
          </a:xfrm>
          <a:prstGeom prst="rect">
            <a:avLst/>
          </a:prstGeom>
          <a:noFill/>
        </p:spPr>
        <p:txBody>
          <a:bodyPr wrap="square" rtlCol="0">
            <a:spAutoFit/>
          </a:bodyPr>
          <a:lstStyle/>
          <a:p>
            <a:r>
              <a:rPr lang="en-US" sz="2667" dirty="0">
                <a:solidFill>
                  <a:srgbClr val="C00000"/>
                </a:solidFill>
              </a:rPr>
              <a:t>Many tuning problems at LCLS/LCLS-II and FACET-II at SLAC require detailed phase space customization for different experiments</a:t>
            </a:r>
          </a:p>
        </p:txBody>
      </p:sp>
    </p:spTree>
    <p:extLst>
      <p:ext uri="{BB962C8B-B14F-4D97-AF65-F5344CB8AC3E}">
        <p14:creationId xmlns:p14="http://schemas.microsoft.com/office/powerpoint/2010/main" val="129935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1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14105" y="364645"/>
            <a:ext cx="11969846" cy="543036"/>
          </a:xfrm>
        </p:spPr>
        <p:txBody>
          <a:bodyPr>
            <a:noAutofit/>
          </a:bodyPr>
          <a:lstStyle/>
          <a:p>
            <a:r>
              <a:rPr lang="en-US" sz="3200" dirty="0"/>
              <a:t>Accelerator Computing Architecture Early 2023</a:t>
            </a:r>
          </a:p>
        </p:txBody>
      </p:sp>
      <p:sp>
        <p:nvSpPr>
          <p:cNvPr id="3" name="TextBox 2">
            <a:extLst>
              <a:ext uri="{FF2B5EF4-FFF2-40B4-BE49-F238E27FC236}">
                <a16:creationId xmlns:a16="http://schemas.microsoft.com/office/drawing/2014/main" id="{FC101DB6-FDF3-1B41-A38E-AE8915E02227}"/>
              </a:ext>
            </a:extLst>
          </p:cNvPr>
          <p:cNvSpPr txBox="1"/>
          <p:nvPr/>
        </p:nvSpPr>
        <p:spPr>
          <a:xfrm>
            <a:off x="8529614" y="1669277"/>
            <a:ext cx="2557560" cy="369332"/>
          </a:xfrm>
          <a:prstGeom prst="rect">
            <a:avLst/>
          </a:prstGeom>
          <a:noFill/>
          <a:ln w="12700">
            <a:noFill/>
          </a:ln>
        </p:spPr>
        <p:txBody>
          <a:bodyPr wrap="none" rtlCol="0">
            <a:spAutoFit/>
          </a:bodyPr>
          <a:lstStyle/>
          <a:p>
            <a:r>
              <a:rPr lang="en-US" dirty="0"/>
              <a:t>Experiment Data Analysis</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524512" y="2180140"/>
            <a:ext cx="3251228" cy="646331"/>
          </a:xfrm>
          <a:prstGeom prst="rect">
            <a:avLst/>
          </a:prstGeom>
          <a:noFill/>
          <a:ln w="12700">
            <a:noFill/>
          </a:ln>
        </p:spPr>
        <p:txBody>
          <a:bodyPr wrap="square" rtlCol="0">
            <a:spAutoFit/>
          </a:bodyPr>
          <a:lstStyle/>
          <a:p>
            <a:r>
              <a:rPr lang="en-US" dirty="0"/>
              <a:t>Multi-particle Tracking (s-2-e)</a:t>
            </a:r>
          </a:p>
          <a:p>
            <a:r>
              <a:rPr lang="en-US" dirty="0"/>
              <a:t>Machine Learning Training</a:t>
            </a:r>
          </a:p>
        </p:txBody>
      </p:sp>
      <p:sp>
        <p:nvSpPr>
          <p:cNvPr id="22" name="TextBox 21">
            <a:extLst>
              <a:ext uri="{FF2B5EF4-FFF2-40B4-BE49-F238E27FC236}">
                <a16:creationId xmlns:a16="http://schemas.microsoft.com/office/drawing/2014/main" id="{AB233C00-E67C-054C-B47F-54F1EDBCEE53}"/>
              </a:ext>
            </a:extLst>
          </p:cNvPr>
          <p:cNvSpPr txBox="1"/>
          <p:nvPr/>
        </p:nvSpPr>
        <p:spPr>
          <a:xfrm flipH="1">
            <a:off x="8061876" y="3454482"/>
            <a:ext cx="1475631" cy="369332"/>
          </a:xfrm>
          <a:prstGeom prst="rect">
            <a:avLst/>
          </a:prstGeom>
          <a:noFill/>
          <a:ln w="12700">
            <a:noFill/>
          </a:ln>
        </p:spPr>
        <p:txBody>
          <a:bodyPr wrap="square" rtlCol="0">
            <a:spAutoFit/>
          </a:bodyPr>
          <a:lstStyle/>
          <a:p>
            <a:r>
              <a:rPr lang="en-US" dirty="0"/>
              <a:t>Simulation</a:t>
            </a:r>
          </a:p>
        </p:txBody>
      </p:sp>
      <p:sp>
        <p:nvSpPr>
          <p:cNvPr id="23" name="TextBox 22">
            <a:extLst>
              <a:ext uri="{FF2B5EF4-FFF2-40B4-BE49-F238E27FC236}">
                <a16:creationId xmlns:a16="http://schemas.microsoft.com/office/drawing/2014/main" id="{8F814F55-1966-A541-A415-43BECCF8E38D}"/>
              </a:ext>
            </a:extLst>
          </p:cNvPr>
          <p:cNvSpPr txBox="1"/>
          <p:nvPr/>
        </p:nvSpPr>
        <p:spPr>
          <a:xfrm>
            <a:off x="8529614" y="1394618"/>
            <a:ext cx="1579343" cy="369332"/>
          </a:xfrm>
          <a:prstGeom prst="rect">
            <a:avLst/>
          </a:prstGeom>
          <a:noFill/>
          <a:ln w="12700">
            <a:noFill/>
          </a:ln>
        </p:spPr>
        <p:txBody>
          <a:bodyPr wrap="none" rtlCol="0">
            <a:spAutoFit/>
          </a:bodyPr>
          <a:lstStyle/>
          <a:p>
            <a:r>
              <a:rPr lang="en-US" dirty="0"/>
              <a:t>Big Data stores</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070557" y="3197381"/>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072494" y="3707526"/>
            <a:ext cx="2324804" cy="369332"/>
          </a:xfrm>
          <a:prstGeom prst="rect">
            <a:avLst/>
          </a:prstGeom>
          <a:noFill/>
          <a:ln w="12700">
            <a:noFill/>
          </a:ln>
        </p:spPr>
        <p:txBody>
          <a:bodyPr wrap="none" rtlCol="0">
            <a:spAutoFit/>
          </a:bodyPr>
          <a:lstStyle/>
          <a:p>
            <a:r>
              <a:rPr lang="en-US" dirty="0"/>
              <a:t>Software development</a:t>
            </a:r>
          </a:p>
        </p:txBody>
      </p:sp>
      <p:sp>
        <p:nvSpPr>
          <p:cNvPr id="32" name="TextBox 31">
            <a:extLst>
              <a:ext uri="{FF2B5EF4-FFF2-40B4-BE49-F238E27FC236}">
                <a16:creationId xmlns:a16="http://schemas.microsoft.com/office/drawing/2014/main" id="{4DB609A1-976C-0143-B152-C672EA24194B}"/>
              </a:ext>
            </a:extLst>
          </p:cNvPr>
          <p:cNvSpPr txBox="1"/>
          <p:nvPr/>
        </p:nvSpPr>
        <p:spPr>
          <a:xfrm>
            <a:off x="8526624" y="1929904"/>
            <a:ext cx="2863604" cy="369332"/>
          </a:xfrm>
          <a:prstGeom prst="rect">
            <a:avLst/>
          </a:prstGeom>
          <a:noFill/>
          <a:ln w="12700">
            <a:noFill/>
          </a:ln>
        </p:spPr>
        <p:txBody>
          <a:bodyPr wrap="none" rtlCol="0">
            <a:spAutoFit/>
          </a:bodyPr>
          <a:lstStyle/>
          <a:p>
            <a:r>
              <a:rPr lang="en-US" dirty="0"/>
              <a:t>Accelerator Physics Analysis</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314534"/>
            <a:ext cx="10972800" cy="7120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1888829" y="6409608"/>
            <a:ext cx="1660674" cy="307777"/>
          </a:xfrm>
          <a:prstGeom prst="rect">
            <a:avLst/>
          </a:prstGeom>
          <a:noFill/>
          <a:ln w="12700">
            <a:noFill/>
          </a:ln>
        </p:spPr>
        <p:txBody>
          <a:bodyPr wrap="square" rtlCol="0">
            <a:spAutoFit/>
          </a:bodyPr>
          <a:lstStyle/>
          <a:p>
            <a:r>
              <a:rPr lang="en-US" sz="1400" dirty="0"/>
              <a:t>Accelerator devices</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F06387C2-C454-0719-3E1E-719B5A09F3E9}"/>
              </a:ext>
            </a:extLst>
          </p:cNvPr>
          <p:cNvSpPr/>
          <p:nvPr/>
        </p:nvSpPr>
        <p:spPr>
          <a:xfrm>
            <a:off x="4780010" y="1394618"/>
            <a:ext cx="6722726" cy="1431853"/>
          </a:xfrm>
          <a:prstGeom prst="rect">
            <a:avLst/>
          </a:prstGeom>
          <a:solidFill>
            <a:schemeClr val="bg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EAD4F8-BB6B-F28E-1966-5C3F5D02EE15}"/>
              </a:ext>
            </a:extLst>
          </p:cNvPr>
          <p:cNvSpPr txBox="1"/>
          <p:nvPr/>
        </p:nvSpPr>
        <p:spPr>
          <a:xfrm>
            <a:off x="4675382" y="6148350"/>
            <a:ext cx="7397337" cy="646331"/>
          </a:xfrm>
          <a:prstGeom prst="rect">
            <a:avLst/>
          </a:prstGeom>
          <a:noFill/>
          <a:ln>
            <a:solidFill>
              <a:schemeClr val="tx1"/>
            </a:solidFill>
          </a:ln>
        </p:spPr>
        <p:txBody>
          <a:bodyPr wrap="square" rtlCol="0">
            <a:spAutoFit/>
          </a:bodyPr>
          <a:lstStyle/>
          <a:p>
            <a:r>
              <a:rPr lang="en-US" dirty="0"/>
              <a:t>At SLAC, legacy AFS computing system (Accelerator Data Systems) being phased out, and being replaced by Stanford SLAC Science Data Facility (S3DF). </a:t>
            </a:r>
          </a:p>
        </p:txBody>
      </p:sp>
    </p:spTree>
    <p:extLst>
      <p:ext uri="{BB962C8B-B14F-4D97-AF65-F5344CB8AC3E}">
        <p14:creationId xmlns:p14="http://schemas.microsoft.com/office/powerpoint/2010/main" val="1028050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01DB6-FDF3-1B41-A38E-AE8915E02227}"/>
              </a:ext>
            </a:extLst>
          </p:cNvPr>
          <p:cNvSpPr txBox="1"/>
          <p:nvPr/>
        </p:nvSpPr>
        <p:spPr>
          <a:xfrm>
            <a:off x="8529614" y="1669277"/>
            <a:ext cx="2557560" cy="369332"/>
          </a:xfrm>
          <a:prstGeom prst="rect">
            <a:avLst/>
          </a:prstGeom>
          <a:noFill/>
          <a:ln w="12700">
            <a:noFill/>
          </a:ln>
        </p:spPr>
        <p:txBody>
          <a:bodyPr wrap="none" rtlCol="0">
            <a:spAutoFit/>
          </a:bodyPr>
          <a:lstStyle/>
          <a:p>
            <a:r>
              <a:rPr lang="en-US" dirty="0"/>
              <a:t>Experiment Data Analysis</a:t>
            </a:r>
          </a:p>
        </p:txBody>
      </p:sp>
      <p:sp>
        <p:nvSpPr>
          <p:cNvPr id="18" name="TextBox 17">
            <a:extLst>
              <a:ext uri="{FF2B5EF4-FFF2-40B4-BE49-F238E27FC236}">
                <a16:creationId xmlns:a16="http://schemas.microsoft.com/office/drawing/2014/main" id="{AD3FABE0-CCAE-B049-8B5F-CDE7BE6BDE88}"/>
              </a:ext>
            </a:extLst>
          </p:cNvPr>
          <p:cNvSpPr txBox="1"/>
          <p:nvPr/>
        </p:nvSpPr>
        <p:spPr>
          <a:xfrm>
            <a:off x="8068035" y="4774987"/>
            <a:ext cx="3564139" cy="1200329"/>
          </a:xfrm>
          <a:prstGeom prst="rect">
            <a:avLst/>
          </a:prstGeom>
          <a:noFill/>
          <a:ln w="12700">
            <a:noFill/>
          </a:ln>
        </p:spPr>
        <p:txBody>
          <a:bodyPr wrap="square" rtlCol="0">
            <a:spAutoFit/>
          </a:bodyPr>
          <a:lstStyle/>
          <a:p>
            <a:r>
              <a:rPr lang="en-US" dirty="0"/>
              <a:t>High Level Apps execution</a:t>
            </a:r>
          </a:p>
          <a:p>
            <a:r>
              <a:rPr lang="en-US" dirty="0"/>
              <a:t>Online modeling</a:t>
            </a:r>
          </a:p>
          <a:p>
            <a:r>
              <a:rPr lang="en-US" dirty="0"/>
              <a:t>Critical Data Services</a:t>
            </a:r>
          </a:p>
          <a:p>
            <a:r>
              <a:rPr lang="en-US" dirty="0"/>
              <a:t>Optimization, ML and slow feedback</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524512" y="2180140"/>
            <a:ext cx="3251228" cy="646331"/>
          </a:xfrm>
          <a:prstGeom prst="rect">
            <a:avLst/>
          </a:prstGeom>
          <a:noFill/>
          <a:ln w="12700">
            <a:noFill/>
          </a:ln>
        </p:spPr>
        <p:txBody>
          <a:bodyPr wrap="square" rtlCol="0">
            <a:spAutoFit/>
          </a:bodyPr>
          <a:lstStyle/>
          <a:p>
            <a:r>
              <a:rPr lang="en-US" dirty="0"/>
              <a:t>Multi-particle Tracking (s-2-e)</a:t>
            </a:r>
          </a:p>
          <a:p>
            <a:r>
              <a:rPr lang="en-US" dirty="0"/>
              <a:t>Machine Learning Training</a:t>
            </a:r>
          </a:p>
        </p:txBody>
      </p:sp>
      <p:sp>
        <p:nvSpPr>
          <p:cNvPr id="22" name="TextBox 21">
            <a:extLst>
              <a:ext uri="{FF2B5EF4-FFF2-40B4-BE49-F238E27FC236}">
                <a16:creationId xmlns:a16="http://schemas.microsoft.com/office/drawing/2014/main" id="{AB233C00-E67C-054C-B47F-54F1EDBCEE53}"/>
              </a:ext>
            </a:extLst>
          </p:cNvPr>
          <p:cNvSpPr txBox="1"/>
          <p:nvPr/>
        </p:nvSpPr>
        <p:spPr>
          <a:xfrm flipH="1">
            <a:off x="8519079" y="2997279"/>
            <a:ext cx="1475631" cy="369332"/>
          </a:xfrm>
          <a:prstGeom prst="rect">
            <a:avLst/>
          </a:prstGeom>
          <a:noFill/>
          <a:ln w="12700">
            <a:noFill/>
          </a:ln>
        </p:spPr>
        <p:txBody>
          <a:bodyPr wrap="square" rtlCol="0">
            <a:spAutoFit/>
          </a:bodyPr>
          <a:lstStyle/>
          <a:p>
            <a:r>
              <a:rPr lang="en-US" dirty="0"/>
              <a:t>Simulation</a:t>
            </a:r>
          </a:p>
        </p:txBody>
      </p:sp>
      <p:sp>
        <p:nvSpPr>
          <p:cNvPr id="23" name="TextBox 22">
            <a:extLst>
              <a:ext uri="{FF2B5EF4-FFF2-40B4-BE49-F238E27FC236}">
                <a16:creationId xmlns:a16="http://schemas.microsoft.com/office/drawing/2014/main" id="{8F814F55-1966-A541-A415-43BECCF8E38D}"/>
              </a:ext>
            </a:extLst>
          </p:cNvPr>
          <p:cNvSpPr txBox="1"/>
          <p:nvPr/>
        </p:nvSpPr>
        <p:spPr>
          <a:xfrm>
            <a:off x="8529614" y="1394618"/>
            <a:ext cx="1579343" cy="369332"/>
          </a:xfrm>
          <a:prstGeom prst="rect">
            <a:avLst/>
          </a:prstGeom>
          <a:noFill/>
          <a:ln w="12700">
            <a:noFill/>
          </a:ln>
        </p:spPr>
        <p:txBody>
          <a:bodyPr wrap="none" rtlCol="0">
            <a:spAutoFit/>
          </a:bodyPr>
          <a:lstStyle/>
          <a:p>
            <a:r>
              <a:rPr lang="en-US" dirty="0"/>
              <a:t>Big Data stores</a:t>
            </a:r>
          </a:p>
        </p:txBody>
      </p:sp>
      <p:sp>
        <p:nvSpPr>
          <p:cNvPr id="30" name="TextBox 29">
            <a:extLst>
              <a:ext uri="{FF2B5EF4-FFF2-40B4-BE49-F238E27FC236}">
                <a16:creationId xmlns:a16="http://schemas.microsoft.com/office/drawing/2014/main" id="{1725C0A7-F6BB-CB48-94B5-60F2FE020176}"/>
              </a:ext>
            </a:extLst>
          </p:cNvPr>
          <p:cNvSpPr txBox="1"/>
          <p:nvPr/>
        </p:nvSpPr>
        <p:spPr>
          <a:xfrm>
            <a:off x="8527760" y="2740178"/>
            <a:ext cx="2865639" cy="369332"/>
          </a:xfrm>
          <a:prstGeom prst="rect">
            <a:avLst/>
          </a:prstGeom>
          <a:noFill/>
          <a:ln w="12700">
            <a:noFill/>
          </a:ln>
        </p:spPr>
        <p:txBody>
          <a:bodyPr wrap="square" rtlCol="0">
            <a:spAutoFit/>
          </a:bodyPr>
          <a:lstStyle/>
          <a:p>
            <a:r>
              <a:rPr lang="en-US" dirty="0"/>
              <a:t>Non-critical Data Services</a:t>
            </a:r>
          </a:p>
        </p:txBody>
      </p:sp>
      <p:sp>
        <p:nvSpPr>
          <p:cNvPr id="31" name="TextBox 30">
            <a:extLst>
              <a:ext uri="{FF2B5EF4-FFF2-40B4-BE49-F238E27FC236}">
                <a16:creationId xmlns:a16="http://schemas.microsoft.com/office/drawing/2014/main" id="{4DBF82D9-04FD-AB4D-996A-80A4F16ACB5D}"/>
              </a:ext>
            </a:extLst>
          </p:cNvPr>
          <p:cNvSpPr txBox="1"/>
          <p:nvPr/>
        </p:nvSpPr>
        <p:spPr>
          <a:xfrm>
            <a:off x="8529697" y="3250323"/>
            <a:ext cx="2324804" cy="369332"/>
          </a:xfrm>
          <a:prstGeom prst="rect">
            <a:avLst/>
          </a:prstGeom>
          <a:noFill/>
          <a:ln w="12700">
            <a:noFill/>
          </a:ln>
        </p:spPr>
        <p:txBody>
          <a:bodyPr wrap="none" rtlCol="0">
            <a:spAutoFit/>
          </a:bodyPr>
          <a:lstStyle/>
          <a:p>
            <a:r>
              <a:rPr lang="en-US" dirty="0"/>
              <a:t>Software development</a:t>
            </a:r>
          </a:p>
        </p:txBody>
      </p:sp>
      <p:sp>
        <p:nvSpPr>
          <p:cNvPr id="32" name="TextBox 31">
            <a:extLst>
              <a:ext uri="{FF2B5EF4-FFF2-40B4-BE49-F238E27FC236}">
                <a16:creationId xmlns:a16="http://schemas.microsoft.com/office/drawing/2014/main" id="{4DB609A1-976C-0143-B152-C672EA24194B}"/>
              </a:ext>
            </a:extLst>
          </p:cNvPr>
          <p:cNvSpPr txBox="1"/>
          <p:nvPr/>
        </p:nvSpPr>
        <p:spPr>
          <a:xfrm>
            <a:off x="8526624" y="1929904"/>
            <a:ext cx="2863604" cy="369332"/>
          </a:xfrm>
          <a:prstGeom prst="rect">
            <a:avLst/>
          </a:prstGeom>
          <a:noFill/>
          <a:ln w="12700">
            <a:noFill/>
          </a:ln>
        </p:spPr>
        <p:txBody>
          <a:bodyPr wrap="none" rtlCol="0">
            <a:spAutoFit/>
          </a:bodyPr>
          <a:lstStyle/>
          <a:p>
            <a:r>
              <a:rPr lang="en-US" dirty="0"/>
              <a:t>Accelerator Physics Analysis</a:t>
            </a:r>
          </a:p>
        </p:txBody>
      </p:sp>
      <p:sp>
        <p:nvSpPr>
          <p:cNvPr id="42" name="TextBox 41">
            <a:extLst>
              <a:ext uri="{FF2B5EF4-FFF2-40B4-BE49-F238E27FC236}">
                <a16:creationId xmlns:a16="http://schemas.microsoft.com/office/drawing/2014/main" id="{D0333C51-86BD-4584-0DF7-79F5288D1520}"/>
              </a:ext>
            </a:extLst>
          </p:cNvPr>
          <p:cNvSpPr txBox="1"/>
          <p:nvPr/>
        </p:nvSpPr>
        <p:spPr>
          <a:xfrm>
            <a:off x="8068035" y="4507108"/>
            <a:ext cx="2225353" cy="369332"/>
          </a:xfrm>
          <a:prstGeom prst="rect">
            <a:avLst/>
          </a:prstGeom>
          <a:noFill/>
          <a:ln w="12700">
            <a:noFill/>
          </a:ln>
        </p:spPr>
        <p:txBody>
          <a:bodyPr wrap="none" rtlCol="0">
            <a:spAutoFit/>
          </a:bodyPr>
          <a:lstStyle/>
          <a:p>
            <a:r>
              <a:rPr lang="en-US" dirty="0"/>
              <a:t>Control room displays</a:t>
            </a:r>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E0232C1A-7003-20AC-0AB6-D8B073A10A37}"/>
              </a:ext>
            </a:extLst>
          </p:cNvPr>
          <p:cNvSpPr txBox="1"/>
          <p:nvPr/>
        </p:nvSpPr>
        <p:spPr>
          <a:xfrm>
            <a:off x="1888828" y="6404245"/>
            <a:ext cx="1781523" cy="307777"/>
          </a:xfrm>
          <a:prstGeom prst="rect">
            <a:avLst/>
          </a:prstGeom>
          <a:noFill/>
          <a:ln w="12700">
            <a:noFill/>
          </a:ln>
        </p:spPr>
        <p:txBody>
          <a:bodyPr wrap="square" rtlCol="0">
            <a:spAutoFit/>
          </a:bodyPr>
          <a:lstStyle/>
          <a:p>
            <a:r>
              <a:rPr lang="en-US" sz="1400" dirty="0"/>
              <a:t>Accelerator devices</a:t>
            </a:r>
          </a:p>
        </p:txBody>
      </p: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3242447"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a:extLst>
              <a:ext uri="{FF2B5EF4-FFF2-40B4-BE49-F238E27FC236}">
                <a16:creationId xmlns:a16="http://schemas.microsoft.com/office/drawing/2014/main" id="{F2DDC539-E5A8-0393-7886-9634F0A8B584}"/>
              </a:ext>
            </a:extLst>
          </p:cNvPr>
          <p:cNvSpPr txBox="1">
            <a:spLocks/>
          </p:cNvSpPr>
          <p:nvPr/>
        </p:nvSpPr>
        <p:spPr>
          <a:xfrm>
            <a:off x="14105" y="364645"/>
            <a:ext cx="11969846" cy="54303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a:t>Accelerator Computing Architecture Late 2023</a:t>
            </a:r>
          </a:p>
        </p:txBody>
      </p:sp>
      <p:sp>
        <p:nvSpPr>
          <p:cNvPr id="2" name="TextBox 1">
            <a:extLst>
              <a:ext uri="{FF2B5EF4-FFF2-40B4-BE49-F238E27FC236}">
                <a16:creationId xmlns:a16="http://schemas.microsoft.com/office/drawing/2014/main" id="{32D34B04-E9F6-093D-238A-0280AD68B6DB}"/>
              </a:ext>
            </a:extLst>
          </p:cNvPr>
          <p:cNvSpPr txBox="1"/>
          <p:nvPr/>
        </p:nvSpPr>
        <p:spPr>
          <a:xfrm>
            <a:off x="4509686" y="6148350"/>
            <a:ext cx="7563033" cy="369332"/>
          </a:xfrm>
          <a:prstGeom prst="rect">
            <a:avLst/>
          </a:prstGeom>
          <a:noFill/>
          <a:ln>
            <a:solidFill>
              <a:schemeClr val="tx1"/>
            </a:solidFill>
          </a:ln>
        </p:spPr>
        <p:txBody>
          <a:bodyPr wrap="square" rtlCol="0">
            <a:spAutoFit/>
          </a:bodyPr>
          <a:lstStyle/>
          <a:p>
            <a:r>
              <a:rPr lang="en-US" dirty="0"/>
              <a:t>Note how far EPICS physics is from the traditionally sequestered control system </a:t>
            </a:r>
          </a:p>
        </p:txBody>
      </p:sp>
    </p:spTree>
    <p:extLst>
      <p:ext uri="{BB962C8B-B14F-4D97-AF65-F5344CB8AC3E}">
        <p14:creationId xmlns:p14="http://schemas.microsoft.com/office/powerpoint/2010/main" val="1778128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420065"/>
            <a:ext cx="11687778" cy="543036"/>
          </a:xfrm>
        </p:spPr>
        <p:txBody>
          <a:bodyPr>
            <a:noAutofit/>
          </a:bodyPr>
          <a:lstStyle/>
          <a:p>
            <a:r>
              <a:rPr lang="en-US" sz="3200" dirty="0">
                <a:solidFill>
                  <a:srgbClr val="C00000"/>
                </a:solidFill>
              </a:rPr>
              <a:t>Possible Solution 2 – DMZ Mailbox EPICS Service</a:t>
            </a:r>
            <a:r>
              <a:rPr lang="en-US" sz="3200" dirty="0"/>
              <a:t>.</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58796" y="1429709"/>
            <a:ext cx="3678224" cy="523220"/>
          </a:xfrm>
          <a:prstGeom prst="rect">
            <a:avLst/>
          </a:prstGeom>
          <a:noFill/>
          <a:ln w="12700">
            <a:noFill/>
          </a:ln>
        </p:spPr>
        <p:txBody>
          <a:bodyPr wrap="square" rtlCol="0">
            <a:spAutoFit/>
          </a:bodyPr>
          <a:lstStyle/>
          <a:p>
            <a:r>
              <a:rPr lang="en-US" sz="1400" dirty="0">
                <a:solidFill>
                  <a:srgbClr val="FF0000"/>
                </a:solidFill>
              </a:rPr>
              <a:t>Acting on s-2-e results -&gt; PV write </a:t>
            </a:r>
          </a:p>
          <a:p>
            <a:r>
              <a:rPr lang="en-US" sz="1400" dirty="0">
                <a:solidFill>
                  <a:srgbClr val="FF0000"/>
                </a:solidFill>
              </a:rPr>
              <a:t>Machine Learning Inference -&gt; PV write </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04511" y="2601205"/>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50844BC-A5C6-2DCE-E0A3-C4EECD35A8F1}"/>
              </a:ext>
            </a:extLst>
          </p:cNvPr>
          <p:cNvSpPr/>
          <p:nvPr/>
        </p:nvSpPr>
        <p:spPr>
          <a:xfrm>
            <a:off x="7606498" y="3365601"/>
            <a:ext cx="1295396" cy="516752"/>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40000" lnSpcReduction="20000"/>
          </a:bodyPr>
          <a:lstStyle/>
          <a:p>
            <a:pPr algn="ctr"/>
            <a:r>
              <a:rPr lang="en-US" dirty="0"/>
              <a:t>MCCAS0</a:t>
            </a:r>
          </a:p>
          <a:p>
            <a:pPr algn="ctr"/>
            <a:r>
              <a:rPr lang="en-US" dirty="0"/>
              <a:t>LUME PV receiver mailbox EPICS service</a:t>
            </a:r>
          </a:p>
          <a:p>
            <a:pPr algn="ctr"/>
            <a:r>
              <a:rPr lang="en-US" dirty="0"/>
              <a:t>(IOC or </a:t>
            </a:r>
            <a:r>
              <a:rPr lang="en-US" dirty="0" err="1"/>
              <a:t>pyepics</a:t>
            </a:r>
            <a:r>
              <a:rPr lang="en-US" dirty="0"/>
              <a:t>)</a:t>
            </a:r>
          </a:p>
        </p:txBody>
      </p:sp>
      <p:cxnSp>
        <p:nvCxnSpPr>
          <p:cNvPr id="1076" name="Straight Arrow Connector 1075">
            <a:extLst>
              <a:ext uri="{FF2B5EF4-FFF2-40B4-BE49-F238E27FC236}">
                <a16:creationId xmlns:a16="http://schemas.microsoft.com/office/drawing/2014/main" id="{5B68E0E0-31A1-C3CB-BA0F-2C5B62CCD60E}"/>
              </a:ext>
            </a:extLst>
          </p:cNvPr>
          <p:cNvCxnSpPr>
            <a:stCxn id="20" idx="2"/>
          </p:cNvCxnSpPr>
          <p:nvPr/>
        </p:nvCxnSpPr>
        <p:spPr>
          <a:xfrm>
            <a:off x="6097231" y="2505149"/>
            <a:ext cx="2049077" cy="8322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77" name="TextBox 1076">
            <a:extLst>
              <a:ext uri="{FF2B5EF4-FFF2-40B4-BE49-F238E27FC236}">
                <a16:creationId xmlns:a16="http://schemas.microsoft.com/office/drawing/2014/main" id="{D0FD314B-A88E-B1C9-47FD-3A19F223348B}"/>
              </a:ext>
            </a:extLst>
          </p:cNvPr>
          <p:cNvSpPr txBox="1"/>
          <p:nvPr/>
        </p:nvSpPr>
        <p:spPr>
          <a:xfrm>
            <a:off x="7789171" y="2971240"/>
            <a:ext cx="4029373" cy="369332"/>
          </a:xfrm>
          <a:prstGeom prst="rect">
            <a:avLst/>
          </a:prstGeom>
          <a:noFill/>
        </p:spPr>
        <p:txBody>
          <a:bodyPr wrap="none" rtlCol="0">
            <a:spAutoFit/>
          </a:bodyPr>
          <a:lstStyle/>
          <a:p>
            <a:r>
              <a:rPr lang="en-US" dirty="0"/>
              <a:t>Model </a:t>
            </a:r>
            <a:r>
              <a:rPr lang="en-US" dirty="0">
                <a:solidFill>
                  <a:srgbClr val="FF0000"/>
                </a:solidFill>
              </a:rPr>
              <a:t>writes</a:t>
            </a:r>
            <a:r>
              <a:rPr lang="en-US" dirty="0"/>
              <a:t> to EPICS server mailbox PV </a:t>
            </a:r>
          </a:p>
        </p:txBody>
      </p: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318241" y="3882353"/>
            <a:ext cx="4935955" cy="18583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7144770" y="3623412"/>
            <a:ext cx="461728" cy="565"/>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88" name="TextBox 1087">
            <a:extLst>
              <a:ext uri="{FF2B5EF4-FFF2-40B4-BE49-F238E27FC236}">
                <a16:creationId xmlns:a16="http://schemas.microsoft.com/office/drawing/2014/main" id="{FE65157B-DA57-00C8-0408-6354F4B72672}"/>
              </a:ext>
            </a:extLst>
          </p:cNvPr>
          <p:cNvSpPr txBox="1"/>
          <p:nvPr/>
        </p:nvSpPr>
        <p:spPr>
          <a:xfrm>
            <a:off x="7729386" y="4026478"/>
            <a:ext cx="4112935" cy="369332"/>
          </a:xfrm>
          <a:prstGeom prst="rect">
            <a:avLst/>
          </a:prstGeom>
          <a:noFill/>
        </p:spPr>
        <p:txBody>
          <a:bodyPr wrap="square" rtlCol="0">
            <a:spAutoFit/>
          </a:bodyPr>
          <a:lstStyle/>
          <a:p>
            <a:r>
              <a:rPr lang="en-US" dirty="0"/>
              <a:t>Prod IOC/OPI/HLA </a:t>
            </a:r>
            <a:r>
              <a:rPr lang="en-US" dirty="0">
                <a:solidFill>
                  <a:srgbClr val="FF0000"/>
                </a:solidFill>
              </a:rPr>
              <a:t>reads</a:t>
            </a:r>
            <a:r>
              <a:rPr lang="en-US" dirty="0"/>
              <a:t> from mailbox PV </a:t>
            </a:r>
          </a:p>
        </p:txBody>
      </p: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nvGraphicFramePr>
        <p:xfrm>
          <a:off x="8534482" y="4691646"/>
          <a:ext cx="3452754" cy="1794783"/>
        </p:xfrm>
        <a:graphic>
          <a:graphicData uri="http://schemas.openxmlformats.org/drawingml/2006/table">
            <a:tbl>
              <a:tblPr firstRow="1" bandRow="1">
                <a:tableStyleId>{5C22544A-7EE6-4342-B048-85BDC9FD1C3A}</a:tableStyleId>
              </a:tblPr>
              <a:tblGrid>
                <a:gridCol w="1726377">
                  <a:extLst>
                    <a:ext uri="{9D8B030D-6E8A-4147-A177-3AD203B41FA5}">
                      <a16:colId xmlns:a16="http://schemas.microsoft.com/office/drawing/2014/main" val="2877138268"/>
                    </a:ext>
                  </a:extLst>
                </a:gridCol>
                <a:gridCol w="1726377">
                  <a:extLst>
                    <a:ext uri="{9D8B030D-6E8A-4147-A177-3AD203B41FA5}">
                      <a16:colId xmlns:a16="http://schemas.microsoft.com/office/drawing/2014/main" val="1071626531"/>
                    </a:ext>
                  </a:extLst>
                </a:gridCol>
              </a:tblGrid>
              <a:tr h="33174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331743">
                <a:tc>
                  <a:txBody>
                    <a:bodyPr/>
                    <a:lstStyle/>
                    <a:p>
                      <a:r>
                        <a:rPr lang="en-US" sz="1200" dirty="0">
                          <a:solidFill>
                            <a:srgbClr val="FF0000"/>
                          </a:solidFill>
                        </a:rPr>
                        <a:t>Simple</a:t>
                      </a:r>
                      <a:r>
                        <a:rPr lang="en-US" sz="1200" dirty="0"/>
                        <a:t> way to deploy k8 computed results</a:t>
                      </a:r>
                    </a:p>
                  </a:txBody>
                  <a:tcPr/>
                </a:tc>
                <a:tc>
                  <a:txBody>
                    <a:bodyPr/>
                    <a:lstStyle/>
                    <a:p>
                      <a:r>
                        <a:rPr lang="en-US" sz="1200" dirty="0"/>
                        <a:t>Not secure in itself. Needs EPICS ACL and k8 process to be authenticated </a:t>
                      </a:r>
                    </a:p>
                  </a:txBody>
                  <a:tcPr/>
                </a:tc>
                <a:extLst>
                  <a:ext uri="{0D108BD9-81ED-4DB2-BD59-A6C34878D82A}">
                    <a16:rowId xmlns:a16="http://schemas.microsoft.com/office/drawing/2014/main" val="2633977770"/>
                  </a:ext>
                </a:extLst>
              </a:tr>
              <a:tr h="331743">
                <a:tc>
                  <a:txBody>
                    <a:bodyPr/>
                    <a:lstStyle/>
                    <a:p>
                      <a:r>
                        <a:rPr lang="en-US" sz="1200" dirty="0"/>
                        <a:t>Provides a </a:t>
                      </a:r>
                      <a:r>
                        <a:rPr lang="en-US" sz="1200" dirty="0">
                          <a:solidFill>
                            <a:srgbClr val="FF0000"/>
                          </a:solidFill>
                        </a:rPr>
                        <a:t>location to implement a guardian</a:t>
                      </a:r>
                    </a:p>
                  </a:txBody>
                  <a:tcPr/>
                </a:tc>
                <a:tc>
                  <a:txBody>
                    <a:bodyPr/>
                    <a:lstStyle/>
                    <a:p>
                      <a:r>
                        <a:rPr lang="en-US" sz="1200" dirty="0">
                          <a:solidFill>
                            <a:srgbClr val="FF0000"/>
                          </a:solidFill>
                        </a:rPr>
                        <a:t>Bypasses the idea of security by sequestered network. </a:t>
                      </a:r>
                    </a:p>
                  </a:txBody>
                  <a:tcPr/>
                </a:tc>
                <a:extLst>
                  <a:ext uri="{0D108BD9-81ED-4DB2-BD59-A6C34878D82A}">
                    <a16:rowId xmlns:a16="http://schemas.microsoft.com/office/drawing/2014/main" val="3029123797"/>
                  </a:ext>
                </a:extLst>
              </a:tr>
            </a:tbl>
          </a:graphicData>
        </a:graphic>
      </p:graphicFrame>
      <p:cxnSp>
        <p:nvCxnSpPr>
          <p:cNvPr id="1091" name="Straight Arrow Connector 1090">
            <a:extLst>
              <a:ext uri="{FF2B5EF4-FFF2-40B4-BE49-F238E27FC236}">
                <a16:creationId xmlns:a16="http://schemas.microsoft.com/office/drawing/2014/main" id="{3F207438-6FC0-A6A1-E8BC-2A9C8869724B}"/>
              </a:ext>
            </a:extLst>
          </p:cNvPr>
          <p:cNvCxnSpPr>
            <a:cxnSpLocks/>
            <a:endCxn id="32" idx="2"/>
          </p:cNvCxnSpPr>
          <p:nvPr/>
        </p:nvCxnSpPr>
        <p:spPr>
          <a:xfrm flipV="1">
            <a:off x="5804355" y="3882353"/>
            <a:ext cx="2449841" cy="13162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716569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21DB-5922-F143-A2AB-00C701FCB978}"/>
              </a:ext>
            </a:extLst>
          </p:cNvPr>
          <p:cNvSpPr>
            <a:spLocks noGrp="1"/>
          </p:cNvSpPr>
          <p:nvPr>
            <p:ph type="title"/>
          </p:nvPr>
        </p:nvSpPr>
        <p:spPr>
          <a:xfrm>
            <a:off x="296173" y="420065"/>
            <a:ext cx="11687778" cy="543036"/>
          </a:xfrm>
        </p:spPr>
        <p:txBody>
          <a:bodyPr>
            <a:noAutofit/>
          </a:bodyPr>
          <a:lstStyle/>
          <a:p>
            <a:r>
              <a:rPr lang="en-US" sz="3200" dirty="0"/>
              <a:t>Possible Solution 3 – </a:t>
            </a:r>
            <a:r>
              <a:rPr lang="en-US" sz="3200" dirty="0">
                <a:solidFill>
                  <a:srgbClr val="FF0000"/>
                </a:solidFill>
              </a:rPr>
              <a:t>Authenticated PVA </a:t>
            </a:r>
            <a:r>
              <a:rPr lang="en-US" sz="3200" dirty="0"/>
              <a:t>Mailbox EPICS Service.</a:t>
            </a:r>
          </a:p>
        </p:txBody>
      </p:sp>
      <p:sp>
        <p:nvSpPr>
          <p:cNvPr id="19" name="TextBox 18">
            <a:extLst>
              <a:ext uri="{FF2B5EF4-FFF2-40B4-BE49-F238E27FC236}">
                <a16:creationId xmlns:a16="http://schemas.microsoft.com/office/drawing/2014/main" id="{6A71B6FF-5AA9-6F4C-90A3-B2F96C69362C}"/>
              </a:ext>
            </a:extLst>
          </p:cNvPr>
          <p:cNvSpPr txBox="1"/>
          <p:nvPr/>
        </p:nvSpPr>
        <p:spPr>
          <a:xfrm flipH="1">
            <a:off x="8458796" y="1429709"/>
            <a:ext cx="3678224" cy="523220"/>
          </a:xfrm>
          <a:prstGeom prst="rect">
            <a:avLst/>
          </a:prstGeom>
          <a:noFill/>
          <a:ln w="12700">
            <a:noFill/>
          </a:ln>
        </p:spPr>
        <p:txBody>
          <a:bodyPr wrap="square" rtlCol="0">
            <a:spAutoFit/>
          </a:bodyPr>
          <a:lstStyle/>
          <a:p>
            <a:r>
              <a:rPr lang="en-US" sz="1400" dirty="0">
                <a:solidFill>
                  <a:srgbClr val="FF0000"/>
                </a:solidFill>
              </a:rPr>
              <a:t>Acting on s-2-e results -&gt; PV write </a:t>
            </a:r>
          </a:p>
          <a:p>
            <a:r>
              <a:rPr lang="en-US" sz="1400" dirty="0">
                <a:solidFill>
                  <a:srgbClr val="FF0000"/>
                </a:solidFill>
              </a:rPr>
              <a:t>Machine Learning Inference -&gt; PV write </a:t>
            </a:r>
          </a:p>
        </p:txBody>
      </p:sp>
      <p:sp>
        <p:nvSpPr>
          <p:cNvPr id="6" name="Title 1">
            <a:extLst>
              <a:ext uri="{FF2B5EF4-FFF2-40B4-BE49-F238E27FC236}">
                <a16:creationId xmlns:a16="http://schemas.microsoft.com/office/drawing/2014/main" id="{C4FF36BE-78AE-4E50-A828-6C42565B1F2C}"/>
              </a:ext>
            </a:extLst>
          </p:cNvPr>
          <p:cNvSpPr txBox="1">
            <a:spLocks/>
          </p:cNvSpPr>
          <p:nvPr/>
        </p:nvSpPr>
        <p:spPr>
          <a:xfrm>
            <a:off x="415939" y="603587"/>
            <a:ext cx="10972800" cy="42301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3600" dirty="0"/>
          </a:p>
        </p:txBody>
      </p:sp>
      <p:grpSp>
        <p:nvGrpSpPr>
          <p:cNvPr id="1024" name="Group 1023">
            <a:extLst>
              <a:ext uri="{FF2B5EF4-FFF2-40B4-BE49-F238E27FC236}">
                <a16:creationId xmlns:a16="http://schemas.microsoft.com/office/drawing/2014/main" id="{B311FEED-531E-312C-962C-EE8AD46B1A28}"/>
              </a:ext>
            </a:extLst>
          </p:cNvPr>
          <p:cNvGrpSpPr/>
          <p:nvPr/>
        </p:nvGrpSpPr>
        <p:grpSpPr>
          <a:xfrm>
            <a:off x="5073814" y="1477379"/>
            <a:ext cx="3262933" cy="1036699"/>
            <a:chOff x="5131491" y="1360579"/>
            <a:chExt cx="3262933" cy="1036699"/>
          </a:xfrm>
        </p:grpSpPr>
        <p:sp>
          <p:nvSpPr>
            <p:cNvPr id="8" name="Rounded Rectangle 7">
              <a:extLst>
                <a:ext uri="{FF2B5EF4-FFF2-40B4-BE49-F238E27FC236}">
                  <a16:creationId xmlns:a16="http://schemas.microsoft.com/office/drawing/2014/main" id="{8EA2040C-E28C-C24E-BB9D-6BA9A62C6BA6}"/>
                </a:ext>
              </a:extLst>
            </p:cNvPr>
            <p:cNvSpPr/>
            <p:nvPr/>
          </p:nvSpPr>
          <p:spPr>
            <a:xfrm>
              <a:off x="5131491" y="1629267"/>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latin typeface="Arial" panose="020B0604020202020204" pitchFamily="34" charset="0"/>
                  <a:cs typeface="Arial" panose="020B0604020202020204" pitchFamily="34" charset="0"/>
                </a:rPr>
                <a:t>Science Data Facility</a:t>
              </a:r>
            </a:p>
          </p:txBody>
        </p:sp>
        <p:sp>
          <p:nvSpPr>
            <p:cNvPr id="11" name="Can 10">
              <a:extLst>
                <a:ext uri="{FF2B5EF4-FFF2-40B4-BE49-F238E27FC236}">
                  <a16:creationId xmlns:a16="http://schemas.microsoft.com/office/drawing/2014/main" id="{A6A05673-A9C8-B84F-B4DE-10E31D89E2E9}"/>
                </a:ext>
              </a:extLst>
            </p:cNvPr>
            <p:cNvSpPr/>
            <p:nvPr/>
          </p:nvSpPr>
          <p:spPr>
            <a:xfrm>
              <a:off x="6626189" y="1853993"/>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sp>
          <p:nvSpPr>
            <p:cNvPr id="15" name="Can 14">
              <a:extLst>
                <a:ext uri="{FF2B5EF4-FFF2-40B4-BE49-F238E27FC236}">
                  <a16:creationId xmlns:a16="http://schemas.microsoft.com/office/drawing/2014/main" id="{8748CAC7-D921-774E-9763-A62362387F61}"/>
                </a:ext>
              </a:extLst>
            </p:cNvPr>
            <p:cNvSpPr/>
            <p:nvPr/>
          </p:nvSpPr>
          <p:spPr>
            <a:xfrm>
              <a:off x="7444045" y="1850626"/>
              <a:ext cx="603599"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SDF Disk</a:t>
              </a:r>
            </a:p>
          </p:txBody>
        </p:sp>
        <p:pic>
          <p:nvPicPr>
            <p:cNvPr id="16" name="Picture 15">
              <a:extLst>
                <a:ext uri="{FF2B5EF4-FFF2-40B4-BE49-F238E27FC236}">
                  <a16:creationId xmlns:a16="http://schemas.microsoft.com/office/drawing/2014/main" id="{1924F949-9B5D-4A4F-BA77-77294FF9EA1C}"/>
                </a:ext>
              </a:extLst>
            </p:cNvPr>
            <p:cNvPicPr>
              <a:picLocks noChangeAspect="1"/>
            </p:cNvPicPr>
            <p:nvPr/>
          </p:nvPicPr>
          <p:blipFill>
            <a:blip r:embed="rId2"/>
            <a:stretch>
              <a:fillRect/>
            </a:stretch>
          </p:blipFill>
          <p:spPr>
            <a:xfrm>
              <a:off x="5345748" y="1863878"/>
              <a:ext cx="556591" cy="533400"/>
            </a:xfrm>
            <a:prstGeom prst="rect">
              <a:avLst/>
            </a:prstGeom>
          </p:spPr>
        </p:pic>
        <p:pic>
          <p:nvPicPr>
            <p:cNvPr id="20" name="Picture 19">
              <a:extLst>
                <a:ext uri="{FF2B5EF4-FFF2-40B4-BE49-F238E27FC236}">
                  <a16:creationId xmlns:a16="http://schemas.microsoft.com/office/drawing/2014/main" id="{427EE523-89FC-7741-922E-37F0A81FD289}"/>
                </a:ext>
              </a:extLst>
            </p:cNvPr>
            <p:cNvPicPr>
              <a:picLocks noChangeAspect="1"/>
            </p:cNvPicPr>
            <p:nvPr/>
          </p:nvPicPr>
          <p:blipFill>
            <a:blip r:embed="rId2"/>
            <a:stretch>
              <a:fillRect/>
            </a:stretch>
          </p:blipFill>
          <p:spPr>
            <a:xfrm>
              <a:off x="5876612" y="1854949"/>
              <a:ext cx="556591" cy="533400"/>
            </a:xfrm>
            <a:prstGeom prst="rect">
              <a:avLst/>
            </a:prstGeom>
          </p:spPr>
        </p:pic>
        <p:sp>
          <p:nvSpPr>
            <p:cNvPr id="44" name="TextBox 43">
              <a:extLst>
                <a:ext uri="{FF2B5EF4-FFF2-40B4-BE49-F238E27FC236}">
                  <a16:creationId xmlns:a16="http://schemas.microsoft.com/office/drawing/2014/main" id="{CF54A7C2-1659-35CD-3A89-D42D68104B33}"/>
                </a:ext>
              </a:extLst>
            </p:cNvPr>
            <p:cNvSpPr txBox="1"/>
            <p:nvPr/>
          </p:nvSpPr>
          <p:spPr>
            <a:xfrm>
              <a:off x="5367660" y="1360579"/>
              <a:ext cx="2697118" cy="307777"/>
            </a:xfrm>
            <a:prstGeom prst="rect">
              <a:avLst/>
            </a:prstGeom>
            <a:noFill/>
          </p:spPr>
          <p:txBody>
            <a:bodyPr wrap="square" rtlCol="0">
              <a:spAutoFit/>
            </a:bodyPr>
            <a:lstStyle/>
            <a:p>
              <a:endParaRPr lang="en-US" sz="1400" dirty="0"/>
            </a:p>
          </p:txBody>
        </p:sp>
      </p:grpSp>
      <p:pic>
        <p:nvPicPr>
          <p:cNvPr id="46" name="Picture 45">
            <a:extLst>
              <a:ext uri="{FF2B5EF4-FFF2-40B4-BE49-F238E27FC236}">
                <a16:creationId xmlns:a16="http://schemas.microsoft.com/office/drawing/2014/main" id="{C8482EAC-5BDE-243A-18D8-9F9F0CCB7BDD}"/>
              </a:ext>
            </a:extLst>
          </p:cNvPr>
          <p:cNvPicPr>
            <a:picLocks noChangeAspect="1"/>
          </p:cNvPicPr>
          <p:nvPr/>
        </p:nvPicPr>
        <p:blipFill>
          <a:blip r:embed="rId3"/>
          <a:stretch>
            <a:fillRect/>
          </a:stretch>
        </p:blipFill>
        <p:spPr>
          <a:xfrm flipV="1">
            <a:off x="119281" y="6254413"/>
            <a:ext cx="1640753" cy="538925"/>
          </a:xfrm>
          <a:prstGeom prst="rect">
            <a:avLst/>
          </a:prstGeom>
        </p:spPr>
      </p:pic>
      <p:cxnSp>
        <p:nvCxnSpPr>
          <p:cNvPr id="47" name="Straight Connector 46">
            <a:extLst>
              <a:ext uri="{FF2B5EF4-FFF2-40B4-BE49-F238E27FC236}">
                <a16:creationId xmlns:a16="http://schemas.microsoft.com/office/drawing/2014/main" id="{977C7244-1792-723B-59AF-CAA155C60577}"/>
              </a:ext>
            </a:extLst>
          </p:cNvPr>
          <p:cNvCxnSpPr>
            <a:cxnSpLocks/>
          </p:cNvCxnSpPr>
          <p:nvPr/>
        </p:nvCxnSpPr>
        <p:spPr>
          <a:xfrm flipV="1">
            <a:off x="14104" y="5027700"/>
            <a:ext cx="0" cy="4899"/>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pic>
        <p:nvPicPr>
          <p:cNvPr id="53" name="Content Placeholder 11" descr="A group of people in a room with computers&#10;&#10;Description automatically generated with low confidence">
            <a:extLst>
              <a:ext uri="{FF2B5EF4-FFF2-40B4-BE49-F238E27FC236}">
                <a16:creationId xmlns:a16="http://schemas.microsoft.com/office/drawing/2014/main" id="{140CB33A-6CC5-AB00-B744-11641707B903}"/>
              </a:ext>
            </a:extLst>
          </p:cNvPr>
          <p:cNvPicPr>
            <a:picLocks noChangeAspect="1"/>
          </p:cNvPicPr>
          <p:nvPr/>
        </p:nvPicPr>
        <p:blipFill>
          <a:blip r:embed="rId4"/>
          <a:stretch>
            <a:fillRect/>
          </a:stretch>
        </p:blipFill>
        <p:spPr>
          <a:xfrm>
            <a:off x="5110280" y="3982112"/>
            <a:ext cx="1947109" cy="546489"/>
          </a:xfrm>
          <a:prstGeom prst="rect">
            <a:avLst/>
          </a:prstGeom>
        </p:spPr>
      </p:pic>
      <p:grpSp>
        <p:nvGrpSpPr>
          <p:cNvPr id="57" name="Group 56">
            <a:extLst>
              <a:ext uri="{FF2B5EF4-FFF2-40B4-BE49-F238E27FC236}">
                <a16:creationId xmlns:a16="http://schemas.microsoft.com/office/drawing/2014/main" id="{088CB275-00DB-D6A3-E80F-160665F1516D}"/>
              </a:ext>
            </a:extLst>
          </p:cNvPr>
          <p:cNvGrpSpPr/>
          <p:nvPr/>
        </p:nvGrpSpPr>
        <p:grpSpPr>
          <a:xfrm>
            <a:off x="1624768" y="2613294"/>
            <a:ext cx="5698097" cy="3589340"/>
            <a:chOff x="1593983" y="2541953"/>
            <a:chExt cx="5698097" cy="3589340"/>
          </a:xfrm>
        </p:grpSpPr>
        <p:pic>
          <p:nvPicPr>
            <p:cNvPr id="1026" name="Picture 2">
              <a:extLst>
                <a:ext uri="{FF2B5EF4-FFF2-40B4-BE49-F238E27FC236}">
                  <a16:creationId xmlns:a16="http://schemas.microsoft.com/office/drawing/2014/main" id="{6E651437-4293-174B-90BA-22C4CE251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7417" y="2541953"/>
              <a:ext cx="5444663" cy="3589340"/>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F2082BA3-DD7E-4CF5-E56B-2E9F3320CE99}"/>
                </a:ext>
              </a:extLst>
            </p:cNvPr>
            <p:cNvSpPr/>
            <p:nvPr/>
          </p:nvSpPr>
          <p:spPr>
            <a:xfrm>
              <a:off x="1593983" y="2591466"/>
              <a:ext cx="2065840" cy="451198"/>
            </a:xfrm>
            <a:prstGeom prst="rect">
              <a:avLst/>
            </a:prstGeom>
            <a:solidFill>
              <a:schemeClr val="bg1"/>
            </a:solidFill>
            <a:ln>
              <a:noFill/>
            </a:ln>
            <a:effectLst>
              <a:outerShdw blurRad="50800" dist="50800" dir="5400000" algn="ctr"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3" name="Straight Connector 12">
            <a:extLst>
              <a:ext uri="{FF2B5EF4-FFF2-40B4-BE49-F238E27FC236}">
                <a16:creationId xmlns:a16="http://schemas.microsoft.com/office/drawing/2014/main" id="{74C7B539-B574-3DDD-EB9B-6E823E189AAC}"/>
              </a:ext>
            </a:extLst>
          </p:cNvPr>
          <p:cNvCxnSpPr>
            <a:cxnSpLocks/>
            <a:stCxn id="8" idx="1"/>
          </p:cNvCxnSpPr>
          <p:nvPr/>
        </p:nvCxnSpPr>
        <p:spPr>
          <a:xfrm flipH="1">
            <a:off x="4575236" y="1832582"/>
            <a:ext cx="498578" cy="83400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pic>
        <p:nvPicPr>
          <p:cNvPr id="45" name="Picture 2" descr="Fig. 2">
            <a:extLst>
              <a:ext uri="{FF2B5EF4-FFF2-40B4-BE49-F238E27FC236}">
                <a16:creationId xmlns:a16="http://schemas.microsoft.com/office/drawing/2014/main" id="{E7C267D7-6142-D58C-BE18-DB6B0FFB57E8}"/>
              </a:ext>
            </a:extLst>
          </p:cNvPr>
          <p:cNvPicPr>
            <a:picLocks noGrp="1" noChangeAspect="1" noChangeArrowheads="1"/>
          </p:cNvPicPr>
          <p:nvPr>
            <p:ph sz="quarter" idx="14"/>
          </p:nvPr>
        </p:nvPicPr>
        <p:blipFill rotWithShape="1">
          <a:blip r:embed="rId6">
            <a:extLst>
              <a:ext uri="{28A0092B-C50C-407E-A947-70E740481C1C}">
                <a14:useLocalDpi xmlns:a14="http://schemas.microsoft.com/office/drawing/2010/main" val="0"/>
              </a:ext>
            </a:extLst>
          </a:blip>
          <a:srcRect l="13343" t="39706" r="19992" b="-1473"/>
          <a:stretch/>
        </p:blipFill>
        <p:spPr bwMode="auto">
          <a:xfrm>
            <a:off x="1452538" y="5932533"/>
            <a:ext cx="1657374" cy="54382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9920E3C5-406A-B74E-BAAE-2D48F77D78E4}"/>
              </a:ext>
            </a:extLst>
          </p:cNvPr>
          <p:cNvSpPr txBox="1"/>
          <p:nvPr/>
        </p:nvSpPr>
        <p:spPr>
          <a:xfrm>
            <a:off x="321692" y="5352534"/>
            <a:ext cx="3393658" cy="307777"/>
          </a:xfrm>
          <a:prstGeom prst="rect">
            <a:avLst/>
          </a:prstGeom>
          <a:noFill/>
          <a:ln w="12700">
            <a:noFill/>
          </a:ln>
        </p:spPr>
        <p:txBody>
          <a:bodyPr wrap="square" rtlCol="0">
            <a:spAutoFit/>
          </a:bodyPr>
          <a:lstStyle/>
          <a:p>
            <a:r>
              <a:rPr lang="en-US" sz="1400" dirty="0"/>
              <a:t>EPICS Input Output Controllers (IOCs) - 100s</a:t>
            </a:r>
          </a:p>
        </p:txBody>
      </p:sp>
      <p:pic>
        <p:nvPicPr>
          <p:cNvPr id="1030" name="Picture 2" descr="A Code of conduct for Cloud services">
            <a:extLst>
              <a:ext uri="{FF2B5EF4-FFF2-40B4-BE49-F238E27FC236}">
                <a16:creationId xmlns:a16="http://schemas.microsoft.com/office/drawing/2014/main" id="{6CE04849-F0EC-0463-97D2-888EB4261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0737" y="1194781"/>
            <a:ext cx="765047" cy="507597"/>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0AD97BC3-1CA3-C9D0-7905-DA76740923E3}"/>
              </a:ext>
            </a:extLst>
          </p:cNvPr>
          <p:cNvSpPr/>
          <p:nvPr/>
        </p:nvSpPr>
        <p:spPr>
          <a:xfrm>
            <a:off x="985911" y="3136737"/>
            <a:ext cx="2924443" cy="1153274"/>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Experiment Network</a:t>
            </a:r>
          </a:p>
        </p:txBody>
      </p:sp>
      <p:sp>
        <p:nvSpPr>
          <p:cNvPr id="1033" name="Rectangle 1032">
            <a:extLst>
              <a:ext uri="{FF2B5EF4-FFF2-40B4-BE49-F238E27FC236}">
                <a16:creationId xmlns:a16="http://schemas.microsoft.com/office/drawing/2014/main" id="{162ADC14-2ED3-EB9F-449E-1B0B2E034AB0}"/>
              </a:ext>
            </a:extLst>
          </p:cNvPr>
          <p:cNvSpPr/>
          <p:nvPr/>
        </p:nvSpPr>
        <p:spPr>
          <a:xfrm>
            <a:off x="4996852" y="1554976"/>
            <a:ext cx="3433017"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High Performance Computing Network</a:t>
            </a:r>
          </a:p>
        </p:txBody>
      </p:sp>
      <p:sp>
        <p:nvSpPr>
          <p:cNvPr id="1034" name="Rectangle 1033">
            <a:extLst>
              <a:ext uri="{FF2B5EF4-FFF2-40B4-BE49-F238E27FC236}">
                <a16:creationId xmlns:a16="http://schemas.microsoft.com/office/drawing/2014/main" id="{6D2FBA35-FBB4-6B99-91D1-2DF17815FF03}"/>
              </a:ext>
            </a:extLst>
          </p:cNvPr>
          <p:cNvSpPr/>
          <p:nvPr/>
        </p:nvSpPr>
        <p:spPr>
          <a:xfrm>
            <a:off x="4576674" y="4550252"/>
            <a:ext cx="3242447" cy="1388731"/>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Production Services and Control Room Network</a:t>
            </a:r>
          </a:p>
        </p:txBody>
      </p:sp>
      <p:sp>
        <p:nvSpPr>
          <p:cNvPr id="1035" name="Rectangle 1034">
            <a:extLst>
              <a:ext uri="{FF2B5EF4-FFF2-40B4-BE49-F238E27FC236}">
                <a16:creationId xmlns:a16="http://schemas.microsoft.com/office/drawing/2014/main" id="{6291DEAB-C937-3E5A-CF8F-02E5A8927E62}"/>
              </a:ext>
            </a:extLst>
          </p:cNvPr>
          <p:cNvSpPr/>
          <p:nvPr/>
        </p:nvSpPr>
        <p:spPr>
          <a:xfrm>
            <a:off x="52764" y="4550253"/>
            <a:ext cx="4062334" cy="2293052"/>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Controls Network</a:t>
            </a:r>
          </a:p>
        </p:txBody>
      </p:sp>
      <p:sp>
        <p:nvSpPr>
          <p:cNvPr id="1036" name="Rectangle 1035">
            <a:extLst>
              <a:ext uri="{FF2B5EF4-FFF2-40B4-BE49-F238E27FC236}">
                <a16:creationId xmlns:a16="http://schemas.microsoft.com/office/drawing/2014/main" id="{2413FB58-BCB5-A41D-5854-5EEA72A4F62D}"/>
              </a:ext>
            </a:extLst>
          </p:cNvPr>
          <p:cNvSpPr/>
          <p:nvPr/>
        </p:nvSpPr>
        <p:spPr>
          <a:xfrm>
            <a:off x="4740649" y="2884898"/>
            <a:ext cx="4701054" cy="1476140"/>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Data Systems Analysis Network</a:t>
            </a:r>
          </a:p>
        </p:txBody>
      </p:sp>
      <p:pic>
        <p:nvPicPr>
          <p:cNvPr id="1045" name="Graphic 1044" descr="Server outline">
            <a:extLst>
              <a:ext uri="{FF2B5EF4-FFF2-40B4-BE49-F238E27FC236}">
                <a16:creationId xmlns:a16="http://schemas.microsoft.com/office/drawing/2014/main" id="{2C2DB432-A838-295A-C442-8EF384261A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39778" y="1746067"/>
            <a:ext cx="880975" cy="880975"/>
          </a:xfrm>
          <a:prstGeom prst="rect">
            <a:avLst/>
          </a:prstGeom>
        </p:spPr>
      </p:pic>
      <p:pic>
        <p:nvPicPr>
          <p:cNvPr id="1049" name="Graphic 1048" descr="Work from home Wi-Fi outline">
            <a:extLst>
              <a:ext uri="{FF2B5EF4-FFF2-40B4-BE49-F238E27FC236}">
                <a16:creationId xmlns:a16="http://schemas.microsoft.com/office/drawing/2014/main" id="{2185D7B9-1DBD-7317-13D2-1C311BB088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43820" y="1098701"/>
            <a:ext cx="623414" cy="623414"/>
          </a:xfrm>
          <a:prstGeom prst="rect">
            <a:avLst/>
          </a:prstGeom>
        </p:spPr>
      </p:pic>
      <p:grpSp>
        <p:nvGrpSpPr>
          <p:cNvPr id="1050" name="Group 1049">
            <a:extLst>
              <a:ext uri="{FF2B5EF4-FFF2-40B4-BE49-F238E27FC236}">
                <a16:creationId xmlns:a16="http://schemas.microsoft.com/office/drawing/2014/main" id="{ACE8596C-E87C-3114-8422-A00E7D9F4450}"/>
              </a:ext>
            </a:extLst>
          </p:cNvPr>
          <p:cNvGrpSpPr/>
          <p:nvPr/>
        </p:nvGrpSpPr>
        <p:grpSpPr>
          <a:xfrm>
            <a:off x="197278" y="2035778"/>
            <a:ext cx="3262933" cy="800493"/>
            <a:chOff x="5231675" y="1628432"/>
            <a:chExt cx="3262933" cy="800493"/>
          </a:xfrm>
        </p:grpSpPr>
        <p:sp>
          <p:nvSpPr>
            <p:cNvPr id="1051" name="Rounded Rectangle 1050">
              <a:extLst>
                <a:ext uri="{FF2B5EF4-FFF2-40B4-BE49-F238E27FC236}">
                  <a16:creationId xmlns:a16="http://schemas.microsoft.com/office/drawing/2014/main" id="{8DA24E96-6134-7D7C-1DAE-D73AB0E3FEBF}"/>
                </a:ext>
              </a:extLst>
            </p:cNvPr>
            <p:cNvSpPr/>
            <p:nvPr/>
          </p:nvSpPr>
          <p:spPr>
            <a:xfrm>
              <a:off x="5231675" y="1628432"/>
              <a:ext cx="3262933" cy="17302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solidFill>
                    <a:schemeClr val="tx1"/>
                  </a:solidFill>
                  <a:latin typeface="Arial" panose="020B0604020202020204" pitchFamily="34" charset="0"/>
                  <a:cs typeface="Arial" panose="020B0604020202020204" pitchFamily="34" charset="0"/>
                </a:rPr>
                <a:t>SLAC Network</a:t>
              </a:r>
            </a:p>
          </p:txBody>
        </p:sp>
        <p:sp>
          <p:nvSpPr>
            <p:cNvPr id="1052" name="Can 1051">
              <a:extLst>
                <a:ext uri="{FF2B5EF4-FFF2-40B4-BE49-F238E27FC236}">
                  <a16:creationId xmlns:a16="http://schemas.microsoft.com/office/drawing/2014/main" id="{00EEE0F8-0908-57F0-D7D2-2C85C8907AB1}"/>
                </a:ext>
              </a:extLst>
            </p:cNvPr>
            <p:cNvSpPr/>
            <p:nvPr/>
          </p:nvSpPr>
          <p:spPr>
            <a:xfrm>
              <a:off x="6834039" y="1874313"/>
              <a:ext cx="806440"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Documents, Engineering Drawings</a:t>
              </a:r>
            </a:p>
          </p:txBody>
        </p:sp>
        <p:sp>
          <p:nvSpPr>
            <p:cNvPr id="1053" name="Can 1052">
              <a:extLst>
                <a:ext uri="{FF2B5EF4-FFF2-40B4-BE49-F238E27FC236}">
                  <a16:creationId xmlns:a16="http://schemas.microsoft.com/office/drawing/2014/main" id="{3C11E9F4-4B0F-636C-33BF-013B450814E2}"/>
                </a:ext>
              </a:extLst>
            </p:cNvPr>
            <p:cNvSpPr/>
            <p:nvPr/>
          </p:nvSpPr>
          <p:spPr>
            <a:xfrm>
              <a:off x="7672211" y="1885888"/>
              <a:ext cx="694483" cy="543037"/>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solidFill>
                    <a:schemeClr val="tx1"/>
                  </a:solidFill>
                </a:rPr>
                <a:t>Oracle, People-soft </a:t>
              </a:r>
              <a:r>
                <a:rPr lang="en-US" sz="900" dirty="0" err="1">
                  <a:solidFill>
                    <a:schemeClr val="tx1"/>
                  </a:solidFill>
                </a:rPr>
                <a:t>etc</a:t>
              </a:r>
              <a:endParaRPr lang="en-US" sz="900" dirty="0">
                <a:solidFill>
                  <a:schemeClr val="tx1"/>
                </a:solidFill>
              </a:endParaRPr>
            </a:p>
          </p:txBody>
        </p:sp>
        <p:pic>
          <p:nvPicPr>
            <p:cNvPr id="1055" name="Picture 1054">
              <a:extLst>
                <a:ext uri="{FF2B5EF4-FFF2-40B4-BE49-F238E27FC236}">
                  <a16:creationId xmlns:a16="http://schemas.microsoft.com/office/drawing/2014/main" id="{F5A97A4E-4ECF-9895-1040-A07D1576956C}"/>
                </a:ext>
              </a:extLst>
            </p:cNvPr>
            <p:cNvPicPr>
              <a:picLocks noChangeAspect="1"/>
            </p:cNvPicPr>
            <p:nvPr/>
          </p:nvPicPr>
          <p:blipFill>
            <a:blip r:embed="rId2"/>
            <a:stretch>
              <a:fillRect/>
            </a:stretch>
          </p:blipFill>
          <p:spPr>
            <a:xfrm>
              <a:off x="6211854" y="1879012"/>
              <a:ext cx="556591" cy="533400"/>
            </a:xfrm>
            <a:prstGeom prst="rect">
              <a:avLst/>
            </a:prstGeom>
          </p:spPr>
        </p:pic>
      </p:grpSp>
      <p:sp>
        <p:nvSpPr>
          <p:cNvPr id="1057" name="Rectangle 1056">
            <a:extLst>
              <a:ext uri="{FF2B5EF4-FFF2-40B4-BE49-F238E27FC236}">
                <a16:creationId xmlns:a16="http://schemas.microsoft.com/office/drawing/2014/main" id="{CE14F78E-E9CD-2B7A-986C-C0725BBE314B}"/>
              </a:ext>
            </a:extLst>
          </p:cNvPr>
          <p:cNvSpPr/>
          <p:nvPr/>
        </p:nvSpPr>
        <p:spPr>
          <a:xfrm>
            <a:off x="67881" y="1836166"/>
            <a:ext cx="3481621" cy="1154867"/>
          </a:xfrm>
          <a:prstGeom prst="rect">
            <a:avLst/>
          </a:prstGeom>
          <a:noFill/>
          <a:ln w="63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tIns="0" bIns="0" rtlCol="0" anchor="t" anchorCtr="0"/>
          <a:lstStyle/>
          <a:p>
            <a:pPr algn="ctr"/>
            <a:r>
              <a:rPr lang="en-US" sz="1200" i="1" dirty="0">
                <a:solidFill>
                  <a:schemeClr val="tx1"/>
                </a:solidFill>
              </a:rPr>
              <a:t>Office Network</a:t>
            </a:r>
          </a:p>
        </p:txBody>
      </p:sp>
      <p:pic>
        <p:nvPicPr>
          <p:cNvPr id="1058" name="Graphic 1057" descr="Work from home desk with solid fill">
            <a:extLst>
              <a:ext uri="{FF2B5EF4-FFF2-40B4-BE49-F238E27FC236}">
                <a16:creationId xmlns:a16="http://schemas.microsoft.com/office/drawing/2014/main" id="{B636D272-EB97-5862-DD14-79F2BC8006F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868" y="2144565"/>
            <a:ext cx="785812" cy="785812"/>
          </a:xfrm>
          <a:prstGeom prst="rect">
            <a:avLst/>
          </a:prstGeom>
        </p:spPr>
      </p:pic>
      <p:pic>
        <p:nvPicPr>
          <p:cNvPr id="1047" name="Graphic 1046" descr="Work from home desk with solid fill">
            <a:extLst>
              <a:ext uri="{FF2B5EF4-FFF2-40B4-BE49-F238E27FC236}">
                <a16:creationId xmlns:a16="http://schemas.microsoft.com/office/drawing/2014/main" id="{FE018591-E0C4-2275-FE0E-B86D675446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6173" y="2247378"/>
            <a:ext cx="718910" cy="718910"/>
          </a:xfrm>
          <a:prstGeom prst="rect">
            <a:avLst/>
          </a:prstGeom>
        </p:spPr>
      </p:pic>
      <p:cxnSp>
        <p:nvCxnSpPr>
          <p:cNvPr id="1063" name="Straight Connector 1062">
            <a:extLst>
              <a:ext uri="{FF2B5EF4-FFF2-40B4-BE49-F238E27FC236}">
                <a16:creationId xmlns:a16="http://schemas.microsoft.com/office/drawing/2014/main" id="{8FF60843-1AD2-4FF3-4462-DE5BC967ECBC}"/>
              </a:ext>
            </a:extLst>
          </p:cNvPr>
          <p:cNvCxnSpPr>
            <a:cxnSpLocks/>
            <a:stCxn id="1051" idx="3"/>
          </p:cNvCxnSpPr>
          <p:nvPr/>
        </p:nvCxnSpPr>
        <p:spPr>
          <a:xfrm>
            <a:off x="3460211" y="2122293"/>
            <a:ext cx="556588" cy="665937"/>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6" name="Straight Connector 1065">
            <a:extLst>
              <a:ext uri="{FF2B5EF4-FFF2-40B4-BE49-F238E27FC236}">
                <a16:creationId xmlns:a16="http://schemas.microsoft.com/office/drawing/2014/main" id="{91657225-7B53-A7A4-BAA7-E2FBB1E2F420}"/>
              </a:ext>
            </a:extLst>
          </p:cNvPr>
          <p:cNvCxnSpPr>
            <a:cxnSpLocks/>
          </p:cNvCxnSpPr>
          <p:nvPr/>
        </p:nvCxnSpPr>
        <p:spPr>
          <a:xfrm flipV="1">
            <a:off x="3770253" y="3875769"/>
            <a:ext cx="467623" cy="194573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0" name="Straight Connector 1069">
            <a:extLst>
              <a:ext uri="{FF2B5EF4-FFF2-40B4-BE49-F238E27FC236}">
                <a16:creationId xmlns:a16="http://schemas.microsoft.com/office/drawing/2014/main" id="{0283B9C9-5BDC-ECCD-B785-31F3813B2864}"/>
              </a:ext>
            </a:extLst>
          </p:cNvPr>
          <p:cNvCxnSpPr>
            <a:cxnSpLocks/>
          </p:cNvCxnSpPr>
          <p:nvPr/>
        </p:nvCxnSpPr>
        <p:spPr>
          <a:xfrm>
            <a:off x="4191248" y="2502792"/>
            <a:ext cx="25418" cy="241812"/>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5" name="Straight Connector 1074">
            <a:extLst>
              <a:ext uri="{FF2B5EF4-FFF2-40B4-BE49-F238E27FC236}">
                <a16:creationId xmlns:a16="http://schemas.microsoft.com/office/drawing/2014/main" id="{0F22437F-9792-FA8F-9623-7876379F76CA}"/>
              </a:ext>
            </a:extLst>
          </p:cNvPr>
          <p:cNvCxnSpPr>
            <a:cxnSpLocks/>
          </p:cNvCxnSpPr>
          <p:nvPr/>
        </p:nvCxnSpPr>
        <p:spPr>
          <a:xfrm>
            <a:off x="3836927" y="1682571"/>
            <a:ext cx="132232" cy="19916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9" name="Straight Connector 1078">
            <a:extLst>
              <a:ext uri="{FF2B5EF4-FFF2-40B4-BE49-F238E27FC236}">
                <a16:creationId xmlns:a16="http://schemas.microsoft.com/office/drawing/2014/main" id="{7FDBBAE0-4593-90B2-A7CD-3B72643CF403}"/>
              </a:ext>
            </a:extLst>
          </p:cNvPr>
          <p:cNvCxnSpPr>
            <a:cxnSpLocks/>
          </p:cNvCxnSpPr>
          <p:nvPr/>
        </p:nvCxnSpPr>
        <p:spPr>
          <a:xfrm flipH="1" flipV="1">
            <a:off x="4384263" y="3910826"/>
            <a:ext cx="395747" cy="1306169"/>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2" name="Straight Connector 1081">
            <a:extLst>
              <a:ext uri="{FF2B5EF4-FFF2-40B4-BE49-F238E27FC236}">
                <a16:creationId xmlns:a16="http://schemas.microsoft.com/office/drawing/2014/main" id="{6067D518-235F-62E5-D059-A2BCE3C28271}"/>
              </a:ext>
            </a:extLst>
          </p:cNvPr>
          <p:cNvCxnSpPr>
            <a:cxnSpLocks/>
            <a:stCxn id="1036" idx="1"/>
          </p:cNvCxnSpPr>
          <p:nvPr/>
        </p:nvCxnSpPr>
        <p:spPr>
          <a:xfrm flipH="1" flipV="1">
            <a:off x="4590842" y="3618668"/>
            <a:ext cx="149807" cy="43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5" name="Straight Connector 1084">
            <a:extLst>
              <a:ext uri="{FF2B5EF4-FFF2-40B4-BE49-F238E27FC236}">
                <a16:creationId xmlns:a16="http://schemas.microsoft.com/office/drawing/2014/main" id="{20A4101C-E172-63F5-095D-F580BA8746EE}"/>
              </a:ext>
            </a:extLst>
          </p:cNvPr>
          <p:cNvCxnSpPr>
            <a:cxnSpLocks/>
          </p:cNvCxnSpPr>
          <p:nvPr/>
        </p:nvCxnSpPr>
        <p:spPr>
          <a:xfrm>
            <a:off x="2985055" y="3644619"/>
            <a:ext cx="983602" cy="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9" name="Straight Connector 1088">
            <a:extLst>
              <a:ext uri="{FF2B5EF4-FFF2-40B4-BE49-F238E27FC236}">
                <a16:creationId xmlns:a16="http://schemas.microsoft.com/office/drawing/2014/main" id="{35DFC6D3-4A6A-E322-7796-D6F25F981EF6}"/>
              </a:ext>
            </a:extLst>
          </p:cNvPr>
          <p:cNvCxnSpPr>
            <a:cxnSpLocks/>
          </p:cNvCxnSpPr>
          <p:nvPr/>
        </p:nvCxnSpPr>
        <p:spPr>
          <a:xfrm flipV="1">
            <a:off x="3738505" y="3871435"/>
            <a:ext cx="485631" cy="1156265"/>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2" name="Straight Connector 1091">
            <a:extLst>
              <a:ext uri="{FF2B5EF4-FFF2-40B4-BE49-F238E27FC236}">
                <a16:creationId xmlns:a16="http://schemas.microsoft.com/office/drawing/2014/main" id="{83BB93BA-7973-7177-CA79-667BC1F2D686}"/>
              </a:ext>
            </a:extLst>
          </p:cNvPr>
          <p:cNvCxnSpPr>
            <a:cxnSpLocks/>
          </p:cNvCxnSpPr>
          <p:nvPr/>
        </p:nvCxnSpPr>
        <p:spPr>
          <a:xfrm flipV="1">
            <a:off x="3738505" y="3814332"/>
            <a:ext cx="321656" cy="295943"/>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546697EC-5512-C4EE-6BEF-0335E96DCCCF}"/>
              </a:ext>
            </a:extLst>
          </p:cNvPr>
          <p:cNvGrpSpPr/>
          <p:nvPr/>
        </p:nvGrpSpPr>
        <p:grpSpPr>
          <a:xfrm>
            <a:off x="197278" y="4357086"/>
            <a:ext cx="9244425" cy="190514"/>
            <a:chOff x="197278" y="4357086"/>
            <a:chExt cx="9244425" cy="190514"/>
          </a:xfrm>
        </p:grpSpPr>
        <p:sp>
          <p:nvSpPr>
            <p:cNvPr id="4" name="Rectangle 3">
              <a:extLst>
                <a:ext uri="{FF2B5EF4-FFF2-40B4-BE49-F238E27FC236}">
                  <a16:creationId xmlns:a16="http://schemas.microsoft.com/office/drawing/2014/main" id="{373100E7-8D3A-CCBE-DBFF-D129E1FA4DBA}"/>
                </a:ext>
              </a:extLst>
            </p:cNvPr>
            <p:cNvSpPr/>
            <p:nvPr/>
          </p:nvSpPr>
          <p:spPr>
            <a:xfrm>
              <a:off x="197278"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20F3CC-A0E5-AECD-A4FF-9EB54F7B8E5C}"/>
                </a:ext>
              </a:extLst>
            </p:cNvPr>
            <p:cNvSpPr/>
            <p:nvPr/>
          </p:nvSpPr>
          <p:spPr>
            <a:xfrm>
              <a:off x="765314"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9526F1-0473-7424-E1A2-0D733EFB0587}"/>
                </a:ext>
              </a:extLst>
            </p:cNvPr>
            <p:cNvSpPr/>
            <p:nvPr/>
          </p:nvSpPr>
          <p:spPr>
            <a:xfrm>
              <a:off x="484761"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C90E01-F539-4013-7AA5-D2D032EE78E9}"/>
                </a:ext>
              </a:extLst>
            </p:cNvPr>
            <p:cNvSpPr/>
            <p:nvPr/>
          </p:nvSpPr>
          <p:spPr>
            <a:xfrm>
              <a:off x="1052797"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8A163A4-AC7D-7878-012D-65D6E57D7233}"/>
                </a:ext>
              </a:extLst>
            </p:cNvPr>
            <p:cNvSpPr/>
            <p:nvPr/>
          </p:nvSpPr>
          <p:spPr>
            <a:xfrm>
              <a:off x="1340273" y="435709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14B4A43-1FF8-F64A-8CFA-19D606157CD9}"/>
                </a:ext>
              </a:extLst>
            </p:cNvPr>
            <p:cNvSpPr/>
            <p:nvPr/>
          </p:nvSpPr>
          <p:spPr>
            <a:xfrm>
              <a:off x="1908309" y="435709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83746B2-3BFE-4DF3-4609-D6543ED06265}"/>
                </a:ext>
              </a:extLst>
            </p:cNvPr>
            <p:cNvSpPr/>
            <p:nvPr/>
          </p:nvSpPr>
          <p:spPr>
            <a:xfrm>
              <a:off x="1627756" y="435709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A5E41A4-FB6D-28CB-4B13-0D88BDE585B2}"/>
                </a:ext>
              </a:extLst>
            </p:cNvPr>
            <p:cNvSpPr/>
            <p:nvPr/>
          </p:nvSpPr>
          <p:spPr>
            <a:xfrm>
              <a:off x="2195792"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689200-E4A1-A503-7E16-054376C609A0}"/>
                </a:ext>
              </a:extLst>
            </p:cNvPr>
            <p:cNvSpPr/>
            <p:nvPr/>
          </p:nvSpPr>
          <p:spPr>
            <a:xfrm>
              <a:off x="2479805"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B80169D-DC2A-BEF7-BC42-5F99335D5CF2}"/>
                </a:ext>
              </a:extLst>
            </p:cNvPr>
            <p:cNvSpPr/>
            <p:nvPr/>
          </p:nvSpPr>
          <p:spPr>
            <a:xfrm>
              <a:off x="3047841"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DC76E1E-67C8-35A7-F6C1-F47CA22B32D3}"/>
                </a:ext>
              </a:extLst>
            </p:cNvPr>
            <p:cNvSpPr/>
            <p:nvPr/>
          </p:nvSpPr>
          <p:spPr>
            <a:xfrm>
              <a:off x="2767288"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D3FE566-2087-05DB-730B-99EB3296B1A6}"/>
                </a:ext>
              </a:extLst>
            </p:cNvPr>
            <p:cNvSpPr/>
            <p:nvPr/>
          </p:nvSpPr>
          <p:spPr>
            <a:xfrm>
              <a:off x="333532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223A4D9-0DD2-7C6C-E7AA-500884740EBB}"/>
                </a:ext>
              </a:extLst>
            </p:cNvPr>
            <p:cNvSpPr/>
            <p:nvPr/>
          </p:nvSpPr>
          <p:spPr>
            <a:xfrm>
              <a:off x="3622800" y="435709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F9A6175-0F1E-3180-9857-766FB200117C}"/>
                </a:ext>
              </a:extLst>
            </p:cNvPr>
            <p:cNvSpPr/>
            <p:nvPr/>
          </p:nvSpPr>
          <p:spPr>
            <a:xfrm>
              <a:off x="4190836" y="435709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838A7B0-5788-CC7B-1343-4CDB437542A5}"/>
                </a:ext>
              </a:extLst>
            </p:cNvPr>
            <p:cNvSpPr/>
            <p:nvPr/>
          </p:nvSpPr>
          <p:spPr>
            <a:xfrm>
              <a:off x="3910283" y="435709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594A1F06-874E-FAF6-6BCC-377B415090E6}"/>
                </a:ext>
              </a:extLst>
            </p:cNvPr>
            <p:cNvSpPr/>
            <p:nvPr/>
          </p:nvSpPr>
          <p:spPr>
            <a:xfrm>
              <a:off x="447831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C3172A-6C78-7B56-E0F9-663546F760F3}"/>
                </a:ext>
              </a:extLst>
            </p:cNvPr>
            <p:cNvSpPr/>
            <p:nvPr/>
          </p:nvSpPr>
          <p:spPr>
            <a:xfrm>
              <a:off x="4755409"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922ED1B-3B1D-C8E7-1E8E-A46F4FA5793D}"/>
                </a:ext>
              </a:extLst>
            </p:cNvPr>
            <p:cNvSpPr/>
            <p:nvPr/>
          </p:nvSpPr>
          <p:spPr>
            <a:xfrm>
              <a:off x="5323445"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A1DD2E3-9DC4-DCED-AA77-027AE20EE9C0}"/>
                </a:ext>
              </a:extLst>
            </p:cNvPr>
            <p:cNvSpPr/>
            <p:nvPr/>
          </p:nvSpPr>
          <p:spPr>
            <a:xfrm>
              <a:off x="5042892"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006FE98-06E2-03C5-C9F6-EAC8F1F91B3B}"/>
                </a:ext>
              </a:extLst>
            </p:cNvPr>
            <p:cNvSpPr/>
            <p:nvPr/>
          </p:nvSpPr>
          <p:spPr>
            <a:xfrm>
              <a:off x="5610928"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EA045B5-5C6C-010D-C8D7-BA465FCAAFAC}"/>
                </a:ext>
              </a:extLst>
            </p:cNvPr>
            <p:cNvSpPr/>
            <p:nvPr/>
          </p:nvSpPr>
          <p:spPr>
            <a:xfrm>
              <a:off x="5898404" y="435709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0A0B7FD-44D9-53BA-ABA1-35742161FEA2}"/>
                </a:ext>
              </a:extLst>
            </p:cNvPr>
            <p:cNvSpPr/>
            <p:nvPr/>
          </p:nvSpPr>
          <p:spPr>
            <a:xfrm>
              <a:off x="6466440" y="435709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5CBFC97-3E83-97E1-0FE2-AB2E102E6E3F}"/>
                </a:ext>
              </a:extLst>
            </p:cNvPr>
            <p:cNvSpPr/>
            <p:nvPr/>
          </p:nvSpPr>
          <p:spPr>
            <a:xfrm>
              <a:off x="6185887" y="435709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A67983D-CCD0-48C9-E5C0-C8B8DBC80D41}"/>
                </a:ext>
              </a:extLst>
            </p:cNvPr>
            <p:cNvSpPr/>
            <p:nvPr/>
          </p:nvSpPr>
          <p:spPr>
            <a:xfrm>
              <a:off x="6753923"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15D54C-7E33-801B-4683-7B9924FC458F}"/>
                </a:ext>
              </a:extLst>
            </p:cNvPr>
            <p:cNvSpPr/>
            <p:nvPr/>
          </p:nvSpPr>
          <p:spPr>
            <a:xfrm>
              <a:off x="7044866"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0481F2D7-E0E5-3673-C396-EDC981FA6AD0}"/>
                </a:ext>
              </a:extLst>
            </p:cNvPr>
            <p:cNvSpPr/>
            <p:nvPr/>
          </p:nvSpPr>
          <p:spPr>
            <a:xfrm>
              <a:off x="7612902"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2219F96-70CB-E930-55C2-17D4012C1060}"/>
                </a:ext>
              </a:extLst>
            </p:cNvPr>
            <p:cNvSpPr/>
            <p:nvPr/>
          </p:nvSpPr>
          <p:spPr>
            <a:xfrm>
              <a:off x="7332349"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FAB0289-1C19-5828-7094-C4A5A79CA7A3}"/>
                </a:ext>
              </a:extLst>
            </p:cNvPr>
            <p:cNvSpPr/>
            <p:nvPr/>
          </p:nvSpPr>
          <p:spPr>
            <a:xfrm>
              <a:off x="7900385"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714B6C54-5247-71FC-A93C-7F684132786E}"/>
                </a:ext>
              </a:extLst>
            </p:cNvPr>
            <p:cNvSpPr/>
            <p:nvPr/>
          </p:nvSpPr>
          <p:spPr>
            <a:xfrm>
              <a:off x="8187861" y="435708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50F0F46-5F53-C616-60B7-2BB163991F0D}"/>
                </a:ext>
              </a:extLst>
            </p:cNvPr>
            <p:cNvSpPr/>
            <p:nvPr/>
          </p:nvSpPr>
          <p:spPr>
            <a:xfrm>
              <a:off x="8755897" y="435708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6A69A33-FE1B-A522-E1E1-416AB6AAA8FB}"/>
                </a:ext>
              </a:extLst>
            </p:cNvPr>
            <p:cNvSpPr/>
            <p:nvPr/>
          </p:nvSpPr>
          <p:spPr>
            <a:xfrm>
              <a:off x="8475344" y="435708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0F86265F-E9A9-1789-EE96-AEFC2858D43E}"/>
                </a:ext>
              </a:extLst>
            </p:cNvPr>
            <p:cNvSpPr/>
            <p:nvPr/>
          </p:nvSpPr>
          <p:spPr>
            <a:xfrm>
              <a:off x="9043380" y="435708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AE3038C-37B3-A29E-B41A-AD64004839ED}"/>
                </a:ext>
              </a:extLst>
            </p:cNvPr>
            <p:cNvSpPr/>
            <p:nvPr/>
          </p:nvSpPr>
          <p:spPr>
            <a:xfrm>
              <a:off x="349678"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4EEA178F-C20E-9310-A859-6251B0249314}"/>
                </a:ext>
              </a:extLst>
            </p:cNvPr>
            <p:cNvSpPr/>
            <p:nvPr/>
          </p:nvSpPr>
          <p:spPr>
            <a:xfrm>
              <a:off x="917714"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95FA993-3A91-05C7-0468-A546047E16C2}"/>
                </a:ext>
              </a:extLst>
            </p:cNvPr>
            <p:cNvSpPr/>
            <p:nvPr/>
          </p:nvSpPr>
          <p:spPr>
            <a:xfrm>
              <a:off x="637161"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Rectangle 1024">
              <a:extLst>
                <a:ext uri="{FF2B5EF4-FFF2-40B4-BE49-F238E27FC236}">
                  <a16:creationId xmlns:a16="http://schemas.microsoft.com/office/drawing/2014/main" id="{8B4AFF85-0CE7-D307-4976-C00A0B355887}"/>
                </a:ext>
              </a:extLst>
            </p:cNvPr>
            <p:cNvSpPr/>
            <p:nvPr/>
          </p:nvSpPr>
          <p:spPr>
            <a:xfrm>
              <a:off x="1205197"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Rectangle 1026">
              <a:extLst>
                <a:ext uri="{FF2B5EF4-FFF2-40B4-BE49-F238E27FC236}">
                  <a16:creationId xmlns:a16="http://schemas.microsoft.com/office/drawing/2014/main" id="{1AB20B9E-7AFF-0B67-0ACB-633FA2B3674A}"/>
                </a:ext>
              </a:extLst>
            </p:cNvPr>
            <p:cNvSpPr/>
            <p:nvPr/>
          </p:nvSpPr>
          <p:spPr>
            <a:xfrm>
              <a:off x="1492673" y="446793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1027">
              <a:extLst>
                <a:ext uri="{FF2B5EF4-FFF2-40B4-BE49-F238E27FC236}">
                  <a16:creationId xmlns:a16="http://schemas.microsoft.com/office/drawing/2014/main" id="{6FDC017B-452B-FBC0-E9B6-16E34E8E049C}"/>
                </a:ext>
              </a:extLst>
            </p:cNvPr>
            <p:cNvSpPr/>
            <p:nvPr/>
          </p:nvSpPr>
          <p:spPr>
            <a:xfrm>
              <a:off x="2060709" y="446793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Rectangle 1028">
              <a:extLst>
                <a:ext uri="{FF2B5EF4-FFF2-40B4-BE49-F238E27FC236}">
                  <a16:creationId xmlns:a16="http://schemas.microsoft.com/office/drawing/2014/main" id="{0538A92C-4BD2-08FD-3EE9-97BF691848F0}"/>
                </a:ext>
              </a:extLst>
            </p:cNvPr>
            <p:cNvSpPr/>
            <p:nvPr/>
          </p:nvSpPr>
          <p:spPr>
            <a:xfrm>
              <a:off x="1780156" y="446793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Rectangle 1031">
              <a:extLst>
                <a:ext uri="{FF2B5EF4-FFF2-40B4-BE49-F238E27FC236}">
                  <a16:creationId xmlns:a16="http://schemas.microsoft.com/office/drawing/2014/main" id="{5550CF07-CD2D-C799-C83F-97381A9E73FE}"/>
                </a:ext>
              </a:extLst>
            </p:cNvPr>
            <p:cNvSpPr/>
            <p:nvPr/>
          </p:nvSpPr>
          <p:spPr>
            <a:xfrm>
              <a:off x="2348192"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F9AFCAC3-639D-E9B9-2690-D174C34632FD}"/>
                </a:ext>
              </a:extLst>
            </p:cNvPr>
            <p:cNvSpPr/>
            <p:nvPr/>
          </p:nvSpPr>
          <p:spPr>
            <a:xfrm>
              <a:off x="2632205"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1037">
              <a:extLst>
                <a:ext uri="{FF2B5EF4-FFF2-40B4-BE49-F238E27FC236}">
                  <a16:creationId xmlns:a16="http://schemas.microsoft.com/office/drawing/2014/main" id="{8CEDB981-606B-9D8A-761D-7967E0FC2A01}"/>
                </a:ext>
              </a:extLst>
            </p:cNvPr>
            <p:cNvSpPr/>
            <p:nvPr/>
          </p:nvSpPr>
          <p:spPr>
            <a:xfrm>
              <a:off x="3200241"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5FA98E26-6946-2C12-19ED-FF967AB1C2A9}"/>
                </a:ext>
              </a:extLst>
            </p:cNvPr>
            <p:cNvSpPr/>
            <p:nvPr/>
          </p:nvSpPr>
          <p:spPr>
            <a:xfrm>
              <a:off x="2919688"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a:extLst>
                <a:ext uri="{FF2B5EF4-FFF2-40B4-BE49-F238E27FC236}">
                  <a16:creationId xmlns:a16="http://schemas.microsoft.com/office/drawing/2014/main" id="{D0439C35-A69F-C724-D9C8-A9ED34A14E6D}"/>
                </a:ext>
              </a:extLst>
            </p:cNvPr>
            <p:cNvSpPr/>
            <p:nvPr/>
          </p:nvSpPr>
          <p:spPr>
            <a:xfrm>
              <a:off x="348772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Rectangle 1040">
              <a:extLst>
                <a:ext uri="{FF2B5EF4-FFF2-40B4-BE49-F238E27FC236}">
                  <a16:creationId xmlns:a16="http://schemas.microsoft.com/office/drawing/2014/main" id="{E5673BEC-B83F-9122-DD7F-50FB1CDA614F}"/>
                </a:ext>
              </a:extLst>
            </p:cNvPr>
            <p:cNvSpPr/>
            <p:nvPr/>
          </p:nvSpPr>
          <p:spPr>
            <a:xfrm>
              <a:off x="3775200" y="4467931"/>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1041">
              <a:extLst>
                <a:ext uri="{FF2B5EF4-FFF2-40B4-BE49-F238E27FC236}">
                  <a16:creationId xmlns:a16="http://schemas.microsoft.com/office/drawing/2014/main" id="{B8C8979D-4D8C-CB73-1AF6-C0E74350EADE}"/>
                </a:ext>
              </a:extLst>
            </p:cNvPr>
            <p:cNvSpPr/>
            <p:nvPr/>
          </p:nvSpPr>
          <p:spPr>
            <a:xfrm>
              <a:off x="4343236" y="4467930"/>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Rectangle 1042">
              <a:extLst>
                <a:ext uri="{FF2B5EF4-FFF2-40B4-BE49-F238E27FC236}">
                  <a16:creationId xmlns:a16="http://schemas.microsoft.com/office/drawing/2014/main" id="{D6F4177E-454E-2742-A682-B1692B30FBF5}"/>
                </a:ext>
              </a:extLst>
            </p:cNvPr>
            <p:cNvSpPr/>
            <p:nvPr/>
          </p:nvSpPr>
          <p:spPr>
            <a:xfrm>
              <a:off x="4062683" y="4467929"/>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Rectangle 1043">
              <a:extLst>
                <a:ext uri="{FF2B5EF4-FFF2-40B4-BE49-F238E27FC236}">
                  <a16:creationId xmlns:a16="http://schemas.microsoft.com/office/drawing/2014/main" id="{32090B9C-2C18-7B79-BF6C-688C46EA9709}"/>
                </a:ext>
              </a:extLst>
            </p:cNvPr>
            <p:cNvSpPr/>
            <p:nvPr/>
          </p:nvSpPr>
          <p:spPr>
            <a:xfrm>
              <a:off x="463071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6D7906-E36C-288A-CA45-47F6B22F3E86}"/>
                </a:ext>
              </a:extLst>
            </p:cNvPr>
            <p:cNvSpPr/>
            <p:nvPr/>
          </p:nvSpPr>
          <p:spPr>
            <a:xfrm>
              <a:off x="4907809"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8" name="Rectangle 1047">
              <a:extLst>
                <a:ext uri="{FF2B5EF4-FFF2-40B4-BE49-F238E27FC236}">
                  <a16:creationId xmlns:a16="http://schemas.microsoft.com/office/drawing/2014/main" id="{00BA26A8-00BB-C261-4A7A-D5F17ABDDA6E}"/>
                </a:ext>
              </a:extLst>
            </p:cNvPr>
            <p:cNvSpPr/>
            <p:nvPr/>
          </p:nvSpPr>
          <p:spPr>
            <a:xfrm>
              <a:off x="5475845"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E03ECBAB-BEDD-6D7C-A949-7E1C76088E74}"/>
                </a:ext>
              </a:extLst>
            </p:cNvPr>
            <p:cNvSpPr/>
            <p:nvPr/>
          </p:nvSpPr>
          <p:spPr>
            <a:xfrm>
              <a:off x="5195292"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6" name="Rectangle 1055">
              <a:extLst>
                <a:ext uri="{FF2B5EF4-FFF2-40B4-BE49-F238E27FC236}">
                  <a16:creationId xmlns:a16="http://schemas.microsoft.com/office/drawing/2014/main" id="{86C36C95-2911-6CCB-F186-2FD7FCC2BC1B}"/>
                </a:ext>
              </a:extLst>
            </p:cNvPr>
            <p:cNvSpPr/>
            <p:nvPr/>
          </p:nvSpPr>
          <p:spPr>
            <a:xfrm>
              <a:off x="5763328"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Rectangle 1058">
              <a:extLst>
                <a:ext uri="{FF2B5EF4-FFF2-40B4-BE49-F238E27FC236}">
                  <a16:creationId xmlns:a16="http://schemas.microsoft.com/office/drawing/2014/main" id="{D99FD6C2-4FA4-0533-BFE4-E0EA977B61FD}"/>
                </a:ext>
              </a:extLst>
            </p:cNvPr>
            <p:cNvSpPr/>
            <p:nvPr/>
          </p:nvSpPr>
          <p:spPr>
            <a:xfrm>
              <a:off x="6050804" y="4467928"/>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Rectangle 1059">
              <a:extLst>
                <a:ext uri="{FF2B5EF4-FFF2-40B4-BE49-F238E27FC236}">
                  <a16:creationId xmlns:a16="http://schemas.microsoft.com/office/drawing/2014/main" id="{1DCE2B3F-AB4A-03EC-B959-D58182947F62}"/>
                </a:ext>
              </a:extLst>
            </p:cNvPr>
            <p:cNvSpPr/>
            <p:nvPr/>
          </p:nvSpPr>
          <p:spPr>
            <a:xfrm>
              <a:off x="6618840" y="4467927"/>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Rectangle 1060">
              <a:extLst>
                <a:ext uri="{FF2B5EF4-FFF2-40B4-BE49-F238E27FC236}">
                  <a16:creationId xmlns:a16="http://schemas.microsoft.com/office/drawing/2014/main" id="{BDF7F411-6EBF-003C-7E38-4FD157E3EB04}"/>
                </a:ext>
              </a:extLst>
            </p:cNvPr>
            <p:cNvSpPr/>
            <p:nvPr/>
          </p:nvSpPr>
          <p:spPr>
            <a:xfrm>
              <a:off x="6338287" y="4467926"/>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2" name="Rectangle 1061">
              <a:extLst>
                <a:ext uri="{FF2B5EF4-FFF2-40B4-BE49-F238E27FC236}">
                  <a16:creationId xmlns:a16="http://schemas.microsoft.com/office/drawing/2014/main" id="{28AE0614-183C-5990-57B5-F2286974353F}"/>
                </a:ext>
              </a:extLst>
            </p:cNvPr>
            <p:cNvSpPr/>
            <p:nvPr/>
          </p:nvSpPr>
          <p:spPr>
            <a:xfrm>
              <a:off x="6906323"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FF3ECAC5-A9D6-F1F6-5C21-5B3305F24604}"/>
                </a:ext>
              </a:extLst>
            </p:cNvPr>
            <p:cNvSpPr/>
            <p:nvPr/>
          </p:nvSpPr>
          <p:spPr>
            <a:xfrm>
              <a:off x="7197266"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8A556C11-8F5E-B083-FF81-22258980D781}"/>
                </a:ext>
              </a:extLst>
            </p:cNvPr>
            <p:cNvSpPr/>
            <p:nvPr/>
          </p:nvSpPr>
          <p:spPr>
            <a:xfrm>
              <a:off x="7765302"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Rectangle 1066">
              <a:extLst>
                <a:ext uri="{FF2B5EF4-FFF2-40B4-BE49-F238E27FC236}">
                  <a16:creationId xmlns:a16="http://schemas.microsoft.com/office/drawing/2014/main" id="{EC35631C-7354-4DB5-0F3D-98492B5D30A1}"/>
                </a:ext>
              </a:extLst>
            </p:cNvPr>
            <p:cNvSpPr/>
            <p:nvPr/>
          </p:nvSpPr>
          <p:spPr>
            <a:xfrm>
              <a:off x="7484749"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2B568C6C-C958-A9DA-6243-A68B7D04C2EE}"/>
                </a:ext>
              </a:extLst>
            </p:cNvPr>
            <p:cNvSpPr/>
            <p:nvPr/>
          </p:nvSpPr>
          <p:spPr>
            <a:xfrm>
              <a:off x="8052785"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9" name="Rectangle 1068">
              <a:extLst>
                <a:ext uri="{FF2B5EF4-FFF2-40B4-BE49-F238E27FC236}">
                  <a16:creationId xmlns:a16="http://schemas.microsoft.com/office/drawing/2014/main" id="{8A3DE24B-F73C-1161-CF30-9BA540A711CD}"/>
                </a:ext>
              </a:extLst>
            </p:cNvPr>
            <p:cNvSpPr/>
            <p:nvPr/>
          </p:nvSpPr>
          <p:spPr>
            <a:xfrm>
              <a:off x="8340261" y="4467925"/>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70">
              <a:extLst>
                <a:ext uri="{FF2B5EF4-FFF2-40B4-BE49-F238E27FC236}">
                  <a16:creationId xmlns:a16="http://schemas.microsoft.com/office/drawing/2014/main" id="{50C389A6-6329-173D-95F6-A5C3BC13B41D}"/>
                </a:ext>
              </a:extLst>
            </p:cNvPr>
            <p:cNvSpPr/>
            <p:nvPr/>
          </p:nvSpPr>
          <p:spPr>
            <a:xfrm>
              <a:off x="8908297" y="4467924"/>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Rectangle 1071">
              <a:extLst>
                <a:ext uri="{FF2B5EF4-FFF2-40B4-BE49-F238E27FC236}">
                  <a16:creationId xmlns:a16="http://schemas.microsoft.com/office/drawing/2014/main" id="{1BE01859-0216-5866-C244-4014A3793E49}"/>
                </a:ext>
              </a:extLst>
            </p:cNvPr>
            <p:cNvSpPr/>
            <p:nvPr/>
          </p:nvSpPr>
          <p:spPr>
            <a:xfrm>
              <a:off x="8627744" y="4467923"/>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A6F627B0-35A6-E119-6155-7605CF747805}"/>
                </a:ext>
              </a:extLst>
            </p:cNvPr>
            <p:cNvSpPr/>
            <p:nvPr/>
          </p:nvSpPr>
          <p:spPr>
            <a:xfrm>
              <a:off x="9195780" y="4467922"/>
              <a:ext cx="245923" cy="79666"/>
            </a:xfrm>
            <a:prstGeom prst="rect">
              <a:avLst/>
            </a:prstGeom>
            <a:gradFill flip="none" rotWithShape="1">
              <a:gsLst>
                <a:gs pos="24000">
                  <a:srgbClr val="C00000">
                    <a:lumMod val="85000"/>
                  </a:srgbClr>
                </a:gs>
                <a:gs pos="100000">
                  <a:srgbClr val="FF0000"/>
                </a:gs>
              </a:gsLst>
              <a:path path="rect">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F50844BC-A5C6-2DCE-E0A3-C4EECD35A8F1}"/>
              </a:ext>
            </a:extLst>
          </p:cNvPr>
          <p:cNvSpPr/>
          <p:nvPr/>
        </p:nvSpPr>
        <p:spPr>
          <a:xfrm>
            <a:off x="7689049" y="3351901"/>
            <a:ext cx="1295396" cy="516752"/>
          </a:xfrm>
          <a:prstGeom prst="rect">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normAutofit fontScale="40000" lnSpcReduction="20000"/>
          </a:bodyPr>
          <a:lstStyle/>
          <a:p>
            <a:pPr algn="ctr"/>
            <a:r>
              <a:rPr lang="en-US" dirty="0"/>
              <a:t>MCCAS0</a:t>
            </a:r>
          </a:p>
          <a:p>
            <a:pPr algn="ctr"/>
            <a:r>
              <a:rPr lang="en-US" dirty="0"/>
              <a:t>LUME PV receiver mailbox EPICS service</a:t>
            </a:r>
          </a:p>
          <a:p>
            <a:pPr algn="ctr"/>
            <a:r>
              <a:rPr lang="en-US" dirty="0"/>
              <a:t>(IOC or </a:t>
            </a:r>
            <a:r>
              <a:rPr lang="en-US" dirty="0" err="1"/>
              <a:t>pyepics</a:t>
            </a:r>
            <a:r>
              <a:rPr lang="en-US" dirty="0"/>
              <a:t>)</a:t>
            </a:r>
          </a:p>
        </p:txBody>
      </p:sp>
      <p:cxnSp>
        <p:nvCxnSpPr>
          <p:cNvPr id="1076" name="Straight Arrow Connector 1075">
            <a:extLst>
              <a:ext uri="{FF2B5EF4-FFF2-40B4-BE49-F238E27FC236}">
                <a16:creationId xmlns:a16="http://schemas.microsoft.com/office/drawing/2014/main" id="{5B68E0E0-31A1-C3CB-BA0F-2C5B62CCD60E}"/>
              </a:ext>
            </a:extLst>
          </p:cNvPr>
          <p:cNvCxnSpPr>
            <a:stCxn id="20" idx="2"/>
          </p:cNvCxnSpPr>
          <p:nvPr/>
        </p:nvCxnSpPr>
        <p:spPr>
          <a:xfrm>
            <a:off x="6097231" y="2505149"/>
            <a:ext cx="2049077" cy="83228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077" name="TextBox 1076">
            <a:extLst>
              <a:ext uri="{FF2B5EF4-FFF2-40B4-BE49-F238E27FC236}">
                <a16:creationId xmlns:a16="http://schemas.microsoft.com/office/drawing/2014/main" id="{D0FD314B-A88E-B1C9-47FD-3A19F223348B}"/>
              </a:ext>
            </a:extLst>
          </p:cNvPr>
          <p:cNvSpPr txBox="1"/>
          <p:nvPr/>
        </p:nvSpPr>
        <p:spPr>
          <a:xfrm>
            <a:off x="7789171" y="2971240"/>
            <a:ext cx="4029373" cy="369332"/>
          </a:xfrm>
          <a:prstGeom prst="rect">
            <a:avLst/>
          </a:prstGeom>
          <a:noFill/>
        </p:spPr>
        <p:txBody>
          <a:bodyPr wrap="none" rtlCol="0">
            <a:spAutoFit/>
          </a:bodyPr>
          <a:lstStyle/>
          <a:p>
            <a:r>
              <a:rPr lang="en-US" dirty="0"/>
              <a:t>Model </a:t>
            </a:r>
            <a:r>
              <a:rPr lang="en-US" dirty="0">
                <a:solidFill>
                  <a:srgbClr val="FF0000"/>
                </a:solidFill>
              </a:rPr>
              <a:t>writes</a:t>
            </a:r>
            <a:r>
              <a:rPr lang="en-US" dirty="0"/>
              <a:t> to EPICS server mailbox PV </a:t>
            </a:r>
          </a:p>
        </p:txBody>
      </p:sp>
      <p:cxnSp>
        <p:nvCxnSpPr>
          <p:cNvPr id="1078" name="Straight Arrow Connector 1077">
            <a:extLst>
              <a:ext uri="{FF2B5EF4-FFF2-40B4-BE49-F238E27FC236}">
                <a16:creationId xmlns:a16="http://schemas.microsoft.com/office/drawing/2014/main" id="{73A5C6D4-B789-D238-5A3C-330012F8CB9C}"/>
              </a:ext>
            </a:extLst>
          </p:cNvPr>
          <p:cNvCxnSpPr>
            <a:cxnSpLocks/>
            <a:endCxn id="32" idx="2"/>
          </p:cNvCxnSpPr>
          <p:nvPr/>
        </p:nvCxnSpPr>
        <p:spPr>
          <a:xfrm flipV="1">
            <a:off x="3400792" y="3868653"/>
            <a:ext cx="4935955" cy="185830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084" name="Straight Connector 1083">
            <a:extLst>
              <a:ext uri="{FF2B5EF4-FFF2-40B4-BE49-F238E27FC236}">
                <a16:creationId xmlns:a16="http://schemas.microsoft.com/office/drawing/2014/main" id="{F5AC1105-56C0-E765-25CB-2C886BB5320B}"/>
              </a:ext>
            </a:extLst>
          </p:cNvPr>
          <p:cNvCxnSpPr>
            <a:cxnSpLocks/>
            <a:endCxn id="32" idx="1"/>
          </p:cNvCxnSpPr>
          <p:nvPr/>
        </p:nvCxnSpPr>
        <p:spPr>
          <a:xfrm>
            <a:off x="7227321" y="3609712"/>
            <a:ext cx="461728" cy="565"/>
          </a:xfrm>
          <a:prstGeom prst="line">
            <a:avLst/>
          </a:prstGeom>
          <a:ln w="12700"/>
        </p:spPr>
        <p:style>
          <a:lnRef idx="1">
            <a:schemeClr val="accent4"/>
          </a:lnRef>
          <a:fillRef idx="0">
            <a:schemeClr val="accent4"/>
          </a:fillRef>
          <a:effectRef idx="0">
            <a:schemeClr val="accent4"/>
          </a:effectRef>
          <a:fontRef idx="minor">
            <a:schemeClr val="tx1"/>
          </a:fontRef>
        </p:style>
      </p:cxnSp>
      <p:sp>
        <p:nvSpPr>
          <p:cNvPr id="1088" name="TextBox 1087">
            <a:extLst>
              <a:ext uri="{FF2B5EF4-FFF2-40B4-BE49-F238E27FC236}">
                <a16:creationId xmlns:a16="http://schemas.microsoft.com/office/drawing/2014/main" id="{FE65157B-DA57-00C8-0408-6354F4B72672}"/>
              </a:ext>
            </a:extLst>
          </p:cNvPr>
          <p:cNvSpPr txBox="1"/>
          <p:nvPr/>
        </p:nvSpPr>
        <p:spPr>
          <a:xfrm>
            <a:off x="7729386" y="4026478"/>
            <a:ext cx="4112935" cy="369332"/>
          </a:xfrm>
          <a:prstGeom prst="rect">
            <a:avLst/>
          </a:prstGeom>
          <a:noFill/>
        </p:spPr>
        <p:txBody>
          <a:bodyPr wrap="square" rtlCol="0">
            <a:spAutoFit/>
          </a:bodyPr>
          <a:lstStyle/>
          <a:p>
            <a:r>
              <a:rPr lang="en-US" dirty="0"/>
              <a:t>Prod IOC/OPI/HLA </a:t>
            </a:r>
            <a:r>
              <a:rPr lang="en-US" dirty="0">
                <a:solidFill>
                  <a:srgbClr val="FF0000"/>
                </a:solidFill>
              </a:rPr>
              <a:t>reads</a:t>
            </a:r>
            <a:r>
              <a:rPr lang="en-US" dirty="0"/>
              <a:t> from mailbox PV </a:t>
            </a:r>
          </a:p>
        </p:txBody>
      </p:sp>
      <p:graphicFrame>
        <p:nvGraphicFramePr>
          <p:cNvPr id="1090" name="Table 1090">
            <a:extLst>
              <a:ext uri="{FF2B5EF4-FFF2-40B4-BE49-F238E27FC236}">
                <a16:creationId xmlns:a16="http://schemas.microsoft.com/office/drawing/2014/main" id="{1B9CEA15-4221-F855-F6F7-C92A6CC9A6C7}"/>
              </a:ext>
            </a:extLst>
          </p:cNvPr>
          <p:cNvGraphicFramePr>
            <a:graphicFrameLocks noGrp="1"/>
          </p:cNvGraphicFramePr>
          <p:nvPr/>
        </p:nvGraphicFramePr>
        <p:xfrm>
          <a:off x="8534482" y="4691646"/>
          <a:ext cx="3452754" cy="1909629"/>
        </p:xfrm>
        <a:graphic>
          <a:graphicData uri="http://schemas.openxmlformats.org/drawingml/2006/table">
            <a:tbl>
              <a:tblPr firstRow="1" bandRow="1">
                <a:tableStyleId>{5C22544A-7EE6-4342-B048-85BDC9FD1C3A}</a:tableStyleId>
              </a:tblPr>
              <a:tblGrid>
                <a:gridCol w="1700563">
                  <a:extLst>
                    <a:ext uri="{9D8B030D-6E8A-4147-A177-3AD203B41FA5}">
                      <a16:colId xmlns:a16="http://schemas.microsoft.com/office/drawing/2014/main" val="2877138268"/>
                    </a:ext>
                  </a:extLst>
                </a:gridCol>
                <a:gridCol w="1752191">
                  <a:extLst>
                    <a:ext uri="{9D8B030D-6E8A-4147-A177-3AD203B41FA5}">
                      <a16:colId xmlns:a16="http://schemas.microsoft.com/office/drawing/2014/main" val="1071626531"/>
                    </a:ext>
                  </a:extLst>
                </a:gridCol>
              </a:tblGrid>
              <a:tr h="331743">
                <a:tc>
                  <a:txBody>
                    <a:bodyPr/>
                    <a:lstStyle/>
                    <a:p>
                      <a:r>
                        <a:rPr lang="en-US" sz="1200" dirty="0"/>
                        <a:t>Pros</a:t>
                      </a:r>
                    </a:p>
                  </a:txBody>
                  <a:tcPr/>
                </a:tc>
                <a:tc>
                  <a:txBody>
                    <a:bodyPr/>
                    <a:lstStyle/>
                    <a:p>
                      <a:r>
                        <a:rPr lang="en-US" sz="1200" dirty="0"/>
                        <a:t>Cons</a:t>
                      </a:r>
                    </a:p>
                  </a:txBody>
                  <a:tcPr/>
                </a:tc>
                <a:extLst>
                  <a:ext uri="{0D108BD9-81ED-4DB2-BD59-A6C34878D82A}">
                    <a16:rowId xmlns:a16="http://schemas.microsoft.com/office/drawing/2014/main" val="756861493"/>
                  </a:ext>
                </a:extLst>
              </a:tr>
              <a:tr h="331743">
                <a:tc>
                  <a:txBody>
                    <a:bodyPr/>
                    <a:lstStyle/>
                    <a:p>
                      <a:r>
                        <a:rPr lang="en-US" sz="1200" dirty="0">
                          <a:solidFill>
                            <a:srgbClr val="FF0000"/>
                          </a:solidFill>
                        </a:rPr>
                        <a:t>Simple</a:t>
                      </a:r>
                      <a:r>
                        <a:rPr lang="en-US" sz="1200" dirty="0"/>
                        <a:t> way to deploy k8 computed results</a:t>
                      </a:r>
                    </a:p>
                  </a:txBody>
                  <a:tcPr/>
                </a:tc>
                <a:tc>
                  <a:txBody>
                    <a:bodyPr/>
                    <a:lstStyle/>
                    <a:p>
                      <a:r>
                        <a:rPr lang="en-US" sz="1200" dirty="0"/>
                        <a:t>Not </a:t>
                      </a:r>
                      <a:r>
                        <a:rPr lang="en-US" sz="1200" dirty="0" err="1"/>
                        <a:t>kafka</a:t>
                      </a:r>
                      <a:r>
                        <a:rPr lang="en-US" sz="1200" dirty="0"/>
                        <a:t>/singularity /Kerberos ready</a:t>
                      </a:r>
                    </a:p>
                  </a:txBody>
                  <a:tcPr/>
                </a:tc>
                <a:extLst>
                  <a:ext uri="{0D108BD9-81ED-4DB2-BD59-A6C34878D82A}">
                    <a16:rowId xmlns:a16="http://schemas.microsoft.com/office/drawing/2014/main" val="2633977770"/>
                  </a:ext>
                </a:extLst>
              </a:tr>
              <a:tr h="331743">
                <a:tc>
                  <a:txBody>
                    <a:bodyPr/>
                    <a:lstStyle/>
                    <a:p>
                      <a:r>
                        <a:rPr lang="en-US" sz="1200" dirty="0">
                          <a:solidFill>
                            <a:srgbClr val="FF0000"/>
                          </a:solidFill>
                        </a:rPr>
                        <a:t>Secure read/write</a:t>
                      </a:r>
                    </a:p>
                  </a:txBody>
                  <a:tcPr/>
                </a:tc>
                <a:tc>
                  <a:txBody>
                    <a:bodyPr/>
                    <a:lstStyle/>
                    <a:p>
                      <a:r>
                        <a:rPr lang="en-US" sz="1200" dirty="0"/>
                        <a:t>Not terribly scalable</a:t>
                      </a:r>
                    </a:p>
                  </a:txBody>
                  <a:tcPr/>
                </a:tc>
                <a:extLst>
                  <a:ext uri="{0D108BD9-81ED-4DB2-BD59-A6C34878D82A}">
                    <a16:rowId xmlns:a16="http://schemas.microsoft.com/office/drawing/2014/main" val="510100707"/>
                  </a:ext>
                </a:extLst>
              </a:tr>
              <a:tr h="331743">
                <a:tc>
                  <a:txBody>
                    <a:bodyPr/>
                    <a:lstStyle/>
                    <a:p>
                      <a:r>
                        <a:rPr lang="en-US" sz="1200" dirty="0"/>
                        <a:t>Provides a </a:t>
                      </a:r>
                      <a:r>
                        <a:rPr lang="en-US" sz="1200" dirty="0">
                          <a:solidFill>
                            <a:srgbClr val="FF0000"/>
                          </a:solidFill>
                        </a:rPr>
                        <a:t>location to implement a guardian</a:t>
                      </a:r>
                    </a:p>
                  </a:txBody>
                  <a:tcPr/>
                </a:tc>
                <a:tc>
                  <a:txBody>
                    <a:bodyPr/>
                    <a:lstStyle/>
                    <a:p>
                      <a:endParaRPr lang="en-US" sz="1200" dirty="0">
                        <a:solidFill>
                          <a:srgbClr val="FF0000"/>
                        </a:solidFill>
                      </a:endParaRPr>
                    </a:p>
                  </a:txBody>
                  <a:tcPr/>
                </a:tc>
                <a:extLst>
                  <a:ext uri="{0D108BD9-81ED-4DB2-BD59-A6C34878D82A}">
                    <a16:rowId xmlns:a16="http://schemas.microsoft.com/office/drawing/2014/main" val="3029123797"/>
                  </a:ext>
                </a:extLst>
              </a:tr>
              <a:tr h="331743">
                <a:tc>
                  <a:txBody>
                    <a:bodyPr/>
                    <a:lstStyle/>
                    <a:p>
                      <a:endParaRPr lang="en-US" sz="1200" dirty="0">
                        <a:solidFill>
                          <a:srgbClr val="FF0000"/>
                        </a:solidFill>
                      </a:endParaRPr>
                    </a:p>
                  </a:txBody>
                  <a:tcPr/>
                </a:tc>
                <a:tc>
                  <a:txBody>
                    <a:bodyPr/>
                    <a:lstStyle/>
                    <a:p>
                      <a:endParaRPr lang="en-US" sz="1200" dirty="0">
                        <a:solidFill>
                          <a:srgbClr val="FF0000"/>
                        </a:solidFill>
                      </a:endParaRPr>
                    </a:p>
                  </a:txBody>
                  <a:tcPr/>
                </a:tc>
                <a:extLst>
                  <a:ext uri="{0D108BD9-81ED-4DB2-BD59-A6C34878D82A}">
                    <a16:rowId xmlns:a16="http://schemas.microsoft.com/office/drawing/2014/main" val="3168687675"/>
                  </a:ext>
                </a:extLst>
              </a:tr>
            </a:tbl>
          </a:graphicData>
        </a:graphic>
      </p:graphicFrame>
      <p:cxnSp>
        <p:nvCxnSpPr>
          <p:cNvPr id="1091" name="Straight Arrow Connector 1090">
            <a:extLst>
              <a:ext uri="{FF2B5EF4-FFF2-40B4-BE49-F238E27FC236}">
                <a16:creationId xmlns:a16="http://schemas.microsoft.com/office/drawing/2014/main" id="{3F207438-6FC0-A6A1-E8BC-2A9C8869724B}"/>
              </a:ext>
            </a:extLst>
          </p:cNvPr>
          <p:cNvCxnSpPr>
            <a:cxnSpLocks/>
            <a:endCxn id="32" idx="2"/>
          </p:cNvCxnSpPr>
          <p:nvPr/>
        </p:nvCxnSpPr>
        <p:spPr>
          <a:xfrm flipV="1">
            <a:off x="5886906" y="3868653"/>
            <a:ext cx="2449841" cy="131624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3" name="TextBox 22">
            <a:extLst>
              <a:ext uri="{FF2B5EF4-FFF2-40B4-BE49-F238E27FC236}">
                <a16:creationId xmlns:a16="http://schemas.microsoft.com/office/drawing/2014/main" id="{269EE6A7-37C8-FDC6-6B4E-487F14139CA5}"/>
              </a:ext>
            </a:extLst>
          </p:cNvPr>
          <p:cNvSpPr txBox="1"/>
          <p:nvPr/>
        </p:nvSpPr>
        <p:spPr>
          <a:xfrm>
            <a:off x="5728428" y="4584175"/>
            <a:ext cx="1462358" cy="369332"/>
          </a:xfrm>
          <a:prstGeom prst="rect">
            <a:avLst/>
          </a:prstGeom>
          <a:noFill/>
        </p:spPr>
        <p:txBody>
          <a:bodyPr wrap="square">
            <a:spAutoFit/>
          </a:bodyPr>
          <a:lstStyle/>
          <a:p>
            <a:r>
              <a:rPr lang="en-US" dirty="0">
                <a:solidFill>
                  <a:srgbClr val="FF0000"/>
                </a:solidFill>
              </a:rPr>
              <a:t>PVA+TLS R/W</a:t>
            </a:r>
          </a:p>
        </p:txBody>
      </p:sp>
    </p:spTree>
    <p:extLst>
      <p:ext uri="{BB962C8B-B14F-4D97-AF65-F5344CB8AC3E}">
        <p14:creationId xmlns:p14="http://schemas.microsoft.com/office/powerpoint/2010/main" val="1877694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1A0FC69-09A0-8B4B-B2B4-E60AE3D0C02D}"/>
              </a:ext>
            </a:extLst>
          </p:cNvPr>
          <p:cNvPicPr>
            <a:picLocks noChangeAspect="1"/>
          </p:cNvPicPr>
          <p:nvPr/>
        </p:nvPicPr>
        <p:blipFill rotWithShape="1">
          <a:blip r:embed="rId2"/>
          <a:srcRect l="56016" t="6599" r="-2" b="63414"/>
          <a:stretch/>
        </p:blipFill>
        <p:spPr>
          <a:xfrm>
            <a:off x="2301979" y="2682618"/>
            <a:ext cx="2142968" cy="1610047"/>
          </a:xfrm>
          <a:prstGeom prst="rect">
            <a:avLst/>
          </a:prstGeom>
        </p:spPr>
      </p:pic>
      <p:sp>
        <p:nvSpPr>
          <p:cNvPr id="14" name="TextBox 13">
            <a:extLst>
              <a:ext uri="{FF2B5EF4-FFF2-40B4-BE49-F238E27FC236}">
                <a16:creationId xmlns:a16="http://schemas.microsoft.com/office/drawing/2014/main" id="{7A2A0823-DA11-E140-A623-9067BDBF4577}"/>
              </a:ext>
            </a:extLst>
          </p:cNvPr>
          <p:cNvSpPr txBox="1"/>
          <p:nvPr/>
        </p:nvSpPr>
        <p:spPr>
          <a:xfrm>
            <a:off x="2971394" y="4198019"/>
            <a:ext cx="1020663" cy="307777"/>
          </a:xfrm>
          <a:prstGeom prst="rect">
            <a:avLst/>
          </a:prstGeom>
          <a:noFill/>
        </p:spPr>
        <p:txBody>
          <a:bodyPr wrap="square" rtlCol="0">
            <a:spAutoFit/>
          </a:bodyPr>
          <a:lstStyle/>
          <a:p>
            <a:r>
              <a:rPr lang="en-US" sz="1400" dirty="0">
                <a:latin typeface="Gill Sans MT" panose="020B0502020104020203" pitchFamily="34" charset="77"/>
              </a:rPr>
              <a:t>Time (fs)</a:t>
            </a:r>
          </a:p>
        </p:txBody>
      </p:sp>
      <p:sp>
        <p:nvSpPr>
          <p:cNvPr id="15" name="TextBox 14">
            <a:extLst>
              <a:ext uri="{FF2B5EF4-FFF2-40B4-BE49-F238E27FC236}">
                <a16:creationId xmlns:a16="http://schemas.microsoft.com/office/drawing/2014/main" id="{99F91527-78A5-2C4E-99CD-7E92A560AA3D}"/>
              </a:ext>
            </a:extLst>
          </p:cNvPr>
          <p:cNvSpPr txBox="1"/>
          <p:nvPr/>
        </p:nvSpPr>
        <p:spPr>
          <a:xfrm rot="16200000">
            <a:off x="1531496" y="3200750"/>
            <a:ext cx="1360513"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Energy (MeV)</a:t>
            </a:r>
          </a:p>
        </p:txBody>
      </p:sp>
      <p:pic>
        <p:nvPicPr>
          <p:cNvPr id="28" name="Picture 27">
            <a:extLst>
              <a:ext uri="{FF2B5EF4-FFF2-40B4-BE49-F238E27FC236}">
                <a16:creationId xmlns:a16="http://schemas.microsoft.com/office/drawing/2014/main" id="{3CA3DDEE-7A7E-AD4C-8F93-9AC0FF2DD3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57655" y="742242"/>
            <a:ext cx="5778500" cy="1209012"/>
          </a:xfrm>
          <a:prstGeom prst="rect">
            <a:avLst/>
          </a:prstGeom>
        </p:spPr>
      </p:pic>
      <p:sp>
        <p:nvSpPr>
          <p:cNvPr id="29" name="Rectangle 28">
            <a:extLst>
              <a:ext uri="{FF2B5EF4-FFF2-40B4-BE49-F238E27FC236}">
                <a16:creationId xmlns:a16="http://schemas.microsoft.com/office/drawing/2014/main" id="{495497EB-AE80-9344-A9E8-1629C2C25ACE}"/>
              </a:ext>
            </a:extLst>
          </p:cNvPr>
          <p:cNvSpPr/>
          <p:nvPr/>
        </p:nvSpPr>
        <p:spPr>
          <a:xfrm>
            <a:off x="7236643" y="1018095"/>
            <a:ext cx="561175" cy="414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0" name="Straight Arrow Connector 29">
            <a:extLst>
              <a:ext uri="{FF2B5EF4-FFF2-40B4-BE49-F238E27FC236}">
                <a16:creationId xmlns:a16="http://schemas.microsoft.com/office/drawing/2014/main" id="{2430F2A0-9C3C-E74B-A82B-E71578D6CC91}"/>
              </a:ext>
            </a:extLst>
          </p:cNvPr>
          <p:cNvCxnSpPr/>
          <p:nvPr/>
        </p:nvCxnSpPr>
        <p:spPr>
          <a:xfrm>
            <a:off x="7962509" y="1508288"/>
            <a:ext cx="64102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4DB8A1F-1936-1845-8F1B-ACA4C36B0EB6}"/>
              </a:ext>
            </a:extLst>
          </p:cNvPr>
          <p:cNvSpPr txBox="1"/>
          <p:nvPr/>
        </p:nvSpPr>
        <p:spPr>
          <a:xfrm>
            <a:off x="8719127" y="1292844"/>
            <a:ext cx="1644912" cy="830997"/>
          </a:xfrm>
          <a:prstGeom prst="rect">
            <a:avLst/>
          </a:prstGeom>
          <a:noFill/>
        </p:spPr>
        <p:txBody>
          <a:bodyPr wrap="square" rtlCol="0">
            <a:spAutoFit/>
          </a:bodyPr>
          <a:lstStyle/>
          <a:p>
            <a:r>
              <a:rPr lang="en-US" sz="1600" dirty="0"/>
              <a:t>photon beam to 7 experiment stations</a:t>
            </a:r>
          </a:p>
        </p:txBody>
      </p:sp>
      <p:pic>
        <p:nvPicPr>
          <p:cNvPr id="32" name="Picture 31">
            <a:extLst>
              <a:ext uri="{FF2B5EF4-FFF2-40B4-BE49-F238E27FC236}">
                <a16:creationId xmlns:a16="http://schemas.microsoft.com/office/drawing/2014/main" id="{C7D1B254-BB7E-0A41-A91E-198E11624C46}"/>
              </a:ext>
            </a:extLst>
          </p:cNvPr>
          <p:cNvPicPr>
            <a:picLocks noChangeAspect="1"/>
          </p:cNvPicPr>
          <p:nvPr/>
        </p:nvPicPr>
        <p:blipFill>
          <a:blip r:embed="rId4"/>
          <a:stretch>
            <a:fillRect/>
          </a:stretch>
        </p:blipFill>
        <p:spPr>
          <a:xfrm>
            <a:off x="1914755" y="815747"/>
            <a:ext cx="342900" cy="355600"/>
          </a:xfrm>
          <a:prstGeom prst="rect">
            <a:avLst/>
          </a:prstGeom>
        </p:spPr>
      </p:pic>
      <p:sp>
        <p:nvSpPr>
          <p:cNvPr id="33" name="TextBox 32">
            <a:extLst>
              <a:ext uri="{FF2B5EF4-FFF2-40B4-BE49-F238E27FC236}">
                <a16:creationId xmlns:a16="http://schemas.microsoft.com/office/drawing/2014/main" id="{A66E29F8-8046-0445-8C54-17ABCA233FA4}"/>
              </a:ext>
            </a:extLst>
          </p:cNvPr>
          <p:cNvSpPr txBox="1"/>
          <p:nvPr/>
        </p:nvSpPr>
        <p:spPr>
          <a:xfrm>
            <a:off x="1827961" y="1077402"/>
            <a:ext cx="551754" cy="430887"/>
          </a:xfrm>
          <a:prstGeom prst="rect">
            <a:avLst/>
          </a:prstGeom>
          <a:noFill/>
        </p:spPr>
        <p:txBody>
          <a:bodyPr wrap="none" rtlCol="0">
            <a:spAutoFit/>
          </a:bodyPr>
          <a:lstStyle/>
          <a:p>
            <a:r>
              <a:rPr lang="en-US" sz="1100" i="1" dirty="0">
                <a:solidFill>
                  <a:schemeClr val="bg1">
                    <a:lumMod val="50000"/>
                  </a:schemeClr>
                </a:solidFill>
              </a:rPr>
              <a:t>laser</a:t>
            </a:r>
          </a:p>
          <a:p>
            <a:r>
              <a:rPr lang="en-US" sz="1100" i="1" dirty="0">
                <a:solidFill>
                  <a:schemeClr val="bg1">
                    <a:lumMod val="50000"/>
                  </a:schemeClr>
                </a:solidFill>
              </a:rPr>
              <a:t>profile</a:t>
            </a:r>
          </a:p>
        </p:txBody>
      </p:sp>
      <p:pic>
        <p:nvPicPr>
          <p:cNvPr id="21" name="Picture 20">
            <a:extLst>
              <a:ext uri="{FF2B5EF4-FFF2-40B4-BE49-F238E27FC236}">
                <a16:creationId xmlns:a16="http://schemas.microsoft.com/office/drawing/2014/main" id="{8FE6E1BD-F2BD-2849-949B-DA0C09AD4B82}"/>
              </a:ext>
            </a:extLst>
          </p:cNvPr>
          <p:cNvPicPr>
            <a:picLocks noChangeAspect="1"/>
          </p:cNvPicPr>
          <p:nvPr/>
        </p:nvPicPr>
        <p:blipFill>
          <a:blip r:embed="rId5"/>
          <a:stretch>
            <a:fillRect/>
          </a:stretch>
        </p:blipFill>
        <p:spPr>
          <a:xfrm>
            <a:off x="7877241" y="2674381"/>
            <a:ext cx="1710679" cy="1595352"/>
          </a:xfrm>
          <a:prstGeom prst="rect">
            <a:avLst/>
          </a:prstGeom>
        </p:spPr>
      </p:pic>
      <p:sp>
        <p:nvSpPr>
          <p:cNvPr id="42" name="TextBox 41">
            <a:extLst>
              <a:ext uri="{FF2B5EF4-FFF2-40B4-BE49-F238E27FC236}">
                <a16:creationId xmlns:a16="http://schemas.microsoft.com/office/drawing/2014/main" id="{5913579D-3DCD-294A-B0DB-A86A8FD703E2}"/>
              </a:ext>
            </a:extLst>
          </p:cNvPr>
          <p:cNvSpPr txBox="1"/>
          <p:nvPr/>
        </p:nvSpPr>
        <p:spPr>
          <a:xfrm>
            <a:off x="8411334" y="4170663"/>
            <a:ext cx="1020663"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Time (fs)</a:t>
            </a:r>
          </a:p>
        </p:txBody>
      </p:sp>
      <p:sp>
        <p:nvSpPr>
          <p:cNvPr id="43" name="TextBox 42">
            <a:extLst>
              <a:ext uri="{FF2B5EF4-FFF2-40B4-BE49-F238E27FC236}">
                <a16:creationId xmlns:a16="http://schemas.microsoft.com/office/drawing/2014/main" id="{DA936743-19E1-BA47-86CE-BA7DAC7C7EA5}"/>
              </a:ext>
            </a:extLst>
          </p:cNvPr>
          <p:cNvSpPr txBox="1"/>
          <p:nvPr/>
        </p:nvSpPr>
        <p:spPr>
          <a:xfrm rot="16200000">
            <a:off x="7201352" y="3290600"/>
            <a:ext cx="1209011" cy="307777"/>
          </a:xfrm>
          <a:prstGeom prst="rect">
            <a:avLst/>
          </a:prstGeom>
          <a:solidFill>
            <a:schemeClr val="bg1"/>
          </a:solidFill>
        </p:spPr>
        <p:txBody>
          <a:bodyPr wrap="square" rtlCol="0">
            <a:spAutoFit/>
          </a:bodyPr>
          <a:lstStyle/>
          <a:p>
            <a:r>
              <a:rPr lang="en-US" sz="1400" dirty="0">
                <a:latin typeface="Gill Sans MT" panose="020B0502020104020203" pitchFamily="34" charset="77"/>
              </a:rPr>
              <a:t>Energy (MeV)</a:t>
            </a:r>
          </a:p>
        </p:txBody>
      </p:sp>
      <p:sp>
        <p:nvSpPr>
          <p:cNvPr id="24" name="Rectangle 23">
            <a:extLst>
              <a:ext uri="{FF2B5EF4-FFF2-40B4-BE49-F238E27FC236}">
                <a16:creationId xmlns:a16="http://schemas.microsoft.com/office/drawing/2014/main" id="{85DB509E-15A1-644A-B6EB-E4AF01D5979F}"/>
              </a:ext>
            </a:extLst>
          </p:cNvPr>
          <p:cNvSpPr/>
          <p:nvPr/>
        </p:nvSpPr>
        <p:spPr>
          <a:xfrm>
            <a:off x="5012087" y="2537194"/>
            <a:ext cx="246947" cy="1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6FF37C2C-99D1-B749-A821-B1038C8BCA6A}"/>
              </a:ext>
            </a:extLst>
          </p:cNvPr>
          <p:cNvSpPr/>
          <p:nvPr/>
        </p:nvSpPr>
        <p:spPr>
          <a:xfrm>
            <a:off x="2685591" y="2537194"/>
            <a:ext cx="1380036" cy="215444"/>
          </a:xfrm>
          <a:prstGeom prst="rect">
            <a:avLst/>
          </a:prstGeom>
        </p:spPr>
        <p:txBody>
          <a:bodyPr wrap="square">
            <a:spAutoFit/>
          </a:bodyPr>
          <a:lstStyle/>
          <a:p>
            <a:pPr algn="ctr"/>
            <a:r>
              <a:rPr lang="en-US" sz="800" i="1" dirty="0">
                <a:solidFill>
                  <a:schemeClr val="bg1">
                    <a:lumMod val="50000"/>
                  </a:schemeClr>
                </a:solidFill>
              </a:rPr>
              <a:t>J. </a:t>
            </a:r>
            <a:r>
              <a:rPr lang="en-US" sz="800" i="1" dirty="0" err="1">
                <a:solidFill>
                  <a:schemeClr val="bg1">
                    <a:lumMod val="50000"/>
                  </a:schemeClr>
                </a:solidFill>
              </a:rPr>
              <a:t>Qiang</a:t>
            </a:r>
            <a:r>
              <a:rPr lang="en-US" sz="800" i="1" dirty="0">
                <a:solidFill>
                  <a:schemeClr val="bg1">
                    <a:lumMod val="50000"/>
                  </a:schemeClr>
                </a:solidFill>
              </a:rPr>
              <a:t> et al, PRAB (2017)</a:t>
            </a:r>
            <a:endParaRPr lang="en-US" sz="800" dirty="0">
              <a:solidFill>
                <a:schemeClr val="bg1">
                  <a:lumMod val="50000"/>
                </a:schemeClr>
              </a:solidFill>
            </a:endParaRPr>
          </a:p>
        </p:txBody>
      </p:sp>
      <p:sp>
        <p:nvSpPr>
          <p:cNvPr id="26" name="Rectangle 25">
            <a:extLst>
              <a:ext uri="{FF2B5EF4-FFF2-40B4-BE49-F238E27FC236}">
                <a16:creationId xmlns:a16="http://schemas.microsoft.com/office/drawing/2014/main" id="{145C2A4A-8BAA-7747-B042-D18A8F059D0F}"/>
              </a:ext>
            </a:extLst>
          </p:cNvPr>
          <p:cNvSpPr/>
          <p:nvPr/>
        </p:nvSpPr>
        <p:spPr>
          <a:xfrm>
            <a:off x="8000726" y="2418319"/>
            <a:ext cx="1380036" cy="215444"/>
          </a:xfrm>
          <a:prstGeom prst="rect">
            <a:avLst/>
          </a:prstGeom>
        </p:spPr>
        <p:txBody>
          <a:bodyPr wrap="square">
            <a:spAutoFit/>
          </a:bodyPr>
          <a:lstStyle/>
          <a:p>
            <a:pPr algn="ctr"/>
            <a:r>
              <a:rPr lang="en-US" sz="800" i="1" dirty="0">
                <a:solidFill>
                  <a:schemeClr val="bg1">
                    <a:lumMod val="50000"/>
                  </a:schemeClr>
                </a:solidFill>
              </a:rPr>
              <a:t>A. Marinelli, IPAC’18</a:t>
            </a:r>
            <a:endParaRPr lang="en-US" sz="800" dirty="0">
              <a:solidFill>
                <a:schemeClr val="bg1">
                  <a:lumMod val="50000"/>
                </a:schemeClr>
              </a:solidFill>
            </a:endParaRPr>
          </a:p>
        </p:txBody>
      </p:sp>
      <p:sp>
        <p:nvSpPr>
          <p:cNvPr id="27" name="Rectangle 26">
            <a:extLst>
              <a:ext uri="{FF2B5EF4-FFF2-40B4-BE49-F238E27FC236}">
                <a16:creationId xmlns:a16="http://schemas.microsoft.com/office/drawing/2014/main" id="{A3C09F81-B034-2C4D-915B-027F3F3CC8FC}"/>
              </a:ext>
            </a:extLst>
          </p:cNvPr>
          <p:cNvSpPr/>
          <p:nvPr/>
        </p:nvSpPr>
        <p:spPr>
          <a:xfrm>
            <a:off x="5042258" y="2344795"/>
            <a:ext cx="2610148" cy="215444"/>
          </a:xfrm>
          <a:prstGeom prst="rect">
            <a:avLst/>
          </a:prstGeom>
        </p:spPr>
        <p:txBody>
          <a:bodyPr wrap="square">
            <a:spAutoFit/>
          </a:bodyPr>
          <a:lstStyle/>
          <a:p>
            <a:pPr algn="ctr"/>
            <a:r>
              <a:rPr lang="en-US" sz="800" i="1" dirty="0">
                <a:solidFill>
                  <a:schemeClr val="bg1">
                    <a:lumMod val="50000"/>
                  </a:schemeClr>
                </a:solidFill>
              </a:rPr>
              <a:t>A. </a:t>
            </a:r>
            <a:r>
              <a:rPr lang="en-US" sz="800" i="1" dirty="0" err="1">
                <a:solidFill>
                  <a:schemeClr val="bg1">
                    <a:lumMod val="50000"/>
                  </a:schemeClr>
                </a:solidFill>
              </a:rPr>
              <a:t>Marinelli</a:t>
            </a:r>
            <a:r>
              <a:rPr lang="en-US" sz="800" i="1" dirty="0">
                <a:solidFill>
                  <a:schemeClr val="bg1">
                    <a:lumMod val="50000"/>
                  </a:schemeClr>
                </a:solidFill>
              </a:rPr>
              <a:t>, et al., Nat. </a:t>
            </a:r>
            <a:r>
              <a:rPr lang="en-US" sz="800" i="1" dirty="0" err="1">
                <a:solidFill>
                  <a:schemeClr val="bg1">
                    <a:lumMod val="50000"/>
                  </a:schemeClr>
                </a:solidFill>
              </a:rPr>
              <a:t>Commun</a:t>
            </a:r>
            <a:r>
              <a:rPr lang="en-US" sz="800" i="1" dirty="0">
                <a:solidFill>
                  <a:schemeClr val="bg1">
                    <a:lumMod val="50000"/>
                  </a:schemeClr>
                </a:solidFill>
              </a:rPr>
              <a:t>.</a:t>
            </a:r>
            <a:r>
              <a:rPr lang="en-US" sz="800" dirty="0">
                <a:solidFill>
                  <a:schemeClr val="bg1">
                    <a:lumMod val="50000"/>
                  </a:schemeClr>
                </a:solidFill>
              </a:rPr>
              <a:t> </a:t>
            </a:r>
            <a:r>
              <a:rPr lang="en-US" sz="800" b="1" dirty="0">
                <a:solidFill>
                  <a:schemeClr val="bg1">
                    <a:lumMod val="50000"/>
                  </a:schemeClr>
                </a:solidFill>
              </a:rPr>
              <a:t>6</a:t>
            </a:r>
            <a:r>
              <a:rPr lang="en-US" sz="800" dirty="0">
                <a:solidFill>
                  <a:schemeClr val="bg1">
                    <a:lumMod val="50000"/>
                  </a:schemeClr>
                </a:solidFill>
              </a:rPr>
              <a:t>,  6369 (2015)</a:t>
            </a:r>
          </a:p>
        </p:txBody>
      </p:sp>
      <p:pic>
        <p:nvPicPr>
          <p:cNvPr id="34" name="Picture 33">
            <a:extLst>
              <a:ext uri="{FF2B5EF4-FFF2-40B4-BE49-F238E27FC236}">
                <a16:creationId xmlns:a16="http://schemas.microsoft.com/office/drawing/2014/main" id="{1C117FB7-3A39-8540-ABA1-D0364B4EF873}"/>
              </a:ext>
            </a:extLst>
          </p:cNvPr>
          <p:cNvPicPr>
            <a:picLocks noChangeAspect="1"/>
          </p:cNvPicPr>
          <p:nvPr/>
        </p:nvPicPr>
        <p:blipFill>
          <a:blip r:embed="rId6"/>
          <a:stretch>
            <a:fillRect/>
          </a:stretch>
        </p:blipFill>
        <p:spPr>
          <a:xfrm>
            <a:off x="4617881" y="2537194"/>
            <a:ext cx="2617879" cy="2199745"/>
          </a:xfrm>
          <a:prstGeom prst="rect">
            <a:avLst/>
          </a:prstGeom>
          <a:solidFill>
            <a:schemeClr val="bg1"/>
          </a:solidFill>
        </p:spPr>
      </p:pic>
      <p:sp>
        <p:nvSpPr>
          <p:cNvPr id="35" name="Rectangle 34">
            <a:extLst>
              <a:ext uri="{FF2B5EF4-FFF2-40B4-BE49-F238E27FC236}">
                <a16:creationId xmlns:a16="http://schemas.microsoft.com/office/drawing/2014/main" id="{41EBA31A-3494-184B-AF63-B1ADA4BC84BF}"/>
              </a:ext>
            </a:extLst>
          </p:cNvPr>
          <p:cNvSpPr/>
          <p:nvPr/>
        </p:nvSpPr>
        <p:spPr>
          <a:xfrm>
            <a:off x="4662315" y="2588353"/>
            <a:ext cx="246947" cy="145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AED7F6F7-315F-4C4F-B1C3-227C0F3A5680}"/>
              </a:ext>
            </a:extLst>
          </p:cNvPr>
          <p:cNvSpPr txBox="1"/>
          <p:nvPr/>
        </p:nvSpPr>
        <p:spPr>
          <a:xfrm>
            <a:off x="1849087" y="5322547"/>
            <a:ext cx="2142968" cy="830997"/>
          </a:xfrm>
          <a:prstGeom prst="rect">
            <a:avLst/>
          </a:prstGeom>
          <a:noFill/>
        </p:spPr>
        <p:txBody>
          <a:bodyPr wrap="square" rtlCol="0">
            <a:spAutoFit/>
          </a:bodyPr>
          <a:lstStyle/>
          <a:p>
            <a:pPr algn="ctr"/>
            <a:r>
              <a:rPr lang="en-US" sz="2400" dirty="0">
                <a:solidFill>
                  <a:srgbClr val="C00000"/>
                </a:solidFill>
              </a:rPr>
              <a:t>Rapid FEL beam customization</a:t>
            </a:r>
          </a:p>
        </p:txBody>
      </p:sp>
      <p:sp>
        <p:nvSpPr>
          <p:cNvPr id="23" name="TextBox 22">
            <a:extLst>
              <a:ext uri="{FF2B5EF4-FFF2-40B4-BE49-F238E27FC236}">
                <a16:creationId xmlns:a16="http://schemas.microsoft.com/office/drawing/2014/main" id="{C54BE4D6-9086-6B40-96EB-05EF8F21AD68}"/>
              </a:ext>
            </a:extLst>
          </p:cNvPr>
          <p:cNvSpPr txBox="1"/>
          <p:nvPr/>
        </p:nvSpPr>
        <p:spPr>
          <a:xfrm>
            <a:off x="4404024" y="5083821"/>
            <a:ext cx="2933437" cy="1569660"/>
          </a:xfrm>
          <a:prstGeom prst="rect">
            <a:avLst/>
          </a:prstGeom>
          <a:noFill/>
        </p:spPr>
        <p:txBody>
          <a:bodyPr wrap="square" rtlCol="0">
            <a:spAutoFit/>
          </a:bodyPr>
          <a:lstStyle/>
          <a:p>
            <a:pPr algn="ctr"/>
            <a:r>
              <a:rPr lang="en-US" sz="2400" dirty="0">
                <a:solidFill>
                  <a:srgbClr val="C00000"/>
                </a:solidFill>
              </a:rPr>
              <a:t>Achieve new configurations + unprecedented beam parameters </a:t>
            </a:r>
          </a:p>
        </p:txBody>
      </p:sp>
      <p:sp>
        <p:nvSpPr>
          <p:cNvPr id="39" name="TextBox 38">
            <a:extLst>
              <a:ext uri="{FF2B5EF4-FFF2-40B4-BE49-F238E27FC236}">
                <a16:creationId xmlns:a16="http://schemas.microsoft.com/office/drawing/2014/main" id="{C108FDBF-A6F5-C24D-8F4C-9AA6E073FD5D}"/>
              </a:ext>
            </a:extLst>
          </p:cNvPr>
          <p:cNvSpPr txBox="1"/>
          <p:nvPr/>
        </p:nvSpPr>
        <p:spPr>
          <a:xfrm>
            <a:off x="7542468" y="5055077"/>
            <a:ext cx="2933437" cy="1569660"/>
          </a:xfrm>
          <a:prstGeom prst="rect">
            <a:avLst/>
          </a:prstGeom>
          <a:noFill/>
        </p:spPr>
        <p:txBody>
          <a:bodyPr wrap="square" rtlCol="0">
            <a:spAutoFit/>
          </a:bodyPr>
          <a:lstStyle/>
          <a:p>
            <a:pPr algn="ctr"/>
            <a:r>
              <a:rPr lang="en-US" sz="2400" dirty="0">
                <a:solidFill>
                  <a:srgbClr val="C00000"/>
                </a:solidFill>
              </a:rPr>
              <a:t>Fine control to maintain</a:t>
            </a:r>
          </a:p>
          <a:p>
            <a:pPr algn="ctr"/>
            <a:r>
              <a:rPr lang="en-US" sz="2400" dirty="0">
                <a:solidFill>
                  <a:srgbClr val="C00000"/>
                </a:solidFill>
              </a:rPr>
              <a:t>stability within tolerances </a:t>
            </a:r>
          </a:p>
        </p:txBody>
      </p:sp>
      <p:sp>
        <p:nvSpPr>
          <p:cNvPr id="40" name="Rounded Rectangle 39">
            <a:extLst>
              <a:ext uri="{FF2B5EF4-FFF2-40B4-BE49-F238E27FC236}">
                <a16:creationId xmlns:a16="http://schemas.microsoft.com/office/drawing/2014/main" id="{DCC0E59B-0DB8-9B4B-930F-D87492E575F0}"/>
              </a:ext>
            </a:extLst>
          </p:cNvPr>
          <p:cNvSpPr/>
          <p:nvPr/>
        </p:nvSpPr>
        <p:spPr>
          <a:xfrm>
            <a:off x="1707646" y="4937722"/>
            <a:ext cx="8776711" cy="1715761"/>
          </a:xfrm>
          <a:prstGeom prst="roundRect">
            <a:avLst>
              <a:gd name="adj" fmla="val 282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D0BA602D-BCB0-0FD6-398A-7B7B9575C856}"/>
              </a:ext>
            </a:extLst>
          </p:cNvPr>
          <p:cNvSpPr txBox="1"/>
          <p:nvPr/>
        </p:nvSpPr>
        <p:spPr>
          <a:xfrm>
            <a:off x="3942767" y="181523"/>
            <a:ext cx="4604146" cy="502766"/>
          </a:xfrm>
          <a:prstGeom prst="rect">
            <a:avLst/>
          </a:prstGeom>
          <a:noFill/>
        </p:spPr>
        <p:txBody>
          <a:bodyPr wrap="square" rtlCol="0">
            <a:spAutoFit/>
          </a:bodyPr>
          <a:lstStyle/>
          <a:p>
            <a:r>
              <a:rPr lang="en-US" sz="2667" b="1" dirty="0">
                <a:solidFill>
                  <a:srgbClr val="C00000"/>
                </a:solidFill>
              </a:rPr>
              <a:t>Wide spectrum of tuning needs</a:t>
            </a:r>
          </a:p>
        </p:txBody>
      </p:sp>
    </p:spTree>
    <p:extLst>
      <p:ext uri="{BB962C8B-B14F-4D97-AF65-F5344CB8AC3E}">
        <p14:creationId xmlns:p14="http://schemas.microsoft.com/office/powerpoint/2010/main" val="98241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7" name="Google Shape;367;g134c20c7434_2_10"/>
          <p:cNvSpPr txBox="1">
            <a:spLocks noGrp="1"/>
          </p:cNvSpPr>
          <p:nvPr>
            <p:ph type="sldNum" sz="quarter" idx="11"/>
          </p:nvPr>
        </p:nvSpPr>
        <p:spPr>
          <a:prstGeom prst="rect">
            <a:avLst/>
          </a:prstGeom>
          <a:noFill/>
          <a:ln>
            <a:noFill/>
          </a:ln>
        </p:spPr>
        <p:txBody>
          <a:bodyPr spcFirstLastPara="1" vert="horz" wrap="square" lIns="121900" tIns="60933" rIns="0" bIns="60933" rtlCol="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100"/>
              <a:buFont typeface="Arial"/>
              <a:buNone/>
              <a:defRPr sz="1467" b="0" i="0" u="none" strike="noStrike" cap="none">
                <a:solidFill>
                  <a:srgbClr val="3F3F3F"/>
                </a:solidFill>
                <a:latin typeface="Lato"/>
                <a:ea typeface="Lato"/>
                <a:cs typeface="Lato"/>
                <a:sym typeface="Lato"/>
              </a:defRPr>
            </a:lvl9pPr>
          </a:lstStyle>
          <a:p>
            <a:pPr algn="r"/>
            <a:fld id="{00000000-1234-1234-1234-123412341234}" type="slidenum">
              <a:rPr lang="en-US" smtClean="0"/>
              <a:pPr algn="r"/>
              <a:t>8</a:t>
            </a:fld>
            <a:endParaRPr/>
          </a:p>
        </p:txBody>
      </p:sp>
      <p:sp>
        <p:nvSpPr>
          <p:cNvPr id="10" name="TextBox 9">
            <a:extLst>
              <a:ext uri="{FF2B5EF4-FFF2-40B4-BE49-F238E27FC236}">
                <a16:creationId xmlns:a16="http://schemas.microsoft.com/office/drawing/2014/main" id="{286FAD51-67EE-5C26-8040-25E6B683BFD6}"/>
              </a:ext>
            </a:extLst>
          </p:cNvPr>
          <p:cNvSpPr txBox="1"/>
          <p:nvPr/>
        </p:nvSpPr>
        <p:spPr>
          <a:xfrm>
            <a:off x="7985581" y="1204890"/>
            <a:ext cx="2631953" cy="338554"/>
          </a:xfrm>
          <a:prstGeom prst="rect">
            <a:avLst/>
          </a:prstGeom>
          <a:noFill/>
        </p:spPr>
        <p:txBody>
          <a:bodyPr wrap="square" rtlCol="0">
            <a:spAutoFit/>
          </a:bodyPr>
          <a:lstStyle/>
          <a:p>
            <a:pPr algn="ctr"/>
            <a:r>
              <a:rPr lang="en-US" sz="1600" dirty="0">
                <a:solidFill>
                  <a:schemeClr val="tx1">
                    <a:lumMod val="75000"/>
                    <a:lumOff val="25000"/>
                  </a:schemeClr>
                </a:solidFill>
              </a:rPr>
              <a:t>more</a:t>
            </a:r>
          </a:p>
        </p:txBody>
      </p:sp>
      <p:cxnSp>
        <p:nvCxnSpPr>
          <p:cNvPr id="11" name="Straight Arrow Connector 10">
            <a:extLst>
              <a:ext uri="{FF2B5EF4-FFF2-40B4-BE49-F238E27FC236}">
                <a16:creationId xmlns:a16="http://schemas.microsoft.com/office/drawing/2014/main" id="{B2B2CDF6-8C55-211C-0CD5-2980BE50B8F1}"/>
              </a:ext>
            </a:extLst>
          </p:cNvPr>
          <p:cNvCxnSpPr>
            <a:cxnSpLocks/>
          </p:cNvCxnSpPr>
          <p:nvPr/>
        </p:nvCxnSpPr>
        <p:spPr>
          <a:xfrm>
            <a:off x="3249786" y="1375785"/>
            <a:ext cx="560249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280D5A6-7F7D-5B54-34D3-A8B6AF4DF6D8}"/>
              </a:ext>
            </a:extLst>
          </p:cNvPr>
          <p:cNvSpPr txBox="1"/>
          <p:nvPr/>
        </p:nvSpPr>
        <p:spPr>
          <a:xfrm>
            <a:off x="4364698" y="1209811"/>
            <a:ext cx="3324983" cy="338554"/>
          </a:xfrm>
          <a:prstGeom prst="rect">
            <a:avLst/>
          </a:prstGeom>
          <a:solidFill>
            <a:schemeClr val="bg1"/>
          </a:solidFill>
        </p:spPr>
        <p:txBody>
          <a:bodyPr wrap="square" rtlCol="0">
            <a:spAutoFit/>
          </a:bodyPr>
          <a:lstStyle/>
          <a:p>
            <a:pPr algn="ctr"/>
            <a:r>
              <a:rPr lang="en-US" sz="1600" dirty="0">
                <a:solidFill>
                  <a:schemeClr val="tx1">
                    <a:lumMod val="75000"/>
                    <a:lumOff val="25000"/>
                  </a:schemeClr>
                </a:solidFill>
              </a:rPr>
              <a:t>assumed knowledge of machine</a:t>
            </a:r>
          </a:p>
        </p:txBody>
      </p:sp>
      <p:sp>
        <p:nvSpPr>
          <p:cNvPr id="13" name="Rounded Rectangle 12">
            <a:extLst>
              <a:ext uri="{FF2B5EF4-FFF2-40B4-BE49-F238E27FC236}">
                <a16:creationId xmlns:a16="http://schemas.microsoft.com/office/drawing/2014/main" id="{1C3BAF37-E2B9-80D7-F733-BCD477A2EF38}"/>
              </a:ext>
            </a:extLst>
          </p:cNvPr>
          <p:cNvSpPr/>
          <p:nvPr/>
        </p:nvSpPr>
        <p:spPr>
          <a:xfrm>
            <a:off x="479814" y="1699641"/>
            <a:ext cx="3535439" cy="3076024"/>
          </a:xfrm>
          <a:prstGeom prst="roundRect">
            <a:avLst>
              <a:gd name="adj" fmla="val 568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TextBox 13">
            <a:extLst>
              <a:ext uri="{FF2B5EF4-FFF2-40B4-BE49-F238E27FC236}">
                <a16:creationId xmlns:a16="http://schemas.microsoft.com/office/drawing/2014/main" id="{E55A3F7C-47D8-944C-5050-1192C2A3DB77}"/>
              </a:ext>
            </a:extLst>
          </p:cNvPr>
          <p:cNvSpPr txBox="1"/>
          <p:nvPr/>
        </p:nvSpPr>
        <p:spPr>
          <a:xfrm>
            <a:off x="1543088" y="1824967"/>
            <a:ext cx="1531445" cy="707886"/>
          </a:xfrm>
          <a:prstGeom prst="rect">
            <a:avLst/>
          </a:prstGeom>
          <a:noFill/>
        </p:spPr>
        <p:txBody>
          <a:bodyPr wrap="none" rtlCol="0">
            <a:spAutoFit/>
          </a:bodyPr>
          <a:lstStyle/>
          <a:p>
            <a:pPr algn="ctr"/>
            <a:r>
              <a:rPr lang="en-US" sz="2000" dirty="0">
                <a:solidFill>
                  <a:srgbClr val="C00000"/>
                </a:solidFill>
              </a:rPr>
              <a:t>Model-Free </a:t>
            </a:r>
          </a:p>
          <a:p>
            <a:pPr algn="ctr"/>
            <a:r>
              <a:rPr lang="en-US" sz="2000" dirty="0">
                <a:solidFill>
                  <a:srgbClr val="C00000"/>
                </a:solidFill>
              </a:rPr>
              <a:t>Optimization</a:t>
            </a:r>
          </a:p>
        </p:txBody>
      </p:sp>
      <p:sp>
        <p:nvSpPr>
          <p:cNvPr id="15" name="TextBox 14">
            <a:extLst>
              <a:ext uri="{FF2B5EF4-FFF2-40B4-BE49-F238E27FC236}">
                <a16:creationId xmlns:a16="http://schemas.microsoft.com/office/drawing/2014/main" id="{215CCEAD-1E94-647F-871C-AEBB81C6CE8E}"/>
              </a:ext>
            </a:extLst>
          </p:cNvPr>
          <p:cNvSpPr txBox="1"/>
          <p:nvPr/>
        </p:nvSpPr>
        <p:spPr>
          <a:xfrm>
            <a:off x="522252" y="3365458"/>
            <a:ext cx="3280969" cy="1938992"/>
          </a:xfrm>
          <a:prstGeom prst="rect">
            <a:avLst/>
          </a:prstGeom>
          <a:noFill/>
        </p:spPr>
        <p:txBody>
          <a:bodyPr wrap="square" rtlCol="0">
            <a:spAutoFit/>
          </a:bodyPr>
          <a:lstStyle/>
          <a:p>
            <a:pPr algn="ctr"/>
            <a:r>
              <a:rPr lang="en-US" sz="1600" i="1" dirty="0"/>
              <a:t>Observe performance change after a setting adjustment</a:t>
            </a:r>
          </a:p>
          <a:p>
            <a:pPr algn="ctr"/>
            <a:endParaRPr lang="en-US" sz="800" i="1" dirty="0"/>
          </a:p>
          <a:p>
            <a:pPr algn="ctr"/>
            <a:r>
              <a:rPr lang="en-US" sz="1600" i="1" dirty="0"/>
              <a:t> </a:t>
            </a:r>
            <a:r>
              <a:rPr lang="en-US" sz="1600" i="1" dirty="0">
                <a:sym typeface="Wingdings" pitchFamily="2" charset="2"/>
              </a:rPr>
              <a:t> estimate direction or apply heuristics toward improvement</a:t>
            </a:r>
          </a:p>
          <a:p>
            <a:pPr algn="ctr"/>
            <a:endParaRPr lang="en-US" sz="1600" i="1" dirty="0">
              <a:sym typeface="Wingdings" pitchFamily="2" charset="2"/>
            </a:endParaRPr>
          </a:p>
          <a:p>
            <a:pPr algn="ctr"/>
            <a:endParaRPr lang="en-US" sz="1600" i="1" dirty="0">
              <a:sym typeface="Wingdings" pitchFamily="2" charset="2"/>
            </a:endParaRPr>
          </a:p>
          <a:p>
            <a:pPr algn="ctr"/>
            <a:endParaRPr lang="en-US" sz="1600" i="1" dirty="0">
              <a:sym typeface="Wingdings" pitchFamily="2" charset="2"/>
            </a:endParaRPr>
          </a:p>
        </p:txBody>
      </p:sp>
      <p:sp>
        <p:nvSpPr>
          <p:cNvPr id="16" name="Rounded Rectangle 15">
            <a:extLst>
              <a:ext uri="{FF2B5EF4-FFF2-40B4-BE49-F238E27FC236}">
                <a16:creationId xmlns:a16="http://schemas.microsoft.com/office/drawing/2014/main" id="{B8A29E4F-B1D8-75DD-92A4-7F8815734B1A}"/>
              </a:ext>
            </a:extLst>
          </p:cNvPr>
          <p:cNvSpPr/>
          <p:nvPr/>
        </p:nvSpPr>
        <p:spPr>
          <a:xfrm>
            <a:off x="4311738" y="1688440"/>
            <a:ext cx="3535439" cy="3085643"/>
          </a:xfrm>
          <a:prstGeom prst="roundRect">
            <a:avLst>
              <a:gd name="adj" fmla="val 568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TextBox 16">
            <a:extLst>
              <a:ext uri="{FF2B5EF4-FFF2-40B4-BE49-F238E27FC236}">
                <a16:creationId xmlns:a16="http://schemas.microsoft.com/office/drawing/2014/main" id="{008EC285-CDC7-E82B-BD5E-A96FC3CA225A}"/>
              </a:ext>
            </a:extLst>
          </p:cNvPr>
          <p:cNvSpPr txBox="1"/>
          <p:nvPr/>
        </p:nvSpPr>
        <p:spPr>
          <a:xfrm>
            <a:off x="5045331" y="1763372"/>
            <a:ext cx="2192119" cy="707886"/>
          </a:xfrm>
          <a:prstGeom prst="rect">
            <a:avLst/>
          </a:prstGeom>
          <a:noFill/>
        </p:spPr>
        <p:txBody>
          <a:bodyPr wrap="square" rtlCol="0">
            <a:spAutoFit/>
          </a:bodyPr>
          <a:lstStyle/>
          <a:p>
            <a:pPr algn="ctr"/>
            <a:r>
              <a:rPr lang="en-US" sz="2000" dirty="0">
                <a:solidFill>
                  <a:srgbClr val="C00000"/>
                </a:solidFill>
              </a:rPr>
              <a:t>Model-guided Optimization</a:t>
            </a:r>
          </a:p>
        </p:txBody>
      </p:sp>
      <p:sp>
        <p:nvSpPr>
          <p:cNvPr id="18" name="TextBox 17">
            <a:extLst>
              <a:ext uri="{FF2B5EF4-FFF2-40B4-BE49-F238E27FC236}">
                <a16:creationId xmlns:a16="http://schemas.microsoft.com/office/drawing/2014/main" id="{BB2D1ED3-6AC2-E496-AF01-5A9E22DE2A13}"/>
              </a:ext>
            </a:extLst>
          </p:cNvPr>
          <p:cNvSpPr txBox="1"/>
          <p:nvPr/>
        </p:nvSpPr>
        <p:spPr>
          <a:xfrm>
            <a:off x="4378939" y="3594569"/>
            <a:ext cx="3326547" cy="1077218"/>
          </a:xfrm>
          <a:prstGeom prst="rect">
            <a:avLst/>
          </a:prstGeom>
          <a:noFill/>
        </p:spPr>
        <p:txBody>
          <a:bodyPr wrap="square" rtlCol="0">
            <a:spAutoFit/>
          </a:bodyPr>
          <a:lstStyle/>
          <a:p>
            <a:pPr algn="ctr"/>
            <a:r>
              <a:rPr lang="en-US" sz="1600" i="1" dirty="0"/>
              <a:t>Update a model at each step</a:t>
            </a:r>
          </a:p>
          <a:p>
            <a:pPr algn="ctr"/>
            <a:endParaRPr lang="en-US" sz="1600" i="1" dirty="0"/>
          </a:p>
          <a:p>
            <a:pPr algn="ctr"/>
            <a:r>
              <a:rPr lang="en-US" sz="1600" i="1" dirty="0"/>
              <a:t> </a:t>
            </a:r>
            <a:r>
              <a:rPr lang="en-US" sz="1600" i="1" dirty="0">
                <a:sym typeface="Wingdings" pitchFamily="2" charset="2"/>
              </a:rPr>
              <a:t> use model to help select the next point</a:t>
            </a:r>
            <a:endParaRPr lang="en-US" sz="1600" i="1" dirty="0"/>
          </a:p>
        </p:txBody>
      </p:sp>
      <p:sp>
        <p:nvSpPr>
          <p:cNvPr id="19" name="Rounded Rectangle 18">
            <a:extLst>
              <a:ext uri="{FF2B5EF4-FFF2-40B4-BE49-F238E27FC236}">
                <a16:creationId xmlns:a16="http://schemas.microsoft.com/office/drawing/2014/main" id="{0C4309EB-1AF0-B37C-D959-2F682466E390}"/>
              </a:ext>
            </a:extLst>
          </p:cNvPr>
          <p:cNvSpPr/>
          <p:nvPr/>
        </p:nvSpPr>
        <p:spPr>
          <a:xfrm>
            <a:off x="8219761" y="1688441"/>
            <a:ext cx="3535439" cy="3085641"/>
          </a:xfrm>
          <a:prstGeom prst="roundRect">
            <a:avLst>
              <a:gd name="adj" fmla="val 5684"/>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0" name="TextBox 19">
            <a:extLst>
              <a:ext uri="{FF2B5EF4-FFF2-40B4-BE49-F238E27FC236}">
                <a16:creationId xmlns:a16="http://schemas.microsoft.com/office/drawing/2014/main" id="{7B4F0B38-0E1B-6AE1-9062-9F28D1E651D7}"/>
              </a:ext>
            </a:extLst>
          </p:cNvPr>
          <p:cNvSpPr txBox="1"/>
          <p:nvPr/>
        </p:nvSpPr>
        <p:spPr>
          <a:xfrm>
            <a:off x="8377587" y="1763373"/>
            <a:ext cx="3106103" cy="707886"/>
          </a:xfrm>
          <a:prstGeom prst="rect">
            <a:avLst/>
          </a:prstGeom>
          <a:noFill/>
        </p:spPr>
        <p:txBody>
          <a:bodyPr wrap="square" rtlCol="0">
            <a:spAutoFit/>
          </a:bodyPr>
          <a:lstStyle/>
          <a:p>
            <a:pPr algn="ctr"/>
            <a:r>
              <a:rPr lang="en-US" sz="2000" dirty="0">
                <a:solidFill>
                  <a:srgbClr val="C00000"/>
                </a:solidFill>
              </a:rPr>
              <a:t>Global Modeling + </a:t>
            </a:r>
          </a:p>
          <a:p>
            <a:pPr algn="ctr"/>
            <a:r>
              <a:rPr lang="en-US" sz="2000" dirty="0">
                <a:solidFill>
                  <a:srgbClr val="C00000"/>
                </a:solidFill>
              </a:rPr>
              <a:t>Feed-forward Corrections</a:t>
            </a:r>
          </a:p>
        </p:txBody>
      </p:sp>
      <p:sp>
        <p:nvSpPr>
          <p:cNvPr id="21" name="TextBox 20">
            <a:extLst>
              <a:ext uri="{FF2B5EF4-FFF2-40B4-BE49-F238E27FC236}">
                <a16:creationId xmlns:a16="http://schemas.microsoft.com/office/drawing/2014/main" id="{0A3A6637-84A7-33BC-576A-9F829628B84C}"/>
              </a:ext>
            </a:extLst>
          </p:cNvPr>
          <p:cNvSpPr txBox="1"/>
          <p:nvPr/>
        </p:nvSpPr>
        <p:spPr>
          <a:xfrm>
            <a:off x="8377587" y="3594568"/>
            <a:ext cx="3219787" cy="1200329"/>
          </a:xfrm>
          <a:prstGeom prst="rect">
            <a:avLst/>
          </a:prstGeom>
          <a:noFill/>
        </p:spPr>
        <p:txBody>
          <a:bodyPr wrap="square" rtlCol="0">
            <a:spAutoFit/>
          </a:bodyPr>
          <a:lstStyle/>
          <a:p>
            <a:pPr algn="ctr"/>
            <a:r>
              <a:rPr lang="en-US" sz="1600" i="1" dirty="0"/>
              <a:t>Make fast system model</a:t>
            </a:r>
            <a:br>
              <a:rPr lang="en-US" sz="1600" i="1" dirty="0"/>
            </a:br>
            <a:r>
              <a:rPr lang="en-US" sz="800" i="1" dirty="0"/>
              <a:t> </a:t>
            </a:r>
            <a:endParaRPr lang="en-US" sz="800" i="1" dirty="0">
              <a:sym typeface="Wingdings" pitchFamily="2" charset="2"/>
            </a:endParaRPr>
          </a:p>
          <a:p>
            <a:pPr algn="ctr"/>
            <a:r>
              <a:rPr lang="en-US" sz="1600" i="1" dirty="0">
                <a:sym typeface="Wingdings" pitchFamily="2" charset="2"/>
              </a:rPr>
              <a:t> provide initial guess</a:t>
            </a:r>
            <a:r>
              <a:rPr lang="en-US" sz="1600" i="1" dirty="0"/>
              <a:t> (i.e. warm start) for settings or fast compensation</a:t>
            </a:r>
          </a:p>
        </p:txBody>
      </p:sp>
      <p:sp>
        <p:nvSpPr>
          <p:cNvPr id="22" name="TextBox 21">
            <a:extLst>
              <a:ext uri="{FF2B5EF4-FFF2-40B4-BE49-F238E27FC236}">
                <a16:creationId xmlns:a16="http://schemas.microsoft.com/office/drawing/2014/main" id="{73465338-34A8-7BBB-7B13-97A21763254E}"/>
              </a:ext>
            </a:extLst>
          </p:cNvPr>
          <p:cNvSpPr txBox="1"/>
          <p:nvPr/>
        </p:nvSpPr>
        <p:spPr>
          <a:xfrm>
            <a:off x="1250360" y="4795681"/>
            <a:ext cx="2098330" cy="830997"/>
          </a:xfrm>
          <a:prstGeom prst="rect">
            <a:avLst/>
          </a:prstGeom>
          <a:noFill/>
        </p:spPr>
        <p:txBody>
          <a:bodyPr wrap="square" rtlCol="0">
            <a:spAutoFit/>
          </a:bodyPr>
          <a:lstStyle/>
          <a:p>
            <a:pPr algn="ctr"/>
            <a:r>
              <a:rPr lang="en-US" sz="1600" dirty="0">
                <a:solidFill>
                  <a:schemeClr val="accent5">
                    <a:lumMod val="75000"/>
                  </a:schemeClr>
                </a:solidFill>
              </a:rPr>
              <a:t>gradient descent</a:t>
            </a:r>
          </a:p>
          <a:p>
            <a:pPr algn="ctr"/>
            <a:r>
              <a:rPr lang="en-US" sz="1600" dirty="0">
                <a:solidFill>
                  <a:schemeClr val="accent5">
                    <a:lumMod val="75000"/>
                  </a:schemeClr>
                </a:solidFill>
              </a:rPr>
              <a:t>simplex</a:t>
            </a:r>
          </a:p>
          <a:p>
            <a:pPr algn="ctr"/>
            <a:r>
              <a:rPr lang="en-US" sz="1600" dirty="0">
                <a:solidFill>
                  <a:schemeClr val="accent5">
                    <a:lumMod val="75000"/>
                  </a:schemeClr>
                </a:solidFill>
              </a:rPr>
              <a:t>ES</a:t>
            </a:r>
          </a:p>
        </p:txBody>
      </p:sp>
      <p:sp>
        <p:nvSpPr>
          <p:cNvPr id="23" name="TextBox 22">
            <a:extLst>
              <a:ext uri="{FF2B5EF4-FFF2-40B4-BE49-F238E27FC236}">
                <a16:creationId xmlns:a16="http://schemas.microsoft.com/office/drawing/2014/main" id="{33EDB8C1-ACDF-AFEB-4D9A-4DFCBA2ED7C6}"/>
              </a:ext>
            </a:extLst>
          </p:cNvPr>
          <p:cNvSpPr txBox="1"/>
          <p:nvPr/>
        </p:nvSpPr>
        <p:spPr>
          <a:xfrm>
            <a:off x="5092227" y="4795681"/>
            <a:ext cx="2098330" cy="584775"/>
          </a:xfrm>
          <a:prstGeom prst="rect">
            <a:avLst/>
          </a:prstGeom>
          <a:noFill/>
        </p:spPr>
        <p:txBody>
          <a:bodyPr wrap="none" rtlCol="0">
            <a:spAutoFit/>
          </a:bodyPr>
          <a:lstStyle/>
          <a:p>
            <a:pPr algn="ctr"/>
            <a:r>
              <a:rPr lang="en-US" sz="1600" dirty="0">
                <a:solidFill>
                  <a:schemeClr val="accent5">
                    <a:lumMod val="75000"/>
                  </a:schemeClr>
                </a:solidFill>
              </a:rPr>
              <a:t>Bayesian optimization</a:t>
            </a:r>
          </a:p>
          <a:p>
            <a:pPr algn="ctr"/>
            <a:r>
              <a:rPr lang="en-US" sz="1600" dirty="0">
                <a:solidFill>
                  <a:schemeClr val="accent5">
                    <a:lumMod val="75000"/>
                  </a:schemeClr>
                </a:solidFill>
              </a:rPr>
              <a:t>reinforcement learning</a:t>
            </a:r>
          </a:p>
        </p:txBody>
      </p:sp>
      <p:sp>
        <p:nvSpPr>
          <p:cNvPr id="24" name="TextBox 23">
            <a:extLst>
              <a:ext uri="{FF2B5EF4-FFF2-40B4-BE49-F238E27FC236}">
                <a16:creationId xmlns:a16="http://schemas.microsoft.com/office/drawing/2014/main" id="{B0CDD8EA-F0FD-C41D-9C5A-4A6890082AB1}"/>
              </a:ext>
            </a:extLst>
          </p:cNvPr>
          <p:cNvSpPr txBox="1"/>
          <p:nvPr/>
        </p:nvSpPr>
        <p:spPr>
          <a:xfrm>
            <a:off x="9065324" y="4795681"/>
            <a:ext cx="1875322" cy="584775"/>
          </a:xfrm>
          <a:prstGeom prst="rect">
            <a:avLst/>
          </a:prstGeom>
          <a:noFill/>
        </p:spPr>
        <p:txBody>
          <a:bodyPr wrap="none" rtlCol="0">
            <a:spAutoFit/>
          </a:bodyPr>
          <a:lstStyle/>
          <a:p>
            <a:pPr algn="ctr"/>
            <a:r>
              <a:rPr lang="en-US" sz="1600" dirty="0">
                <a:solidFill>
                  <a:schemeClr val="accent5">
                    <a:lumMod val="75000"/>
                  </a:schemeClr>
                </a:solidFill>
              </a:rPr>
              <a:t>ML system models +</a:t>
            </a:r>
          </a:p>
          <a:p>
            <a:pPr algn="ctr"/>
            <a:r>
              <a:rPr lang="en-US" sz="1600" dirty="0">
                <a:solidFill>
                  <a:schemeClr val="accent5">
                    <a:lumMod val="75000"/>
                  </a:schemeClr>
                </a:solidFill>
              </a:rPr>
              <a:t>inverse models</a:t>
            </a:r>
          </a:p>
        </p:txBody>
      </p:sp>
      <p:sp>
        <p:nvSpPr>
          <p:cNvPr id="25" name="TextBox 24">
            <a:extLst>
              <a:ext uri="{FF2B5EF4-FFF2-40B4-BE49-F238E27FC236}">
                <a16:creationId xmlns:a16="http://schemas.microsoft.com/office/drawing/2014/main" id="{22CF08E4-6420-6A49-602E-FCDDFB050AFA}"/>
              </a:ext>
            </a:extLst>
          </p:cNvPr>
          <p:cNvSpPr txBox="1"/>
          <p:nvPr/>
        </p:nvSpPr>
        <p:spPr>
          <a:xfrm>
            <a:off x="415504" y="195064"/>
            <a:ext cx="11552330" cy="1395318"/>
          </a:xfrm>
          <a:prstGeom prst="rect">
            <a:avLst/>
          </a:prstGeom>
          <a:noFill/>
        </p:spPr>
        <p:txBody>
          <a:bodyPr wrap="none" rtlCol="0">
            <a:spAutoFit/>
          </a:bodyPr>
          <a:lstStyle/>
          <a:p>
            <a:pPr algn="ctr"/>
            <a:r>
              <a:rPr lang="en-US" sz="2400" b="1" dirty="0">
                <a:solidFill>
                  <a:srgbClr val="C00000"/>
                </a:solidFill>
              </a:rPr>
              <a:t>Spectrum of Tuning approaches leverage different amounts of data / previous knowledge</a:t>
            </a:r>
          </a:p>
          <a:p>
            <a:pPr algn="ctr"/>
            <a:r>
              <a:rPr lang="en-US" sz="2400" b="1" dirty="0">
                <a:solidFill>
                  <a:srgbClr val="C00000"/>
                </a:solidFill>
              </a:rPr>
              <a:t> </a:t>
            </a:r>
            <a:r>
              <a:rPr lang="en-US" sz="2400" b="1" dirty="0">
                <a:solidFill>
                  <a:srgbClr val="C00000"/>
                </a:solidFill>
                <a:sym typeface="Wingdings" pitchFamily="2" charset="2"/>
              </a:rPr>
              <a:t> suitable under different circumstances</a:t>
            </a:r>
          </a:p>
          <a:p>
            <a:pPr algn="ctr"/>
            <a:r>
              <a:rPr lang="en-US" sz="1400" b="1" dirty="0">
                <a:solidFill>
                  <a:srgbClr val="C00000"/>
                </a:solidFill>
                <a:sym typeface="Wingdings" pitchFamily="2" charset="2"/>
              </a:rPr>
              <a:t> </a:t>
            </a:r>
          </a:p>
          <a:p>
            <a:pPr algn="ctr"/>
            <a:r>
              <a:rPr lang="en-US" sz="400" b="1" dirty="0">
                <a:solidFill>
                  <a:schemeClr val="accent1"/>
                </a:solidFill>
                <a:sym typeface="Wingdings" pitchFamily="2" charset="2"/>
              </a:rPr>
              <a:t> </a:t>
            </a:r>
            <a:endParaRPr lang="en-US" sz="400" b="1" dirty="0">
              <a:solidFill>
                <a:schemeClr val="accent1"/>
              </a:solidFill>
            </a:endParaRPr>
          </a:p>
          <a:p>
            <a:pPr algn="ctr"/>
            <a:endParaRPr lang="en-US" sz="1867" dirty="0">
              <a:solidFill>
                <a:srgbClr val="B8394B"/>
              </a:solidFill>
              <a:sym typeface="Wingdings" pitchFamily="2" charset="2"/>
            </a:endParaRPr>
          </a:p>
        </p:txBody>
      </p:sp>
      <p:sp>
        <p:nvSpPr>
          <p:cNvPr id="26" name="Freeform 25">
            <a:extLst>
              <a:ext uri="{FF2B5EF4-FFF2-40B4-BE49-F238E27FC236}">
                <a16:creationId xmlns:a16="http://schemas.microsoft.com/office/drawing/2014/main" id="{F66D19D9-266F-84CC-836F-95FCD892221A}"/>
              </a:ext>
            </a:extLst>
          </p:cNvPr>
          <p:cNvSpPr/>
          <p:nvPr/>
        </p:nvSpPr>
        <p:spPr>
          <a:xfrm>
            <a:off x="1895048" y="2678540"/>
            <a:ext cx="835269" cy="610193"/>
          </a:xfrm>
          <a:custGeom>
            <a:avLst/>
            <a:gdLst>
              <a:gd name="connsiteX0" fmla="*/ 0 w 835269"/>
              <a:gd name="connsiteY0" fmla="*/ 0 h 610193"/>
              <a:gd name="connsiteX1" fmla="*/ 307730 w 835269"/>
              <a:gd name="connsiteY1" fmla="*/ 597877 h 610193"/>
              <a:gd name="connsiteX2" fmla="*/ 685800 w 835269"/>
              <a:gd name="connsiteY2" fmla="*/ 378069 h 610193"/>
              <a:gd name="connsiteX3" fmla="*/ 835269 w 835269"/>
              <a:gd name="connsiteY3" fmla="*/ 70338 h 610193"/>
            </a:gdLst>
            <a:ahLst/>
            <a:cxnLst>
              <a:cxn ang="0">
                <a:pos x="connsiteX0" y="connsiteY0"/>
              </a:cxn>
              <a:cxn ang="0">
                <a:pos x="connsiteX1" y="connsiteY1"/>
              </a:cxn>
              <a:cxn ang="0">
                <a:pos x="connsiteX2" y="connsiteY2"/>
              </a:cxn>
              <a:cxn ang="0">
                <a:pos x="connsiteX3" y="connsiteY3"/>
              </a:cxn>
            </a:cxnLst>
            <a:rect l="l" t="t" r="r" b="b"/>
            <a:pathLst>
              <a:path w="835269" h="610193">
                <a:moveTo>
                  <a:pt x="0" y="0"/>
                </a:moveTo>
                <a:cubicBezTo>
                  <a:pt x="96715" y="267433"/>
                  <a:pt x="193430" y="534866"/>
                  <a:pt x="307730" y="597877"/>
                </a:cubicBezTo>
                <a:cubicBezTo>
                  <a:pt x="422030" y="660888"/>
                  <a:pt x="597877" y="465992"/>
                  <a:pt x="685800" y="378069"/>
                </a:cubicBezTo>
                <a:cubicBezTo>
                  <a:pt x="773723" y="290146"/>
                  <a:pt x="804496" y="180242"/>
                  <a:pt x="835269" y="7033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Oval 26">
            <a:extLst>
              <a:ext uri="{FF2B5EF4-FFF2-40B4-BE49-F238E27FC236}">
                <a16:creationId xmlns:a16="http://schemas.microsoft.com/office/drawing/2014/main" id="{42BF3A26-CD25-7FCD-B778-91CC6918ACD6}"/>
              </a:ext>
            </a:extLst>
          </p:cNvPr>
          <p:cNvSpPr/>
          <p:nvPr/>
        </p:nvSpPr>
        <p:spPr>
          <a:xfrm>
            <a:off x="2020046" y="285278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8" name="Straight Arrow Connector 27">
            <a:extLst>
              <a:ext uri="{FF2B5EF4-FFF2-40B4-BE49-F238E27FC236}">
                <a16:creationId xmlns:a16="http://schemas.microsoft.com/office/drawing/2014/main" id="{240699C3-B08E-D09C-27FD-13565B3C7DFE}"/>
              </a:ext>
            </a:extLst>
          </p:cNvPr>
          <p:cNvCxnSpPr>
            <a:stCxn id="27" idx="5"/>
          </p:cNvCxnSpPr>
          <p:nvPr/>
        </p:nvCxnSpPr>
        <p:spPr>
          <a:xfrm>
            <a:off x="2059069" y="2891813"/>
            <a:ext cx="84068" cy="176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238E4F18-35C7-B80F-5A86-753973BFF03A}"/>
              </a:ext>
            </a:extLst>
          </p:cNvPr>
          <p:cNvPicPr>
            <a:picLocks noChangeAspect="1"/>
          </p:cNvPicPr>
          <p:nvPr/>
        </p:nvPicPr>
        <p:blipFill rotWithShape="1">
          <a:blip r:embed="rId3"/>
          <a:srcRect l="6803" t="25218" r="56639" b="11862"/>
          <a:stretch/>
        </p:blipFill>
        <p:spPr>
          <a:xfrm>
            <a:off x="5199693" y="2434352"/>
            <a:ext cx="1889185" cy="1134267"/>
          </a:xfrm>
          <a:prstGeom prst="rect">
            <a:avLst/>
          </a:prstGeom>
        </p:spPr>
      </p:pic>
      <p:sp>
        <p:nvSpPr>
          <p:cNvPr id="30" name="TextBox 29">
            <a:extLst>
              <a:ext uri="{FF2B5EF4-FFF2-40B4-BE49-F238E27FC236}">
                <a16:creationId xmlns:a16="http://schemas.microsoft.com/office/drawing/2014/main" id="{5DFD8B12-6462-B2B4-5895-B2715E1FA8F5}"/>
              </a:ext>
            </a:extLst>
          </p:cNvPr>
          <p:cNvSpPr txBox="1"/>
          <p:nvPr/>
        </p:nvSpPr>
        <p:spPr>
          <a:xfrm>
            <a:off x="6369051" y="3154344"/>
            <a:ext cx="708848" cy="230832"/>
          </a:xfrm>
          <a:prstGeom prst="rect">
            <a:avLst/>
          </a:prstGeom>
          <a:noFill/>
        </p:spPr>
        <p:txBody>
          <a:bodyPr wrap="none" rtlCol="0">
            <a:spAutoFit/>
          </a:bodyPr>
          <a:lstStyle/>
          <a:p>
            <a:r>
              <a:rPr lang="en-US" sz="900" i="1" dirty="0">
                <a:solidFill>
                  <a:schemeClr val="bg1">
                    <a:lumMod val="50000"/>
                  </a:schemeClr>
                </a:solidFill>
              </a:rPr>
              <a:t>J. Kirschner</a:t>
            </a:r>
          </a:p>
        </p:txBody>
      </p:sp>
      <p:pic>
        <p:nvPicPr>
          <p:cNvPr id="31" name="Google Shape;90;g10d9fb731aa_0_252">
            <a:extLst>
              <a:ext uri="{FF2B5EF4-FFF2-40B4-BE49-F238E27FC236}">
                <a16:creationId xmlns:a16="http://schemas.microsoft.com/office/drawing/2014/main" id="{045E65CB-C6F6-43FB-E0D6-B3D94C2601FC}"/>
              </a:ext>
            </a:extLst>
          </p:cNvPr>
          <p:cNvPicPr preferRelativeResize="0"/>
          <p:nvPr/>
        </p:nvPicPr>
        <p:blipFill>
          <a:blip r:embed="rId4">
            <a:alphaModFix/>
            <a:extLst>
              <a:ext uri="{BEBA8EAE-BF5A-486C-A8C5-ECC9F3942E4B}">
                <a14:imgProps xmlns:a14="http://schemas.microsoft.com/office/drawing/2010/main">
                  <a14:imgLayer r:embed="rId5">
                    <a14:imgEffect>
                      <a14:saturation sat="143000"/>
                    </a14:imgEffect>
                    <a14:imgEffect>
                      <a14:brightnessContrast bright="38000" contrast="100000"/>
                    </a14:imgEffect>
                  </a14:imgLayer>
                </a14:imgProps>
              </a:ext>
            </a:extLst>
          </a:blip>
          <a:stretch>
            <a:fillRect/>
          </a:stretch>
        </p:blipFill>
        <p:spPr>
          <a:xfrm>
            <a:off x="9056491" y="2443966"/>
            <a:ext cx="1892987" cy="1072079"/>
          </a:xfrm>
          <a:prstGeom prst="rect">
            <a:avLst/>
          </a:prstGeom>
          <a:noFill/>
          <a:ln>
            <a:noFill/>
          </a:ln>
        </p:spPr>
      </p:pic>
      <p:sp>
        <p:nvSpPr>
          <p:cNvPr id="32" name="TextBox 31">
            <a:extLst>
              <a:ext uri="{FF2B5EF4-FFF2-40B4-BE49-F238E27FC236}">
                <a16:creationId xmlns:a16="http://schemas.microsoft.com/office/drawing/2014/main" id="{BCB7AF6D-8C4D-5D2A-E904-AF7023B70C2D}"/>
              </a:ext>
            </a:extLst>
          </p:cNvPr>
          <p:cNvSpPr txBox="1"/>
          <p:nvPr/>
        </p:nvSpPr>
        <p:spPr>
          <a:xfrm>
            <a:off x="1171268" y="1135636"/>
            <a:ext cx="2631953" cy="338554"/>
          </a:xfrm>
          <a:prstGeom prst="rect">
            <a:avLst/>
          </a:prstGeom>
          <a:noFill/>
        </p:spPr>
        <p:txBody>
          <a:bodyPr wrap="square" rtlCol="0">
            <a:spAutoFit/>
          </a:bodyPr>
          <a:lstStyle/>
          <a:p>
            <a:pPr algn="ctr"/>
            <a:r>
              <a:rPr lang="en-US" sz="1600" dirty="0">
                <a:solidFill>
                  <a:schemeClr val="tx1">
                    <a:lumMod val="75000"/>
                    <a:lumOff val="25000"/>
                  </a:schemeClr>
                </a:solidFill>
              </a:rPr>
              <a:t>less</a:t>
            </a:r>
          </a:p>
        </p:txBody>
      </p:sp>
      <p:sp>
        <p:nvSpPr>
          <p:cNvPr id="4" name="Google Shape;369;g134c20c7434_2_10">
            <a:extLst>
              <a:ext uri="{FF2B5EF4-FFF2-40B4-BE49-F238E27FC236}">
                <a16:creationId xmlns:a16="http://schemas.microsoft.com/office/drawing/2014/main" id="{A7717A41-AAA4-D0B6-5041-3E5B2C89BDC1}"/>
              </a:ext>
            </a:extLst>
          </p:cNvPr>
          <p:cNvSpPr txBox="1"/>
          <p:nvPr/>
        </p:nvSpPr>
        <p:spPr>
          <a:xfrm>
            <a:off x="0" y="5911902"/>
            <a:ext cx="12192000" cy="923299"/>
          </a:xfrm>
          <a:prstGeom prst="rect">
            <a:avLst/>
          </a:prstGeom>
          <a:solidFill>
            <a:srgbClr val="C00000"/>
          </a:solidFill>
          <a:ln>
            <a:noFill/>
          </a:ln>
        </p:spPr>
        <p:txBody>
          <a:bodyPr spcFirstLastPara="1" wrap="square" lIns="91425" tIns="91425" rIns="91425" bIns="91425" anchor="t" anchorCtr="0">
            <a:spAutoFit/>
          </a:bodyPr>
          <a:lstStyle/>
          <a:p>
            <a:pPr algn="ctr"/>
            <a:r>
              <a:rPr lang="en-US" sz="1600" dirty="0">
                <a:solidFill>
                  <a:schemeClr val="bg1"/>
                </a:solidFill>
                <a:sym typeface="Wingdings" pitchFamily="2" charset="2"/>
              </a:rPr>
              <a:t> SLAC  aims to combine the strengths of different approaches.</a:t>
            </a:r>
          </a:p>
          <a:p>
            <a:pPr algn="ctr"/>
            <a:r>
              <a:rPr lang="en-US" sz="1600" b="1" dirty="0">
                <a:solidFill>
                  <a:schemeClr val="bg1"/>
                </a:solidFill>
                <a:sym typeface="Wingdings" pitchFamily="2" charset="2"/>
              </a:rPr>
              <a:t>General strategy: start with sample-efficient methods that do well on new systems, then build up to more data-intensive and heavily model-informed approaches. </a:t>
            </a:r>
            <a:endParaRPr lang="en-US" sz="1600" b="1" dirty="0">
              <a:solidFill>
                <a:schemeClr val="bg1"/>
              </a:solidFill>
            </a:endParaRPr>
          </a:p>
        </p:txBody>
      </p:sp>
    </p:spTree>
    <p:extLst>
      <p:ext uri="{BB962C8B-B14F-4D97-AF65-F5344CB8AC3E}">
        <p14:creationId xmlns:p14="http://schemas.microsoft.com/office/powerpoint/2010/main" val="4280446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368A308C-92EB-5D67-21DD-EA08A2BBD024}"/>
              </a:ext>
            </a:extLst>
          </p:cNvPr>
          <p:cNvPicPr>
            <a:picLocks noChangeAspect="1"/>
          </p:cNvPicPr>
          <p:nvPr/>
        </p:nvPicPr>
        <p:blipFill>
          <a:blip r:embed="rId3"/>
          <a:stretch>
            <a:fillRect/>
          </a:stretch>
        </p:blipFill>
        <p:spPr>
          <a:xfrm>
            <a:off x="8834153" y="675173"/>
            <a:ext cx="3181841" cy="2075708"/>
          </a:xfrm>
          <a:prstGeom prst="rect">
            <a:avLst/>
          </a:prstGeom>
        </p:spPr>
      </p:pic>
      <p:sp>
        <p:nvSpPr>
          <p:cNvPr id="4" name="TextBox 3">
            <a:extLst>
              <a:ext uri="{FF2B5EF4-FFF2-40B4-BE49-F238E27FC236}">
                <a16:creationId xmlns:a16="http://schemas.microsoft.com/office/drawing/2014/main" id="{2113AC52-2F28-14CE-91D1-4ED2DE41D5BD}"/>
              </a:ext>
            </a:extLst>
          </p:cNvPr>
          <p:cNvSpPr txBox="1"/>
          <p:nvPr/>
        </p:nvSpPr>
        <p:spPr>
          <a:xfrm>
            <a:off x="8975309" y="242438"/>
            <a:ext cx="3413273" cy="338554"/>
          </a:xfrm>
          <a:prstGeom prst="rect">
            <a:avLst/>
          </a:prstGeom>
          <a:noFill/>
        </p:spPr>
        <p:txBody>
          <a:bodyPr wrap="square" rtlCol="0">
            <a:spAutoFit/>
          </a:bodyPr>
          <a:lstStyle/>
          <a:p>
            <a:r>
              <a:rPr lang="en-US" sz="1600" i="1" dirty="0" err="1">
                <a:solidFill>
                  <a:schemeClr val="accent5">
                    <a:lumMod val="75000"/>
                  </a:schemeClr>
                </a:solidFill>
              </a:rPr>
              <a:t>Sextupole</a:t>
            </a:r>
            <a:r>
              <a:rPr lang="en-US" sz="1600" i="1" dirty="0">
                <a:solidFill>
                  <a:schemeClr val="accent5">
                    <a:lumMod val="75000"/>
                  </a:schemeClr>
                </a:solidFill>
              </a:rPr>
              <a:t> tuning for IP at FACET-II</a:t>
            </a:r>
          </a:p>
        </p:txBody>
      </p:sp>
      <p:pic>
        <p:nvPicPr>
          <p:cNvPr id="6" name="Picture 5">
            <a:extLst>
              <a:ext uri="{FF2B5EF4-FFF2-40B4-BE49-F238E27FC236}">
                <a16:creationId xmlns:a16="http://schemas.microsoft.com/office/drawing/2014/main" id="{9EFBFA65-4859-5B45-B88D-51B3983EB2A8}"/>
              </a:ext>
            </a:extLst>
          </p:cNvPr>
          <p:cNvPicPr>
            <a:picLocks noChangeAspect="1"/>
          </p:cNvPicPr>
          <p:nvPr/>
        </p:nvPicPr>
        <p:blipFill rotWithShape="1">
          <a:blip r:embed="rId4"/>
          <a:srcRect t="85949"/>
          <a:stretch/>
        </p:blipFill>
        <p:spPr>
          <a:xfrm>
            <a:off x="10876223" y="5309083"/>
            <a:ext cx="789235" cy="604027"/>
          </a:xfrm>
          <a:prstGeom prst="rect">
            <a:avLst/>
          </a:prstGeom>
        </p:spPr>
      </p:pic>
      <p:pic>
        <p:nvPicPr>
          <p:cNvPr id="7" name="Picture 6" descr="Icon&#10;&#10;Description automatically generated">
            <a:extLst>
              <a:ext uri="{FF2B5EF4-FFF2-40B4-BE49-F238E27FC236}">
                <a16:creationId xmlns:a16="http://schemas.microsoft.com/office/drawing/2014/main" id="{48FB788A-5C9E-4437-9671-DD8951A610C3}"/>
              </a:ext>
            </a:extLst>
          </p:cNvPr>
          <p:cNvPicPr>
            <a:picLocks noChangeAspect="1"/>
          </p:cNvPicPr>
          <p:nvPr/>
        </p:nvPicPr>
        <p:blipFill rotWithShape="1">
          <a:blip r:embed="rId5"/>
          <a:srcRect t="71324" b="14555"/>
          <a:stretch/>
        </p:blipFill>
        <p:spPr>
          <a:xfrm>
            <a:off x="9477385" y="5309082"/>
            <a:ext cx="785323" cy="604028"/>
          </a:xfrm>
          <a:prstGeom prst="rect">
            <a:avLst/>
          </a:prstGeom>
        </p:spPr>
      </p:pic>
      <p:pic>
        <p:nvPicPr>
          <p:cNvPr id="8" name="Picture 7" descr="Chart&#10;&#10;Description automatically generated">
            <a:extLst>
              <a:ext uri="{FF2B5EF4-FFF2-40B4-BE49-F238E27FC236}">
                <a16:creationId xmlns:a16="http://schemas.microsoft.com/office/drawing/2014/main" id="{8C9D67D5-8343-32F4-132F-8703E9D6E571}"/>
              </a:ext>
            </a:extLst>
          </p:cNvPr>
          <p:cNvPicPr>
            <a:picLocks noChangeAspect="1"/>
          </p:cNvPicPr>
          <p:nvPr/>
        </p:nvPicPr>
        <p:blipFill rotWithShape="1">
          <a:blip r:embed="rId6"/>
          <a:srcRect l="8254" t="34788" r="12242" b="41921"/>
          <a:stretch/>
        </p:blipFill>
        <p:spPr>
          <a:xfrm>
            <a:off x="9081242" y="3683408"/>
            <a:ext cx="2690572" cy="1634275"/>
          </a:xfrm>
          <a:prstGeom prst="rect">
            <a:avLst/>
          </a:prstGeom>
        </p:spPr>
      </p:pic>
      <p:sp>
        <p:nvSpPr>
          <p:cNvPr id="9" name="TextBox 8">
            <a:extLst>
              <a:ext uri="{FF2B5EF4-FFF2-40B4-BE49-F238E27FC236}">
                <a16:creationId xmlns:a16="http://schemas.microsoft.com/office/drawing/2014/main" id="{288B4C29-9D83-1F81-57B8-C99056F1FBE7}"/>
              </a:ext>
            </a:extLst>
          </p:cNvPr>
          <p:cNvSpPr txBox="1"/>
          <p:nvPr/>
        </p:nvSpPr>
        <p:spPr>
          <a:xfrm>
            <a:off x="9514865" y="3164304"/>
            <a:ext cx="2077151" cy="543867"/>
          </a:xfrm>
          <a:prstGeom prst="rect">
            <a:avLst/>
          </a:prstGeom>
          <a:noFill/>
        </p:spPr>
        <p:txBody>
          <a:bodyPr wrap="square" rtlCol="0">
            <a:spAutoFit/>
          </a:bodyPr>
          <a:lstStyle/>
          <a:p>
            <a:pPr algn="ctr"/>
            <a:r>
              <a:rPr lang="en-US" sz="1467" i="1" dirty="0">
                <a:solidFill>
                  <a:schemeClr val="accent5">
                    <a:lumMod val="75000"/>
                  </a:schemeClr>
                </a:solidFill>
              </a:rPr>
              <a:t>Longitudinal phase space tuning on LCLS</a:t>
            </a:r>
          </a:p>
        </p:txBody>
      </p:sp>
      <p:pic>
        <p:nvPicPr>
          <p:cNvPr id="10" name="Picture 9" descr="Graphical user interface, application, PowerPoint&#10;&#10;Description automatically generated">
            <a:extLst>
              <a:ext uri="{FF2B5EF4-FFF2-40B4-BE49-F238E27FC236}">
                <a16:creationId xmlns:a16="http://schemas.microsoft.com/office/drawing/2014/main" id="{AB8F6ADF-CCB6-2D13-9C30-C3A8E7C2BA26}"/>
              </a:ext>
            </a:extLst>
          </p:cNvPr>
          <p:cNvPicPr>
            <a:picLocks noChangeAspect="1"/>
          </p:cNvPicPr>
          <p:nvPr/>
        </p:nvPicPr>
        <p:blipFill rotWithShape="1">
          <a:blip r:embed="rId7"/>
          <a:srcRect t="6624" b="69224"/>
          <a:stretch/>
        </p:blipFill>
        <p:spPr>
          <a:xfrm>
            <a:off x="10695142" y="3763278"/>
            <a:ext cx="767185" cy="604029"/>
          </a:xfrm>
          <a:prstGeom prst="rect">
            <a:avLst/>
          </a:prstGeom>
        </p:spPr>
      </p:pic>
      <p:pic>
        <p:nvPicPr>
          <p:cNvPr id="11" name="Picture 2">
            <a:extLst>
              <a:ext uri="{FF2B5EF4-FFF2-40B4-BE49-F238E27FC236}">
                <a16:creationId xmlns:a16="http://schemas.microsoft.com/office/drawing/2014/main" id="{593ED6F6-B25D-1858-E37A-3F94CF8571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4371" y="666669"/>
            <a:ext cx="2878436" cy="20230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A098A49-8F9D-CD12-28F2-144F6469429B}"/>
              </a:ext>
            </a:extLst>
          </p:cNvPr>
          <p:cNvSpPr txBox="1"/>
          <p:nvPr/>
        </p:nvSpPr>
        <p:spPr>
          <a:xfrm>
            <a:off x="5304724" y="2621370"/>
            <a:ext cx="2815731" cy="307777"/>
          </a:xfrm>
          <a:prstGeom prst="rect">
            <a:avLst/>
          </a:prstGeom>
          <a:noFill/>
        </p:spPr>
        <p:txBody>
          <a:bodyPr wrap="square">
            <a:spAutoFit/>
          </a:bodyPr>
          <a:lstStyle/>
          <a:p>
            <a:pPr algn="r" defTabSz="914356"/>
            <a:r>
              <a:rPr lang="fr-FR" sz="1400" i="1" dirty="0" err="1">
                <a:solidFill>
                  <a:schemeClr val="tx1">
                    <a:lumMod val="50000"/>
                    <a:lumOff val="50000"/>
                  </a:schemeClr>
                </a:solidFill>
              </a:rPr>
              <a:t>Hanuka</a:t>
            </a:r>
            <a:r>
              <a:rPr lang="fr-FR" sz="1400" i="1" dirty="0">
                <a:solidFill>
                  <a:schemeClr val="tx1">
                    <a:lumMod val="50000"/>
                    <a:lumOff val="50000"/>
                  </a:schemeClr>
                </a:solidFill>
              </a:rPr>
              <a:t> et. al. PRAB , </a:t>
            </a:r>
            <a:r>
              <a:rPr lang="fr-FR" sz="1400" b="1" i="1" dirty="0">
                <a:solidFill>
                  <a:schemeClr val="tx1">
                    <a:lumMod val="50000"/>
                    <a:lumOff val="50000"/>
                  </a:schemeClr>
                </a:solidFill>
              </a:rPr>
              <a:t>2021</a:t>
            </a:r>
            <a:endParaRPr lang="en-US" sz="1400" b="1" i="1" dirty="0">
              <a:solidFill>
                <a:schemeClr val="tx1">
                  <a:lumMod val="50000"/>
                  <a:lumOff val="50000"/>
                </a:schemeClr>
              </a:solidFill>
            </a:endParaRPr>
          </a:p>
        </p:txBody>
      </p:sp>
      <p:pic>
        <p:nvPicPr>
          <p:cNvPr id="14" name="Picture 13" descr="Diagram&#10;&#10;Description automatically generated">
            <a:extLst>
              <a:ext uri="{FF2B5EF4-FFF2-40B4-BE49-F238E27FC236}">
                <a16:creationId xmlns:a16="http://schemas.microsoft.com/office/drawing/2014/main" id="{62E29687-5205-7DC4-1B82-B9EB8B9572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4003" y="3368583"/>
            <a:ext cx="2369939" cy="2330739"/>
          </a:xfrm>
          <a:prstGeom prst="rect">
            <a:avLst/>
          </a:prstGeom>
        </p:spPr>
      </p:pic>
      <p:sp>
        <p:nvSpPr>
          <p:cNvPr id="15" name="TextBox 14">
            <a:extLst>
              <a:ext uri="{FF2B5EF4-FFF2-40B4-BE49-F238E27FC236}">
                <a16:creationId xmlns:a16="http://schemas.microsoft.com/office/drawing/2014/main" id="{219B26DA-B5A7-CCB8-0F2E-14A810C6006A}"/>
              </a:ext>
            </a:extLst>
          </p:cNvPr>
          <p:cNvSpPr txBox="1"/>
          <p:nvPr/>
        </p:nvSpPr>
        <p:spPr>
          <a:xfrm>
            <a:off x="5278880" y="3368583"/>
            <a:ext cx="3457072" cy="830997"/>
          </a:xfrm>
          <a:prstGeom prst="rect">
            <a:avLst/>
          </a:prstGeom>
          <a:noFill/>
        </p:spPr>
        <p:txBody>
          <a:bodyPr wrap="square" rtlCol="0">
            <a:spAutoFit/>
          </a:bodyPr>
          <a:lstStyle/>
          <a:p>
            <a:r>
              <a:rPr lang="en-US" sz="1600" i="1" dirty="0">
                <a:solidFill>
                  <a:schemeClr val="accent5">
                    <a:lumMod val="75000"/>
                  </a:schemeClr>
                </a:solidFill>
              </a:rPr>
              <a:t>Higher-precision optimization possible when including hysteresis effects in model</a:t>
            </a:r>
          </a:p>
        </p:txBody>
      </p:sp>
      <p:pic>
        <p:nvPicPr>
          <p:cNvPr id="17" name="Picture 16">
            <a:extLst>
              <a:ext uri="{FF2B5EF4-FFF2-40B4-BE49-F238E27FC236}">
                <a16:creationId xmlns:a16="http://schemas.microsoft.com/office/drawing/2014/main" id="{1E3DE60A-A2F1-AEE5-EB45-D352A22606FC}"/>
              </a:ext>
            </a:extLst>
          </p:cNvPr>
          <p:cNvPicPr>
            <a:picLocks noChangeAspect="1"/>
          </p:cNvPicPr>
          <p:nvPr/>
        </p:nvPicPr>
        <p:blipFill rotWithShape="1">
          <a:blip r:embed="rId10"/>
          <a:srcRect t="46485"/>
          <a:stretch/>
        </p:blipFill>
        <p:spPr>
          <a:xfrm>
            <a:off x="5150683" y="4034136"/>
            <a:ext cx="3475679" cy="2215385"/>
          </a:xfrm>
          <a:prstGeom prst="rect">
            <a:avLst/>
          </a:prstGeom>
        </p:spPr>
      </p:pic>
      <p:cxnSp>
        <p:nvCxnSpPr>
          <p:cNvPr id="18" name="Straight Arrow Connector 17">
            <a:extLst>
              <a:ext uri="{FF2B5EF4-FFF2-40B4-BE49-F238E27FC236}">
                <a16:creationId xmlns:a16="http://schemas.microsoft.com/office/drawing/2014/main" id="{9D5EA223-681B-B81E-8307-6AE9C24FDE9B}"/>
              </a:ext>
            </a:extLst>
          </p:cNvPr>
          <p:cNvCxnSpPr>
            <a:cxnSpLocks/>
            <a:stCxn id="20" idx="2"/>
          </p:cNvCxnSpPr>
          <p:nvPr/>
        </p:nvCxnSpPr>
        <p:spPr>
          <a:xfrm>
            <a:off x="6551837" y="4642729"/>
            <a:ext cx="382796" cy="412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F964D75-E543-8055-5BBF-CB236F010339}"/>
              </a:ext>
            </a:extLst>
          </p:cNvPr>
          <p:cNvCxnSpPr>
            <a:cxnSpLocks/>
          </p:cNvCxnSpPr>
          <p:nvPr/>
        </p:nvCxnSpPr>
        <p:spPr>
          <a:xfrm>
            <a:off x="7785656" y="4921536"/>
            <a:ext cx="1016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46AAA8F-0E33-7C60-F871-F93D465B5140}"/>
              </a:ext>
            </a:extLst>
          </p:cNvPr>
          <p:cNvSpPr txBox="1"/>
          <p:nvPr/>
        </p:nvSpPr>
        <p:spPr>
          <a:xfrm>
            <a:off x="5824793" y="4140156"/>
            <a:ext cx="1454087" cy="502573"/>
          </a:xfrm>
          <a:prstGeom prst="rect">
            <a:avLst/>
          </a:prstGeom>
          <a:noFill/>
        </p:spPr>
        <p:txBody>
          <a:bodyPr wrap="square" rtlCol="0">
            <a:spAutoFit/>
          </a:bodyPr>
          <a:lstStyle/>
          <a:p>
            <a:pPr algn="ctr"/>
            <a:r>
              <a:rPr lang="en-US" sz="1333" dirty="0"/>
              <a:t>BO on sys. with hysteresis</a:t>
            </a:r>
          </a:p>
        </p:txBody>
      </p:sp>
      <p:sp>
        <p:nvSpPr>
          <p:cNvPr id="21" name="TextBox 20">
            <a:extLst>
              <a:ext uri="{FF2B5EF4-FFF2-40B4-BE49-F238E27FC236}">
                <a16:creationId xmlns:a16="http://schemas.microsoft.com/office/drawing/2014/main" id="{B20E4EB9-3ABE-8FFA-33B0-3ABB13098944}"/>
              </a:ext>
            </a:extLst>
          </p:cNvPr>
          <p:cNvSpPr txBox="1"/>
          <p:nvPr/>
        </p:nvSpPr>
        <p:spPr>
          <a:xfrm>
            <a:off x="7179571" y="4182872"/>
            <a:ext cx="1255580" cy="707694"/>
          </a:xfrm>
          <a:prstGeom prst="rect">
            <a:avLst/>
          </a:prstGeom>
          <a:noFill/>
        </p:spPr>
        <p:txBody>
          <a:bodyPr wrap="square" rtlCol="0">
            <a:spAutoFit/>
          </a:bodyPr>
          <a:lstStyle/>
          <a:p>
            <a:pPr algn="ctr"/>
            <a:r>
              <a:rPr lang="en-US" sz="1333" dirty="0"/>
              <a:t>Hybrid BO on sys. with hysteresis</a:t>
            </a:r>
          </a:p>
        </p:txBody>
      </p:sp>
      <p:pic>
        <p:nvPicPr>
          <p:cNvPr id="24" name="Picture 23">
            <a:extLst>
              <a:ext uri="{FF2B5EF4-FFF2-40B4-BE49-F238E27FC236}">
                <a16:creationId xmlns:a16="http://schemas.microsoft.com/office/drawing/2014/main" id="{75D3FC95-9E2D-AA55-FAC8-05FECC6B46B5}"/>
              </a:ext>
            </a:extLst>
          </p:cNvPr>
          <p:cNvPicPr>
            <a:picLocks noChangeAspect="1"/>
          </p:cNvPicPr>
          <p:nvPr/>
        </p:nvPicPr>
        <p:blipFill rotWithShape="1">
          <a:blip r:embed="rId11"/>
          <a:srcRect t="52249" b="964"/>
          <a:stretch/>
        </p:blipFill>
        <p:spPr>
          <a:xfrm>
            <a:off x="-18824" y="5162025"/>
            <a:ext cx="2211987" cy="1380945"/>
          </a:xfrm>
          <a:prstGeom prst="rect">
            <a:avLst/>
          </a:prstGeom>
        </p:spPr>
      </p:pic>
      <p:pic>
        <p:nvPicPr>
          <p:cNvPr id="25" name="Picture 24">
            <a:extLst>
              <a:ext uri="{FF2B5EF4-FFF2-40B4-BE49-F238E27FC236}">
                <a16:creationId xmlns:a16="http://schemas.microsoft.com/office/drawing/2014/main" id="{3810E9DF-EE8A-4759-0A7A-EFC003A44828}"/>
              </a:ext>
            </a:extLst>
          </p:cNvPr>
          <p:cNvPicPr>
            <a:picLocks noChangeAspect="1"/>
          </p:cNvPicPr>
          <p:nvPr/>
        </p:nvPicPr>
        <p:blipFill rotWithShape="1">
          <a:blip r:embed="rId11"/>
          <a:srcRect b="49806"/>
          <a:stretch/>
        </p:blipFill>
        <p:spPr>
          <a:xfrm>
            <a:off x="11649" y="3776802"/>
            <a:ext cx="2151040" cy="1329801"/>
          </a:xfrm>
          <a:prstGeom prst="rect">
            <a:avLst/>
          </a:prstGeom>
        </p:spPr>
      </p:pic>
      <p:pic>
        <p:nvPicPr>
          <p:cNvPr id="26" name="Picture 25">
            <a:extLst>
              <a:ext uri="{FF2B5EF4-FFF2-40B4-BE49-F238E27FC236}">
                <a16:creationId xmlns:a16="http://schemas.microsoft.com/office/drawing/2014/main" id="{023551C1-D141-9167-0FDD-A2C2E04EC3A3}"/>
              </a:ext>
            </a:extLst>
          </p:cNvPr>
          <p:cNvPicPr>
            <a:picLocks noChangeAspect="1"/>
          </p:cNvPicPr>
          <p:nvPr/>
        </p:nvPicPr>
        <p:blipFill>
          <a:blip r:embed="rId12"/>
          <a:stretch>
            <a:fillRect/>
          </a:stretch>
        </p:blipFill>
        <p:spPr>
          <a:xfrm>
            <a:off x="2436022" y="531462"/>
            <a:ext cx="2540372" cy="2184521"/>
          </a:xfrm>
          <a:prstGeom prst="rect">
            <a:avLst/>
          </a:prstGeom>
        </p:spPr>
      </p:pic>
      <p:sp>
        <p:nvSpPr>
          <p:cNvPr id="27" name="TextBox 26">
            <a:extLst>
              <a:ext uri="{FF2B5EF4-FFF2-40B4-BE49-F238E27FC236}">
                <a16:creationId xmlns:a16="http://schemas.microsoft.com/office/drawing/2014/main" id="{5F392442-46D7-D023-87A6-4664FBE05DD5}"/>
              </a:ext>
            </a:extLst>
          </p:cNvPr>
          <p:cNvSpPr txBox="1"/>
          <p:nvPr/>
        </p:nvSpPr>
        <p:spPr>
          <a:xfrm>
            <a:off x="1765472" y="2716160"/>
            <a:ext cx="2815731" cy="307777"/>
          </a:xfrm>
          <a:prstGeom prst="rect">
            <a:avLst/>
          </a:prstGeom>
          <a:noFill/>
        </p:spPr>
        <p:txBody>
          <a:bodyPr wrap="square">
            <a:spAutoFit/>
          </a:bodyPr>
          <a:lstStyle/>
          <a:p>
            <a:pPr algn="r" defTabSz="914356"/>
            <a:r>
              <a:rPr lang="fr-FR" sz="1400" i="1" dirty="0" err="1">
                <a:solidFill>
                  <a:schemeClr val="tx1">
                    <a:lumMod val="50000"/>
                    <a:lumOff val="50000"/>
                  </a:schemeClr>
                </a:solidFill>
              </a:rPr>
              <a:t>Duris</a:t>
            </a:r>
            <a:r>
              <a:rPr lang="fr-FR" sz="1400" i="1" dirty="0">
                <a:solidFill>
                  <a:schemeClr val="tx1">
                    <a:lumMod val="50000"/>
                    <a:lumOff val="50000"/>
                  </a:schemeClr>
                </a:solidFill>
              </a:rPr>
              <a:t> et. al. PRL , </a:t>
            </a:r>
            <a:r>
              <a:rPr lang="fr-FR" sz="1400" b="1" i="1" dirty="0">
                <a:solidFill>
                  <a:schemeClr val="tx1">
                    <a:lumMod val="50000"/>
                    <a:lumOff val="50000"/>
                  </a:schemeClr>
                </a:solidFill>
              </a:rPr>
              <a:t>2020</a:t>
            </a:r>
            <a:endParaRPr lang="en-US" sz="1400" b="1" i="1" dirty="0">
              <a:solidFill>
                <a:schemeClr val="tx1">
                  <a:lumMod val="50000"/>
                  <a:lumOff val="50000"/>
                </a:schemeClr>
              </a:solidFill>
            </a:endParaRPr>
          </a:p>
        </p:txBody>
      </p:sp>
      <p:sp>
        <p:nvSpPr>
          <p:cNvPr id="28" name="TextBox 27">
            <a:extLst>
              <a:ext uri="{FF2B5EF4-FFF2-40B4-BE49-F238E27FC236}">
                <a16:creationId xmlns:a16="http://schemas.microsoft.com/office/drawing/2014/main" id="{2331EFA4-18A1-A971-2A95-21B5B4627B1F}"/>
              </a:ext>
            </a:extLst>
          </p:cNvPr>
          <p:cNvSpPr txBox="1"/>
          <p:nvPr/>
        </p:nvSpPr>
        <p:spPr>
          <a:xfrm>
            <a:off x="2276581" y="5804608"/>
            <a:ext cx="2815731" cy="318100"/>
          </a:xfrm>
          <a:prstGeom prst="rect">
            <a:avLst/>
          </a:prstGeom>
          <a:noFill/>
        </p:spPr>
        <p:txBody>
          <a:bodyPr wrap="square">
            <a:spAutoFit/>
          </a:bodyPr>
          <a:lstStyle/>
          <a:p>
            <a:pPr algn="r" defTabSz="914356"/>
            <a:r>
              <a:rPr lang="fr-FR" sz="1467" i="1" dirty="0">
                <a:solidFill>
                  <a:schemeClr val="tx1">
                    <a:lumMod val="50000"/>
                    <a:lumOff val="50000"/>
                  </a:schemeClr>
                </a:solidFill>
              </a:rPr>
              <a:t>Roussel et. al. PRL , </a:t>
            </a:r>
            <a:r>
              <a:rPr lang="fr-FR" sz="1467" b="1" i="1" dirty="0">
                <a:solidFill>
                  <a:schemeClr val="tx1">
                    <a:lumMod val="50000"/>
                    <a:lumOff val="50000"/>
                  </a:schemeClr>
                </a:solidFill>
              </a:rPr>
              <a:t>2022</a:t>
            </a:r>
            <a:endParaRPr lang="en-US" sz="1467" b="1" i="1" dirty="0">
              <a:solidFill>
                <a:schemeClr val="tx1">
                  <a:lumMod val="50000"/>
                  <a:lumOff val="50000"/>
                </a:schemeClr>
              </a:solidFill>
            </a:endParaRPr>
          </a:p>
        </p:txBody>
      </p:sp>
      <p:sp>
        <p:nvSpPr>
          <p:cNvPr id="29" name="TextBox 28">
            <a:extLst>
              <a:ext uri="{FF2B5EF4-FFF2-40B4-BE49-F238E27FC236}">
                <a16:creationId xmlns:a16="http://schemas.microsoft.com/office/drawing/2014/main" id="{46FD0D7E-6A58-9C3E-D93B-FE90E639EBFF}"/>
              </a:ext>
            </a:extLst>
          </p:cNvPr>
          <p:cNvSpPr txBox="1"/>
          <p:nvPr/>
        </p:nvSpPr>
        <p:spPr>
          <a:xfrm>
            <a:off x="-622568" y="6481840"/>
            <a:ext cx="2815731" cy="307777"/>
          </a:xfrm>
          <a:prstGeom prst="rect">
            <a:avLst/>
          </a:prstGeom>
          <a:noFill/>
        </p:spPr>
        <p:txBody>
          <a:bodyPr wrap="square">
            <a:spAutoFit/>
          </a:bodyPr>
          <a:lstStyle/>
          <a:p>
            <a:pPr algn="r" defTabSz="914356"/>
            <a:r>
              <a:rPr lang="fr-FR" sz="1400" i="1" dirty="0">
                <a:solidFill>
                  <a:schemeClr val="tx1">
                    <a:lumMod val="50000"/>
                    <a:lumOff val="50000"/>
                  </a:schemeClr>
                </a:solidFill>
              </a:rPr>
              <a:t>Roussel et. al. PRAB , </a:t>
            </a:r>
            <a:r>
              <a:rPr lang="fr-FR" sz="1400" b="1" i="1" dirty="0">
                <a:solidFill>
                  <a:schemeClr val="tx1">
                    <a:lumMod val="50000"/>
                    <a:lumOff val="50000"/>
                  </a:schemeClr>
                </a:solidFill>
              </a:rPr>
              <a:t>2021</a:t>
            </a:r>
            <a:endParaRPr lang="en-US" sz="1400" b="1" i="1" dirty="0">
              <a:solidFill>
                <a:schemeClr val="tx1">
                  <a:lumMod val="50000"/>
                  <a:lumOff val="50000"/>
                </a:schemeClr>
              </a:solidFill>
            </a:endParaRPr>
          </a:p>
        </p:txBody>
      </p:sp>
      <p:sp>
        <p:nvSpPr>
          <p:cNvPr id="30" name="TextBox 29">
            <a:extLst>
              <a:ext uri="{FF2B5EF4-FFF2-40B4-BE49-F238E27FC236}">
                <a16:creationId xmlns:a16="http://schemas.microsoft.com/office/drawing/2014/main" id="{CF0BBB89-3C34-37C0-AFC3-B534D8591055}"/>
              </a:ext>
            </a:extLst>
          </p:cNvPr>
          <p:cNvSpPr txBox="1"/>
          <p:nvPr/>
        </p:nvSpPr>
        <p:spPr>
          <a:xfrm>
            <a:off x="2172020" y="224827"/>
            <a:ext cx="2996297" cy="338554"/>
          </a:xfrm>
          <a:prstGeom prst="rect">
            <a:avLst/>
          </a:prstGeom>
          <a:noFill/>
        </p:spPr>
        <p:txBody>
          <a:bodyPr wrap="square" rtlCol="0">
            <a:spAutoFit/>
          </a:bodyPr>
          <a:lstStyle/>
          <a:p>
            <a:pPr algn="ctr"/>
            <a:r>
              <a:rPr lang="en-US" sz="1600" i="1" dirty="0">
                <a:solidFill>
                  <a:schemeClr val="accent5">
                    <a:lumMod val="75000"/>
                  </a:schemeClr>
                </a:solidFill>
              </a:rPr>
              <a:t>FEL pulse energy tuning at LCLS</a:t>
            </a:r>
          </a:p>
        </p:txBody>
      </p:sp>
      <p:sp>
        <p:nvSpPr>
          <p:cNvPr id="31" name="TextBox 30">
            <a:extLst>
              <a:ext uri="{FF2B5EF4-FFF2-40B4-BE49-F238E27FC236}">
                <a16:creationId xmlns:a16="http://schemas.microsoft.com/office/drawing/2014/main" id="{D851942F-76D4-2EF3-053D-EB5FE7486BD2}"/>
              </a:ext>
            </a:extLst>
          </p:cNvPr>
          <p:cNvSpPr txBox="1"/>
          <p:nvPr/>
        </p:nvSpPr>
        <p:spPr>
          <a:xfrm>
            <a:off x="5375850" y="242438"/>
            <a:ext cx="3160524" cy="338554"/>
          </a:xfrm>
          <a:prstGeom prst="rect">
            <a:avLst/>
          </a:prstGeom>
          <a:noFill/>
        </p:spPr>
        <p:txBody>
          <a:bodyPr wrap="square" rtlCol="0">
            <a:spAutoFit/>
          </a:bodyPr>
          <a:lstStyle/>
          <a:p>
            <a:pPr algn="ctr"/>
            <a:r>
              <a:rPr lang="en-US" sz="1600" i="1" dirty="0">
                <a:solidFill>
                  <a:schemeClr val="accent5">
                    <a:lumMod val="75000"/>
                  </a:schemeClr>
                </a:solidFill>
              </a:rPr>
              <a:t>Loss rate tuning at SPEAR3</a:t>
            </a:r>
          </a:p>
        </p:txBody>
      </p:sp>
      <p:sp>
        <p:nvSpPr>
          <p:cNvPr id="32" name="TextBox 31">
            <a:extLst>
              <a:ext uri="{FF2B5EF4-FFF2-40B4-BE49-F238E27FC236}">
                <a16:creationId xmlns:a16="http://schemas.microsoft.com/office/drawing/2014/main" id="{D7AF5DC3-1240-C83D-6C76-520C0D8ACD99}"/>
              </a:ext>
            </a:extLst>
          </p:cNvPr>
          <p:cNvSpPr txBox="1"/>
          <p:nvPr/>
        </p:nvSpPr>
        <p:spPr>
          <a:xfrm>
            <a:off x="-252759" y="3232610"/>
            <a:ext cx="2922859" cy="584775"/>
          </a:xfrm>
          <a:prstGeom prst="rect">
            <a:avLst/>
          </a:prstGeom>
          <a:noFill/>
        </p:spPr>
        <p:txBody>
          <a:bodyPr wrap="square" rtlCol="0">
            <a:spAutoFit/>
          </a:bodyPr>
          <a:lstStyle/>
          <a:p>
            <a:pPr algn="ctr"/>
            <a:r>
              <a:rPr lang="en-US" sz="1600" i="1" dirty="0">
                <a:solidFill>
                  <a:schemeClr val="accent5">
                    <a:lumMod val="75000"/>
                  </a:schemeClr>
                </a:solidFill>
              </a:rPr>
              <a:t>Multi-objective </a:t>
            </a:r>
          </a:p>
          <a:p>
            <a:pPr algn="ctr"/>
            <a:r>
              <a:rPr lang="en-US" sz="1600" i="1" dirty="0">
                <a:solidFill>
                  <a:schemeClr val="accent5">
                    <a:lumMod val="75000"/>
                  </a:schemeClr>
                </a:solidFill>
              </a:rPr>
              <a:t>Bayesian Optimization</a:t>
            </a:r>
          </a:p>
        </p:txBody>
      </p:sp>
      <p:cxnSp>
        <p:nvCxnSpPr>
          <p:cNvPr id="35" name="Straight Arrow Connector 34">
            <a:extLst>
              <a:ext uri="{FF2B5EF4-FFF2-40B4-BE49-F238E27FC236}">
                <a16:creationId xmlns:a16="http://schemas.microsoft.com/office/drawing/2014/main" id="{8DC37D91-B30C-9E96-8B54-2BFFE1C2C8BD}"/>
              </a:ext>
            </a:extLst>
          </p:cNvPr>
          <p:cNvCxnSpPr>
            <a:cxnSpLocks/>
            <a:stCxn id="7" idx="3"/>
            <a:endCxn id="6" idx="1"/>
          </p:cNvCxnSpPr>
          <p:nvPr/>
        </p:nvCxnSpPr>
        <p:spPr>
          <a:xfrm>
            <a:off x="10262708" y="5611096"/>
            <a:ext cx="613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E5A993F-2A35-A6A3-02A8-66F5650807D6}"/>
              </a:ext>
            </a:extLst>
          </p:cNvPr>
          <p:cNvSpPr/>
          <p:nvPr/>
        </p:nvSpPr>
        <p:spPr>
          <a:xfrm>
            <a:off x="80066" y="3776802"/>
            <a:ext cx="112975" cy="19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0" name="Rectangle 39">
            <a:extLst>
              <a:ext uri="{FF2B5EF4-FFF2-40B4-BE49-F238E27FC236}">
                <a16:creationId xmlns:a16="http://schemas.microsoft.com/office/drawing/2014/main" id="{3CA5913B-A828-ABE0-D1FC-F6C912DF85D4}"/>
              </a:ext>
            </a:extLst>
          </p:cNvPr>
          <p:cNvSpPr/>
          <p:nvPr/>
        </p:nvSpPr>
        <p:spPr>
          <a:xfrm>
            <a:off x="50801" y="5013654"/>
            <a:ext cx="112975" cy="199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1" name="Rectangle 40">
            <a:extLst>
              <a:ext uri="{FF2B5EF4-FFF2-40B4-BE49-F238E27FC236}">
                <a16:creationId xmlns:a16="http://schemas.microsoft.com/office/drawing/2014/main" id="{7F0B6BC2-9649-5BD7-25FE-43F0F2B9E718}"/>
              </a:ext>
            </a:extLst>
          </p:cNvPr>
          <p:cNvSpPr/>
          <p:nvPr/>
        </p:nvSpPr>
        <p:spPr>
          <a:xfrm>
            <a:off x="5278881" y="4007235"/>
            <a:ext cx="271612" cy="215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49" name="TextBox 48">
            <a:extLst>
              <a:ext uri="{FF2B5EF4-FFF2-40B4-BE49-F238E27FC236}">
                <a16:creationId xmlns:a16="http://schemas.microsoft.com/office/drawing/2014/main" id="{D8900F96-946F-4D65-0CB2-11DDEC50826F}"/>
              </a:ext>
            </a:extLst>
          </p:cNvPr>
          <p:cNvSpPr txBox="1"/>
          <p:nvPr/>
        </p:nvSpPr>
        <p:spPr>
          <a:xfrm>
            <a:off x="10766069" y="4029676"/>
            <a:ext cx="614271" cy="297454"/>
          </a:xfrm>
          <a:prstGeom prst="rect">
            <a:avLst/>
          </a:prstGeom>
          <a:noFill/>
        </p:spPr>
        <p:txBody>
          <a:bodyPr wrap="none" rtlCol="0">
            <a:spAutoFit/>
          </a:bodyPr>
          <a:lstStyle/>
          <a:p>
            <a:r>
              <a:rPr lang="en-US" sz="1333" i="1" dirty="0">
                <a:solidFill>
                  <a:schemeClr val="bg1"/>
                </a:solidFill>
              </a:rPr>
              <a:t>target</a:t>
            </a:r>
          </a:p>
        </p:txBody>
      </p:sp>
      <p:sp>
        <p:nvSpPr>
          <p:cNvPr id="50" name="TextBox 49">
            <a:extLst>
              <a:ext uri="{FF2B5EF4-FFF2-40B4-BE49-F238E27FC236}">
                <a16:creationId xmlns:a16="http://schemas.microsoft.com/office/drawing/2014/main" id="{14CC3E75-13CB-5081-6A4A-7F88A6475254}"/>
              </a:ext>
            </a:extLst>
          </p:cNvPr>
          <p:cNvSpPr txBox="1"/>
          <p:nvPr/>
        </p:nvSpPr>
        <p:spPr>
          <a:xfrm>
            <a:off x="11650" y="853598"/>
            <a:ext cx="2260015" cy="1528367"/>
          </a:xfrm>
          <a:prstGeom prst="rect">
            <a:avLst/>
          </a:prstGeom>
          <a:noFill/>
        </p:spPr>
        <p:txBody>
          <a:bodyPr wrap="square" rtlCol="0">
            <a:spAutoFit/>
          </a:bodyPr>
          <a:lstStyle/>
          <a:p>
            <a:pPr algn="ctr"/>
            <a:r>
              <a:rPr lang="en-US" sz="2133" b="1" dirty="0">
                <a:solidFill>
                  <a:srgbClr val="C00000"/>
                </a:solidFill>
              </a:rPr>
              <a:t>Many successes with Bayesian Optimization</a:t>
            </a:r>
          </a:p>
          <a:p>
            <a:pPr algn="ctr"/>
            <a:endParaRPr lang="en-US" sz="800" b="1" dirty="0">
              <a:solidFill>
                <a:srgbClr val="C00000"/>
              </a:solidFill>
            </a:endParaRPr>
          </a:p>
          <a:p>
            <a:pPr algn="ctr"/>
            <a:r>
              <a:rPr lang="en-US" sz="2133" b="1" dirty="0">
                <a:solidFill>
                  <a:srgbClr val="C00000"/>
                </a:solidFill>
              </a:rPr>
              <a:t> </a:t>
            </a:r>
            <a:r>
              <a:rPr lang="en-US" sz="2133" i="1" dirty="0">
                <a:solidFill>
                  <a:srgbClr val="C00000"/>
                </a:solidFill>
              </a:rPr>
              <a:t>(+ improvements)</a:t>
            </a:r>
            <a:endParaRPr lang="en-US" sz="2133" i="1" dirty="0">
              <a:solidFill>
                <a:srgbClr val="C00000"/>
              </a:solidFill>
              <a:sym typeface="Wingdings" pitchFamily="2" charset="2"/>
            </a:endParaRPr>
          </a:p>
        </p:txBody>
      </p:sp>
      <p:sp>
        <p:nvSpPr>
          <p:cNvPr id="51" name="TextBox 50">
            <a:extLst>
              <a:ext uri="{FF2B5EF4-FFF2-40B4-BE49-F238E27FC236}">
                <a16:creationId xmlns:a16="http://schemas.microsoft.com/office/drawing/2014/main" id="{4EF3931F-06C1-8E74-C94A-752601B675BE}"/>
              </a:ext>
            </a:extLst>
          </p:cNvPr>
          <p:cNvSpPr txBox="1"/>
          <p:nvPr/>
        </p:nvSpPr>
        <p:spPr>
          <a:xfrm>
            <a:off x="3241545" y="6378150"/>
            <a:ext cx="8126840" cy="338554"/>
          </a:xfrm>
          <a:prstGeom prst="rect">
            <a:avLst/>
          </a:prstGeom>
          <a:noFill/>
        </p:spPr>
        <p:txBody>
          <a:bodyPr wrap="none" rtlCol="0">
            <a:spAutoFit/>
          </a:bodyPr>
          <a:lstStyle/>
          <a:p>
            <a:r>
              <a:rPr lang="en-US" sz="1600" i="1" dirty="0">
                <a:solidFill>
                  <a:srgbClr val="C00000"/>
                </a:solidFill>
              </a:rPr>
              <a:t>Algorithms being implemented/distributed in </a:t>
            </a:r>
            <a:r>
              <a:rPr lang="en-US" sz="1600" i="1" dirty="0" err="1">
                <a:solidFill>
                  <a:srgbClr val="C00000"/>
                </a:solidFill>
              </a:rPr>
              <a:t>Xopt</a:t>
            </a:r>
            <a:r>
              <a:rPr lang="en-US" sz="1600" i="1" dirty="0">
                <a:solidFill>
                  <a:srgbClr val="C00000"/>
                </a:solidFill>
              </a:rPr>
              <a:t>: </a:t>
            </a:r>
            <a:r>
              <a:rPr lang="en-US" sz="1600" i="1" dirty="0">
                <a:solidFill>
                  <a:srgbClr val="C00000"/>
                </a:solidFill>
                <a:hlinkClick r:id="rId13">
                  <a:extLst>
                    <a:ext uri="{A12FA001-AC4F-418D-AE19-62706E023703}">
                      <ahyp:hlinkClr xmlns:ahyp="http://schemas.microsoft.com/office/drawing/2018/hyperlinkcolor" val="tx"/>
                    </a:ext>
                  </a:extLst>
                </a:hlinkClick>
              </a:rPr>
              <a:t>https://github.com/ChristopherMayes/Xopt</a:t>
            </a:r>
            <a:r>
              <a:rPr lang="en-US" sz="1600" i="1" dirty="0">
                <a:solidFill>
                  <a:srgbClr val="C00000"/>
                </a:solidFill>
              </a:rPr>
              <a:t> </a:t>
            </a:r>
          </a:p>
        </p:txBody>
      </p:sp>
      <p:pic>
        <p:nvPicPr>
          <p:cNvPr id="52" name="Picture 2">
            <a:extLst>
              <a:ext uri="{FF2B5EF4-FFF2-40B4-BE49-F238E27FC236}">
                <a16:creationId xmlns:a16="http://schemas.microsoft.com/office/drawing/2014/main" id="{7D6CA8FC-0A28-568C-B77B-2FCE9EE5582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671234" y="6196668"/>
            <a:ext cx="1004332" cy="633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66994"/>
      </p:ext>
    </p:extLst>
  </p:cSld>
  <p:clrMapOvr>
    <a:masterClrMapping/>
  </p:clrMapOvr>
</p:sld>
</file>

<file path=ppt/theme/theme1.xml><?xml version="1.0" encoding="utf-8"?>
<a:theme xmlns:a="http://schemas.openxmlformats.org/drawingml/2006/main" name="Gregs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ICS7forPhysics" id="{4A4E3D98-067C-6F41-94A5-787EDB4EC91F}" vid="{2FB366DA-96A0-4844-9F1D-7C9BD30681D5}"/>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ICS7forPhysics" id="{4A4E3D98-067C-6F41-94A5-787EDB4EC91F}" vid="{D01F23D3-E741-5243-8605-A9FC878A2A54}"/>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ICS7forPhysics" id="{4A4E3D98-067C-6F41-94A5-787EDB4EC91F}" vid="{23D6B43F-B8D5-744B-8F6E-35006B11254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GregsTheme</Template>
  <TotalTime>47976</TotalTime>
  <Words>9145</Words>
  <Application>Microsoft Macintosh PowerPoint</Application>
  <PresentationFormat>Widescreen</PresentationFormat>
  <Paragraphs>1093</Paragraphs>
  <Slides>63</Slides>
  <Notes>27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63</vt:i4>
      </vt:variant>
    </vt:vector>
  </HeadingPairs>
  <TitlesOfParts>
    <vt:vector size="78" baseType="lpstr">
      <vt:lpstr>Arial</vt:lpstr>
      <vt:lpstr>Calibri</vt:lpstr>
      <vt:lpstr>Calibri Light</vt:lpstr>
      <vt:lpstr>Cambria</vt:lpstr>
      <vt:lpstr>Cambria Math</vt:lpstr>
      <vt:lpstr>Courier</vt:lpstr>
      <vt:lpstr>Courier New</vt:lpstr>
      <vt:lpstr>Gill Sans MT</vt:lpstr>
      <vt:lpstr>Lato</vt:lpstr>
      <vt:lpstr>Liberation Serif</vt:lpstr>
      <vt:lpstr>Proxima Nova</vt:lpstr>
      <vt:lpstr>Wingdings</vt:lpstr>
      <vt:lpstr>GregsTheme</vt:lpstr>
      <vt:lpstr>1_Custom Design</vt:lpstr>
      <vt:lpstr>Custom Design</vt:lpstr>
      <vt:lpstr>Accelerator Systems Cyber Security Activities at SLAC.</vt:lpstr>
      <vt:lpstr>How Beam Tuning by ML, AI, and Big Data are Changing Accelerator Network Architecture and Cyber Security at SLAC</vt:lpstr>
      <vt:lpstr>Talk Outline. Accelerator Computing and Controls Revolution</vt:lpstr>
      <vt:lpstr>Talk Outline. Accelerator Computing and Controls Revolution</vt:lpstr>
      <vt:lpstr>Classical Beam Tuning </vt:lpstr>
      <vt:lpstr>PowerPoint Presentation</vt:lpstr>
      <vt:lpstr>PowerPoint Presentation</vt:lpstr>
      <vt:lpstr>PowerPoint Presentation</vt:lpstr>
      <vt:lpstr>PowerPoint Presentation</vt:lpstr>
      <vt:lpstr>Efficient Emittance Optimization with Partial Measurements</vt:lpstr>
      <vt:lpstr>In Regular Use: Injector Surrogate Model at LCLS </vt:lpstr>
      <vt:lpstr>LUME-services:  An online modeling service built on microservices</vt:lpstr>
      <vt:lpstr>PowerPoint Presentation</vt:lpstr>
      <vt:lpstr>Talk Outline. Accelerator Computing and Controls Revolution</vt:lpstr>
      <vt:lpstr>Need: Fast-Executing &amp; Accurate System Models</vt:lpstr>
      <vt:lpstr>Fast-Executing,  Accurate System Models</vt:lpstr>
      <vt:lpstr>Goal: Multi-modal HPC Modeling Facility. Full Integration of AI/ML Optimization, Data-Driven Modeling, and Physics Simulations, working in a machine-agnostic ecosystem for online simulation, but delivering fast model RESULTS - PV settings - to running accelerators (!)</vt:lpstr>
      <vt:lpstr>Beam Synchronous Data – and Event building</vt:lpstr>
      <vt:lpstr> “All the [beam] data, all the time” at SLAC’s LCLS</vt:lpstr>
      <vt:lpstr>EPICS 7 network performance (pvAccess)</vt:lpstr>
      <vt:lpstr>Data will drive analytics. Both data generated and storage requirement are set to grow enormously </vt:lpstr>
      <vt:lpstr>EPICS Version 7 in a Nutshell</vt:lpstr>
      <vt:lpstr>EPICS 7 Image Type (NTNDArray) Example Helping ML answer e.g. – What does the cathode look like when the photon flux intensity is high  </vt:lpstr>
      <vt:lpstr>Emerging Control Ecosystem Roles in AI/ML &amp; Physics Applications</vt:lpstr>
      <vt:lpstr>Review - Physics Requirements of the Future Controls</vt:lpstr>
      <vt:lpstr>Talk Outline. Accelerator Computing and Controls Revolution</vt:lpstr>
      <vt:lpstr>Our PRODUCTION Distributed Control System + EPICS Cyber Schematic </vt:lpstr>
      <vt:lpstr>Present Typical Accelerator Computing Architecture  (LCLS complex at SLAC) </vt:lpstr>
      <vt:lpstr>In progress Accelerator Computing Architecture Multi-modal modelling systems added to High Performance Computing </vt:lpstr>
      <vt:lpstr>SLAC Shared Science Data Facility (S3DF) and  Stanford Research Computing Facility (SRCF)</vt:lpstr>
      <vt:lpstr>Secure Model Tuning Solution (PVs values)  Implementation(*) Requirements</vt:lpstr>
      <vt:lpstr>Requirement: ML / AI solution must include Machine Safety and Beam Operational Requirements!</vt:lpstr>
      <vt:lpstr>Talk Outline. Accelerator Computing and Controls Revolution</vt:lpstr>
      <vt:lpstr>Cyber Threat Statistics and Context</vt:lpstr>
      <vt:lpstr>Requirement: Secure EPICS. </vt:lpstr>
      <vt:lpstr>EPICS Security Improvement:  PvAccess and Transport Layer Security (TLS)</vt:lpstr>
      <vt:lpstr>EPICS Security Improvement 2:  US Dept of Energy sponsored project to add TLS to PvAccess for the EPICS community</vt:lpstr>
      <vt:lpstr>Possible Solution – Production Read Only EPICS Mailbox</vt:lpstr>
      <vt:lpstr>Propose “Best” Solution – Direct read/write to/from Model process, over TLS secure (EPICS) PV.</vt:lpstr>
      <vt:lpstr>Propose “Best” Solution – Direct read/write to/from Model process, over TLS secure (EPICS) PV.</vt:lpstr>
      <vt:lpstr>The Control System Network is Defined As the network of endpoints that communicate over secure (TLS) PVA.</vt:lpstr>
      <vt:lpstr>Summary: AI/ML/Multi-particle simulation will change how we do beam tuning, and in turn change computing infrastructure and Cyber Security design.</vt:lpstr>
      <vt:lpstr>PowerPoint Presentation</vt:lpstr>
      <vt:lpstr>Summary</vt:lpstr>
      <vt:lpstr>PowerPoint Presentation</vt:lpstr>
      <vt:lpstr>PowerPoint Presentation</vt:lpstr>
      <vt:lpstr>Neural Network System Models + Bayesian Optimization</vt:lpstr>
      <vt:lpstr>Modular, Open-Source  Software Development</vt:lpstr>
      <vt:lpstr>PowerPoint Presentation</vt:lpstr>
      <vt:lpstr>Talk Outline</vt:lpstr>
      <vt:lpstr>Data will drive analytics. Both data generated and storage requirement are set to grow enormously </vt:lpstr>
      <vt:lpstr>New Data Sizes, ML and Online Multi-particle Model, their Implications and Requirements on Architecture</vt:lpstr>
      <vt:lpstr>PowerPoint Presentation</vt:lpstr>
      <vt:lpstr>PowerPoint Presentation</vt:lpstr>
      <vt:lpstr>Example: Multi-Objective Bayesian Optimization (MOBO)</vt:lpstr>
      <vt:lpstr>Broad Set of Areas for ML to Impact Operation</vt:lpstr>
      <vt:lpstr>Virtual Diagnostics</vt:lpstr>
      <vt:lpstr>Example: Physics-Informed Bayesian Optimization</vt:lpstr>
      <vt:lpstr>Accelerator Infrastructure data through EPICS</vt:lpstr>
      <vt:lpstr>Accelerator Computing Architecture Early 2023</vt:lpstr>
      <vt:lpstr>PowerPoint Presentation</vt:lpstr>
      <vt:lpstr>Possible Solution 2 – DMZ Mailbox EPICS Service.</vt:lpstr>
      <vt:lpstr>Possible Solution 3 – Authenticated PVA Mailbox EPICS Service.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DEVELOPMENT AND PHYSICS ANALYSIS ENVIRONMENT </dc:title>
  <dc:creator>White, Greg</dc:creator>
  <cp:lastModifiedBy>White, Greg</cp:lastModifiedBy>
  <cp:revision>252</cp:revision>
  <dcterms:created xsi:type="dcterms:W3CDTF">2021-08-16T17:01:26Z</dcterms:created>
  <dcterms:modified xsi:type="dcterms:W3CDTF">2023-10-07T14:42:50Z</dcterms:modified>
</cp:coreProperties>
</file>