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9" r:id="rId4"/>
    <p:sldId id="262" r:id="rId5"/>
    <p:sldId id="273" r:id="rId6"/>
    <p:sldId id="266" r:id="rId7"/>
    <p:sldId id="268" r:id="rId8"/>
    <p:sldId id="270" r:id="rId9"/>
    <p:sldId id="271" r:id="rId10"/>
    <p:sldId id="257" r:id="rId11"/>
    <p:sldId id="259" r:id="rId12"/>
    <p:sldId id="263" r:id="rId13"/>
    <p:sldId id="265"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95F"/>
    <a:srgbClr val="223F64"/>
    <a:srgbClr val="2F5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04"/>
  </p:normalViewPr>
  <p:slideViewPr>
    <p:cSldViewPr snapToGrid="0">
      <p:cViewPr varScale="1">
        <p:scale>
          <a:sx n="97" d="100"/>
          <a:sy n="97" d="100"/>
        </p:scale>
        <p:origin x="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8485-816D-99D9-8A5F-999205697E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803E6F-7C6E-7EE7-D656-49B9CD27EA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F0326-149B-22DE-CBB7-89C0D16909FD}"/>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5899B63C-6E17-B348-6F10-0D9201025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42140-DDF6-B1CD-848C-2272E0E74A45}"/>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1297299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1CE9-6E59-895C-BBD8-EFA08BFB1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B6B1F-4024-7FD6-3A27-BC6AB967F2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23EB3-C27B-3356-4EEC-19AF6307F116}"/>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F6FD1EB6-13BC-0871-C6FE-53B153D8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87B39-B4C2-E2C1-D4B5-AC618067B7C6}"/>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63260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C9039-96C6-DD09-9E9B-C59EEB786B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371AAF-DA79-DD40-0C39-71775ABA33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4797E-25CE-AF15-BEE8-5B13E19800B7}"/>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4C85FC10-085E-6B60-5BB4-9EA55BB6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C16DA-DA7C-01C4-679C-EA9A9F2EFEA2}"/>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132748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5B56-B476-C30D-4C04-13971D2AA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DCA42-8B0F-F5D1-3325-D4F5AC22A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79ABD-5169-2AA3-9C68-A204ABAF60D4}"/>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CA3F74CE-3A33-10B7-A9DE-868F6CC80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B9423-7250-C2FC-8C0F-3439B4E38CFD}"/>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2696335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6ADD-8CAD-B555-6D56-E0123D6D84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0851C2-F850-9EEB-2BB0-FB75EA1ED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C2134-8035-9011-A3AA-2157B1AE000D}"/>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955CFB60-8808-D4A5-F8A1-0D5FD4914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9A83A-5775-8929-A5CF-6789708F7F45}"/>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103452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2983-CBFD-723F-BBC6-10278F97F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71E73-32C4-65CC-8A73-7C071EFDC4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F199B-685F-D45A-CA46-46B74C4420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0636E4-3AE3-ACB2-3555-CAA0CCFD7C49}"/>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6" name="Footer Placeholder 5">
            <a:extLst>
              <a:ext uri="{FF2B5EF4-FFF2-40B4-BE49-F238E27FC236}">
                <a16:creationId xmlns:a16="http://schemas.microsoft.com/office/drawing/2014/main" id="{EE7813BC-776D-33AA-36F2-D342A3DAB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9D02E-F4CC-756A-3F9F-CAA1C5D618F3}"/>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293115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8FC2-14FB-6963-6F89-DC3F50F069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6FFBE4-EC16-876C-7D05-E8E6056B0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C9949-3251-7EF8-1853-D5FB15836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376061-7DC5-A421-EEF6-A740B074A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D7552-D264-8397-00D9-738631F52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31DDA7-4276-5C67-3B5F-CF0EDF6603C0}"/>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8" name="Footer Placeholder 7">
            <a:extLst>
              <a:ext uri="{FF2B5EF4-FFF2-40B4-BE49-F238E27FC236}">
                <a16:creationId xmlns:a16="http://schemas.microsoft.com/office/drawing/2014/main" id="{29C62E65-7151-2912-EB65-BC35E89C1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E78986-3D53-6FB6-C6F9-42ED53322AEA}"/>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312816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911B-7C24-B781-CD0E-EAB1C1B70B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DDE63-2331-D0FF-C438-50D93C7C464C}"/>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4" name="Footer Placeholder 3">
            <a:extLst>
              <a:ext uri="{FF2B5EF4-FFF2-40B4-BE49-F238E27FC236}">
                <a16:creationId xmlns:a16="http://schemas.microsoft.com/office/drawing/2014/main" id="{9F119F4F-88EF-ACBA-4F2C-344AAE1929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032AB-07C7-4C00-3528-0F17EA014876}"/>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306824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DDBCC-2C6E-A0AE-02D4-C241ABCEDD1F}"/>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3" name="Footer Placeholder 2">
            <a:extLst>
              <a:ext uri="{FF2B5EF4-FFF2-40B4-BE49-F238E27FC236}">
                <a16:creationId xmlns:a16="http://schemas.microsoft.com/office/drawing/2014/main" id="{2EE3956F-5D11-388F-1E11-BF6A9722C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BBA6E5-1B21-88F7-6285-27A588ADD9A6}"/>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228971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B817-068C-B360-F596-0E1661DCA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DF32-B839-D996-767E-B5C919825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4E52F3-BB57-166F-7F54-00A9E4F4C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D096A-89C9-BC28-2322-227796BB6575}"/>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6" name="Footer Placeholder 5">
            <a:extLst>
              <a:ext uri="{FF2B5EF4-FFF2-40B4-BE49-F238E27FC236}">
                <a16:creationId xmlns:a16="http://schemas.microsoft.com/office/drawing/2014/main" id="{6C64885F-50FE-1050-DD86-F62875ED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6D626-A83B-C15B-8A37-028B354F5E45}"/>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376864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2056-A34F-3BAB-CFA2-80B2125F1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EB463-C7FB-0F52-34C8-31F38EE65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3FB3F1-00D0-E668-702D-AEA0880C0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BAF8E-3409-119E-F2E5-3E4BC3CAC348}"/>
              </a:ext>
            </a:extLst>
          </p:cNvPr>
          <p:cNvSpPr>
            <a:spLocks noGrp="1"/>
          </p:cNvSpPr>
          <p:nvPr>
            <p:ph type="dt" sz="half" idx="10"/>
          </p:nvPr>
        </p:nvSpPr>
        <p:spPr/>
        <p:txBody>
          <a:bodyPr/>
          <a:lstStyle/>
          <a:p>
            <a:fld id="{8401CD3C-E7B4-A749-A043-1B8061D162DC}" type="datetimeFigureOut">
              <a:rPr lang="en-US" smtClean="0"/>
              <a:t>10/7/23</a:t>
            </a:fld>
            <a:endParaRPr lang="en-US"/>
          </a:p>
        </p:txBody>
      </p:sp>
      <p:sp>
        <p:nvSpPr>
          <p:cNvPr id="6" name="Footer Placeholder 5">
            <a:extLst>
              <a:ext uri="{FF2B5EF4-FFF2-40B4-BE49-F238E27FC236}">
                <a16:creationId xmlns:a16="http://schemas.microsoft.com/office/drawing/2014/main" id="{D97300CD-E5B3-D1AE-F87C-0371EB3BD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18F19-CDEC-060B-8073-E29D835358CE}"/>
              </a:ext>
            </a:extLst>
          </p:cNvPr>
          <p:cNvSpPr>
            <a:spLocks noGrp="1"/>
          </p:cNvSpPr>
          <p:nvPr>
            <p:ph type="sldNum" sz="quarter" idx="12"/>
          </p:nvPr>
        </p:nvSpPr>
        <p:spPr/>
        <p:txBody>
          <a:bodyPr/>
          <a:lstStyle/>
          <a:p>
            <a:fld id="{96D9C029-6DDD-3148-B098-45E8DD8D362A}" type="slidenum">
              <a:rPr lang="en-US" smtClean="0"/>
              <a:t>‹#›</a:t>
            </a:fld>
            <a:endParaRPr lang="en-US"/>
          </a:p>
        </p:txBody>
      </p:sp>
    </p:spTree>
    <p:extLst>
      <p:ext uri="{BB962C8B-B14F-4D97-AF65-F5344CB8AC3E}">
        <p14:creationId xmlns:p14="http://schemas.microsoft.com/office/powerpoint/2010/main" val="346227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F9ADA-A692-8779-B809-B9EB0430F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6914CD-9197-878A-0AFF-3FC423E96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A121A-7B29-E125-9E00-0DCEE19662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1CD3C-E7B4-A749-A043-1B8061D162DC}" type="datetimeFigureOut">
              <a:rPr lang="en-US" smtClean="0"/>
              <a:t>10/7/23</a:t>
            </a:fld>
            <a:endParaRPr lang="en-US"/>
          </a:p>
        </p:txBody>
      </p:sp>
      <p:sp>
        <p:nvSpPr>
          <p:cNvPr id="5" name="Footer Placeholder 4">
            <a:extLst>
              <a:ext uri="{FF2B5EF4-FFF2-40B4-BE49-F238E27FC236}">
                <a16:creationId xmlns:a16="http://schemas.microsoft.com/office/drawing/2014/main" id="{6AACF4A0-C24E-02DB-E969-E78F66555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FA99F-6C3F-D51E-9EC3-50730525E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9C029-6DDD-3148-B098-45E8DD8D362A}" type="slidenum">
              <a:rPr lang="en-US" smtClean="0"/>
              <a:t>‹#›</a:t>
            </a:fld>
            <a:endParaRPr lang="en-US"/>
          </a:p>
        </p:txBody>
      </p:sp>
    </p:spTree>
    <p:extLst>
      <p:ext uri="{BB962C8B-B14F-4D97-AF65-F5344CB8AC3E}">
        <p14:creationId xmlns:p14="http://schemas.microsoft.com/office/powerpoint/2010/main" val="264656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D544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A0CE57-8DCC-AFF3-439B-252B17FF6187}"/>
              </a:ext>
            </a:extLst>
          </p:cNvPr>
          <p:cNvSpPr>
            <a:spLocks noGrp="1"/>
          </p:cNvSpPr>
          <p:nvPr>
            <p:ph type="ctrTitle"/>
          </p:nvPr>
        </p:nvSpPr>
        <p:spPr>
          <a:xfrm>
            <a:off x="1109980" y="3990487"/>
            <a:ext cx="9966960" cy="1560320"/>
          </a:xfrm>
        </p:spPr>
        <p:txBody>
          <a:bodyPr>
            <a:normAutofit fontScale="90000"/>
          </a:bodyPr>
          <a:lstStyle/>
          <a:p>
            <a:r>
              <a:rPr lang="en-US" sz="5800" b="1" dirty="0">
                <a:solidFill>
                  <a:schemeClr val="accent1">
                    <a:lumMod val="50000"/>
                  </a:schemeClr>
                </a:solidFill>
              </a:rPr>
              <a:t>EPICS Collaboration Meeting</a:t>
            </a:r>
            <a:br>
              <a:rPr lang="en-US" sz="5800" b="1" dirty="0">
                <a:solidFill>
                  <a:schemeClr val="accent1">
                    <a:lumMod val="50000"/>
                  </a:schemeClr>
                </a:solidFill>
              </a:rPr>
            </a:br>
            <a:r>
              <a:rPr lang="en-US" sz="5800" b="1" dirty="0">
                <a:solidFill>
                  <a:schemeClr val="accent1">
                    <a:lumMod val="50000"/>
                  </a:schemeClr>
                </a:solidFill>
              </a:rPr>
              <a:t>Welcome</a:t>
            </a:r>
          </a:p>
        </p:txBody>
      </p:sp>
      <p:sp>
        <p:nvSpPr>
          <p:cNvPr id="3" name="Subtitle 2">
            <a:extLst>
              <a:ext uri="{FF2B5EF4-FFF2-40B4-BE49-F238E27FC236}">
                <a16:creationId xmlns:a16="http://schemas.microsoft.com/office/drawing/2014/main" id="{56561FA3-31CE-2F3A-371F-19CEF3AE7EA0}"/>
              </a:ext>
            </a:extLst>
          </p:cNvPr>
          <p:cNvSpPr>
            <a:spLocks noGrp="1"/>
          </p:cNvSpPr>
          <p:nvPr>
            <p:ph type="subTitle" idx="1"/>
          </p:nvPr>
        </p:nvSpPr>
        <p:spPr>
          <a:xfrm>
            <a:off x="1709530" y="5799489"/>
            <a:ext cx="8767860" cy="440822"/>
          </a:xfrm>
        </p:spPr>
        <p:txBody>
          <a:bodyPr>
            <a:noAutofit/>
          </a:bodyPr>
          <a:lstStyle/>
          <a:p>
            <a:r>
              <a:rPr lang="en-US" sz="2800" dirty="0">
                <a:solidFill>
                  <a:srgbClr val="3D544E"/>
                </a:solidFill>
              </a:rPr>
              <a:t>October 8, 2023</a:t>
            </a:r>
          </a:p>
        </p:txBody>
      </p:sp>
      <p:pic>
        <p:nvPicPr>
          <p:cNvPr id="4" name="Picture 3">
            <a:extLst>
              <a:ext uri="{FF2B5EF4-FFF2-40B4-BE49-F238E27FC236}">
                <a16:creationId xmlns:a16="http://schemas.microsoft.com/office/drawing/2014/main" id="{3C917049-7879-ABA9-398C-FD3E50DFBD48}"/>
              </a:ext>
            </a:extLst>
          </p:cNvPr>
          <p:cNvPicPr>
            <a:picLocks noChangeAspect="1"/>
          </p:cNvPicPr>
          <p:nvPr/>
        </p:nvPicPr>
        <p:blipFill rotWithShape="1">
          <a:blip r:embed="rId2"/>
          <a:srcRect l="38011" r="30119"/>
          <a:stretch/>
        </p:blipFill>
        <p:spPr>
          <a:xfrm>
            <a:off x="243840" y="256540"/>
            <a:ext cx="11704320" cy="3764276"/>
          </a:xfrm>
          <a:prstGeom prst="rect">
            <a:avLst/>
          </a:prstGeom>
        </p:spPr>
      </p:pic>
    </p:spTree>
    <p:extLst>
      <p:ext uri="{BB962C8B-B14F-4D97-AF65-F5344CB8AC3E}">
        <p14:creationId xmlns:p14="http://schemas.microsoft.com/office/powerpoint/2010/main" val="1126896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381000" y="111731"/>
            <a:ext cx="10515600" cy="1070431"/>
          </a:xfrm>
        </p:spPr>
        <p:txBody>
          <a:bodyPr>
            <a:normAutofit/>
          </a:bodyPr>
          <a:lstStyle/>
          <a:p>
            <a:r>
              <a:rPr lang="en-US" b="1" dirty="0">
                <a:solidFill>
                  <a:schemeClr val="accent1">
                    <a:lumMod val="50000"/>
                  </a:schemeClr>
                </a:solidFill>
              </a:rPr>
              <a:t>How do we pay for EPICS?</a:t>
            </a:r>
            <a:endParaRPr lang="en-US" dirty="0"/>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469900" y="1336034"/>
            <a:ext cx="10515600" cy="3967225"/>
          </a:xfrm>
        </p:spPr>
        <p:txBody>
          <a:bodyPr>
            <a:normAutofit fontScale="92500" lnSpcReduction="20000"/>
          </a:bodyPr>
          <a:lstStyle/>
          <a:p>
            <a:r>
              <a:rPr lang="en-US" sz="3200" dirty="0"/>
              <a:t>There is no sponsor to support EPICS</a:t>
            </a:r>
          </a:p>
          <a:p>
            <a:r>
              <a:rPr lang="en-US" sz="3200" dirty="0"/>
              <a:t>EPICS is open source but </a:t>
            </a:r>
            <a:r>
              <a:rPr lang="en-US" sz="3200" b="1" dirty="0">
                <a:solidFill>
                  <a:schemeClr val="accent1">
                    <a:lumMod val="50000"/>
                  </a:schemeClr>
                </a:solidFill>
              </a:rPr>
              <a:t>not free, </a:t>
            </a:r>
            <a:r>
              <a:rPr lang="en-US" sz="3200" dirty="0"/>
              <a:t>but also </a:t>
            </a:r>
            <a:r>
              <a:rPr lang="en-US" sz="3200" b="1" dirty="0">
                <a:solidFill>
                  <a:schemeClr val="accent1">
                    <a:lumMod val="50000"/>
                  </a:schemeClr>
                </a:solidFill>
              </a:rPr>
              <a:t>not funded</a:t>
            </a:r>
          </a:p>
          <a:p>
            <a:r>
              <a:rPr lang="en-US" sz="3200" dirty="0"/>
              <a:t>The EPICS Collaboration does not receive any specific funding to maintain and improve the software, but this work is essential to ensure future viability (one exception, discussed later in this meeting)</a:t>
            </a:r>
          </a:p>
          <a:p>
            <a:r>
              <a:rPr lang="en-US" sz="3200" dirty="0"/>
              <a:t>The collaboration relies on donated labor from a small percentage of organizations using EPICS software</a:t>
            </a:r>
          </a:p>
          <a:p>
            <a:r>
              <a:rPr lang="en-US" sz="3200" dirty="0"/>
              <a:t>The collaboration provides an incredible community of support (free)</a:t>
            </a:r>
          </a:p>
          <a:p>
            <a:endParaRPr lang="en-US" dirty="0"/>
          </a:p>
          <a:p>
            <a:endParaRPr lang="en-US" dirty="0"/>
          </a:p>
          <a:p>
            <a:pPr marL="457200" lvl="1" indent="0">
              <a:buNone/>
            </a:pPr>
            <a:endParaRPr lang="en-US" dirty="0"/>
          </a:p>
          <a:p>
            <a:pPr lvl="1"/>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2909238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508000" y="239865"/>
            <a:ext cx="10515600" cy="1054106"/>
          </a:xfrm>
        </p:spPr>
        <p:txBody>
          <a:bodyPr/>
          <a:lstStyle/>
          <a:p>
            <a:r>
              <a:rPr lang="en-US" b="1" dirty="0">
                <a:solidFill>
                  <a:schemeClr val="accent1">
                    <a:lumMod val="50000"/>
                  </a:schemeClr>
                </a:solidFill>
              </a:rPr>
              <a:t>You and your organization </a:t>
            </a:r>
            <a:r>
              <a:rPr lang="en-US" b="1" strike="sngStrike" dirty="0">
                <a:solidFill>
                  <a:schemeClr val="accent1">
                    <a:lumMod val="50000"/>
                  </a:schemeClr>
                </a:solidFill>
              </a:rPr>
              <a:t>can</a:t>
            </a:r>
            <a:r>
              <a:rPr lang="en-US" b="1" dirty="0">
                <a:solidFill>
                  <a:schemeClr val="accent1">
                    <a:lumMod val="50000"/>
                  </a:schemeClr>
                </a:solidFill>
              </a:rPr>
              <a:t> </a:t>
            </a:r>
            <a:r>
              <a:rPr lang="en-US" b="1" u="sng" dirty="0">
                <a:solidFill>
                  <a:schemeClr val="accent1">
                    <a:lumMod val="50000"/>
                  </a:schemeClr>
                </a:solidFill>
              </a:rPr>
              <a:t>should</a:t>
            </a:r>
            <a:r>
              <a:rPr lang="en-US" b="1" dirty="0">
                <a:solidFill>
                  <a:schemeClr val="accent1">
                    <a:lumMod val="50000"/>
                  </a:schemeClr>
                </a:solidFill>
              </a:rPr>
              <a:t> help</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787400" y="1445498"/>
            <a:ext cx="10515600" cy="3764026"/>
          </a:xfrm>
        </p:spPr>
        <p:txBody>
          <a:bodyPr>
            <a:normAutofit lnSpcReduction="10000"/>
          </a:bodyPr>
          <a:lstStyle/>
          <a:p>
            <a:r>
              <a:rPr lang="en-US" sz="3200" dirty="0"/>
              <a:t>If your organization benefits from EPICS, consider how you can help</a:t>
            </a:r>
          </a:p>
          <a:p>
            <a:r>
              <a:rPr lang="en-US" sz="3200" dirty="0"/>
              <a:t>New projects are well positioned to fund new capabilities but not for support and maintenance</a:t>
            </a:r>
          </a:p>
          <a:p>
            <a:r>
              <a:rPr lang="en-US" sz="3200" dirty="0"/>
              <a:t>Tell your boss EPICS needs your organization to </a:t>
            </a:r>
            <a:r>
              <a:rPr lang="en-US" sz="3200" b="1" dirty="0">
                <a:solidFill>
                  <a:schemeClr val="accent1">
                    <a:lumMod val="50000"/>
                  </a:schemeClr>
                </a:solidFill>
              </a:rPr>
              <a:t>donate</a:t>
            </a:r>
            <a:r>
              <a:rPr lang="en-US" sz="3200" dirty="0"/>
              <a:t> time/money to help with maintenance, testing, support, development or documentation</a:t>
            </a:r>
          </a:p>
          <a:p>
            <a:r>
              <a:rPr lang="en-US" sz="3200" dirty="0"/>
              <a:t>You can donate labor or fund a contract developer</a:t>
            </a:r>
          </a:p>
          <a:p>
            <a:endParaRPr lang="en-US" dirty="0"/>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384207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508000" y="339726"/>
            <a:ext cx="10515600" cy="824848"/>
          </a:xfrm>
        </p:spPr>
        <p:txBody>
          <a:bodyPr/>
          <a:lstStyle/>
          <a:p>
            <a:r>
              <a:rPr lang="en-US" b="1" dirty="0">
                <a:solidFill>
                  <a:schemeClr val="accent1">
                    <a:lumMod val="50000"/>
                  </a:schemeClr>
                </a:solidFill>
              </a:rPr>
              <a:t>How can you get involved?</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660400" y="1338197"/>
            <a:ext cx="11214100" cy="3895857"/>
          </a:xfrm>
        </p:spPr>
        <p:txBody>
          <a:bodyPr>
            <a:normAutofit fontScale="77500" lnSpcReduction="20000"/>
          </a:bodyPr>
          <a:lstStyle/>
          <a:p>
            <a:r>
              <a:rPr lang="en-US" sz="3600" dirty="0"/>
              <a:t>Opportunities to join working groups such as </a:t>
            </a:r>
            <a:r>
              <a:rPr lang="en-US" sz="3600" b="1" dirty="0">
                <a:solidFill>
                  <a:schemeClr val="accent1">
                    <a:lumMod val="50000"/>
                  </a:schemeClr>
                </a:solidFill>
              </a:rPr>
              <a:t>EPICS core, CS-Studio</a:t>
            </a:r>
            <a:r>
              <a:rPr lang="en-US" sz="3600" dirty="0"/>
              <a:t>,</a:t>
            </a:r>
            <a:endParaRPr lang="en-US" sz="3600" b="1" dirty="0">
              <a:solidFill>
                <a:schemeClr val="accent1">
                  <a:lumMod val="75000"/>
                </a:schemeClr>
              </a:solidFill>
            </a:endParaRPr>
          </a:p>
          <a:p>
            <a:r>
              <a:rPr lang="en-US" sz="3600" dirty="0"/>
              <a:t>Send someone to a </a:t>
            </a:r>
            <a:r>
              <a:rPr lang="en-US" sz="3600" b="1" dirty="0">
                <a:solidFill>
                  <a:schemeClr val="accent1">
                    <a:lumMod val="50000"/>
                  </a:schemeClr>
                </a:solidFill>
              </a:rPr>
              <a:t>code-a-thon</a:t>
            </a:r>
            <a:r>
              <a:rPr lang="en-US" sz="3600" dirty="0"/>
              <a:t> or </a:t>
            </a:r>
            <a:r>
              <a:rPr lang="en-US" sz="3600" b="1" dirty="0">
                <a:solidFill>
                  <a:schemeClr val="accent1">
                    <a:lumMod val="50000"/>
                  </a:schemeClr>
                </a:solidFill>
              </a:rPr>
              <a:t>document-a-thon</a:t>
            </a:r>
          </a:p>
          <a:p>
            <a:r>
              <a:rPr lang="en-US" sz="3600" dirty="0"/>
              <a:t>Talks today may mention opportunities to contribute:</a:t>
            </a:r>
          </a:p>
          <a:p>
            <a:r>
              <a:rPr lang="en-US" sz="3600" b="1" dirty="0">
                <a:solidFill>
                  <a:schemeClr val="accent1">
                    <a:lumMod val="50000"/>
                  </a:schemeClr>
                </a:solidFill>
              </a:rPr>
              <a:t>You</a:t>
            </a:r>
            <a:r>
              <a:rPr lang="en-US" sz="3600" dirty="0"/>
              <a:t> can work with international experts =&gt; develop more advanced skills that benefit your professional development and your effectiveness for your home organization</a:t>
            </a:r>
          </a:p>
          <a:p>
            <a:endParaRPr lang="en-US" sz="3200" dirty="0"/>
          </a:p>
          <a:p>
            <a:pPr marL="0" indent="0">
              <a:buNone/>
            </a:pPr>
            <a:r>
              <a:rPr lang="en-US" sz="2800" b="0" i="0" u="none" strike="noStrike" dirty="0">
                <a:solidFill>
                  <a:srgbClr val="212121"/>
                </a:solidFill>
                <a:effectLst/>
                <a:latin typeface="Calibri" panose="020F0502020204030204" pitchFamily="34" charset="0"/>
              </a:rPr>
              <a:t> </a:t>
            </a:r>
            <a:r>
              <a:rPr lang="en-US" sz="3900" b="1" i="1" u="none" strike="noStrike" dirty="0">
                <a:solidFill>
                  <a:schemeClr val="accent1">
                    <a:lumMod val="50000"/>
                  </a:schemeClr>
                </a:solidFill>
                <a:effectLst/>
                <a:latin typeface="Calibri" panose="020F0502020204030204" pitchFamily="34" charset="0"/>
              </a:rPr>
              <a:t>“Win-win-win: Good for you, good for your lab, good for EPICS”</a:t>
            </a:r>
            <a:endParaRPr lang="en-US" sz="3900" dirty="0">
              <a:solidFill>
                <a:schemeClr val="accent1">
                  <a:lumMod val="50000"/>
                </a:schemeClr>
              </a:solidFill>
              <a:latin typeface="Calibri" panose="020F0502020204030204" pitchFamily="34" charset="0"/>
            </a:endParaRPr>
          </a:p>
          <a:p>
            <a:pPr marL="0" indent="0">
              <a:buNone/>
            </a:pPr>
            <a:r>
              <a:rPr lang="en-US" sz="3300" b="0" i="0" u="none" strike="noStrike" dirty="0">
                <a:solidFill>
                  <a:schemeClr val="accent1">
                    <a:lumMod val="50000"/>
                  </a:schemeClr>
                </a:solidFill>
                <a:effectLst/>
                <a:latin typeface="Calibri" panose="020F0502020204030204" pitchFamily="34" charset="0"/>
              </a:rPr>
              <a:t>									</a:t>
            </a:r>
            <a:r>
              <a:rPr lang="en-US" sz="2800" b="0" i="0" u="none" strike="noStrike" dirty="0">
                <a:solidFill>
                  <a:srgbClr val="212121"/>
                </a:solidFill>
                <a:effectLst/>
                <a:latin typeface="Calibri" panose="020F0502020204030204" pitchFamily="34" charset="0"/>
              </a:rPr>
              <a:t>– Ralph Lange</a:t>
            </a:r>
            <a:endParaRPr lang="en-US" sz="2800" dirty="0"/>
          </a:p>
          <a:p>
            <a:endParaRPr lang="en-US" dirty="0"/>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230495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A8C41C1-6142-A422-1EEE-E02AE737B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4" y="880558"/>
            <a:ext cx="3141906" cy="1669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34B9B-900F-DD21-B8AC-520ED6E52EAB}"/>
              </a:ext>
            </a:extLst>
          </p:cNvPr>
          <p:cNvSpPr txBox="1"/>
          <p:nvPr/>
        </p:nvSpPr>
        <p:spPr>
          <a:xfrm>
            <a:off x="4062376" y="2549695"/>
            <a:ext cx="7177029" cy="1631216"/>
          </a:xfrm>
          <a:prstGeom prst="rect">
            <a:avLst/>
          </a:prstGeom>
          <a:noFill/>
        </p:spPr>
        <p:txBody>
          <a:bodyPr wrap="none" rtlCol="0">
            <a:spAutoFit/>
          </a:bodyPr>
          <a:lstStyle/>
          <a:p>
            <a:r>
              <a:rPr lang="en-US" sz="10000" b="1" dirty="0">
                <a:solidFill>
                  <a:srgbClr val="1D395F"/>
                </a:solidFill>
              </a:rPr>
              <a:t>VOLUNTEERS</a:t>
            </a:r>
          </a:p>
        </p:txBody>
      </p:sp>
      <p:pic>
        <p:nvPicPr>
          <p:cNvPr id="10" name="Picture 9">
            <a:extLst>
              <a:ext uri="{FF2B5EF4-FFF2-40B4-BE49-F238E27FC236}">
                <a16:creationId xmlns:a16="http://schemas.microsoft.com/office/drawing/2014/main" id="{BF74187A-FBC8-8D44-C809-AD617FBFEE7D}"/>
              </a:ext>
            </a:extLst>
          </p:cNvPr>
          <p:cNvPicPr>
            <a:picLocks noChangeAspect="1"/>
          </p:cNvPicPr>
          <p:nvPr/>
        </p:nvPicPr>
        <p:blipFill>
          <a:blip r:embed="rId3"/>
          <a:stretch>
            <a:fillRect/>
          </a:stretch>
        </p:blipFill>
        <p:spPr>
          <a:xfrm>
            <a:off x="2960085" y="4383072"/>
            <a:ext cx="7954397" cy="2471705"/>
          </a:xfrm>
          <a:prstGeom prst="rect">
            <a:avLst/>
          </a:prstGeom>
        </p:spPr>
      </p:pic>
      <p:pic>
        <p:nvPicPr>
          <p:cNvPr id="11" name="Picture 10">
            <a:extLst>
              <a:ext uri="{FF2B5EF4-FFF2-40B4-BE49-F238E27FC236}">
                <a16:creationId xmlns:a16="http://schemas.microsoft.com/office/drawing/2014/main" id="{29F36DA6-7DE5-22EE-D4A8-B4A186044D61}"/>
              </a:ext>
            </a:extLst>
          </p:cNvPr>
          <p:cNvPicPr>
            <a:picLocks noChangeAspect="1"/>
          </p:cNvPicPr>
          <p:nvPr/>
        </p:nvPicPr>
        <p:blipFill>
          <a:blip r:embed="rId4"/>
          <a:stretch>
            <a:fillRect/>
          </a:stretch>
        </p:blipFill>
        <p:spPr>
          <a:xfrm>
            <a:off x="8483794" y="5675"/>
            <a:ext cx="3708206" cy="2347534"/>
          </a:xfrm>
          <a:prstGeom prst="rect">
            <a:avLst/>
          </a:prstGeom>
        </p:spPr>
      </p:pic>
      <p:pic>
        <p:nvPicPr>
          <p:cNvPr id="12" name="Picture 11">
            <a:extLst>
              <a:ext uri="{FF2B5EF4-FFF2-40B4-BE49-F238E27FC236}">
                <a16:creationId xmlns:a16="http://schemas.microsoft.com/office/drawing/2014/main" id="{7DCF35DE-5C4C-3BD5-65A5-36A9035AF8D7}"/>
              </a:ext>
            </a:extLst>
          </p:cNvPr>
          <p:cNvPicPr>
            <a:picLocks noChangeAspect="1"/>
          </p:cNvPicPr>
          <p:nvPr/>
        </p:nvPicPr>
        <p:blipFill>
          <a:blip r:embed="rId5"/>
          <a:stretch>
            <a:fillRect/>
          </a:stretch>
        </p:blipFill>
        <p:spPr>
          <a:xfrm>
            <a:off x="3404670" y="6734"/>
            <a:ext cx="5382660" cy="2347534"/>
          </a:xfrm>
          <a:prstGeom prst="rect">
            <a:avLst/>
          </a:prstGeom>
        </p:spPr>
      </p:pic>
      <p:pic>
        <p:nvPicPr>
          <p:cNvPr id="13" name="Picture 12">
            <a:extLst>
              <a:ext uri="{FF2B5EF4-FFF2-40B4-BE49-F238E27FC236}">
                <a16:creationId xmlns:a16="http://schemas.microsoft.com/office/drawing/2014/main" id="{BF7A60B0-3382-6321-7184-435C942E7D84}"/>
              </a:ext>
            </a:extLst>
          </p:cNvPr>
          <p:cNvPicPr>
            <a:picLocks noChangeAspect="1"/>
          </p:cNvPicPr>
          <p:nvPr/>
        </p:nvPicPr>
        <p:blipFill>
          <a:blip r:embed="rId6"/>
          <a:stretch>
            <a:fillRect/>
          </a:stretch>
        </p:blipFill>
        <p:spPr>
          <a:xfrm>
            <a:off x="7748336" y="4382013"/>
            <a:ext cx="4425935" cy="2487302"/>
          </a:xfrm>
          <a:prstGeom prst="rect">
            <a:avLst/>
          </a:prstGeom>
        </p:spPr>
      </p:pic>
      <p:pic>
        <p:nvPicPr>
          <p:cNvPr id="9" name="Picture 8">
            <a:extLst>
              <a:ext uri="{FF2B5EF4-FFF2-40B4-BE49-F238E27FC236}">
                <a16:creationId xmlns:a16="http://schemas.microsoft.com/office/drawing/2014/main" id="{C1D6F112-3955-82ED-36A4-9316E48B6E14}"/>
              </a:ext>
            </a:extLst>
          </p:cNvPr>
          <p:cNvPicPr>
            <a:picLocks noChangeAspect="1"/>
          </p:cNvPicPr>
          <p:nvPr/>
        </p:nvPicPr>
        <p:blipFill>
          <a:blip r:embed="rId7"/>
          <a:stretch>
            <a:fillRect/>
          </a:stretch>
        </p:blipFill>
        <p:spPr>
          <a:xfrm>
            <a:off x="-1" y="3188368"/>
            <a:ext cx="3165943" cy="3653883"/>
          </a:xfrm>
          <a:prstGeom prst="rect">
            <a:avLst/>
          </a:prstGeom>
        </p:spPr>
      </p:pic>
    </p:spTree>
    <p:extLst>
      <p:ext uri="{BB962C8B-B14F-4D97-AF65-F5344CB8AC3E}">
        <p14:creationId xmlns:p14="http://schemas.microsoft.com/office/powerpoint/2010/main" val="158683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660400" y="503583"/>
            <a:ext cx="11214100" cy="4730471"/>
          </a:xfrm>
        </p:spPr>
        <p:txBody>
          <a:bodyPr>
            <a:normAutofit/>
          </a:bodyPr>
          <a:lstStyle/>
          <a:p>
            <a:endParaRPr lang="en-US" dirty="0"/>
          </a:p>
          <a:p>
            <a:endParaRPr lang="en-US" dirty="0"/>
          </a:p>
        </p:txBody>
      </p:sp>
      <p:sp>
        <p:nvSpPr>
          <p:cNvPr id="7" name="Title 1">
            <a:extLst>
              <a:ext uri="{FF2B5EF4-FFF2-40B4-BE49-F238E27FC236}">
                <a16:creationId xmlns:a16="http://schemas.microsoft.com/office/drawing/2014/main" id="{DE7D263D-FF64-7489-6E91-DDD3A194B7D9}"/>
              </a:ext>
            </a:extLst>
          </p:cNvPr>
          <p:cNvSpPr>
            <a:spLocks noGrp="1"/>
          </p:cNvSpPr>
          <p:nvPr>
            <p:ph type="title"/>
          </p:nvPr>
        </p:nvSpPr>
        <p:spPr>
          <a:xfrm>
            <a:off x="508000" y="339725"/>
            <a:ext cx="10515600" cy="3516657"/>
          </a:xfrm>
        </p:spPr>
        <p:txBody>
          <a:bodyPr>
            <a:normAutofit/>
          </a:bodyPr>
          <a:lstStyle/>
          <a:p>
            <a:pPr algn="ctr"/>
            <a:r>
              <a:rPr lang="en-US" b="1" dirty="0">
                <a:solidFill>
                  <a:schemeClr val="accent1">
                    <a:lumMod val="50000"/>
                  </a:schemeClr>
                </a:solidFill>
              </a:rPr>
              <a:t>Next EPICS Collaboration Meeting</a:t>
            </a:r>
            <a:br>
              <a:rPr lang="en-US" b="1" dirty="0">
                <a:solidFill>
                  <a:schemeClr val="accent1">
                    <a:lumMod val="50000"/>
                  </a:schemeClr>
                </a:solidFill>
              </a:rPr>
            </a:br>
            <a:r>
              <a:rPr lang="en-US" b="1" dirty="0">
                <a:solidFill>
                  <a:schemeClr val="accent1">
                    <a:lumMod val="50000"/>
                  </a:schemeClr>
                </a:solidFill>
              </a:rPr>
              <a:t>April XX, 2024</a:t>
            </a:r>
            <a:br>
              <a:rPr lang="en-US" b="1" dirty="0">
                <a:solidFill>
                  <a:schemeClr val="accent1">
                    <a:lumMod val="50000"/>
                  </a:schemeClr>
                </a:solidFill>
              </a:rPr>
            </a:br>
            <a:r>
              <a:rPr lang="en-US" b="1" dirty="0">
                <a:solidFill>
                  <a:schemeClr val="accent1">
                    <a:lumMod val="50000"/>
                  </a:schemeClr>
                </a:solidFill>
              </a:rPr>
              <a:t>Hosted by</a:t>
            </a:r>
          </a:p>
        </p:txBody>
      </p:sp>
      <p:pic>
        <p:nvPicPr>
          <p:cNvPr id="2" name="그림 3">
            <a:extLst>
              <a:ext uri="{FF2B5EF4-FFF2-40B4-BE49-F238E27FC236}">
                <a16:creationId xmlns:a16="http://schemas.microsoft.com/office/drawing/2014/main" id="{06465468-6C80-A659-F62C-63D654D0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157"/>
            <a:ext cx="12192000" cy="5882821"/>
          </a:xfrm>
          <a:prstGeom prst="rect">
            <a:avLst/>
          </a:prstGeom>
        </p:spPr>
      </p:pic>
      <p:sp>
        <p:nvSpPr>
          <p:cNvPr id="5" name="TextBox 4">
            <a:extLst>
              <a:ext uri="{FF2B5EF4-FFF2-40B4-BE49-F238E27FC236}">
                <a16:creationId xmlns:a16="http://schemas.microsoft.com/office/drawing/2014/main" id="{2301DF46-9DBC-0193-C27B-CC29F5B5439A}"/>
              </a:ext>
            </a:extLst>
          </p:cNvPr>
          <p:cNvSpPr txBox="1"/>
          <p:nvPr/>
        </p:nvSpPr>
        <p:spPr>
          <a:xfrm>
            <a:off x="0" y="10864"/>
            <a:ext cx="12192000" cy="954107"/>
          </a:xfrm>
          <a:prstGeom prst="rect">
            <a:avLst/>
          </a:prstGeom>
          <a:noFill/>
        </p:spPr>
        <p:txBody>
          <a:bodyPr wrap="square" rtlCol="0">
            <a:spAutoFit/>
          </a:bodyPr>
          <a:lstStyle/>
          <a:p>
            <a:pPr algn="ctr"/>
            <a:r>
              <a:rPr lang="en-US" sz="2800" dirty="0"/>
              <a:t>Next EPICS Collaboration Meeting will be hosted by POSTECH, Pohang, South Korea</a:t>
            </a:r>
          </a:p>
          <a:p>
            <a:pPr algn="ctr"/>
            <a:r>
              <a:rPr lang="en-US" sz="2800" dirty="0"/>
              <a:t>April 15-18, 2024</a:t>
            </a:r>
          </a:p>
        </p:txBody>
      </p:sp>
    </p:spTree>
    <p:extLst>
      <p:ext uri="{BB962C8B-B14F-4D97-AF65-F5344CB8AC3E}">
        <p14:creationId xmlns:p14="http://schemas.microsoft.com/office/powerpoint/2010/main" val="186668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838200" y="365126"/>
            <a:ext cx="10515600" cy="844248"/>
          </a:xfrm>
        </p:spPr>
        <p:txBody>
          <a:bodyPr/>
          <a:lstStyle/>
          <a:p>
            <a:pPr algn="ctr"/>
            <a:r>
              <a:rPr lang="en-US" b="1" dirty="0">
                <a:solidFill>
                  <a:schemeClr val="accent1">
                    <a:lumMod val="50000"/>
                  </a:schemeClr>
                </a:solidFill>
              </a:rPr>
              <a:t>Welcome to Cape Town</a:t>
            </a:r>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pic>
        <p:nvPicPr>
          <p:cNvPr id="7" name="Picture 6">
            <a:extLst>
              <a:ext uri="{FF2B5EF4-FFF2-40B4-BE49-F238E27FC236}">
                <a16:creationId xmlns:a16="http://schemas.microsoft.com/office/drawing/2014/main" id="{882B837A-952B-933F-8DFE-3A0543254FE2}"/>
              </a:ext>
            </a:extLst>
          </p:cNvPr>
          <p:cNvPicPr>
            <a:picLocks noChangeAspect="1"/>
          </p:cNvPicPr>
          <p:nvPr/>
        </p:nvPicPr>
        <p:blipFill>
          <a:blip r:embed="rId3"/>
          <a:stretch>
            <a:fillRect/>
          </a:stretch>
        </p:blipFill>
        <p:spPr>
          <a:xfrm>
            <a:off x="0" y="1246490"/>
            <a:ext cx="12161520" cy="4415389"/>
          </a:xfrm>
          <a:prstGeom prst="rect">
            <a:avLst/>
          </a:prstGeom>
        </p:spPr>
      </p:pic>
    </p:spTree>
    <p:extLst>
      <p:ext uri="{BB962C8B-B14F-4D97-AF65-F5344CB8AC3E}">
        <p14:creationId xmlns:p14="http://schemas.microsoft.com/office/powerpoint/2010/main" val="316548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469900" y="191747"/>
            <a:ext cx="10515600" cy="714701"/>
          </a:xfrm>
        </p:spPr>
        <p:txBody>
          <a:bodyPr/>
          <a:lstStyle/>
          <a:p>
            <a:r>
              <a:rPr lang="en-US" b="1" dirty="0">
                <a:solidFill>
                  <a:schemeClr val="accent1">
                    <a:lumMod val="50000"/>
                  </a:schemeClr>
                </a:solidFill>
              </a:rPr>
              <a:t>Thanks</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838200" y="1111299"/>
            <a:ext cx="10515600" cy="4273501"/>
          </a:xfrm>
        </p:spPr>
        <p:txBody>
          <a:bodyPr>
            <a:noAutofit/>
          </a:bodyPr>
          <a:lstStyle/>
          <a:p>
            <a:r>
              <a:rPr lang="en-US" sz="3000" dirty="0"/>
              <a:t>To ICALEPCS for providing meeting space, coffee, tea and food</a:t>
            </a:r>
          </a:p>
          <a:p>
            <a:r>
              <a:rPr lang="en-US" sz="3000" dirty="0"/>
              <a:t>iThemba labs for serving as local meeting host – Justin Abraham</a:t>
            </a:r>
          </a:p>
          <a:p>
            <a:r>
              <a:rPr lang="en-US" sz="3000" dirty="0"/>
              <a:t>Session chairs and speakers</a:t>
            </a:r>
          </a:p>
          <a:p>
            <a:r>
              <a:rPr lang="en-US" sz="3000" dirty="0"/>
              <a:t>This is a shorter meeting with opportunities for sharing developments and collaborating</a:t>
            </a:r>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746701"/>
            <a:ext cx="12161520" cy="1258884"/>
          </a:xfrm>
          <a:prstGeom prst="rect">
            <a:avLst/>
          </a:prstGeom>
        </p:spPr>
      </p:pic>
    </p:spTree>
    <p:extLst>
      <p:ext uri="{BB962C8B-B14F-4D97-AF65-F5344CB8AC3E}">
        <p14:creationId xmlns:p14="http://schemas.microsoft.com/office/powerpoint/2010/main" val="4071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838200" y="365125"/>
            <a:ext cx="10515600" cy="954023"/>
          </a:xfrm>
        </p:spPr>
        <p:txBody>
          <a:bodyPr/>
          <a:lstStyle/>
          <a:p>
            <a:r>
              <a:rPr lang="en-US" b="1" dirty="0">
                <a:solidFill>
                  <a:schemeClr val="accent1">
                    <a:lumMod val="50000"/>
                  </a:schemeClr>
                </a:solidFill>
              </a:rPr>
              <a:t>We are collaborating more in person again</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427382" y="1319148"/>
            <a:ext cx="10515600" cy="4207234"/>
          </a:xfrm>
        </p:spPr>
        <p:txBody>
          <a:bodyPr>
            <a:noAutofit/>
          </a:bodyPr>
          <a:lstStyle/>
          <a:p>
            <a:r>
              <a:rPr lang="en-US" dirty="0"/>
              <a:t>After a break from in person meetings due to COVID, it is fantastic to see people attending EPICS meetings in person again </a:t>
            </a:r>
          </a:p>
          <a:p>
            <a:r>
              <a:rPr lang="en-US" dirty="0"/>
              <a:t>Collaboration meetings</a:t>
            </a:r>
          </a:p>
          <a:p>
            <a:pPr lvl="1"/>
            <a:r>
              <a:rPr lang="en-US" dirty="0"/>
              <a:t>Cosylab in Ljubljana September 2022 – hybrid, first meeting with in-person participation since the pandemic began - ~100 participants</a:t>
            </a:r>
          </a:p>
          <a:p>
            <a:pPr lvl="1"/>
            <a:r>
              <a:rPr lang="en-US" dirty="0"/>
              <a:t>Fermilab April 2023, hybrid but more in person - 182 participants</a:t>
            </a:r>
          </a:p>
          <a:p>
            <a:pPr lvl="1"/>
            <a:r>
              <a:rPr lang="en-US" dirty="0"/>
              <a:t>Cape Town with ICALEPCS 2023 – in person ~?? Participants ??</a:t>
            </a:r>
          </a:p>
          <a:p>
            <a:r>
              <a:rPr lang="en-US" dirty="0"/>
              <a:t>Code-a-thons</a:t>
            </a:r>
          </a:p>
          <a:p>
            <a:pPr lvl="1"/>
            <a:r>
              <a:rPr lang="en-US" dirty="0"/>
              <a:t>Diamond Light Source – March 2023 – 32 participants</a:t>
            </a:r>
          </a:p>
          <a:p>
            <a:pPr lvl="1"/>
            <a:r>
              <a:rPr lang="en-US" dirty="0"/>
              <a:t>SLAC – May 2022 – 53 participants</a:t>
            </a:r>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222024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838200" y="365125"/>
            <a:ext cx="10515600" cy="954023"/>
          </a:xfrm>
        </p:spPr>
        <p:txBody>
          <a:bodyPr/>
          <a:lstStyle/>
          <a:p>
            <a:r>
              <a:rPr lang="en-US" b="1" dirty="0">
                <a:solidFill>
                  <a:schemeClr val="accent1">
                    <a:lumMod val="50000"/>
                  </a:schemeClr>
                </a:solidFill>
              </a:rPr>
              <a:t>We are collaborating more in person again</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427382" y="1319148"/>
            <a:ext cx="10515600" cy="4207234"/>
          </a:xfrm>
        </p:spPr>
        <p:txBody>
          <a:bodyPr>
            <a:noAutofit/>
          </a:bodyPr>
          <a:lstStyle/>
          <a:p>
            <a:r>
              <a:rPr lang="en-US" dirty="0"/>
              <a:t>Other meetings</a:t>
            </a:r>
          </a:p>
          <a:p>
            <a:pPr lvl="1"/>
            <a:r>
              <a:rPr lang="en-US" sz="2600" dirty="0"/>
              <a:t>European Spallation Source – Code and Document-a-thon 8/28 – 9/1/23 - 21 participants</a:t>
            </a:r>
          </a:p>
          <a:p>
            <a:pPr lvl="1"/>
            <a:r>
              <a:rPr lang="en-US" sz="2600" dirty="0"/>
              <a:t>Diamond Light Source – Code-a-thon 3/7-10/2023 – 32 participants</a:t>
            </a:r>
          </a:p>
          <a:p>
            <a:pPr lvl="1"/>
            <a:r>
              <a:rPr lang="en-US" sz="2600" dirty="0"/>
              <a:t>Stanford Linear Accelerator – Code-a-thon 5/19-13/2022 – 53 participants</a:t>
            </a:r>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3205082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469900" y="191747"/>
            <a:ext cx="10515600" cy="714701"/>
          </a:xfrm>
        </p:spPr>
        <p:txBody>
          <a:bodyPr/>
          <a:lstStyle/>
          <a:p>
            <a:r>
              <a:rPr lang="en-US" b="1" dirty="0">
                <a:solidFill>
                  <a:schemeClr val="accent1">
                    <a:lumMod val="50000"/>
                  </a:schemeClr>
                </a:solidFill>
              </a:rPr>
              <a:t>Agenda</a:t>
            </a:r>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pic>
        <p:nvPicPr>
          <p:cNvPr id="8" name="Picture 7">
            <a:extLst>
              <a:ext uri="{FF2B5EF4-FFF2-40B4-BE49-F238E27FC236}">
                <a16:creationId xmlns:a16="http://schemas.microsoft.com/office/drawing/2014/main" id="{87FB1EC6-5797-7430-C99F-77AB88CA29B7}"/>
              </a:ext>
            </a:extLst>
          </p:cNvPr>
          <p:cNvPicPr>
            <a:picLocks noChangeAspect="1"/>
          </p:cNvPicPr>
          <p:nvPr/>
        </p:nvPicPr>
        <p:blipFill>
          <a:blip r:embed="rId3"/>
          <a:stretch>
            <a:fillRect/>
          </a:stretch>
        </p:blipFill>
        <p:spPr>
          <a:xfrm>
            <a:off x="0" y="772584"/>
            <a:ext cx="5435600" cy="4812583"/>
          </a:xfrm>
          <a:prstGeom prst="rect">
            <a:avLst/>
          </a:prstGeom>
        </p:spPr>
      </p:pic>
      <p:pic>
        <p:nvPicPr>
          <p:cNvPr id="9" name="Picture 8">
            <a:extLst>
              <a:ext uri="{FF2B5EF4-FFF2-40B4-BE49-F238E27FC236}">
                <a16:creationId xmlns:a16="http://schemas.microsoft.com/office/drawing/2014/main" id="{1DBE1094-17D8-BFF4-9617-CF5D206A9449}"/>
              </a:ext>
            </a:extLst>
          </p:cNvPr>
          <p:cNvPicPr>
            <a:picLocks noChangeAspect="1"/>
          </p:cNvPicPr>
          <p:nvPr/>
        </p:nvPicPr>
        <p:blipFill>
          <a:blip r:embed="rId4"/>
          <a:stretch>
            <a:fillRect/>
          </a:stretch>
        </p:blipFill>
        <p:spPr>
          <a:xfrm>
            <a:off x="5535199" y="509175"/>
            <a:ext cx="5450301" cy="5075992"/>
          </a:xfrm>
          <a:prstGeom prst="rect">
            <a:avLst/>
          </a:prstGeom>
        </p:spPr>
      </p:pic>
    </p:spTree>
    <p:extLst>
      <p:ext uri="{BB962C8B-B14F-4D97-AF65-F5344CB8AC3E}">
        <p14:creationId xmlns:p14="http://schemas.microsoft.com/office/powerpoint/2010/main" val="180151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469900" y="191747"/>
            <a:ext cx="10515600" cy="714701"/>
          </a:xfrm>
        </p:spPr>
        <p:txBody>
          <a:bodyPr>
            <a:noAutofit/>
          </a:bodyPr>
          <a:lstStyle/>
          <a:p>
            <a:r>
              <a:rPr lang="en-US" sz="3200" b="1" dirty="0">
                <a:solidFill>
                  <a:schemeClr val="accent1">
                    <a:lumMod val="50000"/>
                  </a:schemeClr>
                </a:solidFill>
              </a:rPr>
              <a:t>Some highlights from EPICS Collaboration Meeting at FNAL</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838200" y="1111299"/>
            <a:ext cx="10515600" cy="4273501"/>
          </a:xfrm>
        </p:spPr>
        <p:txBody>
          <a:bodyPr>
            <a:noAutofit/>
          </a:bodyPr>
          <a:lstStyle/>
          <a:p>
            <a:r>
              <a:rPr lang="en-US" sz="2400" dirty="0"/>
              <a:t>FNAL will use EPICS for PIP-II, considering options for legacy system upgrades funded by the ACORN project</a:t>
            </a:r>
          </a:p>
          <a:p>
            <a:r>
              <a:rPr lang="en-US" sz="2400" dirty="0"/>
              <a:t>BNL will use EPICS for the EIC, some hybrid for legacy RHIC system</a:t>
            </a:r>
          </a:p>
          <a:p>
            <a:r>
              <a:rPr lang="en-US" sz="2400" dirty="0"/>
              <a:t>Very successful meeting, largest in person EPICS meeting post COVID</a:t>
            </a:r>
          </a:p>
          <a:p>
            <a:r>
              <a:rPr lang="en-US" sz="2400" dirty="0"/>
              <a:t>Emerging themes (topics we have not discussed too much before)</a:t>
            </a:r>
          </a:p>
          <a:p>
            <a:pPr lvl="1"/>
            <a:r>
              <a:rPr lang="en-US" dirty="0"/>
              <a:t>ML/AI, ipv6, cyber security</a:t>
            </a:r>
          </a:p>
          <a:p>
            <a:r>
              <a:rPr lang="en-US" sz="2400" dirty="0"/>
              <a:t>Upgrades due hardware/software obsolescence, performance</a:t>
            </a:r>
          </a:p>
          <a:p>
            <a:pPr lvl="1"/>
            <a:r>
              <a:rPr lang="en-US" dirty="0"/>
              <a:t>VME, VxWorks</a:t>
            </a:r>
          </a:p>
          <a:p>
            <a:pPr lvl="1"/>
            <a:r>
              <a:rPr lang="en-US" dirty="0"/>
              <a:t>Eclipse -&gt; Phoebus</a:t>
            </a:r>
          </a:p>
          <a:p>
            <a:pPr lvl="1"/>
            <a:r>
              <a:rPr lang="en-US" dirty="0"/>
              <a:t>Legacy systems look to EPICS for modernization</a:t>
            </a:r>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spTree>
    <p:extLst>
      <p:ext uri="{BB962C8B-B14F-4D97-AF65-F5344CB8AC3E}">
        <p14:creationId xmlns:p14="http://schemas.microsoft.com/office/powerpoint/2010/main" val="61645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D45-D58A-2610-B4EB-051B0F2BADAD}"/>
              </a:ext>
            </a:extLst>
          </p:cNvPr>
          <p:cNvSpPr>
            <a:spLocks noGrp="1"/>
          </p:cNvSpPr>
          <p:nvPr>
            <p:ph type="title"/>
          </p:nvPr>
        </p:nvSpPr>
        <p:spPr>
          <a:xfrm>
            <a:off x="469900" y="191747"/>
            <a:ext cx="10515600" cy="714701"/>
          </a:xfrm>
        </p:spPr>
        <p:txBody>
          <a:bodyPr>
            <a:noAutofit/>
          </a:bodyPr>
          <a:lstStyle/>
          <a:p>
            <a:r>
              <a:rPr lang="en-US" sz="3200" b="1" dirty="0">
                <a:solidFill>
                  <a:schemeClr val="accent1">
                    <a:lumMod val="50000"/>
                  </a:schemeClr>
                </a:solidFill>
              </a:rPr>
              <a:t>EPICS continues to grow</a:t>
            </a:r>
          </a:p>
        </p:txBody>
      </p:sp>
      <p:sp>
        <p:nvSpPr>
          <p:cNvPr id="3" name="Content Placeholder 2">
            <a:extLst>
              <a:ext uri="{FF2B5EF4-FFF2-40B4-BE49-F238E27FC236}">
                <a16:creationId xmlns:a16="http://schemas.microsoft.com/office/drawing/2014/main" id="{6298A269-A220-A47D-0DD8-562915161DAA}"/>
              </a:ext>
            </a:extLst>
          </p:cNvPr>
          <p:cNvSpPr>
            <a:spLocks noGrp="1"/>
          </p:cNvSpPr>
          <p:nvPr>
            <p:ph idx="1"/>
          </p:nvPr>
        </p:nvSpPr>
        <p:spPr>
          <a:xfrm>
            <a:off x="838200" y="1111299"/>
            <a:ext cx="10515600" cy="4273501"/>
          </a:xfrm>
        </p:spPr>
        <p:txBody>
          <a:bodyPr>
            <a:noAutofit/>
          </a:bodyPr>
          <a:lstStyle/>
          <a:p>
            <a:r>
              <a:rPr lang="en-US" sz="2400" dirty="0"/>
              <a:t>ICALEPCS 2023 abstract submission reflects the widespread impact of EPICS on accelerator and experiment controls</a:t>
            </a:r>
          </a:p>
          <a:p>
            <a:r>
              <a:rPr lang="en-US" sz="2400" dirty="0"/>
              <a:t>111 (of 413) abstracts mention EPICS in the title</a:t>
            </a:r>
          </a:p>
          <a:p>
            <a:r>
              <a:rPr lang="en-US" sz="2400" dirty="0"/>
              <a:t>Word Cloud of ICALEPCS abstracts, thanks Gary Croke</a:t>
            </a:r>
            <a:endParaRPr lang="en-US" dirty="0"/>
          </a:p>
          <a:p>
            <a:endParaRPr lang="en-US" dirty="0"/>
          </a:p>
        </p:txBody>
      </p:sp>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pic>
        <p:nvPicPr>
          <p:cNvPr id="5" name="Picture 4">
            <a:extLst>
              <a:ext uri="{FF2B5EF4-FFF2-40B4-BE49-F238E27FC236}">
                <a16:creationId xmlns:a16="http://schemas.microsoft.com/office/drawing/2014/main" id="{3C9BAF2B-5FB9-37E2-12DB-1781BC25B544}"/>
              </a:ext>
            </a:extLst>
          </p:cNvPr>
          <p:cNvPicPr>
            <a:picLocks noChangeAspect="1"/>
          </p:cNvPicPr>
          <p:nvPr/>
        </p:nvPicPr>
        <p:blipFill>
          <a:blip r:embed="rId3"/>
          <a:stretch>
            <a:fillRect/>
          </a:stretch>
        </p:blipFill>
        <p:spPr>
          <a:xfrm>
            <a:off x="30480" y="2797565"/>
            <a:ext cx="12043757" cy="2553550"/>
          </a:xfrm>
          <a:prstGeom prst="rect">
            <a:avLst/>
          </a:prstGeom>
        </p:spPr>
      </p:pic>
    </p:spTree>
    <p:extLst>
      <p:ext uri="{BB962C8B-B14F-4D97-AF65-F5344CB8AC3E}">
        <p14:creationId xmlns:p14="http://schemas.microsoft.com/office/powerpoint/2010/main" val="408862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4BBED-A225-F0B7-1EB8-2D0CE6DA6215}"/>
              </a:ext>
            </a:extLst>
          </p:cNvPr>
          <p:cNvPicPr>
            <a:picLocks noChangeAspect="1"/>
          </p:cNvPicPr>
          <p:nvPr/>
        </p:nvPicPr>
        <p:blipFill>
          <a:blip r:embed="rId2"/>
          <a:stretch>
            <a:fillRect/>
          </a:stretch>
        </p:blipFill>
        <p:spPr>
          <a:xfrm>
            <a:off x="0" y="5589651"/>
            <a:ext cx="12161520" cy="1258884"/>
          </a:xfrm>
          <a:prstGeom prst="rect">
            <a:avLst/>
          </a:prstGeom>
        </p:spPr>
      </p:pic>
      <p:pic>
        <p:nvPicPr>
          <p:cNvPr id="2050" name="Picture 2" descr="Tv - Free electronics icons">
            <a:extLst>
              <a:ext uri="{FF2B5EF4-FFF2-40B4-BE49-F238E27FC236}">
                <a16:creationId xmlns:a16="http://schemas.microsoft.com/office/drawing/2014/main" id="{404C002E-882E-B31F-634B-9F041457B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769" y="428669"/>
            <a:ext cx="5028462" cy="5028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919CD8-3A6F-DCA2-B36B-9F3571690FEB}"/>
              </a:ext>
            </a:extLst>
          </p:cNvPr>
          <p:cNvSpPr txBox="1"/>
          <p:nvPr/>
        </p:nvSpPr>
        <p:spPr>
          <a:xfrm>
            <a:off x="4518992" y="2689905"/>
            <a:ext cx="2319130" cy="1292662"/>
          </a:xfrm>
          <a:prstGeom prst="rect">
            <a:avLst/>
          </a:prstGeom>
          <a:noFill/>
        </p:spPr>
        <p:txBody>
          <a:bodyPr wrap="square">
            <a:spAutoFit/>
          </a:bodyPr>
          <a:lstStyle/>
          <a:p>
            <a:pPr algn="ctr"/>
            <a:r>
              <a:rPr lang="en-US" sz="2600" b="1" dirty="0">
                <a:solidFill>
                  <a:schemeClr val="accent1">
                    <a:lumMod val="50000"/>
                  </a:schemeClr>
                </a:solidFill>
              </a:rPr>
              <a:t>And now a word from our sponsor</a:t>
            </a:r>
            <a:endParaRPr lang="en-US" sz="2600" dirty="0"/>
          </a:p>
        </p:txBody>
      </p:sp>
    </p:spTree>
    <p:extLst>
      <p:ext uri="{BB962C8B-B14F-4D97-AF65-F5344CB8AC3E}">
        <p14:creationId xmlns:p14="http://schemas.microsoft.com/office/powerpoint/2010/main" val="4157458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6329</TotalTime>
  <Words>595</Words>
  <Application>Microsoft Macintosh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EPICS Collaboration Meeting Welcome</vt:lpstr>
      <vt:lpstr>Welcome to Cape Town</vt:lpstr>
      <vt:lpstr>Thanks</vt:lpstr>
      <vt:lpstr>We are collaborating more in person again</vt:lpstr>
      <vt:lpstr>We are collaborating more in person again</vt:lpstr>
      <vt:lpstr>Agenda</vt:lpstr>
      <vt:lpstr>Some highlights from EPICS Collaboration Meeting at FNAL</vt:lpstr>
      <vt:lpstr>EPICS continues to grow</vt:lpstr>
      <vt:lpstr>PowerPoint Presentation</vt:lpstr>
      <vt:lpstr>How do we pay for EPICS?</vt:lpstr>
      <vt:lpstr>You and your organization can should help</vt:lpstr>
      <vt:lpstr>How can you get involved?</vt:lpstr>
      <vt:lpstr>PowerPoint Presentation</vt:lpstr>
      <vt:lpstr>Next EPICS Collaboration Meeting April XX, 2024 Hosted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from EPICS Council</dc:title>
  <dc:creator>White, Karen S.</dc:creator>
  <cp:lastModifiedBy>White, Karen S.</cp:lastModifiedBy>
  <cp:revision>29</cp:revision>
  <dcterms:created xsi:type="dcterms:W3CDTF">2022-09-20T12:13:27Z</dcterms:created>
  <dcterms:modified xsi:type="dcterms:W3CDTF">2023-10-07T20:07:40Z</dcterms:modified>
</cp:coreProperties>
</file>