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4"/>
  </p:sldMasterIdLst>
  <p:notesMasterIdLst>
    <p:notesMasterId r:id="rId32"/>
  </p:notesMasterIdLst>
  <p:handoutMasterIdLst>
    <p:handoutMasterId r:id="rId33"/>
  </p:handoutMasterIdLst>
  <p:sldIdLst>
    <p:sldId id="317" r:id="rId5"/>
    <p:sldId id="382" r:id="rId6"/>
    <p:sldId id="386" r:id="rId7"/>
    <p:sldId id="394" r:id="rId8"/>
    <p:sldId id="381" r:id="rId9"/>
    <p:sldId id="388" r:id="rId10"/>
    <p:sldId id="416" r:id="rId11"/>
    <p:sldId id="389" r:id="rId12"/>
    <p:sldId id="391" r:id="rId13"/>
    <p:sldId id="393" r:id="rId14"/>
    <p:sldId id="407" r:id="rId15"/>
    <p:sldId id="396" r:id="rId16"/>
    <p:sldId id="413" r:id="rId17"/>
    <p:sldId id="412" r:id="rId18"/>
    <p:sldId id="397" r:id="rId19"/>
    <p:sldId id="383" r:id="rId20"/>
    <p:sldId id="384" r:id="rId21"/>
    <p:sldId id="400" r:id="rId22"/>
    <p:sldId id="401" r:id="rId23"/>
    <p:sldId id="402" r:id="rId24"/>
    <p:sldId id="415" r:id="rId25"/>
    <p:sldId id="385" r:id="rId26"/>
    <p:sldId id="411" r:id="rId27"/>
    <p:sldId id="408" r:id="rId28"/>
    <p:sldId id="405" r:id="rId29"/>
    <p:sldId id="404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BED5"/>
    <a:srgbClr val="003088"/>
    <a:srgbClr val="F08900"/>
    <a:srgbClr val="FF6900"/>
    <a:srgbClr val="1E5DF8"/>
    <a:srgbClr val="626262"/>
    <a:srgbClr val="C13D33"/>
    <a:srgbClr val="E94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40" autoAdjust="0"/>
    <p:restoredTop sz="94422"/>
  </p:normalViewPr>
  <p:slideViewPr>
    <p:cSldViewPr snapToGrid="0" snapToObjects="1">
      <p:cViewPr varScale="1">
        <p:scale>
          <a:sx n="69" d="100"/>
          <a:sy n="69" d="100"/>
        </p:scale>
        <p:origin x="616" y="44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72"/>
    </p:cViewPr>
  </p:sorterViewPr>
  <p:notesViewPr>
    <p:cSldViewPr snapToGrid="0" snapToObjects="1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BBF66-F78C-479F-91EC-9431AC561831}" type="datetimeFigureOut">
              <a:rPr lang="en-GB" smtClean="0"/>
              <a:t>07/04/2021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72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4/7/2021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988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6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>
            <a:lvl1pPr marL="446088" indent="-446088">
              <a:defRPr/>
            </a:lvl1pPr>
            <a:lvl2pPr marL="806450" indent="-349250">
              <a:defRPr/>
            </a:lvl2pPr>
            <a:lvl3pPr marL="1076325" indent="-269875">
              <a:defRPr/>
            </a:lvl3pPr>
            <a:lvl4pPr marL="1344613" indent="-268288">
              <a:defRPr/>
            </a:lvl4pPr>
            <a:lvl5pPr marL="1612900" indent="-268288"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435" y="6504663"/>
            <a:ext cx="2743200" cy="353338"/>
          </a:xfrm>
          <a:prstGeom prst="rect">
            <a:avLst/>
          </a:prstGeom>
        </p:spPr>
        <p:txBody>
          <a:bodyPr/>
          <a:lstStyle>
            <a:lvl1pPr marL="1092200" indent="-285750">
              <a:defRPr/>
            </a:lvl1pPr>
            <a:lvl3pPr marL="806450" indent="0" algn="r">
              <a:buNone/>
              <a:defRPr lang="en-US" sz="14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</a:lstStyle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dirty="0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‹#›</a:t>
            </a:fld>
            <a:r>
              <a:rPr dirty="0" smtClean="0"/>
              <a:t>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6085989"/>
            <a:ext cx="2697195" cy="68950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 txBox="1">
            <a:spLocks/>
          </p:cNvSpPr>
          <p:nvPr userDrawn="1"/>
        </p:nvSpPr>
        <p:spPr>
          <a:xfrm>
            <a:off x="3662081" y="6299909"/>
            <a:ext cx="4429205" cy="4215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109220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0" algn="r" defTabSz="914400" rtl="0" eaLnBrk="1" latinLnBrk="0" hangingPunct="1">
              <a:buNone/>
              <a:defRPr lang="en-US" sz="1600" kern="1200" smtClean="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endParaRPr lang="en-US" sz="1400" dirty="0" smtClean="0"/>
          </a:p>
          <a:p>
            <a:pPr marL="92075" lvl="2" indent="0" algn="ctr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US" sz="1400" dirty="0" smtClean="0"/>
              <a:t>Target Simulation </a:t>
            </a:r>
            <a:r>
              <a:rPr lang="en-US" sz="1400" dirty="0" smtClean="0"/>
              <a:t>Workshop, 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April</a:t>
            </a:r>
            <a:r>
              <a:rPr lang="en-US" sz="1400" baseline="0" dirty="0" smtClean="0"/>
              <a:t> 2021</a:t>
            </a:r>
            <a:r>
              <a:rPr lang="en-US" sz="1400" dirty="0" smtClean="0"/>
              <a:t> 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469"/>
            <a:ext cx="12192000" cy="753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83449"/>
            <a:ext cx="10515600" cy="509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anose="05000000000000000000" pitchFamily="2" charset="2"/>
        <a:buChar char="q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Ø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.png"/><Relationship Id="rId4" Type="http://schemas.openxmlformats.org/officeDocument/2006/relationships/image" Target="../media/image42.jpe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0" Type="http://schemas.openxmlformats.org/officeDocument/2006/relationships/image" Target="../media/image54.jpeg"/><Relationship Id="rId4" Type="http://schemas.openxmlformats.org/officeDocument/2006/relationships/image" Target="../media/image49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376761" y="962567"/>
            <a:ext cx="505688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5400" b="1" spc="-1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ISIS Target Modelling</a:t>
            </a:r>
            <a:endParaRPr kumimoji="0" lang="en-US" sz="5400" b="1" i="0" u="none" strike="noStrike" kern="1200" cap="none" spc="-15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376760" y="2744353"/>
            <a:ext cx="848317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Dan Wilcox</a:t>
            </a:r>
            <a:endParaRPr lang="en-US" sz="2000" dirty="0" smtClean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150" normalizeH="0" baseline="0" noProof="0" dirty="0" smtClean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(STFC Rutherford Appleton Laboratory)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SNS Target Simulation Workshop</a:t>
            </a:r>
            <a:br>
              <a:rPr lang="en-US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baseline="30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6" y="5880617"/>
            <a:ext cx="3500564" cy="89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045" y="1098363"/>
            <a:ext cx="5686397" cy="42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Damage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Tantalum: high ductility can be retained after 11dpa, however there is a lot of scatter in the (limited) available data</a:t>
            </a:r>
          </a:p>
          <a:p>
            <a:pPr lvl="1"/>
            <a:r>
              <a:rPr lang="en-GB" dirty="0" smtClean="0"/>
              <a:t>Tantalum impurities and gas production in the irradiation environment may explain this</a:t>
            </a:r>
          </a:p>
          <a:p>
            <a:pPr lvl="1"/>
            <a:r>
              <a:rPr lang="en-GB" dirty="0" smtClean="0"/>
              <a:t>Currently not included in analysis. Target expected to survive as long as some ductility remains.</a:t>
            </a:r>
          </a:p>
          <a:p>
            <a:pPr lvl="1"/>
            <a:endParaRPr lang="en-GB" dirty="0"/>
          </a:p>
          <a:p>
            <a:r>
              <a:rPr lang="en-GB" dirty="0" smtClean="0"/>
              <a:t>Tungsten: significant </a:t>
            </a:r>
            <a:r>
              <a:rPr lang="en-GB" dirty="0"/>
              <a:t>new information available from ESS (</a:t>
            </a:r>
            <a:r>
              <a:rPr lang="en-GB" dirty="0" err="1" smtClean="0"/>
              <a:t>Habainy</a:t>
            </a:r>
            <a:r>
              <a:rPr lang="en-GB" dirty="0" smtClean="0"/>
              <a:t> </a:t>
            </a:r>
            <a:r>
              <a:rPr lang="en-GB" dirty="0"/>
              <a:t>et al</a:t>
            </a:r>
            <a:r>
              <a:rPr lang="en-GB" dirty="0" smtClean="0"/>
              <a:t>.)</a:t>
            </a:r>
            <a:endParaRPr lang="en-GB" dirty="0"/>
          </a:p>
          <a:p>
            <a:pPr lvl="1"/>
            <a:r>
              <a:rPr lang="en-GB" dirty="0" smtClean="0"/>
              <a:t>At </a:t>
            </a:r>
            <a:r>
              <a:rPr lang="en-GB" dirty="0"/>
              <a:t>1.3dpa tungsten UTS falls from 560 to 300MPa</a:t>
            </a:r>
          </a:p>
          <a:p>
            <a:pPr lvl="1"/>
            <a:r>
              <a:rPr lang="en-GB" dirty="0"/>
              <a:t>Tungsten thermal conductivity drops rapidly from 175 to 88W/</a:t>
            </a:r>
            <a:r>
              <a:rPr lang="en-GB" dirty="0" err="1"/>
              <a:t>m.K</a:t>
            </a:r>
            <a:r>
              <a:rPr lang="en-GB" dirty="0"/>
              <a:t> at 2dpa, then appears to saturate at higher doses</a:t>
            </a:r>
          </a:p>
          <a:p>
            <a:pPr lvl="1"/>
            <a:r>
              <a:rPr lang="en-GB" dirty="0"/>
              <a:t>Tungsten elastic modulus increases from 398 to 477GPa after irradiation to </a:t>
            </a:r>
            <a:r>
              <a:rPr lang="en-GB" dirty="0" smtClean="0"/>
              <a:t>~2dpa</a:t>
            </a:r>
          </a:p>
          <a:p>
            <a:pPr lvl="1"/>
            <a:endParaRPr lang="en-GB" dirty="0"/>
          </a:p>
          <a:p>
            <a:r>
              <a:rPr lang="en-GB" dirty="0"/>
              <a:t>For </a:t>
            </a:r>
            <a:r>
              <a:rPr lang="en-GB" dirty="0" smtClean="0"/>
              <a:t>TS2, </a:t>
            </a:r>
            <a:r>
              <a:rPr lang="en-GB" dirty="0"/>
              <a:t>IFN estimates </a:t>
            </a:r>
            <a:r>
              <a:rPr lang="en-GB" dirty="0" smtClean="0"/>
              <a:t>15dpa/</a:t>
            </a:r>
            <a:r>
              <a:rPr lang="en-GB" dirty="0" err="1" smtClean="0"/>
              <a:t>yr</a:t>
            </a:r>
            <a:r>
              <a:rPr lang="en-GB" dirty="0" smtClean="0"/>
              <a:t>, </a:t>
            </a:r>
            <a:r>
              <a:rPr lang="en-GB" dirty="0"/>
              <a:t>SNS estimates 14dpa/5000hr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10</a:t>
            </a:fld>
            <a:r>
              <a:rPr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66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Radiation Damage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Opportunities for </a:t>
            </a:r>
            <a:r>
              <a:rPr lang="en-GB" dirty="0" err="1" smtClean="0"/>
              <a:t>meso</a:t>
            </a:r>
            <a:r>
              <a:rPr lang="en-GB" dirty="0" smtClean="0"/>
              <a:t>-fatigue testing of irradiated tungsten/tantalum</a:t>
            </a:r>
          </a:p>
          <a:p>
            <a:pPr lvl="1"/>
            <a:r>
              <a:rPr lang="en-GB" dirty="0" smtClean="0"/>
              <a:t>Dia. 3.4mm, thickness 100-150um</a:t>
            </a:r>
          </a:p>
          <a:p>
            <a:pPr lvl="1"/>
            <a:r>
              <a:rPr lang="en-GB" dirty="0" smtClean="0"/>
              <a:t>Irradiation at BLIP (Brookhaven), University of Birmingham’s cyclotron, etc.</a:t>
            </a:r>
          </a:p>
          <a:p>
            <a:pPr lvl="1"/>
            <a:r>
              <a:rPr lang="en-GB" dirty="0" smtClean="0"/>
              <a:t>Fatigue testing at </a:t>
            </a:r>
            <a:r>
              <a:rPr lang="en-GB" dirty="0" err="1" smtClean="0"/>
              <a:t>Culham</a:t>
            </a:r>
            <a:r>
              <a:rPr lang="en-GB" dirty="0" smtClean="0"/>
              <a:t> MRF. 20kHz test = 1E9 cycles in 14 hours</a:t>
            </a:r>
          </a:p>
          <a:p>
            <a:pPr lvl="1"/>
            <a:r>
              <a:rPr lang="en-GB" dirty="0" smtClean="0"/>
              <a:t>Already in use for T2K neutrino targets: titanium samples were irradiated as part of the </a:t>
            </a:r>
            <a:r>
              <a:rPr lang="en-GB" dirty="0" err="1" smtClean="0"/>
              <a:t>RaDIATE</a:t>
            </a:r>
            <a:r>
              <a:rPr lang="en-GB" dirty="0" smtClean="0"/>
              <a:t> collaboration and will be shipped from BLIP to MRF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11</a:t>
            </a:fld>
            <a:r>
              <a:rPr smtClean="0"/>
              <a:t> </a:t>
            </a:r>
            <a:endParaRPr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A3494BA-52A9-490E-AD7D-F9653AD8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6239"/>
          <a:stretch>
            <a:fillRect/>
          </a:stretch>
        </p:blipFill>
        <p:spPr bwMode="auto">
          <a:xfrm rot="16200000">
            <a:off x="697343" y="3017636"/>
            <a:ext cx="2826666" cy="334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0195488-5748-4D36-BD2F-86F6496A4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1" t="26204" r="41617" b="24577"/>
          <a:stretch>
            <a:fillRect/>
          </a:stretch>
        </p:blipFill>
        <p:spPr bwMode="auto">
          <a:xfrm>
            <a:off x="4124593" y="3276824"/>
            <a:ext cx="2468730" cy="24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C60BA7E3-1B1B-4AFE-A48C-BF99550259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01" y="3276824"/>
            <a:ext cx="2360798" cy="2047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B33B4-ED0C-4ADE-85AF-103672279369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0426" y="3078978"/>
            <a:ext cx="2567278" cy="247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625030" y="5633074"/>
            <a:ext cx="314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i="1" dirty="0" smtClean="0"/>
              <a:t>Pictures courtesy of Phil Earp, Dr </a:t>
            </a:r>
            <a:r>
              <a:rPr lang="en-GB" sz="1200" i="1" dirty="0" err="1" smtClean="0"/>
              <a:t>Jicheng</a:t>
            </a:r>
            <a:r>
              <a:rPr lang="en-GB" sz="1200" i="1" dirty="0" smtClean="0"/>
              <a:t> Gong, </a:t>
            </a:r>
            <a:r>
              <a:rPr lang="en-GB" sz="1200" i="1" dirty="0" err="1" smtClean="0"/>
              <a:t>Prof.</a:t>
            </a:r>
            <a:r>
              <a:rPr lang="en-GB" sz="1200" i="1" dirty="0" smtClean="0"/>
              <a:t> Angus </a:t>
            </a:r>
            <a:r>
              <a:rPr lang="en-GB" sz="1200" i="1" dirty="0" err="1" smtClean="0"/>
              <a:t>Wulkinson</a:t>
            </a:r>
            <a:r>
              <a:rPr lang="en-GB" sz="1200" i="1" dirty="0" smtClean="0"/>
              <a:t>, Dr Slava Kuksenko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6226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3971636" y="5218343"/>
            <a:ext cx="5762299" cy="162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Fatigue + Irradiation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083449"/>
            <a:ext cx="11118797" cy="5093514"/>
          </a:xfrm>
        </p:spPr>
        <p:txBody>
          <a:bodyPr/>
          <a:lstStyle/>
          <a:p>
            <a:r>
              <a:rPr lang="en-GB" dirty="0" smtClean="0"/>
              <a:t>3D stress wave and fatigue analysis from SNS, using the latest irradiated tungsten properties from ESS</a:t>
            </a:r>
          </a:p>
          <a:p>
            <a:pPr lvl="1"/>
            <a:r>
              <a:rPr lang="en-GB" dirty="0" smtClean="0"/>
              <a:t>Many thanks to Tom </a:t>
            </a:r>
            <a:r>
              <a:rPr lang="en-GB" dirty="0" err="1" smtClean="0"/>
              <a:t>McManamy</a:t>
            </a:r>
            <a:r>
              <a:rPr lang="en-GB" dirty="0" smtClean="0"/>
              <a:t>, Aron Jacques, Joseph Tipton Jr, Peter Rosenblad, et 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12</a:t>
            </a:fld>
            <a:r>
              <a:rPr smtClean="0"/>
              <a:t> </a:t>
            </a:r>
            <a:endParaRPr dirty="0"/>
          </a:p>
        </p:txBody>
      </p:sp>
      <p:grpSp>
        <p:nvGrpSpPr>
          <p:cNvPr id="6" name="Group 5"/>
          <p:cNvGrpSpPr/>
          <p:nvPr/>
        </p:nvGrpSpPr>
        <p:grpSpPr>
          <a:xfrm>
            <a:off x="4440913" y="2644810"/>
            <a:ext cx="7672210" cy="4142586"/>
            <a:chOff x="2463952" y="1248857"/>
            <a:chExt cx="8010528" cy="43252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8267BD-F0A9-478A-AB1E-1E46438F8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3952" y="1283883"/>
              <a:ext cx="4244406" cy="4290234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BD77D82-FEB1-47B7-B6FB-F823B945B2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24142" y="2690598"/>
              <a:ext cx="1968380" cy="1067291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Content Placeholder 11" descr="A picture containing sitting, green, front, colorful&#10;&#10;Description automatically generated">
              <a:extLst>
                <a:ext uri="{FF2B5EF4-FFF2-40B4-BE49-F238E27FC236}">
                  <a16:creationId xmlns:a16="http://schemas.microsoft.com/office/drawing/2014/main" id="{7120BF77-F43D-481B-85FB-E7FDD5510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682"/>
            <a:stretch/>
          </p:blipFill>
          <p:spPr>
            <a:xfrm>
              <a:off x="7772419" y="1248857"/>
              <a:ext cx="2622165" cy="2071911"/>
            </a:xfrm>
            <a:prstGeom prst="rect">
              <a:avLst/>
            </a:prstGeom>
          </p:spPr>
        </p:pic>
        <p:pic>
          <p:nvPicPr>
            <p:cNvPr id="11" name="Content Placeholder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BCDFCF9-843C-4A03-A71C-5167A5882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70"/>
            <a:stretch/>
          </p:blipFill>
          <p:spPr>
            <a:xfrm>
              <a:off x="7836299" y="3297125"/>
              <a:ext cx="2638181" cy="2000154"/>
            </a:xfrm>
            <a:prstGeom prst="rect">
              <a:avLst/>
            </a:prstGeom>
          </p:spPr>
        </p:pic>
        <p:pic>
          <p:nvPicPr>
            <p:cNvPr id="12" name="Picture 11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C7F1B80-16E6-4637-B67F-3F6B8FA50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819" b="74557"/>
            <a:stretch/>
          </p:blipFill>
          <p:spPr>
            <a:xfrm>
              <a:off x="7475355" y="3186182"/>
              <a:ext cx="969155" cy="13716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CB2892-D4AB-4577-9246-B1E2ECC175A7}"/>
                </a:ext>
              </a:extLst>
            </p:cNvPr>
            <p:cNvSpPr txBox="1"/>
            <p:nvPr/>
          </p:nvSpPr>
          <p:spPr>
            <a:xfrm>
              <a:off x="8602668" y="3432093"/>
              <a:ext cx="1462260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ISIS TS2 Target  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9B8391-F123-4018-A80A-E971817E9879}"/>
              </a:ext>
            </a:extLst>
          </p:cNvPr>
          <p:cNvCxnSpPr/>
          <p:nvPr/>
        </p:nvCxnSpPr>
        <p:spPr>
          <a:xfrm flipH="1" flipV="1">
            <a:off x="8009047" y="5860926"/>
            <a:ext cx="1635285" cy="35987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545565" y="2186119"/>
            <a:ext cx="3818825" cy="399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GB" dirty="0" smtClean="0"/>
          </a:p>
          <a:p>
            <a:r>
              <a:rPr lang="en-GB" dirty="0" smtClean="0"/>
              <a:t>Cracking of tungsten predicted once the target exceeds ~2dpa (~50 days operating)</a:t>
            </a:r>
          </a:p>
          <a:p>
            <a:pPr lvl="2"/>
            <a:endParaRPr lang="en-GB" dirty="0" smtClean="0"/>
          </a:p>
          <a:p>
            <a:r>
              <a:rPr lang="en-GB" dirty="0" smtClean="0"/>
              <a:t>Targets last ~1.5 years. Is the difference due to the time taken to propagate a crack through the tantalum?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CB2892-D4AB-4577-9246-B1E2ECC175A7}"/>
              </a:ext>
            </a:extLst>
          </p:cNvPr>
          <p:cNvSpPr txBox="1"/>
          <p:nvPr/>
        </p:nvSpPr>
        <p:spPr>
          <a:xfrm>
            <a:off x="10168889" y="2678936"/>
            <a:ext cx="155198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 panose="020F0302020204030204"/>
              </a:rPr>
              <a:t>SNS STS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Target Segment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CB2892-D4AB-4577-9246-B1E2ECC175A7}"/>
              </a:ext>
            </a:extLst>
          </p:cNvPr>
          <p:cNvSpPr txBox="1"/>
          <p:nvPr/>
        </p:nvSpPr>
        <p:spPr>
          <a:xfrm>
            <a:off x="8621370" y="6515002"/>
            <a:ext cx="208101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Figure courtesy</a:t>
            </a:r>
            <a:r>
              <a:rPr kumimoji="0" lang="en-US" sz="14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of SNS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8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Water Hammer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083449"/>
            <a:ext cx="11304690" cy="5093514"/>
          </a:xfrm>
        </p:spPr>
        <p:txBody>
          <a:bodyPr/>
          <a:lstStyle/>
          <a:p>
            <a:r>
              <a:rPr lang="en-GB" dirty="0" smtClean="0"/>
              <a:t>Short beam pulse produces an almost instantaneous pressure rise in the water</a:t>
            </a:r>
          </a:p>
          <a:p>
            <a:r>
              <a:rPr lang="en-GB" dirty="0" smtClean="0"/>
              <a:t>Much more severe on TS2 than TS1, due to the small beam spot</a:t>
            </a:r>
          </a:p>
          <a:p>
            <a:r>
              <a:rPr lang="en-GB" dirty="0" smtClean="0"/>
              <a:t>Should be included in future dynamic simulations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13</a:t>
            </a:fld>
            <a:r>
              <a:rPr smtClean="0"/>
              <a:t> 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2654585"/>
            <a:ext cx="11887200" cy="3566160"/>
            <a:chOff x="0" y="1649558"/>
            <a:chExt cx="11887200" cy="3566160"/>
          </a:xfrm>
        </p:grpSpPr>
        <p:pic>
          <p:nvPicPr>
            <p:cNvPr id="6" name="Picture 2" descr="image00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49558"/>
              <a:ext cx="5943600" cy="356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image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649558"/>
              <a:ext cx="5943600" cy="3566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64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TS2 Target Development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14</a:t>
            </a:fld>
            <a:r>
              <a:rPr smtClean="0"/>
              <a:t> </a:t>
            </a:r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61545" y="6068206"/>
            <a:ext cx="11696345" cy="712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181243"/>
              </p:ext>
            </p:extLst>
          </p:nvPr>
        </p:nvGraphicFramePr>
        <p:xfrm>
          <a:off x="1281472" y="5204103"/>
          <a:ext cx="9810248" cy="1341120"/>
        </p:xfrm>
        <a:graphic>
          <a:graphicData uri="http://schemas.openxmlformats.org/drawingml/2006/table">
            <a:tbl>
              <a:tblPr firstRow="1" firstCol="1" bandRow="1"/>
              <a:tblGrid>
                <a:gridCol w="3398520">
                  <a:extLst>
                    <a:ext uri="{9D8B030D-6E8A-4147-A177-3AD203B41FA5}">
                      <a16:colId xmlns:a16="http://schemas.microsoft.com/office/drawing/2014/main" val="3364928466"/>
                    </a:ext>
                  </a:extLst>
                </a:gridCol>
                <a:gridCol w="1182778">
                  <a:extLst>
                    <a:ext uri="{9D8B030D-6E8A-4147-A177-3AD203B41FA5}">
                      <a16:colId xmlns:a16="http://schemas.microsoft.com/office/drawing/2014/main" val="632550538"/>
                    </a:ext>
                  </a:extLst>
                </a:gridCol>
                <a:gridCol w="1182778">
                  <a:extLst>
                    <a:ext uri="{9D8B030D-6E8A-4147-A177-3AD203B41FA5}">
                      <a16:colId xmlns:a16="http://schemas.microsoft.com/office/drawing/2014/main" val="535026398"/>
                    </a:ext>
                  </a:extLst>
                </a:gridCol>
                <a:gridCol w="956414">
                  <a:extLst>
                    <a:ext uri="{9D8B030D-6E8A-4147-A177-3AD203B41FA5}">
                      <a16:colId xmlns:a16="http://schemas.microsoft.com/office/drawing/2014/main" val="3073706657"/>
                    </a:ext>
                  </a:extLst>
                </a:gridCol>
                <a:gridCol w="956414">
                  <a:extLst>
                    <a:ext uri="{9D8B030D-6E8A-4147-A177-3AD203B41FA5}">
                      <a16:colId xmlns:a16="http://schemas.microsoft.com/office/drawing/2014/main" val="1317898891"/>
                    </a:ext>
                  </a:extLst>
                </a:gridCol>
                <a:gridCol w="1066672">
                  <a:extLst>
                    <a:ext uri="{9D8B030D-6E8A-4147-A177-3AD203B41FA5}">
                      <a16:colId xmlns:a16="http://schemas.microsoft.com/office/drawing/2014/main" val="2905599074"/>
                    </a:ext>
                  </a:extLst>
                </a:gridCol>
                <a:gridCol w="1066672">
                  <a:extLst>
                    <a:ext uri="{9D8B030D-6E8A-4147-A177-3AD203B41FA5}">
                      <a16:colId xmlns:a16="http://schemas.microsoft.com/office/drawing/2014/main" val="993757303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TS1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TS2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00252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Current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Project Mk8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Mk2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Mk3a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Mk4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Mk4.3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93642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Peak Von Mises stress at weld (MPa)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53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27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38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8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73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6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72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0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43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4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37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19883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Peak stress normal to weld plane (MPa)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16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1CF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4.4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C2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78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75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56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0.2</a:t>
                      </a:r>
                      <a:endParaRPr lang="en-GB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14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5720" marR="4572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74764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545566" y="1083449"/>
            <a:ext cx="5210342" cy="404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Mk2: Currently installed. Weld penetration improved since early Mk2s</a:t>
            </a:r>
          </a:p>
          <a:p>
            <a:pPr lvl="2"/>
            <a:endParaRPr lang="en-GB" dirty="0"/>
          </a:p>
          <a:p>
            <a:r>
              <a:rPr lang="en-GB" dirty="0" smtClean="0"/>
              <a:t>Mk3: Tapered core removes stress conc. and improves welding. To be installed next.</a:t>
            </a:r>
          </a:p>
          <a:p>
            <a:pPr lvl="2"/>
            <a:endParaRPr lang="en-GB" dirty="0"/>
          </a:p>
          <a:p>
            <a:r>
              <a:rPr lang="en-GB" dirty="0" smtClean="0"/>
              <a:t>Mk4: Flat fronted target reduces weld stress. Currently under review for future use.</a:t>
            </a:r>
          </a:p>
          <a:p>
            <a:endParaRPr lang="en-GB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333" y="1083450"/>
            <a:ext cx="5796834" cy="395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on TS2 Target Lifetime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083449"/>
            <a:ext cx="7099685" cy="5093514"/>
          </a:xfrm>
        </p:spPr>
        <p:txBody>
          <a:bodyPr/>
          <a:lstStyle/>
          <a:p>
            <a:r>
              <a:rPr lang="en-GB" dirty="0" smtClean="0"/>
              <a:t>Initial failure thought to be due to incomplete weld penetration</a:t>
            </a:r>
          </a:p>
          <a:p>
            <a:pPr lvl="1"/>
            <a:r>
              <a:rPr lang="en-GB" dirty="0" smtClean="0"/>
              <a:t>Contaminated water circuit may have sped up subsequent failures</a:t>
            </a:r>
          </a:p>
          <a:p>
            <a:pPr lvl="1"/>
            <a:r>
              <a:rPr lang="en-GB" dirty="0" smtClean="0"/>
              <a:t>Redesigned versions will reduce weld stress</a:t>
            </a:r>
          </a:p>
          <a:p>
            <a:pPr lvl="2"/>
            <a:endParaRPr lang="en-GB" dirty="0"/>
          </a:p>
          <a:p>
            <a:r>
              <a:rPr lang="en-GB" dirty="0" smtClean="0"/>
              <a:t>The next failure mode may be cracking of the tungsten core due to a combination of radiation damage and stress-wave induced fatigue</a:t>
            </a:r>
          </a:p>
          <a:p>
            <a:pPr lvl="1"/>
            <a:r>
              <a:rPr lang="en-GB" dirty="0" smtClean="0"/>
              <a:t>Future analysis will include this failure mode in more detail</a:t>
            </a:r>
          </a:p>
          <a:p>
            <a:pPr lvl="2"/>
            <a:endParaRPr lang="en-GB" dirty="0"/>
          </a:p>
          <a:p>
            <a:r>
              <a:rPr lang="en-GB" dirty="0" smtClean="0"/>
              <a:t>PIE planned which will hopefully confirm the failure location on spent targets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15</a:t>
            </a:fld>
            <a:r>
              <a:rPr smtClean="0"/>
              <a:t> 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650" y="1105150"/>
            <a:ext cx="3901939" cy="5399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5650" y="6407158"/>
            <a:ext cx="2981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/>
              <a:t>TS2 PIE Rig: Picture courtesy of Leslie Jones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25406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61546" y="6068206"/>
            <a:ext cx="7869116" cy="712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312"/>
          <p:cNvGrpSpPr>
            <a:grpSpLocks/>
          </p:cNvGrpSpPr>
          <p:nvPr/>
        </p:nvGrpSpPr>
        <p:grpSpPr bwMode="auto">
          <a:xfrm>
            <a:off x="421628" y="4684826"/>
            <a:ext cx="3274073" cy="2083318"/>
            <a:chOff x="1637" y="3322"/>
            <a:chExt cx="11296" cy="1978"/>
          </a:xfrm>
        </p:grpSpPr>
        <p:sp>
          <p:nvSpPr>
            <p:cNvPr id="29" name="AutoShape 265"/>
            <p:cNvSpPr>
              <a:spLocks noChangeArrowheads="1"/>
            </p:cNvSpPr>
            <p:nvPr/>
          </p:nvSpPr>
          <p:spPr bwMode="auto">
            <a:xfrm>
              <a:off x="1637" y="3322"/>
              <a:ext cx="11296" cy="1978"/>
            </a:xfrm>
            <a:prstGeom prst="roundRect">
              <a:avLst>
                <a:gd name="adj" fmla="val 4263"/>
              </a:avLst>
            </a:prstGeom>
            <a:gradFill>
              <a:gsLst>
                <a:gs pos="0">
                  <a:srgbClr val="E3F3F3"/>
                </a:gs>
                <a:gs pos="100000">
                  <a:srgbClr val="D0E7E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altLang="en-US" sz="1100" kern="0">
                <a:solidFill>
                  <a:srgbClr val="000000"/>
                </a:solidFill>
              </a:endParaRPr>
            </a:p>
          </p:txBody>
        </p:sp>
        <p:sp>
          <p:nvSpPr>
            <p:cNvPr id="30" name="Text Box 165"/>
            <p:cNvSpPr txBox="1">
              <a:spLocks noChangeArrowheads="1"/>
            </p:cNvSpPr>
            <p:nvPr/>
          </p:nvSpPr>
          <p:spPr bwMode="auto">
            <a:xfrm>
              <a:off x="1745" y="3322"/>
              <a:ext cx="11038" cy="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endParaRPr lang="en-US" altLang="en-US" sz="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GB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alt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Moderator Development</a:t>
              </a:r>
              <a:endParaRPr lang="en-GB" alt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312"/>
          <p:cNvGrpSpPr>
            <a:grpSpLocks/>
          </p:cNvGrpSpPr>
          <p:nvPr/>
        </p:nvGrpSpPr>
        <p:grpSpPr bwMode="auto">
          <a:xfrm>
            <a:off x="8492232" y="1139497"/>
            <a:ext cx="3223518" cy="4432628"/>
            <a:chOff x="1637" y="3322"/>
            <a:chExt cx="11296" cy="1978"/>
          </a:xfrm>
        </p:grpSpPr>
        <p:sp>
          <p:nvSpPr>
            <p:cNvPr id="26" name="AutoShape 265"/>
            <p:cNvSpPr>
              <a:spLocks noChangeArrowheads="1"/>
            </p:cNvSpPr>
            <p:nvPr/>
          </p:nvSpPr>
          <p:spPr bwMode="auto">
            <a:xfrm>
              <a:off x="1637" y="3322"/>
              <a:ext cx="11296" cy="1978"/>
            </a:xfrm>
            <a:prstGeom prst="roundRect">
              <a:avLst>
                <a:gd name="adj" fmla="val 4263"/>
              </a:avLst>
            </a:prstGeom>
            <a:gradFill>
              <a:gsLst>
                <a:gs pos="0">
                  <a:srgbClr val="E3F3F3"/>
                </a:gs>
                <a:gs pos="100000">
                  <a:srgbClr val="D0E7E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altLang="en-US" sz="1100" kern="0">
                <a:solidFill>
                  <a:srgbClr val="000000"/>
                </a:solidFill>
              </a:endParaRPr>
            </a:p>
          </p:txBody>
        </p:sp>
        <p:sp>
          <p:nvSpPr>
            <p:cNvPr id="27" name="Text Box 165"/>
            <p:cNvSpPr txBox="1">
              <a:spLocks noChangeArrowheads="1"/>
            </p:cNvSpPr>
            <p:nvPr/>
          </p:nvSpPr>
          <p:spPr bwMode="auto">
            <a:xfrm>
              <a:off x="1745" y="3322"/>
              <a:ext cx="1103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endParaRPr lang="en-US" altLang="en-US" sz="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GB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alt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Reflector Analysis</a:t>
              </a:r>
              <a:endParaRPr lang="en-GB" alt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312"/>
          <p:cNvGrpSpPr>
            <a:grpSpLocks/>
          </p:cNvGrpSpPr>
          <p:nvPr/>
        </p:nvGrpSpPr>
        <p:grpSpPr bwMode="auto">
          <a:xfrm>
            <a:off x="434082" y="1139497"/>
            <a:ext cx="2256871" cy="3261281"/>
            <a:chOff x="1637" y="3322"/>
            <a:chExt cx="11296" cy="1978"/>
          </a:xfrm>
        </p:grpSpPr>
        <p:sp>
          <p:nvSpPr>
            <p:cNvPr id="19" name="AutoShape 265"/>
            <p:cNvSpPr>
              <a:spLocks noChangeArrowheads="1"/>
            </p:cNvSpPr>
            <p:nvPr/>
          </p:nvSpPr>
          <p:spPr bwMode="auto">
            <a:xfrm>
              <a:off x="1637" y="3322"/>
              <a:ext cx="11296" cy="1978"/>
            </a:xfrm>
            <a:prstGeom prst="roundRect">
              <a:avLst>
                <a:gd name="adj" fmla="val 4263"/>
              </a:avLst>
            </a:prstGeom>
            <a:gradFill>
              <a:gsLst>
                <a:gs pos="0">
                  <a:srgbClr val="E3F3F3"/>
                </a:gs>
                <a:gs pos="100000">
                  <a:srgbClr val="D0E7E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altLang="en-US" sz="1100" kern="0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1745" y="3322"/>
              <a:ext cx="11038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endParaRPr lang="en-US" altLang="en-US" sz="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GB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Target </a:t>
              </a:r>
              <a:r>
                <a:rPr lang="en-GB" alt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Redesign</a:t>
              </a:r>
              <a:endParaRPr lang="en-GB" alt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34" descr="https://staff.stfc.ac.uk/prog/news/PublishingImages/TS1-2-201903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6" t="28944" r="11559" b="38559"/>
          <a:stretch/>
        </p:blipFill>
        <p:spPr bwMode="auto">
          <a:xfrm>
            <a:off x="612094" y="3001203"/>
            <a:ext cx="1924858" cy="121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1626826"/>
            <a:ext cx="2943225" cy="142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imag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3122861"/>
            <a:ext cx="2943225" cy="22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0"/>
          <p:cNvGrpSpPr>
            <a:grpSpLocks/>
          </p:cNvGrpSpPr>
          <p:nvPr/>
        </p:nvGrpSpPr>
        <p:grpSpPr bwMode="auto">
          <a:xfrm>
            <a:off x="612093" y="5116235"/>
            <a:ext cx="1321481" cy="1328164"/>
            <a:chOff x="1332201" y="2787070"/>
            <a:chExt cx="2717688" cy="3365130"/>
          </a:xfrm>
        </p:grpSpPr>
        <p:pic>
          <p:nvPicPr>
            <p:cNvPr id="9" name="Picture 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201" y="2787070"/>
              <a:ext cx="2717688" cy="3365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ight Arrow 83"/>
            <p:cNvSpPr>
              <a:spLocks noChangeArrowheads="1"/>
            </p:cNvSpPr>
            <p:nvPr/>
          </p:nvSpPr>
          <p:spPr bwMode="auto">
            <a:xfrm rot="-5400000">
              <a:off x="1532667" y="3707391"/>
              <a:ext cx="894092" cy="288035"/>
            </a:xfrm>
            <a:prstGeom prst="rightArrow">
              <a:avLst>
                <a:gd name="adj1" fmla="val 50000"/>
                <a:gd name="adj2" fmla="val 49996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latin typeface="Lucida Grande"/>
                <a:ea typeface="ヒラギノ角ゴ Pro W3"/>
                <a:cs typeface="ヒラギノ角ゴ Pro W3"/>
              </a:endParaRPr>
            </a:p>
          </p:txBody>
        </p:sp>
        <p:sp>
          <p:nvSpPr>
            <p:cNvPr id="11" name="Right Arrow 84"/>
            <p:cNvSpPr>
              <a:spLocks noChangeArrowheads="1"/>
            </p:cNvSpPr>
            <p:nvPr/>
          </p:nvSpPr>
          <p:spPr bwMode="auto">
            <a:xfrm rot="-5400000">
              <a:off x="2765397" y="4052792"/>
              <a:ext cx="993601" cy="288033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latin typeface="Lucida Grande"/>
                <a:ea typeface="ヒラギノ角ゴ Pro W3"/>
                <a:cs typeface="ヒラギノ角ゴ Pro W3"/>
              </a:endParaRPr>
            </a:p>
          </p:txBody>
        </p:sp>
        <p:sp>
          <p:nvSpPr>
            <p:cNvPr id="12" name="Curved Down Arrow 85"/>
            <p:cNvSpPr>
              <a:spLocks noChangeArrowheads="1"/>
            </p:cNvSpPr>
            <p:nvPr/>
          </p:nvSpPr>
          <p:spPr bwMode="auto">
            <a:xfrm>
              <a:off x="1909235" y="3088680"/>
              <a:ext cx="790557" cy="315681"/>
            </a:xfrm>
            <a:prstGeom prst="curvedDownArrow">
              <a:avLst>
                <a:gd name="adj1" fmla="val 25008"/>
                <a:gd name="adj2" fmla="val 50005"/>
                <a:gd name="adj3" fmla="val 25000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latin typeface="Lucida Grande"/>
                <a:ea typeface="ヒラギノ角ゴ Pro W3"/>
                <a:cs typeface="ヒラギノ角ゴ Pro W3"/>
              </a:endParaRPr>
            </a:p>
          </p:txBody>
        </p:sp>
        <p:sp>
          <p:nvSpPr>
            <p:cNvPr id="13" name="Curved Up Arrow 86"/>
            <p:cNvSpPr>
              <a:spLocks noChangeArrowheads="1"/>
            </p:cNvSpPr>
            <p:nvPr/>
          </p:nvSpPr>
          <p:spPr bwMode="auto">
            <a:xfrm rot="-9330126">
              <a:off x="2658352" y="3350176"/>
              <a:ext cx="723190" cy="209315"/>
            </a:xfrm>
            <a:prstGeom prst="curvedUpArrow">
              <a:avLst>
                <a:gd name="adj1" fmla="val 24985"/>
                <a:gd name="adj2" fmla="val 50002"/>
                <a:gd name="adj3" fmla="val 25000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latin typeface="Lucida Grande"/>
                <a:ea typeface="ヒラギノ角ゴ Pro W3"/>
                <a:cs typeface="ヒラギノ角ゴ Pro W3"/>
              </a:endParaRPr>
            </a:p>
          </p:txBody>
        </p:sp>
        <p:sp>
          <p:nvSpPr>
            <p:cNvPr id="14" name="Right Arrow 87"/>
            <p:cNvSpPr>
              <a:spLocks noChangeArrowheads="1"/>
            </p:cNvSpPr>
            <p:nvPr/>
          </p:nvSpPr>
          <p:spPr bwMode="auto">
            <a:xfrm rot="5400000">
              <a:off x="2179338" y="3936379"/>
              <a:ext cx="949179" cy="196302"/>
            </a:xfrm>
            <a:prstGeom prst="rightArrow">
              <a:avLst>
                <a:gd name="adj1" fmla="val 50000"/>
                <a:gd name="adj2" fmla="val 50010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endParaRPr lang="en-GB" altLang="en-US">
                <a:solidFill>
                  <a:srgbClr val="000000"/>
                </a:solidFill>
                <a:latin typeface="Lucida Grande"/>
                <a:ea typeface="ヒラギノ角ゴ Pro W3"/>
                <a:cs typeface="ヒラギノ角ゴ Pro W3"/>
              </a:endParaRP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58" y="5115283"/>
            <a:ext cx="1246680" cy="133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 r="11135"/>
          <a:stretch/>
        </p:blipFill>
        <p:spPr>
          <a:xfrm>
            <a:off x="3562538" y="1139497"/>
            <a:ext cx="4233779" cy="3259103"/>
          </a:xfrm>
          <a:prstGeom prst="roundRect">
            <a:avLst>
              <a:gd name="adj" fmla="val 4347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333399"/>
            </a:solidFill>
          </a:ln>
          <a:effectLst/>
        </p:spPr>
      </p:pic>
      <p:grpSp>
        <p:nvGrpSpPr>
          <p:cNvPr id="44" name="Group 43"/>
          <p:cNvGrpSpPr/>
          <p:nvPr/>
        </p:nvGrpSpPr>
        <p:grpSpPr>
          <a:xfrm>
            <a:off x="4211059" y="4702975"/>
            <a:ext cx="3663441" cy="2083318"/>
            <a:chOff x="4211059" y="4702975"/>
            <a:chExt cx="3663441" cy="2083318"/>
          </a:xfrm>
        </p:grpSpPr>
        <p:sp>
          <p:nvSpPr>
            <p:cNvPr id="23" name="AutoShape 265"/>
            <p:cNvSpPr>
              <a:spLocks noChangeArrowheads="1"/>
            </p:cNvSpPr>
            <p:nvPr/>
          </p:nvSpPr>
          <p:spPr bwMode="auto">
            <a:xfrm>
              <a:off x="4211059" y="4702975"/>
              <a:ext cx="3663441" cy="2083318"/>
            </a:xfrm>
            <a:prstGeom prst="roundRect">
              <a:avLst>
                <a:gd name="adj" fmla="val 4263"/>
              </a:avLst>
            </a:prstGeom>
            <a:gradFill>
              <a:gsLst>
                <a:gs pos="0">
                  <a:srgbClr val="E3F3F3"/>
                </a:gs>
                <a:gs pos="100000">
                  <a:srgbClr val="D0E7E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altLang="en-US" sz="1100" kern="0">
                <a:solidFill>
                  <a:srgbClr val="000000"/>
                </a:solidFill>
              </a:endParaRPr>
            </a:p>
          </p:txBody>
        </p:sp>
        <p:sp>
          <p:nvSpPr>
            <p:cNvPr id="24" name="Text Box 165"/>
            <p:cNvSpPr txBox="1">
              <a:spLocks noChangeArrowheads="1"/>
            </p:cNvSpPr>
            <p:nvPr/>
          </p:nvSpPr>
          <p:spPr bwMode="auto">
            <a:xfrm>
              <a:off x="4246085" y="4702975"/>
              <a:ext cx="3579768" cy="661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742950" indent="-28575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11430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16002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2057400" indent="-228600" defTabSz="4422775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25146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29718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34290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3886200" indent="-228600" defTabSz="442277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endParaRPr lang="en-US" altLang="en-US" sz="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GB" alt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altLang="en-US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Beam Window Design Assurance</a:t>
              </a:r>
              <a:endParaRPr lang="en-GB" altLang="en-US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/>
            <a:srcRect t="2735" b="6002"/>
            <a:stretch/>
          </p:blipFill>
          <p:spPr>
            <a:xfrm>
              <a:off x="4465832" y="5138806"/>
              <a:ext cx="3153355" cy="1459819"/>
            </a:xfrm>
            <a:prstGeom prst="rect">
              <a:avLst/>
            </a:prstGeom>
          </p:spPr>
        </p:pic>
      </p:grpSp>
      <p:cxnSp>
        <p:nvCxnSpPr>
          <p:cNvPr id="33" name="Straight Arrow Connector 5"/>
          <p:cNvCxnSpPr>
            <a:cxnSpLocks noChangeShapeType="1"/>
            <a:stCxn id="19" idx="3"/>
          </p:cNvCxnSpPr>
          <p:nvPr/>
        </p:nvCxnSpPr>
        <p:spPr bwMode="auto">
          <a:xfrm flipV="1">
            <a:off x="2690953" y="2615185"/>
            <a:ext cx="3097199" cy="154953"/>
          </a:xfrm>
          <a:prstGeom prst="straightConnector1">
            <a:avLst/>
          </a:prstGeom>
          <a:noFill/>
          <a:ln w="38100" algn="ctr">
            <a:solidFill>
              <a:srgbClr val="BBE0E3">
                <a:lumMod val="75000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5"/>
          <p:cNvCxnSpPr>
            <a:cxnSpLocks noChangeShapeType="1"/>
          </p:cNvCxnSpPr>
          <p:nvPr/>
        </p:nvCxnSpPr>
        <p:spPr bwMode="auto">
          <a:xfrm flipV="1">
            <a:off x="2966798" y="3122861"/>
            <a:ext cx="3241978" cy="1563235"/>
          </a:xfrm>
          <a:prstGeom prst="straightConnector1">
            <a:avLst/>
          </a:prstGeom>
          <a:noFill/>
          <a:ln w="38100" algn="ctr">
            <a:solidFill>
              <a:srgbClr val="BBE0E3">
                <a:lumMod val="75000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5"/>
          <p:cNvCxnSpPr>
            <a:cxnSpLocks noChangeShapeType="1"/>
            <a:stCxn id="26" idx="1"/>
          </p:cNvCxnSpPr>
          <p:nvPr/>
        </p:nvCxnSpPr>
        <p:spPr bwMode="auto">
          <a:xfrm flipH="1" flipV="1">
            <a:off x="6596678" y="2380868"/>
            <a:ext cx="1895554" cy="974943"/>
          </a:xfrm>
          <a:prstGeom prst="straightConnector1">
            <a:avLst/>
          </a:prstGeom>
          <a:noFill/>
          <a:ln w="38100" algn="ctr">
            <a:solidFill>
              <a:srgbClr val="BBE0E3">
                <a:lumMod val="75000"/>
              </a:srgb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 for ISIS TS1 Project</a:t>
            </a:r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814" y="5931686"/>
            <a:ext cx="2736353" cy="6995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12093" y="1561486"/>
            <a:ext cx="1924859" cy="13994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3" y="1600304"/>
            <a:ext cx="1803803" cy="13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4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1546" y="6068206"/>
            <a:ext cx="7869116" cy="712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 bwMode="auto">
          <a:xfrm>
            <a:off x="1935915" y="5140712"/>
            <a:ext cx="7524328" cy="162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TS1 Project Target </a:t>
            </a:r>
            <a:r>
              <a:rPr lang="en-GB" dirty="0"/>
              <a:t>Optimisation</a:t>
            </a:r>
          </a:p>
        </p:txBody>
      </p:sp>
      <p:grpSp>
        <p:nvGrpSpPr>
          <p:cNvPr id="16386" name="Group 16385"/>
          <p:cNvGrpSpPr/>
          <p:nvPr/>
        </p:nvGrpSpPr>
        <p:grpSpPr>
          <a:xfrm>
            <a:off x="2987069" y="1781364"/>
            <a:ext cx="3571440" cy="2943211"/>
            <a:chOff x="1029119" y="3141085"/>
            <a:chExt cx="3952875" cy="3257550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119" y="3141085"/>
              <a:ext cx="3952875" cy="325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" name="Straight Arrow Connector 42"/>
            <p:cNvCxnSpPr/>
            <p:nvPr/>
          </p:nvCxnSpPr>
          <p:spPr>
            <a:xfrm flipV="1">
              <a:off x="1275278" y="5818437"/>
              <a:ext cx="530948" cy="33688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>
            <a:xfrm>
              <a:off x="1982572" y="3993144"/>
              <a:ext cx="513712" cy="49260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3388877" y="5193199"/>
              <a:ext cx="912032" cy="93837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>
            <a:xfrm flipH="1">
              <a:off x="3690923" y="3622299"/>
              <a:ext cx="979777" cy="95049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5914671" y="4503757"/>
            <a:ext cx="3405391" cy="445948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en-GB" altLang="en-US" sz="2000" dirty="0"/>
              <a:t>Fluid flow in parallel channels</a:t>
            </a:r>
            <a:endParaRPr lang="en-US" altLang="en-US" sz="1800" dirty="0"/>
          </a:p>
        </p:txBody>
      </p:sp>
      <p:sp>
        <p:nvSpPr>
          <p:cNvPr id="59" name="Content Placeholder 2"/>
          <p:cNvSpPr txBox="1">
            <a:spLocks/>
          </p:cNvSpPr>
          <p:nvPr/>
        </p:nvSpPr>
        <p:spPr bwMode="auto">
          <a:xfrm>
            <a:off x="408182" y="1192374"/>
            <a:ext cx="4983839" cy="45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altLang="en-US" sz="2000" kern="0" dirty="0"/>
              <a:t>Pressure vessel design </a:t>
            </a:r>
            <a:r>
              <a:rPr lang="en-GB" altLang="en-US" sz="2000" kern="0" dirty="0" smtClean="0"/>
              <a:t>assurance to PD5500</a:t>
            </a:r>
            <a:endParaRPr lang="en-US" altLang="en-US" sz="1800" kern="0" dirty="0"/>
          </a:p>
        </p:txBody>
      </p:sp>
      <p:sp>
        <p:nvSpPr>
          <p:cNvPr id="60" name="Content Placeholder 2"/>
          <p:cNvSpPr txBox="1">
            <a:spLocks/>
          </p:cNvSpPr>
          <p:nvPr/>
        </p:nvSpPr>
        <p:spPr bwMode="auto">
          <a:xfrm>
            <a:off x="398864" y="4503757"/>
            <a:ext cx="3070817" cy="45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altLang="en-US" sz="2000" kern="0" dirty="0"/>
              <a:t>Beam window optimisation</a:t>
            </a:r>
            <a:endParaRPr lang="en-US" altLang="en-US" sz="1800" kern="0" dirty="0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 bwMode="auto">
          <a:xfrm>
            <a:off x="6133813" y="1192374"/>
            <a:ext cx="3186249" cy="45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buNone/>
            </a:pPr>
            <a:r>
              <a:rPr lang="en-GB" altLang="en-US" sz="2000" kern="0" dirty="0"/>
              <a:t>Minimising number of plates</a:t>
            </a:r>
            <a:endParaRPr lang="en-US" altLang="en-US" sz="1800" kern="0" dirty="0"/>
          </a:p>
        </p:txBody>
      </p:sp>
      <p:pic>
        <p:nvPicPr>
          <p:cNvPr id="62" name="Picture 61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17" y="1606245"/>
            <a:ext cx="3144141" cy="1882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63" y="5001450"/>
            <a:ext cx="2316690" cy="1603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8172"/>
          <a:stretch/>
        </p:blipFill>
        <p:spPr>
          <a:xfrm>
            <a:off x="6143706" y="4832982"/>
            <a:ext cx="3166460" cy="17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048" y="1644753"/>
            <a:ext cx="2403812" cy="1865199"/>
          </a:xfrm>
          <a:prstGeom prst="rect">
            <a:avLst/>
          </a:prstGeom>
        </p:spPr>
      </p:pic>
      <p:pic>
        <p:nvPicPr>
          <p:cNvPr id="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29" y="5004102"/>
            <a:ext cx="2299381" cy="171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9846297" y="1204753"/>
            <a:ext cx="2154353" cy="45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GB" altLang="en-US" sz="2000" kern="0" dirty="0" smtClean="0"/>
              <a:t>Design for manufacture</a:t>
            </a:r>
            <a:endParaRPr lang="en-US" altLang="en-US" sz="1800" kern="0" dirty="0"/>
          </a:p>
        </p:txBody>
      </p:sp>
      <p:pic>
        <p:nvPicPr>
          <p:cNvPr id="21" name="Picture 34" descr="https://staff.stfc.ac.uk/prog/news/PublishingImages/TS1-2-2019032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6" t="28944" r="11559" b="38559"/>
          <a:stretch/>
        </p:blipFill>
        <p:spPr bwMode="auto">
          <a:xfrm>
            <a:off x="9962847" y="2762539"/>
            <a:ext cx="1951711" cy="12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79598" y="3640561"/>
            <a:ext cx="1111332" cy="19448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231" y="1968194"/>
            <a:ext cx="938327" cy="7037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43" y="1972431"/>
            <a:ext cx="932414" cy="699311"/>
          </a:xfrm>
          <a:prstGeom prst="rect">
            <a:avLst/>
          </a:prstGeom>
        </p:spPr>
      </p:pic>
      <p:pic>
        <p:nvPicPr>
          <p:cNvPr id="1026" name="Picture 2" descr="https://staff.stfc.ac.uk/prog/news/PublishingImages/TS1-3-2019032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043" y="5246430"/>
            <a:ext cx="1946635" cy="129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987524" y="6566649"/>
            <a:ext cx="31467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i="1" dirty="0" smtClean="0"/>
              <a:t>Photos courtesy of Leslie Jones and Jeremy Moor</a:t>
            </a:r>
            <a:endParaRPr lang="en-GB" sz="1100" i="1" dirty="0"/>
          </a:p>
        </p:txBody>
      </p:sp>
    </p:spTree>
    <p:extLst>
      <p:ext uri="{BB962C8B-B14F-4D97-AF65-F5344CB8AC3E}">
        <p14:creationId xmlns:p14="http://schemas.microsoft.com/office/powerpoint/2010/main" val="254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Accident Case Simulations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For TS1 Project target, look at possible off-normal proton beam conditions</a:t>
            </a:r>
          </a:p>
          <a:p>
            <a:pPr lvl="1"/>
            <a:r>
              <a:rPr lang="en-US" dirty="0" smtClean="0"/>
              <a:t>No case </a:t>
            </a:r>
            <a:r>
              <a:rPr lang="en-US" dirty="0"/>
              <a:t>expected to cause a target </a:t>
            </a:r>
            <a:r>
              <a:rPr lang="en-US" dirty="0" smtClean="0"/>
              <a:t>failure </a:t>
            </a:r>
          </a:p>
          <a:p>
            <a:pPr lvl="1"/>
            <a:r>
              <a:rPr lang="en-US" dirty="0" smtClean="0"/>
              <a:t>Max </a:t>
            </a:r>
            <a:r>
              <a:rPr lang="en-US" dirty="0"/>
              <a:t>over-focus case is the largest cause for concern; </a:t>
            </a:r>
            <a:r>
              <a:rPr lang="en-US" dirty="0" smtClean="0"/>
              <a:t>but should </a:t>
            </a:r>
            <a:r>
              <a:rPr lang="en-US" dirty="0"/>
              <a:t>be detected by target </a:t>
            </a:r>
            <a:r>
              <a:rPr lang="en-US" dirty="0" smtClean="0"/>
              <a:t>thermocouples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18</a:t>
            </a:fld>
            <a:r>
              <a:rPr smtClean="0"/>
              <a:t> </a:t>
            </a:r>
            <a:endParaRPr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39135"/>
              </p:ext>
            </p:extLst>
          </p:nvPr>
        </p:nvGraphicFramePr>
        <p:xfrm>
          <a:off x="393228" y="2682721"/>
          <a:ext cx="11296407" cy="2249776"/>
        </p:xfrm>
        <a:graphic>
          <a:graphicData uri="http://schemas.openxmlformats.org/drawingml/2006/table">
            <a:tbl>
              <a:tblPr/>
              <a:tblGrid>
                <a:gridCol w="2191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4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48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14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2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55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82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3272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1498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73286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Parameter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Design 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t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Limit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Current</a:t>
                      </a:r>
                    </a:p>
                    <a:p>
                      <a:pPr algn="ctr" fontAlgn="t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TS1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Standard </a:t>
                      </a:r>
                      <a:endParaRPr lang="en-GB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t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(MCNPX</a:t>
                      </a:r>
                    </a:p>
                    <a:p>
                      <a:pPr algn="ctr" fontAlgn="t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Mk8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Slight Overfocus (12.7mm)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Max Overfocus (7.5mm)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 beam current (250uA)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Off axis horizontal (5mm)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Off axis vertical (5mm)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Off axis diagonal (5mm, 5mm)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Hydrogen bubble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62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Core Temperature (°C)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184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176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259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454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213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185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183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195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176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62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Surface Temperature (°C)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97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90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109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762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Heat Flux (MW/m^2)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1.9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3.1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5.8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2.4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2.0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1.9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2.1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1.9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762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Tungsten Stress (MPa)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275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89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86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169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362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85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96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86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762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Tantalum Stress (MPa)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116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165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209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123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103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102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106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101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762"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PD5500 </a:t>
                      </a:r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Safety 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Factor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?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1.9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1.8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888" marR="7888" marT="78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588151"/>
              </p:ext>
            </p:extLst>
          </p:nvPr>
        </p:nvGraphicFramePr>
        <p:xfrm>
          <a:off x="8190351" y="5228024"/>
          <a:ext cx="1512168" cy="1266825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/>
                        </a:rPr>
                        <a:t>Within limit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9C6500"/>
                          </a:solidFill>
                          <a:effectLst/>
                          <a:latin typeface="Calibri"/>
                        </a:rPr>
                        <a:t>&lt;50% over limit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9C0006"/>
                          </a:solidFill>
                          <a:effectLst/>
                          <a:latin typeface="Calibri"/>
                        </a:rPr>
                        <a:t>&gt;50% over limit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 failure </a:t>
                      </a:r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risk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49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Decay Heat Simulation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Must manage </a:t>
            </a:r>
            <a:r>
              <a:rPr lang="en-GB" dirty="0"/>
              <a:t>decay heat in a loss-of-coolant accident (LOCA) </a:t>
            </a:r>
            <a:r>
              <a:rPr lang="en-GB" dirty="0" smtClean="0"/>
              <a:t>scenario</a:t>
            </a:r>
          </a:p>
          <a:p>
            <a:pPr lvl="1"/>
            <a:r>
              <a:rPr lang="en-GB" dirty="0" smtClean="0"/>
              <a:t>Can we accurately predict the decay heat and simulate heat dissipation?</a:t>
            </a:r>
          </a:p>
          <a:p>
            <a:pPr lvl="1"/>
            <a:endParaRPr lang="en-GB" dirty="0"/>
          </a:p>
          <a:p>
            <a:r>
              <a:rPr lang="en-GB" dirty="0" smtClean="0"/>
              <a:t>Switch off pumps on TS1 and record temperature rise on core thermocouples</a:t>
            </a:r>
          </a:p>
          <a:p>
            <a:pPr lvl="1"/>
            <a:r>
              <a:rPr lang="en-GB" dirty="0" smtClean="0"/>
              <a:t>Repeated at times from 1 minute to 14 days after beam off</a:t>
            </a:r>
          </a:p>
          <a:p>
            <a:pPr lvl="1"/>
            <a:endParaRPr lang="en-GB" dirty="0"/>
          </a:p>
          <a:p>
            <a:r>
              <a:rPr lang="en-GB" dirty="0" smtClean="0"/>
              <a:t>Decay heat simulated using MCNPX and FLUKA, including detailed target station geometry and real irradiation history. Heat transfer simulated in CFX.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19</a:t>
            </a:fld>
            <a:r>
              <a:rPr smtClean="0"/>
              <a:t> </a:t>
            </a:r>
            <a:endParaRPr dirty="0"/>
          </a:p>
        </p:txBody>
      </p:sp>
      <p:grpSp>
        <p:nvGrpSpPr>
          <p:cNvPr id="13" name="Group 12"/>
          <p:cNvGrpSpPr/>
          <p:nvPr/>
        </p:nvGrpSpPr>
        <p:grpSpPr>
          <a:xfrm>
            <a:off x="1190640" y="4297731"/>
            <a:ext cx="9644523" cy="2014229"/>
            <a:chOff x="18898111" y="14786741"/>
            <a:chExt cx="12366439" cy="2582692"/>
          </a:xfrm>
        </p:grpSpPr>
        <p:pic>
          <p:nvPicPr>
            <p:cNvPr id="10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08864" y="16433209"/>
              <a:ext cx="3235325" cy="75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5866" y="14786741"/>
              <a:ext cx="6018684" cy="2582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8111" y="14815491"/>
              <a:ext cx="6031954" cy="1317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99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High Power Targets Group:</a:t>
            </a:r>
          </a:p>
          <a:p>
            <a:pPr lvl="1"/>
            <a:r>
              <a:rPr lang="en-GB" dirty="0" smtClean="0"/>
              <a:t>Chris Densham, Tristan Davenne, Mike Fitton, Peter Loveridge, Nathan O’Donoghue, Mike Parkin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ISIS </a:t>
            </a:r>
            <a:r>
              <a:rPr lang="en-GB" dirty="0"/>
              <a:t>Target Design Group: </a:t>
            </a:r>
            <a:endParaRPr lang="en-GB" dirty="0" smtClean="0"/>
          </a:p>
          <a:p>
            <a:pPr lvl="1"/>
            <a:r>
              <a:rPr lang="en-GB" dirty="0" smtClean="0"/>
              <a:t>Dan Blanco-Lopez, Dan Coates, </a:t>
            </a:r>
            <a:r>
              <a:rPr lang="en-GB" dirty="0"/>
              <a:t>Stephen </a:t>
            </a:r>
            <a:r>
              <a:rPr lang="en-GB" dirty="0" smtClean="0"/>
              <a:t>Gallimore, David </a:t>
            </a:r>
            <a:r>
              <a:rPr lang="en-GB" dirty="0"/>
              <a:t>Jenkins</a:t>
            </a:r>
            <a:r>
              <a:rPr lang="en-GB" dirty="0" smtClean="0"/>
              <a:t>, </a:t>
            </a:r>
            <a:r>
              <a:rPr lang="en-GB" dirty="0"/>
              <a:t>Leslie </a:t>
            </a:r>
            <a:r>
              <a:rPr lang="en-GB" dirty="0" smtClean="0"/>
              <a:t>Jones</a:t>
            </a:r>
          </a:p>
          <a:p>
            <a:pPr lvl="1"/>
            <a:endParaRPr lang="en-GB" dirty="0"/>
          </a:p>
          <a:p>
            <a:r>
              <a:rPr lang="en-GB" dirty="0" smtClean="0"/>
              <a:t>ISIS </a:t>
            </a:r>
            <a:r>
              <a:rPr lang="en-GB" dirty="0" err="1"/>
              <a:t>Neutronics</a:t>
            </a:r>
            <a:r>
              <a:rPr lang="en-GB" dirty="0"/>
              <a:t> Group: </a:t>
            </a:r>
            <a:endParaRPr lang="en-GB" dirty="0" smtClean="0"/>
          </a:p>
          <a:p>
            <a:pPr lvl="1"/>
            <a:r>
              <a:rPr lang="en-GB" dirty="0" smtClean="0"/>
              <a:t>Steven </a:t>
            </a:r>
            <a:r>
              <a:rPr lang="en-GB" dirty="0"/>
              <a:t>Lilley, Lina </a:t>
            </a:r>
            <a:r>
              <a:rPr lang="en-GB" dirty="0" smtClean="0"/>
              <a:t>Quintieri, Goran Skoro</a:t>
            </a:r>
          </a:p>
          <a:p>
            <a:pPr lvl="1"/>
            <a:endParaRPr lang="en-GB" dirty="0"/>
          </a:p>
          <a:p>
            <a:r>
              <a:rPr lang="en-GB" dirty="0"/>
              <a:t>ISIS Target Manufacturing: </a:t>
            </a:r>
            <a:endParaRPr lang="en-GB" dirty="0" smtClean="0"/>
          </a:p>
          <a:p>
            <a:pPr lvl="1"/>
            <a:r>
              <a:rPr lang="en-GB" dirty="0" smtClean="0"/>
              <a:t>Jeremy </a:t>
            </a:r>
            <a:r>
              <a:rPr lang="en-GB" dirty="0"/>
              <a:t>Moor, Maxwell </a:t>
            </a:r>
            <a:r>
              <a:rPr lang="en-GB" dirty="0" smtClean="0"/>
              <a:t>Rowland, Peter Webb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</a:t>
            </a:fld>
            <a:r>
              <a:rPr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3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244645" y="5140712"/>
            <a:ext cx="6215598" cy="162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40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7469"/>
            <a:ext cx="4817806" cy="753035"/>
          </a:xfrm>
        </p:spPr>
        <p:txBody>
          <a:bodyPr>
            <a:normAutofit/>
          </a:bodyPr>
          <a:lstStyle/>
          <a:p>
            <a:r>
              <a:rPr lang="en-GB" sz="3200" dirty="0" smtClean="0"/>
              <a:t>Decay Heat Simulation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6" y="1083449"/>
            <a:ext cx="4055931" cy="5093514"/>
          </a:xfrm>
        </p:spPr>
        <p:txBody>
          <a:bodyPr/>
          <a:lstStyle/>
          <a:p>
            <a:r>
              <a:rPr lang="en-GB" dirty="0" smtClean="0"/>
              <a:t>FLUKA agrees well for all plate numbers and at all cooling times (1 minute to 14 days)</a:t>
            </a:r>
          </a:p>
          <a:p>
            <a:pPr lvl="1"/>
            <a:endParaRPr lang="en-GB" dirty="0"/>
          </a:p>
          <a:p>
            <a:r>
              <a:rPr lang="en-GB" dirty="0" smtClean="0"/>
              <a:t>MCNPX predicts ~2x higher heat in all cases</a:t>
            </a:r>
          </a:p>
          <a:p>
            <a:pPr lvl="1"/>
            <a:endParaRPr lang="en-GB" dirty="0"/>
          </a:p>
          <a:p>
            <a:r>
              <a:rPr lang="en-GB" dirty="0" smtClean="0"/>
              <a:t>Free convection in the water helps dissipate heat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20</a:t>
            </a:fld>
            <a:r>
              <a:rPr smtClean="0"/>
              <a:t> </a:t>
            </a:r>
            <a:endParaRPr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5047282" y="120946"/>
            <a:ext cx="7036563" cy="66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Decay Heat Simulation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6" y="1083448"/>
            <a:ext cx="11009126" cy="1410369"/>
          </a:xfrm>
        </p:spPr>
        <p:txBody>
          <a:bodyPr>
            <a:normAutofit/>
          </a:bodyPr>
          <a:lstStyle/>
          <a:p>
            <a:r>
              <a:rPr lang="en-GB" dirty="0" smtClean="0"/>
              <a:t>Apply the same methods to a total loss of coolant on TS1 Project target</a:t>
            </a:r>
          </a:p>
          <a:p>
            <a:r>
              <a:rPr lang="en-GB" dirty="0" smtClean="0"/>
              <a:t>Worst </a:t>
            </a:r>
            <a:r>
              <a:rPr lang="en-GB" dirty="0"/>
              <a:t>case: all coolant lost, beam trips 1s late, void vessel helium replaced by air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21</a:t>
            </a:fld>
            <a:r>
              <a:rPr smtClean="0"/>
              <a:t> </a:t>
            </a:r>
            <a:endParaRPr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5567" y="2343645"/>
            <a:ext cx="4811524" cy="4279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6088" indent="-4460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06450" indent="-349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0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6325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44613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1290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itchFamily="2" charset="2"/>
              <a:buChar char="§"/>
              <a:defRPr sz="1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Peak temperature at t = ~5hrs</a:t>
            </a:r>
            <a:endParaRPr lang="en-GB" dirty="0"/>
          </a:p>
          <a:p>
            <a:r>
              <a:rPr lang="en-GB" dirty="0" smtClean="0"/>
              <a:t>Well below tungsten oxidation temperature (800°C in steam), even with conservative MCNPX heat load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1546" y="6068206"/>
            <a:ext cx="4233363" cy="712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855" y="2119835"/>
            <a:ext cx="6646584" cy="3817939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301" y="4239491"/>
            <a:ext cx="4649324" cy="25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Monte Carlo Code Comparison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FLUKA predicts ~15% higher for beam on heating, but ~50% lower for decay heat</a:t>
            </a:r>
          </a:p>
          <a:p>
            <a:r>
              <a:rPr lang="en-GB" dirty="0" smtClean="0"/>
              <a:t>Currently limited diagnostics to validate beam heating</a:t>
            </a:r>
          </a:p>
          <a:p>
            <a:pPr lvl="1"/>
            <a:r>
              <a:rPr lang="en-GB" dirty="0"/>
              <a:t>Temperature rise in water is too small to accurately calculate target heat (~2.1°C on TS1)</a:t>
            </a:r>
          </a:p>
          <a:p>
            <a:r>
              <a:rPr lang="en-GB" dirty="0" smtClean="0"/>
              <a:t>Initial work on current TS1 suggests FLUKA is more accurate for decay heat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22</a:t>
            </a:fld>
            <a:r>
              <a:rPr smtClean="0"/>
              <a:t> </a:t>
            </a:r>
            <a:endParaRPr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830995"/>
              </p:ext>
            </p:extLst>
          </p:nvPr>
        </p:nvGraphicFramePr>
        <p:xfrm>
          <a:off x="883312" y="3463342"/>
          <a:ext cx="10196222" cy="2164080"/>
        </p:xfrm>
        <a:graphic>
          <a:graphicData uri="http://schemas.openxmlformats.org/drawingml/2006/table">
            <a:tbl>
              <a:tblPr/>
              <a:tblGrid>
                <a:gridCol w="1125227">
                  <a:extLst>
                    <a:ext uri="{9D8B030D-6E8A-4147-A177-3AD203B41FA5}">
                      <a16:colId xmlns:a16="http://schemas.microsoft.com/office/drawing/2014/main" val="532165730"/>
                    </a:ext>
                  </a:extLst>
                </a:gridCol>
                <a:gridCol w="3774954">
                  <a:extLst>
                    <a:ext uri="{9D8B030D-6E8A-4147-A177-3AD203B41FA5}">
                      <a16:colId xmlns:a16="http://schemas.microsoft.com/office/drawing/2014/main" val="3986827074"/>
                    </a:ext>
                  </a:extLst>
                </a:gridCol>
                <a:gridCol w="871144">
                  <a:extLst>
                    <a:ext uri="{9D8B030D-6E8A-4147-A177-3AD203B41FA5}">
                      <a16:colId xmlns:a16="http://schemas.microsoft.com/office/drawing/2014/main" val="3827550792"/>
                    </a:ext>
                  </a:extLst>
                </a:gridCol>
                <a:gridCol w="871144">
                  <a:extLst>
                    <a:ext uri="{9D8B030D-6E8A-4147-A177-3AD203B41FA5}">
                      <a16:colId xmlns:a16="http://schemas.microsoft.com/office/drawing/2014/main" val="3353407541"/>
                    </a:ext>
                  </a:extLst>
                </a:gridCol>
                <a:gridCol w="3553753">
                  <a:extLst>
                    <a:ext uri="{9D8B030D-6E8A-4147-A177-3AD203B41FA5}">
                      <a16:colId xmlns:a16="http://schemas.microsoft.com/office/drawing/2014/main" val="188088167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MCNPX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FLUKA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Measured Range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9769390"/>
                  </a:ext>
                </a:extLst>
              </a:tr>
              <a:tr h="1841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TS1 Current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on (200uA) integrated heat dep (kW)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90-120, based on temperature rise in water circuit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9709935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Decay heat after 1 hour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(kW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FLUKA looks much closer</a:t>
                      </a:r>
                      <a:r>
                        <a:rPr lang="en-GB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based on measured plate temperature increases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999500"/>
                  </a:ext>
                </a:extLst>
              </a:tr>
              <a:tr h="1841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TS1 Project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 on (200uA) integrated heat dep (kW)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840990"/>
                  </a:ext>
                </a:extLst>
              </a:tr>
              <a:tr h="1841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Decay heat after 1 hour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(kW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1.10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430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5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Validation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TS1 core thermocouples eventually become damaged by radiation. No core thermocouples on TS2.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23</a:t>
            </a:fld>
            <a:r>
              <a:rPr smtClean="0"/>
              <a:t> 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8735" y="1931200"/>
            <a:ext cx="8052455" cy="47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Stress wave plus radiation damage simulations for TS2 Mk4 and TS1 Project targets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Data from TS1 Project target: validate simulations, look for conductivity loss</a:t>
            </a:r>
          </a:p>
          <a:p>
            <a:pPr lvl="1"/>
            <a:r>
              <a:rPr lang="en-GB" dirty="0" smtClean="0"/>
              <a:t>Repeat stopped flow decay heat measurements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Continue fatigue testing, possibly start irradiated fatigue testing. Further investigation of microstructure and property changes after </a:t>
            </a:r>
            <a:r>
              <a:rPr lang="en-GB" dirty="0" err="1" smtClean="0"/>
              <a:t>HIPing</a:t>
            </a:r>
            <a:r>
              <a:rPr lang="en-GB" dirty="0" smtClean="0"/>
              <a:t>?</a:t>
            </a:r>
          </a:p>
          <a:p>
            <a:pPr lvl="1"/>
            <a:endParaRPr lang="en-GB" dirty="0"/>
          </a:p>
          <a:p>
            <a:r>
              <a:rPr lang="en-GB" dirty="0" smtClean="0"/>
              <a:t>Design of targets for ISIS-II, building on our understanding of current targets</a:t>
            </a:r>
          </a:p>
          <a:p>
            <a:pPr lvl="1"/>
            <a:r>
              <a:rPr lang="en-GB" dirty="0" smtClean="0"/>
              <a:t>A new MW class short-pulse target station, likely to be a rotating or flowing target</a:t>
            </a:r>
          </a:p>
          <a:p>
            <a:pPr lvl="1"/>
            <a:r>
              <a:rPr lang="en-GB" dirty="0" smtClean="0"/>
              <a:t>Increased power to an upgraded TS2, pushing the limits for a stationary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24</a:t>
            </a:fld>
            <a:r>
              <a:rPr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49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Detailed analysis of normal and off-normal conditions in ISIS targets</a:t>
            </a:r>
          </a:p>
          <a:p>
            <a:pPr lvl="1"/>
            <a:endParaRPr lang="en-GB" dirty="0"/>
          </a:p>
          <a:p>
            <a:r>
              <a:rPr lang="en-GB" dirty="0" smtClean="0"/>
              <a:t>A combination of simulations and experiments is improving our understanding of operating conditions in ISIS targets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Current challenges:</a:t>
            </a:r>
          </a:p>
          <a:p>
            <a:pPr lvl="1"/>
            <a:r>
              <a:rPr lang="en-GB" dirty="0" smtClean="0"/>
              <a:t>Understanding effects of microstructure and manufacturing processes</a:t>
            </a:r>
          </a:p>
          <a:p>
            <a:pPr lvl="1"/>
            <a:r>
              <a:rPr lang="en-GB" dirty="0" smtClean="0"/>
              <a:t>Predicting irradiated material properties</a:t>
            </a:r>
          </a:p>
          <a:p>
            <a:pPr lvl="1"/>
            <a:r>
              <a:rPr lang="en-GB" dirty="0" smtClean="0"/>
              <a:t>Validating engineering and physics simulations</a:t>
            </a:r>
          </a:p>
          <a:p>
            <a:pPr lvl="1"/>
            <a:endParaRPr lang="en-GB" dirty="0"/>
          </a:p>
          <a:p>
            <a:r>
              <a:rPr lang="en-GB" dirty="0" smtClean="0"/>
              <a:t>Further R+D required to enable ISIS-II target design; see our </a:t>
            </a:r>
            <a:r>
              <a:rPr lang="en-GB" dirty="0" err="1" smtClean="0"/>
              <a:t>SnowMass</a:t>
            </a:r>
            <a:r>
              <a:rPr lang="en-GB" dirty="0" smtClean="0"/>
              <a:t> </a:t>
            </a:r>
            <a:r>
              <a:rPr lang="en-GB" dirty="0" err="1" smtClean="0"/>
              <a:t>LoI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25</a:t>
            </a:fld>
            <a:r>
              <a:rPr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465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083448"/>
            <a:ext cx="11118797" cy="5198317"/>
          </a:xfrm>
        </p:spPr>
        <p:txBody>
          <a:bodyPr numCol="2" spcCol="360000">
            <a:noAutofit/>
          </a:bodyPr>
          <a:lstStyle/>
          <a:p>
            <a:pPr marL="0" indent="0">
              <a:buNone/>
            </a:pPr>
            <a:r>
              <a:rPr lang="en-GB" sz="1400" dirty="0"/>
              <a:t>[1] J. W. G. Thomason, “The ISIS Spallation Neutron and Muon Source—The </a:t>
            </a:r>
            <a:r>
              <a:rPr lang="en-GB" sz="1400" dirty="0" smtClean="0"/>
              <a:t>first thirty-three </a:t>
            </a:r>
            <a:r>
              <a:rPr lang="en-GB" sz="1400" dirty="0"/>
              <a:t>years,” </a:t>
            </a:r>
            <a:r>
              <a:rPr lang="en-GB" sz="1400" dirty="0" err="1"/>
              <a:t>Nucl</a:t>
            </a:r>
            <a:r>
              <a:rPr lang="en-GB" sz="1400" dirty="0"/>
              <a:t>. Instr. Meth. A, vol. 917, pp. 61-67, 2019.</a:t>
            </a:r>
          </a:p>
          <a:p>
            <a:pPr marL="0" indent="0">
              <a:buNone/>
            </a:pPr>
            <a:r>
              <a:rPr lang="en-GB" sz="1400" dirty="0"/>
              <a:t>[2] D. Wilcox, P. Loveridge, T. Davenne, L. Jones and D. Jenkins, "Stress levels and </a:t>
            </a:r>
            <a:r>
              <a:rPr lang="en-GB" sz="1400" dirty="0" smtClean="0"/>
              <a:t>failure modes </a:t>
            </a:r>
            <a:r>
              <a:rPr lang="en-GB" sz="1400" dirty="0"/>
              <a:t>of tantalum-clad tungsten targets at ISIS," Journal of Nuclear Materials, vol. 506, </a:t>
            </a:r>
            <a:r>
              <a:rPr lang="en-GB" sz="1400" dirty="0" smtClean="0"/>
              <a:t>pp. 76-82</a:t>
            </a:r>
            <a:r>
              <a:rPr lang="en-GB" sz="1400" dirty="0"/>
              <a:t>, 2018.</a:t>
            </a:r>
          </a:p>
          <a:p>
            <a:pPr marL="0" indent="0">
              <a:buNone/>
            </a:pPr>
            <a:r>
              <a:rPr lang="en-GB" sz="1400" dirty="0"/>
              <a:t>[3] A. Dey and L. Jones, “Strategies to improve ISIS TS2 target life,” Journal of </a:t>
            </a:r>
            <a:r>
              <a:rPr lang="en-GB" sz="1400" dirty="0" smtClean="0"/>
              <a:t>Nuclear Materials</a:t>
            </a:r>
            <a:r>
              <a:rPr lang="en-GB" sz="1400" dirty="0"/>
              <a:t>, vol. 506, pp. 63-70, 2018.</a:t>
            </a:r>
          </a:p>
          <a:p>
            <a:pPr marL="0" indent="0">
              <a:buNone/>
            </a:pPr>
            <a:r>
              <a:rPr lang="en-GB" sz="1400" dirty="0"/>
              <a:t>[4] R. McGreevy, "ISIS - from TS1 to TS2 to ISIS-II," Presentation at ICANS XXIII, 2019</a:t>
            </a:r>
            <a:r>
              <a:rPr lang="en-GB" sz="1400" dirty="0" smtClean="0"/>
              <a:t>. [</a:t>
            </a:r>
            <a:r>
              <a:rPr lang="en-GB" sz="1400" dirty="0"/>
              <a:t>Online]. Available: </a:t>
            </a:r>
            <a:r>
              <a:rPr lang="en-GB" sz="1400" dirty="0" smtClean="0"/>
              <a:t>https</a:t>
            </a:r>
            <a:r>
              <a:rPr lang="en-GB" sz="1400" dirty="0"/>
              <a:t>://conference.sns.gov/event/138/contributions/273/.</a:t>
            </a:r>
          </a:p>
          <a:p>
            <a:pPr marL="0" indent="0">
              <a:buNone/>
            </a:pPr>
            <a:r>
              <a:rPr lang="en-GB" sz="1400" dirty="0"/>
              <a:t>[5] C. Nelson, "Material Properties of Tantalum including High Cycle Fatigue," </a:t>
            </a:r>
            <a:r>
              <a:rPr lang="en-GB" sz="1400" dirty="0" smtClean="0"/>
              <a:t>Proceedings of </a:t>
            </a:r>
            <a:r>
              <a:rPr lang="en-GB" sz="1400" dirty="0"/>
              <a:t>IWSMT 14, JPS Conf. Proc. 28, 081005, 2020.</a:t>
            </a:r>
          </a:p>
          <a:p>
            <a:pPr marL="0" indent="0">
              <a:buNone/>
            </a:pPr>
            <a:r>
              <a:rPr lang="en-GB" sz="1400" dirty="0" smtClean="0"/>
              <a:t>[6] </a:t>
            </a:r>
            <a:r>
              <a:rPr lang="en-GB" sz="1400" dirty="0"/>
              <a:t>J. Chen et al., “Mechanical properties of pure tantalum after 800 MeV proton irradiation</a:t>
            </a:r>
            <a:r>
              <a:rPr lang="en-GB" sz="1400" dirty="0" smtClean="0"/>
              <a:t>,” Journal </a:t>
            </a:r>
            <a:r>
              <a:rPr lang="en-GB" sz="1400" dirty="0"/>
              <a:t>of Nuclear Materials, vol. 298, no. 3, pp. 248-254, 2001</a:t>
            </a:r>
            <a:r>
              <a:rPr lang="en-GB" sz="1400" dirty="0" smtClean="0"/>
              <a:t>.</a:t>
            </a:r>
            <a:endParaRPr lang="en-GB" sz="1400" dirty="0"/>
          </a:p>
          <a:p>
            <a:pPr marL="0" indent="0">
              <a:buNone/>
            </a:pPr>
            <a:r>
              <a:rPr lang="en-GB" sz="1400" dirty="0" smtClean="0"/>
              <a:t>[7] </a:t>
            </a:r>
            <a:r>
              <a:rPr lang="en-GB" sz="1400" dirty="0"/>
              <a:t>J. Chen et al., “Summary of the results from post-irradiation examination of spent </a:t>
            </a:r>
            <a:r>
              <a:rPr lang="en-GB" sz="1400" dirty="0" smtClean="0"/>
              <a:t>targets at </a:t>
            </a:r>
            <a:r>
              <a:rPr lang="en-GB" sz="1400" dirty="0"/>
              <a:t>the FZ-</a:t>
            </a:r>
            <a:r>
              <a:rPr lang="en-GB" sz="1400" dirty="0" err="1"/>
              <a:t>Juelich</a:t>
            </a:r>
            <a:r>
              <a:rPr lang="en-GB" sz="1400" dirty="0"/>
              <a:t>,” Journal of Nuclear Materials, no. 318, pp. 56-69, 2003</a:t>
            </a:r>
            <a:r>
              <a:rPr lang="en-GB" sz="1400" dirty="0" smtClean="0"/>
              <a:t>.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 smtClean="0"/>
              <a:t>[8] </a:t>
            </a:r>
            <a:r>
              <a:rPr lang="en-GB" sz="1400" dirty="0"/>
              <a:t>D. </a:t>
            </a:r>
            <a:r>
              <a:rPr lang="en-GB" sz="1400" dirty="0" smtClean="0"/>
              <a:t>Wilcox et al., </a:t>
            </a:r>
            <a:r>
              <a:rPr lang="en-GB" sz="1400" dirty="0"/>
              <a:t>"Measurement of residual strain in tantalum-clad tungsten after hot isostatic pressing," Journal of Neutron Research, vol. 22, no. 2-3, pp. 287-297, 2020. </a:t>
            </a:r>
            <a:endParaRPr lang="en-GB" sz="1400" dirty="0" smtClean="0"/>
          </a:p>
          <a:p>
            <a:pPr marL="0" indent="0">
              <a:buNone/>
            </a:pPr>
            <a:r>
              <a:rPr lang="en-GB" sz="1400" dirty="0" smtClean="0"/>
              <a:t>[9] </a:t>
            </a:r>
            <a:r>
              <a:rPr lang="en-US" sz="1400" dirty="0"/>
              <a:t>D. Wilcox and L. G. Jones, "Design and </a:t>
            </a:r>
            <a:r>
              <a:rPr lang="en-US" sz="1400" dirty="0" err="1"/>
              <a:t>optimisation</a:t>
            </a:r>
            <a:r>
              <a:rPr lang="en-US" sz="1400" dirty="0"/>
              <a:t> of the ISIS TS1 Project target," Journal of Physics: Conference Series, vol. 1021, p. </a:t>
            </a:r>
            <a:r>
              <a:rPr lang="en-US" sz="1400" dirty="0" smtClean="0"/>
              <a:t>12-58</a:t>
            </a:r>
            <a:r>
              <a:rPr lang="en-US" sz="1400" dirty="0"/>
              <a:t>, 2018. </a:t>
            </a:r>
            <a:endParaRPr lang="en-GB" sz="1400" dirty="0" smtClean="0"/>
          </a:p>
          <a:p>
            <a:pPr marL="0" indent="0">
              <a:buNone/>
            </a:pPr>
            <a:r>
              <a:rPr lang="en-GB" sz="1400" dirty="0" smtClean="0"/>
              <a:t>[10] D. J. S. Findlay, G. P. Skoro, G. J. Burns and S. Ansell, "Experimental verification of spallation inventory calculations," Applied Radiation and Isotopes, vol. 125, 2017.</a:t>
            </a:r>
          </a:p>
          <a:p>
            <a:pPr marL="0" indent="0">
              <a:buNone/>
            </a:pPr>
            <a:r>
              <a:rPr lang="en-GB" sz="1400" dirty="0" smtClean="0"/>
              <a:t>[11] </a:t>
            </a:r>
            <a:r>
              <a:rPr lang="en-GB" sz="1400" dirty="0"/>
              <a:t>D.J.S. Findlay et al., "Measurement and calculation of decay heat in ISIS </a:t>
            </a:r>
            <a:r>
              <a:rPr lang="en-GB" sz="1400" dirty="0" smtClean="0"/>
              <a:t>spallation neutron </a:t>
            </a:r>
            <a:r>
              <a:rPr lang="en-GB" sz="1400" dirty="0"/>
              <a:t>target," </a:t>
            </a:r>
            <a:r>
              <a:rPr lang="en-GB" sz="1400" dirty="0" err="1"/>
              <a:t>Nucl</a:t>
            </a:r>
            <a:r>
              <a:rPr lang="en-GB" sz="1400" dirty="0"/>
              <a:t>. Instr. Meth. A, vol. 908, pp. 91-96, 2018.</a:t>
            </a:r>
          </a:p>
          <a:p>
            <a:pPr marL="0" indent="0">
              <a:buNone/>
            </a:pPr>
            <a:r>
              <a:rPr lang="en-GB" sz="1400" dirty="0"/>
              <a:t>[</a:t>
            </a:r>
            <a:r>
              <a:rPr lang="en-GB" sz="1400" dirty="0" smtClean="0"/>
              <a:t>12] </a:t>
            </a:r>
            <a:r>
              <a:rPr lang="en-GB" sz="1400" dirty="0"/>
              <a:t>G.M. Allen et al., "Decay heat in ISIS spallation neutron target as function of </a:t>
            </a:r>
            <a:r>
              <a:rPr lang="en-GB" sz="1400" dirty="0" smtClean="0"/>
              <a:t>cooling time</a:t>
            </a:r>
            <a:r>
              <a:rPr lang="en-GB" sz="1400" dirty="0"/>
              <a:t>," </a:t>
            </a:r>
            <a:r>
              <a:rPr lang="en-GB" sz="1400" dirty="0" err="1"/>
              <a:t>Nucl</a:t>
            </a:r>
            <a:r>
              <a:rPr lang="en-GB" sz="1400" dirty="0"/>
              <a:t>. Instr. Meth. A, vol. 933, pp. 8-11, 2019.</a:t>
            </a:r>
          </a:p>
          <a:p>
            <a:pPr marL="0" indent="0">
              <a:buNone/>
            </a:pPr>
            <a:r>
              <a:rPr lang="en-GB" sz="1400" dirty="0"/>
              <a:t>[</a:t>
            </a:r>
            <a:r>
              <a:rPr lang="en-GB" sz="1400" dirty="0" smtClean="0"/>
              <a:t>13] </a:t>
            </a:r>
            <a:r>
              <a:rPr lang="en-GB" sz="1400" dirty="0"/>
              <a:t>D. Wilcox et al., "Simulation of decay heat induced temperature rise in the ISIS </a:t>
            </a:r>
            <a:r>
              <a:rPr lang="en-GB" sz="1400" dirty="0" smtClean="0"/>
              <a:t>TS-1 spallation </a:t>
            </a:r>
            <a:r>
              <a:rPr lang="en-GB" sz="1400" dirty="0"/>
              <a:t>target," </a:t>
            </a:r>
            <a:r>
              <a:rPr lang="en-GB" sz="1400" dirty="0" err="1"/>
              <a:t>Nucl</a:t>
            </a:r>
            <a:r>
              <a:rPr lang="en-GB" sz="1400" dirty="0"/>
              <a:t>. Instr. Meth. A, [In Press</a:t>
            </a:r>
            <a:r>
              <a:rPr lang="en-GB" sz="1400" dirty="0" smtClean="0"/>
              <a:t>].</a:t>
            </a:r>
          </a:p>
          <a:p>
            <a:pPr marL="0" indent="0">
              <a:buNone/>
            </a:pPr>
            <a:r>
              <a:rPr lang="en-GB" sz="1400" dirty="0"/>
              <a:t>[</a:t>
            </a:r>
            <a:r>
              <a:rPr lang="en-GB" sz="1400" dirty="0" smtClean="0"/>
              <a:t>14] </a:t>
            </a:r>
            <a:r>
              <a:rPr lang="en-GB" sz="1400" dirty="0"/>
              <a:t>T.R. Davenne et al., </a:t>
            </a:r>
            <a:r>
              <a:rPr lang="en-GB" sz="1400" dirty="0" smtClean="0"/>
              <a:t>“</a:t>
            </a:r>
            <a:r>
              <a:rPr lang="en-GB" sz="1400" dirty="0" err="1" smtClean="0"/>
              <a:t>SnowMass</a:t>
            </a:r>
            <a:r>
              <a:rPr lang="en-GB" sz="1400" dirty="0" smtClean="0"/>
              <a:t> 2021 LOI: ISIS </a:t>
            </a:r>
            <a:r>
              <a:rPr lang="en-GB" sz="1400" dirty="0"/>
              <a:t>Target </a:t>
            </a:r>
            <a:r>
              <a:rPr lang="en-GB" sz="1400" dirty="0" smtClean="0"/>
              <a:t>Development”, 2020. </a:t>
            </a:r>
            <a:r>
              <a:rPr lang="en-GB" sz="1400" dirty="0"/>
              <a:t>[Online]. Available: </a:t>
            </a:r>
            <a:r>
              <a:rPr lang="en-GB" sz="1400" dirty="0" smtClean="0"/>
              <a:t>https</a:t>
            </a:r>
            <a:r>
              <a:rPr lang="en-GB" sz="1400" dirty="0"/>
              <a:t>://</a:t>
            </a:r>
            <a:r>
              <a:rPr lang="en-GB" sz="1400" dirty="0" smtClean="0"/>
              <a:t>www.snowmass21.org/docs/files/summaries/AF/SNOWMASS21-AF7_AF0_Dan_Wilcox-082.pdf.</a:t>
            </a:r>
            <a:endParaRPr lang="en-GB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26</a:t>
            </a:fld>
            <a:r>
              <a:rPr smtClean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10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8578B-06B8-D44F-871B-381E169CC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F8DB5-D875-CF4D-A96F-70F080421F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DB885-21B5-F244-A9B6-E73EA79D1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538" y="2851150"/>
            <a:ext cx="69342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26" y="803817"/>
            <a:ext cx="7275444" cy="753035"/>
          </a:xfrm>
        </p:spPr>
        <p:txBody>
          <a:bodyPr/>
          <a:lstStyle/>
          <a:p>
            <a:pPr algn="l"/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26" y="1679797"/>
            <a:ext cx="7275444" cy="3973581"/>
          </a:xfrm>
        </p:spPr>
        <p:txBody>
          <a:bodyPr>
            <a:normAutofit/>
          </a:bodyPr>
          <a:lstStyle/>
          <a:p>
            <a:r>
              <a:rPr lang="en-GB" dirty="0" smtClean="0"/>
              <a:t>Overview of ISIS Facility</a:t>
            </a:r>
          </a:p>
          <a:p>
            <a:r>
              <a:rPr lang="en-GB" dirty="0" smtClean="0"/>
              <a:t>Recent Simulation Projects</a:t>
            </a:r>
          </a:p>
          <a:p>
            <a:pPr lvl="1"/>
            <a:r>
              <a:rPr lang="en-GB" dirty="0" smtClean="0"/>
              <a:t>Improving lifetime of TS2 target</a:t>
            </a:r>
          </a:p>
          <a:p>
            <a:pPr lvl="1"/>
            <a:r>
              <a:rPr lang="en-GB" dirty="0"/>
              <a:t>TS1 target redesign</a:t>
            </a:r>
          </a:p>
          <a:p>
            <a:r>
              <a:rPr lang="en-GB" dirty="0" smtClean="0"/>
              <a:t>Simulation Challenges</a:t>
            </a:r>
          </a:p>
          <a:p>
            <a:pPr lvl="1"/>
            <a:r>
              <a:rPr lang="en-GB" dirty="0" smtClean="0"/>
              <a:t>Irradiated material properties</a:t>
            </a:r>
          </a:p>
          <a:p>
            <a:pPr lvl="1"/>
            <a:r>
              <a:rPr lang="en-GB" dirty="0" smtClean="0"/>
              <a:t>Pre-stress analysis</a:t>
            </a:r>
          </a:p>
          <a:p>
            <a:pPr lvl="1"/>
            <a:r>
              <a:rPr lang="en-GB" dirty="0" smtClean="0"/>
              <a:t>Decay heat and LOCA conditions</a:t>
            </a:r>
          </a:p>
          <a:p>
            <a:pPr lvl="1"/>
            <a:r>
              <a:rPr lang="en-GB" dirty="0" smtClean="0"/>
              <a:t>Validation</a:t>
            </a:r>
          </a:p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6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143672" y="5218343"/>
            <a:ext cx="7524328" cy="162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102" y="118266"/>
            <a:ext cx="5422436" cy="6505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586" y="207469"/>
            <a:ext cx="11464413" cy="753035"/>
          </a:xfrm>
        </p:spPr>
        <p:txBody>
          <a:bodyPr/>
          <a:lstStyle/>
          <a:p>
            <a:pPr algn="l">
              <a:defRPr/>
            </a:pPr>
            <a:r>
              <a:rPr lang="en-GB" dirty="0" smtClean="0"/>
              <a:t>ISIS Facility Overview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50317" y="1514989"/>
            <a:ext cx="39407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Target Station 1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Receives 4/5 beam pulses (160kW)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Ta-clad W target, 12 plates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Proven reliability over many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years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New design of target, moderator and reflector to be installed 2021-2022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4051" y="3876710"/>
            <a:ext cx="3767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Target Station 2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Receives 1/5 beam pulses (32kW)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Ta-clad W target, solid rod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High neutronic </a:t>
            </a:r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efficiency, short target lifetimes</a:t>
            </a: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1036" y="172869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Synchrotron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192kW, pulsed at 50Hz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708" y="1515980"/>
            <a:ext cx="2412315" cy="3138867"/>
            <a:chOff x="795255" y="3297894"/>
            <a:chExt cx="2412315" cy="3138867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5255" y="3297894"/>
              <a:ext cx="2412314" cy="180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7" descr="target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255" y="4835872"/>
              <a:ext cx="2412315" cy="160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313633" y="5528804"/>
            <a:ext cx="5123010" cy="1080577"/>
            <a:chOff x="2054972" y="5879771"/>
            <a:chExt cx="4389284" cy="925815"/>
          </a:xfrm>
        </p:grpSpPr>
        <p:pic>
          <p:nvPicPr>
            <p:cNvPr id="13" name="Picture 3" descr="C:\Documents and Settings\lgj75\Desktop\Target photos\Target Presentaion Photos\012 - TS2 Target - Finished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r="19956"/>
            <a:stretch/>
          </p:blipFill>
          <p:spPr bwMode="auto">
            <a:xfrm rot="16200000">
              <a:off x="2689386" y="5245358"/>
              <a:ext cx="925814" cy="219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7" t="15285" r="5631" b="15285"/>
            <a:stretch/>
          </p:blipFill>
          <p:spPr bwMode="auto">
            <a:xfrm>
              <a:off x="4249614" y="5879771"/>
              <a:ext cx="2194642" cy="925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42708" y="5053781"/>
            <a:ext cx="297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ISIS-II construction starting in 2030s?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07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ISIS Target Simulation Goals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Develop an improved target for TS1</a:t>
            </a:r>
          </a:p>
          <a:p>
            <a:pPr lvl="1"/>
            <a:r>
              <a:rPr lang="en-GB" dirty="0" smtClean="0"/>
              <a:t>Done, awaiting installation</a:t>
            </a:r>
          </a:p>
          <a:p>
            <a:pPr lvl="1"/>
            <a:endParaRPr lang="en-GB" dirty="0"/>
          </a:p>
          <a:p>
            <a:r>
              <a:rPr lang="en-GB" dirty="0" smtClean="0"/>
              <a:t>Improve lifetime of TS2 targets</a:t>
            </a:r>
          </a:p>
          <a:p>
            <a:pPr lvl="1"/>
            <a:r>
              <a:rPr lang="en-GB" dirty="0" smtClean="0"/>
              <a:t>Making progress, more to do</a:t>
            </a:r>
          </a:p>
          <a:p>
            <a:pPr lvl="1"/>
            <a:endParaRPr lang="en-GB" dirty="0"/>
          </a:p>
          <a:p>
            <a:r>
              <a:rPr lang="en-GB" dirty="0" smtClean="0"/>
              <a:t>Design new targets for a future ISIS-II</a:t>
            </a:r>
          </a:p>
          <a:p>
            <a:pPr lvl="1"/>
            <a:r>
              <a:rPr lang="en-GB" dirty="0" smtClean="0"/>
              <a:t>Not </a:t>
            </a:r>
            <a:r>
              <a:rPr lang="en-GB" dirty="0"/>
              <a:t>yet </a:t>
            </a:r>
            <a:r>
              <a:rPr lang="en-GB" dirty="0" smtClean="0"/>
              <a:t>started, but </a:t>
            </a:r>
            <a:r>
              <a:rPr lang="en-GB" dirty="0"/>
              <a:t>w</a:t>
            </a:r>
            <a:r>
              <a:rPr lang="en-GB" dirty="0" smtClean="0"/>
              <a:t>ill build on previous research</a:t>
            </a:r>
          </a:p>
          <a:p>
            <a:pPr lvl="1"/>
            <a:endParaRPr lang="en-GB" dirty="0"/>
          </a:p>
          <a:p>
            <a:r>
              <a:rPr lang="en-GB" dirty="0" smtClean="0"/>
              <a:t>Common ground: understanding target conditions, predicting effects of off-normal conditions</a:t>
            </a:r>
          </a:p>
          <a:p>
            <a:pPr lvl="1"/>
            <a:endParaRPr lang="en-GB" dirty="0"/>
          </a:p>
          <a:p>
            <a:r>
              <a:rPr lang="en-GB" dirty="0" smtClean="0"/>
              <a:t>Challenges: pre-stress, radiation damage, fatigue, decay heat prediction…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5</a:t>
            </a:fld>
            <a:r>
              <a:rPr smtClean="0"/>
              <a:t> 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760" y="1083449"/>
            <a:ext cx="5105875" cy="24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102075" y="5218343"/>
            <a:ext cx="9657927" cy="162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TS2 Target Lifetime Improvement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TS2 targets should last 5 years, but typically fail after ~1.5 years</a:t>
            </a:r>
          </a:p>
          <a:p>
            <a:r>
              <a:rPr lang="en-GB" dirty="0" smtClean="0"/>
              <a:t>Cause of failure is activation of the water circuit, preventing hand-on maintenance of pumps and filters. Isotope analysis indicates tungsten.</a:t>
            </a:r>
          </a:p>
          <a:p>
            <a:r>
              <a:rPr lang="en-GB" dirty="0" smtClean="0"/>
              <a:t>Our original simulations did not find any reason why this should be the case</a:t>
            </a:r>
          </a:p>
          <a:p>
            <a:r>
              <a:rPr lang="en-GB" dirty="0" smtClean="0"/>
              <a:t>Possible causes:</a:t>
            </a:r>
          </a:p>
          <a:p>
            <a:pPr lvl="1"/>
            <a:r>
              <a:rPr lang="en-GB" dirty="0" smtClean="0"/>
              <a:t>Residual manufacturing stress</a:t>
            </a:r>
          </a:p>
          <a:p>
            <a:pPr lvl="1"/>
            <a:r>
              <a:rPr lang="en-GB" dirty="0" smtClean="0"/>
              <a:t>Radiation damage + fatigue</a:t>
            </a:r>
          </a:p>
          <a:p>
            <a:pPr lvl="1"/>
            <a:r>
              <a:rPr lang="en-GB" dirty="0" smtClean="0"/>
              <a:t>Water hammer </a:t>
            </a:r>
            <a:r>
              <a:rPr lang="en-GB" dirty="0"/>
              <a:t>d</a:t>
            </a:r>
            <a:r>
              <a:rPr lang="en-GB" dirty="0" smtClean="0"/>
              <a:t>ue to beam heating</a:t>
            </a:r>
          </a:p>
          <a:p>
            <a:pPr lvl="1"/>
            <a:r>
              <a:rPr lang="en-GB" dirty="0" smtClean="0"/>
              <a:t>Weld failure / </a:t>
            </a:r>
            <a:r>
              <a:rPr lang="en-GB" dirty="0" err="1" smtClean="0"/>
              <a:t>intergranular</a:t>
            </a:r>
            <a:r>
              <a:rPr lang="en-GB" dirty="0" smtClean="0"/>
              <a:t> corrosion</a:t>
            </a:r>
          </a:p>
          <a:p>
            <a:pPr lvl="1"/>
            <a:r>
              <a:rPr lang="en-GB" dirty="0" smtClean="0"/>
              <a:t>Contamination in water circuit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6</a:t>
            </a:fld>
            <a:r>
              <a:rPr smtClean="0"/>
              <a:t> 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295585" y="4932217"/>
            <a:ext cx="6927133" cy="1661177"/>
            <a:chOff x="430461" y="1992535"/>
            <a:chExt cx="6313238" cy="151396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1" y="1992535"/>
              <a:ext cx="3672234" cy="1513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137713"/>
              <a:ext cx="2095499" cy="126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ight Arrow 7"/>
            <p:cNvSpPr/>
            <p:nvPr/>
          </p:nvSpPr>
          <p:spPr>
            <a:xfrm>
              <a:off x="3733895" y="2282825"/>
              <a:ext cx="737599" cy="453907"/>
            </a:xfrm>
            <a:prstGeom prst="rightArrow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507" y="3060592"/>
            <a:ext cx="5662444" cy="2496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18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102075" y="5218343"/>
            <a:ext cx="9657927" cy="162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TS2 Target Simulations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7</a:t>
            </a:fld>
            <a:r>
              <a:rPr smtClean="0"/>
              <a:t> </a:t>
            </a:r>
            <a:endParaRPr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15" y="2436556"/>
            <a:ext cx="3390541" cy="177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7"/>
          <a:stretch/>
        </p:blipFill>
        <p:spPr bwMode="auto">
          <a:xfrm rot="16200000">
            <a:off x="1415189" y="3212660"/>
            <a:ext cx="1239066" cy="35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38" y="2440905"/>
            <a:ext cx="2454160" cy="185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63" y="4423980"/>
            <a:ext cx="2456531" cy="2414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84" y="5725236"/>
            <a:ext cx="3787020" cy="10683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6" y="1083449"/>
            <a:ext cx="6529490" cy="5093514"/>
          </a:xfrm>
        </p:spPr>
        <p:txBody>
          <a:bodyPr/>
          <a:lstStyle/>
          <a:p>
            <a:r>
              <a:rPr lang="en-GB" dirty="0" smtClean="0"/>
              <a:t>3D fluid, thermal and structural simulations in ANSYS, including fatigue</a:t>
            </a:r>
          </a:p>
          <a:p>
            <a:pPr lvl="1"/>
            <a:r>
              <a:rPr lang="en-GB" dirty="0" smtClean="0"/>
              <a:t>2D approximation for stress waves</a:t>
            </a:r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833" y="1083449"/>
            <a:ext cx="5061991" cy="31246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1" y="4243865"/>
            <a:ext cx="3628339" cy="253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Residual Manufacturing Stress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TS1 and TS2 targets both use Hot Isostatic Pressing (</a:t>
            </a:r>
            <a:r>
              <a:rPr lang="en-GB" dirty="0" err="1" smtClean="0"/>
              <a:t>HIPing</a:t>
            </a:r>
            <a:r>
              <a:rPr lang="en-GB" dirty="0" smtClean="0"/>
              <a:t>) to attach the tantalum cladding to the tungsten core</a:t>
            </a:r>
          </a:p>
          <a:p>
            <a:pPr lvl="1"/>
            <a:r>
              <a:rPr lang="en-GB" dirty="0" smtClean="0"/>
              <a:t>Strong diffusion bond, good thermal contact, but potentially causes large residual stresses</a:t>
            </a:r>
          </a:p>
          <a:p>
            <a:r>
              <a:rPr lang="en-GB" dirty="0" smtClean="0"/>
              <a:t>An “asymmetrically-clad strip” experiment was designed to measure this </a:t>
            </a:r>
          </a:p>
          <a:p>
            <a:r>
              <a:rPr lang="en-GB" dirty="0" smtClean="0"/>
              <a:t>Same </a:t>
            </a:r>
            <a:r>
              <a:rPr lang="en-GB" dirty="0"/>
              <a:t>manufacture as ISIS targets, but with thicker cladding on one </a:t>
            </a:r>
            <a:r>
              <a:rPr lang="en-GB" dirty="0" smtClean="0"/>
              <a:t>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8</a:t>
            </a:fld>
            <a:r>
              <a:rPr smtClean="0"/>
              <a:t> </a:t>
            </a:r>
            <a:endParaRPr dirty="0"/>
          </a:p>
        </p:txBody>
      </p:sp>
      <p:sp>
        <p:nvSpPr>
          <p:cNvPr id="6" name="Rectangle 5"/>
          <p:cNvSpPr/>
          <p:nvPr/>
        </p:nvSpPr>
        <p:spPr bwMode="auto">
          <a:xfrm>
            <a:off x="3343564" y="5218343"/>
            <a:ext cx="8396151" cy="162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5" y="3301122"/>
            <a:ext cx="7161247" cy="3446047"/>
          </a:xfrm>
          <a:prstGeom prst="rect">
            <a:avLst/>
          </a:prstGeom>
          <a:noFill/>
        </p:spPr>
      </p:pic>
      <p:pic>
        <p:nvPicPr>
          <p:cNvPr id="7" name="Picture 6" descr="J:\Dan\ISIS_General_Stuff\HIP_Process_Residual_Stress\Trimetallic Strip Experiment\Trimetallic Strip Photos\IMG_20171004_1116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10549" r="5316" b="8699"/>
          <a:stretch/>
        </p:blipFill>
        <p:spPr bwMode="auto">
          <a:xfrm>
            <a:off x="9212130" y="5392326"/>
            <a:ext cx="2565262" cy="1035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F:\Tri Metallic Plate\DSC0038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0" t="20399" r="12904" b="13748"/>
          <a:stretch/>
        </p:blipFill>
        <p:spPr bwMode="auto">
          <a:xfrm>
            <a:off x="9214812" y="3320771"/>
            <a:ext cx="2535524" cy="1943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F:\Tri Metallic Plate\DSC003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805" y="3320770"/>
            <a:ext cx="2590515" cy="194396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7708879" y="5406889"/>
            <a:ext cx="13554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200" i="1" dirty="0" smtClean="0">
                <a:solidFill>
                  <a:prstClr val="black"/>
                </a:solidFill>
                <a:latin typeface="Calibri"/>
              </a:rPr>
              <a:t>Photos courtesy of  Jeremy Moor</a:t>
            </a:r>
            <a:endParaRPr lang="en-GB" sz="12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8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Asymmetrically-Clad Strip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65" y="1083449"/>
            <a:ext cx="11217905" cy="2718921"/>
          </a:xfrm>
        </p:spPr>
        <p:txBody>
          <a:bodyPr/>
          <a:lstStyle/>
          <a:p>
            <a:r>
              <a:rPr lang="en-GB" dirty="0" smtClean="0"/>
              <a:t>Deflected surfaces measured by CMM; agreed well with simplified simulations</a:t>
            </a:r>
          </a:p>
          <a:p>
            <a:r>
              <a:rPr lang="en-GB" dirty="0"/>
              <a:t>Neutron diffraction </a:t>
            </a:r>
            <a:r>
              <a:rPr lang="en-GB" dirty="0" smtClean="0"/>
              <a:t>on </a:t>
            </a:r>
            <a:r>
              <a:rPr lang="en-GB" dirty="0"/>
              <a:t>ISIS ENGIN-X </a:t>
            </a:r>
            <a:r>
              <a:rPr lang="en-GB" dirty="0" smtClean="0"/>
              <a:t>confirmed large </a:t>
            </a:r>
            <a:r>
              <a:rPr lang="en-GB" dirty="0"/>
              <a:t>residual </a:t>
            </a:r>
            <a:r>
              <a:rPr lang="en-GB" dirty="0" smtClean="0"/>
              <a:t>strains</a:t>
            </a:r>
          </a:p>
          <a:p>
            <a:pPr lvl="1"/>
            <a:r>
              <a:rPr lang="en-GB" dirty="0" smtClean="0"/>
              <a:t>Some </a:t>
            </a:r>
            <a:r>
              <a:rPr lang="en-GB" dirty="0"/>
              <a:t>unexplained features, perhaps </a:t>
            </a:r>
            <a:r>
              <a:rPr lang="en-GB" dirty="0" smtClean="0"/>
              <a:t>impurity pickup or </a:t>
            </a:r>
            <a:r>
              <a:rPr lang="en-GB" dirty="0"/>
              <a:t>microstructure </a:t>
            </a:r>
            <a:r>
              <a:rPr lang="en-GB" dirty="0" smtClean="0"/>
              <a:t>changes during HIP</a:t>
            </a:r>
            <a:endParaRPr lang="en-GB" dirty="0"/>
          </a:p>
          <a:p>
            <a:pPr lvl="2"/>
            <a:endParaRPr lang="en-GB" dirty="0"/>
          </a:p>
          <a:p>
            <a:r>
              <a:rPr lang="en-GB" dirty="0"/>
              <a:t>Conclusion: significant residual stress is </a:t>
            </a:r>
            <a:r>
              <a:rPr lang="en-GB" dirty="0" smtClean="0"/>
              <a:t>present, as predicted by simulation 	</a:t>
            </a:r>
          </a:p>
          <a:p>
            <a:pPr lvl="1"/>
            <a:r>
              <a:rPr lang="en-GB" dirty="0" smtClean="0"/>
              <a:t>This </a:t>
            </a:r>
            <a:r>
              <a:rPr lang="en-GB" dirty="0"/>
              <a:t>causes plastic deformation of the tantalum, but is not expected to cause target </a:t>
            </a:r>
            <a:r>
              <a:rPr lang="en-GB" dirty="0" smtClean="0"/>
              <a:t>failure</a:t>
            </a:r>
            <a:endParaRPr lang="en-GB" dirty="0"/>
          </a:p>
          <a:p>
            <a:pPr lvl="1"/>
            <a:r>
              <a:rPr lang="en-GB" dirty="0"/>
              <a:t>Latest information suggests pre-stress could be annealed by ~1dpa </a:t>
            </a:r>
            <a:r>
              <a:rPr lang="en-GB" dirty="0" smtClean="0"/>
              <a:t>radiation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2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</a:pPr>
            <a:r>
              <a:rPr lang="en-GB" smtClean="0"/>
              <a:t>Slide </a:t>
            </a:r>
            <a:fld id="{7E569216-649D-40FE-A193-2C061D61F110}" type="slidenum">
              <a:rPr smtClean="0"/>
              <a:pPr lvl="2">
                <a:lnSpc>
                  <a:spcPct val="90000"/>
                </a:lnSpc>
                <a:spcBef>
                  <a:spcPts val="500"/>
                </a:spcBef>
                <a:buClr>
                  <a:schemeClr val="tx1"/>
                </a:buClr>
              </a:pPr>
              <a:t>9</a:t>
            </a:fld>
            <a:r>
              <a:rPr smtClean="0"/>
              <a:t> </a:t>
            </a:r>
            <a:endParaRPr dirty="0"/>
          </a:p>
        </p:txBody>
      </p:sp>
      <p:sp>
        <p:nvSpPr>
          <p:cNvPr id="8" name="Rectangle 7"/>
          <p:cNvSpPr/>
          <p:nvPr/>
        </p:nvSpPr>
        <p:spPr bwMode="auto">
          <a:xfrm>
            <a:off x="76008" y="5218343"/>
            <a:ext cx="9657927" cy="162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</a:endParaRPr>
          </a:p>
        </p:txBody>
      </p:sp>
      <p:pic>
        <p:nvPicPr>
          <p:cNvPr id="15" name="Picture 14" descr="H:\Photos\Engin-X Trimetal Strip 1\IMG_20181003_1624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691" y="3895196"/>
            <a:ext cx="3088179" cy="2491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627" y="4063856"/>
            <a:ext cx="4461533" cy="205886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5542" y="3931430"/>
            <a:ext cx="2864666" cy="2684657"/>
            <a:chOff x="115578" y="4016579"/>
            <a:chExt cx="2864666" cy="2684657"/>
          </a:xfrm>
        </p:grpSpPr>
        <p:grpSp>
          <p:nvGrpSpPr>
            <p:cNvPr id="9" name="Group 8"/>
            <p:cNvGrpSpPr/>
            <p:nvPr/>
          </p:nvGrpSpPr>
          <p:grpSpPr>
            <a:xfrm>
              <a:off x="115578" y="4558931"/>
              <a:ext cx="2864666" cy="2142305"/>
              <a:chOff x="-7748658" y="3535939"/>
              <a:chExt cx="6803719" cy="5088078"/>
            </a:xfrm>
          </p:grpSpPr>
          <p:pic>
            <p:nvPicPr>
              <p:cNvPr id="10" name="Picture 9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319677" y="3535939"/>
                <a:ext cx="4830539" cy="248078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107799" y="6180002"/>
                <a:ext cx="5162860" cy="2444015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-2987416" y="4273004"/>
                <a:ext cx="2042477" cy="65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prstClr val="black"/>
                    </a:solidFill>
                    <a:latin typeface="Calibri"/>
                  </a:rPr>
                  <a:t>Upper</a:t>
                </a:r>
                <a:endParaRPr lang="en-GB" sz="1200" i="1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-7748658" y="7218962"/>
                <a:ext cx="2042477" cy="65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i="1" dirty="0" smtClean="0">
                    <a:solidFill>
                      <a:prstClr val="black"/>
                    </a:solidFill>
                    <a:latin typeface="Calibri"/>
                  </a:rPr>
                  <a:t>Lower</a:t>
                </a:r>
                <a:endParaRPr lang="en-GB" sz="1200" i="1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05542" y="4016579"/>
              <a:ext cx="2674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 smtClean="0">
                  <a:solidFill>
                    <a:prstClr val="black"/>
                  </a:solidFill>
                  <a:latin typeface="Calibri"/>
                </a:rPr>
                <a:t>Spherical fits to CMM measurement of deflected surfaces</a:t>
              </a:r>
              <a:endParaRPr lang="en-GB" sz="1200" i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641507" y="6153788"/>
            <a:ext cx="4375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prstClr val="black"/>
                </a:solidFill>
                <a:latin typeface="Calibri"/>
              </a:rPr>
              <a:t>Diffraction measurement locations</a:t>
            </a:r>
            <a:endParaRPr lang="en-GB" sz="12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12690" y="6405370"/>
            <a:ext cx="30881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prstClr val="black"/>
                </a:solidFill>
                <a:latin typeface="Calibri"/>
              </a:rPr>
              <a:t>Sample on ENGIN-X</a:t>
            </a:r>
            <a:endParaRPr lang="en-GB" sz="12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5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6D3F8C-4209-47FF-A37A-E21247ADC2DB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D469DB-056B-4F91-8B3C-1199F36CC7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14899</TotalTime>
  <Words>2328</Words>
  <Application>Microsoft Office PowerPoint</Application>
  <PresentationFormat>Widescreen</PresentationFormat>
  <Paragraphs>376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Regular</vt:lpstr>
      <vt:lpstr>Calibri</vt:lpstr>
      <vt:lpstr>Century Gothic</vt:lpstr>
      <vt:lpstr>Lucida Grande</vt:lpstr>
      <vt:lpstr>Times</vt:lpstr>
      <vt:lpstr>Times New Roman</vt:lpstr>
      <vt:lpstr>Wingdings</vt:lpstr>
      <vt:lpstr>ヒラギノ角ゴ Pro W3</vt:lpstr>
      <vt:lpstr>Font and logo master</vt:lpstr>
      <vt:lpstr>PowerPoint Presentation</vt:lpstr>
      <vt:lpstr>Acknowledgements</vt:lpstr>
      <vt:lpstr>Outline</vt:lpstr>
      <vt:lpstr>ISIS Facility Overview</vt:lpstr>
      <vt:lpstr>ISIS Target Simulation Goals</vt:lpstr>
      <vt:lpstr>TS2 Target Lifetime Improvement</vt:lpstr>
      <vt:lpstr>TS2 Target Simulations</vt:lpstr>
      <vt:lpstr>Residual Manufacturing Stress</vt:lpstr>
      <vt:lpstr>Asymmetrically-Clad Strip Experiment</vt:lpstr>
      <vt:lpstr>Radiation Damage</vt:lpstr>
      <vt:lpstr>Radiation Damage</vt:lpstr>
      <vt:lpstr>Fatigue + Irradiation</vt:lpstr>
      <vt:lpstr>Water Hammer</vt:lpstr>
      <vt:lpstr>TS2 Target Development</vt:lpstr>
      <vt:lpstr>Conclusions on TS2 Target Lifetime</vt:lpstr>
      <vt:lpstr>Analysis for ISIS TS1 Project</vt:lpstr>
      <vt:lpstr>TS1 Project Target Optimisation</vt:lpstr>
      <vt:lpstr>Accident Case Simulations</vt:lpstr>
      <vt:lpstr>Decay Heat Simulation</vt:lpstr>
      <vt:lpstr>Decay Heat Simulation</vt:lpstr>
      <vt:lpstr>Decay Heat Simulation</vt:lpstr>
      <vt:lpstr>Monte Carlo Code Comparison</vt:lpstr>
      <vt:lpstr>Validation</vt:lpstr>
      <vt:lpstr>Future Work</vt:lpstr>
      <vt:lpstr>Summary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Wilcox, Dan (STFC,RAL,TECH)</cp:lastModifiedBy>
  <cp:revision>483</cp:revision>
  <cp:lastPrinted>2019-10-02T08:27:37Z</cp:lastPrinted>
  <dcterms:created xsi:type="dcterms:W3CDTF">2019-09-17T08:04:08Z</dcterms:created>
  <dcterms:modified xsi:type="dcterms:W3CDTF">2021-04-07T08:32:31Z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