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6" r:id="rId3"/>
    <p:sldId id="267" r:id="rId4"/>
    <p:sldId id="260" r:id="rId5"/>
    <p:sldId id="261" r:id="rId6"/>
    <p:sldId id="265" r:id="rId7"/>
    <p:sldId id="259" r:id="rId8"/>
    <p:sldId id="278" r:id="rId9"/>
    <p:sldId id="263" r:id="rId10"/>
    <p:sldId id="264" r:id="rId11"/>
    <p:sldId id="268" r:id="rId12"/>
    <p:sldId id="269" r:id="rId13"/>
    <p:sldId id="270" r:id="rId14"/>
    <p:sldId id="272" r:id="rId15"/>
    <p:sldId id="274" r:id="rId16"/>
    <p:sldId id="271" r:id="rId17"/>
    <p:sldId id="273" r:id="rId18"/>
    <p:sldId id="277" r:id="rId19"/>
    <p:sldId id="276" r:id="rId20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5B31B7-408D-4D59-B852-0D8227B2900E}" v="5" dt="2021-04-06T20:36:51.9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8357" autoAdjust="0"/>
  </p:normalViewPr>
  <p:slideViewPr>
    <p:cSldViewPr snapToGrid="0" showGuides="1">
      <p:cViewPr varScale="1">
        <p:scale>
          <a:sx n="95" d="100"/>
          <a:sy n="95" d="100"/>
        </p:scale>
        <p:origin x="99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0992ED-4729-4FDB-AD71-C32144A58FB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045D2C-D26E-4013-A0DC-3A17F2EA59F2}">
      <dgm:prSet phldrT="[Text]"/>
      <dgm:spPr/>
      <dgm:t>
        <a:bodyPr/>
        <a:lstStyle/>
        <a:p>
          <a:r>
            <a:rPr lang="el-GR" dirty="0">
              <a:latin typeface="Century Gothic" panose="020B0502020202020204" pitchFamily="34" charset="0"/>
            </a:rPr>
            <a:t>μ</a:t>
          </a:r>
          <a:r>
            <a:rPr lang="en-US" dirty="0">
              <a:latin typeface="Century Gothic" panose="020B0502020202020204" pitchFamily="34" charset="0"/>
            </a:rPr>
            <a:t>s</a:t>
          </a:r>
          <a:endParaRPr lang="en-US" dirty="0"/>
        </a:p>
      </dgm:t>
    </dgm:pt>
    <dgm:pt modelId="{D76F96D7-0486-43C3-AF41-7E96272F4DF4}" type="parTrans" cxnId="{36485F23-39DC-4B47-9AEE-EAC30CDB8DC5}">
      <dgm:prSet/>
      <dgm:spPr/>
      <dgm:t>
        <a:bodyPr/>
        <a:lstStyle/>
        <a:p>
          <a:endParaRPr lang="en-US"/>
        </a:p>
      </dgm:t>
    </dgm:pt>
    <dgm:pt modelId="{8FE6F81F-738E-425C-89D4-75CD5B123BB2}" type="sibTrans" cxnId="{36485F23-39DC-4B47-9AEE-EAC30CDB8DC5}">
      <dgm:prSet/>
      <dgm:spPr/>
      <dgm:t>
        <a:bodyPr/>
        <a:lstStyle/>
        <a:p>
          <a:endParaRPr lang="en-US"/>
        </a:p>
      </dgm:t>
    </dgm:pt>
    <dgm:pt modelId="{E2DCE457-FEF8-4470-8F55-204EAE6F3BC4}">
      <dgm:prSet phldrT="[Text]"/>
      <dgm:spPr/>
      <dgm:t>
        <a:bodyPr/>
        <a:lstStyle/>
        <a:p>
          <a:r>
            <a:rPr lang="en-US" dirty="0"/>
            <a:t>Energy deposition from the beam</a:t>
          </a:r>
        </a:p>
      </dgm:t>
    </dgm:pt>
    <dgm:pt modelId="{8235976D-AE6F-4C71-BF6B-B2F38C7826A6}" type="parTrans" cxnId="{D6E9D3D3-FC00-440B-8CEE-8E26F9067282}">
      <dgm:prSet/>
      <dgm:spPr/>
      <dgm:t>
        <a:bodyPr/>
        <a:lstStyle/>
        <a:p>
          <a:endParaRPr lang="en-US"/>
        </a:p>
      </dgm:t>
    </dgm:pt>
    <dgm:pt modelId="{4F885BDD-CDB9-4994-9719-B4E03E537593}" type="sibTrans" cxnId="{D6E9D3D3-FC00-440B-8CEE-8E26F9067282}">
      <dgm:prSet/>
      <dgm:spPr/>
      <dgm:t>
        <a:bodyPr/>
        <a:lstStyle/>
        <a:p>
          <a:endParaRPr lang="en-US"/>
        </a:p>
      </dgm:t>
    </dgm:pt>
    <dgm:pt modelId="{2D365A6C-BBAF-4F39-A1E6-473897101710}">
      <dgm:prSet phldrT="[Text]"/>
      <dgm:spPr/>
      <dgm:t>
        <a:bodyPr/>
        <a:lstStyle/>
        <a:p>
          <a:r>
            <a:rPr lang="en-US" dirty="0"/>
            <a:t>Neutronics analysis provides multiple, bounding energy deposition patterns</a:t>
          </a:r>
        </a:p>
      </dgm:t>
    </dgm:pt>
    <dgm:pt modelId="{44B9B829-100D-4A14-8435-346FDF0D7757}" type="parTrans" cxnId="{72BDDC83-0C6C-4781-8909-D77F054E4F10}">
      <dgm:prSet/>
      <dgm:spPr/>
      <dgm:t>
        <a:bodyPr/>
        <a:lstStyle/>
        <a:p>
          <a:endParaRPr lang="en-US"/>
        </a:p>
      </dgm:t>
    </dgm:pt>
    <dgm:pt modelId="{F8A0A444-F93F-41F3-A9E7-1C8E199B01B2}" type="sibTrans" cxnId="{72BDDC83-0C6C-4781-8909-D77F054E4F10}">
      <dgm:prSet/>
      <dgm:spPr/>
      <dgm:t>
        <a:bodyPr/>
        <a:lstStyle/>
        <a:p>
          <a:endParaRPr lang="en-US"/>
        </a:p>
      </dgm:t>
    </dgm:pt>
    <dgm:pt modelId="{5E5A5866-EB06-4807-9B15-364578A02BDA}">
      <dgm:prSet phldrT="[Text]"/>
      <dgm:spPr/>
      <dgm:t>
        <a:bodyPr/>
        <a:lstStyle/>
        <a:p>
          <a:r>
            <a:rPr lang="en-US" dirty="0" err="1"/>
            <a:t>ms</a:t>
          </a:r>
          <a:endParaRPr lang="en-US" dirty="0"/>
        </a:p>
      </dgm:t>
    </dgm:pt>
    <dgm:pt modelId="{2811E3FF-D242-4977-8A8C-7B407B98D8E6}" type="parTrans" cxnId="{D2613482-85B2-48DF-A7C6-8F8B9E01A1A2}">
      <dgm:prSet/>
      <dgm:spPr/>
      <dgm:t>
        <a:bodyPr/>
        <a:lstStyle/>
        <a:p>
          <a:endParaRPr lang="en-US"/>
        </a:p>
      </dgm:t>
    </dgm:pt>
    <dgm:pt modelId="{443A3735-0C6B-4D82-BB79-F63B47CDAFBD}" type="sibTrans" cxnId="{D2613482-85B2-48DF-A7C6-8F8B9E01A1A2}">
      <dgm:prSet/>
      <dgm:spPr/>
      <dgm:t>
        <a:bodyPr/>
        <a:lstStyle/>
        <a:p>
          <a:endParaRPr lang="en-US"/>
        </a:p>
      </dgm:t>
    </dgm:pt>
    <dgm:pt modelId="{288F20D4-ACA1-4724-9BC4-EC1D51B0FB4F}">
      <dgm:prSet phldrT="[Text]"/>
      <dgm:spPr/>
      <dgm:t>
        <a:bodyPr/>
        <a:lstStyle/>
        <a:p>
          <a:r>
            <a:rPr lang="en-US" dirty="0"/>
            <a:t>Structural response to a single pulse</a:t>
          </a:r>
        </a:p>
      </dgm:t>
    </dgm:pt>
    <dgm:pt modelId="{D1A89004-15A5-4974-A7D4-37152ABCE9CA}" type="parTrans" cxnId="{43E525B3-7500-4A83-9CEE-1E2AA2D7C1B7}">
      <dgm:prSet/>
      <dgm:spPr/>
      <dgm:t>
        <a:bodyPr/>
        <a:lstStyle/>
        <a:p>
          <a:endParaRPr lang="en-US"/>
        </a:p>
      </dgm:t>
    </dgm:pt>
    <dgm:pt modelId="{FEE509DB-6FA4-46DC-A4E1-E3C085A6AD80}" type="sibTrans" cxnId="{43E525B3-7500-4A83-9CEE-1E2AA2D7C1B7}">
      <dgm:prSet/>
      <dgm:spPr/>
      <dgm:t>
        <a:bodyPr/>
        <a:lstStyle/>
        <a:p>
          <a:endParaRPr lang="en-US"/>
        </a:p>
      </dgm:t>
    </dgm:pt>
    <dgm:pt modelId="{4016D10D-91F1-4698-8C10-D64855EF9DF9}">
      <dgm:prSet phldrT="[Text]"/>
      <dgm:spPr/>
      <dgm:t>
        <a:bodyPr/>
        <a:lstStyle/>
        <a:p>
          <a:r>
            <a:rPr lang="en-US" dirty="0"/>
            <a:t>Explicit simulations using custom material models</a:t>
          </a:r>
          <a:r>
            <a:rPr lang="en-US" baseline="30000" dirty="0"/>
            <a:t>1,2,3</a:t>
          </a:r>
          <a:endParaRPr lang="en-US" dirty="0"/>
        </a:p>
      </dgm:t>
    </dgm:pt>
    <dgm:pt modelId="{E4523110-D8EE-4242-9DA3-929EA905BDF6}" type="parTrans" cxnId="{0196B9F8-9C74-4D5B-85E5-0FAABCFBCC45}">
      <dgm:prSet/>
      <dgm:spPr/>
      <dgm:t>
        <a:bodyPr/>
        <a:lstStyle/>
        <a:p>
          <a:endParaRPr lang="en-US"/>
        </a:p>
      </dgm:t>
    </dgm:pt>
    <dgm:pt modelId="{576E5429-BBFE-43AE-9AED-C9AF42A49846}" type="sibTrans" cxnId="{0196B9F8-9C74-4D5B-85E5-0FAABCFBCC45}">
      <dgm:prSet/>
      <dgm:spPr/>
      <dgm:t>
        <a:bodyPr/>
        <a:lstStyle/>
        <a:p>
          <a:endParaRPr lang="en-US"/>
        </a:p>
      </dgm:t>
    </dgm:pt>
    <dgm:pt modelId="{0B42928F-923C-4CB1-876E-1B2B051D864D}">
      <dgm:prSet phldrT="[Text]"/>
      <dgm:spPr/>
      <dgm:t>
        <a:bodyPr/>
        <a:lstStyle/>
        <a:p>
          <a:r>
            <a:rPr lang="en-US" dirty="0"/>
            <a:t>seconds</a:t>
          </a:r>
        </a:p>
      </dgm:t>
    </dgm:pt>
    <dgm:pt modelId="{7DCD9801-560A-4585-B750-E5BBE5D32755}" type="parTrans" cxnId="{9A53B8F7-9F3A-4A20-BAB7-F0AF457EA814}">
      <dgm:prSet/>
      <dgm:spPr/>
      <dgm:t>
        <a:bodyPr/>
        <a:lstStyle/>
        <a:p>
          <a:endParaRPr lang="en-US"/>
        </a:p>
      </dgm:t>
    </dgm:pt>
    <dgm:pt modelId="{CD179412-E1B8-42B5-A0F0-B77C26C7B7C3}" type="sibTrans" cxnId="{9A53B8F7-9F3A-4A20-BAB7-F0AF457EA814}">
      <dgm:prSet/>
      <dgm:spPr/>
      <dgm:t>
        <a:bodyPr/>
        <a:lstStyle/>
        <a:p>
          <a:endParaRPr lang="en-US"/>
        </a:p>
      </dgm:t>
    </dgm:pt>
    <dgm:pt modelId="{52A77C3A-8015-4D7E-B6A5-391556167BDA}">
      <dgm:prSet phldrT="[Text]"/>
      <dgm:spPr/>
      <dgm:t>
        <a:bodyPr/>
        <a:lstStyle/>
        <a:p>
          <a:r>
            <a:rPr lang="en-US" dirty="0"/>
            <a:t>Thermal stress from repeated beam strikes</a:t>
          </a:r>
        </a:p>
      </dgm:t>
    </dgm:pt>
    <dgm:pt modelId="{9DB08929-05A3-4F76-AEFF-E7FA9F28071C}" type="parTrans" cxnId="{73E3ADE3-68D4-40A2-83EA-DF89A152E63F}">
      <dgm:prSet/>
      <dgm:spPr/>
      <dgm:t>
        <a:bodyPr/>
        <a:lstStyle/>
        <a:p>
          <a:endParaRPr lang="en-US"/>
        </a:p>
      </dgm:t>
    </dgm:pt>
    <dgm:pt modelId="{DBD96054-2964-4BA3-B498-615E4A90463D}" type="sibTrans" cxnId="{73E3ADE3-68D4-40A2-83EA-DF89A152E63F}">
      <dgm:prSet/>
      <dgm:spPr/>
      <dgm:t>
        <a:bodyPr/>
        <a:lstStyle/>
        <a:p>
          <a:endParaRPr lang="en-US"/>
        </a:p>
      </dgm:t>
    </dgm:pt>
    <dgm:pt modelId="{2526CE0D-B4BE-4FDC-8F59-91E2B40C97C4}">
      <dgm:prSet phldrT="[Text]"/>
      <dgm:spPr/>
      <dgm:t>
        <a:bodyPr/>
        <a:lstStyle/>
        <a:p>
          <a:r>
            <a:rPr lang="en-US" dirty="0"/>
            <a:t>Thermal-hydraulic modeling + implicit structural stress analysis</a:t>
          </a:r>
        </a:p>
      </dgm:t>
    </dgm:pt>
    <dgm:pt modelId="{E88948D6-AB00-4488-8B05-6A950AE23994}" type="parTrans" cxnId="{0F91F8DC-BEFF-470F-9372-A3F041327BEA}">
      <dgm:prSet/>
      <dgm:spPr/>
      <dgm:t>
        <a:bodyPr/>
        <a:lstStyle/>
        <a:p>
          <a:endParaRPr lang="en-US"/>
        </a:p>
      </dgm:t>
    </dgm:pt>
    <dgm:pt modelId="{D8ECB7F5-4D84-4036-9440-2C07E5390CE2}" type="sibTrans" cxnId="{0F91F8DC-BEFF-470F-9372-A3F041327BEA}">
      <dgm:prSet/>
      <dgm:spPr/>
      <dgm:t>
        <a:bodyPr/>
        <a:lstStyle/>
        <a:p>
          <a:endParaRPr lang="en-US"/>
        </a:p>
      </dgm:t>
    </dgm:pt>
    <dgm:pt modelId="{B1955E78-116E-4FA9-A9B4-0558D4BF0C97}">
      <dgm:prSet phldrT="[Text]"/>
      <dgm:spPr/>
      <dgm:t>
        <a:bodyPr/>
        <a:lstStyle/>
        <a:p>
          <a:r>
            <a:rPr lang="en-US" dirty="0"/>
            <a:t>months</a:t>
          </a:r>
        </a:p>
      </dgm:t>
    </dgm:pt>
    <dgm:pt modelId="{1D7CABC7-908D-45BC-9517-1D8AC3331E18}" type="parTrans" cxnId="{EBCE3CA3-928A-45D7-8AAA-4E4C60380878}">
      <dgm:prSet/>
      <dgm:spPr/>
      <dgm:t>
        <a:bodyPr/>
        <a:lstStyle/>
        <a:p>
          <a:endParaRPr lang="en-US"/>
        </a:p>
      </dgm:t>
    </dgm:pt>
    <dgm:pt modelId="{CC644C41-D962-4F8C-8104-7B6689714202}" type="sibTrans" cxnId="{EBCE3CA3-928A-45D7-8AAA-4E4C60380878}">
      <dgm:prSet/>
      <dgm:spPr/>
      <dgm:t>
        <a:bodyPr/>
        <a:lstStyle/>
        <a:p>
          <a:endParaRPr lang="en-US"/>
        </a:p>
      </dgm:t>
    </dgm:pt>
    <dgm:pt modelId="{5E96D336-71FA-49AD-9AB6-572E8C8114D7}">
      <dgm:prSet phldrT="[Text]"/>
      <dgm:spPr/>
      <dgm:t>
        <a:bodyPr/>
        <a:lstStyle/>
        <a:p>
          <a:r>
            <a:rPr lang="en-US" dirty="0"/>
            <a:t>Accumulated fatigue, cavitation, and radiation damage</a:t>
          </a:r>
        </a:p>
      </dgm:t>
    </dgm:pt>
    <dgm:pt modelId="{ECA1CC02-C290-4BD3-BB7C-95D18A8940F7}" type="parTrans" cxnId="{A1332873-6704-4E0C-A8F0-A508B58853B2}">
      <dgm:prSet/>
      <dgm:spPr/>
      <dgm:t>
        <a:bodyPr/>
        <a:lstStyle/>
        <a:p>
          <a:endParaRPr lang="en-US"/>
        </a:p>
      </dgm:t>
    </dgm:pt>
    <dgm:pt modelId="{083F59ED-8835-4ADA-868E-7BDB750711C5}" type="sibTrans" cxnId="{A1332873-6704-4E0C-A8F0-A508B58853B2}">
      <dgm:prSet/>
      <dgm:spPr/>
      <dgm:t>
        <a:bodyPr/>
        <a:lstStyle/>
        <a:p>
          <a:endParaRPr lang="en-US"/>
        </a:p>
      </dgm:t>
    </dgm:pt>
    <dgm:pt modelId="{E3E65275-1286-471C-96A9-023A5E195916}">
      <dgm:prSet phldrT="[Text]"/>
      <dgm:spPr/>
      <dgm:t>
        <a:bodyPr/>
        <a:lstStyle/>
        <a:p>
          <a:r>
            <a:rPr lang="en-US" dirty="0"/>
            <a:t>Fatigue analysis tools (FE-Safe), cavitation progression modeling, post-irradiation examination</a:t>
          </a:r>
        </a:p>
      </dgm:t>
    </dgm:pt>
    <dgm:pt modelId="{170D078E-1519-4BD6-B9DA-B3E561B0D796}" type="parTrans" cxnId="{2320DBDB-FEC1-443B-8315-EE5E0A69A3A0}">
      <dgm:prSet/>
      <dgm:spPr/>
      <dgm:t>
        <a:bodyPr/>
        <a:lstStyle/>
        <a:p>
          <a:endParaRPr lang="en-US"/>
        </a:p>
      </dgm:t>
    </dgm:pt>
    <dgm:pt modelId="{9DB7471B-0E33-41E9-AEE7-AF46EE235350}" type="sibTrans" cxnId="{2320DBDB-FEC1-443B-8315-EE5E0A69A3A0}">
      <dgm:prSet/>
      <dgm:spPr/>
      <dgm:t>
        <a:bodyPr/>
        <a:lstStyle/>
        <a:p>
          <a:endParaRPr lang="en-US"/>
        </a:p>
      </dgm:t>
    </dgm:pt>
    <dgm:pt modelId="{096DBD07-284D-48C2-BDBF-8AE17DB30679}" type="pres">
      <dgm:prSet presAssocID="{640992ED-4729-4FDB-AD71-C32144A58FB1}" presName="linearFlow" presStyleCnt="0">
        <dgm:presLayoutVars>
          <dgm:dir/>
          <dgm:animLvl val="lvl"/>
          <dgm:resizeHandles val="exact"/>
        </dgm:presLayoutVars>
      </dgm:prSet>
      <dgm:spPr/>
    </dgm:pt>
    <dgm:pt modelId="{25A1B7B5-FE67-41E8-A82A-1F5AEB0AEA71}" type="pres">
      <dgm:prSet presAssocID="{2A045D2C-D26E-4013-A0DC-3A17F2EA59F2}" presName="composite" presStyleCnt="0"/>
      <dgm:spPr/>
    </dgm:pt>
    <dgm:pt modelId="{6AB67E99-2753-4F54-9326-43E8BDDEAA43}" type="pres">
      <dgm:prSet presAssocID="{2A045D2C-D26E-4013-A0DC-3A17F2EA59F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9AAC0B1-279A-4F93-92A1-2357EC9D9160}" type="pres">
      <dgm:prSet presAssocID="{2A045D2C-D26E-4013-A0DC-3A17F2EA59F2}" presName="descendantText" presStyleLbl="alignAcc1" presStyleIdx="0" presStyleCnt="4">
        <dgm:presLayoutVars>
          <dgm:bulletEnabled val="1"/>
        </dgm:presLayoutVars>
      </dgm:prSet>
      <dgm:spPr/>
    </dgm:pt>
    <dgm:pt modelId="{181DD05F-AFEB-41F4-9065-C400558A37C4}" type="pres">
      <dgm:prSet presAssocID="{8FE6F81F-738E-425C-89D4-75CD5B123BB2}" presName="sp" presStyleCnt="0"/>
      <dgm:spPr/>
    </dgm:pt>
    <dgm:pt modelId="{3A9DAB24-0C19-408F-B1C8-E6CF22AF6097}" type="pres">
      <dgm:prSet presAssocID="{5E5A5866-EB06-4807-9B15-364578A02BDA}" presName="composite" presStyleCnt="0"/>
      <dgm:spPr/>
    </dgm:pt>
    <dgm:pt modelId="{48EBF81D-68E3-4820-96A2-7BC10C18498A}" type="pres">
      <dgm:prSet presAssocID="{5E5A5866-EB06-4807-9B15-364578A02BDA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400B7ED5-E00C-4C97-A5E5-60EE92026056}" type="pres">
      <dgm:prSet presAssocID="{5E5A5866-EB06-4807-9B15-364578A02BDA}" presName="descendantText" presStyleLbl="alignAcc1" presStyleIdx="1" presStyleCnt="4">
        <dgm:presLayoutVars>
          <dgm:bulletEnabled val="1"/>
        </dgm:presLayoutVars>
      </dgm:prSet>
      <dgm:spPr/>
    </dgm:pt>
    <dgm:pt modelId="{7FAE6329-75E8-419F-9A55-38ADF5A2535F}" type="pres">
      <dgm:prSet presAssocID="{443A3735-0C6B-4D82-BB79-F63B47CDAFBD}" presName="sp" presStyleCnt="0"/>
      <dgm:spPr/>
    </dgm:pt>
    <dgm:pt modelId="{1BA957E0-3FFF-4765-9579-268854E23436}" type="pres">
      <dgm:prSet presAssocID="{0B42928F-923C-4CB1-876E-1B2B051D864D}" presName="composite" presStyleCnt="0"/>
      <dgm:spPr/>
    </dgm:pt>
    <dgm:pt modelId="{24A2AEA0-F620-495A-9063-2E8670EE6A58}" type="pres">
      <dgm:prSet presAssocID="{0B42928F-923C-4CB1-876E-1B2B051D864D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3071BA4-3C0E-4105-903A-3F5E11969036}" type="pres">
      <dgm:prSet presAssocID="{0B42928F-923C-4CB1-876E-1B2B051D864D}" presName="descendantText" presStyleLbl="alignAcc1" presStyleIdx="2" presStyleCnt="4">
        <dgm:presLayoutVars>
          <dgm:bulletEnabled val="1"/>
        </dgm:presLayoutVars>
      </dgm:prSet>
      <dgm:spPr/>
    </dgm:pt>
    <dgm:pt modelId="{A5A21D92-23C8-4534-8178-05BCD41C096E}" type="pres">
      <dgm:prSet presAssocID="{CD179412-E1B8-42B5-A0F0-B77C26C7B7C3}" presName="sp" presStyleCnt="0"/>
      <dgm:spPr/>
    </dgm:pt>
    <dgm:pt modelId="{AFF1999D-4AFC-4872-9BE4-08F1D4AD2798}" type="pres">
      <dgm:prSet presAssocID="{B1955E78-116E-4FA9-A9B4-0558D4BF0C97}" presName="composite" presStyleCnt="0"/>
      <dgm:spPr/>
    </dgm:pt>
    <dgm:pt modelId="{0CE03D30-1042-47B5-BB99-454A6FFD129E}" type="pres">
      <dgm:prSet presAssocID="{B1955E78-116E-4FA9-A9B4-0558D4BF0C97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3DEEB80A-0FFE-4BDA-ACCD-BD5E2B66C433}" type="pres">
      <dgm:prSet presAssocID="{B1955E78-116E-4FA9-A9B4-0558D4BF0C97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F6960005-17F0-40F6-8041-48C74623B8BB}" type="presOf" srcId="{2526CE0D-B4BE-4FDC-8F59-91E2B40C97C4}" destId="{F3071BA4-3C0E-4105-903A-3F5E11969036}" srcOrd="0" destOrd="1" presId="urn:microsoft.com/office/officeart/2005/8/layout/chevron2"/>
    <dgm:cxn modelId="{811F9214-9D89-4FE7-8E09-9933A6CB3659}" type="presOf" srcId="{288F20D4-ACA1-4724-9BC4-EC1D51B0FB4F}" destId="{400B7ED5-E00C-4C97-A5E5-60EE92026056}" srcOrd="0" destOrd="0" presId="urn:microsoft.com/office/officeart/2005/8/layout/chevron2"/>
    <dgm:cxn modelId="{36485F23-39DC-4B47-9AEE-EAC30CDB8DC5}" srcId="{640992ED-4729-4FDB-AD71-C32144A58FB1}" destId="{2A045D2C-D26E-4013-A0DC-3A17F2EA59F2}" srcOrd="0" destOrd="0" parTransId="{D76F96D7-0486-43C3-AF41-7E96272F4DF4}" sibTransId="{8FE6F81F-738E-425C-89D4-75CD5B123BB2}"/>
    <dgm:cxn modelId="{161F5725-A742-450E-829B-A9312B6717F1}" type="presOf" srcId="{5E5A5866-EB06-4807-9B15-364578A02BDA}" destId="{48EBF81D-68E3-4820-96A2-7BC10C18498A}" srcOrd="0" destOrd="0" presId="urn:microsoft.com/office/officeart/2005/8/layout/chevron2"/>
    <dgm:cxn modelId="{863F0067-534F-46BF-8706-CC5701C4EE36}" type="presOf" srcId="{52A77C3A-8015-4D7E-B6A5-391556167BDA}" destId="{F3071BA4-3C0E-4105-903A-3F5E11969036}" srcOrd="0" destOrd="0" presId="urn:microsoft.com/office/officeart/2005/8/layout/chevron2"/>
    <dgm:cxn modelId="{63F71067-49A8-4CCD-8A5E-440FDAABDAB3}" type="presOf" srcId="{2A045D2C-D26E-4013-A0DC-3A17F2EA59F2}" destId="{6AB67E99-2753-4F54-9326-43E8BDDEAA43}" srcOrd="0" destOrd="0" presId="urn:microsoft.com/office/officeart/2005/8/layout/chevron2"/>
    <dgm:cxn modelId="{F21BB44D-CC7F-4F09-86B1-4218A9CAC709}" type="presOf" srcId="{0B42928F-923C-4CB1-876E-1B2B051D864D}" destId="{24A2AEA0-F620-495A-9063-2E8670EE6A58}" srcOrd="0" destOrd="0" presId="urn:microsoft.com/office/officeart/2005/8/layout/chevron2"/>
    <dgm:cxn modelId="{A1332873-6704-4E0C-A8F0-A508B58853B2}" srcId="{B1955E78-116E-4FA9-A9B4-0558D4BF0C97}" destId="{5E96D336-71FA-49AD-9AB6-572E8C8114D7}" srcOrd="0" destOrd="0" parTransId="{ECA1CC02-C290-4BD3-BB7C-95D18A8940F7}" sibTransId="{083F59ED-8835-4ADA-868E-7BDB750711C5}"/>
    <dgm:cxn modelId="{2FD4AF55-A5A6-43F8-8D75-6C106784A9A1}" type="presOf" srcId="{2D365A6C-BBAF-4F39-A1E6-473897101710}" destId="{99AAC0B1-279A-4F93-92A1-2357EC9D9160}" srcOrd="0" destOrd="1" presId="urn:microsoft.com/office/officeart/2005/8/layout/chevron2"/>
    <dgm:cxn modelId="{5CCD1779-DD29-443E-8B15-098123D0F143}" type="presOf" srcId="{E2DCE457-FEF8-4470-8F55-204EAE6F3BC4}" destId="{99AAC0B1-279A-4F93-92A1-2357EC9D9160}" srcOrd="0" destOrd="0" presId="urn:microsoft.com/office/officeart/2005/8/layout/chevron2"/>
    <dgm:cxn modelId="{D39ECC7D-28D8-4285-BC8A-5C9028050EE2}" type="presOf" srcId="{640992ED-4729-4FDB-AD71-C32144A58FB1}" destId="{096DBD07-284D-48C2-BDBF-8AE17DB30679}" srcOrd="0" destOrd="0" presId="urn:microsoft.com/office/officeart/2005/8/layout/chevron2"/>
    <dgm:cxn modelId="{D2613482-85B2-48DF-A7C6-8F8B9E01A1A2}" srcId="{640992ED-4729-4FDB-AD71-C32144A58FB1}" destId="{5E5A5866-EB06-4807-9B15-364578A02BDA}" srcOrd="1" destOrd="0" parTransId="{2811E3FF-D242-4977-8A8C-7B407B98D8E6}" sibTransId="{443A3735-0C6B-4D82-BB79-F63B47CDAFBD}"/>
    <dgm:cxn modelId="{72BDDC83-0C6C-4781-8909-D77F054E4F10}" srcId="{E2DCE457-FEF8-4470-8F55-204EAE6F3BC4}" destId="{2D365A6C-BBAF-4F39-A1E6-473897101710}" srcOrd="0" destOrd="0" parTransId="{44B9B829-100D-4A14-8435-346FDF0D7757}" sibTransId="{F8A0A444-F93F-41F3-A9E7-1C8E199B01B2}"/>
    <dgm:cxn modelId="{EBCE3CA3-928A-45D7-8AAA-4E4C60380878}" srcId="{640992ED-4729-4FDB-AD71-C32144A58FB1}" destId="{B1955E78-116E-4FA9-A9B4-0558D4BF0C97}" srcOrd="3" destOrd="0" parTransId="{1D7CABC7-908D-45BC-9517-1D8AC3331E18}" sibTransId="{CC644C41-D962-4F8C-8104-7B6689714202}"/>
    <dgm:cxn modelId="{2B500FAC-3D73-4422-B4D1-77359492C90A}" type="presOf" srcId="{B1955E78-116E-4FA9-A9B4-0558D4BF0C97}" destId="{0CE03D30-1042-47B5-BB99-454A6FFD129E}" srcOrd="0" destOrd="0" presId="urn:microsoft.com/office/officeart/2005/8/layout/chevron2"/>
    <dgm:cxn modelId="{43E525B3-7500-4A83-9CEE-1E2AA2D7C1B7}" srcId="{5E5A5866-EB06-4807-9B15-364578A02BDA}" destId="{288F20D4-ACA1-4724-9BC4-EC1D51B0FB4F}" srcOrd="0" destOrd="0" parTransId="{D1A89004-15A5-4974-A7D4-37152ABCE9CA}" sibTransId="{FEE509DB-6FA4-46DC-A4E1-E3C085A6AD80}"/>
    <dgm:cxn modelId="{A86BE0BB-CBD3-4C85-A696-78404AD28DD4}" type="presOf" srcId="{4016D10D-91F1-4698-8C10-D64855EF9DF9}" destId="{400B7ED5-E00C-4C97-A5E5-60EE92026056}" srcOrd="0" destOrd="1" presId="urn:microsoft.com/office/officeart/2005/8/layout/chevron2"/>
    <dgm:cxn modelId="{1033F5CF-252F-480C-A948-CF3856663F97}" type="presOf" srcId="{5E96D336-71FA-49AD-9AB6-572E8C8114D7}" destId="{3DEEB80A-0FFE-4BDA-ACCD-BD5E2B66C433}" srcOrd="0" destOrd="0" presId="urn:microsoft.com/office/officeart/2005/8/layout/chevron2"/>
    <dgm:cxn modelId="{D6E9D3D3-FC00-440B-8CEE-8E26F9067282}" srcId="{2A045D2C-D26E-4013-A0DC-3A17F2EA59F2}" destId="{E2DCE457-FEF8-4470-8F55-204EAE6F3BC4}" srcOrd="0" destOrd="0" parTransId="{8235976D-AE6F-4C71-BF6B-B2F38C7826A6}" sibTransId="{4F885BDD-CDB9-4994-9719-B4E03E537593}"/>
    <dgm:cxn modelId="{2320DBDB-FEC1-443B-8315-EE5E0A69A3A0}" srcId="{5E96D336-71FA-49AD-9AB6-572E8C8114D7}" destId="{E3E65275-1286-471C-96A9-023A5E195916}" srcOrd="0" destOrd="0" parTransId="{170D078E-1519-4BD6-B9DA-B3E561B0D796}" sibTransId="{9DB7471B-0E33-41E9-AEE7-AF46EE235350}"/>
    <dgm:cxn modelId="{0F91F8DC-BEFF-470F-9372-A3F041327BEA}" srcId="{52A77C3A-8015-4D7E-B6A5-391556167BDA}" destId="{2526CE0D-B4BE-4FDC-8F59-91E2B40C97C4}" srcOrd="0" destOrd="0" parTransId="{E88948D6-AB00-4488-8B05-6A950AE23994}" sibTransId="{D8ECB7F5-4D84-4036-9440-2C07E5390CE2}"/>
    <dgm:cxn modelId="{73E3ADE3-68D4-40A2-83EA-DF89A152E63F}" srcId="{0B42928F-923C-4CB1-876E-1B2B051D864D}" destId="{52A77C3A-8015-4D7E-B6A5-391556167BDA}" srcOrd="0" destOrd="0" parTransId="{9DB08929-05A3-4F76-AEFF-E7FA9F28071C}" sibTransId="{DBD96054-2964-4BA3-B498-615E4A90463D}"/>
    <dgm:cxn modelId="{CA2F83F7-ABFC-4547-9961-5BC47F0A80BC}" type="presOf" srcId="{E3E65275-1286-471C-96A9-023A5E195916}" destId="{3DEEB80A-0FFE-4BDA-ACCD-BD5E2B66C433}" srcOrd="0" destOrd="1" presId="urn:microsoft.com/office/officeart/2005/8/layout/chevron2"/>
    <dgm:cxn modelId="{9A53B8F7-9F3A-4A20-BAB7-F0AF457EA814}" srcId="{640992ED-4729-4FDB-AD71-C32144A58FB1}" destId="{0B42928F-923C-4CB1-876E-1B2B051D864D}" srcOrd="2" destOrd="0" parTransId="{7DCD9801-560A-4585-B750-E5BBE5D32755}" sibTransId="{CD179412-E1B8-42B5-A0F0-B77C26C7B7C3}"/>
    <dgm:cxn modelId="{0196B9F8-9C74-4D5B-85E5-0FAABCFBCC45}" srcId="{288F20D4-ACA1-4724-9BC4-EC1D51B0FB4F}" destId="{4016D10D-91F1-4698-8C10-D64855EF9DF9}" srcOrd="0" destOrd="0" parTransId="{E4523110-D8EE-4242-9DA3-929EA905BDF6}" sibTransId="{576E5429-BBFE-43AE-9AED-C9AF42A49846}"/>
    <dgm:cxn modelId="{0BC2019C-84CA-407E-9A19-7394649FFF9B}" type="presParOf" srcId="{096DBD07-284D-48C2-BDBF-8AE17DB30679}" destId="{25A1B7B5-FE67-41E8-A82A-1F5AEB0AEA71}" srcOrd="0" destOrd="0" presId="urn:microsoft.com/office/officeart/2005/8/layout/chevron2"/>
    <dgm:cxn modelId="{23566DE4-A56D-442B-8188-92BF528A7739}" type="presParOf" srcId="{25A1B7B5-FE67-41E8-A82A-1F5AEB0AEA71}" destId="{6AB67E99-2753-4F54-9326-43E8BDDEAA43}" srcOrd="0" destOrd="0" presId="urn:microsoft.com/office/officeart/2005/8/layout/chevron2"/>
    <dgm:cxn modelId="{325C555C-73A1-41C6-AF42-5611E71B4818}" type="presParOf" srcId="{25A1B7B5-FE67-41E8-A82A-1F5AEB0AEA71}" destId="{99AAC0B1-279A-4F93-92A1-2357EC9D9160}" srcOrd="1" destOrd="0" presId="urn:microsoft.com/office/officeart/2005/8/layout/chevron2"/>
    <dgm:cxn modelId="{656940FD-954D-4A1B-93F7-C73D521FD778}" type="presParOf" srcId="{096DBD07-284D-48C2-BDBF-8AE17DB30679}" destId="{181DD05F-AFEB-41F4-9065-C400558A37C4}" srcOrd="1" destOrd="0" presId="urn:microsoft.com/office/officeart/2005/8/layout/chevron2"/>
    <dgm:cxn modelId="{B6E50229-C9F3-446A-88B7-AD09F77BFB44}" type="presParOf" srcId="{096DBD07-284D-48C2-BDBF-8AE17DB30679}" destId="{3A9DAB24-0C19-408F-B1C8-E6CF22AF6097}" srcOrd="2" destOrd="0" presId="urn:microsoft.com/office/officeart/2005/8/layout/chevron2"/>
    <dgm:cxn modelId="{346FFBAE-CFCC-4E89-BD23-26A541C16E54}" type="presParOf" srcId="{3A9DAB24-0C19-408F-B1C8-E6CF22AF6097}" destId="{48EBF81D-68E3-4820-96A2-7BC10C18498A}" srcOrd="0" destOrd="0" presId="urn:microsoft.com/office/officeart/2005/8/layout/chevron2"/>
    <dgm:cxn modelId="{C2237898-D8BF-49DA-AEEB-064106A4685C}" type="presParOf" srcId="{3A9DAB24-0C19-408F-B1C8-E6CF22AF6097}" destId="{400B7ED5-E00C-4C97-A5E5-60EE92026056}" srcOrd="1" destOrd="0" presId="urn:microsoft.com/office/officeart/2005/8/layout/chevron2"/>
    <dgm:cxn modelId="{3CD89B7D-895F-45B7-9970-E9163F451CD9}" type="presParOf" srcId="{096DBD07-284D-48C2-BDBF-8AE17DB30679}" destId="{7FAE6329-75E8-419F-9A55-38ADF5A2535F}" srcOrd="3" destOrd="0" presId="urn:microsoft.com/office/officeart/2005/8/layout/chevron2"/>
    <dgm:cxn modelId="{1E8B996E-C37E-4B4F-B3C5-B8BDA50257C2}" type="presParOf" srcId="{096DBD07-284D-48C2-BDBF-8AE17DB30679}" destId="{1BA957E0-3FFF-4765-9579-268854E23436}" srcOrd="4" destOrd="0" presId="urn:microsoft.com/office/officeart/2005/8/layout/chevron2"/>
    <dgm:cxn modelId="{CEC253D3-30A4-4D36-9667-8050CF9683D4}" type="presParOf" srcId="{1BA957E0-3FFF-4765-9579-268854E23436}" destId="{24A2AEA0-F620-495A-9063-2E8670EE6A58}" srcOrd="0" destOrd="0" presId="urn:microsoft.com/office/officeart/2005/8/layout/chevron2"/>
    <dgm:cxn modelId="{F797E2D8-1B75-4DFD-A556-9AEB69861F66}" type="presParOf" srcId="{1BA957E0-3FFF-4765-9579-268854E23436}" destId="{F3071BA4-3C0E-4105-903A-3F5E11969036}" srcOrd="1" destOrd="0" presId="urn:microsoft.com/office/officeart/2005/8/layout/chevron2"/>
    <dgm:cxn modelId="{2CC7EF5B-8610-413B-A610-E6C131A86DB3}" type="presParOf" srcId="{096DBD07-284D-48C2-BDBF-8AE17DB30679}" destId="{A5A21D92-23C8-4534-8178-05BCD41C096E}" srcOrd="5" destOrd="0" presId="urn:microsoft.com/office/officeart/2005/8/layout/chevron2"/>
    <dgm:cxn modelId="{38C89B72-9B41-46DA-8045-D8FF209EDC66}" type="presParOf" srcId="{096DBD07-284D-48C2-BDBF-8AE17DB30679}" destId="{AFF1999D-4AFC-4872-9BE4-08F1D4AD2798}" srcOrd="6" destOrd="0" presId="urn:microsoft.com/office/officeart/2005/8/layout/chevron2"/>
    <dgm:cxn modelId="{0417B9C4-0627-48E9-868C-55A8729454D8}" type="presParOf" srcId="{AFF1999D-4AFC-4872-9BE4-08F1D4AD2798}" destId="{0CE03D30-1042-47B5-BB99-454A6FFD129E}" srcOrd="0" destOrd="0" presId="urn:microsoft.com/office/officeart/2005/8/layout/chevron2"/>
    <dgm:cxn modelId="{CA1E2586-C937-4CAF-B711-8B50E7779F0F}" type="presParOf" srcId="{AFF1999D-4AFC-4872-9BE4-08F1D4AD2798}" destId="{3DEEB80A-0FFE-4BDA-ACCD-BD5E2B66C43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B0936F-C7CA-45CD-B73C-ACFD86DF8012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E8CFA0-4A0F-424E-A746-7E1CEE25704A}">
      <dgm:prSet phldrT="[Text]"/>
      <dgm:spPr/>
      <dgm:t>
        <a:bodyPr/>
        <a:lstStyle/>
        <a:p>
          <a:r>
            <a:rPr lang="en-US" dirty="0"/>
            <a:t>More Complexity</a:t>
          </a:r>
        </a:p>
      </dgm:t>
    </dgm:pt>
    <dgm:pt modelId="{8E4B1A06-390C-4C12-B979-6B75522541DF}" type="parTrans" cxnId="{CE58D050-7E10-40A1-A20B-DD68C954DCF2}">
      <dgm:prSet/>
      <dgm:spPr/>
      <dgm:t>
        <a:bodyPr/>
        <a:lstStyle/>
        <a:p>
          <a:endParaRPr lang="en-US"/>
        </a:p>
      </dgm:t>
    </dgm:pt>
    <dgm:pt modelId="{ACC529E0-A942-4909-89DF-09F5AC2552F0}" type="sibTrans" cxnId="{CE58D050-7E10-40A1-A20B-DD68C954DCF2}">
      <dgm:prSet/>
      <dgm:spPr/>
      <dgm:t>
        <a:bodyPr/>
        <a:lstStyle/>
        <a:p>
          <a:endParaRPr lang="en-US"/>
        </a:p>
      </dgm:t>
    </dgm:pt>
    <dgm:pt modelId="{79B97E94-6A7B-47F3-BF02-D0ED8928AE99}">
      <dgm:prSet phldrT="[Text]"/>
      <dgm:spPr/>
      <dgm:t>
        <a:bodyPr/>
        <a:lstStyle/>
        <a:p>
          <a:r>
            <a:rPr lang="en-US" dirty="0"/>
            <a:t>Less Complexity</a:t>
          </a:r>
        </a:p>
      </dgm:t>
    </dgm:pt>
    <dgm:pt modelId="{56192D4E-721B-4E2D-B1B7-D42033B1BFD5}" type="parTrans" cxnId="{B968E3CD-A411-47D3-9DED-FBD6CBEA18FF}">
      <dgm:prSet/>
      <dgm:spPr/>
      <dgm:t>
        <a:bodyPr/>
        <a:lstStyle/>
        <a:p>
          <a:endParaRPr lang="en-US"/>
        </a:p>
      </dgm:t>
    </dgm:pt>
    <dgm:pt modelId="{ED6B2ACE-7A6E-498B-AD26-A872C7BCA3D6}" type="sibTrans" cxnId="{B968E3CD-A411-47D3-9DED-FBD6CBEA18FF}">
      <dgm:prSet/>
      <dgm:spPr/>
      <dgm:t>
        <a:bodyPr/>
        <a:lstStyle/>
        <a:p>
          <a:endParaRPr lang="en-US"/>
        </a:p>
      </dgm:t>
    </dgm:pt>
    <dgm:pt modelId="{034EE4DD-000A-4DD6-A32B-C82693EAC9C3}">
      <dgm:prSet/>
      <dgm:spPr/>
      <dgm:t>
        <a:bodyPr/>
        <a:lstStyle/>
        <a:p>
          <a:r>
            <a:rPr lang="en-US" dirty="0"/>
            <a:t>Potentially more accurate</a:t>
          </a:r>
        </a:p>
      </dgm:t>
    </dgm:pt>
    <dgm:pt modelId="{868AEF2F-D808-4906-B895-E8235583924E}" type="parTrans" cxnId="{2536EF9A-1D9A-4693-A33E-EB2657F69CD4}">
      <dgm:prSet/>
      <dgm:spPr/>
      <dgm:t>
        <a:bodyPr/>
        <a:lstStyle/>
        <a:p>
          <a:endParaRPr lang="en-US"/>
        </a:p>
      </dgm:t>
    </dgm:pt>
    <dgm:pt modelId="{87BD9A79-88E3-47BA-B44D-BB8A8A0B8B4F}" type="sibTrans" cxnId="{2536EF9A-1D9A-4693-A33E-EB2657F69CD4}">
      <dgm:prSet/>
      <dgm:spPr/>
      <dgm:t>
        <a:bodyPr/>
        <a:lstStyle/>
        <a:p>
          <a:endParaRPr lang="en-US"/>
        </a:p>
      </dgm:t>
    </dgm:pt>
    <dgm:pt modelId="{A64F23E4-5C6C-436D-B6C3-7F4D5B2DF051}">
      <dgm:prSet/>
      <dgm:spPr/>
      <dgm:t>
        <a:bodyPr/>
        <a:lstStyle/>
        <a:p>
          <a:r>
            <a:rPr lang="en-US" dirty="0"/>
            <a:t>Higher computational costs</a:t>
          </a:r>
        </a:p>
      </dgm:t>
    </dgm:pt>
    <dgm:pt modelId="{5C46A6A7-6B46-4EFA-BD75-576D5193538B}" type="parTrans" cxnId="{B113C302-470F-4EA3-9A58-1430DFE98093}">
      <dgm:prSet/>
      <dgm:spPr/>
      <dgm:t>
        <a:bodyPr/>
        <a:lstStyle/>
        <a:p>
          <a:endParaRPr lang="en-US"/>
        </a:p>
      </dgm:t>
    </dgm:pt>
    <dgm:pt modelId="{8CE072CF-7DF5-4FBE-A5DC-922D2F42091F}" type="sibTrans" cxnId="{B113C302-470F-4EA3-9A58-1430DFE98093}">
      <dgm:prSet/>
      <dgm:spPr/>
      <dgm:t>
        <a:bodyPr/>
        <a:lstStyle/>
        <a:p>
          <a:endParaRPr lang="en-US"/>
        </a:p>
      </dgm:t>
    </dgm:pt>
    <dgm:pt modelId="{259EB757-C206-4E9A-A138-E42371DB3E08}">
      <dgm:prSet/>
      <dgm:spPr/>
      <dgm:t>
        <a:bodyPr/>
        <a:lstStyle/>
        <a:p>
          <a:r>
            <a:rPr lang="en-US" dirty="0"/>
            <a:t>Difficulty validating or using operationally</a:t>
          </a:r>
        </a:p>
      </dgm:t>
    </dgm:pt>
    <dgm:pt modelId="{7A90C0C5-5BE8-43C1-B2CE-4EBB91847BCF}" type="parTrans" cxnId="{7FAEE57A-0E3E-468C-8B57-8843F39DCE18}">
      <dgm:prSet/>
      <dgm:spPr/>
      <dgm:t>
        <a:bodyPr/>
        <a:lstStyle/>
        <a:p>
          <a:endParaRPr lang="en-US"/>
        </a:p>
      </dgm:t>
    </dgm:pt>
    <dgm:pt modelId="{81F1D797-E20C-4E65-A518-2FCD0CF36D83}" type="sibTrans" cxnId="{7FAEE57A-0E3E-468C-8B57-8843F39DCE18}">
      <dgm:prSet/>
      <dgm:spPr/>
      <dgm:t>
        <a:bodyPr/>
        <a:lstStyle/>
        <a:p>
          <a:endParaRPr lang="en-US"/>
        </a:p>
      </dgm:t>
    </dgm:pt>
    <dgm:pt modelId="{08E04A9A-2C06-4C7C-AA98-922194A6F8D4}">
      <dgm:prSet phldrT="[Text]"/>
      <dgm:spPr/>
      <dgm:t>
        <a:bodyPr/>
        <a:lstStyle/>
        <a:p>
          <a:r>
            <a:rPr lang="en-US" dirty="0"/>
            <a:t>More divergence from reality</a:t>
          </a:r>
        </a:p>
      </dgm:t>
    </dgm:pt>
    <dgm:pt modelId="{85FC21AA-B656-4A95-A8AB-98B0F68B03F0}" type="parTrans" cxnId="{33A9335E-260B-440C-A514-3E0AC4CA57E0}">
      <dgm:prSet/>
      <dgm:spPr/>
      <dgm:t>
        <a:bodyPr/>
        <a:lstStyle/>
        <a:p>
          <a:endParaRPr lang="en-US"/>
        </a:p>
      </dgm:t>
    </dgm:pt>
    <dgm:pt modelId="{89E52A3D-AC3B-4C91-BD47-CDBBDF78A6FE}" type="sibTrans" cxnId="{33A9335E-260B-440C-A514-3E0AC4CA57E0}">
      <dgm:prSet/>
      <dgm:spPr/>
      <dgm:t>
        <a:bodyPr/>
        <a:lstStyle/>
        <a:p>
          <a:endParaRPr lang="en-US"/>
        </a:p>
      </dgm:t>
    </dgm:pt>
    <dgm:pt modelId="{EEDAB39C-9BB1-4C56-A05F-E10F31F77BF3}">
      <dgm:prSet phldrT="[Text]"/>
      <dgm:spPr/>
      <dgm:t>
        <a:bodyPr/>
        <a:lstStyle/>
        <a:p>
          <a:r>
            <a:rPr lang="en-US" dirty="0"/>
            <a:t>Less computational costs</a:t>
          </a:r>
        </a:p>
      </dgm:t>
    </dgm:pt>
    <dgm:pt modelId="{73645784-078C-43FE-8C00-0305B83C32C6}" type="parTrans" cxnId="{F459D1EC-F10F-451E-905B-7F27C9698225}">
      <dgm:prSet/>
      <dgm:spPr/>
      <dgm:t>
        <a:bodyPr/>
        <a:lstStyle/>
        <a:p>
          <a:endParaRPr lang="en-US"/>
        </a:p>
      </dgm:t>
    </dgm:pt>
    <dgm:pt modelId="{5FED8DF7-6AEB-4060-B8D2-C2084A271D3C}" type="sibTrans" cxnId="{F459D1EC-F10F-451E-905B-7F27C9698225}">
      <dgm:prSet/>
      <dgm:spPr/>
      <dgm:t>
        <a:bodyPr/>
        <a:lstStyle/>
        <a:p>
          <a:endParaRPr lang="en-US"/>
        </a:p>
      </dgm:t>
    </dgm:pt>
    <dgm:pt modelId="{08FEE4F8-B961-4DE0-8031-33F9FAC1BED6}">
      <dgm:prSet phldrT="[Text]"/>
      <dgm:spPr/>
      <dgm:t>
        <a:bodyPr/>
        <a:lstStyle/>
        <a:p>
          <a:r>
            <a:rPr lang="en-US" dirty="0"/>
            <a:t>Potential for overfitting and overconfidence</a:t>
          </a:r>
        </a:p>
      </dgm:t>
    </dgm:pt>
    <dgm:pt modelId="{44842737-E3B4-4B10-A223-CEB3AE27EDF5}" type="parTrans" cxnId="{69D3EF8F-9237-49D4-8F18-454D99E46A6D}">
      <dgm:prSet/>
      <dgm:spPr/>
      <dgm:t>
        <a:bodyPr/>
        <a:lstStyle/>
        <a:p>
          <a:endParaRPr lang="en-US"/>
        </a:p>
      </dgm:t>
    </dgm:pt>
    <dgm:pt modelId="{1C82D724-72C5-4327-9EE2-7B4AFA51149C}" type="sibTrans" cxnId="{69D3EF8F-9237-49D4-8F18-454D99E46A6D}">
      <dgm:prSet/>
      <dgm:spPr/>
      <dgm:t>
        <a:bodyPr/>
        <a:lstStyle/>
        <a:p>
          <a:endParaRPr lang="en-US"/>
        </a:p>
      </dgm:t>
    </dgm:pt>
    <dgm:pt modelId="{9F854511-9EA6-4E26-A411-E28DCDC33782}" type="pres">
      <dgm:prSet presAssocID="{0CB0936F-C7CA-45CD-B73C-ACFD86DF8012}" presName="compositeShape" presStyleCnt="0">
        <dgm:presLayoutVars>
          <dgm:chMax val="2"/>
          <dgm:dir/>
          <dgm:resizeHandles val="exact"/>
        </dgm:presLayoutVars>
      </dgm:prSet>
      <dgm:spPr/>
    </dgm:pt>
    <dgm:pt modelId="{0F828008-2020-4A56-A0DF-D2251A30978C}" type="pres">
      <dgm:prSet presAssocID="{0CB0936F-C7CA-45CD-B73C-ACFD86DF8012}" presName="divider" presStyleLbl="fgShp" presStyleIdx="0" presStyleCnt="1"/>
      <dgm:spPr/>
    </dgm:pt>
    <dgm:pt modelId="{77D05DE7-4EBF-4C8D-BD76-01DABF78FFA7}" type="pres">
      <dgm:prSet presAssocID="{D8E8CFA0-4A0F-424E-A746-7E1CEE25704A}" presName="downArrow" presStyleLbl="node1" presStyleIdx="0" presStyleCnt="2"/>
      <dgm:spPr/>
    </dgm:pt>
    <dgm:pt modelId="{96B55161-427D-45F5-9499-0A85688ED85A}" type="pres">
      <dgm:prSet presAssocID="{D8E8CFA0-4A0F-424E-A746-7E1CEE25704A}" presName="downArrowText" presStyleLbl="revTx" presStyleIdx="0" presStyleCnt="2">
        <dgm:presLayoutVars>
          <dgm:bulletEnabled val="1"/>
        </dgm:presLayoutVars>
      </dgm:prSet>
      <dgm:spPr/>
    </dgm:pt>
    <dgm:pt modelId="{04781CF7-C79E-40B6-8E2B-B8D852874C13}" type="pres">
      <dgm:prSet presAssocID="{79B97E94-6A7B-47F3-BF02-D0ED8928AE99}" presName="upArrow" presStyleLbl="node1" presStyleIdx="1" presStyleCnt="2"/>
      <dgm:spPr/>
    </dgm:pt>
    <dgm:pt modelId="{0395A817-DD06-40DD-B35D-10BE00850C2F}" type="pres">
      <dgm:prSet presAssocID="{79B97E94-6A7B-47F3-BF02-D0ED8928AE99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B113C302-470F-4EA3-9A58-1430DFE98093}" srcId="{D8E8CFA0-4A0F-424E-A746-7E1CEE25704A}" destId="{A64F23E4-5C6C-436D-B6C3-7F4D5B2DF051}" srcOrd="1" destOrd="0" parTransId="{5C46A6A7-6B46-4EFA-BD75-576D5193538B}" sibTransId="{8CE072CF-7DF5-4FBE-A5DC-922D2F42091F}"/>
    <dgm:cxn modelId="{A236A207-787B-4EB6-8209-A6175C238B21}" type="presOf" srcId="{0CB0936F-C7CA-45CD-B73C-ACFD86DF8012}" destId="{9F854511-9EA6-4E26-A411-E28DCDC33782}" srcOrd="0" destOrd="0" presId="urn:microsoft.com/office/officeart/2005/8/layout/arrow3"/>
    <dgm:cxn modelId="{01961E10-55A5-4681-B8D5-0A4607FF5251}" type="presOf" srcId="{034EE4DD-000A-4DD6-A32B-C82693EAC9C3}" destId="{96B55161-427D-45F5-9499-0A85688ED85A}" srcOrd="0" destOrd="1" presId="urn:microsoft.com/office/officeart/2005/8/layout/arrow3"/>
    <dgm:cxn modelId="{3A6CCD25-AECA-4396-AC36-D7CFEB3364BA}" type="presOf" srcId="{08FEE4F8-B961-4DE0-8031-33F9FAC1BED6}" destId="{0395A817-DD06-40DD-B35D-10BE00850C2F}" srcOrd="0" destOrd="3" presId="urn:microsoft.com/office/officeart/2005/8/layout/arrow3"/>
    <dgm:cxn modelId="{0494FA31-8559-446A-A0D1-671D95EB5E4A}" type="presOf" srcId="{EEDAB39C-9BB1-4C56-A05F-E10F31F77BF3}" destId="{0395A817-DD06-40DD-B35D-10BE00850C2F}" srcOrd="0" destOrd="2" presId="urn:microsoft.com/office/officeart/2005/8/layout/arrow3"/>
    <dgm:cxn modelId="{33A9335E-260B-440C-A514-3E0AC4CA57E0}" srcId="{79B97E94-6A7B-47F3-BF02-D0ED8928AE99}" destId="{08E04A9A-2C06-4C7C-AA98-922194A6F8D4}" srcOrd="0" destOrd="0" parTransId="{85FC21AA-B656-4A95-A8AB-98B0F68B03F0}" sibTransId="{89E52A3D-AC3B-4C91-BD47-CDBBDF78A6FE}"/>
    <dgm:cxn modelId="{3942B261-7053-4746-870E-1411A279A791}" type="presOf" srcId="{A64F23E4-5C6C-436D-B6C3-7F4D5B2DF051}" destId="{96B55161-427D-45F5-9499-0A85688ED85A}" srcOrd="0" destOrd="2" presId="urn:microsoft.com/office/officeart/2005/8/layout/arrow3"/>
    <dgm:cxn modelId="{698BDC66-8E8A-4B4A-8575-62B1252590F5}" type="presOf" srcId="{D8E8CFA0-4A0F-424E-A746-7E1CEE25704A}" destId="{96B55161-427D-45F5-9499-0A85688ED85A}" srcOrd="0" destOrd="0" presId="urn:microsoft.com/office/officeart/2005/8/layout/arrow3"/>
    <dgm:cxn modelId="{CE58D050-7E10-40A1-A20B-DD68C954DCF2}" srcId="{0CB0936F-C7CA-45CD-B73C-ACFD86DF8012}" destId="{D8E8CFA0-4A0F-424E-A746-7E1CEE25704A}" srcOrd="0" destOrd="0" parTransId="{8E4B1A06-390C-4C12-B979-6B75522541DF}" sibTransId="{ACC529E0-A942-4909-89DF-09F5AC2552F0}"/>
    <dgm:cxn modelId="{7FAEE57A-0E3E-468C-8B57-8843F39DCE18}" srcId="{D8E8CFA0-4A0F-424E-A746-7E1CEE25704A}" destId="{259EB757-C206-4E9A-A138-E42371DB3E08}" srcOrd="2" destOrd="0" parTransId="{7A90C0C5-5BE8-43C1-B2CE-4EBB91847BCF}" sibTransId="{81F1D797-E20C-4E65-A518-2FCD0CF36D83}"/>
    <dgm:cxn modelId="{63F1A980-F498-4347-B477-74A2F60111C1}" type="presOf" srcId="{79B97E94-6A7B-47F3-BF02-D0ED8928AE99}" destId="{0395A817-DD06-40DD-B35D-10BE00850C2F}" srcOrd="0" destOrd="0" presId="urn:microsoft.com/office/officeart/2005/8/layout/arrow3"/>
    <dgm:cxn modelId="{69D3EF8F-9237-49D4-8F18-454D99E46A6D}" srcId="{79B97E94-6A7B-47F3-BF02-D0ED8928AE99}" destId="{08FEE4F8-B961-4DE0-8031-33F9FAC1BED6}" srcOrd="2" destOrd="0" parTransId="{44842737-E3B4-4B10-A223-CEB3AE27EDF5}" sibTransId="{1C82D724-72C5-4327-9EE2-7B4AFA51149C}"/>
    <dgm:cxn modelId="{2536EF9A-1D9A-4693-A33E-EB2657F69CD4}" srcId="{D8E8CFA0-4A0F-424E-A746-7E1CEE25704A}" destId="{034EE4DD-000A-4DD6-A32B-C82693EAC9C3}" srcOrd="0" destOrd="0" parTransId="{868AEF2F-D808-4906-B895-E8235583924E}" sibTransId="{87BD9A79-88E3-47BA-B44D-BB8A8A0B8B4F}"/>
    <dgm:cxn modelId="{AC32B1C3-2104-4AE9-B63D-F4AEAEBC024A}" type="presOf" srcId="{259EB757-C206-4E9A-A138-E42371DB3E08}" destId="{96B55161-427D-45F5-9499-0A85688ED85A}" srcOrd="0" destOrd="3" presId="urn:microsoft.com/office/officeart/2005/8/layout/arrow3"/>
    <dgm:cxn modelId="{F1F3DCCD-FFBA-4E2E-AEA3-F1848EC145C3}" type="presOf" srcId="{08E04A9A-2C06-4C7C-AA98-922194A6F8D4}" destId="{0395A817-DD06-40DD-B35D-10BE00850C2F}" srcOrd="0" destOrd="1" presId="urn:microsoft.com/office/officeart/2005/8/layout/arrow3"/>
    <dgm:cxn modelId="{B968E3CD-A411-47D3-9DED-FBD6CBEA18FF}" srcId="{0CB0936F-C7CA-45CD-B73C-ACFD86DF8012}" destId="{79B97E94-6A7B-47F3-BF02-D0ED8928AE99}" srcOrd="1" destOrd="0" parTransId="{56192D4E-721B-4E2D-B1B7-D42033B1BFD5}" sibTransId="{ED6B2ACE-7A6E-498B-AD26-A872C7BCA3D6}"/>
    <dgm:cxn modelId="{F459D1EC-F10F-451E-905B-7F27C9698225}" srcId="{79B97E94-6A7B-47F3-BF02-D0ED8928AE99}" destId="{EEDAB39C-9BB1-4C56-A05F-E10F31F77BF3}" srcOrd="1" destOrd="0" parTransId="{73645784-078C-43FE-8C00-0305B83C32C6}" sibTransId="{5FED8DF7-6AEB-4060-B8D2-C2084A271D3C}"/>
    <dgm:cxn modelId="{71A83439-7509-416B-8898-2A09744753A0}" type="presParOf" srcId="{9F854511-9EA6-4E26-A411-E28DCDC33782}" destId="{0F828008-2020-4A56-A0DF-D2251A30978C}" srcOrd="0" destOrd="0" presId="urn:microsoft.com/office/officeart/2005/8/layout/arrow3"/>
    <dgm:cxn modelId="{D7CC016B-B4B6-42E7-9EC0-D81428D7E5A1}" type="presParOf" srcId="{9F854511-9EA6-4E26-A411-E28DCDC33782}" destId="{77D05DE7-4EBF-4C8D-BD76-01DABF78FFA7}" srcOrd="1" destOrd="0" presId="urn:microsoft.com/office/officeart/2005/8/layout/arrow3"/>
    <dgm:cxn modelId="{E9EC85FC-4CE0-4FCD-A743-C29EC70A8BE0}" type="presParOf" srcId="{9F854511-9EA6-4E26-A411-E28DCDC33782}" destId="{96B55161-427D-45F5-9499-0A85688ED85A}" srcOrd="2" destOrd="0" presId="urn:microsoft.com/office/officeart/2005/8/layout/arrow3"/>
    <dgm:cxn modelId="{FA855845-436C-4EC4-963A-E14ACF7F5B12}" type="presParOf" srcId="{9F854511-9EA6-4E26-A411-E28DCDC33782}" destId="{04781CF7-C79E-40B6-8E2B-B8D852874C13}" srcOrd="3" destOrd="0" presId="urn:microsoft.com/office/officeart/2005/8/layout/arrow3"/>
    <dgm:cxn modelId="{A017044C-5A28-44AD-AB33-D38E931E1B97}" type="presParOf" srcId="{9F854511-9EA6-4E26-A411-E28DCDC33782}" destId="{0395A817-DD06-40DD-B35D-10BE00850C2F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9AC372-C629-42BE-80CB-8F262217E4AD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5559F4-2DEB-4C39-88CC-FEEC202C215D}">
      <dgm:prSet phldrT="[Text]"/>
      <dgm:spPr/>
      <dgm:t>
        <a:bodyPr/>
        <a:lstStyle/>
        <a:p>
          <a:r>
            <a:rPr lang="en-US" dirty="0"/>
            <a:t>Operational Parameters and Design</a:t>
          </a:r>
        </a:p>
      </dgm:t>
    </dgm:pt>
    <dgm:pt modelId="{F9A6F9EC-6D47-4289-9843-35F6B8F21F86}" type="parTrans" cxnId="{3976D550-E677-4982-AEBE-2A61244996E7}">
      <dgm:prSet/>
      <dgm:spPr/>
      <dgm:t>
        <a:bodyPr/>
        <a:lstStyle/>
        <a:p>
          <a:endParaRPr lang="en-US"/>
        </a:p>
      </dgm:t>
    </dgm:pt>
    <dgm:pt modelId="{24340DE8-181B-4232-B8E6-8BC5F1357E1C}" type="sibTrans" cxnId="{3976D550-E677-4982-AEBE-2A61244996E7}">
      <dgm:prSet/>
      <dgm:spPr/>
      <dgm:t>
        <a:bodyPr/>
        <a:lstStyle/>
        <a:p>
          <a:endParaRPr lang="en-US"/>
        </a:p>
      </dgm:t>
    </dgm:pt>
    <dgm:pt modelId="{EF10F849-C4F5-47A6-8DFB-21541E73F6A2}">
      <dgm:prSet phldrT="[Text]"/>
      <dgm:spPr/>
      <dgm:t>
        <a:bodyPr/>
        <a:lstStyle/>
        <a:p>
          <a:r>
            <a:rPr lang="en-US" dirty="0"/>
            <a:t>Individual pulse response</a:t>
          </a:r>
        </a:p>
      </dgm:t>
    </dgm:pt>
    <dgm:pt modelId="{CC61EFA9-D870-4F8C-905E-3D182CB0267C}" type="parTrans" cxnId="{306AFDAD-8CFF-449A-929A-59F9601D4094}">
      <dgm:prSet/>
      <dgm:spPr/>
      <dgm:t>
        <a:bodyPr/>
        <a:lstStyle/>
        <a:p>
          <a:endParaRPr lang="en-US"/>
        </a:p>
      </dgm:t>
    </dgm:pt>
    <dgm:pt modelId="{3BB55C80-40DD-4509-9C17-F8E26975EEC0}" type="sibTrans" cxnId="{306AFDAD-8CFF-449A-929A-59F9601D4094}">
      <dgm:prSet/>
      <dgm:spPr/>
      <dgm:t>
        <a:bodyPr/>
        <a:lstStyle/>
        <a:p>
          <a:endParaRPr lang="en-US"/>
        </a:p>
      </dgm:t>
    </dgm:pt>
    <dgm:pt modelId="{388C8BA5-95DE-472C-82F2-9689F8B4D705}">
      <dgm:prSet phldrT="[Text]"/>
      <dgm:spPr/>
      <dgm:t>
        <a:bodyPr/>
        <a:lstStyle/>
        <a:p>
          <a:r>
            <a:rPr lang="en-US" dirty="0"/>
            <a:t>Thermal and quasi-static loadings</a:t>
          </a:r>
        </a:p>
      </dgm:t>
    </dgm:pt>
    <dgm:pt modelId="{F45619D7-D606-48ED-A508-4239EE31EEA0}" type="parTrans" cxnId="{C80A8B9B-4E6D-4DAF-B43B-1EA7DD762CBD}">
      <dgm:prSet/>
      <dgm:spPr/>
      <dgm:t>
        <a:bodyPr/>
        <a:lstStyle/>
        <a:p>
          <a:endParaRPr lang="en-US"/>
        </a:p>
      </dgm:t>
    </dgm:pt>
    <dgm:pt modelId="{A43BF3C7-AC75-499C-8DC7-2B29A973A96A}" type="sibTrans" cxnId="{C80A8B9B-4E6D-4DAF-B43B-1EA7DD762CBD}">
      <dgm:prSet/>
      <dgm:spPr/>
      <dgm:t>
        <a:bodyPr/>
        <a:lstStyle/>
        <a:p>
          <a:endParaRPr lang="en-US"/>
        </a:p>
      </dgm:t>
    </dgm:pt>
    <dgm:pt modelId="{BD2C024C-956B-4A90-80E9-884630BC4177}">
      <dgm:prSet phldrT="[Text]"/>
      <dgm:spPr/>
      <dgm:t>
        <a:bodyPr/>
        <a:lstStyle/>
        <a:p>
          <a:r>
            <a:rPr lang="en-US" dirty="0"/>
            <a:t>Accumulated damage</a:t>
          </a:r>
        </a:p>
      </dgm:t>
    </dgm:pt>
    <dgm:pt modelId="{882A1E24-92F7-4701-BB4A-F502EC80DE45}" type="parTrans" cxnId="{F2552D7E-06FE-4AE8-BA73-F29CF41B01CF}">
      <dgm:prSet/>
      <dgm:spPr/>
      <dgm:t>
        <a:bodyPr/>
        <a:lstStyle/>
        <a:p>
          <a:endParaRPr lang="en-US"/>
        </a:p>
      </dgm:t>
    </dgm:pt>
    <dgm:pt modelId="{7CE392CB-B95F-4164-B9EC-F84086205DB7}" type="sibTrans" cxnId="{F2552D7E-06FE-4AE8-BA73-F29CF41B01CF}">
      <dgm:prSet/>
      <dgm:spPr/>
      <dgm:t>
        <a:bodyPr/>
        <a:lstStyle/>
        <a:p>
          <a:endParaRPr lang="en-US"/>
        </a:p>
      </dgm:t>
    </dgm:pt>
    <dgm:pt modelId="{E656A9A2-9878-481B-8F2B-15ECB8322A81}">
      <dgm:prSet phldrT="[Text]"/>
      <dgm:spPr/>
      <dgm:t>
        <a:bodyPr/>
        <a:lstStyle/>
        <a:p>
          <a:endParaRPr lang="en-US" dirty="0"/>
        </a:p>
      </dgm:t>
    </dgm:pt>
    <dgm:pt modelId="{E16D77DA-8737-475E-B155-E6317835F8B2}" type="parTrans" cxnId="{854B96F3-D291-4E6D-800E-3BA2C6C4F533}">
      <dgm:prSet/>
      <dgm:spPr/>
      <dgm:t>
        <a:bodyPr/>
        <a:lstStyle/>
        <a:p>
          <a:endParaRPr lang="en-US"/>
        </a:p>
      </dgm:t>
    </dgm:pt>
    <dgm:pt modelId="{81DD4BC5-7026-4442-905F-E9BCA075B557}" type="sibTrans" cxnId="{854B96F3-D291-4E6D-800E-3BA2C6C4F533}">
      <dgm:prSet/>
      <dgm:spPr/>
      <dgm:t>
        <a:bodyPr/>
        <a:lstStyle/>
        <a:p>
          <a:endParaRPr lang="en-US"/>
        </a:p>
      </dgm:t>
    </dgm:pt>
    <dgm:pt modelId="{FBF000DC-85F0-43C1-A0EF-53C1CC0DD42A}" type="pres">
      <dgm:prSet presAssocID="{A49AC372-C629-42BE-80CB-8F262217E4A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57353B3-54FC-41DA-BAB3-50B784CC0B8C}" type="pres">
      <dgm:prSet presAssocID="{305559F4-2DEB-4C39-88CC-FEEC202C215D}" presName="centerShape" presStyleLbl="node0" presStyleIdx="0" presStyleCnt="1"/>
      <dgm:spPr/>
    </dgm:pt>
    <dgm:pt modelId="{9C19ADE3-9B45-4447-8A18-5D73D7B23CB6}" type="pres">
      <dgm:prSet presAssocID="{EF10F849-C4F5-47A6-8DFB-21541E73F6A2}" presName="node" presStyleLbl="node1" presStyleIdx="0" presStyleCnt="3">
        <dgm:presLayoutVars>
          <dgm:bulletEnabled val="1"/>
        </dgm:presLayoutVars>
      </dgm:prSet>
      <dgm:spPr/>
    </dgm:pt>
    <dgm:pt modelId="{2710C9D4-B6B6-430E-A18E-D3FDBF7D1E07}" type="pres">
      <dgm:prSet presAssocID="{EF10F849-C4F5-47A6-8DFB-21541E73F6A2}" presName="dummy" presStyleCnt="0"/>
      <dgm:spPr/>
    </dgm:pt>
    <dgm:pt modelId="{41009ED1-EEB6-4792-A373-53507B44A598}" type="pres">
      <dgm:prSet presAssocID="{3BB55C80-40DD-4509-9C17-F8E26975EEC0}" presName="sibTrans" presStyleLbl="sibTrans2D1" presStyleIdx="0" presStyleCnt="3"/>
      <dgm:spPr/>
    </dgm:pt>
    <dgm:pt modelId="{7D69C9C0-42DC-48D6-8E42-37075A18A643}" type="pres">
      <dgm:prSet presAssocID="{388C8BA5-95DE-472C-82F2-9689F8B4D705}" presName="node" presStyleLbl="node1" presStyleIdx="1" presStyleCnt="3">
        <dgm:presLayoutVars>
          <dgm:bulletEnabled val="1"/>
        </dgm:presLayoutVars>
      </dgm:prSet>
      <dgm:spPr/>
    </dgm:pt>
    <dgm:pt modelId="{66FDE542-02D5-47EC-85A3-151905FE54D7}" type="pres">
      <dgm:prSet presAssocID="{388C8BA5-95DE-472C-82F2-9689F8B4D705}" presName="dummy" presStyleCnt="0"/>
      <dgm:spPr/>
    </dgm:pt>
    <dgm:pt modelId="{2C35EF80-9890-4913-8EE3-83602478A896}" type="pres">
      <dgm:prSet presAssocID="{A43BF3C7-AC75-499C-8DC7-2B29A973A96A}" presName="sibTrans" presStyleLbl="sibTrans2D1" presStyleIdx="1" presStyleCnt="3"/>
      <dgm:spPr/>
    </dgm:pt>
    <dgm:pt modelId="{1F50CC59-E71B-4771-8564-99B8E21FD3FF}" type="pres">
      <dgm:prSet presAssocID="{BD2C024C-956B-4A90-80E9-884630BC4177}" presName="node" presStyleLbl="node1" presStyleIdx="2" presStyleCnt="3">
        <dgm:presLayoutVars>
          <dgm:bulletEnabled val="1"/>
        </dgm:presLayoutVars>
      </dgm:prSet>
      <dgm:spPr/>
    </dgm:pt>
    <dgm:pt modelId="{C2932C98-634D-4F7F-B53B-0E5828BEE477}" type="pres">
      <dgm:prSet presAssocID="{BD2C024C-956B-4A90-80E9-884630BC4177}" presName="dummy" presStyleCnt="0"/>
      <dgm:spPr/>
    </dgm:pt>
    <dgm:pt modelId="{881A7F46-5B0B-481D-A4BC-C7B5B4ACB478}" type="pres">
      <dgm:prSet presAssocID="{7CE392CB-B95F-4164-B9EC-F84086205DB7}" presName="sibTrans" presStyleLbl="sibTrans2D1" presStyleIdx="2" presStyleCnt="3"/>
      <dgm:spPr/>
    </dgm:pt>
  </dgm:ptLst>
  <dgm:cxnLst>
    <dgm:cxn modelId="{6A7AE501-9494-4C32-A643-625F55694847}" type="presOf" srcId="{3BB55C80-40DD-4509-9C17-F8E26975EEC0}" destId="{41009ED1-EEB6-4792-A373-53507B44A598}" srcOrd="0" destOrd="0" presId="urn:microsoft.com/office/officeart/2005/8/layout/radial6"/>
    <dgm:cxn modelId="{9AC77E1D-B47C-447B-9745-E9CC9E8626AA}" type="presOf" srcId="{BD2C024C-956B-4A90-80E9-884630BC4177}" destId="{1F50CC59-E71B-4771-8564-99B8E21FD3FF}" srcOrd="0" destOrd="0" presId="urn:microsoft.com/office/officeart/2005/8/layout/radial6"/>
    <dgm:cxn modelId="{E566EA61-7FCF-4090-A6FE-016D93CE73E0}" type="presOf" srcId="{EF10F849-C4F5-47A6-8DFB-21541E73F6A2}" destId="{9C19ADE3-9B45-4447-8A18-5D73D7B23CB6}" srcOrd="0" destOrd="0" presId="urn:microsoft.com/office/officeart/2005/8/layout/radial6"/>
    <dgm:cxn modelId="{3976D550-E677-4982-AEBE-2A61244996E7}" srcId="{A49AC372-C629-42BE-80CB-8F262217E4AD}" destId="{305559F4-2DEB-4C39-88CC-FEEC202C215D}" srcOrd="0" destOrd="0" parTransId="{F9A6F9EC-6D47-4289-9843-35F6B8F21F86}" sibTransId="{24340DE8-181B-4232-B8E6-8BC5F1357E1C}"/>
    <dgm:cxn modelId="{661D9275-B5D9-45ED-AE1E-70460DF3F006}" type="presOf" srcId="{388C8BA5-95DE-472C-82F2-9689F8B4D705}" destId="{7D69C9C0-42DC-48D6-8E42-37075A18A643}" srcOrd="0" destOrd="0" presId="urn:microsoft.com/office/officeart/2005/8/layout/radial6"/>
    <dgm:cxn modelId="{F2552D7E-06FE-4AE8-BA73-F29CF41B01CF}" srcId="{305559F4-2DEB-4C39-88CC-FEEC202C215D}" destId="{BD2C024C-956B-4A90-80E9-884630BC4177}" srcOrd="2" destOrd="0" parTransId="{882A1E24-92F7-4701-BB4A-F502EC80DE45}" sibTransId="{7CE392CB-B95F-4164-B9EC-F84086205DB7}"/>
    <dgm:cxn modelId="{FBB7937E-00A7-45D7-A930-56645A4497A6}" type="presOf" srcId="{A43BF3C7-AC75-499C-8DC7-2B29A973A96A}" destId="{2C35EF80-9890-4913-8EE3-83602478A896}" srcOrd="0" destOrd="0" presId="urn:microsoft.com/office/officeart/2005/8/layout/radial6"/>
    <dgm:cxn modelId="{C80A8B9B-4E6D-4DAF-B43B-1EA7DD762CBD}" srcId="{305559F4-2DEB-4C39-88CC-FEEC202C215D}" destId="{388C8BA5-95DE-472C-82F2-9689F8B4D705}" srcOrd="1" destOrd="0" parTransId="{F45619D7-D606-48ED-A508-4239EE31EEA0}" sibTransId="{A43BF3C7-AC75-499C-8DC7-2B29A973A96A}"/>
    <dgm:cxn modelId="{306AFDAD-8CFF-449A-929A-59F9601D4094}" srcId="{305559F4-2DEB-4C39-88CC-FEEC202C215D}" destId="{EF10F849-C4F5-47A6-8DFB-21541E73F6A2}" srcOrd="0" destOrd="0" parTransId="{CC61EFA9-D870-4F8C-905E-3D182CB0267C}" sibTransId="{3BB55C80-40DD-4509-9C17-F8E26975EEC0}"/>
    <dgm:cxn modelId="{82E902AF-3A9B-48E7-A26D-CDBC6C5097EE}" type="presOf" srcId="{7CE392CB-B95F-4164-B9EC-F84086205DB7}" destId="{881A7F46-5B0B-481D-A4BC-C7B5B4ACB478}" srcOrd="0" destOrd="0" presId="urn:microsoft.com/office/officeart/2005/8/layout/radial6"/>
    <dgm:cxn modelId="{7819F2E3-7051-49BD-B196-DD5E6318BD65}" type="presOf" srcId="{305559F4-2DEB-4C39-88CC-FEEC202C215D}" destId="{F57353B3-54FC-41DA-BAB3-50B784CC0B8C}" srcOrd="0" destOrd="0" presId="urn:microsoft.com/office/officeart/2005/8/layout/radial6"/>
    <dgm:cxn modelId="{14B27FEF-3E3B-41BD-AE49-A6DC0ECA1EC2}" type="presOf" srcId="{A49AC372-C629-42BE-80CB-8F262217E4AD}" destId="{FBF000DC-85F0-43C1-A0EF-53C1CC0DD42A}" srcOrd="0" destOrd="0" presId="urn:microsoft.com/office/officeart/2005/8/layout/radial6"/>
    <dgm:cxn modelId="{854B96F3-D291-4E6D-800E-3BA2C6C4F533}" srcId="{A49AC372-C629-42BE-80CB-8F262217E4AD}" destId="{E656A9A2-9878-481B-8F2B-15ECB8322A81}" srcOrd="1" destOrd="0" parTransId="{E16D77DA-8737-475E-B155-E6317835F8B2}" sibTransId="{81DD4BC5-7026-4442-905F-E9BCA075B557}"/>
    <dgm:cxn modelId="{DA4D4D91-B028-4AF9-9CCF-0A312D1B6EE5}" type="presParOf" srcId="{FBF000DC-85F0-43C1-A0EF-53C1CC0DD42A}" destId="{F57353B3-54FC-41DA-BAB3-50B784CC0B8C}" srcOrd="0" destOrd="0" presId="urn:microsoft.com/office/officeart/2005/8/layout/radial6"/>
    <dgm:cxn modelId="{8FE92EE8-2718-4856-B983-E4931EE8CB13}" type="presParOf" srcId="{FBF000DC-85F0-43C1-A0EF-53C1CC0DD42A}" destId="{9C19ADE3-9B45-4447-8A18-5D73D7B23CB6}" srcOrd="1" destOrd="0" presId="urn:microsoft.com/office/officeart/2005/8/layout/radial6"/>
    <dgm:cxn modelId="{602BE71B-C2F1-4FC2-8F3D-A3FF58307BA8}" type="presParOf" srcId="{FBF000DC-85F0-43C1-A0EF-53C1CC0DD42A}" destId="{2710C9D4-B6B6-430E-A18E-D3FDBF7D1E07}" srcOrd="2" destOrd="0" presId="urn:microsoft.com/office/officeart/2005/8/layout/radial6"/>
    <dgm:cxn modelId="{2D523A50-CBEF-46DF-8D3C-8A44EC07105D}" type="presParOf" srcId="{FBF000DC-85F0-43C1-A0EF-53C1CC0DD42A}" destId="{41009ED1-EEB6-4792-A373-53507B44A598}" srcOrd="3" destOrd="0" presId="urn:microsoft.com/office/officeart/2005/8/layout/radial6"/>
    <dgm:cxn modelId="{D74B227D-864E-4C06-AC8A-E2F8BBC73A67}" type="presParOf" srcId="{FBF000DC-85F0-43C1-A0EF-53C1CC0DD42A}" destId="{7D69C9C0-42DC-48D6-8E42-37075A18A643}" srcOrd="4" destOrd="0" presId="urn:microsoft.com/office/officeart/2005/8/layout/radial6"/>
    <dgm:cxn modelId="{92BABF8B-EBF7-42A2-9863-63C40C9BA511}" type="presParOf" srcId="{FBF000DC-85F0-43C1-A0EF-53C1CC0DD42A}" destId="{66FDE542-02D5-47EC-85A3-151905FE54D7}" srcOrd="5" destOrd="0" presId="urn:microsoft.com/office/officeart/2005/8/layout/radial6"/>
    <dgm:cxn modelId="{CD58D9F3-48E7-4F2F-A3C1-9706BA44F5A0}" type="presParOf" srcId="{FBF000DC-85F0-43C1-A0EF-53C1CC0DD42A}" destId="{2C35EF80-9890-4913-8EE3-83602478A896}" srcOrd="6" destOrd="0" presId="urn:microsoft.com/office/officeart/2005/8/layout/radial6"/>
    <dgm:cxn modelId="{FE8457C4-CF2A-4DCE-AC28-AB5ADBBDFFF5}" type="presParOf" srcId="{FBF000DC-85F0-43C1-A0EF-53C1CC0DD42A}" destId="{1F50CC59-E71B-4771-8564-99B8E21FD3FF}" srcOrd="7" destOrd="0" presId="urn:microsoft.com/office/officeart/2005/8/layout/radial6"/>
    <dgm:cxn modelId="{B1855B73-2CE0-4FAB-A0E0-902E4AA3B11D}" type="presParOf" srcId="{FBF000DC-85F0-43C1-A0EF-53C1CC0DD42A}" destId="{C2932C98-634D-4F7F-B53B-0E5828BEE477}" srcOrd="8" destOrd="0" presId="urn:microsoft.com/office/officeart/2005/8/layout/radial6"/>
    <dgm:cxn modelId="{4FE0A7D4-0191-4586-9310-0E66DB027DD8}" type="presParOf" srcId="{FBF000DC-85F0-43C1-A0EF-53C1CC0DD42A}" destId="{881A7F46-5B0B-481D-A4BC-C7B5B4ACB478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B7B661-CAE8-403C-B85F-23C12E2B8B1B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7A4154-D30A-4F40-8652-922ED7315CC5}">
      <dgm:prSet phldrT="[Text]"/>
      <dgm:spPr/>
      <dgm:t>
        <a:bodyPr/>
        <a:lstStyle/>
        <a:p>
          <a:r>
            <a:rPr lang="en-US" dirty="0"/>
            <a:t>Reactive</a:t>
          </a:r>
        </a:p>
      </dgm:t>
    </dgm:pt>
    <dgm:pt modelId="{2A7ABC25-3A89-47F6-B027-C16228A706E3}" type="parTrans" cxnId="{A64958F4-CB17-42D5-8BA8-1F901BA20DD2}">
      <dgm:prSet/>
      <dgm:spPr/>
      <dgm:t>
        <a:bodyPr/>
        <a:lstStyle/>
        <a:p>
          <a:endParaRPr lang="en-US"/>
        </a:p>
      </dgm:t>
    </dgm:pt>
    <dgm:pt modelId="{10FFC2B2-4B39-44B0-B7E0-7393788E9B23}" type="sibTrans" cxnId="{A64958F4-CB17-42D5-8BA8-1F901BA20DD2}">
      <dgm:prSet/>
      <dgm:spPr/>
      <dgm:t>
        <a:bodyPr/>
        <a:lstStyle/>
        <a:p>
          <a:endParaRPr lang="en-US"/>
        </a:p>
      </dgm:t>
    </dgm:pt>
    <dgm:pt modelId="{959D3C63-6B6B-4E2F-8B30-6A847EB78CCE}">
      <dgm:prSet phldrT="[Text]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n-US" dirty="0"/>
            <a:t>Measure effects of changes</a:t>
          </a:r>
        </a:p>
      </dgm:t>
    </dgm:pt>
    <dgm:pt modelId="{16CFDFE2-63C6-47E7-A24A-ECBD518A1EAC}" type="parTrans" cxnId="{6A2D04B8-A4A8-4647-807D-6981E385BEE9}">
      <dgm:prSet/>
      <dgm:spPr/>
      <dgm:t>
        <a:bodyPr/>
        <a:lstStyle/>
        <a:p>
          <a:endParaRPr lang="en-US"/>
        </a:p>
      </dgm:t>
    </dgm:pt>
    <dgm:pt modelId="{9B0DF6D3-C6E8-4B6C-BF10-3B43EF68C585}" type="sibTrans" cxnId="{6A2D04B8-A4A8-4647-807D-6981E385BEE9}">
      <dgm:prSet/>
      <dgm:spPr/>
      <dgm:t>
        <a:bodyPr/>
        <a:lstStyle/>
        <a:p>
          <a:endParaRPr lang="en-US"/>
        </a:p>
      </dgm:t>
    </dgm:pt>
    <dgm:pt modelId="{91A4E2B1-F7F0-4601-80A4-3BA3D88156BB}">
      <dgm:prSet phldrT="[Text]"/>
      <dgm:spPr/>
      <dgm:t>
        <a:bodyPr/>
        <a:lstStyle/>
        <a:p>
          <a:r>
            <a:rPr lang="en-US" dirty="0"/>
            <a:t>Proactive</a:t>
          </a:r>
        </a:p>
      </dgm:t>
    </dgm:pt>
    <dgm:pt modelId="{B073D0F2-478A-4AC7-B07C-C8A245139226}" type="parTrans" cxnId="{80D540CD-42E1-475C-82C5-916E9629057B}">
      <dgm:prSet/>
      <dgm:spPr/>
      <dgm:t>
        <a:bodyPr/>
        <a:lstStyle/>
        <a:p>
          <a:endParaRPr lang="en-US"/>
        </a:p>
      </dgm:t>
    </dgm:pt>
    <dgm:pt modelId="{4053DBAA-AEB0-4613-BA71-CC5DFFCFBF18}" type="sibTrans" cxnId="{80D540CD-42E1-475C-82C5-916E9629057B}">
      <dgm:prSet/>
      <dgm:spPr/>
      <dgm:t>
        <a:bodyPr/>
        <a:lstStyle/>
        <a:p>
          <a:endParaRPr lang="en-US"/>
        </a:p>
      </dgm:t>
    </dgm:pt>
    <dgm:pt modelId="{BA170AB9-BD9F-486B-8979-669A052C1BC6}">
      <dgm:prSet phldrT="[Text]"/>
      <dgm:spPr/>
      <dgm:t>
        <a:bodyPr/>
        <a:lstStyle/>
        <a:p>
          <a:pPr algn="ctr"/>
          <a:r>
            <a:rPr lang="en-US" dirty="0"/>
            <a:t>Predict future problems</a:t>
          </a:r>
        </a:p>
      </dgm:t>
    </dgm:pt>
    <dgm:pt modelId="{27120ABE-8879-4620-8ED6-70823896AE88}" type="parTrans" cxnId="{168045BB-B713-405B-B82F-ED936DA20F95}">
      <dgm:prSet/>
      <dgm:spPr/>
      <dgm:t>
        <a:bodyPr/>
        <a:lstStyle/>
        <a:p>
          <a:endParaRPr lang="en-US"/>
        </a:p>
      </dgm:t>
    </dgm:pt>
    <dgm:pt modelId="{275B6EE4-61C7-48F9-B81C-1524219B17D9}" type="sibTrans" cxnId="{168045BB-B713-405B-B82F-ED936DA20F95}">
      <dgm:prSet/>
      <dgm:spPr/>
      <dgm:t>
        <a:bodyPr/>
        <a:lstStyle/>
        <a:p>
          <a:endParaRPr lang="en-US"/>
        </a:p>
      </dgm:t>
    </dgm:pt>
    <dgm:pt modelId="{8C7C2424-194D-4234-9E96-D0A921C764D0}">
      <dgm:prSet phldrT="[Text]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n-US" dirty="0"/>
            <a:t>Address found flaws</a:t>
          </a:r>
        </a:p>
      </dgm:t>
    </dgm:pt>
    <dgm:pt modelId="{66476603-AA08-463C-9371-8B45028218D6}" type="parTrans" cxnId="{1991DEE3-0216-4CAE-AD29-658DB6389A38}">
      <dgm:prSet/>
      <dgm:spPr/>
      <dgm:t>
        <a:bodyPr/>
        <a:lstStyle/>
        <a:p>
          <a:endParaRPr lang="en-US"/>
        </a:p>
      </dgm:t>
    </dgm:pt>
    <dgm:pt modelId="{BA7954C2-8DF3-4D4E-83EB-2915EDDB19CB}" type="sibTrans" cxnId="{1991DEE3-0216-4CAE-AD29-658DB6389A38}">
      <dgm:prSet/>
      <dgm:spPr/>
      <dgm:t>
        <a:bodyPr/>
        <a:lstStyle/>
        <a:p>
          <a:endParaRPr lang="en-US"/>
        </a:p>
      </dgm:t>
    </dgm:pt>
    <dgm:pt modelId="{D0823293-44A5-4B90-92A2-F8B4E2507ECB}">
      <dgm:prSet phldrT="[Text]"/>
      <dgm:spPr/>
      <dgm:t>
        <a:bodyPr/>
        <a:lstStyle/>
        <a:p>
          <a:pPr algn="ctr"/>
          <a:r>
            <a:rPr lang="en-US" dirty="0"/>
            <a:t>Quantify risk</a:t>
          </a:r>
        </a:p>
      </dgm:t>
    </dgm:pt>
    <dgm:pt modelId="{AFD85AAF-4B61-4F79-91A0-BE55D09DC95B}" type="parTrans" cxnId="{F0DA8F89-57EF-4AAA-AEFC-3941376F7F22}">
      <dgm:prSet/>
      <dgm:spPr/>
      <dgm:t>
        <a:bodyPr/>
        <a:lstStyle/>
        <a:p>
          <a:endParaRPr lang="en-US"/>
        </a:p>
      </dgm:t>
    </dgm:pt>
    <dgm:pt modelId="{1036897A-3989-4E9A-A3B3-03D29E075D8A}" type="sibTrans" cxnId="{F0DA8F89-57EF-4AAA-AEFC-3941376F7F22}">
      <dgm:prSet/>
      <dgm:spPr/>
      <dgm:t>
        <a:bodyPr/>
        <a:lstStyle/>
        <a:p>
          <a:endParaRPr lang="en-US"/>
        </a:p>
      </dgm:t>
    </dgm:pt>
    <dgm:pt modelId="{33F29CD6-339F-4A61-A809-35702EB6BC75}">
      <dgm:prSet phldrT="[Text]"/>
      <dgm:spPr/>
      <dgm:t>
        <a:bodyPr/>
        <a:lstStyle/>
        <a:p>
          <a:pPr algn="ctr"/>
          <a:r>
            <a:rPr lang="en-US" dirty="0"/>
            <a:t>Improve utility</a:t>
          </a:r>
        </a:p>
      </dgm:t>
    </dgm:pt>
    <dgm:pt modelId="{A65C2419-C1B4-4A59-BE64-F2FE36BA168E}" type="parTrans" cxnId="{502E36B9-FBC2-454D-A868-164D9091490E}">
      <dgm:prSet/>
      <dgm:spPr/>
      <dgm:t>
        <a:bodyPr/>
        <a:lstStyle/>
        <a:p>
          <a:endParaRPr lang="en-US"/>
        </a:p>
      </dgm:t>
    </dgm:pt>
    <dgm:pt modelId="{C4369415-470B-464E-9ABA-C1898B8D26C2}" type="sibTrans" cxnId="{502E36B9-FBC2-454D-A868-164D9091490E}">
      <dgm:prSet/>
      <dgm:spPr/>
      <dgm:t>
        <a:bodyPr/>
        <a:lstStyle/>
        <a:p>
          <a:endParaRPr lang="en-US"/>
        </a:p>
      </dgm:t>
    </dgm:pt>
    <dgm:pt modelId="{AA10833B-DAA1-4901-B784-79496833F99B}" type="pres">
      <dgm:prSet presAssocID="{55B7B661-CAE8-403C-B85F-23C12E2B8B1B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9E1C960C-55F5-4F96-8697-613A3565505B}" type="pres">
      <dgm:prSet presAssocID="{55B7B661-CAE8-403C-B85F-23C12E2B8B1B}" presName="Background" presStyleLbl="node1" presStyleIdx="0" presStyleCnt="1"/>
      <dgm:spPr/>
    </dgm:pt>
    <dgm:pt modelId="{0A168D51-4052-4381-99E2-FE85988F5DF9}" type="pres">
      <dgm:prSet presAssocID="{55B7B661-CAE8-403C-B85F-23C12E2B8B1B}" presName="Divider" presStyleLbl="callout" presStyleIdx="0" presStyleCnt="1"/>
      <dgm:spPr/>
    </dgm:pt>
    <dgm:pt modelId="{B0EE2128-0BFA-4687-A627-47C3AF849D2E}" type="pres">
      <dgm:prSet presAssocID="{55B7B661-CAE8-403C-B85F-23C12E2B8B1B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923481D-CAE9-4519-9788-B919A46F09FF}" type="pres">
      <dgm:prSet presAssocID="{55B7B661-CAE8-403C-B85F-23C12E2B8B1B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3515630-90F5-42A8-867F-A48662714349}" type="pres">
      <dgm:prSet presAssocID="{55B7B661-CAE8-403C-B85F-23C12E2B8B1B}" presName="ParentText1" presStyleLbl="revTx" presStyleIdx="0" presStyleCnt="0">
        <dgm:presLayoutVars>
          <dgm:chMax val="1"/>
          <dgm:chPref val="1"/>
        </dgm:presLayoutVars>
      </dgm:prSet>
      <dgm:spPr/>
    </dgm:pt>
    <dgm:pt modelId="{A368F6FE-3931-4A85-8AB0-3B24D5826E82}" type="pres">
      <dgm:prSet presAssocID="{55B7B661-CAE8-403C-B85F-23C12E2B8B1B}" presName="ParentShape1" presStyleLbl="alignImgPlace1" presStyleIdx="0" presStyleCnt="2">
        <dgm:presLayoutVars/>
      </dgm:prSet>
      <dgm:spPr/>
    </dgm:pt>
    <dgm:pt modelId="{DDC1AC55-D922-40B6-B844-0CEE54E8058C}" type="pres">
      <dgm:prSet presAssocID="{55B7B661-CAE8-403C-B85F-23C12E2B8B1B}" presName="ParentText2" presStyleLbl="revTx" presStyleIdx="0" presStyleCnt="0">
        <dgm:presLayoutVars>
          <dgm:chMax val="1"/>
          <dgm:chPref val="1"/>
        </dgm:presLayoutVars>
      </dgm:prSet>
      <dgm:spPr/>
    </dgm:pt>
    <dgm:pt modelId="{038B0C47-51AB-44E5-B527-B079D99F7958}" type="pres">
      <dgm:prSet presAssocID="{55B7B661-CAE8-403C-B85F-23C12E2B8B1B}" presName="ParentShape2" presStyleLbl="alignImgPlace1" presStyleIdx="1" presStyleCnt="2">
        <dgm:presLayoutVars/>
      </dgm:prSet>
      <dgm:spPr/>
    </dgm:pt>
  </dgm:ptLst>
  <dgm:cxnLst>
    <dgm:cxn modelId="{5BD45421-3125-4DBD-BD0C-A40CE285B9F8}" type="presOf" srcId="{A47A4154-D30A-4F40-8652-922ED7315CC5}" destId="{73515630-90F5-42A8-867F-A48662714349}" srcOrd="0" destOrd="0" presId="urn:microsoft.com/office/officeart/2009/3/layout/OpposingIdeas"/>
    <dgm:cxn modelId="{F84BC629-1310-467F-BC64-DCA7B6989C33}" type="presOf" srcId="{33F29CD6-339F-4A61-A809-35702EB6BC75}" destId="{7923481D-CAE9-4519-9788-B919A46F09FF}" srcOrd="0" destOrd="2" presId="urn:microsoft.com/office/officeart/2009/3/layout/OpposingIdeas"/>
    <dgm:cxn modelId="{E520422C-4D8B-4FDC-B0FE-565E7CFBFF48}" type="presOf" srcId="{55B7B661-CAE8-403C-B85F-23C12E2B8B1B}" destId="{AA10833B-DAA1-4901-B784-79496833F99B}" srcOrd="0" destOrd="0" presId="urn:microsoft.com/office/officeart/2009/3/layout/OpposingIdeas"/>
    <dgm:cxn modelId="{87081B33-0A47-4B96-9AFD-AF29C59DFD8A}" type="presOf" srcId="{91A4E2B1-F7F0-4601-80A4-3BA3D88156BB}" destId="{DDC1AC55-D922-40B6-B844-0CEE54E8058C}" srcOrd="0" destOrd="0" presId="urn:microsoft.com/office/officeart/2009/3/layout/OpposingIdeas"/>
    <dgm:cxn modelId="{78920D6E-AA6C-4CC3-804A-C08DEE017484}" type="presOf" srcId="{A47A4154-D30A-4F40-8652-922ED7315CC5}" destId="{A368F6FE-3931-4A85-8AB0-3B24D5826E82}" srcOrd="1" destOrd="0" presId="urn:microsoft.com/office/officeart/2009/3/layout/OpposingIdeas"/>
    <dgm:cxn modelId="{F0DA8F89-57EF-4AAA-AEFC-3941376F7F22}" srcId="{91A4E2B1-F7F0-4601-80A4-3BA3D88156BB}" destId="{D0823293-44A5-4B90-92A2-F8B4E2507ECB}" srcOrd="1" destOrd="0" parTransId="{AFD85AAF-4B61-4F79-91A0-BE55D09DC95B}" sibTransId="{1036897A-3989-4E9A-A3B3-03D29E075D8A}"/>
    <dgm:cxn modelId="{337E468B-AE0A-4C3D-93A3-F4F095353FB9}" type="presOf" srcId="{91A4E2B1-F7F0-4601-80A4-3BA3D88156BB}" destId="{038B0C47-51AB-44E5-B527-B079D99F7958}" srcOrd="1" destOrd="0" presId="urn:microsoft.com/office/officeart/2009/3/layout/OpposingIdeas"/>
    <dgm:cxn modelId="{6A2D04B8-A4A8-4647-807D-6981E385BEE9}" srcId="{A47A4154-D30A-4F40-8652-922ED7315CC5}" destId="{959D3C63-6B6B-4E2F-8B30-6A847EB78CCE}" srcOrd="0" destOrd="0" parTransId="{16CFDFE2-63C6-47E7-A24A-ECBD518A1EAC}" sibTransId="{9B0DF6D3-C6E8-4B6C-BF10-3B43EF68C585}"/>
    <dgm:cxn modelId="{502E36B9-FBC2-454D-A868-164D9091490E}" srcId="{91A4E2B1-F7F0-4601-80A4-3BA3D88156BB}" destId="{33F29CD6-339F-4A61-A809-35702EB6BC75}" srcOrd="2" destOrd="0" parTransId="{A65C2419-C1B4-4A59-BE64-F2FE36BA168E}" sibTransId="{C4369415-470B-464E-9ABA-C1898B8D26C2}"/>
    <dgm:cxn modelId="{168045BB-B713-405B-B82F-ED936DA20F95}" srcId="{91A4E2B1-F7F0-4601-80A4-3BA3D88156BB}" destId="{BA170AB9-BD9F-486B-8979-669A052C1BC6}" srcOrd="0" destOrd="0" parTransId="{27120ABE-8879-4620-8ED6-70823896AE88}" sibTransId="{275B6EE4-61C7-48F9-B81C-1524219B17D9}"/>
    <dgm:cxn modelId="{18BF50BE-2AA5-4847-B8BC-2B6B70133DE0}" type="presOf" srcId="{D0823293-44A5-4B90-92A2-F8B4E2507ECB}" destId="{7923481D-CAE9-4519-9788-B919A46F09FF}" srcOrd="0" destOrd="1" presId="urn:microsoft.com/office/officeart/2009/3/layout/OpposingIdeas"/>
    <dgm:cxn modelId="{AF4507CD-598C-4CB2-A946-E9DDC31A88E3}" type="presOf" srcId="{959D3C63-6B6B-4E2F-8B30-6A847EB78CCE}" destId="{B0EE2128-0BFA-4687-A627-47C3AF849D2E}" srcOrd="0" destOrd="0" presId="urn:microsoft.com/office/officeart/2009/3/layout/OpposingIdeas"/>
    <dgm:cxn modelId="{80D540CD-42E1-475C-82C5-916E9629057B}" srcId="{55B7B661-CAE8-403C-B85F-23C12E2B8B1B}" destId="{91A4E2B1-F7F0-4601-80A4-3BA3D88156BB}" srcOrd="1" destOrd="0" parTransId="{B073D0F2-478A-4AC7-B07C-C8A245139226}" sibTransId="{4053DBAA-AEB0-4613-BA71-CC5DFFCFBF18}"/>
    <dgm:cxn modelId="{1991DEE3-0216-4CAE-AD29-658DB6389A38}" srcId="{A47A4154-D30A-4F40-8652-922ED7315CC5}" destId="{8C7C2424-194D-4234-9E96-D0A921C764D0}" srcOrd="1" destOrd="0" parTransId="{66476603-AA08-463C-9371-8B45028218D6}" sibTransId="{BA7954C2-8DF3-4D4E-83EB-2915EDDB19CB}"/>
    <dgm:cxn modelId="{A64958F4-CB17-42D5-8BA8-1F901BA20DD2}" srcId="{55B7B661-CAE8-403C-B85F-23C12E2B8B1B}" destId="{A47A4154-D30A-4F40-8652-922ED7315CC5}" srcOrd="0" destOrd="0" parTransId="{2A7ABC25-3A89-47F6-B027-C16228A706E3}" sibTransId="{10FFC2B2-4B39-44B0-B7E0-7393788E9B23}"/>
    <dgm:cxn modelId="{CB1CD4FB-42F2-44AB-B48E-0486C59BC272}" type="presOf" srcId="{BA170AB9-BD9F-486B-8979-669A052C1BC6}" destId="{7923481D-CAE9-4519-9788-B919A46F09FF}" srcOrd="0" destOrd="0" presId="urn:microsoft.com/office/officeart/2009/3/layout/OpposingIdeas"/>
    <dgm:cxn modelId="{34EA10FD-A76C-4ADF-95DE-E8E002C3AE26}" type="presOf" srcId="{8C7C2424-194D-4234-9E96-D0A921C764D0}" destId="{B0EE2128-0BFA-4687-A627-47C3AF849D2E}" srcOrd="0" destOrd="1" presId="urn:microsoft.com/office/officeart/2009/3/layout/OpposingIdeas"/>
    <dgm:cxn modelId="{8864E7B8-8DDF-4F57-8B82-F0A703825C52}" type="presParOf" srcId="{AA10833B-DAA1-4901-B784-79496833F99B}" destId="{9E1C960C-55F5-4F96-8697-613A3565505B}" srcOrd="0" destOrd="0" presId="urn:microsoft.com/office/officeart/2009/3/layout/OpposingIdeas"/>
    <dgm:cxn modelId="{C79DD79C-4A8C-4C1C-B5D9-755ECD34536F}" type="presParOf" srcId="{AA10833B-DAA1-4901-B784-79496833F99B}" destId="{0A168D51-4052-4381-99E2-FE85988F5DF9}" srcOrd="1" destOrd="0" presId="urn:microsoft.com/office/officeart/2009/3/layout/OpposingIdeas"/>
    <dgm:cxn modelId="{8F45D412-20EC-429E-9FA2-B1C3943DB642}" type="presParOf" srcId="{AA10833B-DAA1-4901-B784-79496833F99B}" destId="{B0EE2128-0BFA-4687-A627-47C3AF849D2E}" srcOrd="2" destOrd="0" presId="urn:microsoft.com/office/officeart/2009/3/layout/OpposingIdeas"/>
    <dgm:cxn modelId="{1B25D70F-5D7D-4365-BF06-BC0822483947}" type="presParOf" srcId="{AA10833B-DAA1-4901-B784-79496833F99B}" destId="{7923481D-CAE9-4519-9788-B919A46F09FF}" srcOrd="3" destOrd="0" presId="urn:microsoft.com/office/officeart/2009/3/layout/OpposingIdeas"/>
    <dgm:cxn modelId="{EF412E57-94E0-449F-9FE7-4D991CD022AE}" type="presParOf" srcId="{AA10833B-DAA1-4901-B784-79496833F99B}" destId="{73515630-90F5-42A8-867F-A48662714349}" srcOrd="4" destOrd="0" presId="urn:microsoft.com/office/officeart/2009/3/layout/OpposingIdeas"/>
    <dgm:cxn modelId="{FE638582-AEC0-4A03-9A98-CC568CDABF87}" type="presParOf" srcId="{AA10833B-DAA1-4901-B784-79496833F99B}" destId="{A368F6FE-3931-4A85-8AB0-3B24D5826E82}" srcOrd="5" destOrd="0" presId="urn:microsoft.com/office/officeart/2009/3/layout/OpposingIdeas"/>
    <dgm:cxn modelId="{0E314B8E-6F58-4A7E-AB53-2B14FCE7BAA4}" type="presParOf" srcId="{AA10833B-DAA1-4901-B784-79496833F99B}" destId="{DDC1AC55-D922-40B6-B844-0CEE54E8058C}" srcOrd="6" destOrd="0" presId="urn:microsoft.com/office/officeart/2009/3/layout/OpposingIdeas"/>
    <dgm:cxn modelId="{18213814-68ED-491A-96FA-F1F3AC5E2DC8}" type="presParOf" srcId="{AA10833B-DAA1-4901-B784-79496833F99B}" destId="{038B0C47-51AB-44E5-B527-B079D99F7958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BA29E4-B503-4337-B6DD-B0D6D1441BBB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7423E34D-5ED9-4CC0-A698-3F09314484B5}">
      <dgm:prSet phldrT="[Text]"/>
      <dgm:spPr/>
      <dgm:t>
        <a:bodyPr/>
        <a:lstStyle/>
        <a:p>
          <a:r>
            <a:rPr lang="en-US" dirty="0"/>
            <a:t>1.4 MW, 2.5 targets per year</a:t>
          </a:r>
        </a:p>
      </dgm:t>
    </dgm:pt>
    <dgm:pt modelId="{825309FC-89DC-4116-A600-ED8EB6BAEA64}" type="parTrans" cxnId="{D1F2F2FD-A6E9-4535-88BC-8B8D4F90BDE5}">
      <dgm:prSet/>
      <dgm:spPr/>
      <dgm:t>
        <a:bodyPr/>
        <a:lstStyle/>
        <a:p>
          <a:endParaRPr lang="en-US"/>
        </a:p>
      </dgm:t>
    </dgm:pt>
    <dgm:pt modelId="{FF5C1EBE-5A61-44CB-82C7-A68D9FC516BB}" type="sibTrans" cxnId="{D1F2F2FD-A6E9-4535-88BC-8B8D4F90BDE5}">
      <dgm:prSet/>
      <dgm:spPr/>
      <dgm:t>
        <a:bodyPr/>
        <a:lstStyle/>
        <a:p>
          <a:endParaRPr lang="en-US"/>
        </a:p>
      </dgm:t>
    </dgm:pt>
    <dgm:pt modelId="{AEE36376-7959-42CF-B2BE-F6F346D4C081}">
      <dgm:prSet phldrT="[Text]"/>
      <dgm:spPr/>
      <dgm:t>
        <a:bodyPr/>
        <a:lstStyle/>
        <a:p>
          <a:r>
            <a:rPr lang="en-US" dirty="0"/>
            <a:t>2 MW,      3 targets per year</a:t>
          </a:r>
        </a:p>
      </dgm:t>
    </dgm:pt>
    <dgm:pt modelId="{CB7D2B5A-ECCB-487E-A820-B493E7586B03}" type="parTrans" cxnId="{C46CC1F1-FC6C-4CFD-BFF0-7F1CD3A43FF6}">
      <dgm:prSet/>
      <dgm:spPr/>
      <dgm:t>
        <a:bodyPr/>
        <a:lstStyle/>
        <a:p>
          <a:endParaRPr lang="en-US"/>
        </a:p>
      </dgm:t>
    </dgm:pt>
    <dgm:pt modelId="{C23A8FE9-BEC9-487F-91DE-C58F631B7BFB}" type="sibTrans" cxnId="{C46CC1F1-FC6C-4CFD-BFF0-7F1CD3A43FF6}">
      <dgm:prSet/>
      <dgm:spPr/>
      <dgm:t>
        <a:bodyPr/>
        <a:lstStyle/>
        <a:p>
          <a:endParaRPr lang="en-US"/>
        </a:p>
      </dgm:t>
    </dgm:pt>
    <dgm:pt modelId="{534B590E-826F-4BA0-AE30-07F8E774DE08}">
      <dgm:prSet phldrT="[Text]"/>
      <dgm:spPr/>
      <dgm:t>
        <a:bodyPr/>
        <a:lstStyle/>
        <a:p>
          <a:r>
            <a:rPr lang="en-US" dirty="0"/>
            <a:t>2 MW,   ≤1 target per year</a:t>
          </a:r>
        </a:p>
      </dgm:t>
    </dgm:pt>
    <dgm:pt modelId="{CF7CCD0E-A889-4726-8FC3-D07EC9EF7D41}" type="parTrans" cxnId="{363AB866-8404-4CD9-9CC1-D251B41129BD}">
      <dgm:prSet/>
      <dgm:spPr/>
      <dgm:t>
        <a:bodyPr/>
        <a:lstStyle/>
        <a:p>
          <a:endParaRPr lang="en-US"/>
        </a:p>
      </dgm:t>
    </dgm:pt>
    <dgm:pt modelId="{98B89A0B-4679-4019-A3F8-EF77C66EDE46}" type="sibTrans" cxnId="{363AB866-8404-4CD9-9CC1-D251B41129BD}">
      <dgm:prSet/>
      <dgm:spPr/>
      <dgm:t>
        <a:bodyPr/>
        <a:lstStyle/>
        <a:p>
          <a:endParaRPr lang="en-US"/>
        </a:p>
      </dgm:t>
    </dgm:pt>
    <dgm:pt modelId="{C3D0E73D-A6B2-445D-8C5C-EA78E5C39217}" type="pres">
      <dgm:prSet presAssocID="{81BA29E4-B503-4337-B6DD-B0D6D1441BBB}" presName="arrowDiagram" presStyleCnt="0">
        <dgm:presLayoutVars>
          <dgm:chMax val="5"/>
          <dgm:dir/>
          <dgm:resizeHandles val="exact"/>
        </dgm:presLayoutVars>
      </dgm:prSet>
      <dgm:spPr/>
    </dgm:pt>
    <dgm:pt modelId="{B9BE8916-08FA-4E2F-9F9B-125A60996E16}" type="pres">
      <dgm:prSet presAssocID="{81BA29E4-B503-4337-B6DD-B0D6D1441BBB}" presName="arrow" presStyleLbl="bgShp" presStyleIdx="0" presStyleCnt="1"/>
      <dgm:spPr/>
    </dgm:pt>
    <dgm:pt modelId="{C613617F-911E-49D1-87FD-DF3C548EB9C5}" type="pres">
      <dgm:prSet presAssocID="{81BA29E4-B503-4337-B6DD-B0D6D1441BBB}" presName="arrowDiagram3" presStyleCnt="0"/>
      <dgm:spPr/>
    </dgm:pt>
    <dgm:pt modelId="{B3FA1888-1168-4AC9-951B-A782D11958F3}" type="pres">
      <dgm:prSet presAssocID="{7423E34D-5ED9-4CC0-A698-3F09314484B5}" presName="bullet3a" presStyleLbl="node1" presStyleIdx="0" presStyleCnt="3"/>
      <dgm:spPr/>
    </dgm:pt>
    <dgm:pt modelId="{BEDB6C94-F130-41AD-99F1-5539C3C13237}" type="pres">
      <dgm:prSet presAssocID="{7423E34D-5ED9-4CC0-A698-3F09314484B5}" presName="textBox3a" presStyleLbl="revTx" presStyleIdx="0" presStyleCnt="3">
        <dgm:presLayoutVars>
          <dgm:bulletEnabled val="1"/>
        </dgm:presLayoutVars>
      </dgm:prSet>
      <dgm:spPr/>
    </dgm:pt>
    <dgm:pt modelId="{DF11AEFE-C267-49AA-B78C-301850C5C1AB}" type="pres">
      <dgm:prSet presAssocID="{AEE36376-7959-42CF-B2BE-F6F346D4C081}" presName="bullet3b" presStyleLbl="node1" presStyleIdx="1" presStyleCnt="3"/>
      <dgm:spPr/>
    </dgm:pt>
    <dgm:pt modelId="{0B727247-39CB-4B9F-8635-7BE381AA29CF}" type="pres">
      <dgm:prSet presAssocID="{AEE36376-7959-42CF-B2BE-F6F346D4C081}" presName="textBox3b" presStyleLbl="revTx" presStyleIdx="1" presStyleCnt="3">
        <dgm:presLayoutVars>
          <dgm:bulletEnabled val="1"/>
        </dgm:presLayoutVars>
      </dgm:prSet>
      <dgm:spPr/>
    </dgm:pt>
    <dgm:pt modelId="{7F361E38-15C9-4116-A96C-D4B54D0B347F}" type="pres">
      <dgm:prSet presAssocID="{534B590E-826F-4BA0-AE30-07F8E774DE08}" presName="bullet3c" presStyleLbl="node1" presStyleIdx="2" presStyleCnt="3"/>
      <dgm:spPr/>
    </dgm:pt>
    <dgm:pt modelId="{4B37B307-59EE-4B91-8A17-3F8BC75A71C3}" type="pres">
      <dgm:prSet presAssocID="{534B590E-826F-4BA0-AE30-07F8E774DE08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363AB866-8404-4CD9-9CC1-D251B41129BD}" srcId="{81BA29E4-B503-4337-B6DD-B0D6D1441BBB}" destId="{534B590E-826F-4BA0-AE30-07F8E774DE08}" srcOrd="2" destOrd="0" parTransId="{CF7CCD0E-A889-4726-8FC3-D07EC9EF7D41}" sibTransId="{98B89A0B-4679-4019-A3F8-EF77C66EDE46}"/>
    <dgm:cxn modelId="{F20A4C56-4D60-4092-923E-F93ADE4DF719}" type="presOf" srcId="{AEE36376-7959-42CF-B2BE-F6F346D4C081}" destId="{0B727247-39CB-4B9F-8635-7BE381AA29CF}" srcOrd="0" destOrd="0" presId="urn:microsoft.com/office/officeart/2005/8/layout/arrow2"/>
    <dgm:cxn modelId="{6A658695-E419-4929-B0C2-49DBB2A0BF3A}" type="presOf" srcId="{7423E34D-5ED9-4CC0-A698-3F09314484B5}" destId="{BEDB6C94-F130-41AD-99F1-5539C3C13237}" srcOrd="0" destOrd="0" presId="urn:microsoft.com/office/officeart/2005/8/layout/arrow2"/>
    <dgm:cxn modelId="{F36DB29E-4889-4B0B-BE37-858CC55AAB21}" type="presOf" srcId="{534B590E-826F-4BA0-AE30-07F8E774DE08}" destId="{4B37B307-59EE-4B91-8A17-3F8BC75A71C3}" srcOrd="0" destOrd="0" presId="urn:microsoft.com/office/officeart/2005/8/layout/arrow2"/>
    <dgm:cxn modelId="{3F3F4ECF-91CC-4D2F-B331-427910EA0F84}" type="presOf" srcId="{81BA29E4-B503-4337-B6DD-B0D6D1441BBB}" destId="{C3D0E73D-A6B2-445D-8C5C-EA78E5C39217}" srcOrd="0" destOrd="0" presId="urn:microsoft.com/office/officeart/2005/8/layout/arrow2"/>
    <dgm:cxn modelId="{C46CC1F1-FC6C-4CFD-BFF0-7F1CD3A43FF6}" srcId="{81BA29E4-B503-4337-B6DD-B0D6D1441BBB}" destId="{AEE36376-7959-42CF-B2BE-F6F346D4C081}" srcOrd="1" destOrd="0" parTransId="{CB7D2B5A-ECCB-487E-A820-B493E7586B03}" sibTransId="{C23A8FE9-BEC9-487F-91DE-C58F631B7BFB}"/>
    <dgm:cxn modelId="{D1F2F2FD-A6E9-4535-88BC-8B8D4F90BDE5}" srcId="{81BA29E4-B503-4337-B6DD-B0D6D1441BBB}" destId="{7423E34D-5ED9-4CC0-A698-3F09314484B5}" srcOrd="0" destOrd="0" parTransId="{825309FC-89DC-4116-A600-ED8EB6BAEA64}" sibTransId="{FF5C1EBE-5A61-44CB-82C7-A68D9FC516BB}"/>
    <dgm:cxn modelId="{6ABA43CD-45F0-437F-B5BB-3B1FAB04657B}" type="presParOf" srcId="{C3D0E73D-A6B2-445D-8C5C-EA78E5C39217}" destId="{B9BE8916-08FA-4E2F-9F9B-125A60996E16}" srcOrd="0" destOrd="0" presId="urn:microsoft.com/office/officeart/2005/8/layout/arrow2"/>
    <dgm:cxn modelId="{38870C19-7EEA-4CCE-89C4-E4EF9BA30AD2}" type="presParOf" srcId="{C3D0E73D-A6B2-445D-8C5C-EA78E5C39217}" destId="{C613617F-911E-49D1-87FD-DF3C548EB9C5}" srcOrd="1" destOrd="0" presId="urn:microsoft.com/office/officeart/2005/8/layout/arrow2"/>
    <dgm:cxn modelId="{685271A6-592C-4A08-AA94-695379BBEA5C}" type="presParOf" srcId="{C613617F-911E-49D1-87FD-DF3C548EB9C5}" destId="{B3FA1888-1168-4AC9-951B-A782D11958F3}" srcOrd="0" destOrd="0" presId="urn:microsoft.com/office/officeart/2005/8/layout/arrow2"/>
    <dgm:cxn modelId="{8401D57B-2F84-4C9E-979F-DFD4D0934305}" type="presParOf" srcId="{C613617F-911E-49D1-87FD-DF3C548EB9C5}" destId="{BEDB6C94-F130-41AD-99F1-5539C3C13237}" srcOrd="1" destOrd="0" presId="urn:microsoft.com/office/officeart/2005/8/layout/arrow2"/>
    <dgm:cxn modelId="{6F752089-721C-4758-89EE-690DA8913567}" type="presParOf" srcId="{C613617F-911E-49D1-87FD-DF3C548EB9C5}" destId="{DF11AEFE-C267-49AA-B78C-301850C5C1AB}" srcOrd="2" destOrd="0" presId="urn:microsoft.com/office/officeart/2005/8/layout/arrow2"/>
    <dgm:cxn modelId="{C3D20D88-54EA-4FD3-905E-4B7FF0FC6AB9}" type="presParOf" srcId="{C613617F-911E-49D1-87FD-DF3C548EB9C5}" destId="{0B727247-39CB-4B9F-8635-7BE381AA29CF}" srcOrd="3" destOrd="0" presId="urn:microsoft.com/office/officeart/2005/8/layout/arrow2"/>
    <dgm:cxn modelId="{5569E73A-FE40-4CDB-A3D2-C34CC3B1FD20}" type="presParOf" srcId="{C613617F-911E-49D1-87FD-DF3C548EB9C5}" destId="{7F361E38-15C9-4116-A96C-D4B54D0B347F}" srcOrd="4" destOrd="0" presId="urn:microsoft.com/office/officeart/2005/8/layout/arrow2"/>
    <dgm:cxn modelId="{3AC64CB9-DC2C-4213-9916-BB5693B61B72}" type="presParOf" srcId="{C613617F-911E-49D1-87FD-DF3C548EB9C5}" destId="{4B37B307-59EE-4B91-8A17-3F8BC75A71C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67E99-2753-4F54-9326-43E8BDDEAA43}">
      <dsp:nvSpPr>
        <dsp:cNvPr id="0" name=""/>
        <dsp:cNvSpPr/>
      </dsp:nvSpPr>
      <dsp:spPr>
        <a:xfrm rot="5400000">
          <a:off x="-188729" y="192751"/>
          <a:ext cx="1258198" cy="88073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latin typeface="Century Gothic" panose="020B0502020202020204" pitchFamily="34" charset="0"/>
            </a:rPr>
            <a:t>μ</a:t>
          </a:r>
          <a:r>
            <a:rPr lang="en-US" sz="1600" kern="1200" dirty="0">
              <a:latin typeface="Century Gothic" panose="020B0502020202020204" pitchFamily="34" charset="0"/>
            </a:rPr>
            <a:t>s</a:t>
          </a:r>
          <a:endParaRPr lang="en-US" sz="1600" kern="1200" dirty="0"/>
        </a:p>
      </dsp:txBody>
      <dsp:txXfrm rot="-5400000">
        <a:off x="1" y="444390"/>
        <a:ext cx="880738" cy="377460"/>
      </dsp:txXfrm>
    </dsp:sp>
    <dsp:sp modelId="{99AAC0B1-279A-4F93-92A1-2357EC9D9160}">
      <dsp:nvSpPr>
        <dsp:cNvPr id="0" name=""/>
        <dsp:cNvSpPr/>
      </dsp:nvSpPr>
      <dsp:spPr>
        <a:xfrm rot="5400000">
          <a:off x="5241263" y="-4356503"/>
          <a:ext cx="817828" cy="9538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Energy deposition from the beam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Neutronics analysis provides multiple, bounding energy deposition patterns</a:t>
          </a:r>
        </a:p>
      </dsp:txBody>
      <dsp:txXfrm rot="-5400000">
        <a:off x="880739" y="43944"/>
        <a:ext cx="9498955" cy="737982"/>
      </dsp:txXfrm>
    </dsp:sp>
    <dsp:sp modelId="{48EBF81D-68E3-4820-96A2-7BC10C18498A}">
      <dsp:nvSpPr>
        <dsp:cNvPr id="0" name=""/>
        <dsp:cNvSpPr/>
      </dsp:nvSpPr>
      <dsp:spPr>
        <a:xfrm rot="5400000">
          <a:off x="-188729" y="1304474"/>
          <a:ext cx="1258198" cy="88073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ms</a:t>
          </a:r>
          <a:endParaRPr lang="en-US" sz="1600" kern="1200" dirty="0"/>
        </a:p>
      </dsp:txBody>
      <dsp:txXfrm rot="-5400000">
        <a:off x="1" y="1556113"/>
        <a:ext cx="880738" cy="377460"/>
      </dsp:txXfrm>
    </dsp:sp>
    <dsp:sp modelId="{400B7ED5-E00C-4C97-A5E5-60EE92026056}">
      <dsp:nvSpPr>
        <dsp:cNvPr id="0" name=""/>
        <dsp:cNvSpPr/>
      </dsp:nvSpPr>
      <dsp:spPr>
        <a:xfrm rot="5400000">
          <a:off x="5241263" y="-3244779"/>
          <a:ext cx="817828" cy="9538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Structural response to a single pulse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Explicit simulations using custom material models</a:t>
          </a:r>
          <a:r>
            <a:rPr lang="en-US" sz="1600" kern="1200" baseline="30000" dirty="0"/>
            <a:t>1,2,3</a:t>
          </a:r>
          <a:endParaRPr lang="en-US" sz="1600" kern="1200" dirty="0"/>
        </a:p>
      </dsp:txBody>
      <dsp:txXfrm rot="-5400000">
        <a:off x="880739" y="1155668"/>
        <a:ext cx="9498955" cy="737982"/>
      </dsp:txXfrm>
    </dsp:sp>
    <dsp:sp modelId="{24A2AEA0-F620-495A-9063-2E8670EE6A58}">
      <dsp:nvSpPr>
        <dsp:cNvPr id="0" name=""/>
        <dsp:cNvSpPr/>
      </dsp:nvSpPr>
      <dsp:spPr>
        <a:xfrm rot="5400000">
          <a:off x="-188729" y="2416197"/>
          <a:ext cx="1258198" cy="88073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seconds</a:t>
          </a:r>
        </a:p>
      </dsp:txBody>
      <dsp:txXfrm rot="-5400000">
        <a:off x="1" y="2667836"/>
        <a:ext cx="880738" cy="377460"/>
      </dsp:txXfrm>
    </dsp:sp>
    <dsp:sp modelId="{F3071BA4-3C0E-4105-903A-3F5E11969036}">
      <dsp:nvSpPr>
        <dsp:cNvPr id="0" name=""/>
        <dsp:cNvSpPr/>
      </dsp:nvSpPr>
      <dsp:spPr>
        <a:xfrm rot="5400000">
          <a:off x="5241263" y="-2133056"/>
          <a:ext cx="817828" cy="9538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Thermal stress from repeated beam strikes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Thermal-hydraulic modeling + implicit structural stress analysis</a:t>
          </a:r>
        </a:p>
      </dsp:txBody>
      <dsp:txXfrm rot="-5400000">
        <a:off x="880739" y="2267391"/>
        <a:ext cx="9498955" cy="737982"/>
      </dsp:txXfrm>
    </dsp:sp>
    <dsp:sp modelId="{0CE03D30-1042-47B5-BB99-454A6FFD129E}">
      <dsp:nvSpPr>
        <dsp:cNvPr id="0" name=""/>
        <dsp:cNvSpPr/>
      </dsp:nvSpPr>
      <dsp:spPr>
        <a:xfrm rot="5400000">
          <a:off x="-188729" y="3527921"/>
          <a:ext cx="1258198" cy="88073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months</a:t>
          </a:r>
        </a:p>
      </dsp:txBody>
      <dsp:txXfrm rot="-5400000">
        <a:off x="1" y="3779560"/>
        <a:ext cx="880738" cy="377460"/>
      </dsp:txXfrm>
    </dsp:sp>
    <dsp:sp modelId="{3DEEB80A-0FFE-4BDA-ACCD-BD5E2B66C433}">
      <dsp:nvSpPr>
        <dsp:cNvPr id="0" name=""/>
        <dsp:cNvSpPr/>
      </dsp:nvSpPr>
      <dsp:spPr>
        <a:xfrm rot="5400000">
          <a:off x="5241263" y="-1021333"/>
          <a:ext cx="817828" cy="9538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Accumulated fatigue, cavitation, and radiation damage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Fatigue analysis tools (FE-Safe), cavitation progression modeling, post-irradiation examination</a:t>
          </a:r>
        </a:p>
      </dsp:txBody>
      <dsp:txXfrm rot="-5400000">
        <a:off x="880739" y="3379114"/>
        <a:ext cx="9498955" cy="737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28008-2020-4A56-A0DF-D2251A30978C}">
      <dsp:nvSpPr>
        <dsp:cNvPr id="0" name=""/>
        <dsp:cNvSpPr/>
      </dsp:nvSpPr>
      <dsp:spPr>
        <a:xfrm rot="21300000">
          <a:off x="17055" y="2247976"/>
          <a:ext cx="5523850" cy="632564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D05DE7-4EBF-4C8D-BD76-01DABF78FFA7}">
      <dsp:nvSpPr>
        <dsp:cNvPr id="0" name=""/>
        <dsp:cNvSpPr/>
      </dsp:nvSpPr>
      <dsp:spPr>
        <a:xfrm>
          <a:off x="666955" y="256425"/>
          <a:ext cx="1667388" cy="2051406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55161-427D-45F5-9499-0A85688ED85A}">
      <dsp:nvSpPr>
        <dsp:cNvPr id="0" name=""/>
        <dsp:cNvSpPr/>
      </dsp:nvSpPr>
      <dsp:spPr>
        <a:xfrm>
          <a:off x="2945719" y="0"/>
          <a:ext cx="1778547" cy="2153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More Complexity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Potentially more accurate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Higher computational costs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Difficulty validating or using operationally</a:t>
          </a:r>
        </a:p>
      </dsp:txBody>
      <dsp:txXfrm>
        <a:off x="2945719" y="0"/>
        <a:ext cx="1778547" cy="2153977"/>
      </dsp:txXfrm>
    </dsp:sp>
    <dsp:sp modelId="{04781CF7-C79E-40B6-8E2B-B8D852874C13}">
      <dsp:nvSpPr>
        <dsp:cNvPr id="0" name=""/>
        <dsp:cNvSpPr/>
      </dsp:nvSpPr>
      <dsp:spPr>
        <a:xfrm>
          <a:off x="3223617" y="2820684"/>
          <a:ext cx="1667388" cy="2051406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5A817-DD06-40DD-B35D-10BE00850C2F}">
      <dsp:nvSpPr>
        <dsp:cNvPr id="0" name=""/>
        <dsp:cNvSpPr/>
      </dsp:nvSpPr>
      <dsp:spPr>
        <a:xfrm>
          <a:off x="833694" y="2974539"/>
          <a:ext cx="1778547" cy="2153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Less Complexity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More divergence from reality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Less computational costs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Potential for overfitting and overconfidence</a:t>
          </a:r>
        </a:p>
      </dsp:txBody>
      <dsp:txXfrm>
        <a:off x="833694" y="2974539"/>
        <a:ext cx="1778547" cy="21539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A7F46-5B0B-481D-A4BC-C7B5B4ACB478}">
      <dsp:nvSpPr>
        <dsp:cNvPr id="0" name=""/>
        <dsp:cNvSpPr/>
      </dsp:nvSpPr>
      <dsp:spPr>
        <a:xfrm>
          <a:off x="979903" y="486499"/>
          <a:ext cx="3243880" cy="3243880"/>
        </a:xfrm>
        <a:prstGeom prst="blockArc">
          <a:avLst>
            <a:gd name="adj1" fmla="val 9000000"/>
            <a:gd name="adj2" fmla="val 162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35EF80-9890-4913-8EE3-83602478A896}">
      <dsp:nvSpPr>
        <dsp:cNvPr id="0" name=""/>
        <dsp:cNvSpPr/>
      </dsp:nvSpPr>
      <dsp:spPr>
        <a:xfrm>
          <a:off x="979903" y="486499"/>
          <a:ext cx="3243880" cy="3243880"/>
        </a:xfrm>
        <a:prstGeom prst="blockArc">
          <a:avLst>
            <a:gd name="adj1" fmla="val 1800000"/>
            <a:gd name="adj2" fmla="val 90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09ED1-EEB6-4792-A373-53507B44A598}">
      <dsp:nvSpPr>
        <dsp:cNvPr id="0" name=""/>
        <dsp:cNvSpPr/>
      </dsp:nvSpPr>
      <dsp:spPr>
        <a:xfrm>
          <a:off x="979903" y="486499"/>
          <a:ext cx="3243880" cy="3243880"/>
        </a:xfrm>
        <a:prstGeom prst="blockArc">
          <a:avLst>
            <a:gd name="adj1" fmla="val 16200000"/>
            <a:gd name="adj2" fmla="val 18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353B3-54FC-41DA-BAB3-50B784CC0B8C}">
      <dsp:nvSpPr>
        <dsp:cNvPr id="0" name=""/>
        <dsp:cNvSpPr/>
      </dsp:nvSpPr>
      <dsp:spPr>
        <a:xfrm>
          <a:off x="1854829" y="1361425"/>
          <a:ext cx="1494027" cy="14940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Operational Parameters and Design</a:t>
          </a:r>
        </a:p>
      </dsp:txBody>
      <dsp:txXfrm>
        <a:off x="2073624" y="1580220"/>
        <a:ext cx="1056437" cy="1056437"/>
      </dsp:txXfrm>
    </dsp:sp>
    <dsp:sp modelId="{9C19ADE3-9B45-4447-8A18-5D73D7B23CB6}">
      <dsp:nvSpPr>
        <dsp:cNvPr id="0" name=""/>
        <dsp:cNvSpPr/>
      </dsp:nvSpPr>
      <dsp:spPr>
        <a:xfrm>
          <a:off x="2078933" y="1239"/>
          <a:ext cx="1045819" cy="10458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Individual pulse response</a:t>
          </a:r>
        </a:p>
      </dsp:txBody>
      <dsp:txXfrm>
        <a:off x="2232090" y="154396"/>
        <a:ext cx="739505" cy="739505"/>
      </dsp:txXfrm>
    </dsp:sp>
    <dsp:sp modelId="{7D69C9C0-42DC-48D6-8E42-37075A18A643}">
      <dsp:nvSpPr>
        <dsp:cNvPr id="0" name=""/>
        <dsp:cNvSpPr/>
      </dsp:nvSpPr>
      <dsp:spPr>
        <a:xfrm>
          <a:off x="3450969" y="2377675"/>
          <a:ext cx="1045819" cy="10458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Thermal and quasi-static loadings</a:t>
          </a:r>
        </a:p>
      </dsp:txBody>
      <dsp:txXfrm>
        <a:off x="3604126" y="2530832"/>
        <a:ext cx="739505" cy="739505"/>
      </dsp:txXfrm>
    </dsp:sp>
    <dsp:sp modelId="{1F50CC59-E71B-4771-8564-99B8E21FD3FF}">
      <dsp:nvSpPr>
        <dsp:cNvPr id="0" name=""/>
        <dsp:cNvSpPr/>
      </dsp:nvSpPr>
      <dsp:spPr>
        <a:xfrm>
          <a:off x="706898" y="2377675"/>
          <a:ext cx="1045819" cy="10458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Accumulated damage</a:t>
          </a:r>
        </a:p>
      </dsp:txBody>
      <dsp:txXfrm>
        <a:off x="860055" y="2530832"/>
        <a:ext cx="739505" cy="7395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C960C-55F5-4F96-8697-613A3565505B}">
      <dsp:nvSpPr>
        <dsp:cNvPr id="0" name=""/>
        <dsp:cNvSpPr/>
      </dsp:nvSpPr>
      <dsp:spPr>
        <a:xfrm>
          <a:off x="667688" y="1589053"/>
          <a:ext cx="4006132" cy="2154361"/>
        </a:xfrm>
        <a:prstGeom prst="round2DiagRect">
          <a:avLst>
            <a:gd name="adj1" fmla="val 0"/>
            <a:gd name="adj2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68D51-4052-4381-99E2-FE85988F5DF9}">
      <dsp:nvSpPr>
        <dsp:cNvPr id="0" name=""/>
        <dsp:cNvSpPr/>
      </dsp:nvSpPr>
      <dsp:spPr>
        <a:xfrm>
          <a:off x="2670755" y="1817546"/>
          <a:ext cx="534" cy="169737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EE2128-0BFA-4687-A627-47C3AF849D2E}">
      <dsp:nvSpPr>
        <dsp:cNvPr id="0" name=""/>
        <dsp:cNvSpPr/>
      </dsp:nvSpPr>
      <dsp:spPr>
        <a:xfrm>
          <a:off x="801226" y="1752262"/>
          <a:ext cx="1735990" cy="182794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900" kern="1200" dirty="0"/>
            <a:t>Measure effects of changes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900" kern="1200" dirty="0"/>
            <a:t>Address found flaws</a:t>
          </a:r>
        </a:p>
      </dsp:txBody>
      <dsp:txXfrm>
        <a:off x="801226" y="1752262"/>
        <a:ext cx="1735990" cy="1827942"/>
      </dsp:txXfrm>
    </dsp:sp>
    <dsp:sp modelId="{7923481D-CAE9-4519-9788-B919A46F09FF}">
      <dsp:nvSpPr>
        <dsp:cNvPr id="0" name=""/>
        <dsp:cNvSpPr/>
      </dsp:nvSpPr>
      <dsp:spPr>
        <a:xfrm>
          <a:off x="2804292" y="1752262"/>
          <a:ext cx="1735990" cy="182794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Predict future problems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Quantify risk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Improve utility</a:t>
          </a:r>
        </a:p>
      </dsp:txBody>
      <dsp:txXfrm>
        <a:off x="2804292" y="1752262"/>
        <a:ext cx="1735990" cy="1827942"/>
      </dsp:txXfrm>
    </dsp:sp>
    <dsp:sp modelId="{A368F6FE-3931-4A85-8AB0-3B24D5826E82}">
      <dsp:nvSpPr>
        <dsp:cNvPr id="0" name=""/>
        <dsp:cNvSpPr/>
      </dsp:nvSpPr>
      <dsp:spPr>
        <a:xfrm rot="16200000">
          <a:off x="-841261" y="1875403"/>
          <a:ext cx="2350212" cy="667688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Reactive</a:t>
          </a:r>
        </a:p>
      </dsp:txBody>
      <dsp:txXfrm>
        <a:off x="-740351" y="2143804"/>
        <a:ext cx="2148391" cy="332708"/>
      </dsp:txXfrm>
    </dsp:sp>
    <dsp:sp modelId="{038B0C47-51AB-44E5-B527-B079D99F7958}">
      <dsp:nvSpPr>
        <dsp:cNvPr id="0" name=""/>
        <dsp:cNvSpPr/>
      </dsp:nvSpPr>
      <dsp:spPr>
        <a:xfrm rot="5400000">
          <a:off x="3832559" y="2789375"/>
          <a:ext cx="2350212" cy="667688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Proactive</a:t>
          </a:r>
        </a:p>
      </dsp:txBody>
      <dsp:txXfrm>
        <a:off x="3933470" y="2855955"/>
        <a:ext cx="2148391" cy="3327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E8916-08FA-4E2F-9F9B-125A60996E16}">
      <dsp:nvSpPr>
        <dsp:cNvPr id="0" name=""/>
        <dsp:cNvSpPr/>
      </dsp:nvSpPr>
      <dsp:spPr>
        <a:xfrm>
          <a:off x="0" y="1143112"/>
          <a:ext cx="5011907" cy="313244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FA1888-1168-4AC9-951B-A782D11958F3}">
      <dsp:nvSpPr>
        <dsp:cNvPr id="0" name=""/>
        <dsp:cNvSpPr/>
      </dsp:nvSpPr>
      <dsp:spPr>
        <a:xfrm>
          <a:off x="636512" y="3305123"/>
          <a:ext cx="130309" cy="1303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DB6C94-F130-41AD-99F1-5539C3C13237}">
      <dsp:nvSpPr>
        <dsp:cNvPr id="0" name=""/>
        <dsp:cNvSpPr/>
      </dsp:nvSpPr>
      <dsp:spPr>
        <a:xfrm>
          <a:off x="701666" y="3370278"/>
          <a:ext cx="1167774" cy="905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048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1.4 MW, 2.5 targets per year</a:t>
          </a:r>
        </a:p>
      </dsp:txBody>
      <dsp:txXfrm>
        <a:off x="701666" y="3370278"/>
        <a:ext cx="1167774" cy="905275"/>
      </dsp:txXfrm>
    </dsp:sp>
    <dsp:sp modelId="{DF11AEFE-C267-49AA-B78C-301850C5C1AB}">
      <dsp:nvSpPr>
        <dsp:cNvPr id="0" name=""/>
        <dsp:cNvSpPr/>
      </dsp:nvSpPr>
      <dsp:spPr>
        <a:xfrm>
          <a:off x="1786744" y="2453726"/>
          <a:ext cx="235559" cy="2355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27247-39CB-4B9F-8635-7BE381AA29CF}">
      <dsp:nvSpPr>
        <dsp:cNvPr id="0" name=""/>
        <dsp:cNvSpPr/>
      </dsp:nvSpPr>
      <dsp:spPr>
        <a:xfrm>
          <a:off x="1904524" y="2571506"/>
          <a:ext cx="1202857" cy="1704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818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 MW,      3 targets per year</a:t>
          </a:r>
        </a:p>
      </dsp:txBody>
      <dsp:txXfrm>
        <a:off x="1904524" y="2571506"/>
        <a:ext cx="1202857" cy="1704048"/>
      </dsp:txXfrm>
    </dsp:sp>
    <dsp:sp modelId="{7F361E38-15C9-4116-A96C-D4B54D0B347F}">
      <dsp:nvSpPr>
        <dsp:cNvPr id="0" name=""/>
        <dsp:cNvSpPr/>
      </dsp:nvSpPr>
      <dsp:spPr>
        <a:xfrm>
          <a:off x="3170031" y="1935620"/>
          <a:ext cx="325773" cy="3257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37B307-59EE-4B91-8A17-3F8BC75A71C3}">
      <dsp:nvSpPr>
        <dsp:cNvPr id="0" name=""/>
        <dsp:cNvSpPr/>
      </dsp:nvSpPr>
      <dsp:spPr>
        <a:xfrm>
          <a:off x="3332918" y="2098507"/>
          <a:ext cx="1202857" cy="217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621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 MW,   ≤1 target per year</a:t>
          </a:r>
        </a:p>
      </dsp:txBody>
      <dsp:txXfrm>
        <a:off x="3332918" y="2098507"/>
        <a:ext cx="1202857" cy="2177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2962" y="9099497"/>
            <a:ext cx="3170583" cy="48202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4/6/2021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9099499"/>
            <a:ext cx="3170583" cy="48202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5" y="9089661"/>
            <a:ext cx="3170583" cy="48202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4/6/2021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620252"/>
            <a:ext cx="5850835" cy="3780799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9089661"/>
            <a:ext cx="3170583" cy="48202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678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02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27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425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40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Structural Analysis of Mercury Targets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Target Simulations Workshop</a:t>
            </a:r>
          </a:p>
          <a:p>
            <a:r>
              <a:rPr lang="en-US" dirty="0"/>
              <a:t>4/6/2021</a:t>
            </a:r>
          </a:p>
          <a:p>
            <a:r>
              <a:rPr lang="en-US" dirty="0"/>
              <a:t>Drew Winder</a:t>
            </a:r>
            <a:br>
              <a:rPr lang="en-US" dirty="0"/>
            </a:br>
            <a:r>
              <a:rPr lang="en-US" dirty="0"/>
              <a:t>SNS First Station</a:t>
            </a:r>
            <a:br>
              <a:rPr lang="en-US" dirty="0"/>
            </a:br>
            <a:r>
              <a:rPr lang="en-US" dirty="0"/>
              <a:t>Target Engineering Group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698F03-C32B-4694-9B3C-7E4027AA7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E7A4E-6764-4812-A38E-437F2920CC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CFD methods using commercial software to predict flow and resultant temperatures</a:t>
            </a:r>
          </a:p>
          <a:p>
            <a:r>
              <a:rPr lang="en-US" dirty="0"/>
              <a:t>Commercial software to convert temperature field to thermal stress</a:t>
            </a:r>
          </a:p>
          <a:p>
            <a:r>
              <a:rPr lang="en-US" dirty="0"/>
              <a:t>Correlations to predict bubble distributions</a:t>
            </a:r>
          </a:p>
          <a:p>
            <a:r>
              <a:rPr lang="en-US" dirty="0"/>
              <a:t>Measurements of bubble distributions and gas accumulation in test loops</a:t>
            </a:r>
          </a:p>
          <a:p>
            <a:pPr lvl="1"/>
            <a:r>
              <a:rPr lang="en-US" dirty="0"/>
              <a:t>CFD predictions remain questionable</a:t>
            </a:r>
          </a:p>
          <a:p>
            <a:r>
              <a:rPr lang="en-US" dirty="0"/>
              <a:t>Computationally expensive simulations of single bubbles in flow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C98F3-0578-4B0A-8E4B-05EFA132CC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Supporting Information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CC0043-B1AB-4CE5-8489-E0461964B2C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Historical liquid metal testing</a:t>
            </a:r>
          </a:p>
          <a:p>
            <a:pPr lvl="1"/>
            <a:r>
              <a:rPr lang="en-US" dirty="0"/>
              <a:t>Heat transfer, flow</a:t>
            </a:r>
          </a:p>
          <a:p>
            <a:r>
              <a:rPr lang="en-US" dirty="0"/>
              <a:t>Operational measurements</a:t>
            </a:r>
          </a:p>
          <a:p>
            <a:r>
              <a:rPr lang="en-US" dirty="0"/>
              <a:t>Full size mercury test loop at SNS</a:t>
            </a:r>
          </a:p>
          <a:p>
            <a:pPr lvl="1"/>
            <a:r>
              <a:rPr lang="en-US" dirty="0"/>
              <a:t>Supplementary smaller mercury experiments</a:t>
            </a:r>
          </a:p>
          <a:p>
            <a:r>
              <a:rPr lang="en-US" dirty="0"/>
              <a:t>Water test loops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DD6017-13F4-41A2-870C-6E09DA1F82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Current Challenges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00C1BA-8298-4A51-9F20-8611E6CEDE4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How best to convert gas into longer target life</a:t>
            </a:r>
          </a:p>
          <a:p>
            <a:r>
              <a:rPr lang="en-US" dirty="0"/>
              <a:t>Quantifying conditions in operations targets including </a:t>
            </a:r>
          </a:p>
          <a:p>
            <a:pPr lvl="1"/>
            <a:r>
              <a:rPr lang="en-US" dirty="0"/>
              <a:t>Bubble size distributions from generators</a:t>
            </a:r>
          </a:p>
          <a:p>
            <a:pPr lvl="1"/>
            <a:r>
              <a:rPr lang="en-US" dirty="0"/>
              <a:t>Coalescence in target and piping</a:t>
            </a:r>
          </a:p>
          <a:p>
            <a:r>
              <a:rPr lang="en-US" dirty="0"/>
              <a:t>Secondary effects of gas</a:t>
            </a:r>
          </a:p>
          <a:p>
            <a:pPr lvl="1"/>
            <a:r>
              <a:rPr lang="en-US" dirty="0"/>
              <a:t>Reduced heat transfer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EB59720-1C31-483F-BBBB-D509DF0B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936" y="363706"/>
            <a:ext cx="10332720" cy="424732"/>
          </a:xfrm>
        </p:spPr>
        <p:txBody>
          <a:bodyPr/>
          <a:lstStyle/>
          <a:p>
            <a:r>
              <a:rPr lang="en-US" dirty="0"/>
              <a:t>Fluids - Thermal stress from repeated beam pulses, </a:t>
            </a:r>
            <a:r>
              <a:rPr lang="en-US"/>
              <a:t>gas distribution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668A2A-6BAB-4836-AAF3-F10538E68B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0475" y="4339411"/>
            <a:ext cx="2978331" cy="20013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B165F7-3434-47C4-98CF-F9B3653A1E48}"/>
              </a:ext>
            </a:extLst>
          </p:cNvPr>
          <p:cNvSpPr/>
          <p:nvPr/>
        </p:nvSpPr>
        <p:spPr>
          <a:xfrm>
            <a:off x="4111880" y="6433539"/>
            <a:ext cx="45400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+mn-lt"/>
                <a:ea typeface="Arial" panose="020B0604020202020204" pitchFamily="34" charset="0"/>
              </a:rPr>
              <a:t>Image Credit: Charlotte Barbier, Oak Ridge National Laboratory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7866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E26745-B667-49B6-AB1B-7AC728ACB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52AAC-A4B4-49AB-8D71-EB0232EAE5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Fatigue life prediction from simulations</a:t>
            </a:r>
          </a:p>
          <a:p>
            <a:r>
              <a:rPr lang="en-US" dirty="0"/>
              <a:t>Commercial software used to combine thermal and pulse stress cycles and predict lifetime or needed strain reduction from gas </a:t>
            </a:r>
          </a:p>
          <a:p>
            <a:pPr lvl="1"/>
            <a:r>
              <a:rPr lang="en-US" dirty="0"/>
              <a:t>Historically, life has been greater than predicted by simulations in many locations</a:t>
            </a:r>
          </a:p>
          <a:p>
            <a:pPr lvl="1"/>
            <a:r>
              <a:rPr lang="en-US" dirty="0"/>
              <a:t>Multiple times we have found areas where we did not model in sufficient detail after a target failure</a:t>
            </a:r>
          </a:p>
          <a:p>
            <a:pPr lvl="1"/>
            <a:r>
              <a:rPr lang="en-US" dirty="0"/>
              <a:t>Does not include cavitation damage effects</a:t>
            </a:r>
          </a:p>
          <a:p>
            <a:r>
              <a:rPr lang="en-US" dirty="0"/>
              <a:t>Cavitation damage scaled from experience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1E31F-F618-4A30-BB47-F541F58E8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Supporting Information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D4CA01-6150-422B-B5A8-658C9F7800D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Post-irradiation examination of failed and successful targets</a:t>
            </a:r>
          </a:p>
          <a:p>
            <a:pPr lvl="1"/>
            <a:r>
              <a:rPr lang="en-US" dirty="0"/>
              <a:t>Measurements of erosion depth</a:t>
            </a:r>
          </a:p>
          <a:p>
            <a:pPr lvl="1"/>
            <a:r>
              <a:rPr lang="en-US" dirty="0"/>
              <a:t>Photographs of target interiors</a:t>
            </a:r>
          </a:p>
          <a:p>
            <a:pPr lvl="1"/>
            <a:r>
              <a:rPr lang="en-US" dirty="0"/>
              <a:t>Failed target investigations</a:t>
            </a:r>
          </a:p>
          <a:p>
            <a:r>
              <a:rPr lang="en-US" dirty="0"/>
              <a:t>J-PARC cavitation progression experiments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4165FA-7275-4ACD-BB64-A7CFE76C4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Current Challenges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AF7E42-6E1E-4E04-867B-AC456F54A5D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Balancing maximizing utility from each target with risk of failure</a:t>
            </a:r>
          </a:p>
          <a:p>
            <a:pPr lvl="1"/>
            <a:r>
              <a:rPr lang="en-US" dirty="0"/>
              <a:t>Recent results are positive</a:t>
            </a:r>
          </a:p>
          <a:p>
            <a:pPr lvl="1"/>
            <a:r>
              <a:rPr lang="en-US" dirty="0"/>
              <a:t>Challenge in projecting reliability at higher power and lifetime</a:t>
            </a:r>
          </a:p>
          <a:p>
            <a:r>
              <a:rPr lang="en-US" dirty="0"/>
              <a:t>Lack of high-cycle fatigue data for our weld types and environment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C883806-20DB-452B-9A42-F6DDBB8F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936" y="363706"/>
            <a:ext cx="10332720" cy="424732"/>
          </a:xfrm>
        </p:spPr>
        <p:txBody>
          <a:bodyPr/>
          <a:lstStyle/>
          <a:p>
            <a:r>
              <a:rPr lang="en-US" dirty="0"/>
              <a:t>Accumulated damage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0DF3BE-6BB4-44B5-8CCE-B44B37359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350" y="4153814"/>
            <a:ext cx="4048654" cy="237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77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D566-82E7-4D99-A523-A86F2AD9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457D1-D62A-4CA8-87A2-C298EBD8C57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Brief review of SNS mercury targets</a:t>
            </a:r>
          </a:p>
          <a:p>
            <a:r>
              <a:rPr lang="en-US" dirty="0"/>
              <a:t>Current modeling methods and challenges</a:t>
            </a:r>
          </a:p>
          <a:p>
            <a:r>
              <a:rPr lang="en-US" dirty="0"/>
              <a:t>Long-term challenges</a:t>
            </a:r>
          </a:p>
          <a:p>
            <a:r>
              <a:rPr lang="en-US" dirty="0"/>
              <a:t>Questions and discussion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3B38315-FA05-4689-B06C-2C94A1D1FF9A}"/>
              </a:ext>
            </a:extLst>
          </p:cNvPr>
          <p:cNvSpPr/>
          <p:nvPr/>
        </p:nvSpPr>
        <p:spPr>
          <a:xfrm>
            <a:off x="144379" y="4085015"/>
            <a:ext cx="372979" cy="308517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15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877B34-76F7-48F6-8F85-8922158D1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pulse simulations and experiments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42CDBD-2991-4D52-8D11-F75E90C4E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259840"/>
            <a:ext cx="6310554" cy="4047778"/>
          </a:xfrm>
        </p:spPr>
        <p:txBody>
          <a:bodyPr/>
          <a:lstStyle/>
          <a:p>
            <a:r>
              <a:rPr lang="en-US" dirty="0"/>
              <a:t>Conditions for each pulse</a:t>
            </a:r>
          </a:p>
          <a:p>
            <a:pPr lvl="1"/>
            <a:r>
              <a:rPr lang="en-US" dirty="0"/>
              <a:t>Statistical bubble and cavitation seed distribution</a:t>
            </a:r>
          </a:p>
          <a:p>
            <a:pPr lvl="1"/>
            <a:r>
              <a:rPr lang="en-US" dirty="0"/>
              <a:t>Complex initial conditions from flow and turbulence</a:t>
            </a:r>
          </a:p>
          <a:p>
            <a:r>
              <a:rPr lang="en-US" dirty="0"/>
              <a:t>Phase changes and interactions</a:t>
            </a:r>
          </a:p>
          <a:p>
            <a:pPr lvl="1"/>
            <a:r>
              <a:rPr lang="en-US" dirty="0"/>
              <a:t>Cavitation formation and collapse</a:t>
            </a:r>
          </a:p>
          <a:p>
            <a:pPr lvl="1"/>
            <a:r>
              <a:rPr lang="en-US" dirty="0"/>
              <a:t>Bubble-bubble interactions</a:t>
            </a:r>
          </a:p>
          <a:p>
            <a:pPr lvl="1"/>
            <a:r>
              <a:rPr lang="en-US" dirty="0"/>
              <a:t>Flow-bubble interactions</a:t>
            </a:r>
          </a:p>
          <a:p>
            <a:r>
              <a:rPr lang="en-US" dirty="0"/>
              <a:t>Leveraging machine learning</a:t>
            </a:r>
          </a:p>
          <a:p>
            <a:pPr lvl="1"/>
            <a:r>
              <a:rPr lang="en-US" dirty="0"/>
              <a:t>Building trust can be difficult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CDB45A7-D64F-45BF-B3E6-0A3175B63B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7838943"/>
              </p:ext>
            </p:extLst>
          </p:nvPr>
        </p:nvGraphicFramePr>
        <p:xfrm>
          <a:off x="6496215" y="1113365"/>
          <a:ext cx="5557962" cy="5128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7895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C5676-3E08-4FA6-B16A-D0B67C3C8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fluids simulations and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84069-5E4B-4C4B-A287-757F86B97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33534"/>
            <a:ext cx="7876961" cy="4047778"/>
          </a:xfrm>
        </p:spPr>
        <p:txBody>
          <a:bodyPr/>
          <a:lstStyle/>
          <a:p>
            <a:r>
              <a:rPr lang="en-US" dirty="0"/>
              <a:t>Gas optimization</a:t>
            </a:r>
          </a:p>
          <a:p>
            <a:pPr lvl="1"/>
            <a:r>
              <a:rPr lang="en-US" dirty="0"/>
              <a:t>How best to generate and use gas in the target</a:t>
            </a:r>
          </a:p>
          <a:p>
            <a:pPr lvl="1"/>
            <a:r>
              <a:rPr lang="en-US" dirty="0"/>
              <a:t>Quantifying the bubble distributions in a target module at different operating conditions</a:t>
            </a:r>
          </a:p>
          <a:p>
            <a:pPr lvl="1"/>
            <a:r>
              <a:rPr lang="en-US" dirty="0"/>
              <a:t>How does the gas accumulate in the entire mercury loop</a:t>
            </a:r>
          </a:p>
          <a:p>
            <a:r>
              <a:rPr lang="en-US" dirty="0"/>
              <a:t>All difficult to simulate well or measure experimentally in mercury</a:t>
            </a:r>
          </a:p>
          <a:p>
            <a:pPr lvl="1"/>
            <a:r>
              <a:rPr lang="en-US" dirty="0"/>
              <a:t>Water experiments are very helpful, but raise questions on conversion to mercury</a:t>
            </a:r>
          </a:p>
          <a:p>
            <a:pPr lvl="1"/>
            <a:r>
              <a:rPr lang="en-US" dirty="0"/>
              <a:t>Multiphase simulations have proven difficult or unreliable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48575CF-3D54-4BCD-95AC-2F9FD87690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 rot="16200000" flipV="1">
            <a:off x="8265009" y="1437309"/>
            <a:ext cx="3646085" cy="308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BA9C38-7F75-4B09-BC02-E23BD86418BC}"/>
              </a:ext>
            </a:extLst>
          </p:cNvPr>
          <p:cNvSpPr/>
          <p:nvPr/>
        </p:nvSpPr>
        <p:spPr>
          <a:xfrm>
            <a:off x="8626412" y="5039420"/>
            <a:ext cx="30808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+mn-lt"/>
                <a:ea typeface="Arial" panose="020B0604020202020204" pitchFamily="34" charset="0"/>
              </a:rPr>
              <a:t>Image Credit: Justin Weinmeister, </a:t>
            </a:r>
          </a:p>
          <a:p>
            <a:pPr algn="ctr"/>
            <a:r>
              <a:rPr lang="en-US" sz="1100" dirty="0">
                <a:latin typeface="+mn-lt"/>
                <a:ea typeface="Arial" panose="020B0604020202020204" pitchFamily="34" charset="0"/>
              </a:rPr>
              <a:t>Oak Ridge National Laboratory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4716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FD9B-0F1F-4AEF-B56D-23ECE554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effects are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3E911-F4D2-49DF-9CE7-319AC9B74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653735"/>
            <a:ext cx="7423736" cy="4047778"/>
          </a:xfrm>
        </p:spPr>
        <p:txBody>
          <a:bodyPr/>
          <a:lstStyle/>
          <a:p>
            <a:r>
              <a:rPr lang="en-US" dirty="0"/>
              <a:t>Pulse simulations and fluids simulations are currently performed separately</a:t>
            </a:r>
          </a:p>
          <a:p>
            <a:r>
              <a:rPr lang="en-US" dirty="0"/>
              <a:t>Flow affects each pulse (</a:t>
            </a:r>
            <a:r>
              <a:rPr lang="en-US" dirty="0" err="1"/>
              <a:t>ms</a:t>
            </a:r>
            <a:r>
              <a:rPr lang="en-US" dirty="0"/>
              <a:t>) and long-term behavior (months)</a:t>
            </a:r>
          </a:p>
          <a:p>
            <a:pPr lvl="1"/>
            <a:r>
              <a:rPr lang="en-US" dirty="0"/>
              <a:t>Disruption of cavitation bubble growth and collapse</a:t>
            </a:r>
          </a:p>
          <a:p>
            <a:pPr lvl="1"/>
            <a:r>
              <a:rPr lang="en-US" dirty="0"/>
              <a:t>Removal of cavitation seeds from surfaces</a:t>
            </a:r>
          </a:p>
          <a:p>
            <a:pPr lvl="1"/>
            <a:r>
              <a:rPr lang="en-US" dirty="0"/>
              <a:t>Changing cavitation progression patterns</a:t>
            </a:r>
          </a:p>
          <a:p>
            <a:r>
              <a:rPr lang="en-US" dirty="0"/>
              <a:t>Cavitation and fatigue affects target response</a:t>
            </a:r>
          </a:p>
          <a:p>
            <a:pPr lvl="1"/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652EFC8-8387-4135-B6F6-79E26F53BB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513142"/>
              </p:ext>
            </p:extLst>
          </p:nvPr>
        </p:nvGraphicFramePr>
        <p:xfrm>
          <a:off x="7136737" y="600397"/>
          <a:ext cx="5203687" cy="3939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C834F6FA-4D88-4AAD-83C2-AAD4E9758A52}"/>
              </a:ext>
            </a:extLst>
          </p:cNvPr>
          <p:cNvSpPr/>
          <p:nvPr/>
        </p:nvSpPr>
        <p:spPr>
          <a:xfrm>
            <a:off x="9158135" y="4456779"/>
            <a:ext cx="1160890" cy="818985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559149-2DCE-42AB-838A-56F868E633C5}"/>
              </a:ext>
            </a:extLst>
          </p:cNvPr>
          <p:cNvSpPr txBox="1"/>
          <p:nvPr/>
        </p:nvSpPr>
        <p:spPr>
          <a:xfrm>
            <a:off x="8356821" y="5637475"/>
            <a:ext cx="2719346" cy="590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Target reliability and lifetime</a:t>
            </a:r>
          </a:p>
        </p:txBody>
      </p:sp>
    </p:spTree>
    <p:extLst>
      <p:ext uri="{BB962C8B-B14F-4D97-AF65-F5344CB8AC3E}">
        <p14:creationId xmlns:p14="http://schemas.microsoft.com/office/powerpoint/2010/main" val="1395245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792D-7B42-442A-B446-33A54C960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36988-83BD-45D7-B6E6-94F48C1D3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447137"/>
            <a:ext cx="6199235" cy="4254376"/>
          </a:xfrm>
        </p:spPr>
        <p:txBody>
          <a:bodyPr/>
          <a:lstStyle/>
          <a:p>
            <a:r>
              <a:rPr lang="en-US" dirty="0"/>
              <a:t>How to make best use of limited chances for information</a:t>
            </a:r>
          </a:p>
          <a:p>
            <a:pPr lvl="1"/>
            <a:r>
              <a:rPr lang="en-US" dirty="0"/>
              <a:t>Strain measurements, post-irradiation examination, changing operational set-points</a:t>
            </a:r>
          </a:p>
          <a:p>
            <a:r>
              <a:rPr lang="en-US" dirty="0"/>
              <a:t>How to account for combining multiple effects during the long life of targets</a:t>
            </a:r>
          </a:p>
          <a:p>
            <a:pPr lvl="1"/>
            <a:r>
              <a:rPr lang="en-US" dirty="0"/>
              <a:t>Radiation effects, cavitation damage, fatigue damage, liquid metal embrittlement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3A52F56-AEF3-4BDF-9752-074568C6C8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492573"/>
              </p:ext>
            </p:extLst>
          </p:nvPr>
        </p:nvGraphicFramePr>
        <p:xfrm>
          <a:off x="6742706" y="813816"/>
          <a:ext cx="5341510" cy="5332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6121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B583F90-9C25-49A1-ACC0-3908212F9F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3093283"/>
              </p:ext>
            </p:extLst>
          </p:nvPr>
        </p:nvGraphicFramePr>
        <p:xfrm>
          <a:off x="7101600" y="813816"/>
          <a:ext cx="501190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59107C4-4A57-4CEE-99AA-855032D9A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long-term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34257-232A-4009-BA6F-067DC9038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62108"/>
            <a:ext cx="6811486" cy="4445207"/>
          </a:xfrm>
        </p:spPr>
        <p:txBody>
          <a:bodyPr/>
          <a:lstStyle/>
          <a:p>
            <a:r>
              <a:rPr lang="en-US" dirty="0"/>
              <a:t>Geometry complicates all analysis steps</a:t>
            </a:r>
          </a:p>
          <a:p>
            <a:r>
              <a:rPr lang="en-US" dirty="0"/>
              <a:t>Reducing long-term costs</a:t>
            </a:r>
          </a:p>
          <a:p>
            <a:pPr lvl="1"/>
            <a:r>
              <a:rPr lang="en-US" dirty="0"/>
              <a:t>Target life-cycle costs, reliability costs</a:t>
            </a:r>
          </a:p>
          <a:p>
            <a:r>
              <a:rPr lang="en-US" dirty="0"/>
              <a:t>Changes in mercury properties</a:t>
            </a:r>
          </a:p>
          <a:p>
            <a:pPr lvl="1"/>
            <a:r>
              <a:rPr lang="en-US" dirty="0"/>
              <a:t>Mercury is reused continuously</a:t>
            </a:r>
          </a:p>
          <a:p>
            <a:pPr lvl="1"/>
            <a:r>
              <a:rPr lang="en-US" dirty="0"/>
              <a:t>Properties appear to be changing over time (difficult to test)</a:t>
            </a:r>
          </a:p>
          <a:p>
            <a:r>
              <a:rPr lang="en-US" dirty="0"/>
              <a:t>Balancing reliable operation with improvements and cost savings</a:t>
            </a:r>
          </a:p>
          <a:p>
            <a:r>
              <a:rPr lang="en-US" dirty="0"/>
              <a:t>Sensor reliability and system upkeep</a:t>
            </a:r>
          </a:p>
          <a:p>
            <a:endParaRPr lang="en-US" dirty="0"/>
          </a:p>
        </p:txBody>
      </p:sp>
      <p:sp>
        <p:nvSpPr>
          <p:cNvPr id="7" name="Graphic 5" descr="Checkmark with solid fill">
            <a:extLst>
              <a:ext uri="{FF2B5EF4-FFF2-40B4-BE49-F238E27FC236}">
                <a16:creationId xmlns:a16="http://schemas.microsoft.com/office/drawing/2014/main" id="{C611708B-CC71-46A2-BB75-36A58DB58547}"/>
              </a:ext>
            </a:extLst>
          </p:cNvPr>
          <p:cNvSpPr/>
          <p:nvPr/>
        </p:nvSpPr>
        <p:spPr>
          <a:xfrm>
            <a:off x="7201129" y="3851796"/>
            <a:ext cx="596429" cy="456578"/>
          </a:xfrm>
          <a:custGeom>
            <a:avLst/>
            <a:gdLst>
              <a:gd name="connsiteX0" fmla="*/ 802958 w 880109"/>
              <a:gd name="connsiteY0" fmla="*/ 0 h 618172"/>
              <a:gd name="connsiteX1" fmla="*/ 315278 w 880109"/>
              <a:gd name="connsiteY1" fmla="*/ 461010 h 618172"/>
              <a:gd name="connsiteX2" fmla="*/ 80963 w 880109"/>
              <a:gd name="connsiteY2" fmla="*/ 220980 h 618172"/>
              <a:gd name="connsiteX3" fmla="*/ 0 w 880109"/>
              <a:gd name="connsiteY3" fmla="*/ 298132 h 618172"/>
              <a:gd name="connsiteX4" fmla="*/ 311468 w 880109"/>
              <a:gd name="connsiteY4" fmla="*/ 618173 h 618172"/>
              <a:gd name="connsiteX5" fmla="*/ 393383 w 880109"/>
              <a:gd name="connsiteY5" fmla="*/ 541973 h 618172"/>
              <a:gd name="connsiteX6" fmla="*/ 880110 w 880109"/>
              <a:gd name="connsiteY6" fmla="*/ 80010 h 61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109" h="618172">
                <a:moveTo>
                  <a:pt x="802958" y="0"/>
                </a:moveTo>
                <a:lnTo>
                  <a:pt x="315278" y="461010"/>
                </a:lnTo>
                <a:lnTo>
                  <a:pt x="80963" y="220980"/>
                </a:lnTo>
                <a:lnTo>
                  <a:pt x="0" y="298132"/>
                </a:lnTo>
                <a:lnTo>
                  <a:pt x="311468" y="618173"/>
                </a:lnTo>
                <a:lnTo>
                  <a:pt x="393383" y="541973"/>
                </a:lnTo>
                <a:lnTo>
                  <a:pt x="880110" y="8001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0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3B44E-8096-4357-B68A-6699A109A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9959D-D1B1-48EC-9743-F40AB1D1A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Despite 15 years of production use, liquid metal targets remain an area of continued development</a:t>
            </a:r>
          </a:p>
          <a:p>
            <a:r>
              <a:rPr lang="en-US" dirty="0"/>
              <a:t>Simulations are still a challenge in multiple areas</a:t>
            </a:r>
          </a:p>
          <a:p>
            <a:pPr lvl="1"/>
            <a:r>
              <a:rPr lang="en-US" dirty="0"/>
              <a:t>Single pulse response</a:t>
            </a:r>
          </a:p>
          <a:p>
            <a:pPr lvl="1"/>
            <a:r>
              <a:rPr lang="en-US" dirty="0"/>
              <a:t>Gas distribution and accumulation</a:t>
            </a:r>
          </a:p>
          <a:p>
            <a:pPr lvl="1"/>
            <a:r>
              <a:rPr lang="en-US" dirty="0"/>
              <a:t>Cumulative damage and erosion</a:t>
            </a:r>
          </a:p>
          <a:p>
            <a:r>
              <a:rPr lang="en-US" dirty="0"/>
              <a:t>Challenges remain to prove reliable operation at maximum facility power levels</a:t>
            </a:r>
          </a:p>
          <a:p>
            <a:pPr lvl="1"/>
            <a:r>
              <a:rPr lang="en-US" dirty="0"/>
              <a:t>Long planned lifetime of facilities (60 years), and impact to facility user program provide incentive for continued improvements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590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D566-82E7-4D99-A523-A86F2AD9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457D1-D62A-4CA8-87A2-C298EBD8C57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Brief review of SNS mercury targets</a:t>
            </a:r>
          </a:p>
          <a:p>
            <a:r>
              <a:rPr lang="en-US" dirty="0"/>
              <a:t>Current modeling methods and challenges</a:t>
            </a:r>
          </a:p>
          <a:p>
            <a:r>
              <a:rPr lang="en-US" dirty="0"/>
              <a:t>Long-term challenges</a:t>
            </a:r>
          </a:p>
          <a:p>
            <a:r>
              <a:rPr lang="en-US" dirty="0"/>
              <a:t>Questions and discussion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3B38315-FA05-4689-B06C-2C94A1D1FF9A}"/>
              </a:ext>
            </a:extLst>
          </p:cNvPr>
          <p:cNvSpPr/>
          <p:nvPr/>
        </p:nvSpPr>
        <p:spPr>
          <a:xfrm>
            <a:off x="144379" y="4536836"/>
            <a:ext cx="372979" cy="308517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027DAF-1966-4E13-95AE-3F9E944FF4D4}"/>
              </a:ext>
            </a:extLst>
          </p:cNvPr>
          <p:cNvSpPr/>
          <p:nvPr/>
        </p:nvSpPr>
        <p:spPr>
          <a:xfrm>
            <a:off x="6544481" y="2263830"/>
            <a:ext cx="49552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 you for 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150746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D566-82E7-4D99-A523-A86F2AD9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457D1-D62A-4CA8-87A2-C298EBD8C57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Brief review of SNS mercury targets</a:t>
            </a:r>
          </a:p>
          <a:p>
            <a:r>
              <a:rPr lang="en-US" dirty="0"/>
              <a:t>Current modeling methods and challenges</a:t>
            </a:r>
          </a:p>
          <a:p>
            <a:r>
              <a:rPr lang="en-US" dirty="0"/>
              <a:t>Long-term challenges</a:t>
            </a:r>
          </a:p>
          <a:p>
            <a:r>
              <a:rPr lang="en-US" dirty="0"/>
              <a:t>Questions and discussion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3B38315-FA05-4689-B06C-2C94A1D1FF9A}"/>
              </a:ext>
            </a:extLst>
          </p:cNvPr>
          <p:cNvSpPr/>
          <p:nvPr/>
        </p:nvSpPr>
        <p:spPr>
          <a:xfrm>
            <a:off x="-522371" y="3361115"/>
            <a:ext cx="372979" cy="308517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5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D566-82E7-4D99-A523-A86F2AD9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457D1-D62A-4CA8-87A2-C298EBD8C57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Brief review of SNS mercury targets</a:t>
            </a:r>
          </a:p>
          <a:p>
            <a:r>
              <a:rPr lang="en-US" dirty="0"/>
              <a:t>Current modeling methods and challenges</a:t>
            </a:r>
          </a:p>
          <a:p>
            <a:r>
              <a:rPr lang="en-US" dirty="0"/>
              <a:t>Long-term challenges</a:t>
            </a:r>
          </a:p>
          <a:p>
            <a:r>
              <a:rPr lang="en-US" dirty="0"/>
              <a:t>Questions and discussion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3B38315-FA05-4689-B06C-2C94A1D1FF9A}"/>
              </a:ext>
            </a:extLst>
          </p:cNvPr>
          <p:cNvSpPr/>
          <p:nvPr/>
        </p:nvSpPr>
        <p:spPr>
          <a:xfrm>
            <a:off x="144379" y="2891883"/>
            <a:ext cx="372979" cy="308517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12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443L2#yIS1">
            <a:extLst>
              <a:ext uri="{FF2B5EF4-FFF2-40B4-BE49-F238E27FC236}">
                <a16:creationId xmlns:a16="http://schemas.microsoft.com/office/drawing/2014/main" id="{C72EB582-AC52-46CC-A610-95A6407A8A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040" y="274320"/>
            <a:ext cx="6537960" cy="4077775"/>
          </a:xfrm>
          <a:prstGeom prst="rect">
            <a:avLst/>
          </a:prstGeom>
          <a:noFill/>
        </p:spPr>
      </p:pic>
      <p:pic>
        <p:nvPicPr>
          <p:cNvPr id="5" name="Picture 4" descr="P740#yIS1">
            <a:extLst>
              <a:ext uri="{FF2B5EF4-FFF2-40B4-BE49-F238E27FC236}">
                <a16:creationId xmlns:a16="http://schemas.microsoft.com/office/drawing/2014/main" id="{B5989C06-8E8E-4DA9-BADE-18E2E022604E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462" y="4367298"/>
            <a:ext cx="1814830" cy="1946910"/>
          </a:xfrm>
          <a:prstGeom prst="ellipse">
            <a:avLst/>
          </a:prstGeom>
        </p:spPr>
      </p:pic>
      <p:pic>
        <p:nvPicPr>
          <p:cNvPr id="6" name="Picture 5" descr="P738#yIS1">
            <a:extLst>
              <a:ext uri="{FF2B5EF4-FFF2-40B4-BE49-F238E27FC236}">
                <a16:creationId xmlns:a16="http://schemas.microsoft.com/office/drawing/2014/main" id="{FA60F55B-8A6C-4996-A07A-6DAE6336AE6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538" b="54639"/>
          <a:stretch/>
        </p:blipFill>
        <p:spPr bwMode="auto">
          <a:xfrm>
            <a:off x="8923020" y="4396634"/>
            <a:ext cx="1956435" cy="1913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E0ADBE-EFC8-4817-89AB-4DABC9A1A982}"/>
              </a:ext>
            </a:extLst>
          </p:cNvPr>
          <p:cNvSpPr/>
          <p:nvPr/>
        </p:nvSpPr>
        <p:spPr>
          <a:xfrm>
            <a:off x="6622550" y="6309889"/>
            <a:ext cx="46009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+mn-lt"/>
                <a:ea typeface="Arial" panose="020B0604020202020204" pitchFamily="34" charset="0"/>
              </a:rPr>
              <a:t>Image Credit: David McClintock, Oak Ridge National Laboratory</a:t>
            </a:r>
            <a:endParaRPr lang="en-US" sz="1100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7735F-3340-452B-A6B1-DD6D10A75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are long, reliable lifetime of target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B229B-9493-41F2-B402-1A04EE757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365345"/>
            <a:ext cx="5966813" cy="4047778"/>
          </a:xfrm>
        </p:spPr>
        <p:txBody>
          <a:bodyPr/>
          <a:lstStyle/>
          <a:p>
            <a:r>
              <a:rPr lang="en-US" dirty="0"/>
              <a:t>SNS target is not safety credited</a:t>
            </a:r>
          </a:p>
          <a:p>
            <a:r>
              <a:rPr lang="en-US" dirty="0"/>
              <a:t>Targets are expensive to build, exchange, and throw away</a:t>
            </a:r>
          </a:p>
          <a:p>
            <a:pPr lvl="1"/>
            <a:r>
              <a:rPr lang="en-US" dirty="0"/>
              <a:t>Exchanges take ~ 1-2 weeks, during which no neutrons are produced</a:t>
            </a:r>
          </a:p>
          <a:p>
            <a:r>
              <a:rPr lang="en-US" dirty="0"/>
              <a:t>End of target life is caused by</a:t>
            </a:r>
          </a:p>
          <a:p>
            <a:pPr lvl="1"/>
            <a:r>
              <a:rPr lang="en-US" dirty="0"/>
              <a:t>Fatigue cracks</a:t>
            </a:r>
          </a:p>
          <a:p>
            <a:pPr lvl="1"/>
            <a:r>
              <a:rPr lang="en-US" dirty="0"/>
              <a:t>Cavitation damage</a:t>
            </a:r>
          </a:p>
          <a:p>
            <a:pPr lvl="1"/>
            <a:r>
              <a:rPr lang="en-US" dirty="0"/>
              <a:t>Irradiation embrittlement of outer layer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92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F6408-8761-47FE-8DB3-C4940341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Targets receive 60, 23.3 kJ, 0.7-</a:t>
            </a:r>
            <a:r>
              <a:rPr lang="el-GR" dirty="0"/>
              <a:t>μ</a:t>
            </a:r>
            <a:r>
              <a:rPr lang="en-US" dirty="0"/>
              <a:t>s long pulses per second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4F6D6-4BF6-486A-81F7-7636B10F0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99038"/>
            <a:ext cx="6242891" cy="4602475"/>
          </a:xfrm>
        </p:spPr>
        <p:txBody>
          <a:bodyPr/>
          <a:lstStyle/>
          <a:p>
            <a:r>
              <a:rPr lang="en-US" dirty="0"/>
              <a:t>Liquid mercury is target material and coolant</a:t>
            </a:r>
          </a:p>
          <a:p>
            <a:r>
              <a:rPr lang="en-US" dirty="0"/>
              <a:t>60% of energy deposited as heat</a:t>
            </a:r>
          </a:p>
          <a:p>
            <a:r>
              <a:rPr lang="en-US" dirty="0"/>
              <a:t>Pressure waves in the mercury lead to strain and cavitation damage to the stainless-steel shell</a:t>
            </a:r>
          </a:p>
          <a:p>
            <a:r>
              <a:rPr lang="en-US" dirty="0"/>
              <a:t>Plan to increase power to 33.3 kJ, and potentially to 46.7 kJ</a:t>
            </a:r>
          </a:p>
          <a:p>
            <a:r>
              <a:rPr lang="en-US" dirty="0"/>
              <a:t>Small helium bubbles are used to soften the response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5F09DB-B53F-498C-B72C-37BF0CFCA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044855" y="1099038"/>
            <a:ext cx="5039087" cy="161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FAC544-4881-4800-B8CF-2B6C2E33E5B5}"/>
              </a:ext>
            </a:extLst>
          </p:cNvPr>
          <p:cNvSpPr/>
          <p:nvPr/>
        </p:nvSpPr>
        <p:spPr>
          <a:xfrm>
            <a:off x="7263928" y="2740769"/>
            <a:ext cx="37337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+mn-lt"/>
                <a:ea typeface="Arial" panose="020B0604020202020204" pitchFamily="34" charset="0"/>
              </a:rPr>
              <a:t>Image Credit: Wei Lu, Oak Ridge National Laboratory</a:t>
            </a:r>
            <a:endParaRPr lang="en-US" sz="1100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C14F37-3590-480A-801B-CA422A64C7C7}"/>
              </a:ext>
            </a:extLst>
          </p:cNvPr>
          <p:cNvSpPr/>
          <p:nvPr/>
        </p:nvSpPr>
        <p:spPr>
          <a:xfrm>
            <a:off x="7656979" y="6085397"/>
            <a:ext cx="40382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latin typeface="+mn-lt"/>
                <a:ea typeface="Arial" panose="020B0604020202020204" pitchFamily="34" charset="0"/>
              </a:rPr>
              <a:t>Deformations scaled 75X</a:t>
            </a:r>
          </a:p>
          <a:p>
            <a:r>
              <a:rPr lang="en-US" sz="1100" dirty="0">
                <a:latin typeface="+mn-lt"/>
                <a:ea typeface="Arial" panose="020B0604020202020204" pitchFamily="34" charset="0"/>
              </a:rPr>
              <a:t>Video Credit: Kevin Johns, Oak Ridge National Laboratory</a:t>
            </a:r>
            <a:endParaRPr lang="en-US" sz="1100" dirty="0">
              <a:latin typeface="+mn-lt"/>
            </a:endParaRPr>
          </a:p>
        </p:txBody>
      </p:sp>
      <p:pic>
        <p:nvPicPr>
          <p:cNvPr id="8" name="Nominal Pulse">
            <a:hlinkClick r:id="" action="ppaction://media"/>
            <a:extLst>
              <a:ext uri="{FF2B5EF4-FFF2-40B4-BE49-F238E27FC236}">
                <a16:creationId xmlns:a16="http://schemas.microsoft.com/office/drawing/2014/main" id="{EB19B4DA-2ABA-4E9E-B8A3-727C0933E9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5159" b="12797"/>
          <a:stretch/>
        </p:blipFill>
        <p:spPr bwMode="auto">
          <a:xfrm>
            <a:off x="7044854" y="3163376"/>
            <a:ext cx="5039087" cy="263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579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D566-82E7-4D99-A523-A86F2AD9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457D1-D62A-4CA8-87A2-C298EBD8C57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Brief review of SNS mercury targets</a:t>
            </a:r>
          </a:p>
          <a:p>
            <a:r>
              <a:rPr lang="en-US" dirty="0"/>
              <a:t>Current modeling methods and challenges</a:t>
            </a:r>
          </a:p>
          <a:p>
            <a:r>
              <a:rPr lang="en-US" dirty="0"/>
              <a:t>Long-term challenges</a:t>
            </a:r>
          </a:p>
          <a:p>
            <a:r>
              <a:rPr lang="en-US" dirty="0"/>
              <a:t>Questions and discussion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3B38315-FA05-4689-B06C-2C94A1D1FF9A}"/>
              </a:ext>
            </a:extLst>
          </p:cNvPr>
          <p:cNvSpPr/>
          <p:nvPr/>
        </p:nvSpPr>
        <p:spPr>
          <a:xfrm>
            <a:off x="144379" y="3361115"/>
            <a:ext cx="372979" cy="308517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98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82CDF-15DB-468C-B734-485D581A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Targets involve multiple time scales and phenomena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59648DC-A93C-4959-899A-9C0D348642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3360337"/>
              </p:ext>
            </p:extLst>
          </p:nvPr>
        </p:nvGraphicFramePr>
        <p:xfrm>
          <a:off x="1309321" y="1100889"/>
          <a:ext cx="10419617" cy="4601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E0DE1E0-2C31-43D0-AEB9-29979EFBA968}"/>
              </a:ext>
            </a:extLst>
          </p:cNvPr>
          <p:cNvSpPr txBox="1"/>
          <p:nvPr/>
        </p:nvSpPr>
        <p:spPr>
          <a:xfrm>
            <a:off x="2528020" y="5855367"/>
            <a:ext cx="9267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 algn="l">
              <a:lnSpc>
                <a:spcPct val="90000"/>
              </a:lnSpc>
            </a:pPr>
            <a:r>
              <a:rPr lang="en-US" sz="1200" baseline="30000" dirty="0">
                <a:latin typeface="+mn-lt"/>
              </a:rPr>
              <a:t>1</a:t>
            </a:r>
            <a:r>
              <a:rPr lang="en-US" sz="1200" dirty="0">
                <a:latin typeface="+mn-lt"/>
              </a:rPr>
              <a:t> 	Riemer, B. 10.1016/j.jnucmat.2005.01.026, 2005.</a:t>
            </a:r>
          </a:p>
          <a:p>
            <a:pPr marL="114300" indent="-114300" algn="l">
              <a:lnSpc>
                <a:spcPct val="90000"/>
              </a:lnSpc>
            </a:pPr>
            <a:r>
              <a:rPr lang="en-US" sz="1200" baseline="30000" dirty="0">
                <a:latin typeface="+mn-lt"/>
              </a:rPr>
              <a:t>2</a:t>
            </a:r>
            <a:r>
              <a:rPr lang="en-US" sz="1200" dirty="0">
                <a:latin typeface="+mn-lt"/>
              </a:rPr>
              <a:t> 	Okita, K. et al., “Multi-scale analysis on cavitation damage and its mitigation for the spallation neutron source,” Proceedings of Coupled Problems, 2011.</a:t>
            </a:r>
          </a:p>
          <a:p>
            <a:pPr marL="114300" indent="-114300" algn="l">
              <a:lnSpc>
                <a:spcPct val="90000"/>
              </a:lnSpc>
            </a:pPr>
            <a:r>
              <a:rPr lang="en-US" sz="1200" baseline="30000" dirty="0">
                <a:latin typeface="+mn-lt"/>
              </a:rPr>
              <a:t>3 	</a:t>
            </a:r>
            <a:r>
              <a:rPr lang="en-US" sz="1200" dirty="0">
                <a:latin typeface="+mn-lt"/>
              </a:rPr>
              <a:t>Lin, L. et al., "Tunable EOS Material Model in the Simulation of Pulsed Mercury Spallation Target Vessel." Pressure Vessels and Piping Conference, 2019.</a:t>
            </a:r>
            <a:endParaRPr lang="en-US" sz="1200" baseline="30000" dirty="0">
              <a:latin typeface="+mn-lt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BFCCAF0-E30B-429E-BA34-E36A8C2C2D15}"/>
              </a:ext>
            </a:extLst>
          </p:cNvPr>
          <p:cNvSpPr/>
          <p:nvPr/>
        </p:nvSpPr>
        <p:spPr>
          <a:xfrm rot="5400000">
            <a:off x="-1284497" y="2864528"/>
            <a:ext cx="4100441" cy="940126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Longer times</a:t>
            </a:r>
          </a:p>
        </p:txBody>
      </p:sp>
    </p:spTree>
    <p:extLst>
      <p:ext uri="{BB962C8B-B14F-4D97-AF65-F5344CB8AC3E}">
        <p14:creationId xmlns:p14="http://schemas.microsoft.com/office/powerpoint/2010/main" val="3856771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799F7C-0F5F-4BBB-A0CF-4B23BAB90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Cycles</a:t>
            </a:r>
          </a:p>
        </p:txBody>
      </p:sp>
      <p:pic>
        <p:nvPicPr>
          <p:cNvPr id="6" name="Content Placeholder 13" descr="Chart, histogram&#10;&#10;Description automatically generated">
            <a:extLst>
              <a:ext uri="{FF2B5EF4-FFF2-40B4-BE49-F238E27FC236}">
                <a16:creationId xmlns:a16="http://schemas.microsoft.com/office/drawing/2014/main" id="{E7D93967-FA3E-44F2-9E8E-1851342C7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192" y="1330619"/>
            <a:ext cx="5397500" cy="4048125"/>
          </a:xfrm>
        </p:spPr>
      </p:pic>
      <p:pic>
        <p:nvPicPr>
          <p:cNvPr id="7" name="Content Placeholder 12" descr="Chart, histogram&#10;&#10;Description automatically generated">
            <a:extLst>
              <a:ext uri="{FF2B5EF4-FFF2-40B4-BE49-F238E27FC236}">
                <a16:creationId xmlns:a16="http://schemas.microsoft.com/office/drawing/2014/main" id="{40A6768F-4A30-435F-BF46-36A9D283C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772400" y="3543301"/>
            <a:ext cx="4419600" cy="33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143566BB-1566-440E-90AC-7B636FD16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865" y="274319"/>
            <a:ext cx="4323470" cy="324260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07C5F58D-86F6-45E7-9FCB-BDD6052D08D9}"/>
              </a:ext>
            </a:extLst>
          </p:cNvPr>
          <p:cNvSpPr/>
          <p:nvPr/>
        </p:nvSpPr>
        <p:spPr>
          <a:xfrm rot="19446954">
            <a:off x="4448321" y="2486909"/>
            <a:ext cx="998806" cy="71745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867872F-3D4A-439A-AE4A-1C2ACD951737}"/>
              </a:ext>
            </a:extLst>
          </p:cNvPr>
          <p:cNvSpPr/>
          <p:nvPr/>
        </p:nvSpPr>
        <p:spPr>
          <a:xfrm rot="2938815">
            <a:off x="8750570" y="3070274"/>
            <a:ext cx="998806" cy="71745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FD538F-9FD2-4A03-B2FB-AFFE977A444B}"/>
              </a:ext>
            </a:extLst>
          </p:cNvPr>
          <p:cNvSpPr txBox="1"/>
          <p:nvPr/>
        </p:nvSpPr>
        <p:spPr>
          <a:xfrm>
            <a:off x="2750235" y="4297681"/>
            <a:ext cx="246887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5 seconds of beam, 7 seconds total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4CF2E9-6F74-412F-A595-2EA05E98F53E}"/>
              </a:ext>
            </a:extLst>
          </p:cNvPr>
          <p:cNvSpPr txBox="1"/>
          <p:nvPr/>
        </p:nvSpPr>
        <p:spPr>
          <a:xfrm>
            <a:off x="6855655" y="1695032"/>
            <a:ext cx="179589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0.015 seconds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FF7CC3-9B43-425B-AC42-DE37DC1DA815}"/>
              </a:ext>
            </a:extLst>
          </p:cNvPr>
          <p:cNvSpPr txBox="1"/>
          <p:nvPr/>
        </p:nvSpPr>
        <p:spPr>
          <a:xfrm>
            <a:off x="9659815" y="5055744"/>
            <a:ext cx="222199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0.0015 seconds</a:t>
            </a:r>
          </a:p>
        </p:txBody>
      </p:sp>
    </p:spTree>
    <p:extLst>
      <p:ext uri="{BB962C8B-B14F-4D97-AF65-F5344CB8AC3E}">
        <p14:creationId xmlns:p14="http://schemas.microsoft.com/office/powerpoint/2010/main" val="152761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387547-1816-4E96-A48E-3AD20FFB8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127" y="5175860"/>
            <a:ext cx="2626581" cy="168214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CDEA44-D849-4057-A4F5-23134F059B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 Methods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DF70079-B84E-49BA-A961-336924C21C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Explicit FEA using commercial software</a:t>
            </a:r>
          </a:p>
          <a:p>
            <a:pPr lvl="1"/>
            <a:r>
              <a:rPr lang="en-US" dirty="0"/>
              <a:t>Mercury material model incorporates tensile failure to replicate cavitation threshold</a:t>
            </a:r>
          </a:p>
          <a:p>
            <a:pPr lvl="1"/>
            <a:r>
              <a:rPr lang="en-US" dirty="0"/>
              <a:t>Gas injection effects incorporated by measuring strain reductions in actual targets and scaling simulations</a:t>
            </a:r>
          </a:p>
          <a:p>
            <a:r>
              <a:rPr lang="en-US" dirty="0"/>
              <a:t>Mercury flow not considered</a:t>
            </a:r>
          </a:p>
          <a:p>
            <a:r>
              <a:rPr lang="en-US" dirty="0"/>
              <a:t>Each simulation takes hours to days on cluster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D996E9-175B-4AAD-BB40-04DA5637C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Current Work and Data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26CF54-3F09-406A-AD68-9559EFC7E75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Strain and other data</a:t>
            </a:r>
          </a:p>
          <a:p>
            <a:pPr lvl="1"/>
            <a:r>
              <a:rPr lang="en-US" dirty="0"/>
              <a:t>Historical experiments</a:t>
            </a:r>
          </a:p>
          <a:p>
            <a:pPr lvl="1"/>
            <a:r>
              <a:rPr lang="en-US" dirty="0"/>
              <a:t>Operational targets under different conditions</a:t>
            </a:r>
          </a:p>
          <a:p>
            <a:pPr lvl="1"/>
            <a:r>
              <a:rPr lang="en-US" dirty="0"/>
              <a:t>Can allow validation of new simulation models</a:t>
            </a:r>
          </a:p>
          <a:p>
            <a:pPr lvl="1"/>
            <a:r>
              <a:rPr lang="en-US" dirty="0"/>
              <a:t>Could also allow for tuning of models or new approaches</a:t>
            </a:r>
          </a:p>
          <a:p>
            <a:r>
              <a:rPr lang="en-US" dirty="0"/>
              <a:t>Current simulations are relatively expensive, and CPU intensive</a:t>
            </a:r>
          </a:p>
          <a:p>
            <a:pPr lvl="1"/>
            <a:r>
              <a:rPr lang="en-US" dirty="0"/>
              <a:t>Investigating government codes such as Sierra to allow more simulations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BAC62F-0608-4413-9751-457B97E173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Remaining Challenges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A3C62F3-1F7D-42A0-8FAE-5F4EEBB91FB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Developing candidate models with balance of</a:t>
            </a:r>
          </a:p>
          <a:p>
            <a:pPr lvl="1"/>
            <a:r>
              <a:rPr lang="en-US" dirty="0"/>
              <a:t>Computational cost</a:t>
            </a:r>
          </a:p>
          <a:p>
            <a:pPr lvl="1"/>
            <a:r>
              <a:rPr lang="en-US" dirty="0"/>
              <a:t>Potential accuracy</a:t>
            </a:r>
          </a:p>
          <a:p>
            <a:r>
              <a:rPr lang="en-US" dirty="0"/>
              <a:t>Verifying or tuning simulation models or approaches</a:t>
            </a:r>
          </a:p>
          <a:p>
            <a:r>
              <a:rPr lang="en-US" dirty="0"/>
              <a:t>Using the new models to direct changes in design and operation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24E53E-5D57-49B5-BCA5-20DD4FEC4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to a single pulse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1E3066C-937C-4D8E-87EB-B789EFA5DDF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4" t="50000"/>
          <a:stretch/>
        </p:blipFill>
        <p:spPr>
          <a:xfrm>
            <a:off x="604911" y="4956532"/>
            <a:ext cx="3345191" cy="1553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DF2C4C-74BA-48AC-8D0D-E8CE2EA58789}"/>
              </a:ext>
            </a:extLst>
          </p:cNvPr>
          <p:cNvSpPr/>
          <p:nvPr/>
        </p:nvSpPr>
        <p:spPr>
          <a:xfrm>
            <a:off x="277210" y="6596390"/>
            <a:ext cx="41152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+mn-lt"/>
                <a:ea typeface="Arial" panose="020B0604020202020204" pitchFamily="34" charset="0"/>
              </a:rPr>
              <a:t>Image Credit: Kevin Johns, Oak Ridge National Laboratory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659135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_SNS 16x9 template" id="{B9EA6394-4FD4-43EA-97B1-F88892E26FB5}" vid="{09157F05-7425-4CBE-A4C4-D23A96816376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ORNL_SNS 16x9 template</Template>
  <TotalTime>0</TotalTime>
  <Words>1247</Words>
  <Application>Microsoft Office PowerPoint</Application>
  <PresentationFormat>Widescreen</PresentationFormat>
  <Paragraphs>211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Century Gothic</vt:lpstr>
      <vt:lpstr>ORNL</vt:lpstr>
      <vt:lpstr>Structural Analysis of Mercury Targets</vt:lpstr>
      <vt:lpstr>Outline</vt:lpstr>
      <vt:lpstr>Outline</vt:lpstr>
      <vt:lpstr>Goals are long, reliable lifetime of target modules</vt:lpstr>
      <vt:lpstr>Targets receive 60, 23.3 kJ, 0.7-μs long pulses per second</vt:lpstr>
      <vt:lpstr>Outline</vt:lpstr>
      <vt:lpstr>Targets involve multiple time scales and phenomena</vt:lpstr>
      <vt:lpstr>Cycles</vt:lpstr>
      <vt:lpstr>Response to a single pulse</vt:lpstr>
      <vt:lpstr>Fluids - Thermal stress from repeated beam pulses, gas distribution</vt:lpstr>
      <vt:lpstr>Accumulated damage</vt:lpstr>
      <vt:lpstr>Outline</vt:lpstr>
      <vt:lpstr>Challenges in pulse simulations and experiments</vt:lpstr>
      <vt:lpstr>Challenges in fluids simulations and experiments</vt:lpstr>
      <vt:lpstr>Interactive effects are important</vt:lpstr>
      <vt:lpstr>Improving operation</vt:lpstr>
      <vt:lpstr>Other long-term challenges</vt:lpstr>
      <vt:lpstr>Summary</vt:lpstr>
      <vt:lpstr>Outline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2021-04-06T20:36:51Z</dcterms:created>
  <dcterms:modified xsi:type="dcterms:W3CDTF">2021-04-06T20:37:12Z</dcterms:modified>
  <cp:category/>
</cp:coreProperties>
</file>