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60" r:id="rId4"/>
  </p:sldMasterIdLst>
  <p:notesMasterIdLst>
    <p:notesMasterId r:id="rId13"/>
  </p:notesMasterIdLst>
  <p:handoutMasterIdLst>
    <p:handoutMasterId r:id="rId14"/>
  </p:handoutMasterIdLst>
  <p:sldIdLst>
    <p:sldId id="567" r:id="rId5"/>
    <p:sldId id="568" r:id="rId6"/>
    <p:sldId id="569" r:id="rId7"/>
    <p:sldId id="570" r:id="rId8"/>
    <p:sldId id="572" r:id="rId9"/>
    <p:sldId id="571" r:id="rId10"/>
    <p:sldId id="574" r:id="rId11"/>
    <p:sldId id="573" r:id="rId12"/>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696" userDrawn="1">
          <p15:clr>
            <a:srgbClr val="A4A3A4"/>
          </p15:clr>
        </p15:guide>
        <p15:guide id="2" pos="760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E59"/>
    <a:srgbClr val="9A9B9D"/>
    <a:srgbClr val="AEB0AF"/>
    <a:srgbClr val="CEC7C1"/>
    <a:srgbClr val="8C8D90"/>
    <a:srgbClr val="D25350"/>
    <a:srgbClr val="808184"/>
    <a:srgbClr val="75767A"/>
    <a:srgbClr val="4E4F54"/>
    <a:srgbClr val="84888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6" autoAdjust="0"/>
    <p:restoredTop sz="93061" autoAdjust="0"/>
  </p:normalViewPr>
  <p:slideViewPr>
    <p:cSldViewPr snapToGrid="0" showGuides="1">
      <p:cViewPr varScale="1">
        <p:scale>
          <a:sx n="114" d="100"/>
          <a:sy n="114" d="100"/>
        </p:scale>
        <p:origin x="1280" y="184"/>
      </p:cViewPr>
      <p:guideLst>
        <p:guide orient="horz" pos="3696"/>
        <p:guide pos="7608"/>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11/13/19</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11/13/19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a:t>
            </a:fld>
            <a:endParaRPr lang="en-US" dirty="0"/>
          </a:p>
        </p:txBody>
      </p:sp>
    </p:spTree>
    <p:extLst>
      <p:ext uri="{BB962C8B-B14F-4D97-AF65-F5344CB8AC3E}">
        <p14:creationId xmlns:p14="http://schemas.microsoft.com/office/powerpoint/2010/main" val="10548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a:t>
            </a:fld>
            <a:endParaRPr lang="en-US" dirty="0"/>
          </a:p>
        </p:txBody>
      </p:sp>
    </p:spTree>
    <p:extLst>
      <p:ext uri="{BB962C8B-B14F-4D97-AF65-F5344CB8AC3E}">
        <p14:creationId xmlns:p14="http://schemas.microsoft.com/office/powerpoint/2010/main" val="159953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4</a:t>
            </a:fld>
            <a:endParaRPr lang="en-US" dirty="0"/>
          </a:p>
        </p:txBody>
      </p:sp>
    </p:spTree>
    <p:extLst>
      <p:ext uri="{BB962C8B-B14F-4D97-AF65-F5344CB8AC3E}">
        <p14:creationId xmlns:p14="http://schemas.microsoft.com/office/powerpoint/2010/main" val="303601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i="0" kern="1200" dirty="0">
                <a:solidFill>
                  <a:schemeClr val="tx1"/>
                </a:solidFill>
                <a:effectLst/>
                <a:latin typeface="+mn-lt"/>
                <a:ea typeface="+mn-ea"/>
                <a:cs typeface="+mn-cs"/>
              </a:rPr>
              <a:t>Proton transfer reactions play key roles in energy conversion processes in biological systems, including photosynthesis and respiration.</a:t>
            </a:r>
          </a:p>
          <a:p>
            <a:r>
              <a:rPr lang="en-US" sz="800" b="0" i="0" kern="1200" dirty="0">
                <a:solidFill>
                  <a:schemeClr val="tx1"/>
                </a:solidFill>
                <a:effectLst/>
                <a:latin typeface="+mn-lt"/>
                <a:ea typeface="+mn-ea"/>
                <a:cs typeface="+mn-cs"/>
              </a:rPr>
              <a:t>S0 and S1 are stable states. S2 and S3 are stable for minutes / hours. S4 is metastable.</a:t>
            </a:r>
            <a:endParaRPr lang="en-US" sz="800"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5</a:t>
            </a:fld>
            <a:endParaRPr lang="en-US" dirty="0"/>
          </a:p>
        </p:txBody>
      </p:sp>
    </p:spTree>
    <p:extLst>
      <p:ext uri="{BB962C8B-B14F-4D97-AF65-F5344CB8AC3E}">
        <p14:creationId xmlns:p14="http://schemas.microsoft.com/office/powerpoint/2010/main" val="88186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300"/>
              </a:spcBef>
              <a:spcAft>
                <a:spcPts val="0"/>
              </a:spcAft>
              <a:buClrTx/>
              <a:buSzTx/>
              <a:buFontTx/>
              <a:buNone/>
              <a:tabLst/>
              <a:defRPr/>
            </a:pPr>
            <a:r>
              <a:rPr lang="en-US" sz="800" dirty="0"/>
              <a:t>Materials are either strong or ductile, but rarely both at the same time</a:t>
            </a:r>
          </a:p>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7</a:t>
            </a:fld>
            <a:endParaRPr lang="en-US" dirty="0"/>
          </a:p>
        </p:txBody>
      </p:sp>
    </p:spTree>
    <p:extLst>
      <p:ext uri="{BB962C8B-B14F-4D97-AF65-F5344CB8AC3E}">
        <p14:creationId xmlns:p14="http://schemas.microsoft.com/office/powerpoint/2010/main" val="18459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8</a:t>
            </a:fld>
            <a:endParaRPr lang="en-US" dirty="0"/>
          </a:p>
        </p:txBody>
      </p:sp>
    </p:spTree>
    <p:extLst>
      <p:ext uri="{BB962C8B-B14F-4D97-AF65-F5344CB8AC3E}">
        <p14:creationId xmlns:p14="http://schemas.microsoft.com/office/powerpoint/2010/main" val="2824379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title style</a:t>
            </a:r>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dirty="0"/>
              <a:t>Click icon to add picture</a:t>
            </a:r>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5" name="Picture 14">
            <a:extLst>
              <a:ext uri="{FF2B5EF4-FFF2-40B4-BE49-F238E27FC236}">
                <a16:creationId xmlns:a16="http://schemas.microsoft.com/office/drawing/2014/main" id="{F4031D8B-25E9-D440-A0B7-53853A82E645}"/>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rgbClr val="447E59"/>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65298622-4D3C-4849-B0FA-4101271A784D}"/>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30DD0A2A-0355-AA49-9A3F-AB977E14FC3B}"/>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29875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17010"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17010"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8" name="Picture 17">
            <a:extLst>
              <a:ext uri="{FF2B5EF4-FFF2-40B4-BE49-F238E27FC236}">
                <a16:creationId xmlns:a16="http://schemas.microsoft.com/office/drawing/2014/main" id="{FDF833AF-F2DD-B245-B5D3-AAD481D06553}"/>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32605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3" name="Picture 12">
            <a:extLst>
              <a:ext uri="{FF2B5EF4-FFF2-40B4-BE49-F238E27FC236}">
                <a16:creationId xmlns:a16="http://schemas.microsoft.com/office/drawing/2014/main" id="{B0BAAAD4-FBA9-4334-AA6C-9B74AC2A8370}"/>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18610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5840756"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585" y="1435551"/>
            <a:ext cx="5840415"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583867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584" y="948037"/>
            <a:ext cx="584041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0804" y="966165"/>
            <a:ext cx="5815195"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0804" y="1517523"/>
            <a:ext cx="5815195"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7344" y="966165"/>
            <a:ext cx="5811876"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7344" y="1517523"/>
            <a:ext cx="5811876"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2737"/>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83171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35551"/>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000" y="966165"/>
            <a:ext cx="3833880"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3833880"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12016" y="966165"/>
            <a:ext cx="3831692"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19831" y="1517904"/>
            <a:ext cx="3831692"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37939" y="966165"/>
            <a:ext cx="3797323"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45754" y="1517904"/>
            <a:ext cx="3797323" cy="4110352"/>
          </a:xfrm>
          <a:ln w="12700">
            <a:noFill/>
          </a:ln>
        </p:spPr>
        <p:txBody>
          <a:bodyPr tIns="45720" bIns="91440"/>
          <a:lstStyle>
            <a:lvl1pPr marL="227013" indent="-227013">
              <a:lnSpc>
                <a:spcPct val="90000"/>
              </a:lnSpc>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936"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08521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816" y="966459"/>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914400" indent="-227013">
              <a:lnSpc>
                <a:spcPct val="90000"/>
              </a:lnSpc>
              <a:buFont typeface="Century Gothic" panose="020B0502020202020204" pitchFamily="34" charset="0"/>
              <a:buChar char="•"/>
              <a:tabLst/>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3916" y="969264"/>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30537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a:lnSpc>
                <a:spcPct val="90000"/>
              </a:lnSpc>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04922" y="969264"/>
            <a:ext cx="2868091"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2498" y="969264"/>
            <a:ext cx="2879502"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3193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Tree>
    <p:extLst>
      <p:ext uri="{BB962C8B-B14F-4D97-AF65-F5344CB8AC3E}">
        <p14:creationId xmlns:p14="http://schemas.microsoft.com/office/powerpoint/2010/main" val="184697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862842F-612F-3641-9908-4224FD3698B3}"/>
              </a:ext>
            </a:extLst>
          </p:cNvPr>
          <p:cNvPicPr>
            <a:picLocks noChangeAspect="1"/>
          </p:cNvPicPr>
          <p:nvPr userDrawn="1"/>
        </p:nvPicPr>
        <p:blipFill>
          <a:blip r:embed="rId15"/>
          <a:stretch>
            <a:fillRect/>
          </a:stretch>
        </p:blipFill>
        <p:spPr>
          <a:xfrm>
            <a:off x="405644" y="6452482"/>
            <a:ext cx="2112264" cy="301752"/>
          </a:xfrm>
          <a:prstGeom prst="rect">
            <a:avLst/>
          </a:prstGeom>
        </p:spPr>
      </p:pic>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736" r:id="rId4"/>
    <p:sldLayoutId id="2147483663" r:id="rId5"/>
    <p:sldLayoutId id="2147483685" r:id="rId6"/>
    <p:sldLayoutId id="2147483750" r:id="rId7"/>
    <p:sldLayoutId id="2147483755" r:id="rId8"/>
    <p:sldLayoutId id="2147483754" r:id="rId9"/>
    <p:sldLayoutId id="2147483667" r:id="rId10"/>
    <p:sldLayoutId id="2147483725" r:id="rId11"/>
    <p:sldLayoutId id="2147483756" r:id="rId12"/>
    <p:sldLayoutId id="2147483678" r:id="rId13"/>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2E50-62CB-4CE0-8ADF-3664C4440F12}"/>
              </a:ext>
            </a:extLst>
          </p:cNvPr>
          <p:cNvSpPr>
            <a:spLocks noGrp="1"/>
          </p:cNvSpPr>
          <p:nvPr>
            <p:ph type="title"/>
          </p:nvPr>
        </p:nvSpPr>
        <p:spPr>
          <a:xfrm>
            <a:off x="429767" y="274320"/>
            <a:ext cx="11430000" cy="535531"/>
          </a:xfrm>
        </p:spPr>
        <p:txBody>
          <a:bodyPr/>
          <a:lstStyle/>
          <a:p>
            <a:r>
              <a:rPr lang="en-US" dirty="0"/>
              <a:t>Complex materials away from equilibrium</a:t>
            </a:r>
          </a:p>
        </p:txBody>
      </p:sp>
      <p:sp>
        <p:nvSpPr>
          <p:cNvPr id="4" name="TextBox 3">
            <a:extLst>
              <a:ext uri="{FF2B5EF4-FFF2-40B4-BE49-F238E27FC236}">
                <a16:creationId xmlns:a16="http://schemas.microsoft.com/office/drawing/2014/main" id="{555F4AAA-364A-44F1-87FA-26EEBA7720D9}"/>
              </a:ext>
            </a:extLst>
          </p:cNvPr>
          <p:cNvSpPr txBox="1"/>
          <p:nvPr/>
        </p:nvSpPr>
        <p:spPr>
          <a:xfrm>
            <a:off x="1530383" y="1207601"/>
            <a:ext cx="10101613" cy="1200329"/>
          </a:xfrm>
          <a:prstGeom prst="rect">
            <a:avLst/>
          </a:prstGeom>
          <a:noFill/>
        </p:spPr>
        <p:txBody>
          <a:bodyPr wrap="square" rtlCol="0">
            <a:spAutoFit/>
          </a:bodyPr>
          <a:lstStyle/>
          <a:p>
            <a:r>
              <a:rPr lang="en-US" dirty="0">
                <a:latin typeface="+mj-lt"/>
              </a:rPr>
              <a:t>It is incredibly hard to study how hierarchical structures arise in complex materials and respond to changing conditions </a:t>
            </a:r>
          </a:p>
          <a:p>
            <a:pPr marL="285750" indent="-285750">
              <a:buFont typeface="Arial" panose="020B0604020202020204" pitchFamily="34" charset="0"/>
              <a:buChar char="•"/>
            </a:pPr>
            <a:r>
              <a:rPr lang="en-US" dirty="0">
                <a:latin typeface="+mj-lt"/>
              </a:rPr>
              <a:t>The relevant length and time scales span several decades </a:t>
            </a:r>
          </a:p>
          <a:p>
            <a:pPr marL="285750" indent="-285750">
              <a:buFont typeface="Arial" panose="020B0604020202020204" pitchFamily="34" charset="0"/>
              <a:buChar char="•"/>
            </a:pPr>
            <a:r>
              <a:rPr lang="en-US" dirty="0">
                <a:latin typeface="+mj-lt"/>
              </a:rPr>
              <a:t>Local structures give rise to the nanoscale features and bulk material</a:t>
            </a:r>
            <a:r>
              <a:rPr lang="en-US" dirty="0"/>
              <a:t> properties</a:t>
            </a:r>
          </a:p>
        </p:txBody>
      </p:sp>
      <p:pic>
        <p:nvPicPr>
          <p:cNvPr id="6" name="Picture 5">
            <a:extLst>
              <a:ext uri="{FF2B5EF4-FFF2-40B4-BE49-F238E27FC236}">
                <a16:creationId xmlns:a16="http://schemas.microsoft.com/office/drawing/2014/main" id="{E7BB78FF-53C4-4848-B4A4-B1358B32E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975" y="2472345"/>
            <a:ext cx="2888992" cy="3230054"/>
          </a:xfrm>
          <a:prstGeom prst="rect">
            <a:avLst/>
          </a:prstGeom>
        </p:spPr>
      </p:pic>
      <p:sp>
        <p:nvSpPr>
          <p:cNvPr id="7" name="TextBox 6">
            <a:extLst>
              <a:ext uri="{FF2B5EF4-FFF2-40B4-BE49-F238E27FC236}">
                <a16:creationId xmlns:a16="http://schemas.microsoft.com/office/drawing/2014/main" id="{4C91D2DC-3C9B-4CE0-A429-8F7197B77107}"/>
              </a:ext>
            </a:extLst>
          </p:cNvPr>
          <p:cNvSpPr txBox="1"/>
          <p:nvPr/>
        </p:nvSpPr>
        <p:spPr>
          <a:xfrm>
            <a:off x="363793" y="3364097"/>
            <a:ext cx="2103182" cy="1446550"/>
          </a:xfrm>
          <a:prstGeom prst="rect">
            <a:avLst/>
          </a:prstGeom>
          <a:noFill/>
        </p:spPr>
        <p:txBody>
          <a:bodyPr wrap="square" rtlCol="0">
            <a:spAutoFit/>
          </a:bodyPr>
          <a:lstStyle/>
          <a:p>
            <a:r>
              <a:rPr lang="en-US" sz="1400" b="1" dirty="0">
                <a:latin typeface="+mj-lt"/>
              </a:rPr>
              <a:t>Polymer complex coacervates</a:t>
            </a:r>
          </a:p>
          <a:p>
            <a:r>
              <a:rPr lang="en-US" sz="1200" dirty="0">
                <a:latin typeface="+mj-lt"/>
              </a:rPr>
              <a:t>(Srivastava et al., 2017. image courtesy of Peter Allen, Institute for Molecular Engineering, The University of Chicago)</a:t>
            </a:r>
          </a:p>
        </p:txBody>
      </p:sp>
      <p:pic>
        <p:nvPicPr>
          <p:cNvPr id="9" name="Picture 8">
            <a:extLst>
              <a:ext uri="{FF2B5EF4-FFF2-40B4-BE49-F238E27FC236}">
                <a16:creationId xmlns:a16="http://schemas.microsoft.com/office/drawing/2014/main" id="{1A97555F-C014-47D9-8BD9-C6B60923168A}"/>
              </a:ext>
            </a:extLst>
          </p:cNvPr>
          <p:cNvPicPr/>
          <p:nvPr/>
        </p:nvPicPr>
        <p:blipFill>
          <a:blip r:embed="rId4"/>
          <a:stretch>
            <a:fillRect/>
          </a:stretch>
        </p:blipFill>
        <p:spPr>
          <a:xfrm>
            <a:off x="5461225" y="2481991"/>
            <a:ext cx="4359050" cy="3210762"/>
          </a:xfrm>
          <a:prstGeom prst="rect">
            <a:avLst/>
          </a:prstGeom>
        </p:spPr>
      </p:pic>
      <p:sp>
        <p:nvSpPr>
          <p:cNvPr id="10" name="TextBox 9">
            <a:extLst>
              <a:ext uri="{FF2B5EF4-FFF2-40B4-BE49-F238E27FC236}">
                <a16:creationId xmlns:a16="http://schemas.microsoft.com/office/drawing/2014/main" id="{6DD15753-343A-48CD-8220-192F0D589337}"/>
              </a:ext>
            </a:extLst>
          </p:cNvPr>
          <p:cNvSpPr txBox="1"/>
          <p:nvPr/>
        </p:nvSpPr>
        <p:spPr>
          <a:xfrm>
            <a:off x="9577295" y="3656485"/>
            <a:ext cx="2525050" cy="861774"/>
          </a:xfrm>
          <a:prstGeom prst="rect">
            <a:avLst/>
          </a:prstGeom>
          <a:noFill/>
        </p:spPr>
        <p:txBody>
          <a:bodyPr wrap="square" rtlCol="0">
            <a:spAutoFit/>
          </a:bodyPr>
          <a:lstStyle/>
          <a:p>
            <a:r>
              <a:rPr lang="en-US" sz="1400" b="1" dirty="0">
                <a:latin typeface="+mj-lt"/>
              </a:rPr>
              <a:t>Carbide-derived carbon</a:t>
            </a:r>
          </a:p>
          <a:p>
            <a:r>
              <a:rPr lang="en-US" sz="1200" dirty="0">
                <a:latin typeface="+mj-lt"/>
              </a:rPr>
              <a:t>(Data from H.-W. Wang, personal communication; inset image: Zhan et al. 2017)</a:t>
            </a:r>
          </a:p>
        </p:txBody>
      </p:sp>
      <p:sp>
        <p:nvSpPr>
          <p:cNvPr id="11" name="TextBox 10">
            <a:extLst>
              <a:ext uri="{FF2B5EF4-FFF2-40B4-BE49-F238E27FC236}">
                <a16:creationId xmlns:a16="http://schemas.microsoft.com/office/drawing/2014/main" id="{822F9CFB-B21B-407C-BD0B-C5746836B2EA}"/>
              </a:ext>
            </a:extLst>
          </p:cNvPr>
          <p:cNvSpPr txBox="1"/>
          <p:nvPr/>
        </p:nvSpPr>
        <p:spPr>
          <a:xfrm>
            <a:off x="3069967" y="5949141"/>
            <a:ext cx="6052065" cy="707886"/>
          </a:xfrm>
          <a:prstGeom prst="rect">
            <a:avLst/>
          </a:prstGeom>
          <a:solidFill>
            <a:schemeClr val="tx1"/>
          </a:solidFill>
        </p:spPr>
        <p:txBody>
          <a:bodyPr wrap="square" rtlCol="0">
            <a:spAutoFit/>
          </a:bodyPr>
          <a:lstStyle/>
          <a:p>
            <a:pPr algn="ctr"/>
            <a:r>
              <a:rPr lang="en-US" sz="2000" b="1" dirty="0">
                <a:solidFill>
                  <a:schemeClr val="bg1"/>
                </a:solidFill>
                <a:latin typeface="Calibri"/>
                <a:cs typeface="Calibri"/>
              </a:rPr>
              <a:t>STS tools will allow researchers to study sub-minute processes in complex materials</a:t>
            </a:r>
          </a:p>
        </p:txBody>
      </p:sp>
    </p:spTree>
    <p:extLst>
      <p:ext uri="{BB962C8B-B14F-4D97-AF65-F5344CB8AC3E}">
        <p14:creationId xmlns:p14="http://schemas.microsoft.com/office/powerpoint/2010/main" val="392209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6246-5AB7-4AD3-B720-161936C4E8AD}"/>
              </a:ext>
            </a:extLst>
          </p:cNvPr>
          <p:cNvSpPr>
            <a:spLocks noGrp="1"/>
          </p:cNvSpPr>
          <p:nvPr>
            <p:ph type="title"/>
          </p:nvPr>
        </p:nvSpPr>
        <p:spPr>
          <a:xfrm>
            <a:off x="486917" y="109181"/>
            <a:ext cx="11430000" cy="539496"/>
          </a:xfrm>
        </p:spPr>
        <p:txBody>
          <a:bodyPr/>
          <a:lstStyle/>
          <a:p>
            <a:r>
              <a:rPr lang="en-US" dirty="0"/>
              <a:t>Complex materials away from equilibrium</a:t>
            </a:r>
          </a:p>
        </p:txBody>
      </p:sp>
      <p:sp>
        <p:nvSpPr>
          <p:cNvPr id="5" name="TextBox 4">
            <a:extLst>
              <a:ext uri="{FF2B5EF4-FFF2-40B4-BE49-F238E27FC236}">
                <a16:creationId xmlns:a16="http://schemas.microsoft.com/office/drawing/2014/main" id="{9269DEF7-46AC-4DFA-A4A8-BE69484C0B2E}"/>
              </a:ext>
            </a:extLst>
          </p:cNvPr>
          <p:cNvSpPr txBox="1"/>
          <p:nvPr/>
        </p:nvSpPr>
        <p:spPr>
          <a:xfrm>
            <a:off x="1045348" y="941253"/>
            <a:ext cx="3149600" cy="369332"/>
          </a:xfrm>
          <a:prstGeom prst="rect">
            <a:avLst/>
          </a:prstGeom>
          <a:solidFill>
            <a:srgbClr val="094769"/>
          </a:solidFill>
        </p:spPr>
        <p:txBody>
          <a:bodyPr wrap="square" rtlCol="0">
            <a:spAutoFit/>
          </a:bodyPr>
          <a:lstStyle/>
          <a:p>
            <a:pPr algn="ctr"/>
            <a:r>
              <a:rPr lang="en-US" dirty="0">
                <a:solidFill>
                  <a:schemeClr val="bg1"/>
                </a:solidFill>
                <a:latin typeface="+mj-lt"/>
              </a:rPr>
              <a:t>Opportunity</a:t>
            </a:r>
          </a:p>
        </p:txBody>
      </p:sp>
      <p:sp>
        <p:nvSpPr>
          <p:cNvPr id="6" name="TextBox 5">
            <a:extLst>
              <a:ext uri="{FF2B5EF4-FFF2-40B4-BE49-F238E27FC236}">
                <a16:creationId xmlns:a16="http://schemas.microsoft.com/office/drawing/2014/main" id="{7FC5F6F3-E4D8-4932-B245-994A233AB1AA}"/>
              </a:ext>
            </a:extLst>
          </p:cNvPr>
          <p:cNvSpPr txBox="1"/>
          <p:nvPr/>
        </p:nvSpPr>
        <p:spPr>
          <a:xfrm>
            <a:off x="1045348" y="3472793"/>
            <a:ext cx="3149600" cy="369332"/>
          </a:xfrm>
          <a:prstGeom prst="rect">
            <a:avLst/>
          </a:prstGeom>
          <a:solidFill>
            <a:srgbClr val="094769"/>
          </a:solidFill>
        </p:spPr>
        <p:txBody>
          <a:bodyPr wrap="square" rtlCol="0">
            <a:spAutoFit/>
          </a:bodyPr>
          <a:lstStyle/>
          <a:p>
            <a:pPr algn="ctr"/>
            <a:r>
              <a:rPr lang="en-US" dirty="0">
                <a:solidFill>
                  <a:schemeClr val="bg1"/>
                </a:solidFill>
                <a:latin typeface="+mj-lt"/>
              </a:rPr>
              <a:t>Importance of STS</a:t>
            </a:r>
          </a:p>
        </p:txBody>
      </p:sp>
      <p:sp>
        <p:nvSpPr>
          <p:cNvPr id="7" name="TextBox 6">
            <a:extLst>
              <a:ext uri="{FF2B5EF4-FFF2-40B4-BE49-F238E27FC236}">
                <a16:creationId xmlns:a16="http://schemas.microsoft.com/office/drawing/2014/main" id="{696034A8-16A0-4B00-8503-2649491DA422}"/>
              </a:ext>
            </a:extLst>
          </p:cNvPr>
          <p:cNvSpPr txBox="1"/>
          <p:nvPr/>
        </p:nvSpPr>
        <p:spPr>
          <a:xfrm>
            <a:off x="6773048" y="932793"/>
            <a:ext cx="3149600" cy="369332"/>
          </a:xfrm>
          <a:prstGeom prst="rect">
            <a:avLst/>
          </a:prstGeom>
          <a:solidFill>
            <a:srgbClr val="094769"/>
          </a:solidFill>
        </p:spPr>
        <p:txBody>
          <a:bodyPr wrap="square" rtlCol="0">
            <a:spAutoFit/>
          </a:bodyPr>
          <a:lstStyle/>
          <a:p>
            <a:pPr algn="ctr"/>
            <a:r>
              <a:rPr lang="en-US" dirty="0">
                <a:solidFill>
                  <a:schemeClr val="bg1"/>
                </a:solidFill>
                <a:latin typeface="+mj-lt"/>
              </a:rPr>
              <a:t>STS Tools Required</a:t>
            </a:r>
          </a:p>
        </p:txBody>
      </p:sp>
      <p:sp>
        <p:nvSpPr>
          <p:cNvPr id="8" name="TextBox 7">
            <a:extLst>
              <a:ext uri="{FF2B5EF4-FFF2-40B4-BE49-F238E27FC236}">
                <a16:creationId xmlns:a16="http://schemas.microsoft.com/office/drawing/2014/main" id="{C62FD9D1-89F3-4DC7-9260-AC7599690FFA}"/>
              </a:ext>
            </a:extLst>
          </p:cNvPr>
          <p:cNvSpPr txBox="1"/>
          <p:nvPr/>
        </p:nvSpPr>
        <p:spPr>
          <a:xfrm>
            <a:off x="6887348" y="3472793"/>
            <a:ext cx="3149600" cy="369332"/>
          </a:xfrm>
          <a:prstGeom prst="rect">
            <a:avLst/>
          </a:prstGeom>
          <a:solidFill>
            <a:srgbClr val="094769"/>
          </a:solidFill>
        </p:spPr>
        <p:txBody>
          <a:bodyPr wrap="square" rtlCol="0">
            <a:spAutoFit/>
          </a:bodyPr>
          <a:lstStyle/>
          <a:p>
            <a:pPr algn="ctr"/>
            <a:r>
              <a:rPr lang="en-US" dirty="0">
                <a:solidFill>
                  <a:schemeClr val="bg1"/>
                </a:solidFill>
                <a:latin typeface="+mj-lt"/>
              </a:rPr>
              <a:t>Broader Scientific Impact</a:t>
            </a:r>
          </a:p>
        </p:txBody>
      </p:sp>
      <p:sp>
        <p:nvSpPr>
          <p:cNvPr id="9" name="Text Box 4">
            <a:extLst>
              <a:ext uri="{FF2B5EF4-FFF2-40B4-BE49-F238E27FC236}">
                <a16:creationId xmlns:a16="http://schemas.microsoft.com/office/drawing/2014/main" id="{3EA01189-FA4D-4124-80C9-177D00C44193}"/>
              </a:ext>
            </a:extLst>
          </p:cNvPr>
          <p:cNvSpPr txBox="1">
            <a:spLocks noChangeArrowheads="1"/>
          </p:cNvSpPr>
          <p:nvPr/>
        </p:nvSpPr>
        <p:spPr bwMode="auto">
          <a:xfrm>
            <a:off x="703208" y="3850056"/>
            <a:ext cx="4523614" cy="1569660"/>
          </a:xfrm>
          <a:prstGeom prst="rect">
            <a:avLst/>
          </a:prstGeom>
          <a:noFill/>
          <a:ln w="9525">
            <a:noFill/>
            <a:miter lim="800000"/>
            <a:headEnd/>
            <a:tailEnd/>
          </a:ln>
        </p:spPr>
        <p:txBody>
          <a:bodyPr wrap="square">
            <a:spAutoFit/>
          </a:bodyPr>
          <a:lstStyle/>
          <a:p>
            <a:pPr eaLnBrk="0" hangingPunct="0"/>
            <a:r>
              <a:rPr lang="en-US" sz="1600" b="1" dirty="0">
                <a:latin typeface="+mj-lt"/>
              </a:rPr>
              <a:t>The high peak brightness and potential for measurements over a wide dynamic range at the STS due to the source frequency enables time-resolved studies of out-of-equilibrium structures that span decades in length scales with sub-minute resolution. </a:t>
            </a:r>
          </a:p>
        </p:txBody>
      </p:sp>
      <p:sp>
        <p:nvSpPr>
          <p:cNvPr id="10" name="Text Box 5">
            <a:extLst>
              <a:ext uri="{FF2B5EF4-FFF2-40B4-BE49-F238E27FC236}">
                <a16:creationId xmlns:a16="http://schemas.microsoft.com/office/drawing/2014/main" id="{1DACF9C9-21FC-4FFF-967E-B1FE060A30BC}"/>
              </a:ext>
            </a:extLst>
          </p:cNvPr>
          <p:cNvSpPr txBox="1">
            <a:spLocks noChangeArrowheads="1"/>
          </p:cNvSpPr>
          <p:nvPr/>
        </p:nvSpPr>
        <p:spPr bwMode="auto">
          <a:xfrm>
            <a:off x="703208" y="1315360"/>
            <a:ext cx="4434715" cy="1323439"/>
          </a:xfrm>
          <a:prstGeom prst="rect">
            <a:avLst/>
          </a:prstGeom>
          <a:noFill/>
          <a:ln w="9525">
            <a:noFill/>
            <a:miter lim="800000"/>
            <a:headEnd/>
            <a:tailEnd/>
          </a:ln>
        </p:spPr>
        <p:txBody>
          <a:bodyPr wrap="square">
            <a:spAutoFit/>
          </a:bodyPr>
          <a:lstStyle/>
          <a:p>
            <a:r>
              <a:rPr lang="en-US" sz="1600" b="1" dirty="0">
                <a:latin typeface="+mj-lt"/>
                <a:cs typeface="Calibri"/>
              </a:rPr>
              <a:t>Understanding the formation and evolution of complex hierarchical structures during self-assembly and their duty cycle provide avenues for developing new materials to meet desired performance characteristics. </a:t>
            </a:r>
          </a:p>
        </p:txBody>
      </p:sp>
      <p:sp>
        <p:nvSpPr>
          <p:cNvPr id="11" name="Text Box 6">
            <a:extLst>
              <a:ext uri="{FF2B5EF4-FFF2-40B4-BE49-F238E27FC236}">
                <a16:creationId xmlns:a16="http://schemas.microsoft.com/office/drawing/2014/main" id="{6585EF39-7DA2-4BB1-89B6-C27219DF8643}"/>
              </a:ext>
            </a:extLst>
          </p:cNvPr>
          <p:cNvSpPr txBox="1">
            <a:spLocks noChangeArrowheads="1"/>
          </p:cNvSpPr>
          <p:nvPr/>
        </p:nvSpPr>
        <p:spPr bwMode="auto">
          <a:xfrm>
            <a:off x="6524625" y="1315360"/>
            <a:ext cx="4837386" cy="1815882"/>
          </a:xfrm>
          <a:prstGeom prst="rect">
            <a:avLst/>
          </a:prstGeom>
          <a:noFill/>
          <a:ln w="9525">
            <a:noFill/>
            <a:miter lim="800000"/>
            <a:headEnd/>
            <a:tailEnd/>
          </a:ln>
        </p:spPr>
        <p:txBody>
          <a:bodyPr wrap="square">
            <a:spAutoFit/>
          </a:bodyPr>
          <a:lstStyle/>
          <a:p>
            <a:pPr eaLnBrk="0" hangingPunct="0">
              <a:spcBef>
                <a:spcPct val="50000"/>
              </a:spcBef>
            </a:pPr>
            <a:r>
              <a:rPr lang="en-US" sz="1600" b="1" dirty="0">
                <a:latin typeface="+mj-lt"/>
                <a:cs typeface="Calibri"/>
              </a:rPr>
              <a:t>Beamlines must provide high flux and the ability to measure a wide range of length scales at the same time.  Instruments must also allow for the use of a very diverse range of sample environments to enable scientists to reproduce real-world processing and usage conditions for the materials to be studied.</a:t>
            </a:r>
          </a:p>
        </p:txBody>
      </p:sp>
      <p:sp>
        <p:nvSpPr>
          <p:cNvPr id="12" name="Text Box 7">
            <a:extLst>
              <a:ext uri="{FF2B5EF4-FFF2-40B4-BE49-F238E27FC236}">
                <a16:creationId xmlns:a16="http://schemas.microsoft.com/office/drawing/2014/main" id="{1979842E-105B-4988-AFF1-8EC7D2BCF942}"/>
              </a:ext>
            </a:extLst>
          </p:cNvPr>
          <p:cNvSpPr txBox="1">
            <a:spLocks noChangeArrowheads="1"/>
          </p:cNvSpPr>
          <p:nvPr/>
        </p:nvSpPr>
        <p:spPr bwMode="auto">
          <a:xfrm>
            <a:off x="6524625" y="3850056"/>
            <a:ext cx="5010150" cy="1815882"/>
          </a:xfrm>
          <a:prstGeom prst="rect">
            <a:avLst/>
          </a:prstGeom>
          <a:noFill/>
          <a:ln w="9525">
            <a:noFill/>
            <a:miter lim="800000"/>
            <a:headEnd/>
            <a:tailEnd/>
          </a:ln>
        </p:spPr>
        <p:txBody>
          <a:bodyPr wrap="square">
            <a:spAutoFit/>
          </a:bodyPr>
          <a:lstStyle/>
          <a:p>
            <a:pPr eaLnBrk="0" hangingPunct="0"/>
            <a:r>
              <a:rPr lang="en-US" sz="1600" b="1" dirty="0">
                <a:latin typeface="+mj-lt"/>
                <a:cs typeface="Calibri"/>
              </a:rPr>
              <a:t>Self-assembly of hierarchical structures and their response to external forces remain two of the most challenging problems in materials science.  Revealing how to control structure formation and predict how it will respond during real-world applications has the potential to revolutionize many aspects of our daily lives.   </a:t>
            </a:r>
          </a:p>
        </p:txBody>
      </p:sp>
      <p:sp>
        <p:nvSpPr>
          <p:cNvPr id="13" name="TextBox 12">
            <a:extLst>
              <a:ext uri="{FF2B5EF4-FFF2-40B4-BE49-F238E27FC236}">
                <a16:creationId xmlns:a16="http://schemas.microsoft.com/office/drawing/2014/main" id="{BE6774DB-8B96-4FB4-B72E-7BA01276F525}"/>
              </a:ext>
            </a:extLst>
          </p:cNvPr>
          <p:cNvSpPr txBox="1"/>
          <p:nvPr/>
        </p:nvSpPr>
        <p:spPr>
          <a:xfrm>
            <a:off x="2740003" y="6024945"/>
            <a:ext cx="9613922" cy="723275"/>
          </a:xfrm>
          <a:prstGeom prst="rect">
            <a:avLst/>
          </a:prstGeom>
          <a:noFill/>
        </p:spPr>
        <p:txBody>
          <a:bodyPr wrap="square" rtlCol="0">
            <a:spAutoFit/>
          </a:bodyPr>
          <a:lstStyle/>
          <a:p>
            <a:pPr marL="182880" indent="-457200">
              <a:spcAft>
                <a:spcPts val="300"/>
              </a:spcAft>
            </a:pPr>
            <a:r>
              <a:rPr lang="en-US" sz="1200" b="1" dirty="0">
                <a:latin typeface="+mj-lt"/>
                <a:cs typeface="Calibri"/>
              </a:rPr>
              <a:t>References: </a:t>
            </a:r>
          </a:p>
          <a:p>
            <a:pPr marL="182880" indent="-457200">
              <a:spcAft>
                <a:spcPts val="300"/>
              </a:spcAft>
            </a:pPr>
            <a:r>
              <a:rPr lang="en-US" sz="1200" dirty="0">
                <a:latin typeface="+mj-lt"/>
                <a:cs typeface="Calibri"/>
              </a:rPr>
              <a:t>[Srivastava et al., 2017] “Gel phase formation in dilute triblock </a:t>
            </a:r>
            <a:r>
              <a:rPr lang="en-US" sz="1200" dirty="0" err="1">
                <a:latin typeface="+mj-lt"/>
                <a:cs typeface="Calibri"/>
              </a:rPr>
              <a:t>copolyeletrolyte</a:t>
            </a:r>
            <a:r>
              <a:rPr lang="en-US" sz="1200" dirty="0">
                <a:latin typeface="+mj-lt"/>
                <a:cs typeface="Calibri"/>
              </a:rPr>
              <a:t> complexes, Nat. </a:t>
            </a:r>
            <a:r>
              <a:rPr lang="en-US" sz="1200" dirty="0" err="1">
                <a:latin typeface="+mj-lt"/>
                <a:cs typeface="Calibri"/>
              </a:rPr>
              <a:t>Commun</a:t>
            </a:r>
            <a:r>
              <a:rPr lang="en-US" sz="1200" dirty="0">
                <a:latin typeface="+mj-lt"/>
                <a:cs typeface="Calibri"/>
              </a:rPr>
              <a:t>. 8: 14131. </a:t>
            </a:r>
          </a:p>
          <a:p>
            <a:pPr marL="182880" indent="-457200">
              <a:spcAft>
                <a:spcPts val="300"/>
              </a:spcAft>
            </a:pPr>
            <a:r>
              <a:rPr lang="en-US" sz="1200" dirty="0">
                <a:latin typeface="+mj-lt"/>
                <a:cs typeface="Calibri"/>
              </a:rPr>
              <a:t>[Zhan et al., 2017] Computational insights into materials and interfaces for capacitive energy storage, Adv. Sci. 4, 1700059</a:t>
            </a:r>
            <a:r>
              <a:rPr lang="en-US" sz="900" dirty="0">
                <a:latin typeface="+mj-lt"/>
                <a:cs typeface="Calibri"/>
              </a:rPr>
              <a:t>.  </a:t>
            </a:r>
          </a:p>
        </p:txBody>
      </p:sp>
    </p:spTree>
    <p:extLst>
      <p:ext uri="{BB962C8B-B14F-4D97-AF65-F5344CB8AC3E}">
        <p14:creationId xmlns:p14="http://schemas.microsoft.com/office/powerpoint/2010/main" val="1369113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91DC-7C79-47F8-BE29-80E2E87D58FB}"/>
              </a:ext>
            </a:extLst>
          </p:cNvPr>
          <p:cNvSpPr>
            <a:spLocks noGrp="1"/>
          </p:cNvSpPr>
          <p:nvPr>
            <p:ph type="title"/>
          </p:nvPr>
        </p:nvSpPr>
        <p:spPr>
          <a:xfrm>
            <a:off x="429766" y="274320"/>
            <a:ext cx="11628883" cy="978729"/>
          </a:xfrm>
        </p:spPr>
        <p:txBody>
          <a:bodyPr/>
          <a:lstStyle/>
          <a:p>
            <a:r>
              <a:rPr lang="en-US" dirty="0"/>
              <a:t>Fundamental Properties of Quantum Disordered Materials</a:t>
            </a:r>
            <a:br>
              <a:rPr lang="en-US" dirty="0"/>
            </a:br>
            <a:endParaRPr lang="en-US" dirty="0"/>
          </a:p>
        </p:txBody>
      </p:sp>
      <p:sp>
        <p:nvSpPr>
          <p:cNvPr id="4" name="TextBox 3">
            <a:extLst>
              <a:ext uri="{FF2B5EF4-FFF2-40B4-BE49-F238E27FC236}">
                <a16:creationId xmlns:a16="http://schemas.microsoft.com/office/drawing/2014/main" id="{18790DC4-934D-48CE-8C80-1B2BB334C479}"/>
              </a:ext>
            </a:extLst>
          </p:cNvPr>
          <p:cNvSpPr txBox="1"/>
          <p:nvPr/>
        </p:nvSpPr>
        <p:spPr>
          <a:xfrm>
            <a:off x="748131" y="1442198"/>
            <a:ext cx="10992152" cy="1200329"/>
          </a:xfrm>
          <a:prstGeom prst="rect">
            <a:avLst/>
          </a:prstGeom>
          <a:noFill/>
        </p:spPr>
        <p:txBody>
          <a:bodyPr wrap="square" rtlCol="0">
            <a:spAutoFit/>
          </a:bodyPr>
          <a:lstStyle/>
          <a:p>
            <a:r>
              <a:rPr lang="en-US" dirty="0">
                <a:latin typeface="+mj-lt"/>
              </a:rPr>
              <a:t>“Neutron scattering experiments have long been a crucial tool in establishing the basics of quantum spin liquid behaviors: the absence of long-range order, the presence of fractionalized excitations, and the onset of the magnetic gap.”</a:t>
            </a:r>
          </a:p>
          <a:p>
            <a:pPr lvl="1"/>
            <a:r>
              <a:rPr lang="en-US" b="1" i="1" dirty="0">
                <a:latin typeface="+mj-lt"/>
              </a:rPr>
              <a:t>Basic Research Needs Workshop on Quantum Materials for Energy Relevant Technology, 2016</a:t>
            </a:r>
          </a:p>
        </p:txBody>
      </p:sp>
      <p:pic>
        <p:nvPicPr>
          <p:cNvPr id="5" name="Picture 2" descr="Kitaev quantum spin liquid response in RuCl3">
            <a:extLst>
              <a:ext uri="{FF2B5EF4-FFF2-40B4-BE49-F238E27FC236}">
                <a16:creationId xmlns:a16="http://schemas.microsoft.com/office/drawing/2014/main" id="{6340682F-955C-45F3-A083-3DC8B7A59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2896577"/>
            <a:ext cx="3329152" cy="22138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767BBD1-000D-4A7B-B71E-E167EEF0B87A}"/>
              </a:ext>
            </a:extLst>
          </p:cNvPr>
          <p:cNvPicPr>
            <a:picLocks noChangeAspect="1"/>
          </p:cNvPicPr>
          <p:nvPr/>
        </p:nvPicPr>
        <p:blipFill>
          <a:blip r:embed="rId3"/>
          <a:stretch>
            <a:fillRect/>
          </a:stretch>
        </p:blipFill>
        <p:spPr>
          <a:xfrm>
            <a:off x="5080436" y="2896577"/>
            <a:ext cx="2980224" cy="2389297"/>
          </a:xfrm>
          <a:prstGeom prst="rect">
            <a:avLst/>
          </a:prstGeom>
        </p:spPr>
      </p:pic>
      <p:sp>
        <p:nvSpPr>
          <p:cNvPr id="7" name="TextBox 6">
            <a:extLst>
              <a:ext uri="{FF2B5EF4-FFF2-40B4-BE49-F238E27FC236}">
                <a16:creationId xmlns:a16="http://schemas.microsoft.com/office/drawing/2014/main" id="{D292FA80-7126-4E80-9BF3-2EEDD3A7952E}"/>
              </a:ext>
            </a:extLst>
          </p:cNvPr>
          <p:cNvSpPr txBox="1"/>
          <p:nvPr/>
        </p:nvSpPr>
        <p:spPr>
          <a:xfrm>
            <a:off x="8076233" y="3292010"/>
            <a:ext cx="3574988" cy="1200329"/>
          </a:xfrm>
          <a:prstGeom prst="rect">
            <a:avLst/>
          </a:prstGeom>
          <a:noFill/>
        </p:spPr>
        <p:txBody>
          <a:bodyPr wrap="square" rtlCol="0">
            <a:spAutoFit/>
          </a:bodyPr>
          <a:lstStyle/>
          <a:p>
            <a:pPr algn="l">
              <a:lnSpc>
                <a:spcPct val="90000"/>
              </a:lnSpc>
            </a:pPr>
            <a:r>
              <a:rPr lang="en-US" sz="1600" dirty="0">
                <a:latin typeface="+mj-lt"/>
              </a:rPr>
              <a:t>Inelastic neutron scattering has shown the presence of fractionalized excitations in the candidate </a:t>
            </a:r>
            <a:r>
              <a:rPr lang="en-US" sz="1600" dirty="0" err="1">
                <a:latin typeface="+mj-lt"/>
              </a:rPr>
              <a:t>Kitaev</a:t>
            </a:r>
            <a:r>
              <a:rPr lang="en-US" sz="1600" dirty="0">
                <a:latin typeface="+mj-lt"/>
              </a:rPr>
              <a:t> Quantum Spin Liquid, </a:t>
            </a:r>
            <a:r>
              <a:rPr lang="en-US" sz="1600" dirty="0">
                <a:latin typeface="Symbol" panose="05050102010706020507" pitchFamily="18" charset="2"/>
              </a:rPr>
              <a:t>a</a:t>
            </a:r>
            <a:r>
              <a:rPr lang="en-US" sz="1600" dirty="0">
                <a:latin typeface="+mj-lt"/>
              </a:rPr>
              <a:t>-RuCl</a:t>
            </a:r>
            <a:r>
              <a:rPr lang="en-US" sz="1600" baseline="-25000" dirty="0">
                <a:latin typeface="+mj-lt"/>
              </a:rPr>
              <a:t>3</a:t>
            </a:r>
          </a:p>
        </p:txBody>
      </p:sp>
      <p:sp>
        <p:nvSpPr>
          <p:cNvPr id="8" name="TextBox 7">
            <a:extLst>
              <a:ext uri="{FF2B5EF4-FFF2-40B4-BE49-F238E27FC236}">
                <a16:creationId xmlns:a16="http://schemas.microsoft.com/office/drawing/2014/main" id="{FF8DD2F9-0D75-4EDB-AD54-100AD2F7A716}"/>
              </a:ext>
            </a:extLst>
          </p:cNvPr>
          <p:cNvSpPr txBox="1"/>
          <p:nvPr/>
        </p:nvSpPr>
        <p:spPr>
          <a:xfrm>
            <a:off x="3150819" y="5364514"/>
            <a:ext cx="6402255" cy="1323439"/>
          </a:xfrm>
          <a:prstGeom prst="rect">
            <a:avLst/>
          </a:prstGeom>
          <a:solidFill>
            <a:schemeClr val="tx1"/>
          </a:solidFill>
        </p:spPr>
        <p:txBody>
          <a:bodyPr wrap="square" rtlCol="0">
            <a:spAutoFit/>
          </a:bodyPr>
          <a:lstStyle/>
          <a:p>
            <a:pPr algn="ctr"/>
            <a:r>
              <a:rPr lang="en-US" sz="2000" b="1" dirty="0">
                <a:solidFill>
                  <a:schemeClr val="bg1"/>
                </a:solidFill>
                <a:latin typeface="+mj-lt"/>
                <a:cs typeface="Calibri"/>
              </a:rPr>
              <a:t>STS will provide new tools allowing researchers to understand the fundamental magnetic properties and interactions in candidate quantum disordered materials earlier in the discovery cycle. </a:t>
            </a:r>
          </a:p>
        </p:txBody>
      </p:sp>
    </p:spTree>
    <p:extLst>
      <p:ext uri="{BB962C8B-B14F-4D97-AF65-F5344CB8AC3E}">
        <p14:creationId xmlns:p14="http://schemas.microsoft.com/office/powerpoint/2010/main" val="165662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5BBB-926F-4322-827C-A9B679BBFBC9}"/>
              </a:ext>
            </a:extLst>
          </p:cNvPr>
          <p:cNvSpPr>
            <a:spLocks noGrp="1"/>
          </p:cNvSpPr>
          <p:nvPr>
            <p:ph type="title"/>
          </p:nvPr>
        </p:nvSpPr>
        <p:spPr>
          <a:xfrm>
            <a:off x="457198" y="368408"/>
            <a:ext cx="11540099" cy="978729"/>
          </a:xfrm>
        </p:spPr>
        <p:txBody>
          <a:bodyPr/>
          <a:lstStyle/>
          <a:p>
            <a:r>
              <a:rPr lang="en-US" dirty="0"/>
              <a:t>Fundamental Properties of Quantum Disordered Materials</a:t>
            </a:r>
          </a:p>
        </p:txBody>
      </p:sp>
      <p:grpSp>
        <p:nvGrpSpPr>
          <p:cNvPr id="3" name="Group 2">
            <a:extLst>
              <a:ext uri="{FF2B5EF4-FFF2-40B4-BE49-F238E27FC236}">
                <a16:creationId xmlns:a16="http://schemas.microsoft.com/office/drawing/2014/main" id="{C6D930FE-9DDA-4130-9E27-25DD0C4C7D00}"/>
              </a:ext>
            </a:extLst>
          </p:cNvPr>
          <p:cNvGrpSpPr/>
          <p:nvPr/>
        </p:nvGrpSpPr>
        <p:grpSpPr>
          <a:xfrm>
            <a:off x="806120" y="3601096"/>
            <a:ext cx="4932111" cy="2181644"/>
            <a:chOff x="517357" y="4055286"/>
            <a:chExt cx="4932111" cy="2181644"/>
          </a:xfrm>
        </p:grpSpPr>
        <p:sp>
          <p:nvSpPr>
            <p:cNvPr id="5" name="TextBox 4">
              <a:extLst>
                <a:ext uri="{FF2B5EF4-FFF2-40B4-BE49-F238E27FC236}">
                  <a16:creationId xmlns:a16="http://schemas.microsoft.com/office/drawing/2014/main" id="{640C22C2-987F-44E9-857E-9EB527E4617A}"/>
                </a:ext>
              </a:extLst>
            </p:cNvPr>
            <p:cNvSpPr txBox="1"/>
            <p:nvPr/>
          </p:nvSpPr>
          <p:spPr>
            <a:xfrm>
              <a:off x="778710" y="4055286"/>
              <a:ext cx="3149600" cy="369332"/>
            </a:xfrm>
            <a:prstGeom prst="rect">
              <a:avLst/>
            </a:prstGeom>
            <a:solidFill>
              <a:srgbClr val="094769"/>
            </a:solidFill>
          </p:spPr>
          <p:txBody>
            <a:bodyPr wrap="square" rtlCol="0">
              <a:spAutoFit/>
            </a:bodyPr>
            <a:lstStyle/>
            <a:p>
              <a:pPr algn="ctr"/>
              <a:r>
                <a:rPr lang="en-US" dirty="0">
                  <a:solidFill>
                    <a:schemeClr val="bg1"/>
                  </a:solidFill>
                  <a:latin typeface="+mj-lt"/>
                </a:rPr>
                <a:t>Importance of STS</a:t>
              </a:r>
            </a:p>
          </p:txBody>
        </p:sp>
        <p:sp>
          <p:nvSpPr>
            <p:cNvPr id="8" name="Text Box 4">
              <a:extLst>
                <a:ext uri="{FF2B5EF4-FFF2-40B4-BE49-F238E27FC236}">
                  <a16:creationId xmlns:a16="http://schemas.microsoft.com/office/drawing/2014/main" id="{22C091F6-D258-495D-AFA5-CB18AD5C53A3}"/>
                </a:ext>
              </a:extLst>
            </p:cNvPr>
            <p:cNvSpPr txBox="1">
              <a:spLocks noChangeArrowheads="1"/>
            </p:cNvSpPr>
            <p:nvPr/>
          </p:nvSpPr>
          <p:spPr bwMode="auto">
            <a:xfrm>
              <a:off x="517357" y="4421048"/>
              <a:ext cx="4932111" cy="1815882"/>
            </a:xfrm>
            <a:prstGeom prst="rect">
              <a:avLst/>
            </a:prstGeom>
            <a:noFill/>
            <a:ln w="9525">
              <a:noFill/>
              <a:miter lim="800000"/>
              <a:headEnd/>
              <a:tailEnd/>
            </a:ln>
          </p:spPr>
          <p:txBody>
            <a:bodyPr wrap="square">
              <a:spAutoFit/>
            </a:bodyPr>
            <a:lstStyle/>
            <a:p>
              <a:pPr eaLnBrk="0" hangingPunct="0"/>
              <a:r>
                <a:rPr lang="en-US" sz="1600" b="1" dirty="0">
                  <a:latin typeface="+mj-lt"/>
                </a:rPr>
                <a:t>Quantum ground states are characterized by intrinsically low energies and must be explored at very low temperatures. As such, cold neutrons are at a premium and the high peak brightness of STS will enable the development of new tools capable of providing unique insight into a variety of quantum materials. </a:t>
              </a:r>
            </a:p>
          </p:txBody>
        </p:sp>
      </p:grpSp>
      <p:sp>
        <p:nvSpPr>
          <p:cNvPr id="6" name="TextBox 5">
            <a:extLst>
              <a:ext uri="{FF2B5EF4-FFF2-40B4-BE49-F238E27FC236}">
                <a16:creationId xmlns:a16="http://schemas.microsoft.com/office/drawing/2014/main" id="{50BE6295-F0DD-4125-A783-D0F93C327DEA}"/>
              </a:ext>
            </a:extLst>
          </p:cNvPr>
          <p:cNvSpPr txBox="1"/>
          <p:nvPr/>
        </p:nvSpPr>
        <p:spPr>
          <a:xfrm>
            <a:off x="6477836" y="1082524"/>
            <a:ext cx="3149600" cy="369332"/>
          </a:xfrm>
          <a:prstGeom prst="rect">
            <a:avLst/>
          </a:prstGeom>
          <a:solidFill>
            <a:srgbClr val="094769"/>
          </a:solidFill>
        </p:spPr>
        <p:txBody>
          <a:bodyPr wrap="square" rtlCol="0">
            <a:spAutoFit/>
          </a:bodyPr>
          <a:lstStyle/>
          <a:p>
            <a:pPr algn="ctr"/>
            <a:r>
              <a:rPr lang="en-US" dirty="0">
                <a:solidFill>
                  <a:schemeClr val="bg1"/>
                </a:solidFill>
                <a:latin typeface="+mj-lt"/>
              </a:rPr>
              <a:t>STS Tools Required</a:t>
            </a:r>
          </a:p>
        </p:txBody>
      </p:sp>
      <p:sp>
        <p:nvSpPr>
          <p:cNvPr id="9" name="Text Box 6">
            <a:extLst>
              <a:ext uri="{FF2B5EF4-FFF2-40B4-BE49-F238E27FC236}">
                <a16:creationId xmlns:a16="http://schemas.microsoft.com/office/drawing/2014/main" id="{DB212722-4C02-4E8B-B9B9-2BBBF39E80FC}"/>
              </a:ext>
            </a:extLst>
          </p:cNvPr>
          <p:cNvSpPr txBox="1">
            <a:spLocks noChangeArrowheads="1"/>
          </p:cNvSpPr>
          <p:nvPr/>
        </p:nvSpPr>
        <p:spPr bwMode="auto">
          <a:xfrm>
            <a:off x="6096001" y="1467758"/>
            <a:ext cx="5570620" cy="1815882"/>
          </a:xfrm>
          <a:prstGeom prst="rect">
            <a:avLst/>
          </a:prstGeom>
          <a:noFill/>
          <a:ln w="9525">
            <a:noFill/>
            <a:miter lim="800000"/>
            <a:headEnd/>
            <a:tailEnd/>
          </a:ln>
        </p:spPr>
        <p:txBody>
          <a:bodyPr wrap="square">
            <a:spAutoFit/>
          </a:bodyPr>
          <a:lstStyle/>
          <a:p>
            <a:pPr eaLnBrk="0" hangingPunct="0">
              <a:spcBef>
                <a:spcPct val="50000"/>
              </a:spcBef>
            </a:pPr>
            <a:r>
              <a:rPr lang="en-US" sz="1600" b="1" dirty="0">
                <a:latin typeface="+mj-lt"/>
                <a:cs typeface="Calibri"/>
              </a:rPr>
              <a:t>Neutron diffraction instruments to search for weak magnetic order. Inelastic neutron scattering instruments capable of measuring smaller samples to enable measurements earlier in the materials discovery cycle. Spectroscopy combined with high magnetic fields can reveal the fundamental magnetic interactions. </a:t>
            </a:r>
          </a:p>
        </p:txBody>
      </p:sp>
      <p:grpSp>
        <p:nvGrpSpPr>
          <p:cNvPr id="16" name="Group 15">
            <a:extLst>
              <a:ext uri="{FF2B5EF4-FFF2-40B4-BE49-F238E27FC236}">
                <a16:creationId xmlns:a16="http://schemas.microsoft.com/office/drawing/2014/main" id="{70F46E91-9219-41B9-86A9-C51777C1C7D4}"/>
              </a:ext>
            </a:extLst>
          </p:cNvPr>
          <p:cNvGrpSpPr/>
          <p:nvPr/>
        </p:nvGrpSpPr>
        <p:grpSpPr>
          <a:xfrm>
            <a:off x="6172199" y="3601096"/>
            <a:ext cx="5494421" cy="1938992"/>
            <a:chOff x="6172199" y="4115446"/>
            <a:chExt cx="5494421" cy="1938992"/>
          </a:xfrm>
        </p:grpSpPr>
        <p:sp>
          <p:nvSpPr>
            <p:cNvPr id="7" name="TextBox 6">
              <a:extLst>
                <a:ext uri="{FF2B5EF4-FFF2-40B4-BE49-F238E27FC236}">
                  <a16:creationId xmlns:a16="http://schemas.microsoft.com/office/drawing/2014/main" id="{34562774-7FD6-4863-BD92-09725F5F845C}"/>
                </a:ext>
              </a:extLst>
            </p:cNvPr>
            <p:cNvSpPr txBox="1"/>
            <p:nvPr/>
          </p:nvSpPr>
          <p:spPr>
            <a:xfrm>
              <a:off x="6455729" y="4115446"/>
              <a:ext cx="3681701" cy="369332"/>
            </a:xfrm>
            <a:prstGeom prst="rect">
              <a:avLst/>
            </a:prstGeom>
            <a:solidFill>
              <a:srgbClr val="094769"/>
            </a:solidFill>
          </p:spPr>
          <p:txBody>
            <a:bodyPr wrap="square" rtlCol="0">
              <a:spAutoFit/>
            </a:bodyPr>
            <a:lstStyle/>
            <a:p>
              <a:pPr algn="ctr"/>
              <a:r>
                <a:rPr lang="en-US" dirty="0">
                  <a:solidFill>
                    <a:schemeClr val="bg1"/>
                  </a:solidFill>
                  <a:latin typeface="+mj-lt"/>
                </a:rPr>
                <a:t>Broader Scientific Impact</a:t>
              </a:r>
            </a:p>
          </p:txBody>
        </p:sp>
        <p:sp>
          <p:nvSpPr>
            <p:cNvPr id="10" name="Text Box 7">
              <a:extLst>
                <a:ext uri="{FF2B5EF4-FFF2-40B4-BE49-F238E27FC236}">
                  <a16:creationId xmlns:a16="http://schemas.microsoft.com/office/drawing/2014/main" id="{C7F465A9-D143-44E4-94AB-53366BDA9C95}"/>
                </a:ext>
              </a:extLst>
            </p:cNvPr>
            <p:cNvSpPr txBox="1">
              <a:spLocks noChangeArrowheads="1"/>
            </p:cNvSpPr>
            <p:nvPr/>
          </p:nvSpPr>
          <p:spPr bwMode="auto">
            <a:xfrm>
              <a:off x="6172199" y="4484778"/>
              <a:ext cx="5494421" cy="1569660"/>
            </a:xfrm>
            <a:prstGeom prst="rect">
              <a:avLst/>
            </a:prstGeom>
            <a:noFill/>
            <a:ln w="9525">
              <a:noFill/>
              <a:miter lim="800000"/>
              <a:headEnd/>
              <a:tailEnd/>
            </a:ln>
          </p:spPr>
          <p:txBody>
            <a:bodyPr wrap="square">
              <a:spAutoFit/>
            </a:bodyPr>
            <a:lstStyle/>
            <a:p>
              <a:pPr eaLnBrk="0" hangingPunct="0"/>
              <a:r>
                <a:rPr lang="en-US" sz="1600" b="1" dirty="0">
                  <a:latin typeface="+mj-lt"/>
                  <a:cs typeface="Calibri"/>
                </a:rPr>
                <a:t>Quantum materials may hold the key to future technologies such as energy generation, transmission and storage, sensing, memory and data storage devices, and quantum computing. Materials discovery and characterization of exotic quantum ground states is critical to pursuing this agenda. </a:t>
              </a:r>
            </a:p>
          </p:txBody>
        </p:sp>
      </p:grpSp>
      <p:grpSp>
        <p:nvGrpSpPr>
          <p:cNvPr id="17" name="Group 16">
            <a:extLst>
              <a:ext uri="{FF2B5EF4-FFF2-40B4-BE49-F238E27FC236}">
                <a16:creationId xmlns:a16="http://schemas.microsoft.com/office/drawing/2014/main" id="{A30925D8-E260-41D7-AAE7-139F1240D2C0}"/>
              </a:ext>
            </a:extLst>
          </p:cNvPr>
          <p:cNvGrpSpPr/>
          <p:nvPr/>
        </p:nvGrpSpPr>
        <p:grpSpPr>
          <a:xfrm>
            <a:off x="806120" y="1082524"/>
            <a:ext cx="4823155" cy="1950921"/>
            <a:chOff x="806120" y="1330174"/>
            <a:chExt cx="4823155" cy="1950921"/>
          </a:xfrm>
        </p:grpSpPr>
        <p:sp>
          <p:nvSpPr>
            <p:cNvPr id="4" name="TextBox 3">
              <a:extLst>
                <a:ext uri="{FF2B5EF4-FFF2-40B4-BE49-F238E27FC236}">
                  <a16:creationId xmlns:a16="http://schemas.microsoft.com/office/drawing/2014/main" id="{8B85CC1C-699F-4896-8BE3-38C6F1D421AF}"/>
                </a:ext>
              </a:extLst>
            </p:cNvPr>
            <p:cNvSpPr txBox="1"/>
            <p:nvPr/>
          </p:nvSpPr>
          <p:spPr>
            <a:xfrm>
              <a:off x="1067473" y="1330174"/>
              <a:ext cx="3149600" cy="369332"/>
            </a:xfrm>
            <a:prstGeom prst="rect">
              <a:avLst/>
            </a:prstGeom>
            <a:solidFill>
              <a:srgbClr val="094769"/>
            </a:solidFill>
          </p:spPr>
          <p:txBody>
            <a:bodyPr wrap="square" rtlCol="0">
              <a:spAutoFit/>
            </a:bodyPr>
            <a:lstStyle/>
            <a:p>
              <a:pPr algn="ctr"/>
              <a:r>
                <a:rPr lang="en-US" dirty="0">
                  <a:solidFill>
                    <a:schemeClr val="bg1"/>
                  </a:solidFill>
                  <a:latin typeface="+mj-lt"/>
                </a:rPr>
                <a:t>Opportunity</a:t>
              </a:r>
            </a:p>
          </p:txBody>
        </p:sp>
        <p:sp>
          <p:nvSpPr>
            <p:cNvPr id="11" name="Text Box 5">
              <a:extLst>
                <a:ext uri="{FF2B5EF4-FFF2-40B4-BE49-F238E27FC236}">
                  <a16:creationId xmlns:a16="http://schemas.microsoft.com/office/drawing/2014/main" id="{93420598-0FAC-45D1-BFBA-D7BBFF67E542}"/>
                </a:ext>
              </a:extLst>
            </p:cNvPr>
            <p:cNvSpPr txBox="1">
              <a:spLocks noChangeArrowheads="1"/>
            </p:cNvSpPr>
            <p:nvPr/>
          </p:nvSpPr>
          <p:spPr bwMode="auto">
            <a:xfrm>
              <a:off x="806120" y="1711435"/>
              <a:ext cx="4823155" cy="1569660"/>
            </a:xfrm>
            <a:prstGeom prst="rect">
              <a:avLst/>
            </a:prstGeom>
            <a:noFill/>
            <a:ln w="9525">
              <a:noFill/>
              <a:miter lim="800000"/>
              <a:headEnd/>
              <a:tailEnd/>
            </a:ln>
          </p:spPr>
          <p:txBody>
            <a:bodyPr wrap="square">
              <a:spAutoFit/>
            </a:bodyPr>
            <a:lstStyle/>
            <a:p>
              <a:r>
                <a:rPr lang="en-US" sz="1600" b="1" dirty="0">
                  <a:latin typeface="+mj-lt"/>
                  <a:cs typeface="Calibri"/>
                </a:rPr>
                <a:t>Understanding the fundamental magnetic interactions which drive quantum disordered ground states, such as the quantum spin liquid, is critical to identify new materials whose properties are driven by quantum fluctuations, coherence and entanglement. </a:t>
              </a:r>
            </a:p>
          </p:txBody>
        </p:sp>
      </p:grpSp>
    </p:spTree>
    <p:extLst>
      <p:ext uri="{BB962C8B-B14F-4D97-AF65-F5344CB8AC3E}">
        <p14:creationId xmlns:p14="http://schemas.microsoft.com/office/powerpoint/2010/main" val="2621575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5731-3EA8-4E4A-8815-60B721C9B98B}"/>
              </a:ext>
            </a:extLst>
          </p:cNvPr>
          <p:cNvSpPr>
            <a:spLocks noGrp="1"/>
          </p:cNvSpPr>
          <p:nvPr>
            <p:ph type="title"/>
          </p:nvPr>
        </p:nvSpPr>
        <p:spPr>
          <a:xfrm>
            <a:off x="429767" y="274320"/>
            <a:ext cx="11430000" cy="535531"/>
          </a:xfrm>
        </p:spPr>
        <p:txBody>
          <a:bodyPr/>
          <a:lstStyle/>
          <a:p>
            <a:r>
              <a:rPr lang="en-US" dirty="0">
                <a:solidFill>
                  <a:srgbClr val="00395A"/>
                </a:solidFill>
              </a:rPr>
              <a:t>Proton Transfer in Biology</a:t>
            </a:r>
            <a:endParaRPr lang="en-US" dirty="0"/>
          </a:p>
        </p:txBody>
      </p:sp>
      <p:sp>
        <p:nvSpPr>
          <p:cNvPr id="4" name="TextBox 3">
            <a:extLst>
              <a:ext uri="{FF2B5EF4-FFF2-40B4-BE49-F238E27FC236}">
                <a16:creationId xmlns:a16="http://schemas.microsoft.com/office/drawing/2014/main" id="{0C0A7C98-97F1-4D91-83F9-14D989E3D3F0}"/>
              </a:ext>
            </a:extLst>
          </p:cNvPr>
          <p:cNvSpPr txBox="1"/>
          <p:nvPr/>
        </p:nvSpPr>
        <p:spPr>
          <a:xfrm>
            <a:off x="531478" y="728603"/>
            <a:ext cx="11467750" cy="1200329"/>
          </a:xfrm>
          <a:prstGeom prst="rect">
            <a:avLst/>
          </a:prstGeom>
          <a:noFill/>
        </p:spPr>
        <p:txBody>
          <a:bodyPr wrap="square" rtlCol="0">
            <a:spAutoFit/>
          </a:bodyPr>
          <a:lstStyle/>
          <a:p>
            <a:r>
              <a:rPr lang="en-US" dirty="0">
                <a:latin typeface="+mj-lt"/>
              </a:rPr>
              <a:t>Most life processes depend on proteins that gather light and then convert it into signals or energy that regulate or enable biochemical processes that are catalyzed by enzymes. One common mechanism that drives these processes is the coupled motion or transfer of electrons and protons between different states. Photo-induced oxidation of water to oxygen gas is an example such a process. </a:t>
            </a:r>
          </a:p>
        </p:txBody>
      </p:sp>
      <p:pic>
        <p:nvPicPr>
          <p:cNvPr id="5" name="Picture 4">
            <a:extLst>
              <a:ext uri="{FF2B5EF4-FFF2-40B4-BE49-F238E27FC236}">
                <a16:creationId xmlns:a16="http://schemas.microsoft.com/office/drawing/2014/main" id="{E8524611-5290-4ED9-954A-DF44E0BA18A3}"/>
              </a:ext>
            </a:extLst>
          </p:cNvPr>
          <p:cNvPicPr>
            <a:picLocks noChangeAspect="1"/>
          </p:cNvPicPr>
          <p:nvPr/>
        </p:nvPicPr>
        <p:blipFill>
          <a:blip r:embed="rId3"/>
          <a:stretch>
            <a:fillRect/>
          </a:stretch>
        </p:blipFill>
        <p:spPr>
          <a:xfrm>
            <a:off x="1727568" y="2062774"/>
            <a:ext cx="8158871" cy="3417127"/>
          </a:xfrm>
          <a:prstGeom prst="rect">
            <a:avLst/>
          </a:prstGeom>
        </p:spPr>
      </p:pic>
      <p:sp>
        <p:nvSpPr>
          <p:cNvPr id="6" name="TextBox 5">
            <a:extLst>
              <a:ext uri="{FF2B5EF4-FFF2-40B4-BE49-F238E27FC236}">
                <a16:creationId xmlns:a16="http://schemas.microsoft.com/office/drawing/2014/main" id="{D218660C-94C0-4FE2-B7E2-1A7DD3573FDD}"/>
              </a:ext>
            </a:extLst>
          </p:cNvPr>
          <p:cNvSpPr txBox="1"/>
          <p:nvPr/>
        </p:nvSpPr>
        <p:spPr>
          <a:xfrm>
            <a:off x="338531" y="5195057"/>
            <a:ext cx="11660697" cy="584775"/>
          </a:xfrm>
          <a:prstGeom prst="rect">
            <a:avLst/>
          </a:prstGeom>
          <a:noFill/>
        </p:spPr>
        <p:txBody>
          <a:bodyPr wrap="square" rtlCol="0">
            <a:spAutoFit/>
          </a:bodyPr>
          <a:lstStyle/>
          <a:p>
            <a:r>
              <a:rPr lang="en-US" sz="1600" dirty="0">
                <a:latin typeface="+mj-lt"/>
              </a:rPr>
              <a:t>The oxidation of water is catalyzed via a series of light induced transitions between the five kinetic states (S</a:t>
            </a:r>
            <a:r>
              <a:rPr lang="en-US" sz="1600" baseline="-25000" dirty="0">
                <a:latin typeface="+mj-lt"/>
              </a:rPr>
              <a:t>0</a:t>
            </a:r>
            <a:r>
              <a:rPr lang="en-US" sz="1600" dirty="0">
                <a:latin typeface="+mj-lt"/>
              </a:rPr>
              <a:t> to S</a:t>
            </a:r>
            <a:r>
              <a:rPr lang="en-US" sz="1600" baseline="-25000" dirty="0">
                <a:latin typeface="+mj-lt"/>
              </a:rPr>
              <a:t>4</a:t>
            </a:r>
            <a:r>
              <a:rPr lang="en-US" sz="1600" dirty="0">
                <a:latin typeface="+mj-lt"/>
              </a:rPr>
              <a:t>) of the </a:t>
            </a:r>
            <a:r>
              <a:rPr lang="en-US" sz="1600" dirty="0" err="1">
                <a:latin typeface="+mj-lt"/>
              </a:rPr>
              <a:t>Kok</a:t>
            </a:r>
            <a:r>
              <a:rPr lang="en-US" sz="1600" dirty="0">
                <a:latin typeface="+mj-lt"/>
              </a:rPr>
              <a:t> cycle shown on the right while the structure of the multi subunit photosystem II complex is shown on the left. </a:t>
            </a:r>
          </a:p>
        </p:txBody>
      </p:sp>
      <p:sp>
        <p:nvSpPr>
          <p:cNvPr id="7" name="TextBox 13">
            <a:extLst>
              <a:ext uri="{FF2B5EF4-FFF2-40B4-BE49-F238E27FC236}">
                <a16:creationId xmlns:a16="http://schemas.microsoft.com/office/drawing/2014/main" id="{806DA02B-5A88-454B-9139-34BFBE1EEE1F}"/>
              </a:ext>
            </a:extLst>
          </p:cNvPr>
          <p:cNvSpPr txBox="1"/>
          <p:nvPr/>
        </p:nvSpPr>
        <p:spPr>
          <a:xfrm>
            <a:off x="2947103" y="5965942"/>
            <a:ext cx="6052065" cy="707886"/>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Calibri"/>
                <a:cs typeface="Calibri"/>
              </a:rPr>
              <a:t>STS tools will allow researchers to study in situ proton transfer in protein crystals</a:t>
            </a:r>
          </a:p>
        </p:txBody>
      </p:sp>
    </p:spTree>
    <p:extLst>
      <p:ext uri="{BB962C8B-B14F-4D97-AF65-F5344CB8AC3E}">
        <p14:creationId xmlns:p14="http://schemas.microsoft.com/office/powerpoint/2010/main" val="343728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2E5F714D-C00A-4E91-9D7D-DF2473FE4609}"/>
              </a:ext>
            </a:extLst>
          </p:cNvPr>
          <p:cNvSpPr txBox="1"/>
          <p:nvPr/>
        </p:nvSpPr>
        <p:spPr>
          <a:xfrm>
            <a:off x="717486" y="968347"/>
            <a:ext cx="3149600" cy="369332"/>
          </a:xfrm>
          <a:prstGeom prst="rect">
            <a:avLst/>
          </a:prstGeom>
          <a:solidFill>
            <a:srgbClr val="094769"/>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Opportunity</a:t>
            </a:r>
          </a:p>
        </p:txBody>
      </p:sp>
      <p:sp>
        <p:nvSpPr>
          <p:cNvPr id="5" name="TextBox 6">
            <a:extLst>
              <a:ext uri="{FF2B5EF4-FFF2-40B4-BE49-F238E27FC236}">
                <a16:creationId xmlns:a16="http://schemas.microsoft.com/office/drawing/2014/main" id="{6ECBF6EA-B9B3-4EE4-AB07-BEEC576628B4}"/>
              </a:ext>
            </a:extLst>
          </p:cNvPr>
          <p:cNvSpPr txBox="1"/>
          <p:nvPr/>
        </p:nvSpPr>
        <p:spPr>
          <a:xfrm>
            <a:off x="717486" y="3521273"/>
            <a:ext cx="3149600" cy="369332"/>
          </a:xfrm>
          <a:prstGeom prst="rect">
            <a:avLst/>
          </a:prstGeom>
          <a:solidFill>
            <a:srgbClr val="094769"/>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Importance of STS</a:t>
            </a:r>
          </a:p>
        </p:txBody>
      </p:sp>
      <p:sp>
        <p:nvSpPr>
          <p:cNvPr id="6" name="TextBox 7">
            <a:extLst>
              <a:ext uri="{FF2B5EF4-FFF2-40B4-BE49-F238E27FC236}">
                <a16:creationId xmlns:a16="http://schemas.microsoft.com/office/drawing/2014/main" id="{39871193-B16E-423E-9E9C-A1A2867CB678}"/>
              </a:ext>
            </a:extLst>
          </p:cNvPr>
          <p:cNvSpPr txBox="1"/>
          <p:nvPr/>
        </p:nvSpPr>
        <p:spPr>
          <a:xfrm>
            <a:off x="7024788" y="944411"/>
            <a:ext cx="3149600" cy="369332"/>
          </a:xfrm>
          <a:prstGeom prst="rect">
            <a:avLst/>
          </a:prstGeom>
          <a:solidFill>
            <a:srgbClr val="094769"/>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STS Tools Required</a:t>
            </a:r>
          </a:p>
        </p:txBody>
      </p:sp>
      <p:sp>
        <p:nvSpPr>
          <p:cNvPr id="7" name="TextBox 8">
            <a:extLst>
              <a:ext uri="{FF2B5EF4-FFF2-40B4-BE49-F238E27FC236}">
                <a16:creationId xmlns:a16="http://schemas.microsoft.com/office/drawing/2014/main" id="{FF72FCCE-B99C-453E-86DD-00D8E27DEC44}"/>
              </a:ext>
            </a:extLst>
          </p:cNvPr>
          <p:cNvSpPr txBox="1"/>
          <p:nvPr/>
        </p:nvSpPr>
        <p:spPr>
          <a:xfrm>
            <a:off x="7024788" y="3516153"/>
            <a:ext cx="3149600" cy="369332"/>
          </a:xfrm>
          <a:prstGeom prst="rect">
            <a:avLst/>
          </a:prstGeom>
          <a:solidFill>
            <a:srgbClr val="094769"/>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Broader Scientific Impact</a:t>
            </a:r>
          </a:p>
        </p:txBody>
      </p:sp>
      <p:sp>
        <p:nvSpPr>
          <p:cNvPr id="8" name="Text Box 4">
            <a:extLst>
              <a:ext uri="{FF2B5EF4-FFF2-40B4-BE49-F238E27FC236}">
                <a16:creationId xmlns:a16="http://schemas.microsoft.com/office/drawing/2014/main" id="{99120BEA-A697-4CAC-8649-0F67B3378C2C}"/>
              </a:ext>
            </a:extLst>
          </p:cNvPr>
          <p:cNvSpPr txBox="1">
            <a:spLocks noChangeArrowheads="1"/>
          </p:cNvSpPr>
          <p:nvPr/>
        </p:nvSpPr>
        <p:spPr bwMode="auto">
          <a:xfrm>
            <a:off x="444743" y="3878336"/>
            <a:ext cx="5355982" cy="1569660"/>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r>
              <a:rPr lang="en-US" sz="1600" b="1" dirty="0">
                <a:latin typeface="+mj-lt"/>
              </a:rPr>
              <a:t>The STS wavelength bandwidth will allow a large volume of reciprocal space to be simultaneously surveyed at one crystal orientation. Unprecedented peak brightness of cold neutrons reduces data collection times (required for pump probe methods) and crystal size requirements. </a:t>
            </a:r>
          </a:p>
        </p:txBody>
      </p:sp>
      <p:sp>
        <p:nvSpPr>
          <p:cNvPr id="9" name="Text Box 6">
            <a:extLst>
              <a:ext uri="{FF2B5EF4-FFF2-40B4-BE49-F238E27FC236}">
                <a16:creationId xmlns:a16="http://schemas.microsoft.com/office/drawing/2014/main" id="{A6FF0127-DEA5-4F9B-B29F-DD27BAB489EE}"/>
              </a:ext>
            </a:extLst>
          </p:cNvPr>
          <p:cNvSpPr txBox="1">
            <a:spLocks noChangeArrowheads="1"/>
          </p:cNvSpPr>
          <p:nvPr/>
        </p:nvSpPr>
        <p:spPr bwMode="auto">
          <a:xfrm>
            <a:off x="6550268" y="1296222"/>
            <a:ext cx="5279782" cy="1569660"/>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spcBef>
                <a:spcPct val="50000"/>
              </a:spcBef>
            </a:pPr>
            <a:r>
              <a:rPr lang="en-US" sz="1600" b="1" dirty="0">
                <a:latin typeface="+mj-lt"/>
                <a:cs typeface="Calibri"/>
              </a:rPr>
              <a:t>Neutron instrumentation capable of collecting diffraction data from small protein crystals with large unit cell dimensions. To survey large volumes  of reciprocal space within one crystal setting a large neutron bandwidth and large detector coverage is required. </a:t>
            </a:r>
          </a:p>
        </p:txBody>
      </p:sp>
      <p:sp>
        <p:nvSpPr>
          <p:cNvPr id="10" name="Text Box 7">
            <a:extLst>
              <a:ext uri="{FF2B5EF4-FFF2-40B4-BE49-F238E27FC236}">
                <a16:creationId xmlns:a16="http://schemas.microsoft.com/office/drawing/2014/main" id="{B5485709-D4AA-492F-985C-283953625915}"/>
              </a:ext>
            </a:extLst>
          </p:cNvPr>
          <p:cNvSpPr txBox="1">
            <a:spLocks noChangeArrowheads="1"/>
          </p:cNvSpPr>
          <p:nvPr/>
        </p:nvSpPr>
        <p:spPr bwMode="auto">
          <a:xfrm>
            <a:off x="6550268" y="3878336"/>
            <a:ext cx="5355982" cy="2062103"/>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r>
              <a:rPr lang="en-US" sz="1600" b="1" dirty="0">
                <a:cs typeface="Calibri"/>
              </a:rPr>
              <a:t>This first experiment illustrates a new neutron crystallography measurement approach which has the potential to transform studies of proton transfer processes in biology. Proton transfer reactions are critical steps most chemical reactions catalyzed by enzymes. Obtaining mechanistic insights into proton-transfer reactions is of central importance to understanding and mimicking enzyme function</a:t>
            </a:r>
          </a:p>
        </p:txBody>
      </p:sp>
      <p:sp>
        <p:nvSpPr>
          <p:cNvPr id="11" name="Title 1">
            <a:extLst>
              <a:ext uri="{FF2B5EF4-FFF2-40B4-BE49-F238E27FC236}">
                <a16:creationId xmlns:a16="http://schemas.microsoft.com/office/drawing/2014/main" id="{03BB4C63-BBEF-44A0-A1A1-84E58AD851C2}"/>
              </a:ext>
            </a:extLst>
          </p:cNvPr>
          <p:cNvSpPr txBox="1">
            <a:spLocks/>
          </p:cNvSpPr>
          <p:nvPr/>
        </p:nvSpPr>
        <p:spPr>
          <a:xfrm>
            <a:off x="444743" y="170641"/>
            <a:ext cx="7848936" cy="760911"/>
          </a:xfrm>
          <a:prstGeom prst="rect">
            <a:avLst/>
          </a:prstGeom>
        </p:spPr>
        <p:txBody>
          <a:bodyPr vert="horz" lIns="91440" tIns="45720" rIns="91440" bIns="4572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dirty="0"/>
              <a:t>Proton Transfer in Biology</a:t>
            </a:r>
          </a:p>
        </p:txBody>
      </p:sp>
      <p:sp>
        <p:nvSpPr>
          <p:cNvPr id="12" name="Text Box 5">
            <a:extLst>
              <a:ext uri="{FF2B5EF4-FFF2-40B4-BE49-F238E27FC236}">
                <a16:creationId xmlns:a16="http://schemas.microsoft.com/office/drawing/2014/main" id="{42A47040-0BF8-43DF-810D-2D5FD8B87225}"/>
              </a:ext>
            </a:extLst>
          </p:cNvPr>
          <p:cNvSpPr txBox="1">
            <a:spLocks noChangeArrowheads="1"/>
          </p:cNvSpPr>
          <p:nvPr/>
        </p:nvSpPr>
        <p:spPr bwMode="auto">
          <a:xfrm>
            <a:off x="444744" y="1315082"/>
            <a:ext cx="5279782" cy="2062103"/>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cs typeface="Calibri"/>
              </a:rPr>
              <a:t>Neutrons can directly visualize protons in biological systems at physiological temperatures and without causing radiation damage or altering the electronic configuration of catalytic metals centers. Neutrons can help provide a detailed picture of the water environment of the catalytic site and reveal the role of light induced changes in the hydrogen bonding network around the active site.</a:t>
            </a:r>
            <a:endParaRPr lang="en-US" sz="1600" b="1" dirty="0">
              <a:latin typeface="Calibri"/>
              <a:cs typeface="Calibri"/>
            </a:endParaRPr>
          </a:p>
        </p:txBody>
      </p:sp>
      <p:sp>
        <p:nvSpPr>
          <p:cNvPr id="13" name="TextBox 12">
            <a:extLst>
              <a:ext uri="{FF2B5EF4-FFF2-40B4-BE49-F238E27FC236}">
                <a16:creationId xmlns:a16="http://schemas.microsoft.com/office/drawing/2014/main" id="{26568065-0814-436D-BD4D-38733EA6EF0B}"/>
              </a:ext>
            </a:extLst>
          </p:cNvPr>
          <p:cNvSpPr txBox="1"/>
          <p:nvPr/>
        </p:nvSpPr>
        <p:spPr>
          <a:xfrm>
            <a:off x="4180527" y="6038309"/>
            <a:ext cx="7497123" cy="738664"/>
          </a:xfrm>
          <a:prstGeom prst="rect">
            <a:avLst/>
          </a:prstGeom>
          <a:noFill/>
        </p:spPr>
        <p:txBody>
          <a:bodyPr wrap="square" rtlCol="0">
            <a:spAutoFit/>
          </a:bodyPr>
          <a:lstStyle/>
          <a:p>
            <a:r>
              <a:rPr lang="en-US" sz="1400" dirty="0">
                <a:latin typeface="+mj-lt"/>
              </a:rPr>
              <a:t>Reference:</a:t>
            </a:r>
          </a:p>
          <a:p>
            <a:r>
              <a:rPr lang="en-US" sz="1400" dirty="0">
                <a:latin typeface="+mj-lt"/>
              </a:rPr>
              <a:t>Kern, J. et al. Structures of the intermediates of </a:t>
            </a:r>
            <a:r>
              <a:rPr lang="en-US" sz="1400" dirty="0" err="1">
                <a:latin typeface="+mj-lt"/>
              </a:rPr>
              <a:t>Kok's</a:t>
            </a:r>
            <a:r>
              <a:rPr lang="en-US" sz="1400" dirty="0">
                <a:latin typeface="+mj-lt"/>
              </a:rPr>
              <a:t> photosynthetic</a:t>
            </a:r>
          </a:p>
          <a:p>
            <a:r>
              <a:rPr lang="en-US" sz="1400" dirty="0">
                <a:latin typeface="+mj-lt"/>
              </a:rPr>
              <a:t> water oxidation clock. Nature 563, 421-425, doi:10.1038/s41586-018-0681-2 (2018).</a:t>
            </a:r>
          </a:p>
        </p:txBody>
      </p:sp>
    </p:spTree>
    <p:extLst>
      <p:ext uri="{BB962C8B-B14F-4D97-AF65-F5344CB8AC3E}">
        <p14:creationId xmlns:p14="http://schemas.microsoft.com/office/powerpoint/2010/main" val="2342714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7B774-71FD-4552-91BB-1C39E728D320}"/>
              </a:ext>
            </a:extLst>
          </p:cNvPr>
          <p:cNvSpPr>
            <a:spLocks noGrp="1"/>
          </p:cNvSpPr>
          <p:nvPr>
            <p:ph type="title"/>
          </p:nvPr>
        </p:nvSpPr>
        <p:spPr>
          <a:xfrm>
            <a:off x="429767" y="274320"/>
            <a:ext cx="11430000" cy="978729"/>
          </a:xfrm>
        </p:spPr>
        <p:txBody>
          <a:bodyPr/>
          <a:lstStyle/>
          <a:p>
            <a:r>
              <a:rPr lang="en-US" dirty="0"/>
              <a:t>Understanding how to overcome the strength-ductility tradeoff</a:t>
            </a:r>
          </a:p>
        </p:txBody>
      </p:sp>
      <p:sp>
        <p:nvSpPr>
          <p:cNvPr id="4" name="Rectangle 3">
            <a:extLst>
              <a:ext uri="{FF2B5EF4-FFF2-40B4-BE49-F238E27FC236}">
                <a16:creationId xmlns:a16="http://schemas.microsoft.com/office/drawing/2014/main" id="{6EED30D5-A9EE-2E4F-BF12-67353A3E9ABB}"/>
              </a:ext>
            </a:extLst>
          </p:cNvPr>
          <p:cNvSpPr/>
          <p:nvPr/>
        </p:nvSpPr>
        <p:spPr>
          <a:xfrm>
            <a:off x="4781549" y="4749650"/>
            <a:ext cx="7172326" cy="107721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1000"/>
              </a:spcAft>
            </a:pPr>
            <a:r>
              <a:rPr lang="en-US" sz="1600" dirty="0"/>
              <a:t>High-density </a:t>
            </a:r>
            <a:r>
              <a:rPr lang="en-US" sz="1600" b="1" dirty="0"/>
              <a:t>ductile</a:t>
            </a:r>
            <a:r>
              <a:rPr lang="en-US" sz="1600" dirty="0"/>
              <a:t> multicomponent ordered intermetallic nanoparticles (MCINPs) were introduced in complex alloy systems. This results in superior strengths of 1.5 gigapascals and ductility as high as 50%. </a:t>
            </a:r>
            <a:r>
              <a:rPr lang="en-US" sz="1600" i="1" spc="15" dirty="0">
                <a:solidFill>
                  <a:srgbClr val="222222"/>
                </a:solidFill>
                <a:ea typeface="Times New Roman" panose="02020603050405020304" pitchFamily="18" charset="0"/>
                <a:cs typeface="Times" pitchFamily="2" charset="0"/>
              </a:rPr>
              <a:t>[Yang, Science, 2018]. </a:t>
            </a:r>
            <a:endParaRPr lang="en-US" sz="1600" dirty="0"/>
          </a:p>
        </p:txBody>
      </p:sp>
      <p:pic>
        <p:nvPicPr>
          <p:cNvPr id="5" name="Picture 4">
            <a:extLst>
              <a:ext uri="{FF2B5EF4-FFF2-40B4-BE49-F238E27FC236}">
                <a16:creationId xmlns:a16="http://schemas.microsoft.com/office/drawing/2014/main" id="{CBF255DE-1473-9248-AB93-48144F8FE477}"/>
              </a:ext>
            </a:extLst>
          </p:cNvPr>
          <p:cNvPicPr>
            <a:picLocks noChangeAspect="1"/>
          </p:cNvPicPr>
          <p:nvPr/>
        </p:nvPicPr>
        <p:blipFill>
          <a:blip r:embed="rId3"/>
          <a:stretch>
            <a:fillRect/>
          </a:stretch>
        </p:blipFill>
        <p:spPr>
          <a:xfrm>
            <a:off x="590579" y="1323680"/>
            <a:ext cx="4083163" cy="4471476"/>
          </a:xfrm>
          <a:prstGeom prst="rect">
            <a:avLst/>
          </a:prstGeom>
        </p:spPr>
      </p:pic>
      <p:pic>
        <p:nvPicPr>
          <p:cNvPr id="6" name="Picture 5">
            <a:extLst>
              <a:ext uri="{FF2B5EF4-FFF2-40B4-BE49-F238E27FC236}">
                <a16:creationId xmlns:a16="http://schemas.microsoft.com/office/drawing/2014/main" id="{47A7C607-1114-544A-9248-457D42B3F336}"/>
              </a:ext>
            </a:extLst>
          </p:cNvPr>
          <p:cNvPicPr>
            <a:picLocks noChangeAspect="1"/>
          </p:cNvPicPr>
          <p:nvPr/>
        </p:nvPicPr>
        <p:blipFill>
          <a:blip r:embed="rId4"/>
          <a:stretch>
            <a:fillRect/>
          </a:stretch>
        </p:blipFill>
        <p:spPr>
          <a:xfrm>
            <a:off x="4517000" y="1131624"/>
            <a:ext cx="5279104" cy="1834810"/>
          </a:xfrm>
          <a:prstGeom prst="rect">
            <a:avLst/>
          </a:prstGeom>
        </p:spPr>
      </p:pic>
      <p:pic>
        <p:nvPicPr>
          <p:cNvPr id="8" name="Picture 7">
            <a:extLst>
              <a:ext uri="{FF2B5EF4-FFF2-40B4-BE49-F238E27FC236}">
                <a16:creationId xmlns:a16="http://schemas.microsoft.com/office/drawing/2014/main" id="{2034E56C-0BA2-4741-B749-04C33151E10B}"/>
              </a:ext>
            </a:extLst>
          </p:cNvPr>
          <p:cNvPicPr>
            <a:picLocks noChangeAspect="1"/>
          </p:cNvPicPr>
          <p:nvPr/>
        </p:nvPicPr>
        <p:blipFill>
          <a:blip r:embed="rId5"/>
          <a:stretch>
            <a:fillRect/>
          </a:stretch>
        </p:blipFill>
        <p:spPr>
          <a:xfrm>
            <a:off x="5803815" y="3035730"/>
            <a:ext cx="3363968" cy="1765251"/>
          </a:xfrm>
          <a:prstGeom prst="rect">
            <a:avLst/>
          </a:prstGeom>
        </p:spPr>
      </p:pic>
      <p:sp>
        <p:nvSpPr>
          <p:cNvPr id="9" name="TextBox 13">
            <a:extLst>
              <a:ext uri="{FF2B5EF4-FFF2-40B4-BE49-F238E27FC236}">
                <a16:creationId xmlns:a16="http://schemas.microsoft.com/office/drawing/2014/main" id="{93C8E568-675C-4547-AD44-F1EACB7644B7}"/>
              </a:ext>
            </a:extLst>
          </p:cNvPr>
          <p:cNvSpPr txBox="1"/>
          <p:nvPr/>
        </p:nvSpPr>
        <p:spPr>
          <a:xfrm>
            <a:off x="2621035" y="5865787"/>
            <a:ext cx="8495199" cy="707886"/>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spc="15" dirty="0">
                <a:solidFill>
                  <a:schemeClr val="bg1"/>
                </a:solidFill>
                <a:ea typeface="Times New Roman" panose="02020603050405020304" pitchFamily="18" charset="0"/>
                <a:cs typeface="Times" pitchFamily="2" charset="0"/>
              </a:rPr>
              <a:t>STS instruments will enable probing and unraveling the formation and strengthening mechanisms during synthesis and deformation</a:t>
            </a:r>
            <a:endParaRPr lang="en-US" sz="2000" b="1" dirty="0">
              <a:solidFill>
                <a:schemeClr val="bg1"/>
              </a:solidFill>
              <a:latin typeface="Calibri"/>
              <a:cs typeface="Calibri"/>
            </a:endParaRPr>
          </a:p>
        </p:txBody>
      </p:sp>
    </p:spTree>
    <p:extLst>
      <p:ext uri="{BB962C8B-B14F-4D97-AF65-F5344CB8AC3E}">
        <p14:creationId xmlns:p14="http://schemas.microsoft.com/office/powerpoint/2010/main" val="2982792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6894-2A80-4FBE-9662-FC8FAFD8384A}"/>
              </a:ext>
            </a:extLst>
          </p:cNvPr>
          <p:cNvSpPr>
            <a:spLocks noGrp="1"/>
          </p:cNvSpPr>
          <p:nvPr>
            <p:ph type="title"/>
          </p:nvPr>
        </p:nvSpPr>
        <p:spPr>
          <a:xfrm>
            <a:off x="429767" y="274320"/>
            <a:ext cx="11430000" cy="978729"/>
          </a:xfrm>
        </p:spPr>
        <p:txBody>
          <a:bodyPr/>
          <a:lstStyle/>
          <a:p>
            <a:r>
              <a:rPr lang="en-US" dirty="0"/>
              <a:t>Understanding how to overcome the strength-ductility tradeoff</a:t>
            </a:r>
          </a:p>
        </p:txBody>
      </p:sp>
      <p:sp>
        <p:nvSpPr>
          <p:cNvPr id="5" name="TextBox 5">
            <a:extLst>
              <a:ext uri="{FF2B5EF4-FFF2-40B4-BE49-F238E27FC236}">
                <a16:creationId xmlns:a16="http://schemas.microsoft.com/office/drawing/2014/main" id="{655B37EB-20B1-42E2-97D0-1E2098CE8104}"/>
              </a:ext>
            </a:extLst>
          </p:cNvPr>
          <p:cNvSpPr txBox="1"/>
          <p:nvPr/>
        </p:nvSpPr>
        <p:spPr>
          <a:xfrm>
            <a:off x="707948" y="1311266"/>
            <a:ext cx="3149600" cy="369332"/>
          </a:xfrm>
          <a:prstGeom prst="rect">
            <a:avLst/>
          </a:prstGeom>
          <a:solidFill>
            <a:srgbClr val="094769"/>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Opportunity</a:t>
            </a:r>
          </a:p>
        </p:txBody>
      </p:sp>
      <p:sp>
        <p:nvSpPr>
          <p:cNvPr id="6" name="TextBox 6">
            <a:extLst>
              <a:ext uri="{FF2B5EF4-FFF2-40B4-BE49-F238E27FC236}">
                <a16:creationId xmlns:a16="http://schemas.microsoft.com/office/drawing/2014/main" id="{99DDB48A-8039-43AB-B254-40B29E5318FB}"/>
              </a:ext>
            </a:extLst>
          </p:cNvPr>
          <p:cNvSpPr txBox="1"/>
          <p:nvPr/>
        </p:nvSpPr>
        <p:spPr>
          <a:xfrm>
            <a:off x="707948" y="3821832"/>
            <a:ext cx="3149600" cy="369332"/>
          </a:xfrm>
          <a:prstGeom prst="rect">
            <a:avLst/>
          </a:prstGeom>
          <a:solidFill>
            <a:srgbClr val="094769"/>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Importance of STS</a:t>
            </a:r>
          </a:p>
        </p:txBody>
      </p:sp>
      <p:sp>
        <p:nvSpPr>
          <p:cNvPr id="7" name="TextBox 7">
            <a:extLst>
              <a:ext uri="{FF2B5EF4-FFF2-40B4-BE49-F238E27FC236}">
                <a16:creationId xmlns:a16="http://schemas.microsoft.com/office/drawing/2014/main" id="{569E399E-51F5-45B6-A6F5-425C11A58D90}"/>
              </a:ext>
            </a:extLst>
          </p:cNvPr>
          <p:cNvSpPr txBox="1"/>
          <p:nvPr/>
        </p:nvSpPr>
        <p:spPr>
          <a:xfrm>
            <a:off x="6507869" y="1311266"/>
            <a:ext cx="3149600" cy="369332"/>
          </a:xfrm>
          <a:prstGeom prst="rect">
            <a:avLst/>
          </a:prstGeom>
          <a:solidFill>
            <a:srgbClr val="094769"/>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STS Tools Required</a:t>
            </a:r>
          </a:p>
        </p:txBody>
      </p:sp>
      <p:sp>
        <p:nvSpPr>
          <p:cNvPr id="8" name="TextBox 8">
            <a:extLst>
              <a:ext uri="{FF2B5EF4-FFF2-40B4-BE49-F238E27FC236}">
                <a16:creationId xmlns:a16="http://schemas.microsoft.com/office/drawing/2014/main" id="{432137D8-476D-4F62-84DC-E045B4C7B2A2}"/>
              </a:ext>
            </a:extLst>
          </p:cNvPr>
          <p:cNvSpPr txBox="1"/>
          <p:nvPr/>
        </p:nvSpPr>
        <p:spPr>
          <a:xfrm>
            <a:off x="6507869" y="3821832"/>
            <a:ext cx="3149600" cy="369332"/>
          </a:xfrm>
          <a:prstGeom prst="rect">
            <a:avLst/>
          </a:prstGeom>
          <a:solidFill>
            <a:srgbClr val="094769"/>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Broader Scientific Impact</a:t>
            </a:r>
          </a:p>
        </p:txBody>
      </p:sp>
      <p:sp>
        <p:nvSpPr>
          <p:cNvPr id="9" name="Text Box 4">
            <a:extLst>
              <a:ext uri="{FF2B5EF4-FFF2-40B4-BE49-F238E27FC236}">
                <a16:creationId xmlns:a16="http://schemas.microsoft.com/office/drawing/2014/main" id="{4E7DC620-B1A6-4B13-8910-2F3E0A9DD405}"/>
              </a:ext>
            </a:extLst>
          </p:cNvPr>
          <p:cNvSpPr txBox="1">
            <a:spLocks noChangeArrowheads="1"/>
          </p:cNvSpPr>
          <p:nvPr/>
        </p:nvSpPr>
        <p:spPr bwMode="auto">
          <a:xfrm>
            <a:off x="436043" y="4176584"/>
            <a:ext cx="5533560" cy="1569660"/>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1600" b="1" dirty="0"/>
              <a:t>High neutron flux at longer wavelengths enables rapid collection of data to explore complex and low-symmetry structural evolution during deformation and provide simultaneous characterization of microstructural and crystallographic features across multiple length scales.</a:t>
            </a:r>
          </a:p>
        </p:txBody>
      </p:sp>
      <p:sp>
        <p:nvSpPr>
          <p:cNvPr id="10" name="Text Box 5">
            <a:extLst>
              <a:ext uri="{FF2B5EF4-FFF2-40B4-BE49-F238E27FC236}">
                <a16:creationId xmlns:a16="http://schemas.microsoft.com/office/drawing/2014/main" id="{D0598F80-84C0-48B2-84D5-C4FE911FCCB2}"/>
              </a:ext>
            </a:extLst>
          </p:cNvPr>
          <p:cNvSpPr txBox="1">
            <a:spLocks noChangeArrowheads="1"/>
          </p:cNvSpPr>
          <p:nvPr/>
        </p:nvSpPr>
        <p:spPr bwMode="auto">
          <a:xfrm>
            <a:off x="436043" y="1648832"/>
            <a:ext cx="5659957" cy="1815882"/>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t>The next generation of advanced alloys will be increasingly complex and even hierarchically structured materials. For maximized strength and ductility, new alloys are being developed to achieve a high density of coherent ordered precipitates in a metastable matrix </a:t>
            </a:r>
            <a:r>
              <a:rPr lang="en-US" sz="1600" b="1" dirty="0">
                <a:cs typeface="Calibri"/>
              </a:rPr>
              <a:t>designed to</a:t>
            </a:r>
            <a:r>
              <a:rPr lang="en-US" sz="1600" b="1" dirty="0"/>
              <a:t> enable twinning and/or phase transformation under applied stress.</a:t>
            </a:r>
            <a:endParaRPr lang="en-US" sz="1600" b="1" dirty="0">
              <a:highlight>
                <a:srgbClr val="FFFF00"/>
              </a:highlight>
              <a:cs typeface="Calibri"/>
            </a:endParaRPr>
          </a:p>
        </p:txBody>
      </p:sp>
      <p:sp>
        <p:nvSpPr>
          <p:cNvPr id="11" name="Text Box 6">
            <a:extLst>
              <a:ext uri="{FF2B5EF4-FFF2-40B4-BE49-F238E27FC236}">
                <a16:creationId xmlns:a16="http://schemas.microsoft.com/office/drawing/2014/main" id="{CC8F7858-41F2-4285-8588-7F5669C68F96}"/>
              </a:ext>
            </a:extLst>
          </p:cNvPr>
          <p:cNvSpPr txBox="1">
            <a:spLocks noChangeArrowheads="1"/>
          </p:cNvSpPr>
          <p:nvPr/>
        </p:nvSpPr>
        <p:spPr bwMode="auto">
          <a:xfrm>
            <a:off x="6222400" y="1680598"/>
            <a:ext cx="5388576" cy="2062103"/>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spcBef>
                <a:spcPct val="50000"/>
              </a:spcBef>
            </a:pPr>
            <a:r>
              <a:rPr lang="en-US" sz="1600" b="1" dirty="0">
                <a:latin typeface="+mj-lt"/>
                <a:cs typeface="Calibri"/>
              </a:rPr>
              <a:t>The macroscopic properties of advanced alloys result from multiscale interactions among features from the atomic scale to the microscale. Multimodal beamline with diffraction, SANS and imaging enables real-time studies of multi-directional microstructure changes in lattice strain, phase transformation, precipitation, and texture to understand the strength-ductility tradeoff.</a:t>
            </a:r>
          </a:p>
        </p:txBody>
      </p:sp>
      <p:sp>
        <p:nvSpPr>
          <p:cNvPr id="12" name="Text Box 7">
            <a:extLst>
              <a:ext uri="{FF2B5EF4-FFF2-40B4-BE49-F238E27FC236}">
                <a16:creationId xmlns:a16="http://schemas.microsoft.com/office/drawing/2014/main" id="{14B794A6-F20E-4F4F-BB9B-36B9141E62A8}"/>
              </a:ext>
            </a:extLst>
          </p:cNvPr>
          <p:cNvSpPr txBox="1">
            <a:spLocks noChangeArrowheads="1"/>
          </p:cNvSpPr>
          <p:nvPr/>
        </p:nvSpPr>
        <p:spPr bwMode="auto">
          <a:xfrm>
            <a:off x="6222399" y="4191164"/>
            <a:ext cx="5261653" cy="1815882"/>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r>
              <a:rPr lang="en-US" sz="1600" b="1" dirty="0">
                <a:cs typeface="Calibri"/>
              </a:rPr>
              <a:t>Structural materials are, and will remain, critical to broad swaths of the economy, from energy, transportation, security, aerospace, and health, to manufacturing and infrastructure.</a:t>
            </a:r>
            <a:r>
              <a:rPr lang="en-US" sz="1600" dirty="0"/>
              <a:t> </a:t>
            </a:r>
            <a:r>
              <a:rPr lang="en-US" sz="1600" b="1" dirty="0"/>
              <a:t>The knowledge gained by using STS will be critical to developing broad scientific guidelines for the design of next-generation structural materials. </a:t>
            </a:r>
            <a:endParaRPr lang="en-US" sz="1600" b="1" dirty="0">
              <a:latin typeface="Calibri"/>
              <a:cs typeface="Calibri"/>
            </a:endParaRPr>
          </a:p>
        </p:txBody>
      </p:sp>
      <p:sp>
        <p:nvSpPr>
          <p:cNvPr id="13" name="TextBox 15">
            <a:extLst>
              <a:ext uri="{FF2B5EF4-FFF2-40B4-BE49-F238E27FC236}">
                <a16:creationId xmlns:a16="http://schemas.microsoft.com/office/drawing/2014/main" id="{A16B5C4B-F157-40DF-9A54-408CC6895A6F}"/>
              </a:ext>
            </a:extLst>
          </p:cNvPr>
          <p:cNvSpPr txBox="1"/>
          <p:nvPr/>
        </p:nvSpPr>
        <p:spPr>
          <a:xfrm>
            <a:off x="2915897" y="6021954"/>
            <a:ext cx="7895546" cy="7617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82880" indent="-457200">
              <a:spcAft>
                <a:spcPts val="300"/>
              </a:spcAft>
            </a:pPr>
            <a:r>
              <a:rPr lang="en-US" sz="900" b="1" dirty="0">
                <a:latin typeface="Calibri"/>
                <a:cs typeface="Calibri"/>
              </a:rPr>
              <a:t>References: </a:t>
            </a:r>
          </a:p>
          <a:p>
            <a:pPr marL="182880" indent="-457200">
              <a:spcAft>
                <a:spcPts val="300"/>
              </a:spcAft>
            </a:pPr>
            <a:r>
              <a:rPr lang="en-US" sz="900" dirty="0">
                <a:cs typeface="Calibri"/>
              </a:rPr>
              <a:t>Li, Z. et al. Metastable high-entropy dual-phase alloys overcome the strength-ductility trade-off. Nature 534, 227-230 (2016).</a:t>
            </a:r>
          </a:p>
          <a:p>
            <a:pPr marL="182880" indent="-457200">
              <a:spcAft>
                <a:spcPts val="300"/>
              </a:spcAft>
            </a:pPr>
            <a:r>
              <a:rPr lang="en-US" sz="900" dirty="0">
                <a:cs typeface="Calibri"/>
              </a:rPr>
              <a:t>Lei, Z.F. et al. Enhanced strength and ductility in a high-entropy alloy via ordered oxygen complexes. Nature 563, 546-550 (2018).</a:t>
            </a:r>
          </a:p>
          <a:p>
            <a:pPr marL="182880" indent="-457200">
              <a:spcAft>
                <a:spcPts val="300"/>
              </a:spcAft>
            </a:pPr>
            <a:r>
              <a:rPr lang="en-US" sz="900" dirty="0">
                <a:cs typeface="Calibri"/>
              </a:rPr>
              <a:t>Yang, T. et al. Multicomponent intermetallic nanoparticles and superb mechanical behaviors of complex alloys. Science 362, 4. (2018)</a:t>
            </a:r>
            <a:endParaRPr lang="en-US" sz="900" dirty="0">
              <a:latin typeface="Calibri"/>
              <a:cs typeface="Calibri"/>
            </a:endParaRPr>
          </a:p>
        </p:txBody>
      </p:sp>
    </p:spTree>
    <p:extLst>
      <p:ext uri="{BB962C8B-B14F-4D97-AF65-F5344CB8AC3E}">
        <p14:creationId xmlns:p14="http://schemas.microsoft.com/office/powerpoint/2010/main" val="1158133255"/>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50AF3C-223B-4322-9D84-8F5422CEA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FF1CA81-B025-421E-9746-B1FF59551E5E}">
  <ds:schemaRefs>
    <ds:schemaRef ds:uri="http://schemas.microsoft.com/sharepoint/v3/contenttype/forms"/>
  </ds:schemaRefs>
</ds:datastoreItem>
</file>

<file path=customXml/itemProps3.xml><?xml version="1.0" encoding="utf-8"?>
<ds:datastoreItem xmlns:ds="http://schemas.openxmlformats.org/officeDocument/2006/customXml" ds:itemID="{6B6F5DE5-FF42-42F2-9962-F83010572F4E}">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1420</Words>
  <Application>Microsoft Macintosh PowerPoint</Application>
  <PresentationFormat>Widescreen</PresentationFormat>
  <Paragraphs>76</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Century Gothic</vt:lpstr>
      <vt:lpstr>Symbol</vt:lpstr>
      <vt:lpstr>ORNL</vt:lpstr>
      <vt:lpstr>Complex materials away from equilibrium</vt:lpstr>
      <vt:lpstr>Complex materials away from equilibrium</vt:lpstr>
      <vt:lpstr>Fundamental Properties of Quantum Disordered Materials </vt:lpstr>
      <vt:lpstr>Fundamental Properties of Quantum Disordered Materials</vt:lpstr>
      <vt:lpstr>Proton Transfer in Biology</vt:lpstr>
      <vt:lpstr>PowerPoint Presentation</vt:lpstr>
      <vt:lpstr>Understanding how to overcome the strength-ductility tradeoff</vt:lpstr>
      <vt:lpstr>Understanding how to overcome the strength-ductility tradeoff</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2018-08-09T20:58:41Z</cp:lastPrinted>
  <dcterms:created xsi:type="dcterms:W3CDTF">2018-07-12T19:30:01Z</dcterms:created>
  <dcterms:modified xsi:type="dcterms:W3CDTF">2019-11-13T13:28:00Z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