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5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640"/>
    <a:srgbClr val="FF8000"/>
    <a:srgbClr val="AA7BBD"/>
    <a:srgbClr val="92D050"/>
    <a:srgbClr val="E84B47"/>
    <a:srgbClr val="C53E3B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6" autoAdjust="0"/>
    <p:restoredTop sz="99452" autoAdjust="0"/>
  </p:normalViewPr>
  <p:slideViewPr>
    <p:cSldViewPr showGuides="1">
      <p:cViewPr>
        <p:scale>
          <a:sx n="80" d="100"/>
          <a:sy n="80" d="100"/>
        </p:scale>
        <p:origin x="-1656" y="-414"/>
      </p:cViewPr>
      <p:guideLst>
        <p:guide orient="horz" pos="16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67B93-D9F0-469C-A068-A4DD5029C9E8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C9F02-2068-4003-9601-1D60612900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4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9B58B-4CD1-4138-A1CF-8CF093FC0F4F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187B8-31B5-4B79-B30F-BEC67F3EA8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7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g"/><Relationship Id="rId5" Type="http://schemas.openxmlformats.org/officeDocument/2006/relationships/image" Target="../media/image5.jpeg"/><Relationship Id="rId4" Type="http://schemas.openxmlformats.org/officeDocument/2006/relationships/image" Target="../media/image10.jp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8644" r="32955" b="36016"/>
          <a:stretch/>
        </p:blipFill>
        <p:spPr bwMode="auto">
          <a:xfrm>
            <a:off x="4951543" y="814717"/>
            <a:ext cx="2152274" cy="2152274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874" r="14863" b="3253"/>
          <a:stretch/>
        </p:blipFill>
        <p:spPr>
          <a:xfrm>
            <a:off x="6650044" y="1402065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6029"/>
          <a:stretch/>
        </p:blipFill>
        <p:spPr>
          <a:xfrm>
            <a:off x="5883145" y="2728983"/>
            <a:ext cx="1664208" cy="1664208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4" name="Picture 13" descr="HFIR_SNS-whit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210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1" t="13294" r="12698" b="2941"/>
          <a:stretch/>
        </p:blipFill>
        <p:spPr bwMode="auto">
          <a:xfrm>
            <a:off x="4950457" y="817887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7" t="23109" r="25288" b="519"/>
          <a:stretch/>
        </p:blipFill>
        <p:spPr>
          <a:xfrm>
            <a:off x="6632953" y="1412247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t="22857" r="28945" b="6727"/>
          <a:stretch/>
        </p:blipFill>
        <p:spPr>
          <a:xfrm>
            <a:off x="5883145" y="2728983"/>
            <a:ext cx="1664208" cy="16642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HFIR_SNS-whit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150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5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7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2" y="1402417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2" y="2227999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3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/>
          <p:cNvSpPr>
            <a:spLocks/>
          </p:cNvSpPr>
          <p:nvPr/>
        </p:nvSpPr>
        <p:spPr bwMode="auto">
          <a:xfrm>
            <a:off x="5377263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5"/>
            <a:ext cx="2929466" cy="619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4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82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36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0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430896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58455" y="6406444"/>
            <a:ext cx="4389745" cy="222955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SNS Accelerator Safety Review Committee  - July 26-28, 2016</a:t>
            </a: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9" descr="HFIR_SNS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24600"/>
            <a:ext cx="2685393" cy="34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3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828032" cy="496290"/>
          </a:xfrm>
        </p:spPr>
        <p:txBody>
          <a:bodyPr/>
          <a:lstStyle/>
          <a:p>
            <a:r>
              <a:rPr lang="en-US" dirty="0"/>
              <a:t>Radiation Safety at SNS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1168" y="2599603"/>
            <a:ext cx="3989832" cy="1134197"/>
          </a:xfrm>
        </p:spPr>
        <p:txBody>
          <a:bodyPr/>
          <a:lstStyle/>
          <a:p>
            <a:r>
              <a:rPr lang="en-US" dirty="0" smtClean="0"/>
              <a:t>Presented to the</a:t>
            </a:r>
          </a:p>
          <a:p>
            <a:r>
              <a:rPr lang="en-US" dirty="0" smtClean="0"/>
              <a:t>Accelerator Safety Review Committee</a:t>
            </a:r>
          </a:p>
          <a:p>
            <a:endParaRPr lang="en-US" dirty="0"/>
          </a:p>
          <a:p>
            <a:r>
              <a:rPr lang="en-US" sz="2000" dirty="0" smtClean="0"/>
              <a:t>Donald C. Gregory, PhD, CHP</a:t>
            </a:r>
          </a:p>
          <a:p>
            <a:r>
              <a:rPr lang="en-US" sz="2000" dirty="0" smtClean="0"/>
              <a:t>Neutron Sciences Facilities</a:t>
            </a:r>
          </a:p>
          <a:p>
            <a:r>
              <a:rPr lang="en-US" sz="2000" dirty="0" smtClean="0"/>
              <a:t>July 26,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7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dirty="0" smtClean="0"/>
              <a:t>SNS Radiation Doses 2008 - 2016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953208"/>
              </p:ext>
            </p:extLst>
          </p:nvPr>
        </p:nvGraphicFramePr>
        <p:xfrm>
          <a:off x="519545" y="838200"/>
          <a:ext cx="7772400" cy="4496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8370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Calendar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workers &gt; 100 mrem/y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Individual TLD Dose (mrem/y)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Collective Dose of Record (mrem/y)</a:t>
                      </a:r>
                      <a:endParaRPr lang="en-US" dirty="0"/>
                    </a:p>
                  </a:txBody>
                  <a:tcPr/>
                </a:tc>
              </a:tr>
              <a:tr h="3980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  (to</a:t>
                      </a:r>
                      <a:r>
                        <a:rPr lang="en-US" baseline="0" dirty="0" smtClean="0"/>
                        <a:t> date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~2100</a:t>
                      </a:r>
                      <a:endParaRPr lang="en-US" dirty="0"/>
                    </a:p>
                  </a:txBody>
                  <a:tcPr/>
                </a:tc>
              </a:tr>
              <a:tr h="3980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1670</a:t>
                      </a:r>
                      <a:endParaRPr lang="en-US" dirty="0"/>
                    </a:p>
                  </a:txBody>
                  <a:tcPr/>
                </a:tc>
              </a:tr>
              <a:tr h="3980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837</a:t>
                      </a:r>
                      <a:endParaRPr lang="en-US" dirty="0"/>
                    </a:p>
                  </a:txBody>
                  <a:tcPr/>
                </a:tc>
              </a:tr>
              <a:tr h="3980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1670</a:t>
                      </a:r>
                      <a:endParaRPr lang="en-US" dirty="0"/>
                    </a:p>
                  </a:txBody>
                  <a:tcPr/>
                </a:tc>
              </a:tr>
              <a:tr h="3980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2680</a:t>
                      </a:r>
                      <a:endParaRPr lang="en-US" dirty="0"/>
                    </a:p>
                  </a:txBody>
                  <a:tcPr/>
                </a:tc>
              </a:tr>
              <a:tr h="3980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  <a:tr h="3980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1124</a:t>
                      </a:r>
                      <a:endParaRPr lang="en-US" dirty="0"/>
                    </a:p>
                  </a:txBody>
                  <a:tcPr/>
                </a:tc>
              </a:tr>
              <a:tr h="3980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1681</a:t>
                      </a:r>
                      <a:endParaRPr lang="en-US" dirty="0"/>
                    </a:p>
                  </a:txBody>
                  <a:tcPr/>
                </a:tc>
              </a:tr>
              <a:tr h="3980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486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There were extra </a:t>
            </a:r>
            <a:r>
              <a:rPr lang="en-US" dirty="0" smtClean="0"/>
              <a:t>maintenance periods </a:t>
            </a:r>
            <a:r>
              <a:rPr lang="en-US" dirty="0" smtClean="0"/>
              <a:t>in 2012, resulting in higher personnel doses.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7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77163"/>
          </a:xfrm>
        </p:spPr>
        <p:txBody>
          <a:bodyPr/>
          <a:lstStyle/>
          <a:p>
            <a:r>
              <a:rPr lang="en-US" dirty="0" smtClean="0"/>
              <a:t>Rad Protection Staff at SNS </a:t>
            </a:r>
            <a:r>
              <a:rPr lang="en-US" dirty="0" smtClean="0"/>
              <a:t>are </a:t>
            </a:r>
            <a:r>
              <a:rPr lang="en-US" dirty="0" smtClean="0"/>
              <a:t>prepared to meet the 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NRPD Management Interface (George Stephens)</a:t>
            </a:r>
          </a:p>
          <a:p>
            <a:r>
              <a:rPr lang="en-US" dirty="0" smtClean="0"/>
              <a:t>Radiation Safety Officer (Don Gregory, then ??)</a:t>
            </a:r>
          </a:p>
          <a:p>
            <a:r>
              <a:rPr lang="en-US" dirty="0" smtClean="0"/>
              <a:t>Program Health Physicist (Scott Schwahn)</a:t>
            </a:r>
          </a:p>
          <a:p>
            <a:r>
              <a:rPr lang="en-US" dirty="0" smtClean="0"/>
              <a:t>RCT Supervisor (Pedro Gonzalez/Nate Foster)</a:t>
            </a:r>
          </a:p>
          <a:p>
            <a:r>
              <a:rPr lang="en-US" dirty="0" smtClean="0"/>
              <a:t>8 RCTs (24/7 coverage, up to 5 on day shift)</a:t>
            </a:r>
          </a:p>
          <a:p>
            <a:endParaRPr lang="en-US" dirty="0" smtClean="0"/>
          </a:p>
          <a:p>
            <a:r>
              <a:rPr lang="en-US" dirty="0" smtClean="0"/>
              <a:t>(Gregory and Gonzalez have announced retirements at the end of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10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80369"/>
          </a:xfrm>
        </p:spPr>
        <p:txBody>
          <a:bodyPr/>
          <a:lstStyle/>
          <a:p>
            <a:r>
              <a:rPr lang="en-US" dirty="0" smtClean="0"/>
              <a:t>Personnel radiation doses are low and controlled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Outside users receive Zero measurable dose</a:t>
            </a:r>
          </a:p>
          <a:p>
            <a:r>
              <a:rPr lang="en-US" sz="2400" dirty="0" smtClean="0"/>
              <a:t>SNS workers receive Zero neutron dose</a:t>
            </a:r>
          </a:p>
          <a:p>
            <a:r>
              <a:rPr lang="en-US" sz="2400" dirty="0" smtClean="0"/>
              <a:t>Almost all SNS dose comes from working on or near activated components</a:t>
            </a:r>
          </a:p>
          <a:p>
            <a:pPr lvl="1"/>
            <a:r>
              <a:rPr lang="en-US" sz="2000" dirty="0" smtClean="0"/>
              <a:t>80% of the dose this year comes from: general tunnel maintenance (40%); vacuum (20%); and foil work (20%)</a:t>
            </a:r>
          </a:p>
          <a:p>
            <a:r>
              <a:rPr lang="en-US" sz="2400" dirty="0" smtClean="0"/>
              <a:t>Contamination jobs are rare</a:t>
            </a:r>
          </a:p>
          <a:p>
            <a:pPr lvl="1"/>
            <a:r>
              <a:rPr lang="en-US" sz="2000" dirty="0" smtClean="0"/>
              <a:t>Transfer Bay entries, Waste Loadouts, Stripper Foil changes, in-tunnel water skids</a:t>
            </a:r>
          </a:p>
          <a:p>
            <a:pPr lvl="1"/>
            <a:r>
              <a:rPr lang="en-US" sz="2000" dirty="0" smtClean="0"/>
              <a:t>Dispersible samples are dealt with in categories and as exceptions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9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Recent ALARA Success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42640" cy="4195415"/>
          </a:xfrm>
        </p:spPr>
        <p:txBody>
          <a:bodyPr/>
          <a:lstStyle/>
          <a:p>
            <a:r>
              <a:rPr lang="en-US" sz="2400" dirty="0" smtClean="0"/>
              <a:t>The Proton Beam Window (PBW) (made from Inconel) separates target-area vacuum from accelerator-tunnel vacuum</a:t>
            </a:r>
          </a:p>
          <a:p>
            <a:r>
              <a:rPr lang="en-US" sz="2400" dirty="0" smtClean="0"/>
              <a:t>Objective is to cut 4 coupons </a:t>
            </a:r>
          </a:p>
          <a:p>
            <a:r>
              <a:rPr lang="en-US" sz="2400" dirty="0" smtClean="0"/>
              <a:t>PBW read up to 500 R/h</a:t>
            </a:r>
          </a:p>
          <a:p>
            <a:r>
              <a:rPr lang="en-US" sz="2400" dirty="0" smtClean="0"/>
              <a:t>Some challenges</a:t>
            </a:r>
          </a:p>
          <a:p>
            <a:pPr lvl="1"/>
            <a:r>
              <a:rPr lang="en-US" sz="2000" dirty="0" smtClean="0"/>
              <a:t>Unexpected airborne material</a:t>
            </a:r>
          </a:p>
          <a:p>
            <a:pPr lvl="1"/>
            <a:r>
              <a:rPr lang="en-US" sz="2000" dirty="0" smtClean="0"/>
              <a:t>One coupon dropped</a:t>
            </a:r>
          </a:p>
          <a:p>
            <a:r>
              <a:rPr lang="en-US" sz="2400" dirty="0" smtClean="0"/>
              <a:t>118 mrem collective dose</a:t>
            </a:r>
          </a:p>
          <a:p>
            <a:pPr lvl="1"/>
            <a:r>
              <a:rPr lang="en-US" sz="2000" dirty="0" smtClean="0"/>
              <a:t>No personnel intake/cont.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81200"/>
            <a:ext cx="3661824" cy="405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92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SNS Continues to Grow and Mature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Target Station under development</a:t>
            </a:r>
          </a:p>
          <a:p>
            <a:r>
              <a:rPr lang="en-US" dirty="0" smtClean="0"/>
              <a:t>Power Upgrade Project may go to 2.8 MW  </a:t>
            </a:r>
          </a:p>
          <a:p>
            <a:r>
              <a:rPr lang="en-US" dirty="0" smtClean="0"/>
              <a:t>1.4 MW sustained operation already proven</a:t>
            </a:r>
          </a:p>
          <a:p>
            <a:pPr lvl="1"/>
            <a:r>
              <a:rPr lang="en-US" dirty="0" smtClean="0"/>
              <a:t>Target life at high power is a concern</a:t>
            </a:r>
          </a:p>
          <a:p>
            <a:r>
              <a:rPr lang="en-US" dirty="0" smtClean="0"/>
              <a:t>Beam Test Facility (located in RFTF Annex) nears approval</a:t>
            </a:r>
          </a:p>
          <a:p>
            <a:pPr lvl="1"/>
            <a:r>
              <a:rPr lang="en-US" dirty="0" smtClean="0"/>
              <a:t>2.5 MeV accelerator (initially a source, RFQ, beamstop)</a:t>
            </a:r>
          </a:p>
          <a:p>
            <a:pPr lvl="1"/>
            <a:r>
              <a:rPr lang="en-US" dirty="0" smtClean="0"/>
              <a:t>Several levels of additional test capabilities planned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3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42640" cy="4195415"/>
          </a:xfrm>
        </p:spPr>
        <p:txBody>
          <a:bodyPr/>
          <a:lstStyle/>
          <a:p>
            <a:r>
              <a:rPr lang="en-US" dirty="0" smtClean="0"/>
              <a:t>3-D scan of coupons cut from the target nose</a:t>
            </a:r>
          </a:p>
          <a:p>
            <a:pPr lvl="1"/>
            <a:r>
              <a:rPr lang="en-US" dirty="0" smtClean="0"/>
              <a:t>Rad Protection involved from initial concept</a:t>
            </a:r>
          </a:p>
          <a:p>
            <a:pPr lvl="1"/>
            <a:r>
              <a:rPr lang="en-US" dirty="0" smtClean="0"/>
              <a:t>Initial samples from target areas not directly in the beam</a:t>
            </a:r>
          </a:p>
          <a:p>
            <a:pPr lvl="1"/>
            <a:r>
              <a:rPr lang="en-US" dirty="0" smtClean="0"/>
              <a:t>15 R/h coupons will be scanned with a hand-held probe</a:t>
            </a:r>
          </a:p>
          <a:p>
            <a:pPr lvl="1"/>
            <a:r>
              <a:rPr lang="en-US" dirty="0" smtClean="0"/>
              <a:t>Predicted dose less than 20 mrem per scan</a:t>
            </a:r>
          </a:p>
          <a:p>
            <a:pPr lvl="1"/>
            <a:r>
              <a:rPr lang="en-US" dirty="0" smtClean="0"/>
              <a:t>Hotter samples will likely follow; toys get played with</a:t>
            </a:r>
          </a:p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O will be loaded into inner reflector cooling loop</a:t>
            </a:r>
          </a:p>
          <a:p>
            <a:pPr lvl="1"/>
            <a:r>
              <a:rPr lang="en-US" dirty="0" smtClean="0"/>
              <a:t>Tritium inventory will grow rapidly</a:t>
            </a:r>
          </a:p>
          <a:p>
            <a:pPr lvl="1"/>
            <a:r>
              <a:rPr lang="en-US" dirty="0" smtClean="0"/>
              <a:t>Air-supplied suit capability being explored</a:t>
            </a:r>
          </a:p>
          <a:p>
            <a:r>
              <a:rPr lang="en-US" dirty="0" smtClean="0"/>
              <a:t>Future Service Bay entry possible?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3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Remain Optimistic and Alert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SNS is still relatively youthful and operating within the original design envelope</a:t>
            </a:r>
          </a:p>
          <a:p>
            <a:r>
              <a:rPr lang="en-US" dirty="0" smtClean="0"/>
              <a:t>Doses and operations indicators are positive</a:t>
            </a:r>
          </a:p>
          <a:p>
            <a:r>
              <a:rPr lang="en-US" dirty="0" smtClean="0"/>
              <a:t>Safety is integrated into work planning and execution; cooperation all around</a:t>
            </a:r>
          </a:p>
          <a:p>
            <a:r>
              <a:rPr lang="en-US" dirty="0" smtClean="0"/>
              <a:t>The User population grows steadily</a:t>
            </a:r>
          </a:p>
          <a:p>
            <a:r>
              <a:rPr lang="en-US" dirty="0" smtClean="0"/>
              <a:t>Sample handling provides our greatest opportunities to adapt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88680"/>
      </p:ext>
    </p:extLst>
  </p:cSld>
  <p:clrMapOvr>
    <a:masterClrMapping/>
  </p:clrMapOvr>
</p:sld>
</file>

<file path=ppt/theme/theme1.xml><?xml version="1.0" encoding="utf-8"?>
<a:theme xmlns:a="http://schemas.openxmlformats.org/drawingml/2006/main" name="STS 4x3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STS 4x3" id="{48A71E99-560E-6045-B6C6-9DAED9AA34C0}" vid="{649EF587-A2DB-3241-83AA-8B6EB70F98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11097</TotalTime>
  <Words>506</Words>
  <Application>Microsoft Office PowerPoint</Application>
  <PresentationFormat>On-screen Show (4:3)</PresentationFormat>
  <Paragraphs>99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STS 4x3</vt:lpstr>
      <vt:lpstr>Radiation Safety at SNS</vt:lpstr>
      <vt:lpstr>SNS Radiation Doses 2008 - 2016</vt:lpstr>
      <vt:lpstr>Rad Protection Staff at SNS are prepared to meet the challenges </vt:lpstr>
      <vt:lpstr>Personnel radiation doses are low and controlled</vt:lpstr>
      <vt:lpstr>A Recent ALARA Success Story</vt:lpstr>
      <vt:lpstr>SNS Continues to Grow and Mature</vt:lpstr>
      <vt:lpstr>The Next Challenges</vt:lpstr>
      <vt:lpstr>We Remain Optimistic and Alert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Upgrades  Second Target Station and Proton Power Upgrade</dc:title>
  <dc:creator>Roy, Donna Jo</dc:creator>
  <cp:lastModifiedBy>Eady, Lisa B.</cp:lastModifiedBy>
  <cp:revision>406</cp:revision>
  <cp:lastPrinted>2016-06-21T18:57:56Z</cp:lastPrinted>
  <dcterms:created xsi:type="dcterms:W3CDTF">2016-02-04T14:31:32Z</dcterms:created>
  <dcterms:modified xsi:type="dcterms:W3CDTF">2016-07-22T21:02:48Z</dcterms:modified>
</cp:coreProperties>
</file>