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5" r:id="rId1"/>
  </p:sldMasterIdLst>
  <p:notesMasterIdLst>
    <p:notesMasterId r:id="rId7"/>
  </p:notesMasterIdLst>
  <p:handoutMasterIdLst>
    <p:handoutMasterId r:id="rId8"/>
  </p:handoutMasterIdLst>
  <p:sldIdLst>
    <p:sldId id="256" r:id="rId2"/>
    <p:sldId id="298" r:id="rId3"/>
    <p:sldId id="299" r:id="rId4"/>
    <p:sldId id="300" r:id="rId5"/>
    <p:sldId id="301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640"/>
    <a:srgbClr val="FF8000"/>
    <a:srgbClr val="AA7BBD"/>
    <a:srgbClr val="92D050"/>
    <a:srgbClr val="E84B47"/>
    <a:srgbClr val="C53E3B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 autoAdjust="0"/>
    <p:restoredTop sz="99452" autoAdjust="0"/>
  </p:normalViewPr>
  <p:slideViewPr>
    <p:cSldViewPr showGuides="1">
      <p:cViewPr>
        <p:scale>
          <a:sx n="80" d="100"/>
          <a:sy n="80" d="100"/>
        </p:scale>
        <p:origin x="-1656" y="-414"/>
      </p:cViewPr>
      <p:guideLst>
        <p:guide orient="horz" pos="16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67B93-D9F0-469C-A068-A4DD5029C9E8}" type="datetimeFigureOut">
              <a:rPr lang="en-US" smtClean="0"/>
              <a:t>7/25/2016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C9F02-2068-4003-9601-1D60612900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4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9B58B-4CD1-4138-A1CF-8CF093FC0F4F}" type="datetimeFigureOut">
              <a:rPr lang="en-US" smtClean="0"/>
              <a:t>7/25/2016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87B8-31B5-4B79-B30F-BEC67F3EA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7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5.jpeg"/><Relationship Id="rId4" Type="http://schemas.openxmlformats.org/officeDocument/2006/relationships/image" Target="../media/image10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210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150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5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3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8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3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43089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58455" y="6406444"/>
            <a:ext cx="4389745" cy="222955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Safety Review Committee  - July 26-28, 2016</a:t>
            </a: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 descr="HFIR_SNS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828032" cy="1269578"/>
          </a:xfrm>
        </p:spPr>
        <p:txBody>
          <a:bodyPr/>
          <a:lstStyle/>
          <a:p>
            <a:r>
              <a:rPr lang="en-US" dirty="0" smtClean="0"/>
              <a:t>USI Evaluations Since Last Assessment – </a:t>
            </a:r>
            <a:br>
              <a:rPr lang="en-US" dirty="0" smtClean="0"/>
            </a:br>
            <a:r>
              <a:rPr lang="en-US" dirty="0" smtClean="0"/>
              <a:t>ASRC 2016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1168" y="2599603"/>
            <a:ext cx="5894832" cy="1134197"/>
          </a:xfrm>
        </p:spPr>
        <p:txBody>
          <a:bodyPr/>
          <a:lstStyle/>
          <a:p>
            <a:r>
              <a:rPr lang="en-US" dirty="0" smtClean="0"/>
              <a:t>Presented to the</a:t>
            </a:r>
          </a:p>
          <a:p>
            <a:r>
              <a:rPr lang="en-US" dirty="0" smtClean="0"/>
              <a:t>Accelerator Safety Review </a:t>
            </a:r>
            <a:endParaRPr lang="en-US" dirty="0" smtClean="0"/>
          </a:p>
          <a:p>
            <a:r>
              <a:rPr lang="en-US" dirty="0" smtClean="0"/>
              <a:t>Committee</a:t>
            </a:r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J. Platfoot, Nuclear Facility Safety Engineer</a:t>
            </a:r>
            <a:endParaRPr lang="en-US" sz="2000" dirty="0" smtClean="0"/>
          </a:p>
          <a:p>
            <a:r>
              <a:rPr lang="en-US" sz="2000" dirty="0" smtClean="0"/>
              <a:t>Nuclear and Radiological Protection Division</a:t>
            </a:r>
            <a:endParaRPr lang="en-US" sz="2000" dirty="0" smtClean="0"/>
          </a:p>
          <a:p>
            <a:r>
              <a:rPr lang="en-US" sz="2000" dirty="0" smtClean="0"/>
              <a:t>July 26,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7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 Evaluations conducted at SNS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97 USI Evaluations conducted to date (March 2004 – present)</a:t>
            </a:r>
          </a:p>
          <a:p>
            <a:r>
              <a:rPr lang="en-US" dirty="0"/>
              <a:t>17 USI Evaluations since last ASRC Review (June 2013)</a:t>
            </a:r>
          </a:p>
          <a:p>
            <a:r>
              <a:rPr lang="en-US" dirty="0"/>
              <a:t>2 Positive USI Evaluations to date</a:t>
            </a:r>
          </a:p>
          <a:p>
            <a:pPr lvl="1"/>
            <a:r>
              <a:rPr lang="en-US" dirty="0"/>
              <a:t>Neutron scattering with Pu Samples (June 2012)</a:t>
            </a:r>
          </a:p>
          <a:p>
            <a:pPr lvl="1"/>
            <a:r>
              <a:rPr lang="en-US" dirty="0"/>
              <a:t>PPS common mode failure (August 2013)</a:t>
            </a:r>
          </a:p>
        </p:txBody>
      </p:sp>
    </p:spTree>
    <p:extLst>
      <p:ext uri="{BB962C8B-B14F-4D97-AF65-F5344CB8AC3E}">
        <p14:creationId xmlns:p14="http://schemas.microsoft.com/office/powerpoint/2010/main" val="179846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1" y="177801"/>
            <a:ext cx="8636290" cy="877163"/>
          </a:xfrm>
        </p:spPr>
        <p:txBody>
          <a:bodyPr/>
          <a:lstStyle/>
          <a:p>
            <a:r>
              <a:rPr lang="en-US" dirty="0"/>
              <a:t>USI Evaluations since Last Assessment</a:t>
            </a:r>
            <a:br>
              <a:rPr lang="en-US" dirty="0"/>
            </a:br>
            <a:r>
              <a:rPr lang="en-US" dirty="0"/>
              <a:t>Personnel Protection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19200"/>
            <a:ext cx="8642640" cy="4195415"/>
          </a:xfrm>
        </p:spPr>
        <p:txBody>
          <a:bodyPr/>
          <a:lstStyle/>
          <a:p>
            <a:r>
              <a:rPr lang="en-US" dirty="0"/>
              <a:t>Common Mode Failure</a:t>
            </a:r>
          </a:p>
          <a:p>
            <a:pPr lvl="1"/>
            <a:r>
              <a:rPr lang="en-US" dirty="0"/>
              <a:t>PPS redundant 24V power supply common mode failure (Aug 2013)</a:t>
            </a:r>
          </a:p>
          <a:p>
            <a:pPr lvl="1"/>
            <a:r>
              <a:rPr lang="en-US" dirty="0"/>
              <a:t>PPS power supply wiring modifications and watchdog diagnostics (Dec 2013)</a:t>
            </a:r>
          </a:p>
          <a:p>
            <a:pPr lvl="1"/>
            <a:r>
              <a:rPr lang="en-US" dirty="0"/>
              <a:t>Replacement of CCR PPS rack cabinets 03, 04, 05, and 06 (Jul 15)</a:t>
            </a:r>
          </a:p>
          <a:p>
            <a:pPr lvl="1"/>
            <a:r>
              <a:rPr lang="en-US" dirty="0"/>
              <a:t>Isolate power supply commons in klystron gallery (Jan 2016)</a:t>
            </a:r>
          </a:p>
          <a:p>
            <a:pPr lvl="1"/>
            <a:r>
              <a:rPr lang="en-US" dirty="0"/>
              <a:t>Isolate power supply commons in HEBT (Apr 2016)</a:t>
            </a:r>
          </a:p>
          <a:p>
            <a:r>
              <a:rPr lang="en-US" sz="2400" dirty="0"/>
              <a:t>Removal of non-credited magnet electrical safety interlocks (Jan 2016)</a:t>
            </a:r>
          </a:p>
          <a:p>
            <a:r>
              <a:rPr lang="en-US" sz="2400" dirty="0"/>
              <a:t>Modification of TPPS to resolve primary shutter reopening abnormality (Jul 2015)</a:t>
            </a:r>
          </a:p>
          <a:p>
            <a:r>
              <a:rPr lang="en-US" sz="2400" dirty="0"/>
              <a:t>Lack of HEBT chipmunk logic functionality check in PPS certification (Aug 2013)</a:t>
            </a:r>
          </a:p>
        </p:txBody>
      </p:sp>
    </p:spTree>
    <p:extLst>
      <p:ext uri="{BB962C8B-B14F-4D97-AF65-F5344CB8AC3E}">
        <p14:creationId xmlns:p14="http://schemas.microsoft.com/office/powerpoint/2010/main" val="30786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1" y="177801"/>
            <a:ext cx="8636290" cy="877163"/>
          </a:xfrm>
        </p:spPr>
        <p:txBody>
          <a:bodyPr/>
          <a:lstStyle/>
          <a:p>
            <a:r>
              <a:rPr lang="en-US" dirty="0"/>
              <a:t>USI Evaluations Since Last Assessment</a:t>
            </a:r>
            <a:br>
              <a:rPr lang="en-US" dirty="0"/>
            </a:br>
            <a:r>
              <a:rPr lang="en-US"/>
              <a:t>Target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Evaluation</a:t>
            </a:r>
          </a:p>
          <a:p>
            <a:pPr lvl="1"/>
            <a:r>
              <a:rPr lang="en-US" dirty="0"/>
              <a:t>Interim storage of spent target modules with target building (Mar 2015)</a:t>
            </a:r>
          </a:p>
          <a:p>
            <a:pPr lvl="1"/>
            <a:r>
              <a:rPr lang="en-US" dirty="0"/>
              <a:t>Addition of diagnostic instruments into target interstitial (Mar 2015)</a:t>
            </a:r>
          </a:p>
          <a:p>
            <a:pPr lvl="1"/>
            <a:r>
              <a:rPr lang="en-US" dirty="0"/>
              <a:t>Addition of generation II diagnostics into target interstitial (Nov 2015)</a:t>
            </a:r>
          </a:p>
          <a:p>
            <a:r>
              <a:rPr lang="en-US" sz="2400" dirty="0"/>
              <a:t>Evaluation of core vessel insert leak (Jul 2013)</a:t>
            </a:r>
          </a:p>
          <a:p>
            <a:r>
              <a:rPr lang="en-US" sz="2400" dirty="0"/>
              <a:t>Replacement of worn components in water mist system (Jul 2014)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68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Lines / IPPS</a:t>
            </a:r>
          </a:p>
          <a:p>
            <a:pPr lvl="1"/>
            <a:r>
              <a:rPr lang="en-US" dirty="0"/>
              <a:t>BL 1A USANS low power alignment testing (Feb 2014)</a:t>
            </a:r>
          </a:p>
          <a:p>
            <a:pPr lvl="1"/>
            <a:r>
              <a:rPr lang="en-US" dirty="0"/>
              <a:t>BL 16B VISION secondary shutter deceleration switches (Feb 2014)</a:t>
            </a:r>
          </a:p>
          <a:p>
            <a:pPr lvl="1"/>
            <a:r>
              <a:rPr lang="en-US" dirty="0"/>
              <a:t>BL 11 and BL 1 primary shutter control logic (Jun 2014)</a:t>
            </a:r>
          </a:p>
          <a:p>
            <a:r>
              <a:rPr lang="en-US" sz="2400" dirty="0"/>
              <a:t>CHL cryogenic test facility helium </a:t>
            </a:r>
            <a:r>
              <a:rPr lang="en-US" sz="2400" dirty="0" err="1"/>
              <a:t>dewar</a:t>
            </a:r>
            <a:r>
              <a:rPr lang="en-US" sz="2400" dirty="0"/>
              <a:t> system (Jul 2013)</a:t>
            </a:r>
          </a:p>
        </p:txBody>
      </p:sp>
    </p:spTree>
    <p:extLst>
      <p:ext uri="{BB962C8B-B14F-4D97-AF65-F5344CB8AC3E}">
        <p14:creationId xmlns:p14="http://schemas.microsoft.com/office/powerpoint/2010/main" val="930259493"/>
      </p:ext>
    </p:extLst>
  </p:cSld>
  <p:clrMapOvr>
    <a:masterClrMapping/>
  </p:clrMapOvr>
</p:sld>
</file>

<file path=ppt/theme/theme1.xml><?xml version="1.0" encoding="utf-8"?>
<a:theme xmlns:a="http://schemas.openxmlformats.org/drawingml/2006/main" name="STS 4x3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TS 4x3" id="{48A71E99-560E-6045-B6C6-9DAED9AA34C0}" vid="{649EF587-A2DB-3241-83AA-8B6EB70F98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11098</TotalTime>
  <Words>306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STS 4x3</vt:lpstr>
      <vt:lpstr>USI Evaluations Since Last Assessment –  ASRC 2016</vt:lpstr>
      <vt:lpstr>USI Evaluations conducted at SNS</vt:lpstr>
      <vt:lpstr>USI Evaluations since Last Assessment Personnel Protection System</vt:lpstr>
      <vt:lpstr>USI Evaluations Since Last Assessment Target Systems</vt:lpstr>
      <vt:lpstr>Others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Upgrades  Second Target Station and Proton Power Upgrade</dc:title>
  <dc:creator>Roy, Donna Jo</dc:creator>
  <cp:lastModifiedBy>Eady, Lisa B.</cp:lastModifiedBy>
  <cp:revision>406</cp:revision>
  <cp:lastPrinted>2016-06-21T18:57:56Z</cp:lastPrinted>
  <dcterms:created xsi:type="dcterms:W3CDTF">2016-02-04T14:31:32Z</dcterms:created>
  <dcterms:modified xsi:type="dcterms:W3CDTF">2016-07-25T13:09:46Z</dcterms:modified>
</cp:coreProperties>
</file>