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6" r:id="rId3"/>
    <p:sldId id="298" r:id="rId4"/>
    <p:sldId id="299" r:id="rId5"/>
    <p:sldId id="318" r:id="rId6"/>
    <p:sldId id="300" r:id="rId7"/>
    <p:sldId id="301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9" r:id="rId23"/>
    <p:sldId id="303" r:id="rId24"/>
    <p:sldId id="317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640"/>
    <a:srgbClr val="FF8000"/>
    <a:srgbClr val="AA7BBD"/>
    <a:srgbClr val="92D050"/>
    <a:srgbClr val="E84B47"/>
    <a:srgbClr val="C53E3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99452" autoAdjust="0"/>
  </p:normalViewPr>
  <p:slideViewPr>
    <p:cSldViewPr showGuides="1">
      <p:cViewPr>
        <p:scale>
          <a:sx n="80" d="100"/>
          <a:sy n="80" d="100"/>
        </p:scale>
        <p:origin x="992" y="1520"/>
      </p:cViewPr>
      <p:guideLst>
        <p:guide orient="horz" pos="16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7B93-D9F0-469C-A068-A4DD5029C9E8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9F02-2068-4003-9601-1D6061290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B58B-4CD1-4138-A1CF-8CF093FC0F4F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87B8-31B5-4B79-B30F-BEC67F3EA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0DFE0-47F0-48AB-9634-00F67238F23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4944-8700-4B2B-940C-806E5E44195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workers in the facility were assessed for control needs as two distinct receptors, but reported as a single in facility receptor.  This was due to most events not having a 1</a:t>
            </a:r>
            <a:r>
              <a:rPr lang="en-US" baseline="30000" dirty="0" smtClean="0"/>
              <a:t>st</a:t>
            </a:r>
            <a:r>
              <a:rPr lang="en-US" dirty="0" smtClean="0"/>
              <a:t> Receptor.</a:t>
            </a:r>
          </a:p>
        </p:txBody>
      </p:sp>
    </p:spTree>
    <p:extLst>
      <p:ext uri="{BB962C8B-B14F-4D97-AF65-F5344CB8AC3E}">
        <p14:creationId xmlns:p14="http://schemas.microsoft.com/office/powerpoint/2010/main" val="114165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1.pn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5.jpeg"/><Relationship Id="rId6" Type="http://schemas.openxmlformats.org/officeDocument/2006/relationships/image" Target="../media/image11.jpg"/><Relationship Id="rId7" Type="http://schemas.openxmlformats.org/officeDocument/2006/relationships/image" Target="../media/image12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21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50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5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3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8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43089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58455" y="6406444"/>
            <a:ext cx="4389745" cy="222955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Safety Review Committee  - July 26-28, 2016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HFIR_SNS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gif"/><Relationship Id="rId3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828032" cy="877163"/>
          </a:xfrm>
        </p:spPr>
        <p:txBody>
          <a:bodyPr/>
          <a:lstStyle/>
          <a:p>
            <a:r>
              <a:rPr lang="en-US" dirty="0" smtClean="0"/>
              <a:t>Safety Documentation Status and Updates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1168" y="2599603"/>
            <a:ext cx="5590032" cy="1134197"/>
          </a:xfrm>
        </p:spPr>
        <p:txBody>
          <a:bodyPr/>
          <a:lstStyle/>
          <a:p>
            <a:r>
              <a:rPr lang="en-US" dirty="0" smtClean="0"/>
              <a:t>Presented to the</a:t>
            </a:r>
          </a:p>
          <a:p>
            <a:r>
              <a:rPr lang="en-US" dirty="0" smtClean="0"/>
              <a:t>Accelerator Safety Review Committee</a:t>
            </a:r>
          </a:p>
          <a:p>
            <a:endParaRPr lang="en-US" dirty="0"/>
          </a:p>
          <a:p>
            <a:r>
              <a:rPr lang="en-US" sz="2000" dirty="0" smtClean="0"/>
              <a:t>D. Freeman, SNS Safety Specialist</a:t>
            </a:r>
          </a:p>
          <a:p>
            <a:r>
              <a:rPr lang="en-US" sz="2000" dirty="0" smtClean="0"/>
              <a:t>SNS ESH&amp;Q</a:t>
            </a:r>
          </a:p>
          <a:p>
            <a:r>
              <a:rPr lang="en-US" sz="2000" dirty="0" smtClean="0"/>
              <a:t>July 26,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Credited Control Selection Philosophy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2683287"/>
            <a:ext cx="8305800" cy="3602012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dirty="0" smtClean="0"/>
              <a:t>Passive Features preferred to Active Control</a:t>
            </a:r>
          </a:p>
          <a:p>
            <a:pPr marL="342900" indent="-342900">
              <a:lnSpc>
                <a:spcPct val="80000"/>
              </a:lnSpc>
            </a:pPr>
            <a:endParaRPr lang="en-US" sz="2400" dirty="0" smtClean="0"/>
          </a:p>
          <a:p>
            <a:pPr marL="342900" indent="-342900">
              <a:lnSpc>
                <a:spcPct val="80000"/>
              </a:lnSpc>
            </a:pPr>
            <a:r>
              <a:rPr lang="en-US" sz="2400" dirty="0" smtClean="0"/>
              <a:t>Engineered Controls preferred to Administrative Controls</a:t>
            </a:r>
          </a:p>
          <a:p>
            <a:pPr marL="342900" indent="-342900">
              <a:lnSpc>
                <a:spcPct val="80000"/>
              </a:lnSpc>
            </a:pPr>
            <a:endParaRPr lang="en-US" sz="2400" dirty="0" smtClean="0"/>
          </a:p>
          <a:p>
            <a:pPr marL="342900" indent="-342900">
              <a:lnSpc>
                <a:spcPct val="80000"/>
              </a:lnSpc>
            </a:pPr>
            <a:r>
              <a:rPr lang="en-US" sz="2400" dirty="0" smtClean="0"/>
              <a:t>Preventative Controls preferred to Mitigative Controls</a:t>
            </a:r>
          </a:p>
          <a:p>
            <a:pPr marL="342900" indent="-342900">
              <a:lnSpc>
                <a:spcPct val="80000"/>
              </a:lnSpc>
            </a:pPr>
            <a:endParaRPr lang="en-US" sz="2400" dirty="0" smtClean="0"/>
          </a:p>
          <a:p>
            <a:pPr marL="342900" indent="-342900">
              <a:lnSpc>
                <a:spcPct val="80000"/>
              </a:lnSpc>
            </a:pPr>
            <a:r>
              <a:rPr lang="en-US" sz="2400" dirty="0" smtClean="0"/>
              <a:t>When multiple Controls required – must be independent</a:t>
            </a:r>
          </a:p>
          <a:p>
            <a:pPr>
              <a:lnSpc>
                <a:spcPct val="80000"/>
              </a:lnSpc>
            </a:pPr>
            <a:endParaRPr lang="en-US" sz="1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26297"/>
            <a:ext cx="4229167" cy="16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36290" cy="484748"/>
          </a:xfrm>
        </p:spPr>
        <p:txBody>
          <a:bodyPr/>
          <a:lstStyle/>
          <a:p>
            <a:pPr eaLnBrk="1" hangingPunct="1"/>
            <a:r>
              <a:rPr lang="en-US" dirty="0" smtClean="0"/>
              <a:t>Credited Engineered Controls (CEC)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712887"/>
            <a:ext cx="7239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CMS Hydrogen and Vacuum Boundaries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Target Service Bay and Monolith - Confinement of Hg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Service Bay/Core Vessel Fire Barrier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Core Vessel  - Confinement Function 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High Bay Crane Design per ASME NOG-1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High Bay Floor Design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Robust Mercury Heat Exchanger Design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Mercury Pump Tank Exhaust Line Loop Seal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Target Protection System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FSS Inside the Service Bay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FSS Outside the Service Bay 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Service Bay Differential Pressure Monitoring System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Primary Confinement Exhaust System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Transfer Bay Access Control System 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Personnel Protection System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Oxygen Deficiency Hazard System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Emergency Ventilation System for Accelerator Tunnel</a:t>
            </a:r>
          </a:p>
          <a:p>
            <a:pPr marL="457200" indent="-4572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/>
              <a:t>Central Helium Liquefier Bldg- Passive Ventilation Features</a:t>
            </a:r>
            <a:endParaRPr lang="en-US" sz="1800" dirty="0"/>
          </a:p>
        </p:txBody>
      </p:sp>
      <p:pic>
        <p:nvPicPr>
          <p:cNvPr id="5" name="Picture 4" descr="Safety-Management-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524000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Credited Administrative Controls (CAC)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704604"/>
          </a:xfrm>
        </p:spPr>
        <p:txBody>
          <a:bodyPr/>
          <a:lstStyle/>
          <a:p>
            <a:pPr eaLnBrk="1" hangingPunct="1"/>
            <a:r>
              <a:rPr lang="en-US" dirty="0" smtClean="0"/>
              <a:t>ORNL SBMS - Radiological Protection Program </a:t>
            </a:r>
          </a:p>
          <a:p>
            <a:pPr eaLnBrk="1" hangingPunct="1"/>
            <a:r>
              <a:rPr lang="en-US" dirty="0" smtClean="0"/>
              <a:t>ORNL SBMS - Chemical Safety Program (no longer required) </a:t>
            </a:r>
          </a:p>
          <a:p>
            <a:pPr eaLnBrk="1" hangingPunct="1"/>
            <a:r>
              <a:rPr lang="en-US" dirty="0" smtClean="0"/>
              <a:t>ORNL SBMS - Ignition Control Program </a:t>
            </a:r>
          </a:p>
          <a:p>
            <a:pPr eaLnBrk="1" hangingPunct="1"/>
            <a:r>
              <a:rPr lang="en-US" dirty="0" smtClean="0"/>
              <a:t>ORNL SBMS - Hoisting and Rigging Program</a:t>
            </a:r>
          </a:p>
          <a:p>
            <a:pPr eaLnBrk="1" hangingPunct="1"/>
            <a:r>
              <a:rPr lang="en-US" dirty="0"/>
              <a:t>Combustible Materials Control Program</a:t>
            </a:r>
          </a:p>
          <a:p>
            <a:pPr eaLnBrk="1" hangingPunct="1"/>
            <a:r>
              <a:rPr lang="en-US" dirty="0" smtClean="0"/>
              <a:t>Specific Procedures and training</a:t>
            </a:r>
          </a:p>
        </p:txBody>
      </p:sp>
      <p:pic>
        <p:nvPicPr>
          <p:cNvPr id="5" name="Picture 4" descr="thCA113L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819400"/>
            <a:ext cx="1695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575675" cy="812800"/>
          </a:xfrm>
          <a:noFill/>
        </p:spPr>
        <p:txBody>
          <a:bodyPr/>
          <a:lstStyle/>
          <a:p>
            <a:r>
              <a:rPr lang="en-US" dirty="0" smtClean="0"/>
              <a:t>SNS Accelerator Safety 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3809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ASE establishes bounding conditions and limits essential for safety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Single Document addresses Proton Facilities and Neutron Facilities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facility-wide ASE issued for Low Power (100kW) (April, 2006) in conjunction with </a:t>
            </a:r>
            <a:r>
              <a:rPr lang="en-US" dirty="0" smtClean="0"/>
              <a:t>ARR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ASE Updated May 31, 2007 for High Power (2 MW) Operations in conjunction with </a:t>
            </a:r>
            <a:r>
              <a:rPr lang="en-US" dirty="0" smtClean="0"/>
              <a:t>ARR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2017 ASE Update (in progress)</a:t>
            </a:r>
          </a:p>
          <a:p>
            <a:endParaRPr lang="en-US" dirty="0" smtClean="0"/>
          </a:p>
        </p:txBody>
      </p:sp>
      <p:pic>
        <p:nvPicPr>
          <p:cNvPr id="4" name="Picture 3" descr="ru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724400"/>
            <a:ext cx="215173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 smtClean="0"/>
              <a:t>SNS ASE Format and Content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334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Introduction</a:t>
            </a:r>
          </a:p>
          <a:p>
            <a:pPr eaLnBrk="1" hangingPunct="1"/>
            <a:r>
              <a:rPr lang="en-US" sz="2000" dirty="0" smtClean="0"/>
              <a:t>Definitions</a:t>
            </a:r>
          </a:p>
          <a:p>
            <a:pPr eaLnBrk="1" hangingPunct="1"/>
            <a:r>
              <a:rPr lang="en-US" sz="2000" dirty="0" smtClean="0"/>
              <a:t>Limitation on Operating Parameters (beam power limits)</a:t>
            </a:r>
          </a:p>
          <a:p>
            <a:pPr eaLnBrk="1" hangingPunct="1"/>
            <a:r>
              <a:rPr lang="en-US" sz="2000" dirty="0" smtClean="0"/>
              <a:t>Shielding</a:t>
            </a:r>
          </a:p>
          <a:p>
            <a:pPr eaLnBrk="1" hangingPunct="1"/>
            <a:r>
              <a:rPr lang="en-US" sz="2000" dirty="0" smtClean="0"/>
              <a:t>Active Credited Engineered Controls</a:t>
            </a:r>
          </a:p>
          <a:p>
            <a:pPr lvl="1" eaLnBrk="1" hangingPunct="1"/>
            <a:r>
              <a:rPr lang="en-US" sz="2000" dirty="0" smtClean="0"/>
              <a:t>Operability, Compensatory Measures, Surveillances</a:t>
            </a:r>
          </a:p>
          <a:p>
            <a:pPr eaLnBrk="1" hangingPunct="1"/>
            <a:r>
              <a:rPr lang="en-US" sz="2000" dirty="0" smtClean="0"/>
              <a:t>Credited Administrative Controls</a:t>
            </a:r>
          </a:p>
          <a:p>
            <a:pPr eaLnBrk="1" hangingPunct="1"/>
            <a:r>
              <a:rPr lang="en-US" sz="2000" dirty="0" smtClean="0"/>
              <a:t>Monitoring and Effluent Release</a:t>
            </a:r>
          </a:p>
          <a:p>
            <a:pPr eaLnBrk="1" hangingPunct="1"/>
            <a:r>
              <a:rPr lang="en-US" sz="2000" dirty="0" smtClean="0"/>
              <a:t>Administrative Controls (includes standard DOE dose limits)</a:t>
            </a:r>
          </a:p>
          <a:p>
            <a:pPr eaLnBrk="1" hangingPunct="1"/>
            <a:r>
              <a:rPr lang="en-US" sz="2000" dirty="0" smtClean="0"/>
              <a:t>Staffing</a:t>
            </a:r>
          </a:p>
          <a:p>
            <a:pPr eaLnBrk="1" hangingPunct="1"/>
            <a:r>
              <a:rPr lang="en-US" sz="2000" dirty="0" smtClean="0"/>
              <a:t>Procedures addressing ASE Requirements</a:t>
            </a:r>
          </a:p>
          <a:p>
            <a:pPr eaLnBrk="1" hangingPunct="1"/>
            <a:r>
              <a:rPr lang="en-US" sz="2000" dirty="0" smtClean="0"/>
              <a:t>Appendix A.  Passive CECs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14" y="169779"/>
            <a:ext cx="2829508" cy="15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153988"/>
            <a:ext cx="9023350" cy="487954"/>
          </a:xfrm>
        </p:spPr>
        <p:txBody>
          <a:bodyPr/>
          <a:lstStyle/>
          <a:p>
            <a:r>
              <a:rPr lang="en-US" dirty="0" smtClean="0"/>
              <a:t>Unreviewed Safety Issue (USI)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692" y="838200"/>
            <a:ext cx="8547100" cy="5334000"/>
          </a:xfrm>
        </p:spPr>
        <p:txBody>
          <a:bodyPr/>
          <a:lstStyle/>
          <a:p>
            <a:pPr marL="533400" indent="-533400"/>
            <a:r>
              <a:rPr lang="en-US" sz="2800" dirty="0" smtClean="0"/>
              <a:t>Present Status – 420.2C compliant, functions effectively </a:t>
            </a:r>
          </a:p>
          <a:p>
            <a:pPr marL="533400" indent="-533400"/>
            <a:r>
              <a:rPr lang="en-US" sz="2800" dirty="0"/>
              <a:t>Implemented by SNS Procedure OPM 2.B-10 </a:t>
            </a:r>
            <a:r>
              <a:rPr lang="en-US" sz="2800" i="1" dirty="0"/>
              <a:t>Unreviewed Safety Issue Process</a:t>
            </a:r>
            <a:endParaRPr lang="en-US" sz="2800" dirty="0"/>
          </a:p>
          <a:p>
            <a:pPr marL="533400" indent="-533400"/>
            <a:r>
              <a:rPr lang="en-US" sz="2800" dirty="0" smtClean="0"/>
              <a:t>Ensures </a:t>
            </a:r>
            <a:r>
              <a:rPr lang="en-US" sz="2800" dirty="0" smtClean="0"/>
              <a:t>proper level of approvals (DOE vs SNS line mngt.)</a:t>
            </a:r>
          </a:p>
          <a:p>
            <a:pPr marL="533400" indent="-533400"/>
            <a:r>
              <a:rPr lang="en-US" sz="2800" dirty="0" smtClean="0"/>
              <a:t>Important part </a:t>
            </a:r>
            <a:r>
              <a:rPr lang="en-US" sz="2800" dirty="0" smtClean="0"/>
              <a:t>of configuration control</a:t>
            </a:r>
          </a:p>
          <a:p>
            <a:pPr marL="533400" indent="-533400"/>
            <a:r>
              <a:rPr lang="en-US" sz="2800" dirty="0" smtClean="0"/>
              <a:t>Helps maintain safety documentation current – </a:t>
            </a:r>
            <a:r>
              <a:rPr lang="en-US" sz="2800" dirty="0" smtClean="0">
                <a:latin typeface="Arial Narrow" pitchFamily="34" charset="0"/>
              </a:rPr>
              <a:t>USI Evaluations </a:t>
            </a:r>
            <a:r>
              <a:rPr lang="en-US" sz="2800" dirty="0" smtClean="0">
                <a:latin typeface="Arial Narrow" pitchFamily="34" charset="0"/>
              </a:rPr>
              <a:t>considered </a:t>
            </a:r>
            <a:r>
              <a:rPr lang="en-US" sz="2800" dirty="0" smtClean="0">
                <a:latin typeface="Arial Narrow" pitchFamily="34" charset="0"/>
              </a:rPr>
              <a:t>“addendum” to </a:t>
            </a:r>
            <a:r>
              <a:rPr lang="en-US" sz="2800" dirty="0" smtClean="0">
                <a:latin typeface="Arial Narrow" pitchFamily="34" charset="0"/>
              </a:rPr>
              <a:t>FSAD</a:t>
            </a:r>
          </a:p>
          <a:p>
            <a:pPr marL="533400" indent="-533400"/>
            <a:r>
              <a:rPr lang="en-US" sz="2800" dirty="0">
                <a:latin typeface="Arial Narrow" pitchFamily="34" charset="0"/>
              </a:rPr>
              <a:t>Work Control/Configuration Control triggers USIE for modifications to Credited Engineered Controls</a:t>
            </a:r>
          </a:p>
          <a:p>
            <a:pPr marL="533400" indent="-53340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83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75700" cy="484748"/>
          </a:xfrm>
        </p:spPr>
        <p:txBody>
          <a:bodyPr/>
          <a:lstStyle/>
          <a:p>
            <a:r>
              <a:rPr lang="en-US" dirty="0" smtClean="0"/>
              <a:t>OPM 2.B-10 </a:t>
            </a:r>
            <a:r>
              <a:rPr lang="en-US" i="1" dirty="0" smtClean="0"/>
              <a:t>Unreviewed Safety Issue Process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5450" y="1042211"/>
            <a:ext cx="8229600" cy="5715000"/>
          </a:xfrm>
        </p:spPr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USI Evaluation conducted if reasonable chance proposed activity (or previously unevaluated hazard) could:</a:t>
            </a:r>
          </a:p>
          <a:p>
            <a:pPr lvl="1"/>
            <a:r>
              <a:rPr lang="en-US" sz="2800" dirty="0" smtClean="0">
                <a:latin typeface="Arial Narrow" pitchFamily="34" charset="0"/>
              </a:rPr>
              <a:t>Affect probability/consequence of accident or equipment malfunction evaluated in FSAD</a:t>
            </a:r>
          </a:p>
          <a:p>
            <a:pPr lvl="1"/>
            <a:r>
              <a:rPr lang="en-US" sz="2800" dirty="0" smtClean="0">
                <a:latin typeface="Arial Narrow" pitchFamily="34" charset="0"/>
              </a:rPr>
              <a:t>Introduce new accident or malfunction not evaluated in FSAD</a:t>
            </a:r>
          </a:p>
          <a:p>
            <a:r>
              <a:rPr lang="en-US" sz="2800" dirty="0"/>
              <a:t>SNS uses “</a:t>
            </a:r>
            <a:r>
              <a:rPr lang="en-US" sz="2800" i="1" dirty="0"/>
              <a:t>6 Question Approach</a:t>
            </a:r>
            <a:r>
              <a:rPr lang="en-US" sz="2800" dirty="0" smtClean="0"/>
              <a:t>”</a:t>
            </a:r>
            <a:endParaRPr lang="en-US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System </a:t>
            </a:r>
            <a:r>
              <a:rPr lang="en-US" sz="2800" dirty="0" smtClean="0">
                <a:latin typeface="Arial Narrow" pitchFamily="34" charset="0"/>
              </a:rPr>
              <a:t>Engineers have completed Safety Basis Training</a:t>
            </a:r>
          </a:p>
          <a:p>
            <a:r>
              <a:rPr lang="en-US" sz="2800" dirty="0" smtClean="0">
                <a:latin typeface="Arial Narrow" pitchFamily="34" charset="0"/>
              </a:rPr>
              <a:t>Training for USIE preparation/review developed and implemented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76600"/>
            <a:ext cx="2438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453791"/>
            <a:ext cx="2895600" cy="13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75700" cy="487954"/>
          </a:xfrm>
        </p:spPr>
        <p:txBody>
          <a:bodyPr/>
          <a:lstStyle/>
          <a:p>
            <a:r>
              <a:rPr lang="en-US" dirty="0"/>
              <a:t>OPM 2.B-10 </a:t>
            </a:r>
            <a:r>
              <a:rPr lang="en-US" i="1" dirty="0" smtClean="0"/>
              <a:t>USI Process (cont.)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5181600"/>
          </a:xfrm>
        </p:spPr>
        <p:txBody>
          <a:bodyPr/>
          <a:lstStyle/>
          <a:p>
            <a:r>
              <a:rPr lang="en-US" sz="2800" dirty="0" smtClean="0"/>
              <a:t>USIDs </a:t>
            </a:r>
            <a:r>
              <a:rPr lang="en-US" sz="2800" dirty="0" smtClean="0"/>
              <a:t>posted </a:t>
            </a:r>
            <a:r>
              <a:rPr lang="en-US" sz="2800" dirty="0" smtClean="0"/>
              <a:t>in SNS document control (ProjectWise)</a:t>
            </a:r>
          </a:p>
          <a:p>
            <a:r>
              <a:rPr lang="en-US" sz="2800" dirty="0" smtClean="0"/>
              <a:t>USIDs posted on the SNS Webpage for wide </a:t>
            </a:r>
            <a:r>
              <a:rPr lang="en-US" sz="2800" dirty="0" smtClean="0"/>
              <a:t>access/dissemination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Jake will discuss USI Evaluations since last ASRC review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81400"/>
            <a:ext cx="2822448" cy="1721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71821"/>
            <a:ext cx="2773947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" y="162715"/>
            <a:ext cx="8728075" cy="484748"/>
          </a:xfrm>
        </p:spPr>
        <p:txBody>
          <a:bodyPr/>
          <a:lstStyle/>
          <a:p>
            <a:r>
              <a:rPr lang="en-US" dirty="0" smtClean="0"/>
              <a:t>FSAD/ASE Update Process –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058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Ensure </a:t>
            </a:r>
            <a:r>
              <a:rPr lang="en-US" sz="2400" dirty="0"/>
              <a:t>continued compliance w/ Order 420.2C and consistency w/ Guide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Ensure </a:t>
            </a:r>
            <a:r>
              <a:rPr lang="en-US" sz="2400" dirty="0"/>
              <a:t>SMEs/operations staff/line </a:t>
            </a:r>
            <a:r>
              <a:rPr lang="en-US" sz="2400" dirty="0" smtClean="0"/>
              <a:t>management </a:t>
            </a:r>
            <a:r>
              <a:rPr lang="en-US" sz="2400" dirty="0"/>
              <a:t>engaged </a:t>
            </a:r>
            <a:r>
              <a:rPr lang="en-US" sz="2400" dirty="0" smtClean="0"/>
              <a:t>through out </a:t>
            </a:r>
            <a:r>
              <a:rPr lang="en-US" sz="2400" dirty="0"/>
              <a:t>process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Ensure </a:t>
            </a:r>
            <a:r>
              <a:rPr lang="en-US" sz="2400" dirty="0"/>
              <a:t>material from USI Evaluations folded into FSADs as appropriate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reference documents captured as controlled documents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Improve </a:t>
            </a:r>
            <a:r>
              <a:rPr lang="en-US" sz="2400" dirty="0"/>
              <a:t>presentation </a:t>
            </a:r>
            <a:r>
              <a:rPr lang="en-US" sz="2400" dirty="0" smtClean="0"/>
              <a:t>– streamline, clarify, </a:t>
            </a:r>
            <a:r>
              <a:rPr lang="en-US" sz="2400" dirty="0" smtClean="0"/>
              <a:t>clean </a:t>
            </a:r>
            <a:r>
              <a:rPr lang="en-US" sz="2400" dirty="0"/>
              <a:t>up some </a:t>
            </a:r>
            <a:r>
              <a:rPr lang="en-US" sz="2400" dirty="0" smtClean="0"/>
              <a:t>language, consolidate topical material</a:t>
            </a:r>
            <a:endParaRPr lang="en-US" sz="2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Address </a:t>
            </a:r>
            <a:r>
              <a:rPr lang="en-US" sz="2400" dirty="0" smtClean="0"/>
              <a:t>desired </a:t>
            </a:r>
            <a:r>
              <a:rPr lang="en-US" dirty="0" smtClean="0"/>
              <a:t>improvements and </a:t>
            </a:r>
            <a:r>
              <a:rPr lang="en-US" sz="2400" dirty="0" smtClean="0"/>
              <a:t>upcoming </a:t>
            </a:r>
            <a:r>
              <a:rPr lang="en-US" sz="2400" dirty="0"/>
              <a:t>initiatives (e.g. gas </a:t>
            </a:r>
            <a:r>
              <a:rPr lang="en-US" sz="2400" dirty="0" smtClean="0"/>
              <a:t>injection, water mist, etc.) </a:t>
            </a:r>
            <a:r>
              <a:rPr lang="en-US" sz="2400" dirty="0"/>
              <a:t>as </a:t>
            </a:r>
            <a:r>
              <a:rPr lang="en-US" sz="2400" dirty="0" smtClean="0"/>
              <a:t>appropriate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5456926"/>
            <a:ext cx="3505201" cy="14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510909"/>
          </a:xfrm>
        </p:spPr>
        <p:txBody>
          <a:bodyPr/>
          <a:lstStyle/>
          <a:p>
            <a:r>
              <a:rPr lang="en-US" sz="3200" dirty="0" smtClean="0"/>
              <a:t>FSAD/ASE Revision Process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29200"/>
          </a:xfrm>
        </p:spPr>
        <p:txBody>
          <a:bodyPr/>
          <a:lstStyle/>
          <a:p>
            <a:r>
              <a:rPr lang="en-US" dirty="0" smtClean="0"/>
              <a:t>Identify needed revisions and issues</a:t>
            </a:r>
          </a:p>
          <a:p>
            <a:pPr lvl="1"/>
            <a:r>
              <a:rPr lang="en-US" dirty="0" smtClean="0"/>
              <a:t>SME Review</a:t>
            </a:r>
          </a:p>
          <a:p>
            <a:pPr lvl="2"/>
            <a:r>
              <a:rPr lang="en-US" dirty="0" smtClean="0"/>
              <a:t>Identify SMEs for each FSAD section</a:t>
            </a:r>
          </a:p>
          <a:p>
            <a:pPr lvl="2"/>
            <a:r>
              <a:rPr lang="en-US" dirty="0" smtClean="0"/>
              <a:t>Initiate </a:t>
            </a:r>
            <a:r>
              <a:rPr lang="en-US" dirty="0"/>
              <a:t>SME review and comment of assigned Sections (see </a:t>
            </a:r>
            <a:r>
              <a:rPr lang="en-US" dirty="0" smtClean="0"/>
              <a:t>spreadsheet)</a:t>
            </a:r>
          </a:p>
          <a:p>
            <a:pPr lvl="2"/>
            <a:r>
              <a:rPr lang="en-US" dirty="0" smtClean="0"/>
              <a:t>Collect </a:t>
            </a:r>
            <a:r>
              <a:rPr lang="en-US" dirty="0"/>
              <a:t>SME input</a:t>
            </a:r>
          </a:p>
          <a:p>
            <a:pPr lvl="1"/>
            <a:r>
              <a:rPr lang="en-US" dirty="0" smtClean="0"/>
              <a:t>Accelerator </a:t>
            </a:r>
            <a:r>
              <a:rPr lang="en-US" dirty="0"/>
              <a:t>Safety Expert Reviews (Freeman, Harrington, </a:t>
            </a:r>
            <a:r>
              <a:rPr lang="en-US" dirty="0" smtClean="0"/>
              <a:t>McManamy, Platfoot)</a:t>
            </a:r>
            <a:endParaRPr lang="en-US" dirty="0"/>
          </a:p>
          <a:p>
            <a:pPr lvl="1"/>
            <a:r>
              <a:rPr lang="en-US" dirty="0" smtClean="0"/>
              <a:t>ASRC 2013 - 2016 </a:t>
            </a:r>
            <a:r>
              <a:rPr lang="en-US" dirty="0"/>
              <a:t>FSAD/ASE </a:t>
            </a:r>
            <a:r>
              <a:rPr lang="en-US" dirty="0" smtClean="0"/>
              <a:t>recommendations</a:t>
            </a:r>
            <a:endParaRPr lang="en-US" dirty="0"/>
          </a:p>
          <a:p>
            <a:pPr lvl="1"/>
            <a:r>
              <a:rPr lang="en-US" dirty="0" smtClean="0"/>
              <a:t>USI </a:t>
            </a:r>
            <a:r>
              <a:rPr lang="en-US" dirty="0"/>
              <a:t>Evaluations – identify material that needs to be </a:t>
            </a:r>
            <a:r>
              <a:rPr lang="en-US" dirty="0" smtClean="0"/>
              <a:t>integrated</a:t>
            </a:r>
            <a:endParaRPr lang="en-US" sz="2400" dirty="0"/>
          </a:p>
          <a:p>
            <a:r>
              <a:rPr lang="en-US" dirty="0" smtClean="0"/>
              <a:t>Address/Incorporate identified revisions and issues</a:t>
            </a:r>
          </a:p>
          <a:p>
            <a:pPr marL="230188" lvl="1" indent="-230188">
              <a:spcBef>
                <a:spcPts val="1400"/>
              </a:spcBef>
              <a:buFont typeface="Arial" charset="0"/>
              <a:buChar char="•"/>
            </a:pPr>
            <a:r>
              <a:rPr lang="en-US" sz="2400" dirty="0"/>
              <a:t>Capture all revisions with redlines, identify substantive changes for USI Evaluation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3254"/>
            <a:ext cx="229016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916043"/>
            <a:ext cx="2180050" cy="1466850"/>
          </a:xfrm>
          <a:prstGeom prst="rect">
            <a:avLst/>
          </a:prstGeom>
        </p:spPr>
      </p:pic>
      <p:pic>
        <p:nvPicPr>
          <p:cNvPr id="4" name="Picture 2" descr="http://www.openremote.org/download/attachments/11960366/OpenRemote-Bookstack2-160x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7200"/>
            <a:ext cx="1524000" cy="4972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Safety Documentation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0985"/>
            <a:ext cx="7719425" cy="419541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Two </a:t>
            </a:r>
            <a:r>
              <a:rPr lang="en-US" dirty="0"/>
              <a:t>Final Safety Assessment Documents (FSADs</a:t>
            </a:r>
            <a:r>
              <a:rPr lang="en-US" dirty="0" smtClean="0"/>
              <a:t>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FSAD-Proton </a:t>
            </a:r>
            <a:r>
              <a:rPr lang="en-US" dirty="0"/>
              <a:t>Facilities (</a:t>
            </a:r>
            <a:r>
              <a:rPr lang="en-US" dirty="0" smtClean="0"/>
              <a:t>FSAD-PF)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FSAD-Neutron </a:t>
            </a:r>
            <a:r>
              <a:rPr lang="en-US" dirty="0"/>
              <a:t>Facilities (FSAD-NF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Single </a:t>
            </a:r>
            <a:r>
              <a:rPr lang="en-US" dirty="0"/>
              <a:t>Comprehensive ASE addresses entire </a:t>
            </a:r>
            <a:r>
              <a:rPr lang="en-US" dirty="0" smtClean="0"/>
              <a:t>complex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Unreviewed </a:t>
            </a:r>
            <a:r>
              <a:rPr lang="en-US" dirty="0"/>
              <a:t>Safety Issue Evaluations serve as addendums to safety </a:t>
            </a:r>
            <a:r>
              <a:rPr lang="en-US" dirty="0" smtClean="0"/>
              <a:t>assessments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FSADs/ASE </a:t>
            </a:r>
            <a:r>
              <a:rPr lang="en-US" dirty="0"/>
              <a:t>comply with O 420.2C and ORNL SBMS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2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484748"/>
          </a:xfrm>
        </p:spPr>
        <p:txBody>
          <a:bodyPr/>
          <a:lstStyle/>
          <a:p>
            <a:r>
              <a:rPr lang="en-US" dirty="0" smtClean="0"/>
              <a:t>FSAD/ASE Revision Process (</a:t>
            </a:r>
            <a:r>
              <a:rPr lang="en-US" dirty="0" smtClean="0"/>
              <a:t>con</a:t>
            </a:r>
            <a:r>
              <a:rPr lang="en-US" dirty="0" smtClean="0"/>
              <a:t>tinued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305800" cy="4518160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Issue </a:t>
            </a:r>
            <a:r>
              <a:rPr lang="en-US" sz="2400" dirty="0"/>
              <a:t>successive drafts, achieve SME and management </a:t>
            </a:r>
            <a:r>
              <a:rPr lang="en-US" sz="2400" dirty="0" smtClean="0"/>
              <a:t>concurrence</a:t>
            </a:r>
            <a:endParaRPr lang="en-US" sz="24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Socialize proposed revisions </a:t>
            </a:r>
            <a:r>
              <a:rPr lang="en-US" sz="2400" dirty="0" smtClean="0"/>
              <a:t>w/DOE, </a:t>
            </a:r>
            <a:r>
              <a:rPr lang="en-US" sz="2400" dirty="0"/>
              <a:t>ensure concerns </a:t>
            </a:r>
            <a:r>
              <a:rPr lang="en-US" sz="2400" dirty="0" smtClean="0"/>
              <a:t>addressed</a:t>
            </a:r>
            <a:endParaRPr lang="en-US" sz="24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Issue support documentation (Design Analysis </a:t>
            </a:r>
            <a:r>
              <a:rPr lang="en-US" sz="2400" dirty="0" err="1"/>
              <a:t>Calcs</a:t>
            </a:r>
            <a:r>
              <a:rPr lang="en-US" sz="2400" dirty="0"/>
              <a:t>, etc.) as </a:t>
            </a:r>
            <a:r>
              <a:rPr lang="en-US" sz="2400" dirty="0" smtClean="0"/>
              <a:t>needed</a:t>
            </a:r>
            <a:endParaRPr lang="en-US" sz="24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Complete USI Evaluations for proposed FSAD-PF and FSAD-NF revisions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Obtain SNS management approval for </a:t>
            </a:r>
            <a:r>
              <a:rPr lang="en-US" sz="2400" dirty="0" smtClean="0"/>
              <a:t>FSADs/ASE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Obtain DOE approval for ASE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038725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r>
              <a:rPr lang="en-US" dirty="0" smtClean="0"/>
              <a:t>Tentative Schedule </a:t>
            </a:r>
            <a:r>
              <a:rPr lang="en-US" dirty="0"/>
              <a:t>Milestones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227072"/>
          </a:xfrm>
        </p:spPr>
        <p:txBody>
          <a:bodyPr/>
          <a:lstStyle/>
          <a:p>
            <a:r>
              <a:rPr lang="en-US" dirty="0" smtClean="0"/>
              <a:t>SME Review and Comment (Nov 2015 – Feb 2016)</a:t>
            </a:r>
            <a:endParaRPr lang="en-US" dirty="0"/>
          </a:p>
          <a:p>
            <a:r>
              <a:rPr lang="en-US" dirty="0" smtClean="0"/>
              <a:t>ASRC-2016 </a:t>
            </a:r>
            <a:r>
              <a:rPr lang="en-US" dirty="0"/>
              <a:t>Input (July 2016)</a:t>
            </a:r>
          </a:p>
          <a:p>
            <a:r>
              <a:rPr lang="en-US" dirty="0" smtClean="0"/>
              <a:t>Issue </a:t>
            </a:r>
            <a:r>
              <a:rPr lang="en-US" dirty="0"/>
              <a:t>Draft </a:t>
            </a:r>
            <a:r>
              <a:rPr lang="en-US" dirty="0" smtClean="0"/>
              <a:t>FSAD-PF/NF </a:t>
            </a:r>
            <a:r>
              <a:rPr lang="en-US" dirty="0"/>
              <a:t>for review and comment </a:t>
            </a:r>
            <a:r>
              <a:rPr lang="en-US" dirty="0" smtClean="0"/>
              <a:t>(Nov/Dec 2016)</a:t>
            </a:r>
            <a:endParaRPr lang="en-US" dirty="0"/>
          </a:p>
          <a:p>
            <a:r>
              <a:rPr lang="en-US" dirty="0" smtClean="0"/>
              <a:t>Issue </a:t>
            </a:r>
            <a:r>
              <a:rPr lang="en-US" dirty="0"/>
              <a:t>Draft ASE for review and comment </a:t>
            </a:r>
            <a:r>
              <a:rPr lang="en-US" dirty="0" smtClean="0"/>
              <a:t>(Dec/Jan </a:t>
            </a:r>
            <a:r>
              <a:rPr lang="en-US" dirty="0"/>
              <a:t>2016)</a:t>
            </a:r>
          </a:p>
          <a:p>
            <a:r>
              <a:rPr lang="en-US" dirty="0" smtClean="0"/>
              <a:t>Revised FSAD-PF/NF </a:t>
            </a:r>
            <a:r>
              <a:rPr lang="en-US" dirty="0"/>
              <a:t>finalized with USI Evaluation (Jan </a:t>
            </a:r>
            <a:r>
              <a:rPr lang="en-US" dirty="0" smtClean="0"/>
              <a:t>thru Mar/April 2017</a:t>
            </a:r>
            <a:endParaRPr lang="en-US" dirty="0"/>
          </a:p>
          <a:p>
            <a:r>
              <a:rPr lang="en-US" dirty="0" smtClean="0"/>
              <a:t>ASE </a:t>
            </a:r>
            <a:r>
              <a:rPr lang="en-US" dirty="0"/>
              <a:t>submitted to DOE </a:t>
            </a:r>
            <a:r>
              <a:rPr lang="en-US" dirty="0" smtClean="0"/>
              <a:t>(~ March </a:t>
            </a:r>
            <a:r>
              <a:rPr lang="en-US" dirty="0"/>
              <a:t>2017)</a:t>
            </a:r>
          </a:p>
          <a:p>
            <a:r>
              <a:rPr lang="en-US" dirty="0" smtClean="0"/>
              <a:t>ASE approved by DOE (~ April 2017)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1" y="3886200"/>
            <a:ext cx="2613353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81600"/>
            <a:ext cx="1793875" cy="12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243608" cy="433257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5867400" cy="330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04" y="3308554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Safety Analysis Evaluate Impacts to 4 Receptors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504950"/>
            <a:ext cx="7473950" cy="4465638"/>
            <a:chOff x="384" y="948"/>
            <a:chExt cx="4708" cy="2813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480" y="2640"/>
              <a:ext cx="4564" cy="0"/>
            </a:xfrm>
            <a:prstGeom prst="line">
              <a:avLst/>
            </a:prstGeom>
            <a:noFill/>
            <a:ln w="127000">
              <a:solidFill>
                <a:srgbClr val="1B07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5366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8" y="2121"/>
              <a:ext cx="765" cy="4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367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4" y="2176"/>
              <a:ext cx="412" cy="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84" y="3264"/>
              <a:ext cx="2160" cy="49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 dirty="0"/>
                <a:t>Facility Worker</a:t>
              </a:r>
            </a:p>
            <a:p>
              <a:pPr algn="l" eaLnBrk="0" hangingPunct="0"/>
              <a:r>
                <a:rPr lang="en-US" sz="1400" b="1" dirty="0"/>
                <a:t>(Significant Exposure – direct exposure or material release)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2747" y="2785"/>
              <a:ext cx="1043" cy="63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 dirty="0"/>
                <a:t>Site Workers</a:t>
              </a:r>
            </a:p>
            <a:p>
              <a:pPr algn="l" eaLnBrk="0" hangingPunct="0"/>
              <a:r>
                <a:rPr lang="en-US" sz="1400" b="1" dirty="0"/>
                <a:t>(Exposure to</a:t>
              </a:r>
            </a:p>
            <a:p>
              <a:pPr algn="l" eaLnBrk="0" hangingPunct="0"/>
              <a:r>
                <a:rPr lang="en-US" sz="1400" b="1" dirty="0"/>
                <a:t>significant material</a:t>
              </a:r>
            </a:p>
            <a:p>
              <a:pPr algn="l" eaLnBrk="0" hangingPunct="0"/>
              <a:r>
                <a:rPr lang="en-US" sz="1400" b="1" dirty="0"/>
                <a:t>release)</a:t>
              </a: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4349" y="2833"/>
              <a:ext cx="546" cy="22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 dirty="0"/>
                <a:t>Public</a:t>
              </a:r>
              <a:endParaRPr lang="en-US" sz="1400" b="1" dirty="0"/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863" y="948"/>
              <a:ext cx="900" cy="21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 dirty="0"/>
                <a:t>Site Boundary</a:t>
              </a: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903" y="1633"/>
              <a:ext cx="612" cy="36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600" b="1" dirty="0">
                  <a:solidFill>
                    <a:srgbClr val="800000"/>
                  </a:solidFill>
                </a:rPr>
                <a:t>Third</a:t>
              </a:r>
            </a:p>
            <a:p>
              <a:pPr algn="l" eaLnBrk="0" hangingPunct="0"/>
              <a:r>
                <a:rPr lang="en-US" sz="1600" b="1" dirty="0">
                  <a:solidFill>
                    <a:srgbClr val="800000"/>
                  </a:solidFill>
                </a:rPr>
                <a:t>Receptor</a:t>
              </a:r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4864" y="1092"/>
              <a:ext cx="2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4524" y="1100"/>
              <a:ext cx="568" cy="6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80" y="960"/>
              <a:ext cx="2032" cy="1616"/>
              <a:chOff x="1012" y="1416"/>
              <a:chExt cx="2032" cy="1616"/>
            </a:xfrm>
          </p:grpSpPr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1012" y="1912"/>
                <a:ext cx="2032" cy="112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78" name="Line 17"/>
              <p:cNvSpPr>
                <a:spLocks noChangeShapeType="1"/>
              </p:cNvSpPr>
              <p:nvPr/>
            </p:nvSpPr>
            <p:spPr bwMode="auto">
              <a:xfrm>
                <a:off x="2292" y="1936"/>
                <a:ext cx="0" cy="106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1089" y="2345"/>
                <a:ext cx="460" cy="460"/>
                <a:chOff x="1089" y="2345"/>
                <a:chExt cx="460" cy="460"/>
              </a:xfrm>
            </p:grpSpPr>
            <p:sp>
              <p:nvSpPr>
                <p:cNvPr id="15389" name="AutoShape 19"/>
                <p:cNvSpPr>
                  <a:spLocks noChangeArrowheads="1"/>
                </p:cNvSpPr>
                <p:nvPr/>
              </p:nvSpPr>
              <p:spPr bwMode="auto">
                <a:xfrm>
                  <a:off x="1089" y="2345"/>
                  <a:ext cx="460" cy="46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390" name="AutoShape 20"/>
                <p:cNvSpPr>
                  <a:spLocks noChangeArrowheads="1"/>
                </p:cNvSpPr>
                <p:nvPr/>
              </p:nvSpPr>
              <p:spPr bwMode="auto">
                <a:xfrm>
                  <a:off x="1094" y="2465"/>
                  <a:ext cx="221" cy="221"/>
                </a:xfrm>
                <a:prstGeom prst="diamond">
                  <a:avLst/>
                </a:prstGeom>
                <a:solidFill>
                  <a:srgbClr val="000DD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391" name="AutoShape 21"/>
                <p:cNvSpPr>
                  <a:spLocks noChangeArrowheads="1"/>
                </p:cNvSpPr>
                <p:nvPr/>
              </p:nvSpPr>
              <p:spPr bwMode="auto">
                <a:xfrm>
                  <a:off x="1206" y="2350"/>
                  <a:ext cx="226" cy="226"/>
                </a:xfrm>
                <a:prstGeom prst="diamond">
                  <a:avLst/>
                </a:prstGeom>
                <a:solidFill>
                  <a:srgbClr val="FC012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392" name="AutoShape 22"/>
                <p:cNvSpPr>
                  <a:spLocks noChangeArrowheads="1"/>
                </p:cNvSpPr>
                <p:nvPr/>
              </p:nvSpPr>
              <p:spPr bwMode="auto">
                <a:xfrm>
                  <a:off x="1319" y="2463"/>
                  <a:ext cx="226" cy="226"/>
                </a:xfrm>
                <a:prstGeom prst="diamond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393" name="AutoShape 23"/>
                <p:cNvSpPr>
                  <a:spLocks noChangeArrowheads="1"/>
                </p:cNvSpPr>
                <p:nvPr/>
              </p:nvSpPr>
              <p:spPr bwMode="auto">
                <a:xfrm>
                  <a:off x="1206" y="2575"/>
                  <a:ext cx="226" cy="226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5380" name="Picture 24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52" y="2574"/>
                <a:ext cx="624" cy="4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5381" name="Rectangle 25"/>
              <p:cNvSpPr>
                <a:spLocks noChangeArrowheads="1"/>
              </p:cNvSpPr>
              <p:nvPr/>
            </p:nvSpPr>
            <p:spPr bwMode="auto">
              <a:xfrm>
                <a:off x="1035" y="2062"/>
                <a:ext cx="578" cy="229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800" b="1" dirty="0"/>
                  <a:t>Hazard</a:t>
                </a:r>
              </a:p>
            </p:txBody>
          </p:sp>
          <p:sp>
            <p:nvSpPr>
              <p:cNvPr id="15382" name="Rectangle 26"/>
              <p:cNvSpPr>
                <a:spLocks noChangeArrowheads="1"/>
              </p:cNvSpPr>
              <p:nvPr/>
            </p:nvSpPr>
            <p:spPr bwMode="auto">
              <a:xfrm>
                <a:off x="1263" y="1416"/>
                <a:ext cx="584" cy="21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b="1" dirty="0"/>
                  <a:t>Building</a:t>
                </a:r>
              </a:p>
            </p:txBody>
          </p:sp>
          <p:sp>
            <p:nvSpPr>
              <p:cNvPr id="15383" name="Rectangle 27"/>
              <p:cNvSpPr>
                <a:spLocks noChangeArrowheads="1"/>
              </p:cNvSpPr>
              <p:nvPr/>
            </p:nvSpPr>
            <p:spPr bwMode="auto">
              <a:xfrm>
                <a:off x="2307" y="1993"/>
                <a:ext cx="612" cy="36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b="1" dirty="0">
                    <a:solidFill>
                      <a:srgbClr val="800000"/>
                    </a:solidFill>
                  </a:rPr>
                  <a:t>Second</a:t>
                </a:r>
              </a:p>
              <a:p>
                <a:pPr algn="l" eaLnBrk="0" hangingPunct="0"/>
                <a:r>
                  <a:rPr lang="en-US" sz="1600" b="1" dirty="0">
                    <a:solidFill>
                      <a:srgbClr val="800000"/>
                    </a:solidFill>
                  </a:rPr>
                  <a:t>Receptor</a:t>
                </a:r>
              </a:p>
            </p:txBody>
          </p: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>
                <a:off x="1876" y="1548"/>
                <a:ext cx="268" cy="340"/>
                <a:chOff x="1876" y="1548"/>
                <a:chExt cx="268" cy="340"/>
              </a:xfrm>
            </p:grpSpPr>
            <p:sp>
              <p:nvSpPr>
                <p:cNvPr id="15387" name="Line 29"/>
                <p:cNvSpPr>
                  <a:spLocks noChangeShapeType="1"/>
                </p:cNvSpPr>
                <p:nvPr/>
              </p:nvSpPr>
              <p:spPr bwMode="auto">
                <a:xfrm>
                  <a:off x="1916" y="1548"/>
                  <a:ext cx="2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38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876" y="1556"/>
                  <a:ext cx="268" cy="3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5385" name="Rectangle 31"/>
              <p:cNvSpPr>
                <a:spLocks noChangeArrowheads="1"/>
              </p:cNvSpPr>
              <p:nvPr/>
            </p:nvSpPr>
            <p:spPr bwMode="auto">
              <a:xfrm>
                <a:off x="1623" y="2184"/>
                <a:ext cx="612" cy="36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/>
                <a:r>
                  <a:rPr lang="en-US" sz="1600" b="1" dirty="0">
                    <a:solidFill>
                      <a:srgbClr val="800000"/>
                    </a:solidFill>
                  </a:rPr>
                  <a:t>First</a:t>
                </a:r>
              </a:p>
              <a:p>
                <a:pPr algn="l" eaLnBrk="0" hangingPunct="0"/>
                <a:r>
                  <a:rPr lang="en-US" sz="1600" b="1" dirty="0">
                    <a:solidFill>
                      <a:srgbClr val="800000"/>
                    </a:solidFill>
                  </a:rPr>
                  <a:t>Receptor</a:t>
                </a:r>
              </a:p>
            </p:txBody>
          </p:sp>
          <p:sp>
            <p:nvSpPr>
              <p:cNvPr id="15386" name="Freeform 32"/>
              <p:cNvSpPr>
                <a:spLocks/>
              </p:cNvSpPr>
              <p:nvPr/>
            </p:nvSpPr>
            <p:spPr bwMode="auto">
              <a:xfrm>
                <a:off x="1547" y="2592"/>
                <a:ext cx="192" cy="394"/>
              </a:xfrm>
              <a:custGeom>
                <a:avLst/>
                <a:gdLst>
                  <a:gd name="T0" fmla="*/ 125 w 192"/>
                  <a:gd name="T1" fmla="*/ 16 h 394"/>
                  <a:gd name="T2" fmla="*/ 135 w 192"/>
                  <a:gd name="T3" fmla="*/ 27 h 394"/>
                  <a:gd name="T4" fmla="*/ 132 w 192"/>
                  <a:gd name="T5" fmla="*/ 42 h 394"/>
                  <a:gd name="T6" fmla="*/ 121 w 192"/>
                  <a:gd name="T7" fmla="*/ 53 h 394"/>
                  <a:gd name="T8" fmla="*/ 129 w 192"/>
                  <a:gd name="T9" fmla="*/ 66 h 394"/>
                  <a:gd name="T10" fmla="*/ 191 w 192"/>
                  <a:gd name="T11" fmla="*/ 131 h 394"/>
                  <a:gd name="T12" fmla="*/ 144 w 192"/>
                  <a:gd name="T13" fmla="*/ 153 h 394"/>
                  <a:gd name="T14" fmla="*/ 159 w 192"/>
                  <a:gd name="T15" fmla="*/ 136 h 394"/>
                  <a:gd name="T16" fmla="*/ 152 w 192"/>
                  <a:gd name="T17" fmla="*/ 119 h 394"/>
                  <a:gd name="T18" fmla="*/ 144 w 192"/>
                  <a:gd name="T19" fmla="*/ 153 h 394"/>
                  <a:gd name="T20" fmla="*/ 140 w 192"/>
                  <a:gd name="T21" fmla="*/ 173 h 394"/>
                  <a:gd name="T22" fmla="*/ 142 w 192"/>
                  <a:gd name="T23" fmla="*/ 225 h 394"/>
                  <a:gd name="T24" fmla="*/ 149 w 192"/>
                  <a:gd name="T25" fmla="*/ 313 h 394"/>
                  <a:gd name="T26" fmla="*/ 141 w 192"/>
                  <a:gd name="T27" fmla="*/ 379 h 394"/>
                  <a:gd name="T28" fmla="*/ 137 w 192"/>
                  <a:gd name="T29" fmla="*/ 390 h 394"/>
                  <a:gd name="T30" fmla="*/ 123 w 192"/>
                  <a:gd name="T31" fmla="*/ 390 h 394"/>
                  <a:gd name="T32" fmla="*/ 118 w 192"/>
                  <a:gd name="T33" fmla="*/ 378 h 394"/>
                  <a:gd name="T34" fmla="*/ 113 w 192"/>
                  <a:gd name="T35" fmla="*/ 318 h 394"/>
                  <a:gd name="T36" fmla="*/ 102 w 192"/>
                  <a:gd name="T37" fmla="*/ 230 h 394"/>
                  <a:gd name="T38" fmla="*/ 88 w 192"/>
                  <a:gd name="T39" fmla="*/ 279 h 394"/>
                  <a:gd name="T40" fmla="*/ 80 w 192"/>
                  <a:gd name="T41" fmla="*/ 334 h 394"/>
                  <a:gd name="T42" fmla="*/ 70 w 192"/>
                  <a:gd name="T43" fmla="*/ 378 h 394"/>
                  <a:gd name="T44" fmla="*/ 67 w 192"/>
                  <a:gd name="T45" fmla="*/ 393 h 394"/>
                  <a:gd name="T46" fmla="*/ 57 w 192"/>
                  <a:gd name="T47" fmla="*/ 393 h 394"/>
                  <a:gd name="T48" fmla="*/ 43 w 192"/>
                  <a:gd name="T49" fmla="*/ 385 h 394"/>
                  <a:gd name="T50" fmla="*/ 23 w 192"/>
                  <a:gd name="T51" fmla="*/ 374 h 394"/>
                  <a:gd name="T52" fmla="*/ 26 w 192"/>
                  <a:gd name="T53" fmla="*/ 367 h 394"/>
                  <a:gd name="T54" fmla="*/ 38 w 192"/>
                  <a:gd name="T55" fmla="*/ 366 h 394"/>
                  <a:gd name="T56" fmla="*/ 53 w 192"/>
                  <a:gd name="T57" fmla="*/ 282 h 394"/>
                  <a:gd name="T58" fmla="*/ 58 w 192"/>
                  <a:gd name="T59" fmla="*/ 222 h 394"/>
                  <a:gd name="T60" fmla="*/ 68 w 192"/>
                  <a:gd name="T61" fmla="*/ 153 h 394"/>
                  <a:gd name="T62" fmla="*/ 63 w 192"/>
                  <a:gd name="T63" fmla="*/ 95 h 394"/>
                  <a:gd name="T64" fmla="*/ 31 w 192"/>
                  <a:gd name="T65" fmla="*/ 81 h 394"/>
                  <a:gd name="T66" fmla="*/ 12 w 192"/>
                  <a:gd name="T67" fmla="*/ 47 h 394"/>
                  <a:gd name="T68" fmla="*/ 13 w 192"/>
                  <a:gd name="T69" fmla="*/ 38 h 394"/>
                  <a:gd name="T70" fmla="*/ 8 w 192"/>
                  <a:gd name="T71" fmla="*/ 32 h 394"/>
                  <a:gd name="T72" fmla="*/ 6 w 192"/>
                  <a:gd name="T73" fmla="*/ 25 h 394"/>
                  <a:gd name="T74" fmla="*/ 5 w 192"/>
                  <a:gd name="T75" fmla="*/ 19 h 394"/>
                  <a:gd name="T76" fmla="*/ 6 w 192"/>
                  <a:gd name="T77" fmla="*/ 12 h 394"/>
                  <a:gd name="T78" fmla="*/ 0 w 192"/>
                  <a:gd name="T79" fmla="*/ 1 h 394"/>
                  <a:gd name="T80" fmla="*/ 3 w 192"/>
                  <a:gd name="T81" fmla="*/ 2 h 394"/>
                  <a:gd name="T82" fmla="*/ 9 w 192"/>
                  <a:gd name="T83" fmla="*/ 11 h 394"/>
                  <a:gd name="T84" fmla="*/ 18 w 192"/>
                  <a:gd name="T85" fmla="*/ 19 h 394"/>
                  <a:gd name="T86" fmla="*/ 19 w 192"/>
                  <a:gd name="T87" fmla="*/ 12 h 394"/>
                  <a:gd name="T88" fmla="*/ 22 w 192"/>
                  <a:gd name="T89" fmla="*/ 8 h 394"/>
                  <a:gd name="T90" fmla="*/ 25 w 192"/>
                  <a:gd name="T91" fmla="*/ 21 h 394"/>
                  <a:gd name="T92" fmla="*/ 28 w 192"/>
                  <a:gd name="T93" fmla="*/ 33 h 394"/>
                  <a:gd name="T94" fmla="*/ 42 w 192"/>
                  <a:gd name="T95" fmla="*/ 59 h 394"/>
                  <a:gd name="T96" fmla="*/ 44 w 192"/>
                  <a:gd name="T97" fmla="*/ 60 h 394"/>
                  <a:gd name="T98" fmla="*/ 70 w 192"/>
                  <a:gd name="T99" fmla="*/ 64 h 394"/>
                  <a:gd name="T100" fmla="*/ 91 w 192"/>
                  <a:gd name="T101" fmla="*/ 65 h 394"/>
                  <a:gd name="T102" fmla="*/ 90 w 192"/>
                  <a:gd name="T103" fmla="*/ 45 h 394"/>
                  <a:gd name="T104" fmla="*/ 90 w 192"/>
                  <a:gd name="T105" fmla="*/ 34 h 394"/>
                  <a:gd name="T106" fmla="*/ 86 w 192"/>
                  <a:gd name="T107" fmla="*/ 25 h 394"/>
                  <a:gd name="T108" fmla="*/ 86 w 192"/>
                  <a:gd name="T109" fmla="*/ 23 h 394"/>
                  <a:gd name="T110" fmla="*/ 99 w 192"/>
                  <a:gd name="T111" fmla="*/ 15 h 394"/>
                  <a:gd name="T112" fmla="*/ 112 w 192"/>
                  <a:gd name="T113" fmla="*/ 11 h 3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"/>
                  <a:gd name="T172" fmla="*/ 0 h 394"/>
                  <a:gd name="T173" fmla="*/ 192 w 192"/>
                  <a:gd name="T174" fmla="*/ 394 h 3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" h="394">
                    <a:moveTo>
                      <a:pt x="118" y="12"/>
                    </a:moveTo>
                    <a:lnTo>
                      <a:pt x="125" y="16"/>
                    </a:lnTo>
                    <a:lnTo>
                      <a:pt x="133" y="23"/>
                    </a:lnTo>
                    <a:lnTo>
                      <a:pt x="135" y="27"/>
                    </a:lnTo>
                    <a:lnTo>
                      <a:pt x="132" y="37"/>
                    </a:lnTo>
                    <a:lnTo>
                      <a:pt x="132" y="42"/>
                    </a:lnTo>
                    <a:lnTo>
                      <a:pt x="127" y="50"/>
                    </a:lnTo>
                    <a:lnTo>
                      <a:pt x="121" y="53"/>
                    </a:lnTo>
                    <a:lnTo>
                      <a:pt x="123" y="60"/>
                    </a:lnTo>
                    <a:lnTo>
                      <a:pt x="129" y="66"/>
                    </a:lnTo>
                    <a:lnTo>
                      <a:pt x="159" y="76"/>
                    </a:lnTo>
                    <a:lnTo>
                      <a:pt x="191" y="131"/>
                    </a:lnTo>
                    <a:lnTo>
                      <a:pt x="155" y="174"/>
                    </a:lnTo>
                    <a:lnTo>
                      <a:pt x="144" y="153"/>
                    </a:lnTo>
                    <a:lnTo>
                      <a:pt x="153" y="144"/>
                    </a:lnTo>
                    <a:lnTo>
                      <a:pt x="159" y="136"/>
                    </a:lnTo>
                    <a:lnTo>
                      <a:pt x="163" y="130"/>
                    </a:lnTo>
                    <a:lnTo>
                      <a:pt x="152" y="119"/>
                    </a:lnTo>
                    <a:lnTo>
                      <a:pt x="137" y="151"/>
                    </a:lnTo>
                    <a:lnTo>
                      <a:pt x="144" y="153"/>
                    </a:lnTo>
                    <a:lnTo>
                      <a:pt x="152" y="167"/>
                    </a:lnTo>
                    <a:lnTo>
                      <a:pt x="140" y="173"/>
                    </a:lnTo>
                    <a:lnTo>
                      <a:pt x="147" y="225"/>
                    </a:lnTo>
                    <a:lnTo>
                      <a:pt x="142" y="225"/>
                    </a:lnTo>
                    <a:lnTo>
                      <a:pt x="147" y="285"/>
                    </a:lnTo>
                    <a:lnTo>
                      <a:pt x="149" y="313"/>
                    </a:lnTo>
                    <a:lnTo>
                      <a:pt x="147" y="377"/>
                    </a:lnTo>
                    <a:lnTo>
                      <a:pt x="141" y="379"/>
                    </a:lnTo>
                    <a:lnTo>
                      <a:pt x="140" y="388"/>
                    </a:lnTo>
                    <a:lnTo>
                      <a:pt x="137" y="390"/>
                    </a:lnTo>
                    <a:lnTo>
                      <a:pt x="130" y="391"/>
                    </a:lnTo>
                    <a:lnTo>
                      <a:pt x="123" y="390"/>
                    </a:lnTo>
                    <a:lnTo>
                      <a:pt x="119" y="387"/>
                    </a:lnTo>
                    <a:lnTo>
                      <a:pt x="118" y="378"/>
                    </a:lnTo>
                    <a:lnTo>
                      <a:pt x="113" y="374"/>
                    </a:lnTo>
                    <a:lnTo>
                      <a:pt x="113" y="318"/>
                    </a:lnTo>
                    <a:lnTo>
                      <a:pt x="109" y="265"/>
                    </a:lnTo>
                    <a:lnTo>
                      <a:pt x="102" y="230"/>
                    </a:lnTo>
                    <a:lnTo>
                      <a:pt x="97" y="230"/>
                    </a:lnTo>
                    <a:lnTo>
                      <a:pt x="88" y="279"/>
                    </a:lnTo>
                    <a:lnTo>
                      <a:pt x="85" y="286"/>
                    </a:lnTo>
                    <a:lnTo>
                      <a:pt x="80" y="334"/>
                    </a:lnTo>
                    <a:lnTo>
                      <a:pt x="74" y="375"/>
                    </a:lnTo>
                    <a:lnTo>
                      <a:pt x="70" y="378"/>
                    </a:lnTo>
                    <a:lnTo>
                      <a:pt x="70" y="390"/>
                    </a:lnTo>
                    <a:lnTo>
                      <a:pt x="67" y="393"/>
                    </a:lnTo>
                    <a:lnTo>
                      <a:pt x="62" y="393"/>
                    </a:lnTo>
                    <a:lnTo>
                      <a:pt x="57" y="393"/>
                    </a:lnTo>
                    <a:lnTo>
                      <a:pt x="50" y="389"/>
                    </a:lnTo>
                    <a:lnTo>
                      <a:pt x="43" y="385"/>
                    </a:lnTo>
                    <a:lnTo>
                      <a:pt x="35" y="383"/>
                    </a:lnTo>
                    <a:lnTo>
                      <a:pt x="23" y="374"/>
                    </a:lnTo>
                    <a:lnTo>
                      <a:pt x="22" y="370"/>
                    </a:lnTo>
                    <a:lnTo>
                      <a:pt x="26" y="367"/>
                    </a:lnTo>
                    <a:lnTo>
                      <a:pt x="40" y="369"/>
                    </a:lnTo>
                    <a:lnTo>
                      <a:pt x="38" y="366"/>
                    </a:lnTo>
                    <a:lnTo>
                      <a:pt x="55" y="291"/>
                    </a:lnTo>
                    <a:lnTo>
                      <a:pt x="53" y="282"/>
                    </a:lnTo>
                    <a:lnTo>
                      <a:pt x="55" y="270"/>
                    </a:lnTo>
                    <a:lnTo>
                      <a:pt x="58" y="222"/>
                    </a:lnTo>
                    <a:lnTo>
                      <a:pt x="53" y="213"/>
                    </a:lnTo>
                    <a:lnTo>
                      <a:pt x="68" y="153"/>
                    </a:lnTo>
                    <a:lnTo>
                      <a:pt x="68" y="132"/>
                    </a:lnTo>
                    <a:lnTo>
                      <a:pt x="63" y="95"/>
                    </a:lnTo>
                    <a:lnTo>
                      <a:pt x="46" y="90"/>
                    </a:lnTo>
                    <a:lnTo>
                      <a:pt x="31" y="81"/>
                    </a:lnTo>
                    <a:lnTo>
                      <a:pt x="27" y="76"/>
                    </a:lnTo>
                    <a:lnTo>
                      <a:pt x="12" y="47"/>
                    </a:lnTo>
                    <a:lnTo>
                      <a:pt x="16" y="39"/>
                    </a:lnTo>
                    <a:lnTo>
                      <a:pt x="13" y="38"/>
                    </a:lnTo>
                    <a:lnTo>
                      <a:pt x="11" y="37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6" y="25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6" y="12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6" y="6"/>
                    </a:lnTo>
                    <a:lnTo>
                      <a:pt x="9" y="11"/>
                    </a:lnTo>
                    <a:lnTo>
                      <a:pt x="14" y="18"/>
                    </a:lnTo>
                    <a:lnTo>
                      <a:pt x="18" y="19"/>
                    </a:lnTo>
                    <a:lnTo>
                      <a:pt x="18" y="16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5" y="21"/>
                    </a:lnTo>
                    <a:lnTo>
                      <a:pt x="26" y="34"/>
                    </a:lnTo>
                    <a:lnTo>
                      <a:pt x="28" y="33"/>
                    </a:lnTo>
                    <a:lnTo>
                      <a:pt x="37" y="54"/>
                    </a:lnTo>
                    <a:lnTo>
                      <a:pt x="42" y="59"/>
                    </a:lnTo>
                    <a:lnTo>
                      <a:pt x="41" y="61"/>
                    </a:lnTo>
                    <a:lnTo>
                      <a:pt x="44" y="60"/>
                    </a:lnTo>
                    <a:lnTo>
                      <a:pt x="49" y="63"/>
                    </a:lnTo>
                    <a:lnTo>
                      <a:pt x="70" y="64"/>
                    </a:lnTo>
                    <a:lnTo>
                      <a:pt x="88" y="63"/>
                    </a:lnTo>
                    <a:lnTo>
                      <a:pt x="91" y="65"/>
                    </a:lnTo>
                    <a:lnTo>
                      <a:pt x="96" y="61"/>
                    </a:lnTo>
                    <a:lnTo>
                      <a:pt x="90" y="45"/>
                    </a:lnTo>
                    <a:lnTo>
                      <a:pt x="91" y="39"/>
                    </a:lnTo>
                    <a:lnTo>
                      <a:pt x="90" y="34"/>
                    </a:lnTo>
                    <a:lnTo>
                      <a:pt x="90" y="28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6" y="23"/>
                    </a:lnTo>
                    <a:lnTo>
                      <a:pt x="93" y="20"/>
                    </a:lnTo>
                    <a:lnTo>
                      <a:pt x="99" y="15"/>
                    </a:lnTo>
                    <a:lnTo>
                      <a:pt x="105" y="14"/>
                    </a:lnTo>
                    <a:lnTo>
                      <a:pt x="112" y="11"/>
                    </a:lnTo>
                    <a:lnTo>
                      <a:pt x="118" y="1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5376" name="Picture 3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7" y="1503"/>
              <a:ext cx="859" cy="1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470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940407"/>
              </p:ext>
            </p:extLst>
          </p:nvPr>
        </p:nvGraphicFramePr>
        <p:xfrm>
          <a:off x="381000" y="236978"/>
          <a:ext cx="8305801" cy="587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406"/>
                <a:gridCol w="5041938"/>
                <a:gridCol w="2963457"/>
              </a:tblGrid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Milestone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Tenative Dates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55600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Identify Needed Revisions and Issues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(Dec 15, 2015 to March 17, 2015)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593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Identify SMEs with line management input and concurrence (Dec 11, 2015)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u="none" strike="noStrike">
                          <a:effectLst/>
                        </a:rPr>
                        <a:t>(Dec 11, 2015)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ii.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Initiate SME review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u="none" strike="noStrike">
                          <a:effectLst/>
                        </a:rPr>
                        <a:t>(Dec 18, 2015)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iii.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SME FSAD/ASE review complete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(Feb 25, 2016)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556006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iv.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Prioritize 1st round comments and issues to be resolved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593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Revise Schedule milestones, if necessary, based on extent of  issues identified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(March 31, 2016)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>
                          <a:effectLst/>
                        </a:rPr>
                        <a:t>c.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Issue Rev 0 Draft FSAD-PF for review and comment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(June 30, 2016)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d.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Issue Rev 0 Draft FSAD-NF for review and comment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(July 31, 2016)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Solicit ASRC-2016 Input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u="none" strike="noStrike">
                          <a:effectLst/>
                        </a:rPr>
                        <a:t>(August 2016)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f.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Issue Rev 1 Draft FSAD-PF for review and comment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u="none" strike="noStrike">
                          <a:effectLst/>
                        </a:rPr>
                        <a:t>(Oct 2016)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g.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Issue Rev 1 Draft FSAD-NF for review and comment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(Nov 2016)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h.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Issue Draft ASE for review and comment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(Nov 2016)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Revised FSAD-PF finalized with USI Evaluation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u="none" strike="noStrike">
                          <a:effectLst/>
                        </a:rPr>
                        <a:t>(Jan 2017)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2968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j.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Revised FSAD-NF finalized with USI Evaluation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(April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2017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  <a:tr h="308268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k.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ASE submitted to DOE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(April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2017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6" marR="8946" marT="89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740525" cy="510909"/>
          </a:xfrm>
        </p:spPr>
        <p:txBody>
          <a:bodyPr/>
          <a:lstStyle/>
          <a:p>
            <a:r>
              <a:rPr lang="en-US" sz="3200" dirty="0" smtClean="0"/>
              <a:t>FSADs/ASE Present Status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4193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Continue </a:t>
            </a:r>
            <a:r>
              <a:rPr lang="en-US" sz="2800" dirty="0"/>
              <a:t>to be </a:t>
            </a:r>
            <a:r>
              <a:rPr lang="en-US" sz="2800" dirty="0" smtClean="0"/>
              <a:t>Order </a:t>
            </a:r>
            <a:r>
              <a:rPr lang="en-US" sz="2800" dirty="0"/>
              <a:t>420.2C </a:t>
            </a:r>
            <a:r>
              <a:rPr lang="en-US" sz="2800" dirty="0" smtClean="0"/>
              <a:t>compliant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/>
              <a:t>I</a:t>
            </a:r>
            <a:r>
              <a:rPr lang="en-US" sz="2800" dirty="0" smtClean="0"/>
              <a:t>dentified </a:t>
            </a:r>
            <a:r>
              <a:rPr lang="en-US" sz="2800" dirty="0"/>
              <a:t>updates are minor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Minor </a:t>
            </a:r>
            <a:r>
              <a:rPr lang="en-US" sz="2800" dirty="0"/>
              <a:t>corrections, some administrative titles, division names outdated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USI </a:t>
            </a:r>
            <a:r>
              <a:rPr lang="en-US" sz="2800" dirty="0"/>
              <a:t>Evaluations – </a:t>
            </a:r>
            <a:r>
              <a:rPr lang="en-US" sz="2800" dirty="0" smtClean="0"/>
              <a:t>fold in minor </a:t>
            </a:r>
            <a:r>
              <a:rPr lang="en-US" sz="2800" dirty="0"/>
              <a:t>revisions associated with </a:t>
            </a:r>
            <a:r>
              <a:rPr lang="en-US" sz="2800" dirty="0" smtClean="0"/>
              <a:t>10 USIEs</a:t>
            </a:r>
          </a:p>
        </p:txBody>
      </p:sp>
    </p:spTree>
    <p:extLst>
      <p:ext uri="{BB962C8B-B14F-4D97-AF65-F5344CB8AC3E}">
        <p14:creationId xmlns:p14="http://schemas.microsoft.com/office/powerpoint/2010/main" val="30760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yolin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70886"/>
            <a:ext cx="2544542" cy="18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70" y="184344"/>
            <a:ext cx="7467600" cy="877163"/>
          </a:xfrm>
        </p:spPr>
        <p:txBody>
          <a:bodyPr/>
          <a:lstStyle/>
          <a:p>
            <a:r>
              <a:rPr lang="en-US" dirty="0" smtClean="0"/>
              <a:t>FSAD-PF – Traditional </a:t>
            </a:r>
            <a:r>
              <a:rPr lang="en-US" smtClean="0"/>
              <a:t>Community Approach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6754" y="1600200"/>
            <a:ext cx="8157754" cy="48006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2800" dirty="0" smtClean="0"/>
              <a:t>Address </a:t>
            </a:r>
            <a:r>
              <a:rPr lang="en-US" sz="2800" dirty="0" smtClean="0"/>
              <a:t>hazards associated w/ </a:t>
            </a:r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 smtClean="0"/>
              <a:t>proton </a:t>
            </a:r>
            <a:r>
              <a:rPr lang="en-US" sz="2800" dirty="0" smtClean="0"/>
              <a:t>accelerator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Addresses common site-wide hazards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D</a:t>
            </a:r>
            <a:r>
              <a:rPr lang="en-US" sz="2800" dirty="0" smtClean="0"/>
              <a:t>efers to ORNL </a:t>
            </a:r>
            <a:r>
              <a:rPr lang="en-US" sz="2800" dirty="0" smtClean="0"/>
              <a:t>Standards Based Management System (SBMS) </a:t>
            </a:r>
            <a:r>
              <a:rPr lang="en-US" sz="2800" dirty="0" smtClean="0"/>
              <a:t>for standard industrial and laboratory hazards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FSAD + SBMS = all hazards </a:t>
            </a:r>
            <a:r>
              <a:rPr lang="en-US" sz="2800" dirty="0" smtClean="0"/>
              <a:t>addressed; safely </a:t>
            </a:r>
            <a:r>
              <a:rPr lang="en-US" sz="2800" dirty="0" smtClean="0"/>
              <a:t>managed 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800" dirty="0" smtClean="0">
                <a:cs typeface="Times New Roman" pitchFamily="18" charset="0"/>
              </a:rPr>
              <a:t>Final </a:t>
            </a:r>
            <a:r>
              <a:rPr lang="en-US" sz="2800" dirty="0">
                <a:cs typeface="Times New Roman" pitchFamily="18" charset="0"/>
              </a:rPr>
              <a:t>SAD (2005)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Rev. 1 (2007) Rev. 2 (2010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) Rev. 4 (2017)</a:t>
            </a:r>
          </a:p>
          <a:p>
            <a:pPr lvl="1"/>
            <a:endParaRPr lang="en-US" sz="2000" dirty="0" smtClean="0">
              <a:cs typeface="Times New Roman" pitchFamily="18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defRPr/>
            </a:pPr>
            <a:endParaRPr lang="en-US" sz="1800" dirty="0">
              <a:cs typeface="Times New Roman" pitchFamily="18" charset="0"/>
              <a:sym typeface="Wingdings" pitchFamily="2" charset="2"/>
            </a:endParaRP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7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ndremmingen_Nuclear_Power_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1965" y="165030"/>
            <a:ext cx="1458705" cy="1130245"/>
          </a:xfrm>
          <a:prstGeom prst="rect">
            <a:avLst/>
          </a:prstGeom>
        </p:spPr>
      </p:pic>
      <p:pic>
        <p:nvPicPr>
          <p:cNvPr id="6" name="Picture 5" descr="reactor_nucl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860" y="2514600"/>
            <a:ext cx="2133600" cy="1416347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48653"/>
            <a:ext cx="8340725" cy="865748"/>
          </a:xfrm>
        </p:spPr>
        <p:txBody>
          <a:bodyPr/>
          <a:lstStyle/>
          <a:p>
            <a:pPr lvl="1"/>
            <a:r>
              <a:rPr lang="en-US" dirty="0" smtClean="0"/>
              <a:t>FSAD-NF</a:t>
            </a:r>
            <a:r>
              <a:rPr lang="en-US" sz="2400" dirty="0" smtClean="0"/>
              <a:t>: </a:t>
            </a:r>
            <a:r>
              <a:rPr lang="en-US" sz="2800" dirty="0" smtClean="0"/>
              <a:t>Initially D</a:t>
            </a:r>
            <a:r>
              <a:rPr lang="en-US" sz="2800" dirty="0" smtClean="0"/>
              <a:t>eveloped for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i="1" dirty="0" smtClean="0"/>
              <a:t>Nuclear Facility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7444" y="946486"/>
            <a:ext cx="7614328" cy="5101653"/>
          </a:xfrm>
        </p:spPr>
        <p:txBody>
          <a:bodyPr/>
          <a:lstStyle/>
          <a:p>
            <a:pPr lvl="1"/>
            <a:endParaRPr lang="en-US" sz="2000" dirty="0" smtClean="0">
              <a:cs typeface="Times New Roman" pitchFamily="18" charset="0"/>
              <a:sym typeface="Wingdings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FSAD-NF </a:t>
            </a:r>
            <a:r>
              <a:rPr lang="en-US" sz="2400" dirty="0" smtClean="0"/>
              <a:t>–Addresses </a:t>
            </a:r>
            <a:r>
              <a:rPr lang="en-US" sz="2400" dirty="0" smtClean="0"/>
              <a:t>“neutron facility” hazards (target systems and instruments)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</a:t>
            </a:r>
            <a:r>
              <a:rPr lang="en-US" sz="2400" dirty="0" smtClean="0"/>
              <a:t>efers to the FSAD-PF with regard to common site-wide </a:t>
            </a:r>
            <a:r>
              <a:rPr lang="en-US" sz="2400" dirty="0" smtClean="0"/>
              <a:t>issues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Defers to SBMS for standard industrial and laboratory hazards</a:t>
            </a:r>
            <a:endParaRPr lang="en-US" sz="24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dirty="0">
                <a:cs typeface="Times New Roman" pitchFamily="18" charset="0"/>
              </a:rPr>
              <a:t>PSAR (2000 &amp; 2003) developed per </a:t>
            </a:r>
            <a:r>
              <a:rPr lang="en-US" sz="2400" dirty="0" smtClean="0">
                <a:cs typeface="Times New Roman" pitchFamily="18" charset="0"/>
              </a:rPr>
              <a:t>DOE-STD-3009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FSAD </a:t>
            </a:r>
            <a:r>
              <a:rPr lang="en-US" sz="2400" dirty="0">
                <a:cs typeface="Times New Roman" pitchFamily="18" charset="0"/>
              </a:rPr>
              <a:t>(2005)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>
                <a:cs typeface="Times New Roman" pitchFamily="18" charset="0"/>
              </a:rPr>
              <a:t> Rev. 1 (2006)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Rev. 2 (2007) Rev. 3 (2011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)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Rev.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4 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2017)</a:t>
            </a:r>
            <a:endParaRPr lang="en-US" sz="2400" dirty="0">
              <a:cs typeface="Times New Roman" pitchFamily="18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defRPr/>
            </a:pPr>
            <a:endParaRPr lang="en-US" sz="1800" dirty="0">
              <a:cs typeface="Times New Roman" pitchFamily="18" charset="0"/>
              <a:sym typeface="Wingdings" pitchFamily="2" charset="2"/>
            </a:endParaRP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71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68580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19" name="Oval 3"/>
          <p:cNvSpPr>
            <a:spLocks noChangeArrowheads="1"/>
          </p:cNvSpPr>
          <p:nvPr/>
        </p:nvSpPr>
        <p:spPr bwMode="auto">
          <a:xfrm>
            <a:off x="4495800" y="3429000"/>
            <a:ext cx="1295400" cy="838200"/>
          </a:xfrm>
          <a:prstGeom prst="ellips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4420" name="AutoShape 4"/>
          <p:cNvSpPr>
            <a:spLocks noChangeArrowheads="1"/>
          </p:cNvSpPr>
          <p:nvPr/>
        </p:nvSpPr>
        <p:spPr bwMode="auto">
          <a:xfrm>
            <a:off x="990600" y="1676400"/>
            <a:ext cx="6553200" cy="4114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708667" y="609600"/>
            <a:ext cx="24609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dirty="0">
                <a:latin typeface="Helvetica" pitchFamily="34" charset="0"/>
              </a:rPr>
              <a:t>Proton </a:t>
            </a:r>
            <a:r>
              <a:rPr lang="en-US" sz="2400" dirty="0" smtClean="0">
                <a:latin typeface="Helvetica" pitchFamily="34" charset="0"/>
              </a:rPr>
              <a:t>Facilities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5410200" y="685800"/>
            <a:ext cx="2541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dirty="0">
                <a:latin typeface="Helvetica" pitchFamily="34" charset="0"/>
              </a:rPr>
              <a:t>Neutron Facilities</a:t>
            </a:r>
          </a:p>
        </p:txBody>
      </p:sp>
      <p:sp>
        <p:nvSpPr>
          <p:cNvPr id="444423" name="Line 7"/>
          <p:cNvSpPr>
            <a:spLocks noChangeShapeType="1"/>
          </p:cNvSpPr>
          <p:nvPr/>
        </p:nvSpPr>
        <p:spPr bwMode="auto">
          <a:xfrm>
            <a:off x="2438400" y="1066800"/>
            <a:ext cx="76200" cy="609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 flipH="1">
            <a:off x="5410200" y="1143000"/>
            <a:ext cx="1143000" cy="2286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873209" y="121503"/>
            <a:ext cx="70104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000" b="1" dirty="0">
                <a:solidFill>
                  <a:schemeClr val="tx2"/>
                </a:solidFill>
                <a:latin typeface="+mn-lt"/>
              </a:rPr>
              <a:t>SNS </a:t>
            </a:r>
            <a:r>
              <a:rPr lang="en-US" sz="3000" b="1" dirty="0" smtClean="0">
                <a:solidFill>
                  <a:schemeClr val="tx2"/>
                </a:solidFill>
                <a:latin typeface="+mn-lt"/>
              </a:rPr>
              <a:t>PF and NF Boundaries/Interface</a:t>
            </a:r>
            <a:endParaRPr lang="en-US" sz="3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3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ectrical-haza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195" y="4724400"/>
            <a:ext cx="1220453" cy="1138237"/>
          </a:xfrm>
          <a:prstGeom prst="rect">
            <a:avLst/>
          </a:prstGeom>
        </p:spPr>
      </p:pic>
      <p:pic>
        <p:nvPicPr>
          <p:cNvPr id="5" name="Picture 4" descr="RadiationSymb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040" y="2895600"/>
            <a:ext cx="914400" cy="85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4" y="76200"/>
            <a:ext cx="8229600" cy="487954"/>
          </a:xfrm>
        </p:spPr>
        <p:txBody>
          <a:bodyPr/>
          <a:lstStyle/>
          <a:p>
            <a:r>
              <a:rPr lang="en-US" dirty="0" smtClean="0"/>
              <a:t>SNS Primary Hazards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997214" cy="6073458"/>
          </a:xfrm>
        </p:spPr>
        <p:txBody>
          <a:bodyPr/>
          <a:lstStyle/>
          <a:p>
            <a:r>
              <a:rPr lang="en-US" sz="2000" dirty="0"/>
              <a:t>P</a:t>
            </a:r>
            <a:r>
              <a:rPr lang="en-US" sz="2000" dirty="0" smtClean="0"/>
              <a:t>rompt radiation associated with proton beam</a:t>
            </a:r>
          </a:p>
          <a:p>
            <a:pPr lvl="1"/>
            <a:r>
              <a:rPr lang="en-US" sz="2000" b="0" dirty="0" smtClean="0"/>
              <a:t>Massive passive shielding and access control</a:t>
            </a:r>
          </a:p>
          <a:p>
            <a:pPr lvl="1"/>
            <a:r>
              <a:rPr lang="en-US" sz="2000" b="0" dirty="0" smtClean="0"/>
              <a:t>Addressed primarily in FSAD-PF</a:t>
            </a:r>
          </a:p>
          <a:p>
            <a:r>
              <a:rPr lang="en-US" sz="2000" dirty="0" smtClean="0"/>
              <a:t>Exposure to target mercury (highly radioactive and chemically toxic)</a:t>
            </a:r>
          </a:p>
          <a:p>
            <a:pPr lvl="1"/>
            <a:r>
              <a:rPr lang="en-US" sz="2000" b="0" dirty="0" smtClean="0"/>
              <a:t>Primarily passive design features for confinement of Hg</a:t>
            </a:r>
          </a:p>
          <a:p>
            <a:pPr lvl="1"/>
            <a:r>
              <a:rPr lang="en-US" sz="2000" b="0" dirty="0" smtClean="0"/>
              <a:t>Some active and administrative controls required</a:t>
            </a:r>
          </a:p>
          <a:p>
            <a:pPr lvl="1"/>
            <a:r>
              <a:rPr lang="en-US" sz="2000" b="0" dirty="0" smtClean="0"/>
              <a:t>Addressed in FSAD-NF</a:t>
            </a:r>
          </a:p>
          <a:p>
            <a:r>
              <a:rPr lang="en-US" sz="2000" dirty="0" smtClean="0"/>
              <a:t>Oxygen deficiency associated with Helium for superconducting LINAC</a:t>
            </a:r>
          </a:p>
          <a:p>
            <a:pPr lvl="1"/>
            <a:r>
              <a:rPr lang="en-US" sz="2000" b="0" dirty="0" smtClean="0"/>
              <a:t>Passive and Active Controls</a:t>
            </a:r>
          </a:p>
          <a:p>
            <a:pPr lvl="1"/>
            <a:r>
              <a:rPr lang="en-US" sz="2000" b="0" dirty="0" smtClean="0"/>
              <a:t>See and flee training</a:t>
            </a:r>
          </a:p>
          <a:p>
            <a:pPr lvl="1"/>
            <a:r>
              <a:rPr lang="en-US" sz="2000" b="0" dirty="0" smtClean="0"/>
              <a:t>Addressed in FSAD-PF</a:t>
            </a:r>
          </a:p>
          <a:p>
            <a:r>
              <a:rPr lang="en-US" sz="2000" dirty="0" smtClean="0"/>
              <a:t>Electrical Safety (Standard industrial, ORNL SBMS)</a:t>
            </a:r>
          </a:p>
          <a:p>
            <a:pPr lvl="1"/>
            <a:r>
              <a:rPr lang="en-US" sz="1800" b="0" dirty="0" smtClean="0"/>
              <a:t>Addressed in FSAD-PF</a:t>
            </a:r>
          </a:p>
          <a:p>
            <a:pPr lvl="1">
              <a:buNone/>
            </a:pPr>
            <a:endParaRPr lang="en-US" sz="2000" dirty="0" smtClean="0"/>
          </a:p>
        </p:txBody>
      </p:sp>
      <p:pic>
        <p:nvPicPr>
          <p:cNvPr id="10" name="Picture 9" descr="metercloseu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7916" y="762000"/>
            <a:ext cx="113921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FSADs – Format and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188"/>
            <a:ext cx="8229600" cy="4520212"/>
          </a:xfrm>
        </p:spPr>
        <p:txBody>
          <a:bodyPr/>
          <a:lstStyle/>
          <a:p>
            <a:r>
              <a:rPr lang="en-US" sz="2400" dirty="0" smtClean="0"/>
              <a:t>Chapter 1, Introduction</a:t>
            </a:r>
          </a:p>
          <a:p>
            <a:r>
              <a:rPr lang="en-US" sz="2400" dirty="0" smtClean="0"/>
              <a:t>Chapter 2, Summary and Conclusions</a:t>
            </a:r>
          </a:p>
          <a:p>
            <a:r>
              <a:rPr lang="en-US" sz="2400" dirty="0" smtClean="0"/>
              <a:t>Chapter 3, Site, Facility, and Operations</a:t>
            </a:r>
          </a:p>
          <a:p>
            <a:r>
              <a:rPr lang="en-US" sz="2400" dirty="0" smtClean="0"/>
              <a:t>Chapter 4, Hazard/Accident Analysis (onsite/offsite)</a:t>
            </a:r>
          </a:p>
          <a:p>
            <a:r>
              <a:rPr lang="en-US" sz="2400" dirty="0" smtClean="0"/>
              <a:t>Chapter 5, Basis of the ASE</a:t>
            </a:r>
          </a:p>
          <a:p>
            <a:r>
              <a:rPr lang="en-US" sz="2400" dirty="0" smtClean="0"/>
              <a:t>Chapter 6, Proton-Neutron Facility Interfaces</a:t>
            </a:r>
          </a:p>
          <a:p>
            <a:r>
              <a:rPr lang="en-US" sz="2400" dirty="0" smtClean="0"/>
              <a:t>Chapter 7, Instrument Systems Hazards</a:t>
            </a:r>
          </a:p>
          <a:p>
            <a:r>
              <a:rPr lang="en-US" sz="2400" dirty="0" smtClean="0"/>
              <a:t>Chapter 8, QA</a:t>
            </a:r>
          </a:p>
          <a:p>
            <a:r>
              <a:rPr lang="en-US" sz="2400" dirty="0" smtClean="0"/>
              <a:t>Chapter 9, Post Operations Planning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62400"/>
            <a:ext cx="2133600" cy="253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779"/>
            <a:ext cx="2824535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Credited Control Selection Criteria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05800" cy="57150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None/>
            </a:pPr>
            <a:r>
              <a:rPr lang="en-US" sz="2400" dirty="0" smtClean="0"/>
              <a:t>Potential Unmitigated Offsite Impacts: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 smtClean="0"/>
              <a:t>Dose  &gt; 25 rem - two levels of control required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 smtClean="0"/>
              <a:t>5 rem  &lt; Dose &lt; 25 rem and (f &gt; 10</a:t>
            </a:r>
            <a:r>
              <a:rPr lang="en-US" baseline="30000" dirty="0" smtClean="0"/>
              <a:t>-4</a:t>
            </a:r>
            <a:r>
              <a:rPr lang="en-US" dirty="0" smtClean="0"/>
              <a:t>/year) - level of control required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 smtClean="0"/>
              <a:t>[Hg] &gt; ERPG-2 (2 mg/m</a:t>
            </a:r>
            <a:r>
              <a:rPr lang="en-US" baseline="30000" dirty="0" smtClean="0"/>
              <a:t>3</a:t>
            </a:r>
            <a:r>
              <a:rPr lang="en-US" dirty="0" smtClean="0"/>
              <a:t> ) - level of control required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Potential Unmitigated Worker Impacts: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Dose &gt; 25 rem or </a:t>
            </a:r>
            <a:r>
              <a:rPr lang="en-US" dirty="0" smtClean="0"/>
              <a:t>[</a:t>
            </a:r>
            <a:r>
              <a:rPr lang="en-US" dirty="0" smtClean="0"/>
              <a:t>Hg] &gt; EPRG-3 (4 </a:t>
            </a:r>
            <a:r>
              <a:rPr lang="en-US" dirty="0" smtClean="0"/>
              <a:t>mg/m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r>
              <a:rPr lang="en-US" dirty="0" smtClean="0"/>
              <a:t>- level of control required 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Dose outside building &gt; 25 rem (and f &gt; 10</a:t>
            </a:r>
            <a:r>
              <a:rPr lang="en-US" baseline="30000" dirty="0" smtClean="0"/>
              <a:t>-4</a:t>
            </a:r>
            <a:r>
              <a:rPr lang="en-US" dirty="0" smtClean="0"/>
              <a:t>/year) – two levels of control required</a:t>
            </a:r>
          </a:p>
          <a:p>
            <a:pPr>
              <a:lnSpc>
                <a:spcPct val="80000"/>
              </a:lnSpc>
            </a:pPr>
            <a:r>
              <a:rPr lang="en-US" dirty="0"/>
              <a:t>W</a:t>
            </a:r>
            <a:r>
              <a:rPr lang="en-US" dirty="0" smtClean="0"/>
              <a:t>orker </a:t>
            </a:r>
            <a:r>
              <a:rPr lang="en-US" dirty="0" smtClean="0"/>
              <a:t>exposure to [O</a:t>
            </a:r>
            <a:r>
              <a:rPr lang="en-US" baseline="-25000" dirty="0" smtClean="0"/>
              <a:t>2</a:t>
            </a:r>
            <a:r>
              <a:rPr lang="en-US" dirty="0" smtClean="0"/>
              <a:t>] &lt; 12.5 % </a:t>
            </a:r>
            <a:r>
              <a:rPr lang="en-US" dirty="0" smtClean="0"/>
              <a:t>(unless </a:t>
            </a:r>
            <a:r>
              <a:rPr lang="en-US" dirty="0" smtClean="0"/>
              <a:t>SBMS </a:t>
            </a:r>
            <a:r>
              <a:rPr lang="en-US" dirty="0" smtClean="0"/>
              <a:t>provides </a:t>
            </a:r>
            <a:r>
              <a:rPr lang="en-US" dirty="0" smtClean="0"/>
              <a:t>adequate </a:t>
            </a:r>
            <a:r>
              <a:rPr lang="en-US" dirty="0" smtClean="0"/>
              <a:t>protection) </a:t>
            </a:r>
            <a:r>
              <a:rPr lang="en-US" dirty="0" smtClean="0"/>
              <a:t>- level of control required</a:t>
            </a:r>
          </a:p>
          <a:p>
            <a:pPr>
              <a:lnSpc>
                <a:spcPct val="80000"/>
              </a:lnSpc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281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S 4x3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S 4x3" id="{48A71E99-560E-6045-B6C6-9DAED9AA34C0}" vid="{649EF587-A2DB-3241-83AA-8B6EB70F98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11426</TotalTime>
  <Words>1545</Words>
  <Application>Microsoft Macintosh PowerPoint</Application>
  <PresentationFormat>On-screen Show (4:3)</PresentationFormat>
  <Paragraphs>249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Black</vt:lpstr>
      <vt:lpstr>Arial Narrow</vt:lpstr>
      <vt:lpstr>Calibri</vt:lpstr>
      <vt:lpstr>Helvetica</vt:lpstr>
      <vt:lpstr>Times New Roman</vt:lpstr>
      <vt:lpstr>Wingdings</vt:lpstr>
      <vt:lpstr>Arial</vt:lpstr>
      <vt:lpstr>STS 4x3</vt:lpstr>
      <vt:lpstr>Safety Documentation Status and Updates</vt:lpstr>
      <vt:lpstr>Safety Documentation Overview</vt:lpstr>
      <vt:lpstr>FSADs/ASE Present Status</vt:lpstr>
      <vt:lpstr>FSAD-PF – Traditional Community Approach</vt:lpstr>
      <vt:lpstr>FSAD-NF: Initially Developed for  Nuclear Facility </vt:lpstr>
      <vt:lpstr>PowerPoint Presentation</vt:lpstr>
      <vt:lpstr>SNS Primary Hazards Summary</vt:lpstr>
      <vt:lpstr>FSADs – Format and Content</vt:lpstr>
      <vt:lpstr>Credited Control Selection Criteria </vt:lpstr>
      <vt:lpstr>Credited Control Selection Philosophy </vt:lpstr>
      <vt:lpstr>Credited Engineered Controls (CEC)</vt:lpstr>
      <vt:lpstr>Credited Administrative Controls (CAC)</vt:lpstr>
      <vt:lpstr>SNS Accelerator Safety Envelope</vt:lpstr>
      <vt:lpstr>SNS ASE Format and Content</vt:lpstr>
      <vt:lpstr>Unreviewed Safety Issue (USI) Process</vt:lpstr>
      <vt:lpstr>OPM 2.B-10 Unreviewed Safety Issue Process</vt:lpstr>
      <vt:lpstr>OPM 2.B-10 USI Process (cont.)</vt:lpstr>
      <vt:lpstr>FSAD/ASE Update Process – Objectives</vt:lpstr>
      <vt:lpstr>FSAD/ASE Revision Process</vt:lpstr>
      <vt:lpstr>FSAD/ASE Revision Process (continued)</vt:lpstr>
      <vt:lpstr>Tentative Schedule Milestones </vt:lpstr>
      <vt:lpstr>PowerPoint Presentation</vt:lpstr>
      <vt:lpstr>Safety Analysis Evaluate Impacts to 4 Receptors</vt:lpstr>
      <vt:lpstr>PowerPoint Presentation</vt:lpstr>
    </vt:vector>
  </TitlesOfParts>
  <Company>ORNL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Upgrades  Second Target Station and Proton Power Upgrade</dc:title>
  <dc:creator>Roy, Donna Jo</dc:creator>
  <cp:lastModifiedBy>David Freeman</cp:lastModifiedBy>
  <cp:revision>429</cp:revision>
  <cp:lastPrinted>2016-07-25T17:34:19Z</cp:lastPrinted>
  <dcterms:created xsi:type="dcterms:W3CDTF">2016-02-04T14:31:32Z</dcterms:created>
  <dcterms:modified xsi:type="dcterms:W3CDTF">2016-07-25T20:48:03Z</dcterms:modified>
</cp:coreProperties>
</file>