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5" r:id="rId1"/>
  </p:sldMasterIdLst>
  <p:notesMasterIdLst>
    <p:notesMasterId r:id="rId38"/>
  </p:notesMasterIdLst>
  <p:handoutMasterIdLst>
    <p:handoutMasterId r:id="rId39"/>
  </p:handoutMasterIdLst>
  <p:sldIdLst>
    <p:sldId id="256" r:id="rId2"/>
    <p:sldId id="345" r:id="rId3"/>
    <p:sldId id="346" r:id="rId4"/>
    <p:sldId id="381" r:id="rId5"/>
    <p:sldId id="353" r:id="rId6"/>
    <p:sldId id="354" r:id="rId7"/>
    <p:sldId id="401" r:id="rId8"/>
    <p:sldId id="348" r:id="rId9"/>
    <p:sldId id="349" r:id="rId10"/>
    <p:sldId id="350" r:id="rId11"/>
    <p:sldId id="351" r:id="rId12"/>
    <p:sldId id="380" r:id="rId13"/>
    <p:sldId id="355" r:id="rId14"/>
    <p:sldId id="386" r:id="rId15"/>
    <p:sldId id="387" r:id="rId16"/>
    <p:sldId id="298" r:id="rId17"/>
    <p:sldId id="334" r:id="rId18"/>
    <p:sldId id="335" r:id="rId19"/>
    <p:sldId id="382" r:id="rId20"/>
    <p:sldId id="383" r:id="rId21"/>
    <p:sldId id="385" r:id="rId22"/>
    <p:sldId id="384" r:id="rId23"/>
    <p:sldId id="388" r:id="rId24"/>
    <p:sldId id="389" r:id="rId25"/>
    <p:sldId id="390" r:id="rId26"/>
    <p:sldId id="392" r:id="rId27"/>
    <p:sldId id="393" r:id="rId28"/>
    <p:sldId id="394" r:id="rId29"/>
    <p:sldId id="402" r:id="rId30"/>
    <p:sldId id="395" r:id="rId31"/>
    <p:sldId id="396" r:id="rId32"/>
    <p:sldId id="397" r:id="rId33"/>
    <p:sldId id="398" r:id="rId34"/>
    <p:sldId id="399" r:id="rId35"/>
    <p:sldId id="400" r:id="rId36"/>
    <p:sldId id="378" r:id="rId3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nes, Kevin W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7640"/>
    <a:srgbClr val="FF8000"/>
    <a:srgbClr val="AA7BBD"/>
    <a:srgbClr val="92D050"/>
    <a:srgbClr val="E84B47"/>
    <a:srgbClr val="C53E3B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46" autoAdjust="0"/>
    <p:restoredTop sz="99452" autoAdjust="0"/>
  </p:normalViewPr>
  <p:slideViewPr>
    <p:cSldViewPr showGuides="1">
      <p:cViewPr>
        <p:scale>
          <a:sx n="75" d="100"/>
          <a:sy n="75" d="100"/>
        </p:scale>
        <p:origin x="-2160" y="-488"/>
      </p:cViewPr>
      <p:guideLst>
        <p:guide orient="horz" pos="16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commentAuthors" Target="commentAuthors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86715736619879"/>
          <c:y val="0.165454137311783"/>
          <c:w val="0.825961200502111"/>
          <c:h val="0.6839090946964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TRC</c:v>
                </c:pt>
              </c:strCache>
            </c:strRef>
          </c:tx>
          <c:spPr>
            <a:solidFill>
              <a:schemeClr val="tx2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Sheet1!$A$3:$A$7</c:f>
              <c:strCache>
                <c:ptCount val="5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</c:strCache>
            </c:strRef>
          </c:cat>
          <c:val>
            <c:numRef>
              <c:f>Sheet1!$B$3:$B$7</c:f>
              <c:numCache>
                <c:formatCode>0.00</c:formatCode>
                <c:ptCount val="5"/>
                <c:pt idx="0">
                  <c:v>0.78</c:v>
                </c:pt>
                <c:pt idx="1">
                  <c:v>0.42</c:v>
                </c:pt>
                <c:pt idx="2">
                  <c:v>0.6</c:v>
                </c:pt>
                <c:pt idx="3">
                  <c:v>0.39</c:v>
                </c:pt>
                <c:pt idx="4">
                  <c:v>1.77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69-44A0-A768-BE1D022B475C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DART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00B0F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Sheet1!$A$3:$A$7</c:f>
              <c:strCache>
                <c:ptCount val="5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</c:strCache>
            </c:strRef>
          </c:cat>
          <c:val>
            <c:numRef>
              <c:f>Sheet1!$C$3:$C$7</c:f>
              <c:numCache>
                <c:formatCode>0.00</c:formatCode>
                <c:ptCount val="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A69-44A0-A768-BE1D022B47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-2066246056"/>
        <c:axId val="-2066240888"/>
      </c:barChart>
      <c:lineChart>
        <c:grouping val="standard"/>
        <c:varyColors val="0"/>
        <c:ser>
          <c:idx val="2"/>
          <c:order val="2"/>
          <c:tx>
            <c:strRef>
              <c:f>Sheet1!$D$2</c:f>
              <c:strCache>
                <c:ptCount val="1"/>
                <c:pt idx="0">
                  <c:v>Hours wrkd</c:v>
                </c:pt>
              </c:strCache>
            </c:strRef>
          </c:tx>
          <c:spPr>
            <a:ln w="53975">
              <a:solidFill>
                <a:srgbClr val="FF0000"/>
              </a:solidFill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>
                <a:noFill/>
              </a:ln>
              <a:effectLst/>
            </c:spPr>
          </c:marker>
          <c:cat>
            <c:strRef>
              <c:f>Sheet1!$A$3:$A$7</c:f>
              <c:strCache>
                <c:ptCount val="5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</c:strCache>
            </c:strRef>
          </c:cat>
          <c:val>
            <c:numRef>
              <c:f>Sheet1!$D$3:$D$7</c:f>
              <c:numCache>
                <c:formatCode>#,##0</c:formatCode>
                <c:ptCount val="5"/>
                <c:pt idx="0">
                  <c:v>1.022867E6</c:v>
                </c:pt>
                <c:pt idx="1">
                  <c:v>949474.0</c:v>
                </c:pt>
                <c:pt idx="2">
                  <c:v>993070.0</c:v>
                </c:pt>
                <c:pt idx="3">
                  <c:v>1.035779E6</c:v>
                </c:pt>
                <c:pt idx="4">
                  <c:v>775914.0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A69-44A0-A768-BE1D022B47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6230072"/>
        <c:axId val="-2066235512"/>
      </c:lineChart>
      <c:catAx>
        <c:axId val="-2066246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66240888"/>
        <c:crosses val="autoZero"/>
        <c:auto val="1"/>
        <c:lblAlgn val="ctr"/>
        <c:lblOffset val="100"/>
        <c:noMultiLvlLbl val="0"/>
      </c:catAx>
      <c:valAx>
        <c:axId val="-2066240888"/>
        <c:scaling>
          <c:orientation val="minMax"/>
          <c:max val="2.0"/>
          <c:min val="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Incidence Rate</a:t>
                </a:r>
              </a:p>
            </c:rich>
          </c:tx>
          <c:layout>
            <c:manualLayout>
              <c:xMode val="edge"/>
              <c:yMode val="edge"/>
              <c:x val="0.0109057400433641"/>
              <c:y val="0.367320762536262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crossAx val="-2066246056"/>
        <c:crosses val="autoZero"/>
        <c:crossBetween val="between"/>
        <c:majorUnit val="0.5"/>
      </c:valAx>
      <c:valAx>
        <c:axId val="-2066235512"/>
        <c:scaling>
          <c:orientation val="minMax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/>
                </a:pPr>
                <a:r>
                  <a:rPr lang="en-US" dirty="0"/>
                  <a:t>Hours Worked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-2066230072"/>
        <c:crosses val="max"/>
        <c:crossBetween val="between"/>
      </c:valAx>
      <c:catAx>
        <c:axId val="-2066230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66235512"/>
        <c:crosses val="autoZero"/>
        <c:auto val="1"/>
        <c:lblAlgn val="ctr"/>
        <c:lblOffset val="100"/>
        <c:noMultiLvlLbl val="0"/>
      </c:catAx>
      <c:spPr>
        <a:solidFill>
          <a:schemeClr val="accent6">
            <a:lumMod val="20000"/>
            <a:lumOff val="80000"/>
            <a:alpha val="50000"/>
          </a:schemeClr>
        </a:solidFill>
      </c:spPr>
    </c:plotArea>
    <c:legend>
      <c:legendPos val="r"/>
      <c:layout>
        <c:manualLayout>
          <c:xMode val="edge"/>
          <c:yMode val="edge"/>
          <c:x val="0.358040283008102"/>
          <c:y val="0.0546905649951651"/>
          <c:w val="0.288224694739245"/>
          <c:h val="0.0703571428571429"/>
        </c:manualLayout>
      </c:layout>
      <c:overlay val="1"/>
    </c:legend>
    <c:plotVisOnly val="1"/>
    <c:dispBlanksAs val="gap"/>
    <c:showDLblsOverMax val="0"/>
  </c:chart>
  <c:spPr>
    <a:solidFill>
      <a:schemeClr val="accent6">
        <a:lumMod val="20000"/>
        <a:lumOff val="80000"/>
      </a:schemeClr>
    </a:solidFill>
  </c:spPr>
  <c:txPr>
    <a:bodyPr/>
    <a:lstStyle/>
    <a:p>
      <a:pPr>
        <a:defRPr sz="1000" b="1">
          <a:latin typeface="Arial Narrow" panose="020B0606020202030204" pitchFamily="34" charset="0"/>
          <a:cs typeface="Calibri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03344576417294"/>
          <c:y val="0.184983788791107"/>
          <c:w val="0.9135009574942"/>
          <c:h val="0.69778562606144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FY15 TRC Cases</c:v>
                </c:pt>
              </c:strCache>
            </c:strRef>
          </c:tx>
          <c:spPr>
            <a:effectLst/>
          </c:spPr>
          <c:marker>
            <c:symbol val="square"/>
            <c:size val="13"/>
            <c:spPr>
              <a:effectLst/>
            </c:spPr>
          </c:marker>
          <c:dLbls>
            <c:dLbl>
              <c:idx val="1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713-41FF-B05A-E0F7708F505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2.0</c:v>
                </c:pt>
                <c:pt idx="1">
                  <c:v>2.0</c:v>
                </c:pt>
                <c:pt idx="2">
                  <c:v>6.0</c:v>
                </c:pt>
                <c:pt idx="3">
                  <c:v>9.0</c:v>
                </c:pt>
                <c:pt idx="4">
                  <c:v>20.0</c:v>
                </c:pt>
                <c:pt idx="5">
                  <c:v>23.0</c:v>
                </c:pt>
                <c:pt idx="6">
                  <c:v>25.0</c:v>
                </c:pt>
                <c:pt idx="7">
                  <c:v>26.0</c:v>
                </c:pt>
                <c:pt idx="8">
                  <c:v>29.0</c:v>
                </c:pt>
                <c:pt idx="9">
                  <c:v>32.0</c:v>
                </c:pt>
                <c:pt idx="10">
                  <c:v>34.0</c:v>
                </c:pt>
                <c:pt idx="11">
                  <c:v>35.0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713-41FF-B05A-E0F7708F505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FY15 DART Cases </c:v>
                </c:pt>
              </c:strCache>
            </c:strRef>
          </c:tx>
          <c:spPr>
            <a:ln>
              <a:solidFill>
                <a:schemeClr val="accent3"/>
              </a:solidFill>
            </a:ln>
            <a:effectLst/>
          </c:spPr>
          <c:marker>
            <c:symbol val="triangle"/>
            <c:size val="13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c:spPr>
          </c:marker>
          <c:dLbls>
            <c:dLbl>
              <c:idx val="1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13-41FF-B05A-E0F7708F505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Sheet1!$B$3:$M$3</c:f>
              <c:numCache>
                <c:formatCode>General</c:formatCode>
                <c:ptCount val="12"/>
                <c:pt idx="0">
                  <c:v>1.0</c:v>
                </c:pt>
                <c:pt idx="1">
                  <c:v>1.0</c:v>
                </c:pt>
                <c:pt idx="2">
                  <c:v>4.0</c:v>
                </c:pt>
                <c:pt idx="3">
                  <c:v>5.0</c:v>
                </c:pt>
                <c:pt idx="4">
                  <c:v>6.0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9.0</c:v>
                </c:pt>
                <c:pt idx="10">
                  <c:v>9.0</c:v>
                </c:pt>
                <c:pt idx="11">
                  <c:v>9.0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1713-41FF-B05A-E0F7708F505A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FY16 TRC Cases</c:v>
                </c:pt>
              </c:strCache>
            </c:strRef>
          </c:tx>
          <c:spPr>
            <a:ln>
              <a:solidFill>
                <a:schemeClr val="accent5"/>
              </a:solidFill>
            </a:ln>
            <a:effectLst/>
          </c:spPr>
          <c:marker>
            <c:symbol val="square"/>
            <c:size val="13"/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c:spPr>
          </c:marker>
          <c:dLbls>
            <c:dLbl>
              <c:idx val="8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F0-4736-9D3A-9E026C0208B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Sheet1!$B$1:$M$1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Sheet1!$B$4:$M$4</c:f>
              <c:numCache>
                <c:formatCode>General</c:formatCode>
                <c:ptCount val="12"/>
                <c:pt idx="0">
                  <c:v>1.0</c:v>
                </c:pt>
                <c:pt idx="1">
                  <c:v>3.0</c:v>
                </c:pt>
                <c:pt idx="2">
                  <c:v>6.0</c:v>
                </c:pt>
                <c:pt idx="3">
                  <c:v>9.0</c:v>
                </c:pt>
                <c:pt idx="4">
                  <c:v>12.0</c:v>
                </c:pt>
                <c:pt idx="5">
                  <c:v>15.0</c:v>
                </c:pt>
                <c:pt idx="6">
                  <c:v>20.0</c:v>
                </c:pt>
                <c:pt idx="7">
                  <c:v>21.0</c:v>
                </c:pt>
                <c:pt idx="8">
                  <c:v>24.0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1713-41FF-B05A-E0F7708F505A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FY16 DART Cases </c:v>
                </c:pt>
              </c:strCache>
            </c:strRef>
          </c:tx>
          <c:spPr>
            <a:ln>
              <a:solidFill>
                <a:schemeClr val="accent2"/>
              </a:solidFill>
            </a:ln>
            <a:effectLst/>
          </c:spPr>
          <c:marker>
            <c:symbol val="triangle"/>
            <c:size val="13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</c:marker>
          <c:dLbls>
            <c:dLbl>
              <c:idx val="8"/>
              <c:layout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F0-4736-9D3A-9E026C0208B4}"/>
                </c:ext>
              </c:extLst>
            </c:dLbl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Sheet1!$B$1:$M$1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Sheet1!$B$5:$M$5</c:f>
              <c:numCache>
                <c:formatCode>General</c:formatCode>
                <c:ptCount val="12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4.0</c:v>
                </c:pt>
                <c:pt idx="4">
                  <c:v>5.0</c:v>
                </c:pt>
                <c:pt idx="5">
                  <c:v>7.0</c:v>
                </c:pt>
                <c:pt idx="6">
                  <c:v>8.0</c:v>
                </c:pt>
                <c:pt idx="7">
                  <c:v>8.0</c:v>
                </c:pt>
                <c:pt idx="8">
                  <c:v>9.0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1713-41FF-B05A-E0F7708F50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6086696"/>
        <c:axId val="-2066083720"/>
      </c:lineChart>
      <c:catAx>
        <c:axId val="-2066086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66083720"/>
        <c:crossesAt val="0.0"/>
        <c:auto val="1"/>
        <c:lblAlgn val="ctr"/>
        <c:lblOffset val="100"/>
        <c:noMultiLvlLbl val="0"/>
      </c:catAx>
      <c:valAx>
        <c:axId val="-2066083720"/>
        <c:scaling>
          <c:orientation val="minMax"/>
          <c:max val="45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Number of Cases</a:t>
                </a:r>
              </a:p>
            </c:rich>
          </c:tx>
          <c:layout>
            <c:manualLayout>
              <c:xMode val="edge"/>
              <c:yMode val="edge"/>
              <c:x val="0.00881704628949302"/>
              <c:y val="0.354727497298132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crossAx val="-2066086696"/>
        <c:crosses val="autoZero"/>
        <c:crossBetween val="between"/>
        <c:majorUnit val="10.0"/>
        <c:minorUnit val="2.0"/>
      </c:valAx>
      <c:spPr>
        <a:solidFill>
          <a:schemeClr val="accent3">
            <a:lumMod val="20000"/>
            <a:lumOff val="80000"/>
            <a:alpha val="50000"/>
          </a:schemeClr>
        </a:solidFill>
      </c:spPr>
    </c:plotArea>
    <c:legend>
      <c:legendPos val="t"/>
      <c:layout>
        <c:manualLayout>
          <c:xMode val="edge"/>
          <c:yMode val="edge"/>
          <c:x val="0.173992606177718"/>
          <c:y val="0.0882352941176471"/>
          <c:w val="0.657892702794957"/>
          <c:h val="0.084880731820287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 b="1">
          <a:latin typeface="Arial Narrow" panose="020B060602020203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511610836781"/>
          <c:y val="0.0950057414698163"/>
          <c:w val="0.877566728947017"/>
          <c:h val="0.6953772965879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Clustered_Stacked_Chart!$E$2</c:f>
              <c:strCache>
                <c:ptCount val="1"/>
                <c:pt idx="0">
                  <c:v>FY15 RII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Clustered_Stacked_Chart!$A$3:$B$26</c:f>
              <c:multiLvlStrCache>
                <c:ptCount val="24"/>
                <c:lvl>
                  <c:pt idx="0">
                    <c:v>15</c:v>
                  </c:pt>
                  <c:pt idx="1">
                    <c:v>16</c:v>
                  </c:pt>
                  <c:pt idx="2">
                    <c:v>15</c:v>
                  </c:pt>
                  <c:pt idx="3">
                    <c:v>16</c:v>
                  </c:pt>
                  <c:pt idx="4">
                    <c:v>15</c:v>
                  </c:pt>
                  <c:pt idx="5">
                    <c:v>16</c:v>
                  </c:pt>
                  <c:pt idx="6">
                    <c:v>15</c:v>
                  </c:pt>
                  <c:pt idx="7">
                    <c:v>16</c:v>
                  </c:pt>
                  <c:pt idx="8">
                    <c:v>15</c:v>
                  </c:pt>
                  <c:pt idx="9">
                    <c:v>16</c:v>
                  </c:pt>
                  <c:pt idx="10">
                    <c:v>15</c:v>
                  </c:pt>
                  <c:pt idx="11">
                    <c:v>16</c:v>
                  </c:pt>
                  <c:pt idx="12">
                    <c:v>15</c:v>
                  </c:pt>
                  <c:pt idx="13">
                    <c:v>16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15</c:v>
                  </c:pt>
                  <c:pt idx="17">
                    <c:v>16</c:v>
                  </c:pt>
                  <c:pt idx="18">
                    <c:v>15</c:v>
                  </c:pt>
                  <c:pt idx="19">
                    <c:v>16</c:v>
                  </c:pt>
                  <c:pt idx="20">
                    <c:v>15</c:v>
                  </c:pt>
                  <c:pt idx="21">
                    <c:v>16</c:v>
                  </c:pt>
                  <c:pt idx="22">
                    <c:v>15</c:v>
                  </c:pt>
                  <c:pt idx="23">
                    <c:v>16</c:v>
                  </c:pt>
                </c:lvl>
                <c:lvl>
                  <c:pt idx="0">
                    <c:v>Oct</c:v>
                  </c:pt>
                  <c:pt idx="2">
                    <c:v>Nov</c:v>
                  </c:pt>
                  <c:pt idx="4">
                    <c:v>Dec</c:v>
                  </c:pt>
                  <c:pt idx="6">
                    <c:v>Jan</c:v>
                  </c:pt>
                  <c:pt idx="8">
                    <c:v>Feb</c:v>
                  </c:pt>
                  <c:pt idx="10">
                    <c:v>Mar</c:v>
                  </c:pt>
                  <c:pt idx="12">
                    <c:v>Apr</c:v>
                  </c:pt>
                  <c:pt idx="14">
                    <c:v>May</c:v>
                  </c:pt>
                  <c:pt idx="16">
                    <c:v>June</c:v>
                  </c:pt>
                  <c:pt idx="18">
                    <c:v>July</c:v>
                  </c:pt>
                  <c:pt idx="20">
                    <c:v>Aug</c:v>
                  </c:pt>
                  <c:pt idx="22">
                    <c:v>Sept</c:v>
                  </c:pt>
                </c:lvl>
              </c:multiLvlStrCache>
            </c:multiLvlStrRef>
          </c:cat>
          <c:val>
            <c:numRef>
              <c:f>Clustered_Stacked_Chart!$E$3:$E$26</c:f>
              <c:numCache>
                <c:formatCode>General</c:formatCode>
                <c:ptCount val="24"/>
                <c:pt idx="0">
                  <c:v>1.0</c:v>
                </c:pt>
                <c:pt idx="4">
                  <c:v>1.0</c:v>
                </c:pt>
                <c:pt idx="6">
                  <c:v>2.0</c:v>
                </c:pt>
                <c:pt idx="8">
                  <c:v>10.0</c:v>
                </c:pt>
                <c:pt idx="10">
                  <c:v>3.0</c:v>
                </c:pt>
                <c:pt idx="12">
                  <c:v>1.0</c:v>
                </c:pt>
                <c:pt idx="16">
                  <c:v>2.0</c:v>
                </c:pt>
                <c:pt idx="18">
                  <c:v>3.0</c:v>
                </c:pt>
                <c:pt idx="20">
                  <c:v>2.0</c:v>
                </c:pt>
                <c:pt idx="22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90-4739-B172-671CBD0F3A6B}"/>
            </c:ext>
          </c:extLst>
        </c:ser>
        <c:ser>
          <c:idx val="4"/>
          <c:order val="1"/>
          <c:tx>
            <c:strRef>
              <c:f>Clustered_Stacked_Chart!$F$2</c:f>
              <c:strCache>
                <c:ptCount val="1"/>
                <c:pt idx="0">
                  <c:v>FY15 DART</c:v>
                </c:pt>
              </c:strCache>
            </c:strRef>
          </c:tx>
          <c:spPr>
            <a:solidFill>
              <a:schemeClr val="accent3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Clustered_Stacked_Chart!$A$3:$B$26</c:f>
              <c:multiLvlStrCache>
                <c:ptCount val="24"/>
                <c:lvl>
                  <c:pt idx="0">
                    <c:v>15</c:v>
                  </c:pt>
                  <c:pt idx="1">
                    <c:v>16</c:v>
                  </c:pt>
                  <c:pt idx="2">
                    <c:v>15</c:v>
                  </c:pt>
                  <c:pt idx="3">
                    <c:v>16</c:v>
                  </c:pt>
                  <c:pt idx="4">
                    <c:v>15</c:v>
                  </c:pt>
                  <c:pt idx="5">
                    <c:v>16</c:v>
                  </c:pt>
                  <c:pt idx="6">
                    <c:v>15</c:v>
                  </c:pt>
                  <c:pt idx="7">
                    <c:v>16</c:v>
                  </c:pt>
                  <c:pt idx="8">
                    <c:v>15</c:v>
                  </c:pt>
                  <c:pt idx="9">
                    <c:v>16</c:v>
                  </c:pt>
                  <c:pt idx="10">
                    <c:v>15</c:v>
                  </c:pt>
                  <c:pt idx="11">
                    <c:v>16</c:v>
                  </c:pt>
                  <c:pt idx="12">
                    <c:v>15</c:v>
                  </c:pt>
                  <c:pt idx="13">
                    <c:v>16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15</c:v>
                  </c:pt>
                  <c:pt idx="17">
                    <c:v>16</c:v>
                  </c:pt>
                  <c:pt idx="18">
                    <c:v>15</c:v>
                  </c:pt>
                  <c:pt idx="19">
                    <c:v>16</c:v>
                  </c:pt>
                  <c:pt idx="20">
                    <c:v>15</c:v>
                  </c:pt>
                  <c:pt idx="21">
                    <c:v>16</c:v>
                  </c:pt>
                  <c:pt idx="22">
                    <c:v>15</c:v>
                  </c:pt>
                  <c:pt idx="23">
                    <c:v>16</c:v>
                  </c:pt>
                </c:lvl>
                <c:lvl>
                  <c:pt idx="0">
                    <c:v>Oct</c:v>
                  </c:pt>
                  <c:pt idx="2">
                    <c:v>Nov</c:v>
                  </c:pt>
                  <c:pt idx="4">
                    <c:v>Dec</c:v>
                  </c:pt>
                  <c:pt idx="6">
                    <c:v>Jan</c:v>
                  </c:pt>
                  <c:pt idx="8">
                    <c:v>Feb</c:v>
                  </c:pt>
                  <c:pt idx="10">
                    <c:v>Mar</c:v>
                  </c:pt>
                  <c:pt idx="12">
                    <c:v>Apr</c:v>
                  </c:pt>
                  <c:pt idx="14">
                    <c:v>May</c:v>
                  </c:pt>
                  <c:pt idx="16">
                    <c:v>June</c:v>
                  </c:pt>
                  <c:pt idx="18">
                    <c:v>July</c:v>
                  </c:pt>
                  <c:pt idx="20">
                    <c:v>Aug</c:v>
                  </c:pt>
                  <c:pt idx="22">
                    <c:v>Sept</c:v>
                  </c:pt>
                </c:lvl>
              </c:multiLvlStrCache>
            </c:multiLvlStrRef>
          </c:cat>
          <c:val>
            <c:numRef>
              <c:f>Clustered_Stacked_Chart!$F$3:$F$26</c:f>
              <c:numCache>
                <c:formatCode>General</c:formatCode>
                <c:ptCount val="24"/>
                <c:pt idx="0">
                  <c:v>1.0</c:v>
                </c:pt>
                <c:pt idx="4">
                  <c:v>3.0</c:v>
                </c:pt>
                <c:pt idx="6">
                  <c:v>1.0</c:v>
                </c:pt>
                <c:pt idx="8">
                  <c:v>1.0</c:v>
                </c:pt>
                <c:pt idx="12">
                  <c:v>1.0</c:v>
                </c:pt>
                <c:pt idx="14">
                  <c:v>1.0</c:v>
                </c:pt>
                <c:pt idx="16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990-4739-B172-671CBD0F3A6B}"/>
            </c:ext>
          </c:extLst>
        </c:ser>
        <c:ser>
          <c:idx val="1"/>
          <c:order val="2"/>
          <c:tx>
            <c:strRef>
              <c:f>Clustered_Stacked_Chart!$C$2</c:f>
              <c:strCache>
                <c:ptCount val="1"/>
                <c:pt idx="0">
                  <c:v>FY16 RII</c:v>
                </c:pt>
              </c:strCache>
            </c:strRef>
          </c:tx>
          <c:spPr>
            <a:solidFill>
              <a:schemeClr val="accent5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Clustered_Stacked_Chart!$A$3:$B$26</c:f>
              <c:multiLvlStrCache>
                <c:ptCount val="24"/>
                <c:lvl>
                  <c:pt idx="0">
                    <c:v>15</c:v>
                  </c:pt>
                  <c:pt idx="1">
                    <c:v>16</c:v>
                  </c:pt>
                  <c:pt idx="2">
                    <c:v>15</c:v>
                  </c:pt>
                  <c:pt idx="3">
                    <c:v>16</c:v>
                  </c:pt>
                  <c:pt idx="4">
                    <c:v>15</c:v>
                  </c:pt>
                  <c:pt idx="5">
                    <c:v>16</c:v>
                  </c:pt>
                  <c:pt idx="6">
                    <c:v>15</c:v>
                  </c:pt>
                  <c:pt idx="7">
                    <c:v>16</c:v>
                  </c:pt>
                  <c:pt idx="8">
                    <c:v>15</c:v>
                  </c:pt>
                  <c:pt idx="9">
                    <c:v>16</c:v>
                  </c:pt>
                  <c:pt idx="10">
                    <c:v>15</c:v>
                  </c:pt>
                  <c:pt idx="11">
                    <c:v>16</c:v>
                  </c:pt>
                  <c:pt idx="12">
                    <c:v>15</c:v>
                  </c:pt>
                  <c:pt idx="13">
                    <c:v>16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15</c:v>
                  </c:pt>
                  <c:pt idx="17">
                    <c:v>16</c:v>
                  </c:pt>
                  <c:pt idx="18">
                    <c:v>15</c:v>
                  </c:pt>
                  <c:pt idx="19">
                    <c:v>16</c:v>
                  </c:pt>
                  <c:pt idx="20">
                    <c:v>15</c:v>
                  </c:pt>
                  <c:pt idx="21">
                    <c:v>16</c:v>
                  </c:pt>
                  <c:pt idx="22">
                    <c:v>15</c:v>
                  </c:pt>
                  <c:pt idx="23">
                    <c:v>16</c:v>
                  </c:pt>
                </c:lvl>
                <c:lvl>
                  <c:pt idx="0">
                    <c:v>Oct</c:v>
                  </c:pt>
                  <c:pt idx="2">
                    <c:v>Nov</c:v>
                  </c:pt>
                  <c:pt idx="4">
                    <c:v>Dec</c:v>
                  </c:pt>
                  <c:pt idx="6">
                    <c:v>Jan</c:v>
                  </c:pt>
                  <c:pt idx="8">
                    <c:v>Feb</c:v>
                  </c:pt>
                  <c:pt idx="10">
                    <c:v>Mar</c:v>
                  </c:pt>
                  <c:pt idx="12">
                    <c:v>Apr</c:v>
                  </c:pt>
                  <c:pt idx="14">
                    <c:v>May</c:v>
                  </c:pt>
                  <c:pt idx="16">
                    <c:v>June</c:v>
                  </c:pt>
                  <c:pt idx="18">
                    <c:v>July</c:v>
                  </c:pt>
                  <c:pt idx="20">
                    <c:v>Aug</c:v>
                  </c:pt>
                  <c:pt idx="22">
                    <c:v>Sept</c:v>
                  </c:pt>
                </c:lvl>
              </c:multiLvlStrCache>
            </c:multiLvlStrRef>
          </c:cat>
          <c:val>
            <c:numRef>
              <c:f>Clustered_Stacked_Chart!$C$3:$C$26</c:f>
              <c:numCache>
                <c:formatCode>General</c:formatCode>
                <c:ptCount val="24"/>
                <c:pt idx="3">
                  <c:v>1.0</c:v>
                </c:pt>
                <c:pt idx="5">
                  <c:v>1.0</c:v>
                </c:pt>
                <c:pt idx="7">
                  <c:v>3.0</c:v>
                </c:pt>
                <c:pt idx="9">
                  <c:v>2.0</c:v>
                </c:pt>
                <c:pt idx="11">
                  <c:v>1.0</c:v>
                </c:pt>
                <c:pt idx="13">
                  <c:v>4.0</c:v>
                </c:pt>
                <c:pt idx="15">
                  <c:v>1.0</c:v>
                </c:pt>
                <c:pt idx="17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990-4739-B172-671CBD0F3A6B}"/>
            </c:ext>
          </c:extLst>
        </c:ser>
        <c:ser>
          <c:idx val="2"/>
          <c:order val="3"/>
          <c:tx>
            <c:strRef>
              <c:f>Clustered_Stacked_Chart!$D$2</c:f>
              <c:strCache>
                <c:ptCount val="1"/>
                <c:pt idx="0">
                  <c:v>FY16 DART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Clustered_Stacked_Chart!$A$3:$B$26</c:f>
              <c:multiLvlStrCache>
                <c:ptCount val="24"/>
                <c:lvl>
                  <c:pt idx="0">
                    <c:v>15</c:v>
                  </c:pt>
                  <c:pt idx="1">
                    <c:v>16</c:v>
                  </c:pt>
                  <c:pt idx="2">
                    <c:v>15</c:v>
                  </c:pt>
                  <c:pt idx="3">
                    <c:v>16</c:v>
                  </c:pt>
                  <c:pt idx="4">
                    <c:v>15</c:v>
                  </c:pt>
                  <c:pt idx="5">
                    <c:v>16</c:v>
                  </c:pt>
                  <c:pt idx="6">
                    <c:v>15</c:v>
                  </c:pt>
                  <c:pt idx="7">
                    <c:v>16</c:v>
                  </c:pt>
                  <c:pt idx="8">
                    <c:v>15</c:v>
                  </c:pt>
                  <c:pt idx="9">
                    <c:v>16</c:v>
                  </c:pt>
                  <c:pt idx="10">
                    <c:v>15</c:v>
                  </c:pt>
                  <c:pt idx="11">
                    <c:v>16</c:v>
                  </c:pt>
                  <c:pt idx="12">
                    <c:v>15</c:v>
                  </c:pt>
                  <c:pt idx="13">
                    <c:v>16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15</c:v>
                  </c:pt>
                  <c:pt idx="17">
                    <c:v>16</c:v>
                  </c:pt>
                  <c:pt idx="18">
                    <c:v>15</c:v>
                  </c:pt>
                  <c:pt idx="19">
                    <c:v>16</c:v>
                  </c:pt>
                  <c:pt idx="20">
                    <c:v>15</c:v>
                  </c:pt>
                  <c:pt idx="21">
                    <c:v>16</c:v>
                  </c:pt>
                  <c:pt idx="22">
                    <c:v>15</c:v>
                  </c:pt>
                  <c:pt idx="23">
                    <c:v>16</c:v>
                  </c:pt>
                </c:lvl>
                <c:lvl>
                  <c:pt idx="0">
                    <c:v>Oct</c:v>
                  </c:pt>
                  <c:pt idx="2">
                    <c:v>Nov</c:v>
                  </c:pt>
                  <c:pt idx="4">
                    <c:v>Dec</c:v>
                  </c:pt>
                  <c:pt idx="6">
                    <c:v>Jan</c:v>
                  </c:pt>
                  <c:pt idx="8">
                    <c:v>Feb</c:v>
                  </c:pt>
                  <c:pt idx="10">
                    <c:v>Mar</c:v>
                  </c:pt>
                  <c:pt idx="12">
                    <c:v>Apr</c:v>
                  </c:pt>
                  <c:pt idx="14">
                    <c:v>May</c:v>
                  </c:pt>
                  <c:pt idx="16">
                    <c:v>June</c:v>
                  </c:pt>
                  <c:pt idx="18">
                    <c:v>July</c:v>
                  </c:pt>
                  <c:pt idx="20">
                    <c:v>Aug</c:v>
                  </c:pt>
                  <c:pt idx="22">
                    <c:v>Sept</c:v>
                  </c:pt>
                </c:lvl>
              </c:multiLvlStrCache>
            </c:multiLvlStrRef>
          </c:cat>
          <c:val>
            <c:numRef>
              <c:f>Clustered_Stacked_Chart!$D$3:$D$26</c:f>
              <c:numCache>
                <c:formatCode>General</c:formatCode>
                <c:ptCount val="24"/>
                <c:pt idx="1">
                  <c:v>1.0</c:v>
                </c:pt>
                <c:pt idx="3">
                  <c:v>1.0</c:v>
                </c:pt>
                <c:pt idx="5">
                  <c:v>2.0</c:v>
                </c:pt>
                <c:pt idx="9">
                  <c:v>1.0</c:v>
                </c:pt>
                <c:pt idx="11">
                  <c:v>2.0</c:v>
                </c:pt>
                <c:pt idx="13">
                  <c:v>1.0</c:v>
                </c:pt>
                <c:pt idx="17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990-4739-B172-671CBD0F3A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-2066024856"/>
        <c:axId val="-2066021752"/>
      </c:barChart>
      <c:catAx>
        <c:axId val="-2066024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en-US"/>
          </a:p>
        </c:txPr>
        <c:crossAx val="-2066021752"/>
        <c:crosses val="autoZero"/>
        <c:auto val="1"/>
        <c:lblAlgn val="ctr"/>
        <c:lblOffset val="100"/>
        <c:noMultiLvlLbl val="0"/>
      </c:catAx>
      <c:valAx>
        <c:axId val="-2066021752"/>
        <c:scaling>
          <c:orientation val="minMax"/>
          <c:max val="12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Number of cases</a:t>
                </a:r>
              </a:p>
            </c:rich>
          </c:tx>
          <c:layout>
            <c:manualLayout>
              <c:xMode val="edge"/>
              <c:yMode val="edge"/>
              <c:x val="0.0238112423447069"/>
              <c:y val="0.22772555774278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66024856"/>
        <c:crosses val="autoZero"/>
        <c:crossBetween val="between"/>
        <c:majorUnit val="2.0"/>
      </c:valAx>
      <c:spPr>
        <a:solidFill>
          <a:schemeClr val="accent3">
            <a:lumMod val="20000"/>
            <a:lumOff val="80000"/>
            <a:alpha val="50000"/>
          </a:schemeClr>
        </a:solidFill>
      </c:spPr>
    </c:plotArea>
    <c:legend>
      <c:legendPos val="t"/>
      <c:layout>
        <c:manualLayout>
          <c:xMode val="edge"/>
          <c:yMode val="edge"/>
          <c:x val="0.313838693892077"/>
          <c:y val="0.0"/>
          <c:w val="0.36384803594466"/>
          <c:h val="0.0960896489501312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spPr>
    <a:effectLst/>
  </c:spPr>
  <c:txPr>
    <a:bodyPr/>
    <a:lstStyle/>
    <a:p>
      <a:pPr>
        <a:defRPr sz="1100" b="1">
          <a:latin typeface="Arial Narrow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DART Rate Comparison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FY 2012</c:v>
                </c:pt>
              </c:strCache>
            </c:strRef>
          </c:tx>
          <c:invertIfNegative val="0"/>
          <c:cat>
            <c:strRef>
              <c:f>Sheet2!$A$2:$A$17</c:f>
              <c:strCache>
                <c:ptCount val="16"/>
                <c:pt idx="0">
                  <c:v>ORNL</c:v>
                </c:pt>
                <c:pt idx="1">
                  <c:v>ANL-E</c:v>
                </c:pt>
                <c:pt idx="2">
                  <c:v>SNL</c:v>
                </c:pt>
                <c:pt idx="3">
                  <c:v>INEE</c:v>
                </c:pt>
                <c:pt idx="4">
                  <c:v>FERMI</c:v>
                </c:pt>
                <c:pt idx="5">
                  <c:v>LBNL</c:v>
                </c:pt>
                <c:pt idx="6">
                  <c:v>SLAC</c:v>
                </c:pt>
                <c:pt idx="7">
                  <c:v>BNL</c:v>
                </c:pt>
                <c:pt idx="8">
                  <c:v>PNNL</c:v>
                </c:pt>
                <c:pt idx="9">
                  <c:v>PPPL</c:v>
                </c:pt>
                <c:pt idx="10">
                  <c:v>Y-12</c:v>
                </c:pt>
                <c:pt idx="11">
                  <c:v>NREL</c:v>
                </c:pt>
                <c:pt idx="12">
                  <c:v>AMES</c:v>
                </c:pt>
                <c:pt idx="13">
                  <c:v>LANL</c:v>
                </c:pt>
                <c:pt idx="14">
                  <c:v>LLNL</c:v>
                </c:pt>
                <c:pt idx="15">
                  <c:v>TJNA</c:v>
                </c:pt>
              </c:strCache>
            </c:strRef>
          </c:cat>
          <c:val>
            <c:numRef>
              <c:f>Sheet2!$B$2:$B$17</c:f>
              <c:numCache>
                <c:formatCode>0.00</c:formatCode>
                <c:ptCount val="16"/>
                <c:pt idx="0">
                  <c:v>0.2</c:v>
                </c:pt>
                <c:pt idx="1">
                  <c:v>0.2</c:v>
                </c:pt>
                <c:pt idx="2">
                  <c:v>0.6</c:v>
                </c:pt>
                <c:pt idx="3">
                  <c:v>0.3</c:v>
                </c:pt>
                <c:pt idx="4">
                  <c:v>0.8</c:v>
                </c:pt>
                <c:pt idx="5">
                  <c:v>0.6</c:v>
                </c:pt>
                <c:pt idx="6">
                  <c:v>1.3</c:v>
                </c:pt>
                <c:pt idx="7">
                  <c:v>0.5</c:v>
                </c:pt>
                <c:pt idx="8">
                  <c:v>0.2</c:v>
                </c:pt>
                <c:pt idx="9">
                  <c:v>0.5</c:v>
                </c:pt>
                <c:pt idx="10">
                  <c:v>0.5</c:v>
                </c:pt>
                <c:pt idx="11">
                  <c:v>0.4</c:v>
                </c:pt>
                <c:pt idx="12">
                  <c:v>0.0</c:v>
                </c:pt>
                <c:pt idx="13">
                  <c:v>0.3</c:v>
                </c:pt>
                <c:pt idx="14">
                  <c:v>0.5</c:v>
                </c:pt>
                <c:pt idx="15">
                  <c:v>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392-4832-BE5F-0CACE67EE3A7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FY 2013</c:v>
                </c:pt>
              </c:strCache>
            </c:strRef>
          </c:tx>
          <c:invertIfNegative val="0"/>
          <c:cat>
            <c:strRef>
              <c:f>Sheet2!$A$2:$A$17</c:f>
              <c:strCache>
                <c:ptCount val="16"/>
                <c:pt idx="0">
                  <c:v>ORNL</c:v>
                </c:pt>
                <c:pt idx="1">
                  <c:v>ANL-E</c:v>
                </c:pt>
                <c:pt idx="2">
                  <c:v>SNL</c:v>
                </c:pt>
                <c:pt idx="3">
                  <c:v>INEE</c:v>
                </c:pt>
                <c:pt idx="4">
                  <c:v>FERMI</c:v>
                </c:pt>
                <c:pt idx="5">
                  <c:v>LBNL</c:v>
                </c:pt>
                <c:pt idx="6">
                  <c:v>SLAC</c:v>
                </c:pt>
                <c:pt idx="7">
                  <c:v>BNL</c:v>
                </c:pt>
                <c:pt idx="8">
                  <c:v>PNNL</c:v>
                </c:pt>
                <c:pt idx="9">
                  <c:v>PPPL</c:v>
                </c:pt>
                <c:pt idx="10">
                  <c:v>Y-12</c:v>
                </c:pt>
                <c:pt idx="11">
                  <c:v>NREL</c:v>
                </c:pt>
                <c:pt idx="12">
                  <c:v>AMES</c:v>
                </c:pt>
                <c:pt idx="13">
                  <c:v>LANL</c:v>
                </c:pt>
                <c:pt idx="14">
                  <c:v>LLNL</c:v>
                </c:pt>
                <c:pt idx="15">
                  <c:v>TJNA</c:v>
                </c:pt>
              </c:strCache>
            </c:strRef>
          </c:cat>
          <c:val>
            <c:numRef>
              <c:f>Sheet2!$C$2:$C$17</c:f>
              <c:numCache>
                <c:formatCode>0.00</c:formatCode>
                <c:ptCount val="16"/>
                <c:pt idx="0">
                  <c:v>0.4</c:v>
                </c:pt>
                <c:pt idx="1">
                  <c:v>0.3</c:v>
                </c:pt>
                <c:pt idx="2">
                  <c:v>0.5</c:v>
                </c:pt>
                <c:pt idx="3">
                  <c:v>0.4</c:v>
                </c:pt>
                <c:pt idx="4">
                  <c:v>0.4</c:v>
                </c:pt>
                <c:pt idx="5">
                  <c:v>0.3</c:v>
                </c:pt>
                <c:pt idx="6">
                  <c:v>0.9</c:v>
                </c:pt>
                <c:pt idx="7">
                  <c:v>0.4</c:v>
                </c:pt>
                <c:pt idx="8">
                  <c:v>0.2</c:v>
                </c:pt>
                <c:pt idx="9">
                  <c:v>0.4</c:v>
                </c:pt>
                <c:pt idx="10">
                  <c:v>0.5</c:v>
                </c:pt>
                <c:pt idx="11">
                  <c:v>0.4</c:v>
                </c:pt>
                <c:pt idx="12">
                  <c:v>0.0</c:v>
                </c:pt>
                <c:pt idx="13">
                  <c:v>0.4</c:v>
                </c:pt>
                <c:pt idx="14">
                  <c:v>0.6</c:v>
                </c:pt>
                <c:pt idx="15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392-4832-BE5F-0CACE67EE3A7}"/>
            </c:ext>
          </c:extLst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FY 2014</c:v>
                </c:pt>
              </c:strCache>
            </c:strRef>
          </c:tx>
          <c:invertIfNegative val="0"/>
          <c:cat>
            <c:strRef>
              <c:f>Sheet2!$A$2:$A$17</c:f>
              <c:strCache>
                <c:ptCount val="16"/>
                <c:pt idx="0">
                  <c:v>ORNL</c:v>
                </c:pt>
                <c:pt idx="1">
                  <c:v>ANL-E</c:v>
                </c:pt>
                <c:pt idx="2">
                  <c:v>SNL</c:v>
                </c:pt>
                <c:pt idx="3">
                  <c:v>INEE</c:v>
                </c:pt>
                <c:pt idx="4">
                  <c:v>FERMI</c:v>
                </c:pt>
                <c:pt idx="5">
                  <c:v>LBNL</c:v>
                </c:pt>
                <c:pt idx="6">
                  <c:v>SLAC</c:v>
                </c:pt>
                <c:pt idx="7">
                  <c:v>BNL</c:v>
                </c:pt>
                <c:pt idx="8">
                  <c:v>PNNL</c:v>
                </c:pt>
                <c:pt idx="9">
                  <c:v>PPPL</c:v>
                </c:pt>
                <c:pt idx="10">
                  <c:v>Y-12</c:v>
                </c:pt>
                <c:pt idx="11">
                  <c:v>NREL</c:v>
                </c:pt>
                <c:pt idx="12">
                  <c:v>AMES</c:v>
                </c:pt>
                <c:pt idx="13">
                  <c:v>LANL</c:v>
                </c:pt>
                <c:pt idx="14">
                  <c:v>LLNL</c:v>
                </c:pt>
                <c:pt idx="15">
                  <c:v>TJNA</c:v>
                </c:pt>
              </c:strCache>
            </c:strRef>
          </c:cat>
          <c:val>
            <c:numRef>
              <c:f>Sheet2!$D$2:$D$17</c:f>
              <c:numCache>
                <c:formatCode>0.00</c:formatCode>
                <c:ptCount val="16"/>
                <c:pt idx="0">
                  <c:v>0.3</c:v>
                </c:pt>
                <c:pt idx="1">
                  <c:v>0.5</c:v>
                </c:pt>
                <c:pt idx="2">
                  <c:v>0.9</c:v>
                </c:pt>
                <c:pt idx="3">
                  <c:v>0.5</c:v>
                </c:pt>
                <c:pt idx="4">
                  <c:v>0.4</c:v>
                </c:pt>
                <c:pt idx="5">
                  <c:v>0.7</c:v>
                </c:pt>
                <c:pt idx="6">
                  <c:v>0.3</c:v>
                </c:pt>
                <c:pt idx="7">
                  <c:v>0.5</c:v>
                </c:pt>
                <c:pt idx="8">
                  <c:v>0.2</c:v>
                </c:pt>
                <c:pt idx="9">
                  <c:v>0.6</c:v>
                </c:pt>
                <c:pt idx="10">
                  <c:v>0.3</c:v>
                </c:pt>
                <c:pt idx="11">
                  <c:v>0.5</c:v>
                </c:pt>
                <c:pt idx="12">
                  <c:v>0.7</c:v>
                </c:pt>
                <c:pt idx="13">
                  <c:v>0.3</c:v>
                </c:pt>
                <c:pt idx="14">
                  <c:v>0.4</c:v>
                </c:pt>
                <c:pt idx="15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392-4832-BE5F-0CACE67EE3A7}"/>
            </c:ext>
          </c:extLst>
        </c:ser>
        <c:ser>
          <c:idx val="3"/>
          <c:order val="3"/>
          <c:tx>
            <c:strRef>
              <c:f>Sheet2!$E$1</c:f>
              <c:strCache>
                <c:ptCount val="1"/>
                <c:pt idx="0">
                  <c:v>FY 2015</c:v>
                </c:pt>
              </c:strCache>
            </c:strRef>
          </c:tx>
          <c:invertIfNegative val="0"/>
          <c:cat>
            <c:strRef>
              <c:f>Sheet2!$A$2:$A$17</c:f>
              <c:strCache>
                <c:ptCount val="16"/>
                <c:pt idx="0">
                  <c:v>ORNL</c:v>
                </c:pt>
                <c:pt idx="1">
                  <c:v>ANL-E</c:v>
                </c:pt>
                <c:pt idx="2">
                  <c:v>SNL</c:v>
                </c:pt>
                <c:pt idx="3">
                  <c:v>INEE</c:v>
                </c:pt>
                <c:pt idx="4">
                  <c:v>FERMI</c:v>
                </c:pt>
                <c:pt idx="5">
                  <c:v>LBNL</c:v>
                </c:pt>
                <c:pt idx="6">
                  <c:v>SLAC</c:v>
                </c:pt>
                <c:pt idx="7">
                  <c:v>BNL</c:v>
                </c:pt>
                <c:pt idx="8">
                  <c:v>PNNL</c:v>
                </c:pt>
                <c:pt idx="9">
                  <c:v>PPPL</c:v>
                </c:pt>
                <c:pt idx="10">
                  <c:v>Y-12</c:v>
                </c:pt>
                <c:pt idx="11">
                  <c:v>NREL</c:v>
                </c:pt>
                <c:pt idx="12">
                  <c:v>AMES</c:v>
                </c:pt>
                <c:pt idx="13">
                  <c:v>LANL</c:v>
                </c:pt>
                <c:pt idx="14">
                  <c:v>LLNL</c:v>
                </c:pt>
                <c:pt idx="15">
                  <c:v>TJNA</c:v>
                </c:pt>
              </c:strCache>
            </c:strRef>
          </c:cat>
          <c:val>
            <c:numRef>
              <c:f>Sheet2!$E$2:$E$17</c:f>
              <c:numCache>
                <c:formatCode>0.00</c:formatCode>
                <c:ptCount val="16"/>
                <c:pt idx="0">
                  <c:v>0.2</c:v>
                </c:pt>
                <c:pt idx="1">
                  <c:v>0.0</c:v>
                </c:pt>
                <c:pt idx="2">
                  <c:v>0.9</c:v>
                </c:pt>
                <c:pt idx="3">
                  <c:v>0.6</c:v>
                </c:pt>
                <c:pt idx="4">
                  <c:v>0.6</c:v>
                </c:pt>
                <c:pt idx="5">
                  <c:v>0.4</c:v>
                </c:pt>
                <c:pt idx="6">
                  <c:v>0.3</c:v>
                </c:pt>
                <c:pt idx="7">
                  <c:v>0.5</c:v>
                </c:pt>
                <c:pt idx="8">
                  <c:v>0.5</c:v>
                </c:pt>
                <c:pt idx="9">
                  <c:v>0.4</c:v>
                </c:pt>
                <c:pt idx="10">
                  <c:v>0.3</c:v>
                </c:pt>
                <c:pt idx="11">
                  <c:v>0.3</c:v>
                </c:pt>
                <c:pt idx="12">
                  <c:v>0.0</c:v>
                </c:pt>
                <c:pt idx="13">
                  <c:v>0.5</c:v>
                </c:pt>
                <c:pt idx="14">
                  <c:v>0.0</c:v>
                </c:pt>
                <c:pt idx="15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392-4832-BE5F-0CACE67EE3A7}"/>
            </c:ext>
          </c:extLst>
        </c:ser>
        <c:ser>
          <c:idx val="4"/>
          <c:order val="4"/>
          <c:tx>
            <c:strRef>
              <c:f>Sheet2!$F$1</c:f>
              <c:strCache>
                <c:ptCount val="1"/>
                <c:pt idx="0">
                  <c:v>FY 2016</c:v>
                </c:pt>
              </c:strCache>
            </c:strRef>
          </c:tx>
          <c:invertIfNegative val="0"/>
          <c:cat>
            <c:strRef>
              <c:f>Sheet2!$A$2:$A$17</c:f>
              <c:strCache>
                <c:ptCount val="16"/>
                <c:pt idx="0">
                  <c:v>ORNL</c:v>
                </c:pt>
                <c:pt idx="1">
                  <c:v>ANL-E</c:v>
                </c:pt>
                <c:pt idx="2">
                  <c:v>SNL</c:v>
                </c:pt>
                <c:pt idx="3">
                  <c:v>INEE</c:v>
                </c:pt>
                <c:pt idx="4">
                  <c:v>FERMI</c:v>
                </c:pt>
                <c:pt idx="5">
                  <c:v>LBNL</c:v>
                </c:pt>
                <c:pt idx="6">
                  <c:v>SLAC</c:v>
                </c:pt>
                <c:pt idx="7">
                  <c:v>BNL</c:v>
                </c:pt>
                <c:pt idx="8">
                  <c:v>PNNL</c:v>
                </c:pt>
                <c:pt idx="9">
                  <c:v>PPPL</c:v>
                </c:pt>
                <c:pt idx="10">
                  <c:v>Y-12</c:v>
                </c:pt>
                <c:pt idx="11">
                  <c:v>NREL</c:v>
                </c:pt>
                <c:pt idx="12">
                  <c:v>AMES</c:v>
                </c:pt>
                <c:pt idx="13">
                  <c:v>LANL</c:v>
                </c:pt>
                <c:pt idx="14">
                  <c:v>LLNL</c:v>
                </c:pt>
                <c:pt idx="15">
                  <c:v>TJNA</c:v>
                </c:pt>
              </c:strCache>
            </c:strRef>
          </c:cat>
          <c:val>
            <c:numRef>
              <c:f>Sheet2!$F$2:$F$17</c:f>
              <c:numCache>
                <c:formatCode>0.00</c:formatCode>
                <c:ptCount val="16"/>
                <c:pt idx="0">
                  <c:v>0.3</c:v>
                </c:pt>
                <c:pt idx="1">
                  <c:v>0.8</c:v>
                </c:pt>
                <c:pt idx="2">
                  <c:v>0.6</c:v>
                </c:pt>
                <c:pt idx="3">
                  <c:v>0.5</c:v>
                </c:pt>
                <c:pt idx="4">
                  <c:v>0.4</c:v>
                </c:pt>
                <c:pt idx="5">
                  <c:v>0.4</c:v>
                </c:pt>
                <c:pt idx="6">
                  <c:v>0.4</c:v>
                </c:pt>
                <c:pt idx="7">
                  <c:v>0.3</c:v>
                </c:pt>
                <c:pt idx="8">
                  <c:v>0.3</c:v>
                </c:pt>
                <c:pt idx="9">
                  <c:v>0.3</c:v>
                </c:pt>
                <c:pt idx="10">
                  <c:v>0.3</c:v>
                </c:pt>
                <c:pt idx="11">
                  <c:v>0.2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392-4832-BE5F-0CACE67EE3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5971592"/>
        <c:axId val="-2065968472"/>
      </c:barChart>
      <c:catAx>
        <c:axId val="-20659715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2065968472"/>
        <c:crosses val="autoZero"/>
        <c:auto val="1"/>
        <c:lblAlgn val="ctr"/>
        <c:lblOffset val="100"/>
        <c:noMultiLvlLbl val="0"/>
      </c:catAx>
      <c:valAx>
        <c:axId val="-2065968472"/>
        <c:scaling>
          <c:orientation val="minMax"/>
          <c:max val="1.5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Rate</a:t>
                </a:r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crossAx val="-2065971592"/>
        <c:crosses val="autoZero"/>
        <c:crossBetween val="between"/>
        <c:majorUnit val="0.5"/>
      </c:valAx>
      <c:dTable>
        <c:showHorzBorder val="1"/>
        <c:showVertBorder val="1"/>
        <c:showOutline val="1"/>
        <c:showKeys val="1"/>
      </c:dTable>
      <c:spPr>
        <a:solidFill>
          <a:schemeClr val="accent3">
            <a:lumMod val="20000"/>
            <a:lumOff val="80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900">
          <a:solidFill>
            <a:srgbClr val="006600"/>
          </a:solidFill>
          <a:latin typeface="Arial Narrow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TRC Rate Comparison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 2012</c:v>
                </c:pt>
              </c:strCache>
            </c:strRef>
          </c:tx>
          <c:invertIfNegative val="0"/>
          <c:cat>
            <c:strRef>
              <c:f>Sheet1!$A$2:$A$17</c:f>
              <c:strCache>
                <c:ptCount val="16"/>
                <c:pt idx="0">
                  <c:v>ORNL</c:v>
                </c:pt>
                <c:pt idx="1">
                  <c:v>ANL-E</c:v>
                </c:pt>
                <c:pt idx="2">
                  <c:v>PPPL</c:v>
                </c:pt>
                <c:pt idx="3">
                  <c:v>FERMI</c:v>
                </c:pt>
                <c:pt idx="4">
                  <c:v>LBNL</c:v>
                </c:pt>
                <c:pt idx="5">
                  <c:v>INEE</c:v>
                </c:pt>
                <c:pt idx="6">
                  <c:v>SNL</c:v>
                </c:pt>
                <c:pt idx="7">
                  <c:v>SLAC</c:v>
                </c:pt>
                <c:pt idx="8">
                  <c:v>BNL</c:v>
                </c:pt>
                <c:pt idx="9">
                  <c:v>Y-12</c:v>
                </c:pt>
                <c:pt idx="10">
                  <c:v>NREL</c:v>
                </c:pt>
                <c:pt idx="11">
                  <c:v>PNNL</c:v>
                </c:pt>
                <c:pt idx="12">
                  <c:v>AMES</c:v>
                </c:pt>
                <c:pt idx="13">
                  <c:v>LANL</c:v>
                </c:pt>
                <c:pt idx="14">
                  <c:v>LLNL</c:v>
                </c:pt>
                <c:pt idx="15">
                  <c:v>TJNA</c:v>
                </c:pt>
              </c:strCache>
            </c:strRef>
          </c:cat>
          <c:val>
            <c:numRef>
              <c:f>Sheet1!$B$2:$B$17</c:f>
              <c:numCache>
                <c:formatCode>0.00</c:formatCode>
                <c:ptCount val="16"/>
                <c:pt idx="0">
                  <c:v>0.9</c:v>
                </c:pt>
                <c:pt idx="1">
                  <c:v>0.8</c:v>
                </c:pt>
                <c:pt idx="2">
                  <c:v>0.9</c:v>
                </c:pt>
                <c:pt idx="3">
                  <c:v>1.6</c:v>
                </c:pt>
                <c:pt idx="4">
                  <c:v>1.3</c:v>
                </c:pt>
                <c:pt idx="5">
                  <c:v>0.8</c:v>
                </c:pt>
                <c:pt idx="6">
                  <c:v>1.6</c:v>
                </c:pt>
                <c:pt idx="7">
                  <c:v>2.3</c:v>
                </c:pt>
                <c:pt idx="8">
                  <c:v>1.0</c:v>
                </c:pt>
                <c:pt idx="9">
                  <c:v>0.9</c:v>
                </c:pt>
                <c:pt idx="10">
                  <c:v>0.8</c:v>
                </c:pt>
                <c:pt idx="11">
                  <c:v>0.7</c:v>
                </c:pt>
                <c:pt idx="12">
                  <c:v>0.0</c:v>
                </c:pt>
                <c:pt idx="13">
                  <c:v>1.4</c:v>
                </c:pt>
                <c:pt idx="14">
                  <c:v>1.5</c:v>
                </c:pt>
                <c:pt idx="15">
                  <c:v>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A18-4B22-A4E8-4A60BC8B695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 2013</c:v>
                </c:pt>
              </c:strCache>
            </c:strRef>
          </c:tx>
          <c:invertIfNegative val="0"/>
          <c:cat>
            <c:strRef>
              <c:f>Sheet1!$A$2:$A$17</c:f>
              <c:strCache>
                <c:ptCount val="16"/>
                <c:pt idx="0">
                  <c:v>ORNL</c:v>
                </c:pt>
                <c:pt idx="1">
                  <c:v>ANL-E</c:v>
                </c:pt>
                <c:pt idx="2">
                  <c:v>PPPL</c:v>
                </c:pt>
                <c:pt idx="3">
                  <c:v>FERMI</c:v>
                </c:pt>
                <c:pt idx="4">
                  <c:v>LBNL</c:v>
                </c:pt>
                <c:pt idx="5">
                  <c:v>INEE</c:v>
                </c:pt>
                <c:pt idx="6">
                  <c:v>SNL</c:v>
                </c:pt>
                <c:pt idx="7">
                  <c:v>SLAC</c:v>
                </c:pt>
                <c:pt idx="8">
                  <c:v>BNL</c:v>
                </c:pt>
                <c:pt idx="9">
                  <c:v>Y-12</c:v>
                </c:pt>
                <c:pt idx="10">
                  <c:v>NREL</c:v>
                </c:pt>
                <c:pt idx="11">
                  <c:v>PNNL</c:v>
                </c:pt>
                <c:pt idx="12">
                  <c:v>AMES</c:v>
                </c:pt>
                <c:pt idx="13">
                  <c:v>LANL</c:v>
                </c:pt>
                <c:pt idx="14">
                  <c:v>LLNL</c:v>
                </c:pt>
                <c:pt idx="15">
                  <c:v>TJNA</c:v>
                </c:pt>
              </c:strCache>
            </c:strRef>
          </c:cat>
          <c:val>
            <c:numRef>
              <c:f>Sheet1!$C$2:$C$17</c:f>
              <c:numCache>
                <c:formatCode>0.00</c:formatCode>
                <c:ptCount val="16"/>
                <c:pt idx="0">
                  <c:v>0.9</c:v>
                </c:pt>
                <c:pt idx="1">
                  <c:v>0.7</c:v>
                </c:pt>
                <c:pt idx="2">
                  <c:v>0.9</c:v>
                </c:pt>
                <c:pt idx="3">
                  <c:v>1.2</c:v>
                </c:pt>
                <c:pt idx="4">
                  <c:v>1.1</c:v>
                </c:pt>
                <c:pt idx="5">
                  <c:v>0.8</c:v>
                </c:pt>
                <c:pt idx="6">
                  <c:v>1.4</c:v>
                </c:pt>
                <c:pt idx="7">
                  <c:v>1.8</c:v>
                </c:pt>
                <c:pt idx="8">
                  <c:v>1.2</c:v>
                </c:pt>
                <c:pt idx="9">
                  <c:v>0.8</c:v>
                </c:pt>
                <c:pt idx="10">
                  <c:v>0.5</c:v>
                </c:pt>
                <c:pt idx="11">
                  <c:v>0.7</c:v>
                </c:pt>
                <c:pt idx="12">
                  <c:v>0.9</c:v>
                </c:pt>
                <c:pt idx="13">
                  <c:v>1.2</c:v>
                </c:pt>
                <c:pt idx="14">
                  <c:v>1.5</c:v>
                </c:pt>
                <c:pt idx="15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A18-4B22-A4E8-4A60BC8B695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FY 2014</c:v>
                </c:pt>
              </c:strCache>
            </c:strRef>
          </c:tx>
          <c:invertIfNegative val="0"/>
          <c:cat>
            <c:strRef>
              <c:f>Sheet1!$A$2:$A$17</c:f>
              <c:strCache>
                <c:ptCount val="16"/>
                <c:pt idx="0">
                  <c:v>ORNL</c:v>
                </c:pt>
                <c:pt idx="1">
                  <c:v>ANL-E</c:v>
                </c:pt>
                <c:pt idx="2">
                  <c:v>PPPL</c:v>
                </c:pt>
                <c:pt idx="3">
                  <c:v>FERMI</c:v>
                </c:pt>
                <c:pt idx="4">
                  <c:v>LBNL</c:v>
                </c:pt>
                <c:pt idx="5">
                  <c:v>INEE</c:v>
                </c:pt>
                <c:pt idx="6">
                  <c:v>SNL</c:v>
                </c:pt>
                <c:pt idx="7">
                  <c:v>SLAC</c:v>
                </c:pt>
                <c:pt idx="8">
                  <c:v>BNL</c:v>
                </c:pt>
                <c:pt idx="9">
                  <c:v>Y-12</c:v>
                </c:pt>
                <c:pt idx="10">
                  <c:v>NREL</c:v>
                </c:pt>
                <c:pt idx="11">
                  <c:v>PNNL</c:v>
                </c:pt>
                <c:pt idx="12">
                  <c:v>AMES</c:v>
                </c:pt>
                <c:pt idx="13">
                  <c:v>LANL</c:v>
                </c:pt>
                <c:pt idx="14">
                  <c:v>LLNL</c:v>
                </c:pt>
                <c:pt idx="15">
                  <c:v>TJNA</c:v>
                </c:pt>
              </c:strCache>
            </c:strRef>
          </c:cat>
          <c:val>
            <c:numRef>
              <c:f>Sheet1!$D$2:$D$17</c:f>
              <c:numCache>
                <c:formatCode>0.00</c:formatCode>
                <c:ptCount val="16"/>
                <c:pt idx="0">
                  <c:v>1.0</c:v>
                </c:pt>
                <c:pt idx="1">
                  <c:v>1.2</c:v>
                </c:pt>
                <c:pt idx="2">
                  <c:v>1.7</c:v>
                </c:pt>
                <c:pt idx="3">
                  <c:v>1.1</c:v>
                </c:pt>
                <c:pt idx="4">
                  <c:v>1.2</c:v>
                </c:pt>
                <c:pt idx="5">
                  <c:v>1.0</c:v>
                </c:pt>
                <c:pt idx="6">
                  <c:v>1.6</c:v>
                </c:pt>
                <c:pt idx="7">
                  <c:v>1.1</c:v>
                </c:pt>
                <c:pt idx="8">
                  <c:v>1.0</c:v>
                </c:pt>
                <c:pt idx="9">
                  <c:v>0.5</c:v>
                </c:pt>
                <c:pt idx="10">
                  <c:v>0.8</c:v>
                </c:pt>
                <c:pt idx="11">
                  <c:v>0.8</c:v>
                </c:pt>
                <c:pt idx="12">
                  <c:v>1.0</c:v>
                </c:pt>
                <c:pt idx="13">
                  <c:v>1.3</c:v>
                </c:pt>
                <c:pt idx="14">
                  <c:v>1.1</c:v>
                </c:pt>
                <c:pt idx="15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A18-4B22-A4E8-4A60BC8B695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FY 2015</c:v>
                </c:pt>
              </c:strCache>
            </c:strRef>
          </c:tx>
          <c:invertIfNegative val="0"/>
          <c:cat>
            <c:strRef>
              <c:f>Sheet1!$A$2:$A$17</c:f>
              <c:strCache>
                <c:ptCount val="16"/>
                <c:pt idx="0">
                  <c:v>ORNL</c:v>
                </c:pt>
                <c:pt idx="1">
                  <c:v>ANL-E</c:v>
                </c:pt>
                <c:pt idx="2">
                  <c:v>PPPL</c:v>
                </c:pt>
                <c:pt idx="3">
                  <c:v>FERMI</c:v>
                </c:pt>
                <c:pt idx="4">
                  <c:v>LBNL</c:v>
                </c:pt>
                <c:pt idx="5">
                  <c:v>INEE</c:v>
                </c:pt>
                <c:pt idx="6">
                  <c:v>SNL</c:v>
                </c:pt>
                <c:pt idx="7">
                  <c:v>SLAC</c:v>
                </c:pt>
                <c:pt idx="8">
                  <c:v>BNL</c:v>
                </c:pt>
                <c:pt idx="9">
                  <c:v>Y-12</c:v>
                </c:pt>
                <c:pt idx="10">
                  <c:v>NREL</c:v>
                </c:pt>
                <c:pt idx="11">
                  <c:v>PNNL</c:v>
                </c:pt>
                <c:pt idx="12">
                  <c:v>AMES</c:v>
                </c:pt>
                <c:pt idx="13">
                  <c:v>LANL</c:v>
                </c:pt>
                <c:pt idx="14">
                  <c:v>LLNL</c:v>
                </c:pt>
                <c:pt idx="15">
                  <c:v>TJNA</c:v>
                </c:pt>
              </c:strCache>
            </c:strRef>
          </c:cat>
          <c:val>
            <c:numRef>
              <c:f>Sheet1!$E$2:$E$17</c:f>
              <c:numCache>
                <c:formatCode>0.00</c:formatCode>
                <c:ptCount val="16"/>
                <c:pt idx="0">
                  <c:v>0.8</c:v>
                </c:pt>
                <c:pt idx="1">
                  <c:v>0.0</c:v>
                </c:pt>
                <c:pt idx="2">
                  <c:v>1.2</c:v>
                </c:pt>
                <c:pt idx="3">
                  <c:v>1.0</c:v>
                </c:pt>
                <c:pt idx="4">
                  <c:v>0.9</c:v>
                </c:pt>
                <c:pt idx="5">
                  <c:v>1.0</c:v>
                </c:pt>
                <c:pt idx="6">
                  <c:v>1.8</c:v>
                </c:pt>
                <c:pt idx="7">
                  <c:v>0.8</c:v>
                </c:pt>
                <c:pt idx="8">
                  <c:v>0.9</c:v>
                </c:pt>
                <c:pt idx="9">
                  <c:v>0.8</c:v>
                </c:pt>
                <c:pt idx="10">
                  <c:v>0.7</c:v>
                </c:pt>
                <c:pt idx="11">
                  <c:v>0.9</c:v>
                </c:pt>
                <c:pt idx="12">
                  <c:v>0.5</c:v>
                </c:pt>
                <c:pt idx="13">
                  <c:v>1.6</c:v>
                </c:pt>
                <c:pt idx="14">
                  <c:v>0.0</c:v>
                </c:pt>
                <c:pt idx="15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A18-4B22-A4E8-4A60BC8B695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FY 2016</c:v>
                </c:pt>
              </c:strCache>
            </c:strRef>
          </c:tx>
          <c:invertIfNegative val="0"/>
          <c:cat>
            <c:strRef>
              <c:f>Sheet1!$A$2:$A$17</c:f>
              <c:strCache>
                <c:ptCount val="16"/>
                <c:pt idx="0">
                  <c:v>ORNL</c:v>
                </c:pt>
                <c:pt idx="1">
                  <c:v>ANL-E</c:v>
                </c:pt>
                <c:pt idx="2">
                  <c:v>PPPL</c:v>
                </c:pt>
                <c:pt idx="3">
                  <c:v>FERMI</c:v>
                </c:pt>
                <c:pt idx="4">
                  <c:v>LBNL</c:v>
                </c:pt>
                <c:pt idx="5">
                  <c:v>INEE</c:v>
                </c:pt>
                <c:pt idx="6">
                  <c:v>SNL</c:v>
                </c:pt>
                <c:pt idx="7">
                  <c:v>SLAC</c:v>
                </c:pt>
                <c:pt idx="8">
                  <c:v>BNL</c:v>
                </c:pt>
                <c:pt idx="9">
                  <c:v>Y-12</c:v>
                </c:pt>
                <c:pt idx="10">
                  <c:v>NREL</c:v>
                </c:pt>
                <c:pt idx="11">
                  <c:v>PNNL</c:v>
                </c:pt>
                <c:pt idx="12">
                  <c:v>AMES</c:v>
                </c:pt>
                <c:pt idx="13">
                  <c:v>LANL</c:v>
                </c:pt>
                <c:pt idx="14">
                  <c:v>LLNL</c:v>
                </c:pt>
                <c:pt idx="15">
                  <c:v>TJNA</c:v>
                </c:pt>
              </c:strCache>
            </c:strRef>
          </c:cat>
          <c:val>
            <c:numRef>
              <c:f>Sheet1!$F$2:$F$17</c:f>
              <c:numCache>
                <c:formatCode>0.00</c:formatCode>
                <c:ptCount val="16"/>
                <c:pt idx="0">
                  <c:v>0.7</c:v>
                </c:pt>
                <c:pt idx="1">
                  <c:v>1.6</c:v>
                </c:pt>
                <c:pt idx="2">
                  <c:v>1.3</c:v>
                </c:pt>
                <c:pt idx="3">
                  <c:v>1.2</c:v>
                </c:pt>
                <c:pt idx="4">
                  <c:v>1.2</c:v>
                </c:pt>
                <c:pt idx="5">
                  <c:v>1.1</c:v>
                </c:pt>
                <c:pt idx="6">
                  <c:v>1.1</c:v>
                </c:pt>
                <c:pt idx="7">
                  <c:v>1.0</c:v>
                </c:pt>
                <c:pt idx="8">
                  <c:v>0.8</c:v>
                </c:pt>
                <c:pt idx="9">
                  <c:v>0.8</c:v>
                </c:pt>
                <c:pt idx="10">
                  <c:v>0.7</c:v>
                </c:pt>
                <c:pt idx="11">
                  <c:v>0.6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A18-4B22-A4E8-4A60BC8B6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5918376"/>
        <c:axId val="-2065915256"/>
      </c:barChart>
      <c:catAx>
        <c:axId val="-2065918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2065915256"/>
        <c:crosses val="autoZero"/>
        <c:auto val="1"/>
        <c:lblAlgn val="ctr"/>
        <c:lblOffset val="100"/>
        <c:noMultiLvlLbl val="0"/>
      </c:catAx>
      <c:valAx>
        <c:axId val="-2065915256"/>
        <c:scaling>
          <c:orientation val="minMax"/>
          <c:max val="3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Rate</a:t>
                </a:r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crossAx val="-2065918376"/>
        <c:crosses val="autoZero"/>
        <c:crossBetween val="between"/>
        <c:majorUnit val="1.0"/>
      </c:valAx>
      <c:dTable>
        <c:showHorzBorder val="1"/>
        <c:showVertBorder val="1"/>
        <c:showOutline val="1"/>
        <c:showKeys val="1"/>
      </c:dTable>
      <c:spPr>
        <a:solidFill>
          <a:schemeClr val="accent1">
            <a:lumMod val="20000"/>
            <a:lumOff val="80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900">
          <a:solidFill>
            <a:srgbClr val="0033CC"/>
          </a:solidFill>
          <a:latin typeface="Arial Narrow" pitchFamily="34" charset="0"/>
        </a:defRPr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7-25T10:14:39.750" idx="1">
    <p:pos x="-536" y="2336"/>
    <p:text>I took the average for the past 3 years. From July last year to today, we have created 8692 samples (that's more than 2000 more than last year), so I imagine our average will rise as we continue with sample check-in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7-25T10:18:47.172" idx="2">
    <p:pos x="-892" y="2314"/>
    <p:text/>
  </p:cm>
  <p:cm authorId="0" dt="2016-07-25T10:19:12.392" idx="3">
    <p:pos x="-1436" y="1047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0.07935</cdr:x>
      <cdr:y>0.26471</cdr:y>
    </cdr:from>
    <cdr:to>
      <cdr:x>0.27645</cdr:x>
      <cdr:y>0.40727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5800" y="685811"/>
          <a:ext cx="170337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 algn="l">
            <a:lnSpc>
              <a:spcPct val="90000"/>
            </a:lnSpc>
          </a:pPr>
          <a:r>
            <a:rPr lang="en-US" sz="1000" b="1" dirty="0">
              <a:latin typeface="Arial Narrow" panose="020B0606020202030204" pitchFamily="34" charset="0"/>
            </a:rPr>
            <a:t>FY15:  TRC = 35  DART =  9 </a:t>
          </a:r>
        </a:p>
        <a:p xmlns:a="http://schemas.openxmlformats.org/drawingml/2006/main">
          <a:pPr algn="l">
            <a:lnSpc>
              <a:spcPct val="90000"/>
            </a:lnSpc>
          </a:pPr>
          <a:r>
            <a:rPr lang="en-US" sz="1000" b="1" dirty="0">
              <a:latin typeface="Arial Narrow" panose="020B0606020202030204" pitchFamily="34" charset="0"/>
            </a:rPr>
            <a:t>FY16:  TRC = 24  DART =  9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67B93-D9F0-469C-A068-A4DD5029C9E8}" type="datetimeFigureOut">
              <a:rPr lang="en-US" smtClean="0"/>
              <a:t>7/26/16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C9F02-2068-4003-9601-1D60612900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0449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9B58B-4CD1-4138-A1CF-8CF093FC0F4F}" type="datetimeFigureOut">
              <a:rPr lang="en-US" smtClean="0"/>
              <a:t>7/26/16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187B8-31B5-4B79-B30F-BEC67F3EA8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471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Fall 2013 the RFQ couplers were damaged after a long period of abuse (vacuum event during a power outage, high hydrogen flow).</a:t>
            </a:r>
            <a:r>
              <a:rPr lang="en-US" baseline="0" dirty="0" smtClean="0"/>
              <a:t>  They showed </a:t>
            </a:r>
            <a:r>
              <a:rPr lang="en-US" baseline="0" dirty="0" err="1" smtClean="0"/>
              <a:t>multipacting</a:t>
            </a:r>
            <a:r>
              <a:rPr lang="en-US" baseline="0" dirty="0" smtClean="0"/>
              <a:t> signatures and high temperature.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Spring 2014 had good RFQ couplers and ion source performance which allowed power increase to 1.4 MW.</a:t>
            </a:r>
          </a:p>
          <a:p>
            <a:endParaRPr lang="en-US" baseline="0" dirty="0" smtClean="0"/>
          </a:p>
          <a:p>
            <a:r>
              <a:rPr lang="en-US" dirty="0" smtClean="0"/>
              <a:t>July</a:t>
            </a:r>
            <a:r>
              <a:rPr lang="en-US" baseline="0" dirty="0" smtClean="0"/>
              <a:t> 2014 t</a:t>
            </a:r>
            <a:r>
              <a:rPr lang="en-US" dirty="0" smtClean="0"/>
              <a:t>here were two vacuum events that released</a:t>
            </a:r>
            <a:r>
              <a:rPr lang="en-US" baseline="0" dirty="0" smtClean="0"/>
              <a:t> </a:t>
            </a:r>
            <a:r>
              <a:rPr lang="en-US" dirty="0" smtClean="0"/>
              <a:t>water vapor into the RFQ.  RFQ couplers showed </a:t>
            </a:r>
            <a:r>
              <a:rPr lang="en-US" dirty="0" err="1" smtClean="0"/>
              <a:t>multipacting</a:t>
            </a:r>
            <a:r>
              <a:rPr lang="en-US" dirty="0" smtClean="0"/>
              <a:t> signatures and heating after those events.  Increased heat load required</a:t>
            </a:r>
            <a:r>
              <a:rPr lang="en-US" baseline="0" dirty="0" smtClean="0"/>
              <a:t> reducing the field to allow for stable RFQ operation.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Fall 2014</a:t>
            </a:r>
            <a:r>
              <a:rPr lang="en-US" baseline="0" dirty="0" smtClean="0"/>
              <a:t> there were t</a:t>
            </a:r>
            <a:r>
              <a:rPr lang="en-US" dirty="0" smtClean="0"/>
              <a:t>wo</a:t>
            </a:r>
            <a:r>
              <a:rPr lang="en-US" baseline="0" dirty="0" smtClean="0"/>
              <a:t> target failures and the MEBT water leak.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April 2015 DTL5 window failed during RF conditioning, and the replacement window had a leak that prohibited running above 1.3 MW.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Fall 2015 the OE limit restricted running below 1.4 MW.  There were ion source </a:t>
            </a:r>
            <a:r>
              <a:rPr lang="en-US" baseline="0" dirty="0" err="1" smtClean="0"/>
              <a:t>edump</a:t>
            </a:r>
            <a:r>
              <a:rPr lang="en-US" baseline="0" dirty="0" smtClean="0"/>
              <a:t> issues with voltage decay and bad insulators before the target failure in September 2015.  The ion source </a:t>
            </a:r>
            <a:r>
              <a:rPr lang="en-US" baseline="0" dirty="0" err="1" smtClean="0"/>
              <a:t>edump</a:t>
            </a:r>
            <a:r>
              <a:rPr lang="en-US" baseline="0" dirty="0" smtClean="0"/>
              <a:t> insulator issues continued throughout the fall.  The voltage decay issue was resolved by increasing the cesium collar temperature before the target failure in September 2015.  The ion source </a:t>
            </a:r>
            <a:r>
              <a:rPr lang="en-US" baseline="0" dirty="0" err="1" smtClean="0"/>
              <a:t>edump</a:t>
            </a:r>
            <a:r>
              <a:rPr lang="en-US" baseline="0" dirty="0" smtClean="0"/>
              <a:t> issues also degraded the RFQ performance by increasing beam loss and using up cooling capacity </a:t>
            </a:r>
            <a:r>
              <a:rPr lang="en-US" baseline="0" smtClean="0"/>
              <a:t>for the RFQ.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44F58-E43F-E449-AA7D-EBAF2641B3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3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-~1200-1500 Proposals allocated  beam time.</a:t>
            </a:r>
          </a:p>
          <a:p>
            <a:pPr marL="171432" indent="-171432">
              <a:buFontTx/>
              <a:buChar char="-"/>
            </a:pPr>
            <a:r>
              <a:rPr lang="en-US" dirty="0" err="1"/>
              <a:t>e.g.NSSAC</a:t>
            </a:r>
            <a:endParaRPr lang="en-US" dirty="0"/>
          </a:p>
          <a:p>
            <a:pPr marL="171432" indent="-171432">
              <a:buFontTx/>
              <a:buChar char="-"/>
            </a:pPr>
            <a:r>
              <a:rPr lang="en-US" dirty="0"/>
              <a:t>Literally thousands of </a:t>
            </a:r>
            <a:r>
              <a:rPr lang="en-US"/>
              <a:t>samples….hundreds of shipments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AB8A8-B6EC-4286-802C-C6D596E4646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7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0D8DF-7BF6-7F4F-9D25-653E0199B7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29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F1A2F-C8FB-E147-9907-97A3DEB9F86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985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F1A2F-C8FB-E147-9907-97A3DEB9F86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92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RAD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02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27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Updated  5/18/16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2C92E-22E0-4579-AF93-93A219DE20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56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AA451-B588-694D-938E-0933E0A19AE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01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-~1200-1500 Proposals allocated  beam time.</a:t>
            </a:r>
          </a:p>
          <a:p>
            <a:pPr marL="171432" indent="-171432">
              <a:buFontTx/>
              <a:buChar char="-"/>
            </a:pPr>
            <a:r>
              <a:rPr lang="en-US" dirty="0" err="1"/>
              <a:t>e.g.NSSAC</a:t>
            </a:r>
            <a:endParaRPr lang="en-US" dirty="0"/>
          </a:p>
          <a:p>
            <a:pPr marL="171432" indent="-171432">
              <a:buFontTx/>
              <a:buChar char="-"/>
            </a:pPr>
            <a:r>
              <a:rPr lang="en-US" dirty="0"/>
              <a:t>Literally thousands of samples….hundreds of shipments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AB8A8-B6EC-4286-802C-C6D596E4646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7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8" Type="http://schemas.openxmlformats.org/officeDocument/2006/relationships/image" Target="../media/image1.png"/><Relationship Id="rId9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jpg"/><Relationship Id="rId5" Type="http://schemas.openxmlformats.org/officeDocument/2006/relationships/image" Target="../media/image5.jpeg"/><Relationship Id="rId6" Type="http://schemas.openxmlformats.org/officeDocument/2006/relationships/image" Target="../media/image11.jpg"/><Relationship Id="rId7" Type="http://schemas.openxmlformats.org/officeDocument/2006/relationships/image" Target="../media/image12.jpe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8644" r="32955" b="36016"/>
          <a:stretch/>
        </p:blipFill>
        <p:spPr bwMode="auto">
          <a:xfrm>
            <a:off x="4951543" y="814717"/>
            <a:ext cx="2152274" cy="2152274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874" r="14863" b="3253"/>
          <a:stretch/>
        </p:blipFill>
        <p:spPr>
          <a:xfrm>
            <a:off x="6650044" y="1402065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r="6029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14" name="Picture 13" descr="HFIR_SNS-white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2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1" t="13294" r="12698" b="2941"/>
          <a:stretch/>
        </p:blipFill>
        <p:spPr bwMode="auto">
          <a:xfrm>
            <a:off x="4950457" y="817887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23109" r="25288" b="519"/>
          <a:stretch/>
        </p:blipFill>
        <p:spPr>
          <a:xfrm>
            <a:off x="6632953" y="1412247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22857" r="28945" b="6727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HFIR_SNS-white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1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57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3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3"/>
          <p:cNvSpPr>
            <a:spLocks/>
          </p:cNvSpPr>
          <p:nvPr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4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58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3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8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0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430896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58455" y="6406444"/>
            <a:ext cx="4389745" cy="222955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baseline="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Safety Review Committee  - July 26-28, 2016</a:t>
            </a: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Picture 9" descr="HFIR_SNS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324600"/>
            <a:ext cx="2685393" cy="34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3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6" Type="http://schemas.openxmlformats.org/officeDocument/2006/relationships/image" Target="../media/image31.tiff"/><Relationship Id="rId7" Type="http://schemas.openxmlformats.org/officeDocument/2006/relationships/image" Target="../media/image32.tiff"/><Relationship Id="rId8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3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3" Type="http://schemas.openxmlformats.org/officeDocument/2006/relationships/image" Target="../media/image16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gif"/><Relationship Id="rId3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4.xml"/><Relationship Id="rId3" Type="http://schemas.openxmlformats.org/officeDocument/2006/relationships/chart" Target="../charts/char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comments" Target="../comments/comment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828032" cy="888705"/>
          </a:xfrm>
        </p:spPr>
        <p:txBody>
          <a:bodyPr/>
          <a:lstStyle/>
          <a:p>
            <a:r>
              <a:rPr lang="en-US" dirty="0" smtClean="0"/>
              <a:t>SNS Overview and Update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01168" y="2599603"/>
            <a:ext cx="3989832" cy="1134197"/>
          </a:xfrm>
        </p:spPr>
        <p:txBody>
          <a:bodyPr/>
          <a:lstStyle/>
          <a:p>
            <a:r>
              <a:rPr lang="en-US" dirty="0" smtClean="0"/>
              <a:t>Presented to the</a:t>
            </a:r>
          </a:p>
          <a:p>
            <a:r>
              <a:rPr lang="en-US" dirty="0" smtClean="0"/>
              <a:t>Accelerator Safety Review Committee</a:t>
            </a:r>
          </a:p>
          <a:p>
            <a:endParaRPr lang="en-US" dirty="0"/>
          </a:p>
          <a:p>
            <a:r>
              <a:rPr lang="en-US" sz="2000" dirty="0" smtClean="0"/>
              <a:t>Kevin W. Jones</a:t>
            </a:r>
          </a:p>
          <a:p>
            <a:r>
              <a:rPr lang="en-US" sz="2000" dirty="0" smtClean="0"/>
              <a:t>Research Accelerator Division Director</a:t>
            </a:r>
          </a:p>
          <a:p>
            <a:r>
              <a:rPr lang="en-US" sz="2000" dirty="0" smtClean="0"/>
              <a:t>July 26, 2016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71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729430"/>
          </a:xfrm>
        </p:spPr>
        <p:txBody>
          <a:bodyPr/>
          <a:lstStyle/>
          <a:p>
            <a:r>
              <a:rPr lang="en-US" sz="2400" dirty="0" smtClean="0"/>
              <a:t>The required safety assessment documents and safety envelope govern operation</a:t>
            </a:r>
            <a:endParaRPr lang="en-US" sz="2400" dirty="0"/>
          </a:p>
        </p:txBody>
      </p:sp>
      <p:pic>
        <p:nvPicPr>
          <p:cNvPr id="5" name="Picture 4" descr="ASE Cov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33600"/>
            <a:ext cx="2872661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FSAD Proton cov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2804732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FSAD Neutron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752600"/>
            <a:ext cx="2898516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ight Arrow 10"/>
          <p:cNvSpPr/>
          <p:nvPr/>
        </p:nvSpPr>
        <p:spPr>
          <a:xfrm>
            <a:off x="533400" y="5943600"/>
            <a:ext cx="8229600" cy="228600"/>
          </a:xfrm>
          <a:prstGeom prst="rightArrow">
            <a:avLst/>
          </a:prstGeom>
          <a:solidFill>
            <a:srgbClr val="CCFFCC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08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" y="76200"/>
            <a:ext cx="8763000" cy="1043362"/>
          </a:xfrm>
        </p:spPr>
        <p:txBody>
          <a:bodyPr/>
          <a:lstStyle/>
          <a:p>
            <a:r>
              <a:rPr lang="en-US" sz="2400" dirty="0" smtClean="0"/>
              <a:t>Implementation is through effective work control including Research Safety Summary (RSS), Job Hazard Analysis (JHA) and Experiment Safety Summary (ESS)</a:t>
            </a:r>
            <a:endParaRPr lang="en-US" sz="2400" dirty="0"/>
          </a:p>
        </p:txBody>
      </p:sp>
      <p:pic>
        <p:nvPicPr>
          <p:cNvPr id="4" name="Picture 3" descr="RSS Examp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1219200"/>
            <a:ext cx="2286000" cy="2743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ESS-1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19200"/>
            <a:ext cx="4018817" cy="1143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ESS-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438400"/>
            <a:ext cx="4038600" cy="1524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ESS-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038600"/>
            <a:ext cx="6781800" cy="22882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ESS-4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038600"/>
            <a:ext cx="6316086" cy="228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 descr="ESS-5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038600"/>
            <a:ext cx="5105399" cy="2286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NS Work Control Cover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165" y="1532964"/>
            <a:ext cx="2761129" cy="213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09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Power plot 2012-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8382000" cy="40386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62000" y="6096000"/>
            <a:ext cx="8153400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"/>
            <a:ext cx="8812538" cy="729430"/>
          </a:xfrm>
        </p:spPr>
        <p:txBody>
          <a:bodyPr/>
          <a:lstStyle/>
          <a:p>
            <a:r>
              <a:rPr lang="en-US" sz="2400" dirty="0" smtClean="0"/>
              <a:t>The SNS four-year beam power history illustrates both successes and challenges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077814" y="3330968"/>
            <a:ext cx="270814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Arial" charset="0"/>
                <a:ea typeface="ヒラギノ角ゴ Pro W3" charset="0"/>
                <a:cs typeface="ヒラギノ角ゴ Pro W3" charset="0"/>
              </a:rPr>
              <a:t>Beam power on target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93521" y="5913256"/>
            <a:ext cx="2842545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Jun. </a:t>
            </a:r>
            <a:r>
              <a:rPr lang="en-US" sz="1600" dirty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1, </a:t>
            </a:r>
            <a:r>
              <a:rPr lang="en-US" sz="16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2012 </a:t>
            </a:r>
            <a:r>
              <a:rPr lang="en-US" sz="1600" dirty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to </a:t>
            </a:r>
            <a:r>
              <a:rPr lang="en-US" sz="16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May </a:t>
            </a:r>
            <a:r>
              <a:rPr lang="en-US" sz="1600" dirty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31, </a:t>
            </a:r>
            <a:r>
              <a:rPr lang="en-US" sz="1600" dirty="0" smtClean="0">
                <a:solidFill>
                  <a:prstClr val="black"/>
                </a:solidFill>
                <a:ea typeface="ヒラギノ角ゴ Pro W3" charset="0"/>
                <a:cs typeface="ヒラギノ角ゴ Pro W3" charset="0"/>
              </a:rPr>
              <a:t>2016</a:t>
            </a:r>
            <a:endParaRPr lang="en-US" sz="1600" dirty="0">
              <a:solidFill>
                <a:prstClr val="black"/>
              </a:solidFill>
              <a:ea typeface="ヒラギノ角ゴ Pro W3" charset="0"/>
              <a:cs typeface="ヒラギノ角ゴ Pro W3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49300" y="1885950"/>
            <a:ext cx="81534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9300" y="2406142"/>
            <a:ext cx="81534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9300" y="2921762"/>
            <a:ext cx="81534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7183" y="2625724"/>
            <a:ext cx="1066800" cy="276999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ヒラギノ角ゴ Pro W3" charset="0"/>
                <a:cs typeface="ヒラギノ角ゴ Pro W3" charset="0"/>
              </a:rPr>
              <a:t>1.0 MW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5066" y="2099379"/>
            <a:ext cx="979843" cy="276999"/>
          </a:xfrm>
          <a:prstGeom prst="rect">
            <a:avLst/>
          </a:prstGeom>
          <a:solidFill>
            <a:srgbClr val="FFFFFF"/>
          </a:solidFill>
        </p:spPr>
        <p:txBody>
          <a:bodyPr wrap="none" tIns="0" bIns="0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ヒラギノ角ゴ Pro W3" charset="0"/>
                <a:cs typeface="ヒラギノ角ゴ Pro W3" charset="0"/>
              </a:rPr>
              <a:t>1.2 MW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9300" y="1591930"/>
            <a:ext cx="979843" cy="276999"/>
          </a:xfrm>
          <a:prstGeom prst="rect">
            <a:avLst/>
          </a:prstGeom>
          <a:solidFill>
            <a:srgbClr val="FFFFFF"/>
          </a:solidFill>
        </p:spPr>
        <p:txBody>
          <a:bodyPr wrap="none" tIns="0" bIns="0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ヒラギノ角ゴ Pro W3" charset="0"/>
                <a:cs typeface="ヒラギノ角ゴ Pro W3" charset="0"/>
              </a:rPr>
              <a:t>1.4 MW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247" y="5660395"/>
            <a:ext cx="2729208" cy="289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*0.85 MW is target conservation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76400" y="2959100"/>
            <a:ext cx="1216830" cy="276999"/>
          </a:xfrm>
          <a:prstGeom prst="rect">
            <a:avLst/>
          </a:prstGeom>
          <a:solidFill>
            <a:srgbClr val="FFFFFF"/>
          </a:solidFill>
        </p:spPr>
        <p:txBody>
          <a:bodyPr wrap="square" tIns="0" bIns="0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  <a:ea typeface="ヒラギノ角ゴ Pro W3" charset="0"/>
                <a:cs typeface="ヒラギノ角ゴ Pro W3" charset="0"/>
              </a:rPr>
              <a:t>0.85 MW*</a:t>
            </a:r>
            <a:endParaRPr lang="en-US" dirty="0">
              <a:solidFill>
                <a:prstClr val="black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749300" y="3295650"/>
            <a:ext cx="8153400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33700" y="1295400"/>
            <a:ext cx="914400" cy="510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/>
              <a:t>Damaged RFQ RF couplers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69050" y="1160854"/>
            <a:ext cx="949960" cy="648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/>
              <a:t>Damaged DTL5 ceramic RF window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88663" y="1248591"/>
            <a:ext cx="1015284" cy="510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/>
              <a:t>Damaged RFQ RF couplers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72400" y="793750"/>
            <a:ext cx="723330" cy="510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/>
              <a:t>Ion source </a:t>
            </a:r>
            <a:r>
              <a:rPr lang="en-US" sz="1000" dirty="0" err="1" smtClean="0"/>
              <a:t>Edump</a:t>
            </a:r>
            <a:endParaRPr lang="en-US" sz="10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7010400" y="889000"/>
            <a:ext cx="761431" cy="37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/>
              <a:t>OE limit restriction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341884" y="1763771"/>
            <a:ext cx="0" cy="2646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651500" y="1763771"/>
            <a:ext cx="0" cy="2646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858000" y="1752600"/>
            <a:ext cx="0" cy="2653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4" idx="2"/>
          </p:cNvCxnSpPr>
          <p:nvPr/>
        </p:nvCxnSpPr>
        <p:spPr>
          <a:xfrm>
            <a:off x="7391116" y="1260897"/>
            <a:ext cx="284" cy="6808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369300" y="1371600"/>
            <a:ext cx="0" cy="6932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115696" y="1066800"/>
            <a:ext cx="908604" cy="510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/>
              <a:t>Planned power ramp up</a:t>
            </a:r>
          </a:p>
        </p:txBody>
      </p:sp>
      <p:cxnSp>
        <p:nvCxnSpPr>
          <p:cNvPr id="37" name="Straight Arrow Connector 36"/>
          <p:cNvCxnSpPr>
            <a:stCxn id="36" idx="2"/>
          </p:cNvCxnSpPr>
          <p:nvPr/>
        </p:nvCxnSpPr>
        <p:spPr>
          <a:xfrm>
            <a:off x="4569998" y="1577196"/>
            <a:ext cx="2002" cy="4802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321241" y="841077"/>
            <a:ext cx="18466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4918338" y="4598824"/>
            <a:ext cx="1595309" cy="205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dirty="0" smtClean="0"/>
              <a:t>Unplanned Target replacement</a:t>
            </a:r>
          </a:p>
        </p:txBody>
      </p:sp>
      <p:sp>
        <p:nvSpPr>
          <p:cNvPr id="35" name="TextBox 34"/>
          <p:cNvSpPr txBox="1"/>
          <p:nvPr/>
        </p:nvSpPr>
        <p:spPr>
          <a:xfrm rot="16200000">
            <a:off x="4550329" y="4389428"/>
            <a:ext cx="1919344" cy="315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dirty="0" smtClean="0"/>
              <a:t>Unplanned Target replacement and MEBT water leak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47850" y="2044700"/>
            <a:ext cx="12962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rgbClr val="FF0000"/>
                </a:solidFill>
              </a:rPr>
              <a:t>1.4 MW </a:t>
            </a:r>
            <a:r>
              <a:rPr lang="en-US" sz="1200" dirty="0">
                <a:solidFill>
                  <a:srgbClr val="FF0000"/>
                </a:solidFill>
              </a:rPr>
              <a:t>1</a:t>
            </a:r>
            <a:r>
              <a:rPr lang="en-US" sz="1200" dirty="0" smtClean="0">
                <a:solidFill>
                  <a:srgbClr val="FF0000"/>
                </a:solidFill>
              </a:rPr>
              <a:t>st time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092450" y="2171700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16200000">
            <a:off x="620795" y="4606663"/>
            <a:ext cx="1595309" cy="205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dirty="0" smtClean="0"/>
              <a:t>Unplanned Target replacement</a:t>
            </a:r>
          </a:p>
        </p:txBody>
      </p:sp>
      <p:sp>
        <p:nvSpPr>
          <p:cNvPr id="43" name="TextBox 42"/>
          <p:cNvSpPr txBox="1"/>
          <p:nvPr/>
        </p:nvSpPr>
        <p:spPr>
          <a:xfrm rot="16200000">
            <a:off x="736389" y="4517320"/>
            <a:ext cx="176093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dirty="0" smtClean="0"/>
              <a:t>Unplanned Target replacement</a:t>
            </a:r>
          </a:p>
        </p:txBody>
      </p:sp>
      <p:sp>
        <p:nvSpPr>
          <p:cNvPr id="51" name="TextBox 50"/>
          <p:cNvSpPr txBox="1"/>
          <p:nvPr/>
        </p:nvSpPr>
        <p:spPr>
          <a:xfrm rot="16200000">
            <a:off x="6849606" y="4708965"/>
            <a:ext cx="1415772" cy="19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700" dirty="0" smtClean="0"/>
              <a:t>Unplanned Target replacement</a:t>
            </a:r>
          </a:p>
        </p:txBody>
      </p:sp>
      <p:sp>
        <p:nvSpPr>
          <p:cNvPr id="53" name="TextBox 52"/>
          <p:cNvSpPr txBox="1"/>
          <p:nvPr/>
        </p:nvSpPr>
        <p:spPr>
          <a:xfrm rot="16200000">
            <a:off x="7839503" y="4695397"/>
            <a:ext cx="1415772" cy="19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700" dirty="0" smtClean="0"/>
              <a:t>Unplanned Target replacement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3390900" y="1816100"/>
            <a:ext cx="0" cy="2646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8001000" y="1371600"/>
            <a:ext cx="0" cy="6932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702300" y="1997891"/>
            <a:ext cx="990600" cy="42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0000"/>
                </a:solidFill>
              </a:rPr>
              <a:t>Sustained 1.4 MW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6553200" y="2209800"/>
            <a:ext cx="1295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8305800" y="1143000"/>
            <a:ext cx="838199" cy="510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/>
              <a:t>1 MW Target Experiment</a:t>
            </a:r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8724900" y="1653396"/>
            <a:ext cx="6919" cy="5423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267200" y="838200"/>
            <a:ext cx="1489629" cy="2404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 smtClean="0">
                <a:solidFill>
                  <a:srgbClr val="FF0000"/>
                </a:solidFill>
              </a:rPr>
              <a:t>1.4 MW for ~24 </a:t>
            </a:r>
            <a:r>
              <a:rPr lang="en-US" sz="1050" dirty="0" err="1" smtClean="0">
                <a:solidFill>
                  <a:srgbClr val="FF0000"/>
                </a:solidFill>
              </a:rPr>
              <a:t>hrs</a:t>
            </a:r>
            <a:endParaRPr lang="en-US" sz="1050" dirty="0" smtClean="0">
              <a:solidFill>
                <a:srgbClr val="FF000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980265" y="1078650"/>
            <a:ext cx="0" cy="750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44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29430"/>
          </a:xfrm>
        </p:spPr>
        <p:txBody>
          <a:bodyPr/>
          <a:lstStyle/>
          <a:p>
            <a:r>
              <a:rPr lang="en-US" sz="2400" dirty="0"/>
              <a:t>The SNS neutron source </a:t>
            </a:r>
            <a:r>
              <a:rPr lang="en-US" sz="2400" dirty="0" smtClean="0"/>
              <a:t>is now capable of reliable operation at 1.4 MW and we are working to increase operating margin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634137"/>
              </p:ext>
            </p:extLst>
          </p:nvPr>
        </p:nvGraphicFramePr>
        <p:xfrm>
          <a:off x="381000" y="934637"/>
          <a:ext cx="8459093" cy="519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" name="Worksheet" r:id="rId3" imgW="9309100" imgH="5715000" progId="Excel.Sheet.8">
                  <p:embed/>
                </p:oleObj>
              </mc:Choice>
              <mc:Fallback>
                <p:oleObj name="Worksheet" r:id="rId3" imgW="9309100" imgH="57150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" y="934637"/>
                        <a:ext cx="8459093" cy="5193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77706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982"/>
            <a:ext cx="9144000" cy="415498"/>
          </a:xfrm>
        </p:spPr>
        <p:txBody>
          <a:bodyPr/>
          <a:lstStyle/>
          <a:p>
            <a:r>
              <a:rPr lang="en-US" sz="2400" dirty="0">
                <a:cs typeface="Arial Black"/>
              </a:rPr>
              <a:t>Energy and power on target from October 2006</a:t>
            </a:r>
            <a:endParaRPr lang="en-US" sz="2400" dirty="0"/>
          </a:p>
        </p:txBody>
      </p:sp>
      <p:pic>
        <p:nvPicPr>
          <p:cNvPr id="4" name="Picture 3" descr="tmpIm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42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982"/>
            <a:ext cx="9144000" cy="415498"/>
          </a:xfrm>
        </p:spPr>
        <p:txBody>
          <a:bodyPr/>
          <a:lstStyle/>
          <a:p>
            <a:r>
              <a:rPr lang="en-US" sz="2400" dirty="0">
                <a:cs typeface="Arial Black"/>
              </a:rPr>
              <a:t>Accumulated energy on target from October 2006</a:t>
            </a:r>
            <a:endParaRPr lang="en-US" sz="2400" dirty="0"/>
          </a:p>
        </p:txBody>
      </p:sp>
      <p:pic>
        <p:nvPicPr>
          <p:cNvPr id="4" name="Picture 3" descr="tmpImg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4747"/>
            <a:ext cx="9144000" cy="547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1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29430"/>
          </a:xfrm>
        </p:spPr>
        <p:txBody>
          <a:bodyPr/>
          <a:lstStyle/>
          <a:p>
            <a:r>
              <a:rPr lang="en-US" sz="2400" dirty="0" smtClean="0"/>
              <a:t>SNS has identified and is addressing barriers to operation at 1.4 MW with margin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10200" y="4458453"/>
            <a:ext cx="2743200" cy="836695"/>
          </a:xfrm>
          <a:ln>
            <a:solidFill>
              <a:srgbClr val="00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1600" dirty="0" smtClean="0"/>
              <a:t>Plasma processing increases high beta SCL cavity gradients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3144169"/>
            <a:ext cx="2514600" cy="982833"/>
          </a:xfrm>
          <a:prstGeom prst="rect">
            <a:avLst/>
          </a:prstGeom>
          <a:noFill/>
          <a:ln w="28575" cmpd="sng">
            <a:solidFill>
              <a:srgbClr val="1E764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/>
              <a:t>Peak current limitation: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/>
              <a:t>Poor beam transmission through RFQ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/>
              <a:t>60 – 75%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3183022"/>
            <a:ext cx="2743200" cy="982833"/>
          </a:xfrm>
          <a:prstGeom prst="rect">
            <a:avLst/>
          </a:prstGeom>
          <a:noFill/>
          <a:ln w="28575" cmpd="sng">
            <a:solidFill>
              <a:srgbClr val="1E764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/>
              <a:t>Energy limitation: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/>
              <a:t>SCL cavity gradients (notably high beta) limit max beam energy to ~957 MeV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3124200"/>
            <a:ext cx="2209800" cy="1869230"/>
          </a:xfrm>
          <a:prstGeom prst="rect">
            <a:avLst/>
          </a:prstGeom>
          <a:noFill/>
          <a:ln w="28575" cmpd="sng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/>
              <a:t>Chopper improvements: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/>
              <a:t>Rise/fall time improvements, longer minipulse length, smart chopping help overcome power limitations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67000" y="4457531"/>
            <a:ext cx="2514600" cy="58477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Plan to install new RFQ </a:t>
            </a:r>
            <a:r>
              <a:rPr lang="en-US" sz="1600" dirty="0" smtClean="0"/>
              <a:t>April-June 2017</a:t>
            </a:r>
            <a:endParaRPr lang="en-US" sz="1600" dirty="0"/>
          </a:p>
        </p:txBody>
      </p:sp>
      <p:cxnSp>
        <p:nvCxnSpPr>
          <p:cNvPr id="53" name="Straight Arrow Connector 52"/>
          <p:cNvCxnSpPr>
            <a:stCxn id="20" idx="0"/>
            <a:endCxn id="7" idx="2"/>
          </p:cNvCxnSpPr>
          <p:nvPr/>
        </p:nvCxnSpPr>
        <p:spPr>
          <a:xfrm flipV="1">
            <a:off x="3924300" y="4127002"/>
            <a:ext cx="0" cy="3305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8" idx="2"/>
          </p:cNvCxnSpPr>
          <p:nvPr/>
        </p:nvCxnSpPr>
        <p:spPr>
          <a:xfrm flipV="1">
            <a:off x="6781800" y="4165855"/>
            <a:ext cx="0" cy="2925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7" idx="0"/>
          </p:cNvCxnSpPr>
          <p:nvPr/>
        </p:nvCxnSpPr>
        <p:spPr>
          <a:xfrm rot="16200000" flipV="1">
            <a:off x="3042623" y="2262492"/>
            <a:ext cx="429854" cy="1333500"/>
          </a:xfrm>
          <a:prstGeom prst="bentConnector2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85800" y="2362201"/>
            <a:ext cx="0" cy="7619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10800000">
            <a:off x="1219200" y="2305969"/>
            <a:ext cx="1828800" cy="408346"/>
          </a:xfrm>
          <a:prstGeom prst="bentConnector3">
            <a:avLst>
              <a:gd name="adj1" fmla="val 99537"/>
            </a:avLst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8" idx="0"/>
          </p:cNvCxnSpPr>
          <p:nvPr/>
        </p:nvCxnSpPr>
        <p:spPr>
          <a:xfrm rot="16200000" flipV="1">
            <a:off x="6210300" y="2611522"/>
            <a:ext cx="381000" cy="762000"/>
          </a:xfrm>
          <a:prstGeom prst="bentConnector2">
            <a:avLst/>
          </a:prstGeom>
          <a:ln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09600" y="5396141"/>
            <a:ext cx="5410200" cy="928459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rgbClr val="1E7640"/>
                </a:solidFill>
              </a:rPr>
              <a:t>Accelerated peak current and beam energy limitations have been offset by LEBT chopper improvements, but we need more margin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961715"/>
            <a:ext cx="7259172" cy="1496794"/>
            <a:chOff x="330200" y="-1302934"/>
            <a:chExt cx="7259172" cy="1496794"/>
          </a:xfrm>
        </p:grpSpPr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330200" y="-500048"/>
              <a:ext cx="761999" cy="597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1100" b="1" dirty="0" smtClean="0">
                  <a:cs typeface="+mn-cs"/>
                </a:rPr>
                <a:t>Source and LEBT</a:t>
              </a:r>
              <a:endParaRPr lang="en-US" sz="1100" b="1" dirty="0">
                <a:cs typeface="+mn-cs"/>
              </a:endParaRPr>
            </a:p>
          </p:txBody>
        </p:sp>
        <p:sp>
          <p:nvSpPr>
            <p:cNvPr id="23" name="Line 5"/>
            <p:cNvSpPr>
              <a:spLocks noChangeShapeType="1"/>
            </p:cNvSpPr>
            <p:nvPr/>
          </p:nvSpPr>
          <p:spPr bwMode="auto">
            <a:xfrm>
              <a:off x="612843" y="-670093"/>
              <a:ext cx="6499157" cy="56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612843" y="-879547"/>
              <a:ext cx="208537" cy="41148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1882269" y="-878576"/>
              <a:ext cx="685800" cy="41148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>
                <a:defRPr/>
              </a:pPr>
              <a:r>
                <a:rPr lang="en-US" sz="1600" b="1" dirty="0" smtClean="0">
                  <a:cs typeface="+mn-cs"/>
                </a:rPr>
                <a:t>DTL</a:t>
              </a:r>
              <a:endParaRPr lang="en-US" sz="1600" b="1" dirty="0">
                <a:cs typeface="+mn-cs"/>
              </a:endParaRPr>
            </a:p>
          </p:txBody>
        </p:sp>
        <p:sp>
          <p:nvSpPr>
            <p:cNvPr id="27" name="Rectangle 8"/>
            <p:cNvSpPr>
              <a:spLocks noChangeArrowheads="1"/>
            </p:cNvSpPr>
            <p:nvPr/>
          </p:nvSpPr>
          <p:spPr bwMode="auto">
            <a:xfrm>
              <a:off x="1235683" y="-70262"/>
              <a:ext cx="885217" cy="259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487" tIns="44450" rIns="90487" bIns="44450" anchor="ctr" anchorCtr="1">
              <a:spAutoFit/>
            </a:bodyPr>
            <a:lstStyle/>
            <a:p>
              <a:pPr algn="l">
                <a:defRPr/>
              </a:pPr>
              <a:r>
                <a:rPr lang="en-US" sz="1100" b="1" dirty="0">
                  <a:cs typeface="+mn-cs"/>
                </a:rPr>
                <a:t>2.5 </a:t>
              </a:r>
              <a:r>
                <a:rPr lang="en-US" sz="1100" b="1" dirty="0" smtClean="0">
                  <a:cs typeface="+mn-cs"/>
                </a:rPr>
                <a:t>MeV</a:t>
              </a:r>
              <a:endParaRPr lang="en-US" sz="1100" b="1" dirty="0">
                <a:cs typeface="+mn-cs"/>
              </a:endParaRP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2590800" y="-457200"/>
              <a:ext cx="0" cy="44333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" name="Line 10"/>
            <p:cNvSpPr>
              <a:spLocks noChangeShapeType="1"/>
            </p:cNvSpPr>
            <p:nvPr/>
          </p:nvSpPr>
          <p:spPr bwMode="auto">
            <a:xfrm>
              <a:off x="6832600" y="-456442"/>
              <a:ext cx="0" cy="43891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" name="Rectangle 11"/>
            <p:cNvSpPr>
              <a:spLocks noChangeArrowheads="1"/>
            </p:cNvSpPr>
            <p:nvPr/>
          </p:nvSpPr>
          <p:spPr bwMode="auto">
            <a:xfrm>
              <a:off x="838200" y="-878553"/>
              <a:ext cx="635541" cy="411480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 anchor="ctr" anchorCtr="1">
              <a:spAutoFit/>
            </a:bodyPr>
            <a:lstStyle/>
            <a:p>
              <a:pPr algn="ctr">
                <a:spcAft>
                  <a:spcPts val="1200"/>
                </a:spcAft>
                <a:defRPr/>
              </a:pPr>
              <a:r>
                <a:rPr lang="en-US" sz="1600" b="1" dirty="0">
                  <a:cs typeface="+mn-cs"/>
                </a:rPr>
                <a:t>RFQ</a:t>
              </a:r>
            </a:p>
          </p:txBody>
        </p:sp>
        <p:sp>
          <p:nvSpPr>
            <p:cNvPr id="32" name="Rectangle 12"/>
            <p:cNvSpPr>
              <a:spLocks noChangeArrowheads="1"/>
            </p:cNvSpPr>
            <p:nvPr/>
          </p:nvSpPr>
          <p:spPr bwMode="auto">
            <a:xfrm>
              <a:off x="2599268" y="-881893"/>
              <a:ext cx="914400" cy="411480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>
                <a:defRPr/>
              </a:pPr>
              <a:r>
                <a:rPr lang="en-US" sz="1600" b="1" dirty="0" smtClean="0">
                  <a:cs typeface="+mn-cs"/>
                </a:rPr>
                <a:t>CCL</a:t>
              </a:r>
              <a:endParaRPr lang="en-US" sz="1600" b="1" dirty="0">
                <a:cs typeface="+mn-cs"/>
              </a:endParaRPr>
            </a:p>
          </p:txBody>
        </p:sp>
        <p:sp>
          <p:nvSpPr>
            <p:cNvPr id="33" name="Line 13"/>
            <p:cNvSpPr>
              <a:spLocks noChangeShapeType="1"/>
            </p:cNvSpPr>
            <p:nvPr/>
          </p:nvSpPr>
          <p:spPr bwMode="auto">
            <a:xfrm>
              <a:off x="1676400" y="-453296"/>
              <a:ext cx="0" cy="4433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" name="Rectangle 15"/>
            <p:cNvSpPr>
              <a:spLocks noChangeArrowheads="1"/>
            </p:cNvSpPr>
            <p:nvPr/>
          </p:nvSpPr>
          <p:spPr bwMode="auto">
            <a:xfrm>
              <a:off x="6413500" y="-76200"/>
              <a:ext cx="838200" cy="259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487" tIns="44450" rIns="90487" bIns="44450" anchor="ctr" anchorCtr="1">
              <a:spAutoFit/>
            </a:bodyPr>
            <a:lstStyle/>
            <a:p>
              <a:pPr algn="l">
                <a:defRPr/>
              </a:pPr>
              <a:r>
                <a:rPr lang="en-US" sz="1100" b="1" dirty="0" smtClean="0">
                  <a:cs typeface="+mn-cs"/>
                </a:rPr>
                <a:t>957 MeV</a:t>
              </a:r>
              <a:endParaRPr lang="en-US" sz="1100" b="1" dirty="0">
                <a:solidFill>
                  <a:srgbClr val="0000FF"/>
                </a:solidFill>
                <a:cs typeface="+mn-cs"/>
              </a:endParaRPr>
            </a:p>
          </p:txBody>
        </p:sp>
        <p:sp>
          <p:nvSpPr>
            <p:cNvPr id="37" name="Rectangle 17"/>
            <p:cNvSpPr>
              <a:spLocks noChangeArrowheads="1"/>
            </p:cNvSpPr>
            <p:nvPr/>
          </p:nvSpPr>
          <p:spPr bwMode="auto">
            <a:xfrm>
              <a:off x="2082800" y="-76200"/>
              <a:ext cx="1020426" cy="259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487" tIns="44450" rIns="90487" bIns="44450" anchor="ctr" anchorCtr="1">
              <a:spAutoFit/>
            </a:bodyPr>
            <a:lstStyle/>
            <a:p>
              <a:pPr algn="l">
                <a:defRPr/>
              </a:pPr>
              <a:r>
                <a:rPr lang="en-US" sz="1100" b="1" dirty="0">
                  <a:cs typeface="+mn-cs"/>
                </a:rPr>
                <a:t>86.8 </a:t>
              </a:r>
              <a:r>
                <a:rPr lang="en-US" sz="1100" b="1" dirty="0" smtClean="0">
                  <a:cs typeface="+mn-cs"/>
                </a:rPr>
                <a:t>MeV</a:t>
              </a:r>
              <a:endParaRPr lang="en-US" sz="1100" b="1" dirty="0">
                <a:cs typeface="+mn-cs"/>
              </a:endParaRPr>
            </a:p>
          </p:txBody>
        </p:sp>
        <p:sp>
          <p:nvSpPr>
            <p:cNvPr id="38" name="Rectangle 18"/>
            <p:cNvSpPr>
              <a:spLocks noChangeArrowheads="1"/>
            </p:cNvSpPr>
            <p:nvPr/>
          </p:nvSpPr>
          <p:spPr bwMode="auto">
            <a:xfrm>
              <a:off x="6990243" y="-914731"/>
              <a:ext cx="599129" cy="760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400" b="1" dirty="0">
                  <a:cs typeface="+mn-cs"/>
                </a:rPr>
                <a:t>To</a:t>
              </a:r>
            </a:p>
            <a:p>
              <a:pPr>
                <a:defRPr/>
              </a:pPr>
              <a:r>
                <a:rPr lang="en-US" sz="1400" b="1" dirty="0">
                  <a:cs typeface="+mn-cs"/>
                </a:rPr>
                <a:t>Ring</a:t>
              </a:r>
            </a:p>
          </p:txBody>
        </p:sp>
        <p:sp>
          <p:nvSpPr>
            <p:cNvPr id="40" name="Rectangle 20"/>
            <p:cNvSpPr>
              <a:spLocks noChangeArrowheads="1"/>
            </p:cNvSpPr>
            <p:nvPr/>
          </p:nvSpPr>
          <p:spPr bwMode="auto">
            <a:xfrm>
              <a:off x="1219200" y="-1302934"/>
              <a:ext cx="1085715" cy="445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1400" b="1" dirty="0">
                  <a:cs typeface="+mn-cs"/>
                </a:rPr>
                <a:t>402.5 MHz</a:t>
              </a:r>
            </a:p>
          </p:txBody>
        </p:sp>
        <p:sp>
          <p:nvSpPr>
            <p:cNvPr id="41" name="Rectangle 21"/>
            <p:cNvSpPr>
              <a:spLocks noChangeArrowheads="1"/>
            </p:cNvSpPr>
            <p:nvPr/>
          </p:nvSpPr>
          <p:spPr bwMode="auto">
            <a:xfrm>
              <a:off x="4267200" y="-1295400"/>
              <a:ext cx="931796" cy="445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sz="1400" b="1" dirty="0">
                  <a:cs typeface="+mn-cs"/>
                </a:rPr>
                <a:t>805 MHz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838200" y="-990600"/>
              <a:ext cx="1752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" name="Line 23"/>
            <p:cNvSpPr>
              <a:spLocks noChangeShapeType="1"/>
            </p:cNvSpPr>
            <p:nvPr/>
          </p:nvSpPr>
          <p:spPr bwMode="auto">
            <a:xfrm flipV="1">
              <a:off x="2590800" y="-990600"/>
              <a:ext cx="42584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" name="Rectangle 24"/>
            <p:cNvSpPr>
              <a:spLocks noChangeArrowheads="1"/>
            </p:cNvSpPr>
            <p:nvPr/>
          </p:nvSpPr>
          <p:spPr bwMode="auto">
            <a:xfrm>
              <a:off x="3645263" y="-886017"/>
              <a:ext cx="1542510" cy="411480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>
                <a:defRPr/>
              </a:pPr>
              <a:r>
                <a:rPr lang="en-US" sz="1600" b="1" dirty="0" smtClean="0">
                  <a:cs typeface="+mn-cs"/>
                </a:rPr>
                <a:t>SCL </a:t>
              </a:r>
              <a:r>
                <a:rPr lang="en-US" sz="1600" b="1" dirty="0" smtClean="0">
                  <a:latin typeface="Symbol" charset="2"/>
                  <a:cs typeface="Symbol" charset="2"/>
                </a:rPr>
                <a:t>b</a:t>
              </a:r>
              <a:r>
                <a:rPr lang="en-US" sz="1600" b="1" dirty="0" smtClean="0">
                  <a:latin typeface="Arial"/>
                  <a:cs typeface="Arial"/>
                </a:rPr>
                <a:t>=0.61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45" name="Rectangle 25"/>
            <p:cNvSpPr>
              <a:spLocks noChangeArrowheads="1"/>
            </p:cNvSpPr>
            <p:nvPr/>
          </p:nvSpPr>
          <p:spPr bwMode="auto">
            <a:xfrm>
              <a:off x="5192368" y="-884010"/>
              <a:ext cx="1635193" cy="41148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>
                <a:defRPr/>
              </a:pPr>
              <a:r>
                <a:rPr lang="en-US" sz="1600" b="1" dirty="0"/>
                <a:t>SCL </a:t>
              </a:r>
              <a:r>
                <a:rPr lang="en-US" sz="1600" b="1" dirty="0">
                  <a:latin typeface="Symbol" charset="2"/>
                  <a:cs typeface="Symbol" charset="2"/>
                </a:rPr>
                <a:t>b</a:t>
              </a:r>
              <a:r>
                <a:rPr lang="en-US" sz="1600" b="1" dirty="0">
                  <a:latin typeface="Arial"/>
                  <a:cs typeface="Arial"/>
                </a:rPr>
                <a:t>=</a:t>
              </a:r>
              <a:r>
                <a:rPr lang="en-US" sz="1600" b="1" dirty="0" smtClean="0">
                  <a:latin typeface="Arial"/>
                  <a:cs typeface="Arial"/>
                </a:rPr>
                <a:t>0.81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48" name="Line 28"/>
            <p:cNvSpPr>
              <a:spLocks noChangeShapeType="1"/>
            </p:cNvSpPr>
            <p:nvPr/>
          </p:nvSpPr>
          <p:spPr bwMode="auto">
            <a:xfrm>
              <a:off x="3581400" y="-456039"/>
              <a:ext cx="0" cy="44333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5188896" y="-456871"/>
              <a:ext cx="0" cy="44333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0" name="Rectangle 30"/>
            <p:cNvSpPr>
              <a:spLocks noChangeArrowheads="1"/>
            </p:cNvSpPr>
            <p:nvPr/>
          </p:nvSpPr>
          <p:spPr bwMode="auto">
            <a:xfrm>
              <a:off x="3194050" y="-65185"/>
              <a:ext cx="776150" cy="259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487" tIns="44450" rIns="90487" bIns="44450" anchor="ctr" anchorCtr="1">
              <a:spAutoFit/>
            </a:bodyPr>
            <a:lstStyle/>
            <a:p>
              <a:pPr algn="l">
                <a:defRPr/>
              </a:pPr>
              <a:r>
                <a:rPr lang="en-US" sz="1100" b="1" dirty="0">
                  <a:cs typeface="+mn-cs"/>
                </a:rPr>
                <a:t>186 </a:t>
              </a:r>
              <a:r>
                <a:rPr lang="en-US" sz="1100" b="1" dirty="0" smtClean="0">
                  <a:cs typeface="+mn-cs"/>
                </a:rPr>
                <a:t>MeV</a:t>
              </a:r>
              <a:endParaRPr lang="en-US" sz="1100" b="1" dirty="0">
                <a:solidFill>
                  <a:srgbClr val="0000FF"/>
                </a:solidFill>
                <a:cs typeface="+mn-cs"/>
              </a:endParaRPr>
            </a:p>
          </p:txBody>
        </p:sp>
        <p:sp>
          <p:nvSpPr>
            <p:cNvPr id="51" name="Rectangle 31"/>
            <p:cNvSpPr>
              <a:spLocks noChangeArrowheads="1"/>
            </p:cNvSpPr>
            <p:nvPr/>
          </p:nvSpPr>
          <p:spPr bwMode="auto">
            <a:xfrm>
              <a:off x="4794250" y="-76200"/>
              <a:ext cx="787499" cy="259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0487" tIns="44450" rIns="90487" bIns="44450" anchor="ctr" anchorCtr="1">
              <a:spAutoFit/>
            </a:bodyPr>
            <a:lstStyle/>
            <a:p>
              <a:pPr algn="l">
                <a:defRPr/>
              </a:pPr>
              <a:r>
                <a:rPr lang="en-US" sz="1100" b="1" dirty="0">
                  <a:cs typeface="+mn-cs"/>
                </a:rPr>
                <a:t>387 </a:t>
              </a:r>
              <a:r>
                <a:rPr lang="en-US" sz="1100" b="1" dirty="0" smtClean="0">
                  <a:cs typeface="+mn-cs"/>
                </a:rPr>
                <a:t>MeV</a:t>
              </a:r>
              <a:endParaRPr lang="en-US" sz="1100" b="1" dirty="0">
                <a:solidFill>
                  <a:srgbClr val="0000FF"/>
                </a:solidFill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05466" y="-914400"/>
              <a:ext cx="543739" cy="2333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 smtClean="0"/>
                <a:t>MEBT</a:t>
              </a:r>
            </a:p>
          </p:txBody>
        </p:sp>
      </p:grpSp>
      <p:cxnSp>
        <p:nvCxnSpPr>
          <p:cNvPr id="52" name="Straight Arrow Connector 51"/>
          <p:cNvCxnSpPr/>
          <p:nvPr/>
        </p:nvCxnSpPr>
        <p:spPr>
          <a:xfrm>
            <a:off x="7239000" y="1291590"/>
            <a:ext cx="0" cy="1371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39000" y="1291966"/>
            <a:ext cx="4206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658848" y="991980"/>
            <a:ext cx="1408952" cy="1065420"/>
          </a:xfrm>
          <a:prstGeom prst="rect">
            <a:avLst/>
          </a:prstGeom>
          <a:noFill/>
          <a:ln w="28575" cmpd="sng">
            <a:solidFill>
              <a:srgbClr val="1E764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 smtClean="0"/>
              <a:t>Foil limitation:</a:t>
            </a:r>
          </a:p>
          <a:p>
            <a:pPr algn="ctr">
              <a:lnSpc>
                <a:spcPct val="90000"/>
              </a:lnSpc>
            </a:pPr>
            <a:r>
              <a:rPr lang="en-US" sz="1400" dirty="0" smtClean="0"/>
              <a:t>Survivability and damage rates at high power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6019800" y="2295149"/>
            <a:ext cx="0" cy="5147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8382000" y="2057400"/>
            <a:ext cx="0" cy="2925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Content Placeholder 3"/>
          <p:cNvSpPr txBox="1">
            <a:spLocks/>
          </p:cNvSpPr>
          <p:nvPr/>
        </p:nvSpPr>
        <p:spPr bwMode="auto">
          <a:xfrm>
            <a:off x="7313704" y="2362201"/>
            <a:ext cx="1752600" cy="609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1200" dirty="0" smtClean="0"/>
              <a:t>New foils, new brackets, electron catcher, laser stripping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01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5052"/>
            <a:ext cx="8636290" cy="1043362"/>
          </a:xfrm>
        </p:spPr>
        <p:txBody>
          <a:bodyPr/>
          <a:lstStyle/>
          <a:p>
            <a:r>
              <a:rPr lang="en-US" sz="2400" dirty="0" smtClean="0"/>
              <a:t>The new Beam Test Facility is awaiting DOE authorization for an exemption from 420.2C to demonstrate that the spare RFQ functions as designed</a:t>
            </a:r>
            <a:endParaRPr lang="en-US" sz="1800" dirty="0"/>
          </a:p>
        </p:txBody>
      </p:sp>
      <p:pic>
        <p:nvPicPr>
          <p:cNvPr id="11" name="Picture 10" descr="IMG_11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4267200" cy="3200400"/>
          </a:xfrm>
          <a:prstGeom prst="rect">
            <a:avLst/>
          </a:prstGeom>
        </p:spPr>
      </p:pic>
      <p:pic>
        <p:nvPicPr>
          <p:cNvPr id="13" name="Picture 12" descr="IMG_112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19400"/>
            <a:ext cx="4470400" cy="3352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9200" y="2209800"/>
            <a:ext cx="3599860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Medium Energy Beam Transport toward 7.5 kW Beam Stop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33400" y="4648200"/>
            <a:ext cx="3599860" cy="84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View from RFQ high energy end toward ion source showing vacuum and RF services</a:t>
            </a:r>
          </a:p>
        </p:txBody>
      </p:sp>
    </p:spTree>
    <p:extLst>
      <p:ext uri="{BB962C8B-B14F-4D97-AF65-F5344CB8AC3E}">
        <p14:creationId xmlns:p14="http://schemas.microsoft.com/office/powerpoint/2010/main" val="3476984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3088"/>
            <a:ext cx="8991600" cy="729430"/>
          </a:xfrm>
        </p:spPr>
        <p:txBody>
          <a:bodyPr/>
          <a:lstStyle/>
          <a:p>
            <a:r>
              <a:rPr lang="en-US" sz="2400" dirty="0" smtClean="0"/>
              <a:t>Residual activation levels in the machine must be managed for sustainable high-power operation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9144000" cy="3580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914400"/>
            <a:ext cx="4226124" cy="1094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1.3 MW until 3 to 5 hours before survey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Sept. 22, 2015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All numbers are mrem/h at 30 cm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100 mrem/h = 1 mSv/h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4572000"/>
            <a:ext cx="79612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90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LEDP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4572000"/>
            <a:ext cx="1454357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50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After SCL-1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0600" y="2819400"/>
            <a:ext cx="774822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90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DH25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2057400"/>
            <a:ext cx="1095147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1000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strip foil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95800" y="1371600"/>
            <a:ext cx="1185541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1000</a:t>
            </a:r>
          </a:p>
          <a:p>
            <a:pPr>
              <a:lnSpc>
                <a:spcPct val="90000"/>
              </a:lnSpc>
            </a:pPr>
            <a:r>
              <a:rPr lang="en-US" b="1" dirty="0" err="1" smtClean="0"/>
              <a:t>inj</a:t>
            </a:r>
            <a:r>
              <a:rPr lang="en-US" b="1" dirty="0" smtClean="0"/>
              <a:t> kicker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9800" y="914400"/>
            <a:ext cx="1557037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90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coll. straight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43800" y="1676400"/>
            <a:ext cx="1274921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80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Extr </a:t>
            </a:r>
            <a:r>
              <a:rPr lang="en-US" b="1" dirty="0" err="1" smtClean="0"/>
              <a:t>Sptm</a:t>
            </a:r>
            <a:endParaRPr lang="en-US" b="1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457200" y="2985852"/>
            <a:ext cx="82644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DTL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2 – 30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30957" y="2985852"/>
            <a:ext cx="82644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CCL</a:t>
            </a:r>
          </a:p>
          <a:p>
            <a:pPr>
              <a:lnSpc>
                <a:spcPct val="90000"/>
              </a:lnSpc>
            </a:pPr>
            <a:r>
              <a:rPr lang="en-US" b="1" dirty="0"/>
              <a:t>8</a:t>
            </a:r>
            <a:r>
              <a:rPr lang="en-US" b="1" dirty="0" smtClean="0"/>
              <a:t> – 60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914400" y="3657600"/>
            <a:ext cx="381000" cy="0"/>
          </a:xfrm>
          <a:prstGeom prst="straightConnector1">
            <a:avLst/>
          </a:prstGeom>
          <a:ln>
            <a:solidFill>
              <a:srgbClr val="1E764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295400" y="3657600"/>
            <a:ext cx="762000" cy="0"/>
          </a:xfrm>
          <a:prstGeom prst="straightConnector1">
            <a:avLst/>
          </a:prstGeom>
          <a:ln>
            <a:solidFill>
              <a:srgbClr val="1E764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981200" y="3657600"/>
            <a:ext cx="914400" cy="0"/>
          </a:xfrm>
          <a:prstGeom prst="straightConnector1">
            <a:avLst/>
          </a:prstGeom>
          <a:ln>
            <a:solidFill>
              <a:srgbClr val="1E764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895600" y="3657600"/>
            <a:ext cx="1219200" cy="0"/>
          </a:xfrm>
          <a:prstGeom prst="straightConnector1">
            <a:avLst/>
          </a:prstGeom>
          <a:ln>
            <a:solidFill>
              <a:srgbClr val="1E764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059704" y="2971800"/>
            <a:ext cx="1052542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SCL </a:t>
            </a:r>
            <a:r>
              <a:rPr lang="en-US" b="1" dirty="0" err="1"/>
              <a:t>m</a:t>
            </a:r>
            <a:r>
              <a:rPr lang="en-US" b="1" dirty="0" err="1" smtClean="0"/>
              <a:t>b</a:t>
            </a: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5 – 40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24200" y="2971800"/>
            <a:ext cx="988296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SCL </a:t>
            </a:r>
            <a:r>
              <a:rPr lang="en-US" b="1" dirty="0" err="1" smtClean="0"/>
              <a:t>hb</a:t>
            </a: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5 – 45 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1524000" y="3962400"/>
            <a:ext cx="457200" cy="609600"/>
          </a:xfrm>
          <a:prstGeom prst="straightConnector1">
            <a:avLst/>
          </a:prstGeom>
          <a:ln>
            <a:solidFill>
              <a:srgbClr val="1E764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133600" y="3962400"/>
            <a:ext cx="533400" cy="533400"/>
          </a:xfrm>
          <a:prstGeom prst="straightConnector1">
            <a:avLst/>
          </a:prstGeom>
          <a:ln>
            <a:solidFill>
              <a:srgbClr val="1E764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1" idx="3"/>
          </p:cNvCxnSpPr>
          <p:nvPr/>
        </p:nvCxnSpPr>
        <p:spPr>
          <a:xfrm flipV="1">
            <a:off x="5575422" y="2971800"/>
            <a:ext cx="444378" cy="145374"/>
          </a:xfrm>
          <a:prstGeom prst="straightConnector1">
            <a:avLst/>
          </a:prstGeom>
          <a:ln>
            <a:solidFill>
              <a:srgbClr val="1E764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2" idx="3"/>
          </p:cNvCxnSpPr>
          <p:nvPr/>
        </p:nvCxnSpPr>
        <p:spPr>
          <a:xfrm>
            <a:off x="5667147" y="2355174"/>
            <a:ext cx="428853" cy="7026"/>
          </a:xfrm>
          <a:prstGeom prst="straightConnector1">
            <a:avLst/>
          </a:prstGeom>
          <a:ln>
            <a:solidFill>
              <a:srgbClr val="1E764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7162800" y="2057400"/>
            <a:ext cx="381000" cy="304800"/>
          </a:xfrm>
          <a:prstGeom prst="straightConnector1">
            <a:avLst/>
          </a:prstGeom>
          <a:ln>
            <a:solidFill>
              <a:srgbClr val="1E764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705600" y="1524000"/>
            <a:ext cx="0" cy="304800"/>
          </a:xfrm>
          <a:prstGeom prst="straightConnector1">
            <a:avLst/>
          </a:prstGeom>
          <a:ln>
            <a:solidFill>
              <a:srgbClr val="1E764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038600" y="3657600"/>
            <a:ext cx="990600" cy="0"/>
          </a:xfrm>
          <a:prstGeom prst="straightConnector1">
            <a:avLst/>
          </a:prstGeom>
          <a:ln>
            <a:solidFill>
              <a:srgbClr val="1E764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038600" y="3235151"/>
            <a:ext cx="82644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5 – 35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495800" y="4419600"/>
            <a:ext cx="941521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7</a:t>
            </a:r>
            <a:r>
              <a:rPr lang="en-US" b="1" dirty="0" smtClean="0"/>
              <a:t>0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Slot 32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724400" y="3962400"/>
            <a:ext cx="228600" cy="381000"/>
          </a:xfrm>
          <a:prstGeom prst="straightConnector1">
            <a:avLst/>
          </a:prstGeom>
          <a:ln>
            <a:solidFill>
              <a:srgbClr val="1E764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324600" y="3048000"/>
            <a:ext cx="82644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Ring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5 – 40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153400" y="2438400"/>
            <a:ext cx="774822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50*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DH13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077200" y="3048000"/>
            <a:ext cx="787671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150*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QH26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705600" y="4343400"/>
            <a:ext cx="91627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RTBT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5 – 25* </a:t>
            </a:r>
          </a:p>
        </p:txBody>
      </p:sp>
      <p:cxnSp>
        <p:nvCxnSpPr>
          <p:cNvPr id="62" name="Straight Arrow Connector 61"/>
          <p:cNvCxnSpPr>
            <a:stCxn id="59" idx="1"/>
          </p:cNvCxnSpPr>
          <p:nvPr/>
        </p:nvCxnSpPr>
        <p:spPr>
          <a:xfrm flipH="1">
            <a:off x="7391400" y="2736174"/>
            <a:ext cx="762000" cy="311826"/>
          </a:xfrm>
          <a:prstGeom prst="straightConnector1">
            <a:avLst/>
          </a:prstGeom>
          <a:ln>
            <a:solidFill>
              <a:srgbClr val="1E764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7848600" y="3200400"/>
            <a:ext cx="304800" cy="609600"/>
          </a:xfrm>
          <a:prstGeom prst="straightConnector1">
            <a:avLst/>
          </a:prstGeom>
          <a:ln>
            <a:solidFill>
              <a:srgbClr val="1E764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943600" y="5410200"/>
            <a:ext cx="3298299" cy="761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*  3 days after 1.3 MW</a:t>
            </a:r>
          </a:p>
          <a:p>
            <a:pPr>
              <a:lnSpc>
                <a:spcPct val="90000"/>
              </a:lnSpc>
            </a:pPr>
            <a:r>
              <a:rPr lang="en-US" sz="1600" dirty="0" smtClean="0"/>
              <a:t>** No survey near this time, </a:t>
            </a:r>
            <a:br>
              <a:rPr lang="en-US" sz="1600" dirty="0" smtClean="0"/>
            </a:br>
            <a:r>
              <a:rPr lang="en-US" sz="1600" dirty="0" smtClean="0"/>
              <a:t>    indicated does rates are typical 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5486400" y="1905000"/>
            <a:ext cx="609600" cy="381000"/>
          </a:xfrm>
          <a:prstGeom prst="straightConnector1">
            <a:avLst/>
          </a:prstGeom>
          <a:ln>
            <a:solidFill>
              <a:srgbClr val="1E764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066800" y="5296652"/>
            <a:ext cx="4648200" cy="1095685"/>
          </a:xfrm>
          <a:prstGeom prst="rect">
            <a:avLst/>
          </a:prstGeom>
          <a:solidFill>
            <a:srgbClr val="CCFFCC"/>
          </a:solidFill>
          <a:ln>
            <a:solidFill>
              <a:srgbClr val="1E764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rgbClr val="1E7640"/>
                </a:solidFill>
              </a:rPr>
              <a:t>Except for a few hot spots, the dose rates are relatively low but improvements are needed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715000" y="4267200"/>
            <a:ext cx="813043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HEBT</a:t>
            </a:r>
          </a:p>
          <a:p>
            <a:pPr>
              <a:lnSpc>
                <a:spcPct val="90000"/>
              </a:lnSpc>
            </a:pPr>
            <a:r>
              <a:rPr lang="en-US" b="1" dirty="0" smtClean="0"/>
              <a:t>&lt;5**</a:t>
            </a:r>
          </a:p>
        </p:txBody>
      </p:sp>
    </p:spTree>
    <p:extLst>
      <p:ext uri="{BB962C8B-B14F-4D97-AF65-F5344CB8AC3E}">
        <p14:creationId xmlns:p14="http://schemas.microsoft.com/office/powerpoint/2010/main" val="4031890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Y16 Q1-4 Official R2-1 FY17 Unofficial-Planning 05-31-16.x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06" y="304800"/>
            <a:ext cx="10287000" cy="6656294"/>
          </a:xfrm>
          <a:prstGeom prst="rect">
            <a:avLst/>
          </a:prstGeom>
        </p:spPr>
      </p:pic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76200" y="108770"/>
            <a:ext cx="8991600" cy="406265"/>
          </a:xfrm>
        </p:spPr>
        <p:txBody>
          <a:bodyPr/>
          <a:lstStyle/>
          <a:p>
            <a:r>
              <a:rPr lang="en-US" sz="2400" dirty="0"/>
              <a:t>SNS will operate Targ</a:t>
            </a:r>
            <a:r>
              <a:rPr lang="en-US" sz="2400" dirty="0">
                <a:solidFill>
                  <a:srgbClr val="1E7640"/>
                </a:solidFill>
              </a:rPr>
              <a:t>et</a:t>
            </a:r>
            <a:r>
              <a:rPr lang="en-US" sz="2400" dirty="0"/>
              <a:t> 14 at 1.0 MW until October 1, 2016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5957" y="5715000"/>
            <a:ext cx="8642640" cy="457200"/>
          </a:xfrm>
        </p:spPr>
        <p:txBody>
          <a:bodyPr/>
          <a:lstStyle/>
          <a:p>
            <a:r>
              <a:rPr lang="en-US" sz="1600" dirty="0"/>
              <a:t>Schedule is now official through September 30, 2016, for beam accounting purposes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5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729430"/>
          </a:xfrm>
        </p:spPr>
        <p:txBody>
          <a:bodyPr/>
          <a:lstStyle/>
          <a:p>
            <a:r>
              <a:rPr lang="en-US" sz="2400" dirty="0" smtClean="0"/>
              <a:t>The Spallation Neutron Source (SNS) is a federally-sponsored national user facility</a:t>
            </a:r>
            <a:endParaRPr lang="en-US" sz="2400" dirty="0"/>
          </a:p>
        </p:txBody>
      </p:sp>
      <p:pic>
        <p:nvPicPr>
          <p:cNvPr id="4" name="Picture 3" descr="2012 SNS Aerial 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5943600" cy="3962400"/>
          </a:xfrm>
          <a:prstGeom prst="rect">
            <a:avLst/>
          </a:prstGeom>
        </p:spPr>
      </p:pic>
      <p:pic>
        <p:nvPicPr>
          <p:cNvPr id="5" name="Picture 4" descr="Dehmer User Facility Definiti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14400"/>
            <a:ext cx="2965027" cy="51816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09582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1043362"/>
          </a:xfrm>
        </p:spPr>
        <p:txBody>
          <a:bodyPr/>
          <a:lstStyle/>
          <a:p>
            <a:r>
              <a:rPr lang="en-US" sz="2400" dirty="0"/>
              <a:t>After a planned target change in early October 2016, SNS will operate Target 15 at 1.2 MW through </a:t>
            </a:r>
            <a:r>
              <a:rPr lang="en-US" sz="2400"/>
              <a:t>March </a:t>
            </a:r>
            <a:r>
              <a:rPr lang="en-US" sz="2400" smtClean="0"/>
              <a:t>2017 </a:t>
            </a:r>
            <a:r>
              <a:rPr lang="en-US" sz="2400" dirty="0" smtClean="0"/>
              <a:t>before the first facility extended outage for RFQ/IRP replacement</a:t>
            </a:r>
            <a:endParaRPr lang="en-US" sz="2400" dirty="0"/>
          </a:p>
        </p:txBody>
      </p:sp>
      <p:pic>
        <p:nvPicPr>
          <p:cNvPr id="3" name="Picture 2" descr="FY17 Fin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85736"/>
            <a:ext cx="10010007" cy="647706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5957" y="5867400"/>
            <a:ext cx="8642640" cy="533400"/>
          </a:xfrm>
        </p:spPr>
        <p:txBody>
          <a:bodyPr/>
          <a:lstStyle/>
          <a:p>
            <a:r>
              <a:rPr lang="en-US" sz="1600" dirty="0"/>
              <a:t>This strategy will permit us to obtain quantifiable erosion data from two different power levels for approximately equivalent numbers of beam pulses.</a:t>
            </a:r>
          </a:p>
        </p:txBody>
      </p:sp>
    </p:spTree>
    <p:extLst>
      <p:ext uri="{BB962C8B-B14F-4D97-AF65-F5344CB8AC3E}">
        <p14:creationId xmlns:p14="http://schemas.microsoft.com/office/powerpoint/2010/main" val="128768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636290" cy="415498"/>
          </a:xfrm>
        </p:spPr>
        <p:txBody>
          <a:bodyPr/>
          <a:lstStyle/>
          <a:p>
            <a:r>
              <a:rPr lang="en-US" sz="2400" dirty="0"/>
              <a:t>SNS Work Control improvement is underway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200" y="3810000"/>
            <a:ext cx="3340484" cy="31803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Update &amp; Integrate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505200" y="838200"/>
            <a:ext cx="2807701" cy="2895600"/>
            <a:chOff x="520947" y="1469478"/>
            <a:chExt cx="2952985" cy="2910107"/>
          </a:xfrm>
        </p:grpSpPr>
        <p:sp>
          <p:nvSpPr>
            <p:cNvPr id="19" name="TextBox 18"/>
            <p:cNvSpPr txBox="1"/>
            <p:nvPr/>
          </p:nvSpPr>
          <p:spPr>
            <a:xfrm>
              <a:off x="658938" y="2674671"/>
              <a:ext cx="991233" cy="3613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latin typeface="+mn-lt"/>
                  <a:ea typeface="+mj-ea"/>
                  <a:cs typeface="+mj-cs"/>
                </a:rPr>
                <a:t>Roles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90456" y="3640326"/>
              <a:ext cx="1462693" cy="3613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FF"/>
                  </a:solidFill>
                  <a:latin typeface="+mn-lt"/>
                  <a:ea typeface="+mj-ea"/>
                  <a:cs typeface="+mj-cs"/>
                </a:rPr>
                <a:t>Training</a:t>
              </a:r>
            </a:p>
          </p:txBody>
        </p:sp>
        <p:sp>
          <p:nvSpPr>
            <p:cNvPr id="3" name="Donut 2"/>
            <p:cNvSpPr/>
            <p:nvPr/>
          </p:nvSpPr>
          <p:spPr>
            <a:xfrm>
              <a:off x="1596493" y="1469478"/>
              <a:ext cx="1877439" cy="1865524"/>
            </a:xfrm>
            <a:prstGeom prst="donut">
              <a:avLst>
                <a:gd name="adj" fmla="val 1754"/>
              </a:avLst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07832" y="1944974"/>
              <a:ext cx="998052" cy="42803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tx2"/>
                  </a:solidFill>
                  <a:latin typeface="+mn-lt"/>
                  <a:ea typeface="+mj-ea"/>
                  <a:cs typeface="+mj-cs"/>
                </a:rPr>
                <a:t>Tools</a:t>
              </a:r>
            </a:p>
          </p:txBody>
        </p:sp>
        <p:sp>
          <p:nvSpPr>
            <p:cNvPr id="17" name="Donut 16"/>
            <p:cNvSpPr/>
            <p:nvPr/>
          </p:nvSpPr>
          <p:spPr>
            <a:xfrm>
              <a:off x="520947" y="1957760"/>
              <a:ext cx="1877439" cy="1865524"/>
            </a:xfrm>
            <a:prstGeom prst="donut">
              <a:avLst>
                <a:gd name="adj" fmla="val 175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Donut 17"/>
            <p:cNvSpPr/>
            <p:nvPr/>
          </p:nvSpPr>
          <p:spPr>
            <a:xfrm>
              <a:off x="1517997" y="2514061"/>
              <a:ext cx="1877439" cy="1865524"/>
            </a:xfrm>
            <a:prstGeom prst="donut">
              <a:avLst>
                <a:gd name="adj" fmla="val 1754"/>
              </a:avLst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" name="Picture 23" descr="SNS Work Control Proced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838200"/>
            <a:ext cx="2283837" cy="2954525"/>
          </a:xfrm>
          <a:prstGeom prst="rect">
            <a:avLst/>
          </a:prstGeom>
          <a:ln w="9525" cap="sq" cmpd="sng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Right Brace 7"/>
          <p:cNvSpPr/>
          <p:nvPr/>
        </p:nvSpPr>
        <p:spPr>
          <a:xfrm rot="5400000">
            <a:off x="6057900" y="2247900"/>
            <a:ext cx="381000" cy="3810000"/>
          </a:xfrm>
          <a:prstGeom prst="rightBrace">
            <a:avLst/>
          </a:prstGeom>
          <a:ln>
            <a:solidFill>
              <a:srgbClr val="1E76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1"/>
          <p:cNvSpPr>
            <a:spLocks noGrp="1"/>
          </p:cNvSpPr>
          <p:nvPr>
            <p:ph sz="half" idx="1"/>
          </p:nvPr>
        </p:nvSpPr>
        <p:spPr>
          <a:xfrm>
            <a:off x="76200" y="990600"/>
            <a:ext cx="3581400" cy="5257800"/>
          </a:xfrm>
        </p:spPr>
        <p:txBody>
          <a:bodyPr/>
          <a:lstStyle/>
          <a:p>
            <a:r>
              <a:rPr lang="en-US" sz="1900" dirty="0">
                <a:latin typeface="+mn-lt"/>
              </a:rPr>
              <a:t>The active involvement of SNS staff is essential for success</a:t>
            </a:r>
          </a:p>
          <a:p>
            <a:r>
              <a:rPr lang="en-US" sz="1900" dirty="0">
                <a:latin typeface="+mn-lt"/>
              </a:rPr>
              <a:t>The work control improvement team is having SNS staff review and improve all phases of its work. To date, staff reviews have included:</a:t>
            </a:r>
          </a:p>
          <a:p>
            <a:pPr lvl="1"/>
            <a:r>
              <a:rPr lang="en-US" sz="1700" dirty="0">
                <a:latin typeface="+mn-lt"/>
              </a:rPr>
              <a:t>The work control process map</a:t>
            </a:r>
          </a:p>
          <a:p>
            <a:pPr lvl="1"/>
            <a:r>
              <a:rPr lang="en-US" sz="1700" dirty="0">
                <a:latin typeface="+mn-lt"/>
              </a:rPr>
              <a:t>Work control needs and requirements</a:t>
            </a:r>
          </a:p>
          <a:p>
            <a:r>
              <a:rPr lang="en-US" sz="1900" dirty="0">
                <a:latin typeface="+mn-lt"/>
              </a:rPr>
              <a:t>SNS work control functional and operational requirements for procedures and tools have been developed (June deliverable)</a:t>
            </a:r>
          </a:p>
        </p:txBody>
      </p:sp>
      <p:sp>
        <p:nvSpPr>
          <p:cNvPr id="11" name="Curved Up Ribbon 10"/>
          <p:cNvSpPr/>
          <p:nvPr/>
        </p:nvSpPr>
        <p:spPr>
          <a:xfrm>
            <a:off x="3886200" y="4419600"/>
            <a:ext cx="4740197" cy="1905000"/>
          </a:xfrm>
          <a:prstGeom prst="ellipseRibbon2">
            <a:avLst/>
          </a:prstGeom>
          <a:solidFill>
            <a:schemeClr val="bg2"/>
          </a:solidFill>
          <a:ln w="28575" cmpd="sng">
            <a:solidFill>
              <a:schemeClr val="tx2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</a:rPr>
              <a:t>Next Generation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</a:rPr>
              <a:t>SNS Work Control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000FF"/>
                </a:solidFill>
              </a:rPr>
              <a:t>June 2017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67400" y="4191000"/>
            <a:ext cx="76200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866860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29430"/>
          </a:xfrm>
        </p:spPr>
        <p:txBody>
          <a:bodyPr/>
          <a:lstStyle/>
          <a:p>
            <a:r>
              <a:rPr lang="en-US" sz="2400" dirty="0" smtClean="0"/>
              <a:t>The SNS Work Control improvement project is progressing well</a:t>
            </a:r>
            <a:endParaRPr lang="en-US" sz="2400" dirty="0"/>
          </a:p>
        </p:txBody>
      </p:sp>
      <p:sp>
        <p:nvSpPr>
          <p:cNvPr id="22" name="Content Placeholder 1"/>
          <p:cNvSpPr>
            <a:spLocks noGrp="1"/>
          </p:cNvSpPr>
          <p:nvPr>
            <p:ph sz="half" idx="1"/>
          </p:nvPr>
        </p:nvSpPr>
        <p:spPr>
          <a:xfrm>
            <a:off x="4419600" y="1143000"/>
            <a:ext cx="4495800" cy="4648200"/>
          </a:xfrm>
        </p:spPr>
        <p:txBody>
          <a:bodyPr/>
          <a:lstStyle/>
          <a:p>
            <a:r>
              <a:rPr lang="en-US" sz="2200" dirty="0" smtClean="0">
                <a:latin typeface="Arial Narrow" panose="020B0606020202030204" pitchFamily="34" charset="0"/>
              </a:rPr>
              <a:t>Other Operations, Maintenance, &amp; Services work control processes in use at ORNL were evaluated using the SNS work </a:t>
            </a:r>
            <a:r>
              <a:rPr lang="en-US" sz="2200" dirty="0">
                <a:latin typeface="Arial Narrow" panose="020B0606020202030204" pitchFamily="34" charset="0"/>
              </a:rPr>
              <a:t>c</a:t>
            </a:r>
            <a:r>
              <a:rPr lang="en-US" sz="2200" dirty="0" smtClean="0">
                <a:latin typeface="Arial Narrow" panose="020B0606020202030204" pitchFamily="34" charset="0"/>
              </a:rPr>
              <a:t>ontrol process functional </a:t>
            </a:r>
            <a:r>
              <a:rPr lang="en-US" sz="2200" dirty="0">
                <a:latin typeface="Arial Narrow" panose="020B0606020202030204" pitchFamily="34" charset="0"/>
              </a:rPr>
              <a:t>&amp; </a:t>
            </a:r>
            <a:r>
              <a:rPr lang="en-US" sz="2200" dirty="0" smtClean="0">
                <a:latin typeface="Arial Narrow" panose="020B0606020202030204" pitchFamily="34" charset="0"/>
              </a:rPr>
              <a:t>operational requirements:</a:t>
            </a:r>
          </a:p>
          <a:p>
            <a:pPr lvl="1"/>
            <a:r>
              <a:rPr lang="en-US" sz="1800" dirty="0" smtClean="0">
                <a:latin typeface="Arial Narrow" panose="020B0606020202030204" pitchFamily="34" charset="0"/>
              </a:rPr>
              <a:t>ORNL Standards-Based Management System (SBMS)</a:t>
            </a:r>
          </a:p>
          <a:p>
            <a:pPr lvl="1"/>
            <a:r>
              <a:rPr lang="en-US" sz="1800" dirty="0" smtClean="0">
                <a:latin typeface="Arial Narrow" panose="020B0606020202030204" pitchFamily="34" charset="0"/>
              </a:rPr>
              <a:t>Nonreactor Nuclear Facilities (NNFD)</a:t>
            </a:r>
          </a:p>
          <a:p>
            <a:pPr lvl="1"/>
            <a:r>
              <a:rPr lang="en-US" sz="1800" dirty="0" smtClean="0">
                <a:latin typeface="Arial Narrow" panose="020B0606020202030204" pitchFamily="34" charset="0"/>
              </a:rPr>
              <a:t>High Flux Isotope Reactor (HFIR)</a:t>
            </a:r>
          </a:p>
          <a:p>
            <a:r>
              <a:rPr lang="en-US" sz="2200" dirty="0" smtClean="0">
                <a:latin typeface="Arial Narrow" panose="020B0606020202030204" pitchFamily="34" charset="0"/>
              </a:rPr>
              <a:t>During August, the software tools used by these processes and those used by SNS will be </a:t>
            </a:r>
            <a:r>
              <a:rPr lang="en-US" sz="2200" dirty="0">
                <a:latin typeface="Arial Narrow" panose="020B0606020202030204" pitchFamily="34" charset="0"/>
              </a:rPr>
              <a:t>evaluated against the SNS work control </a:t>
            </a:r>
            <a:r>
              <a:rPr lang="en-US" sz="2200" dirty="0" smtClean="0">
                <a:latin typeface="Arial Narrow" panose="020B0606020202030204" pitchFamily="34" charset="0"/>
              </a:rPr>
              <a:t>tool </a:t>
            </a:r>
            <a:r>
              <a:rPr lang="en-US" sz="2200" dirty="0">
                <a:latin typeface="Arial Narrow" panose="020B0606020202030204" pitchFamily="34" charset="0"/>
              </a:rPr>
              <a:t>functional &amp; operational requirements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" y="1981200"/>
            <a:ext cx="3352800" cy="3429000"/>
            <a:chOff x="3505198" y="838200"/>
            <a:chExt cx="5331839" cy="5486400"/>
          </a:xfrm>
        </p:grpSpPr>
        <p:sp>
          <p:nvSpPr>
            <p:cNvPr id="7" name="TextBox 6"/>
            <p:cNvSpPr txBox="1"/>
            <p:nvPr/>
          </p:nvSpPr>
          <p:spPr>
            <a:xfrm>
              <a:off x="4648200" y="3810000"/>
              <a:ext cx="3340484" cy="40076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chemeClr val="tx2"/>
                  </a:solidFill>
                  <a:latin typeface="+mn-lt"/>
                  <a:ea typeface="+mj-ea"/>
                  <a:cs typeface="+mj-cs"/>
                </a:rPr>
                <a:t>Update &amp; Integrate</a:t>
              </a:r>
              <a:endParaRPr lang="en-US" sz="1200" b="1" dirty="0">
                <a:solidFill>
                  <a:schemeClr val="tx2"/>
                </a:solidFill>
                <a:latin typeface="+mn-lt"/>
                <a:ea typeface="+mj-ea"/>
                <a:cs typeface="+mj-cs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505198" y="838200"/>
              <a:ext cx="2807703" cy="2895600"/>
              <a:chOff x="520945" y="1469478"/>
              <a:chExt cx="2952987" cy="2910107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520945" y="2674672"/>
                <a:ext cx="1129225" cy="42067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 smtClean="0">
                    <a:latin typeface="+mn-lt"/>
                    <a:ea typeface="+mj-ea"/>
                    <a:cs typeface="+mj-cs"/>
                  </a:rPr>
                  <a:t>Roles</a:t>
                </a:r>
                <a:endParaRPr lang="en-US" sz="1200" b="1" dirty="0">
                  <a:latin typeface="+mn-lt"/>
                  <a:ea typeface="+mj-ea"/>
                  <a:cs typeface="+mj-cs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790455" y="3640326"/>
                <a:ext cx="1462692" cy="40277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 smtClean="0">
                    <a:solidFill>
                      <a:srgbClr val="0000FF"/>
                    </a:solidFill>
                    <a:latin typeface="+mn-lt"/>
                    <a:ea typeface="+mj-ea"/>
                    <a:cs typeface="+mj-cs"/>
                  </a:rPr>
                  <a:t>Training</a:t>
                </a:r>
                <a:endParaRPr lang="en-US" sz="1200" b="1" dirty="0">
                  <a:solidFill>
                    <a:srgbClr val="0000FF"/>
                  </a:solidFill>
                  <a:latin typeface="+mn-lt"/>
                  <a:ea typeface="+mj-ea"/>
                  <a:cs typeface="+mj-cs"/>
                </a:endParaRPr>
              </a:p>
            </p:txBody>
          </p:sp>
          <p:sp>
            <p:nvSpPr>
              <p:cNvPr id="3" name="Donut 2"/>
              <p:cNvSpPr/>
              <p:nvPr/>
            </p:nvSpPr>
            <p:spPr>
              <a:xfrm>
                <a:off x="1596493" y="1469478"/>
                <a:ext cx="1877439" cy="1865524"/>
              </a:xfrm>
              <a:prstGeom prst="donut">
                <a:avLst>
                  <a:gd name="adj" fmla="val 1754"/>
                </a:avLst>
              </a:prstGeom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07830" y="1944975"/>
                <a:ext cx="1216980" cy="42067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 smtClean="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rPr>
                  <a:t>Tools</a:t>
                </a:r>
                <a:endParaRPr lang="en-US" sz="1200" b="1" dirty="0">
                  <a:solidFill>
                    <a:schemeClr val="tx2"/>
                  </a:solidFill>
                  <a:latin typeface="+mn-lt"/>
                  <a:ea typeface="+mj-ea"/>
                  <a:cs typeface="+mj-cs"/>
                </a:endParaRPr>
              </a:p>
            </p:txBody>
          </p:sp>
          <p:sp>
            <p:nvSpPr>
              <p:cNvPr id="17" name="Donut 16"/>
              <p:cNvSpPr/>
              <p:nvPr/>
            </p:nvSpPr>
            <p:spPr>
              <a:xfrm>
                <a:off x="520947" y="1957760"/>
                <a:ext cx="1877439" cy="1865524"/>
              </a:xfrm>
              <a:prstGeom prst="donut">
                <a:avLst>
                  <a:gd name="adj" fmla="val 1754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Donut 17"/>
              <p:cNvSpPr/>
              <p:nvPr/>
            </p:nvSpPr>
            <p:spPr>
              <a:xfrm>
                <a:off x="1517997" y="2514061"/>
                <a:ext cx="1877439" cy="1865524"/>
              </a:xfrm>
              <a:prstGeom prst="donut">
                <a:avLst>
                  <a:gd name="adj" fmla="val 1754"/>
                </a:avLst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4" name="Picture 23" descr="SNS Work Control Procedure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838200"/>
              <a:ext cx="2283837" cy="2954525"/>
            </a:xfrm>
            <a:prstGeom prst="rect">
              <a:avLst/>
            </a:prstGeom>
            <a:ln w="9525" cap="sq" cmpd="sng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8" name="Right Brace 7"/>
            <p:cNvSpPr/>
            <p:nvPr/>
          </p:nvSpPr>
          <p:spPr>
            <a:xfrm rot="5400000">
              <a:off x="6057900" y="2247900"/>
              <a:ext cx="381000" cy="3810000"/>
            </a:xfrm>
            <a:prstGeom prst="rightBrace">
              <a:avLst/>
            </a:prstGeom>
            <a:ln>
              <a:solidFill>
                <a:srgbClr val="1E76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rved Up Ribbon 10"/>
            <p:cNvSpPr/>
            <p:nvPr/>
          </p:nvSpPr>
          <p:spPr>
            <a:xfrm>
              <a:off x="3886200" y="4419600"/>
              <a:ext cx="4740197" cy="1905000"/>
            </a:xfrm>
            <a:prstGeom prst="ellipseRibbon2">
              <a:avLst/>
            </a:prstGeom>
            <a:solidFill>
              <a:schemeClr val="bg2"/>
            </a:solidFill>
            <a:ln w="28575" cmpd="sng"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0000FF"/>
                  </a:solidFill>
                </a:rPr>
                <a:t>Next Generation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0000FF"/>
                  </a:solidFill>
                </a:rPr>
                <a:t>SNS Work Control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0000FF"/>
                  </a:solidFill>
                </a:rPr>
                <a:t>June 2017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67400" y="4191000"/>
              <a:ext cx="762000" cy="318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chemeClr val="tx2"/>
                  </a:solidFill>
                  <a:latin typeface="+mn-lt"/>
                  <a:ea typeface="+mj-ea"/>
                  <a:cs typeface="+mj-cs"/>
                </a:rPr>
                <a:t>V</a:t>
              </a:r>
              <a:endParaRPr lang="en-US" sz="1600" b="1" dirty="0">
                <a:solidFill>
                  <a:schemeClr val="tx2"/>
                </a:solidFill>
                <a:latin typeface="+mn-lt"/>
                <a:ea typeface="+mj-ea"/>
                <a:cs typeface="+mj-cs"/>
              </a:endParaRPr>
            </a:p>
          </p:txBody>
        </p:sp>
      </p:grpSp>
      <p:sp>
        <p:nvSpPr>
          <p:cNvPr id="9" name="Donut 8"/>
          <p:cNvSpPr/>
          <p:nvPr/>
        </p:nvSpPr>
        <p:spPr>
          <a:xfrm rot="18900000">
            <a:off x="1561074" y="1134645"/>
            <a:ext cx="2478551" cy="3179010"/>
          </a:xfrm>
          <a:prstGeom prst="donut">
            <a:avLst>
              <a:gd name="adj" fmla="val 1503"/>
            </a:avLst>
          </a:prstGeom>
          <a:solidFill>
            <a:srgbClr val="FF0000"/>
          </a:solidFill>
          <a:ln w="6350" cmpd="sng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91000" y="2971800"/>
            <a:ext cx="38100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08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\\nscd\Users\Freeman_David\My Documents on Server\A Safety Documentation Group\ASRC Triennial Assessment 2013 Preparation\Presentations\wsws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4126" y="990600"/>
            <a:ext cx="2252674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\\nscd\Users\Freeman_David\My Documents on Server\A Safety Documentation Group\ASRC Triennial Assessment 2013 Preparation\Presentations\healthandsafe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4572000"/>
            <a:ext cx="2438400" cy="169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090388"/>
              </p:ext>
            </p:extLst>
          </p:nvPr>
        </p:nvGraphicFramePr>
        <p:xfrm>
          <a:off x="533398" y="1065920"/>
          <a:ext cx="5486400" cy="2590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25695">
                  <a:extLst>
                    <a:ext uri="{9D8B030D-6E8A-4147-A177-3AD203B41FA5}">
                      <a16:colId xmlns="" xmlns:a16="http://schemas.microsoft.com/office/drawing/2014/main" val="2450197248"/>
                    </a:ext>
                  </a:extLst>
                </a:gridCol>
                <a:gridCol w="892141">
                  <a:extLst>
                    <a:ext uri="{9D8B030D-6E8A-4147-A177-3AD203B41FA5}">
                      <a16:colId xmlns="" xmlns:a16="http://schemas.microsoft.com/office/drawing/2014/main" val="1610694709"/>
                    </a:ext>
                  </a:extLst>
                </a:gridCol>
                <a:gridCol w="892141">
                  <a:extLst>
                    <a:ext uri="{9D8B030D-6E8A-4147-A177-3AD203B41FA5}">
                      <a16:colId xmlns="" xmlns:a16="http://schemas.microsoft.com/office/drawing/2014/main" val="1866147600"/>
                    </a:ext>
                  </a:extLst>
                </a:gridCol>
                <a:gridCol w="892141">
                  <a:extLst>
                    <a:ext uri="{9D8B030D-6E8A-4147-A177-3AD203B41FA5}">
                      <a16:colId xmlns="" xmlns:a16="http://schemas.microsoft.com/office/drawing/2014/main" val="4200786013"/>
                    </a:ext>
                  </a:extLst>
                </a:gridCol>
                <a:gridCol w="892141">
                  <a:extLst>
                    <a:ext uri="{9D8B030D-6E8A-4147-A177-3AD203B41FA5}">
                      <a16:colId xmlns="" xmlns:a16="http://schemas.microsoft.com/office/drawing/2014/main" val="3734782007"/>
                    </a:ext>
                  </a:extLst>
                </a:gridCol>
                <a:gridCol w="892141">
                  <a:extLst>
                    <a:ext uri="{9D8B030D-6E8A-4147-A177-3AD203B41FA5}">
                      <a16:colId xmlns="" xmlns:a16="http://schemas.microsoft.com/office/drawing/2014/main" val="815116336"/>
                    </a:ext>
                  </a:extLst>
                </a:gridCol>
              </a:tblGrid>
              <a:tr h="309018">
                <a:tc gridSpan="6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 Narrow" panose="020B0606020202030204" pitchFamily="34" charset="0"/>
                        </a:rPr>
                        <a:t>NSD at SNS - Total Injuries per FY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9498528"/>
                  </a:ext>
                </a:extLst>
              </a:tr>
              <a:tr h="508971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 Narrow" panose="020B0606020202030204" pitchFamily="34" charset="0"/>
                        </a:rPr>
                        <a:t>NC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 Narrow" panose="020B0606020202030204" pitchFamily="34" charset="0"/>
                        </a:rPr>
                        <a:t>FA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 Narrow" panose="020B0606020202030204" pitchFamily="34" charset="0"/>
                        </a:rPr>
                        <a:t>TRC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 Narrow" panose="020B0606020202030204" pitchFamily="34" charset="0"/>
                        </a:rPr>
                        <a:t>DART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Total injuries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25725175"/>
                  </a:ext>
                </a:extLst>
              </a:tr>
              <a:tr h="30901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 Narrow" panose="020B0606020202030204" pitchFamily="34" charset="0"/>
                        </a:rPr>
                        <a:t>FY12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783501727"/>
                  </a:ext>
                </a:extLst>
              </a:tr>
              <a:tr h="30901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 Narrow" panose="020B0606020202030204" pitchFamily="34" charset="0"/>
                        </a:rPr>
                        <a:t>FY13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718268174"/>
                  </a:ext>
                </a:extLst>
              </a:tr>
              <a:tr h="30901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 Narrow" panose="020B0606020202030204" pitchFamily="34" charset="0"/>
                        </a:rPr>
                        <a:t>FY14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59577099"/>
                  </a:ext>
                </a:extLst>
              </a:tr>
              <a:tr h="30901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 Narrow" panose="020B0606020202030204" pitchFamily="34" charset="0"/>
                        </a:rPr>
                        <a:t>FY15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437678342"/>
                  </a:ext>
                </a:extLst>
              </a:tr>
              <a:tr h="30901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 Narrow" panose="020B0606020202030204" pitchFamily="34" charset="0"/>
                        </a:rPr>
                        <a:t>FY16*</a:t>
                      </a:r>
                      <a:endParaRPr lang="en-US" sz="16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80254993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3655570"/>
            <a:ext cx="6096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ORNL Rate:  TRC= 0.75;   DART= 0.28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NSD @ SNS:  TRC= 0.77;   DART= 0.26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982"/>
            <a:ext cx="9144000" cy="729430"/>
          </a:xfrm>
        </p:spPr>
        <p:txBody>
          <a:bodyPr/>
          <a:lstStyle/>
          <a:p>
            <a:r>
              <a:rPr lang="en-US" sz="2400" dirty="0" smtClean="0"/>
              <a:t>Recordable and DART cases within </a:t>
            </a:r>
            <a:r>
              <a:rPr lang="en-US" sz="2400" dirty="0" err="1" smtClean="0"/>
              <a:t>NScD</a:t>
            </a:r>
            <a:r>
              <a:rPr lang="en-US" sz="2400" dirty="0" smtClean="0"/>
              <a:t> are consistent with laboratory averages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4383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4887767"/>
              </p:ext>
            </p:extLst>
          </p:nvPr>
        </p:nvGraphicFramePr>
        <p:xfrm>
          <a:off x="152400" y="1122680"/>
          <a:ext cx="8763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805260"/>
              </p:ext>
            </p:extLst>
          </p:nvPr>
        </p:nvGraphicFramePr>
        <p:xfrm>
          <a:off x="4724400" y="4246880"/>
          <a:ext cx="4114800" cy="184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28700">
                  <a:extLst>
                    <a:ext uri="{9D8B030D-6E8A-4147-A177-3AD203B41FA5}">
                      <a16:colId xmlns="" xmlns:a16="http://schemas.microsoft.com/office/drawing/2014/main" val="2450197248"/>
                    </a:ext>
                  </a:extLst>
                </a:gridCol>
                <a:gridCol w="1028700">
                  <a:extLst>
                    <a:ext uri="{9D8B030D-6E8A-4147-A177-3AD203B41FA5}">
                      <a16:colId xmlns="" xmlns:a16="http://schemas.microsoft.com/office/drawing/2014/main" val="1610694709"/>
                    </a:ext>
                  </a:extLst>
                </a:gridCol>
                <a:gridCol w="1028700">
                  <a:extLst>
                    <a:ext uri="{9D8B030D-6E8A-4147-A177-3AD203B41FA5}">
                      <a16:colId xmlns="" xmlns:a16="http://schemas.microsoft.com/office/drawing/2014/main" val="1866147600"/>
                    </a:ext>
                  </a:extLst>
                </a:gridCol>
                <a:gridCol w="1028700">
                  <a:extLst>
                    <a:ext uri="{9D8B030D-6E8A-4147-A177-3AD203B41FA5}">
                      <a16:colId xmlns="" xmlns:a16="http://schemas.microsoft.com/office/drawing/2014/main" val="4200786013"/>
                    </a:ext>
                  </a:extLst>
                </a:gridCol>
              </a:tblGrid>
              <a:tr h="247227"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Narrow" panose="020B0606020202030204" pitchFamily="34" charset="0"/>
                        </a:rPr>
                        <a:t>NSD at SNS - Total Recordables</a:t>
                      </a:r>
                      <a:r>
                        <a:rPr lang="en-US" sz="1100" b="1" baseline="0" dirty="0">
                          <a:latin typeface="Arial Narrow" panose="020B0606020202030204" pitchFamily="34" charset="0"/>
                        </a:rPr>
                        <a:t> per FY</a:t>
                      </a:r>
                      <a:endParaRPr lang="en-US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68320649"/>
                  </a:ext>
                </a:extLst>
              </a:tr>
              <a:tr h="247227"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Narrow" panose="020B0606020202030204" pitchFamily="34" charset="0"/>
                        </a:rPr>
                        <a:t>TRC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Narrow" panose="020B0606020202030204" pitchFamily="34" charset="0"/>
                        </a:rPr>
                        <a:t>DART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Arial Narrow" panose="020B0606020202030204" pitchFamily="34" charset="0"/>
                        </a:rPr>
                        <a:t>Hours worked</a:t>
                      </a:r>
                      <a:endParaRPr lang="en-US" sz="11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25725175"/>
                  </a:ext>
                </a:extLst>
              </a:tr>
              <a:tr h="24722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Narrow" panose="020B0606020202030204" pitchFamily="34" charset="0"/>
                        </a:rPr>
                        <a:t>FY12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Calibri" pitchFamily="34" charset="0"/>
                        </a:rPr>
                        <a:t>1,022,867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783501727"/>
                  </a:ext>
                </a:extLst>
              </a:tr>
              <a:tr h="24722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Narrow" panose="020B0606020202030204" pitchFamily="34" charset="0"/>
                        </a:rPr>
                        <a:t>FY13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Calibri" pitchFamily="34" charset="0"/>
                        </a:rPr>
                        <a:t>949,474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718268174"/>
                  </a:ext>
                </a:extLst>
              </a:tr>
              <a:tr h="24722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Narrow" panose="020B0606020202030204" pitchFamily="34" charset="0"/>
                        </a:rPr>
                        <a:t>FY14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Calibri" pitchFamily="34" charset="0"/>
                        </a:rPr>
                        <a:t>993,070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59577099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Narrow" panose="020B0606020202030204" pitchFamily="34" charset="0"/>
                        </a:rPr>
                        <a:t>FY15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Calibri" pitchFamily="34" charset="0"/>
                        </a:rPr>
                        <a:t>1,035,779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2437678342"/>
                  </a:ext>
                </a:extLst>
              </a:tr>
              <a:tr h="24722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Narrow" panose="020B0606020202030204" pitchFamily="34" charset="0"/>
                        </a:rPr>
                        <a:t>FY16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Calibri" pitchFamily="34" charset="0"/>
                        </a:rPr>
                        <a:t>775,914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802549933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36982"/>
            <a:ext cx="8991600" cy="729430"/>
          </a:xfrm>
        </p:spPr>
        <p:txBody>
          <a:bodyPr/>
          <a:lstStyle/>
          <a:p>
            <a:r>
              <a:rPr lang="en-US" sz="2400" dirty="0" smtClean="0"/>
              <a:t>SNS has seen an increase in both TRC and DART in 2016 principally due to two events</a:t>
            </a:r>
            <a:endParaRPr lang="en-US" sz="2400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152400" y="4114800"/>
            <a:ext cx="4495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latin typeface="Arial Narrow" panose="020B0606020202030204" pitchFamily="34" charset="0"/>
              </a:rPr>
              <a:t>Employee struck on head by falling object during elevated work in the klystron gallery – in depth investigation and change to work practices</a:t>
            </a:r>
          </a:p>
          <a:p>
            <a:r>
              <a:rPr lang="en-US" sz="2200" dirty="0" smtClean="0">
                <a:latin typeface="Arial Narrow" panose="020B0606020202030204" pitchFamily="34" charset="0"/>
              </a:rPr>
              <a:t>Employee injured knee when stepping on a roof to inspect a job</a:t>
            </a:r>
            <a:endParaRPr lang="en-US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6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4994695"/>
              </p:ext>
            </p:extLst>
          </p:nvPr>
        </p:nvGraphicFramePr>
        <p:xfrm>
          <a:off x="228600" y="838200"/>
          <a:ext cx="864235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0782206"/>
              </p:ext>
            </p:extLst>
          </p:nvPr>
        </p:nvGraphicFramePr>
        <p:xfrm>
          <a:off x="76200" y="3657600"/>
          <a:ext cx="89916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29430"/>
          </a:xfrm>
        </p:spPr>
        <p:txBody>
          <a:bodyPr/>
          <a:lstStyle/>
          <a:p>
            <a:r>
              <a:rPr lang="en-US" sz="2400" dirty="0" smtClean="0"/>
              <a:t>ORNL recordable cases in 2015 were dominated by slips and falls during ice events – overall trends are generally constant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250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29430"/>
          </a:xfrm>
        </p:spPr>
        <p:txBody>
          <a:bodyPr/>
          <a:lstStyle/>
          <a:p>
            <a:r>
              <a:rPr lang="en-US" sz="2400" dirty="0" smtClean="0"/>
              <a:t>ORNL overall rates compare favorably with other DOE laboratories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066800" y="3046539"/>
            <a:ext cx="7696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i="1" dirty="0">
                <a:solidFill>
                  <a:srgbClr val="0033CC"/>
                </a:solidFill>
                <a:latin typeface="Arial Narrow" pitchFamily="34" charset="0"/>
              </a:rPr>
              <a:t>TRC - Total Recordable Case. the total number of work related injuries or illnesses that resulted in death, days away from work, job transfer or restriction or other recordable case.</a:t>
            </a:r>
          </a:p>
        </p:txBody>
      </p:sp>
      <p:graphicFrame>
        <p:nvGraphicFramePr>
          <p:cNvPr id="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8901582"/>
              </p:ext>
            </p:extLst>
          </p:nvPr>
        </p:nvGraphicFramePr>
        <p:xfrm>
          <a:off x="31143" y="3626990"/>
          <a:ext cx="9144000" cy="2329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066800" y="5956756"/>
            <a:ext cx="7696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i="1" dirty="0">
                <a:solidFill>
                  <a:srgbClr val="006600"/>
                </a:solidFill>
                <a:latin typeface="Arial Narrow" pitchFamily="34" charset="0"/>
              </a:rPr>
              <a:t>DART - (Days Away, Restricted or on Job Transfer), the number of days away from work plus the number of days on restricted work activity or job transfer.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23136" y="891530"/>
            <a:ext cx="83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>
                <a:solidFill>
                  <a:srgbClr val="7030A0"/>
                </a:solidFill>
                <a:latin typeface="Arial Narrow" pitchFamily="34" charset="0"/>
              </a:rPr>
              <a:t>July 2016</a:t>
            </a:r>
          </a:p>
        </p:txBody>
      </p:sp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277597"/>
              </p:ext>
            </p:extLst>
          </p:nvPr>
        </p:nvGraphicFramePr>
        <p:xfrm>
          <a:off x="31143" y="854234"/>
          <a:ext cx="9144000" cy="2196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572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" name="Straight Connector 130"/>
          <p:cNvCxnSpPr/>
          <p:nvPr/>
        </p:nvCxnSpPr>
        <p:spPr>
          <a:xfrm>
            <a:off x="285494" y="2819400"/>
            <a:ext cx="8407003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3764783" y="2644417"/>
            <a:ext cx="0" cy="3591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8463897" y="292195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Dec 2014</a:t>
            </a:r>
            <a:endParaRPr lang="en-US" sz="900" dirty="0"/>
          </a:p>
        </p:txBody>
      </p:sp>
      <p:sp>
        <p:nvSpPr>
          <p:cNvPr id="141" name="Oval 140"/>
          <p:cNvSpPr/>
          <p:nvPr/>
        </p:nvSpPr>
        <p:spPr>
          <a:xfrm>
            <a:off x="538566" y="2773682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5" name="TextBox 144"/>
          <p:cNvSpPr txBox="1"/>
          <p:nvPr/>
        </p:nvSpPr>
        <p:spPr>
          <a:xfrm>
            <a:off x="2919108" y="2218374"/>
            <a:ext cx="852743" cy="36933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Sample Can Failure 12/4</a:t>
            </a:r>
            <a:endParaRPr lang="en-US" sz="900" dirty="0"/>
          </a:p>
        </p:txBody>
      </p:sp>
      <p:sp>
        <p:nvSpPr>
          <p:cNvPr id="146" name="Oval 145"/>
          <p:cNvSpPr/>
          <p:nvPr/>
        </p:nvSpPr>
        <p:spPr>
          <a:xfrm>
            <a:off x="2372817" y="2772099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7" name="Oval 146"/>
          <p:cNvSpPr/>
          <p:nvPr/>
        </p:nvSpPr>
        <p:spPr>
          <a:xfrm>
            <a:off x="3845067" y="2778645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8" name="Oval 147"/>
          <p:cNvSpPr/>
          <p:nvPr/>
        </p:nvSpPr>
        <p:spPr>
          <a:xfrm>
            <a:off x="7085400" y="2772099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9" name="Oval 148"/>
          <p:cNvSpPr/>
          <p:nvPr/>
        </p:nvSpPr>
        <p:spPr>
          <a:xfrm>
            <a:off x="1486006" y="2774147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51" name="Oval 150"/>
          <p:cNvSpPr/>
          <p:nvPr/>
        </p:nvSpPr>
        <p:spPr>
          <a:xfrm>
            <a:off x="6730802" y="2773610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52" name="Oval 151"/>
          <p:cNvSpPr/>
          <p:nvPr/>
        </p:nvSpPr>
        <p:spPr>
          <a:xfrm>
            <a:off x="6528444" y="2783991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53" name="TextBox 152"/>
          <p:cNvSpPr txBox="1"/>
          <p:nvPr/>
        </p:nvSpPr>
        <p:spPr>
          <a:xfrm>
            <a:off x="366623" y="3360434"/>
            <a:ext cx="854285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Unexpected Discharge of Cryogenic Liquid He 6/21</a:t>
            </a:r>
            <a:endParaRPr lang="en-US" sz="900" dirty="0"/>
          </a:p>
        </p:txBody>
      </p:sp>
      <p:sp>
        <p:nvSpPr>
          <p:cNvPr id="155" name="TextBox 154"/>
          <p:cNvSpPr txBox="1"/>
          <p:nvPr/>
        </p:nvSpPr>
        <p:spPr>
          <a:xfrm>
            <a:off x="3682878" y="4145348"/>
            <a:ext cx="854285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PPS Key Exchange Failure 1/15</a:t>
            </a:r>
            <a:endParaRPr lang="en-US" sz="900" dirty="0"/>
          </a:p>
        </p:txBody>
      </p:sp>
      <p:sp>
        <p:nvSpPr>
          <p:cNvPr id="156" name="TextBox 155"/>
          <p:cNvSpPr txBox="1"/>
          <p:nvPr/>
        </p:nvSpPr>
        <p:spPr>
          <a:xfrm>
            <a:off x="5058275" y="1645040"/>
            <a:ext cx="866185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Cut into Live Circuit at CUB 7/30</a:t>
            </a:r>
            <a:endParaRPr lang="en-US" sz="900" dirty="0"/>
          </a:p>
        </p:txBody>
      </p:sp>
      <p:sp>
        <p:nvSpPr>
          <p:cNvPr id="159" name="TextBox 158"/>
          <p:cNvSpPr txBox="1"/>
          <p:nvPr/>
        </p:nvSpPr>
        <p:spPr>
          <a:xfrm>
            <a:off x="7506771" y="1871707"/>
            <a:ext cx="928471" cy="64633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Incorrect IPPS Software Version BL-7 11/10</a:t>
            </a:r>
            <a:endParaRPr lang="en-US" sz="900" dirty="0"/>
          </a:p>
        </p:txBody>
      </p:sp>
      <p:sp>
        <p:nvSpPr>
          <p:cNvPr id="160" name="TextBox 159"/>
          <p:cNvSpPr txBox="1"/>
          <p:nvPr/>
        </p:nvSpPr>
        <p:spPr>
          <a:xfrm>
            <a:off x="6461745" y="1264279"/>
            <a:ext cx="941523" cy="46166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Cooling Loop Valve Line-up Error 9/30</a:t>
            </a:r>
            <a:endParaRPr lang="en-US" sz="800" dirty="0"/>
          </a:p>
        </p:txBody>
      </p:sp>
      <p:sp>
        <p:nvSpPr>
          <p:cNvPr id="161" name="TextBox 160"/>
          <p:cNvSpPr txBox="1"/>
          <p:nvPr/>
        </p:nvSpPr>
        <p:spPr>
          <a:xfrm>
            <a:off x="6669596" y="3360434"/>
            <a:ext cx="909232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Klystron Gallery Shock 9/16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7772400" y="4669794"/>
            <a:ext cx="854285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Discovery of Exposed contacts on receptacles 11/5</a:t>
            </a:r>
            <a:endParaRPr lang="en-US" sz="900" dirty="0"/>
          </a:p>
        </p:txBody>
      </p:sp>
      <p:sp>
        <p:nvSpPr>
          <p:cNvPr id="165" name="Oval 164"/>
          <p:cNvSpPr/>
          <p:nvPr/>
        </p:nvSpPr>
        <p:spPr>
          <a:xfrm>
            <a:off x="668291" y="2755458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3" name="Oval 172"/>
          <p:cNvSpPr/>
          <p:nvPr/>
        </p:nvSpPr>
        <p:spPr>
          <a:xfrm>
            <a:off x="1116263" y="2769079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4" name="Oval 173"/>
          <p:cNvSpPr/>
          <p:nvPr/>
        </p:nvSpPr>
        <p:spPr>
          <a:xfrm>
            <a:off x="908457" y="2767484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7" name="Oval 176"/>
          <p:cNvSpPr/>
          <p:nvPr/>
        </p:nvSpPr>
        <p:spPr>
          <a:xfrm>
            <a:off x="6895394" y="2773609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7" name="TextBox 186"/>
          <p:cNvSpPr txBox="1"/>
          <p:nvPr/>
        </p:nvSpPr>
        <p:spPr>
          <a:xfrm>
            <a:off x="908457" y="4379453"/>
            <a:ext cx="818321" cy="92333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Warm Compressor Started without Interlocks 7/23</a:t>
            </a:r>
            <a:endParaRPr lang="en-US" sz="900" dirty="0"/>
          </a:p>
        </p:txBody>
      </p:sp>
      <p:sp>
        <p:nvSpPr>
          <p:cNvPr id="188" name="TextBox 187"/>
          <p:cNvSpPr txBox="1"/>
          <p:nvPr/>
        </p:nvSpPr>
        <p:spPr>
          <a:xfrm>
            <a:off x="200097" y="1589687"/>
            <a:ext cx="709869" cy="64633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Damaged BL-11A Collimator 7/1</a:t>
            </a:r>
            <a:endParaRPr lang="en-US" sz="900" dirty="0"/>
          </a:p>
        </p:txBody>
      </p:sp>
      <p:cxnSp>
        <p:nvCxnSpPr>
          <p:cNvPr id="195" name="Straight Connector 194"/>
          <p:cNvCxnSpPr>
            <a:stCxn id="145" idx="0"/>
            <a:endCxn id="145" idx="0"/>
          </p:cNvCxnSpPr>
          <p:nvPr/>
        </p:nvCxnSpPr>
        <p:spPr>
          <a:xfrm>
            <a:off x="3345480" y="221837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Elbow Connector 205"/>
          <p:cNvCxnSpPr>
            <a:stCxn id="188" idx="2"/>
            <a:endCxn id="165" idx="1"/>
          </p:cNvCxnSpPr>
          <p:nvPr/>
        </p:nvCxnSpPr>
        <p:spPr>
          <a:xfrm rot="16200000" flipH="1">
            <a:off x="350581" y="2440468"/>
            <a:ext cx="533529" cy="1246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209"/>
          <p:cNvSpPr txBox="1"/>
          <p:nvPr/>
        </p:nvSpPr>
        <p:spPr>
          <a:xfrm>
            <a:off x="1486612" y="3343803"/>
            <a:ext cx="762000" cy="92333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Hand </a:t>
            </a:r>
            <a:r>
              <a:rPr lang="en-US" sz="900" dirty="0" err="1" smtClean="0"/>
              <a:t>Contam</a:t>
            </a:r>
            <a:r>
              <a:rPr lang="en-US" sz="900" dirty="0" smtClean="0"/>
              <a:t>. after handling samples 8/7</a:t>
            </a:r>
            <a:endParaRPr lang="en-US" sz="900" dirty="0"/>
          </a:p>
        </p:txBody>
      </p:sp>
      <p:sp>
        <p:nvSpPr>
          <p:cNvPr id="212" name="TextBox 211"/>
          <p:cNvSpPr txBox="1"/>
          <p:nvPr/>
        </p:nvSpPr>
        <p:spPr>
          <a:xfrm>
            <a:off x="2034511" y="4408184"/>
            <a:ext cx="831857" cy="64633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Unlabeled chemicals in BSM Labs 8/9</a:t>
            </a:r>
            <a:endParaRPr lang="en-US" sz="900" dirty="0"/>
          </a:p>
        </p:txBody>
      </p:sp>
      <p:sp>
        <p:nvSpPr>
          <p:cNvPr id="218" name="Oval 217"/>
          <p:cNvSpPr/>
          <p:nvPr/>
        </p:nvSpPr>
        <p:spPr>
          <a:xfrm>
            <a:off x="5579400" y="2760566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19" name="Oval 218"/>
          <p:cNvSpPr/>
          <p:nvPr/>
        </p:nvSpPr>
        <p:spPr>
          <a:xfrm>
            <a:off x="5799416" y="2769543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0" name="Oval 219"/>
          <p:cNvSpPr/>
          <p:nvPr/>
        </p:nvSpPr>
        <p:spPr>
          <a:xfrm>
            <a:off x="3960181" y="2779503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1" name="Oval 220"/>
          <p:cNvSpPr/>
          <p:nvPr/>
        </p:nvSpPr>
        <p:spPr>
          <a:xfrm>
            <a:off x="3455288" y="2774147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2" name="TextBox 221"/>
          <p:cNvSpPr txBox="1"/>
          <p:nvPr/>
        </p:nvSpPr>
        <p:spPr>
          <a:xfrm>
            <a:off x="2777834" y="3345078"/>
            <a:ext cx="847725" cy="64633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Pump Failures Sensible DI Water 11/26</a:t>
            </a:r>
            <a:endParaRPr lang="en-US" sz="900" dirty="0"/>
          </a:p>
        </p:txBody>
      </p:sp>
      <p:cxnSp>
        <p:nvCxnSpPr>
          <p:cNvPr id="226" name="Elbow Connector 225"/>
          <p:cNvCxnSpPr>
            <a:stCxn id="155" idx="0"/>
            <a:endCxn id="147" idx="4"/>
          </p:cNvCxnSpPr>
          <p:nvPr/>
        </p:nvCxnSpPr>
        <p:spPr>
          <a:xfrm rot="16200000" flipV="1">
            <a:off x="3361700" y="3397027"/>
            <a:ext cx="1270500" cy="22614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TextBox 227"/>
          <p:cNvSpPr txBox="1"/>
          <p:nvPr/>
        </p:nvSpPr>
        <p:spPr>
          <a:xfrm>
            <a:off x="3922691" y="1402777"/>
            <a:ext cx="805570" cy="64633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Stopper Ejection in Lab C-261 1/23</a:t>
            </a:r>
            <a:endParaRPr lang="en-US" sz="900" dirty="0"/>
          </a:p>
        </p:txBody>
      </p:sp>
      <p:cxnSp>
        <p:nvCxnSpPr>
          <p:cNvPr id="230" name="Elbow Connector 229"/>
          <p:cNvCxnSpPr>
            <a:stCxn id="228" idx="2"/>
            <a:endCxn id="220" idx="0"/>
          </p:cNvCxnSpPr>
          <p:nvPr/>
        </p:nvCxnSpPr>
        <p:spPr>
          <a:xfrm rot="5400000">
            <a:off x="3797038" y="2251064"/>
            <a:ext cx="730395" cy="326483"/>
          </a:xfrm>
          <a:prstGeom prst="bentConnector3">
            <a:avLst>
              <a:gd name="adj1" fmla="val 7503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TextBox 231"/>
          <p:cNvSpPr txBox="1"/>
          <p:nvPr/>
        </p:nvSpPr>
        <p:spPr>
          <a:xfrm>
            <a:off x="4626997" y="3092418"/>
            <a:ext cx="738487" cy="92333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PPS Operational issue at BL-1A and BL-11A  6/3</a:t>
            </a:r>
            <a:endParaRPr lang="en-US" sz="900" dirty="0"/>
          </a:p>
        </p:txBody>
      </p:sp>
      <p:sp>
        <p:nvSpPr>
          <p:cNvPr id="239" name="TextBox 238"/>
          <p:cNvSpPr txBox="1"/>
          <p:nvPr/>
        </p:nvSpPr>
        <p:spPr>
          <a:xfrm>
            <a:off x="5159323" y="4739044"/>
            <a:ext cx="678905" cy="64633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Water Leak to computer lab 6/18</a:t>
            </a:r>
            <a:endParaRPr lang="en-US" sz="900" dirty="0"/>
          </a:p>
        </p:txBody>
      </p:sp>
      <p:sp>
        <p:nvSpPr>
          <p:cNvPr id="240" name="Oval 239"/>
          <p:cNvSpPr/>
          <p:nvPr/>
        </p:nvSpPr>
        <p:spPr>
          <a:xfrm>
            <a:off x="6406362" y="2779503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1" name="Oval 240"/>
          <p:cNvSpPr/>
          <p:nvPr/>
        </p:nvSpPr>
        <p:spPr>
          <a:xfrm>
            <a:off x="3295865" y="2783169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2" name="Oval 241"/>
          <p:cNvSpPr/>
          <p:nvPr/>
        </p:nvSpPr>
        <p:spPr>
          <a:xfrm>
            <a:off x="8088714" y="2755457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3" name="Oval 242"/>
          <p:cNvSpPr/>
          <p:nvPr/>
        </p:nvSpPr>
        <p:spPr>
          <a:xfrm>
            <a:off x="6203283" y="2783991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4" name="TextBox 243"/>
          <p:cNvSpPr txBox="1"/>
          <p:nvPr/>
        </p:nvSpPr>
        <p:spPr>
          <a:xfrm>
            <a:off x="5832487" y="3379779"/>
            <a:ext cx="651499" cy="64633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Vacuum Event BL-18 8/14</a:t>
            </a:r>
            <a:endParaRPr lang="en-US" sz="900" dirty="0"/>
          </a:p>
        </p:txBody>
      </p:sp>
      <p:sp>
        <p:nvSpPr>
          <p:cNvPr id="245" name="TextBox 244"/>
          <p:cNvSpPr txBox="1"/>
          <p:nvPr/>
        </p:nvSpPr>
        <p:spPr>
          <a:xfrm>
            <a:off x="6135995" y="1883593"/>
            <a:ext cx="651499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Dropped Tank 8/25</a:t>
            </a:r>
            <a:endParaRPr lang="en-US" sz="900" dirty="0"/>
          </a:p>
        </p:txBody>
      </p:sp>
      <p:sp>
        <p:nvSpPr>
          <p:cNvPr id="303" name="TextBox 302"/>
          <p:cNvSpPr txBox="1"/>
          <p:nvPr/>
        </p:nvSpPr>
        <p:spPr>
          <a:xfrm>
            <a:off x="357255" y="6049089"/>
            <a:ext cx="39197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Legend:                ORPS Events                    Non-ORPS Events</a:t>
            </a:r>
            <a:endParaRPr lang="en-US" sz="1000" dirty="0"/>
          </a:p>
        </p:txBody>
      </p:sp>
      <p:cxnSp>
        <p:nvCxnSpPr>
          <p:cNvPr id="308" name="Straight Connector 307"/>
          <p:cNvCxnSpPr/>
          <p:nvPr/>
        </p:nvCxnSpPr>
        <p:spPr>
          <a:xfrm>
            <a:off x="1143000" y="6172200"/>
            <a:ext cx="3048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>
            <a:off x="2590800" y="6177921"/>
            <a:ext cx="3048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TextBox 332"/>
          <p:cNvSpPr txBox="1"/>
          <p:nvPr/>
        </p:nvSpPr>
        <p:spPr>
          <a:xfrm>
            <a:off x="3771851" y="2869813"/>
            <a:ext cx="4647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2014</a:t>
            </a:r>
            <a:endParaRPr lang="en-US" sz="900" dirty="0"/>
          </a:p>
        </p:txBody>
      </p:sp>
      <p:sp>
        <p:nvSpPr>
          <p:cNvPr id="334" name="TextBox 333"/>
          <p:cNvSpPr txBox="1"/>
          <p:nvPr/>
        </p:nvSpPr>
        <p:spPr>
          <a:xfrm>
            <a:off x="3373529" y="2871048"/>
            <a:ext cx="4715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2013</a:t>
            </a:r>
            <a:endParaRPr lang="en-US" sz="900" dirty="0"/>
          </a:p>
        </p:txBody>
      </p:sp>
      <p:sp>
        <p:nvSpPr>
          <p:cNvPr id="86" name="Oval 85"/>
          <p:cNvSpPr/>
          <p:nvPr/>
        </p:nvSpPr>
        <p:spPr>
          <a:xfrm>
            <a:off x="1023106" y="2769544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2" name="TextBox 91"/>
          <p:cNvSpPr txBox="1"/>
          <p:nvPr/>
        </p:nvSpPr>
        <p:spPr>
          <a:xfrm>
            <a:off x="1030395" y="1197272"/>
            <a:ext cx="721638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H Gas Cabinet Burst Disk Rupture 7/26</a:t>
            </a:r>
            <a:endParaRPr lang="en-US" sz="900" dirty="0"/>
          </a:p>
        </p:txBody>
      </p:sp>
      <p:cxnSp>
        <p:nvCxnSpPr>
          <p:cNvPr id="18" name="Elbow Connector 17"/>
          <p:cNvCxnSpPr>
            <a:stCxn id="92" idx="2"/>
            <a:endCxn id="86" idx="0"/>
          </p:cNvCxnSpPr>
          <p:nvPr/>
        </p:nvCxnSpPr>
        <p:spPr>
          <a:xfrm rot="5400000">
            <a:off x="832845" y="2211175"/>
            <a:ext cx="787442" cy="32929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/>
          <p:nvPr/>
        </p:nvSpPr>
        <p:spPr>
          <a:xfrm>
            <a:off x="1306839" y="2768762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9" name="TextBox 108"/>
          <p:cNvSpPr txBox="1"/>
          <p:nvPr/>
        </p:nvSpPr>
        <p:spPr>
          <a:xfrm>
            <a:off x="2394830" y="1173457"/>
            <a:ext cx="696739" cy="95410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Elevated Airborne Activity during Transfer Bay Entry 10/9</a:t>
            </a:r>
            <a:endParaRPr lang="en-US" sz="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68" y="152400"/>
            <a:ext cx="9144000" cy="729430"/>
          </a:xfrm>
        </p:spPr>
        <p:txBody>
          <a:bodyPr/>
          <a:lstStyle/>
          <a:p>
            <a:r>
              <a:rPr lang="en-US" sz="2400" dirty="0"/>
              <a:t>From June </a:t>
            </a:r>
            <a:r>
              <a:rPr lang="en-US" sz="2400" dirty="0" smtClean="0"/>
              <a:t>2013 </a:t>
            </a:r>
            <a:r>
              <a:rPr lang="en-US" sz="2400" dirty="0"/>
              <a:t>to </a:t>
            </a:r>
            <a:r>
              <a:rPr lang="en-US" sz="2400" dirty="0" smtClean="0"/>
              <a:t>June 2016 SNS reported 12 Occurrences and experienced 29 other significant* events (1)</a:t>
            </a:r>
            <a:endParaRPr lang="en-US" sz="2400" dirty="0"/>
          </a:p>
        </p:txBody>
      </p:sp>
      <p:sp>
        <p:nvSpPr>
          <p:cNvPr id="136" name="TextBox 135"/>
          <p:cNvSpPr txBox="1"/>
          <p:nvPr/>
        </p:nvSpPr>
        <p:spPr>
          <a:xfrm>
            <a:off x="235723" y="285263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Jun</a:t>
            </a:r>
          </a:p>
          <a:p>
            <a:r>
              <a:rPr lang="en-US" sz="900" dirty="0" smtClean="0"/>
              <a:t>2013</a:t>
            </a:r>
            <a:endParaRPr lang="en-US" sz="900" dirty="0"/>
          </a:p>
        </p:txBody>
      </p:sp>
      <p:sp>
        <p:nvSpPr>
          <p:cNvPr id="123" name="TextBox 122"/>
          <p:cNvSpPr txBox="1"/>
          <p:nvPr/>
        </p:nvSpPr>
        <p:spPr>
          <a:xfrm>
            <a:off x="1486612" y="2230611"/>
            <a:ext cx="854285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PPS Certification Failure 7/31</a:t>
            </a:r>
            <a:endParaRPr lang="en-US" sz="900" dirty="0"/>
          </a:p>
        </p:txBody>
      </p:sp>
      <p:sp>
        <p:nvSpPr>
          <p:cNvPr id="158" name="TextBox 157"/>
          <p:cNvSpPr txBox="1"/>
          <p:nvPr/>
        </p:nvSpPr>
        <p:spPr>
          <a:xfrm>
            <a:off x="6164471" y="4410323"/>
            <a:ext cx="768035" cy="50783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Target Failure 9/11</a:t>
            </a:r>
            <a:endParaRPr lang="en-US" sz="900" dirty="0"/>
          </a:p>
        </p:txBody>
      </p:sp>
      <p:sp>
        <p:nvSpPr>
          <p:cNvPr id="164" name="TextBox 163"/>
          <p:cNvSpPr txBox="1"/>
          <p:nvPr/>
        </p:nvSpPr>
        <p:spPr>
          <a:xfrm>
            <a:off x="7458070" y="4013218"/>
            <a:ext cx="564051" cy="50783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Target Failure 10/26</a:t>
            </a:r>
            <a:endParaRPr lang="en-US" sz="900" dirty="0"/>
          </a:p>
        </p:txBody>
      </p:sp>
      <p:cxnSp>
        <p:nvCxnSpPr>
          <p:cNvPr id="288" name="Elbow Connector 287"/>
          <p:cNvCxnSpPr>
            <a:stCxn id="141" idx="3"/>
            <a:endCxn id="153" idx="0"/>
          </p:cNvCxnSpPr>
          <p:nvPr/>
        </p:nvCxnSpPr>
        <p:spPr>
          <a:xfrm rot="16200000" flipH="1">
            <a:off x="419531" y="2986199"/>
            <a:ext cx="504638" cy="24383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Elbow Connector 298"/>
          <p:cNvCxnSpPr>
            <a:stCxn id="174" idx="4"/>
            <a:endCxn id="187" idx="0"/>
          </p:cNvCxnSpPr>
          <p:nvPr/>
        </p:nvCxnSpPr>
        <p:spPr>
          <a:xfrm rot="16200000" flipH="1">
            <a:off x="374560" y="3436395"/>
            <a:ext cx="1515766" cy="370349"/>
          </a:xfrm>
          <a:prstGeom prst="bentConnector3">
            <a:avLst>
              <a:gd name="adj1" fmla="val 2009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Elbow Connector 313"/>
          <p:cNvCxnSpPr>
            <a:stCxn id="173" idx="1"/>
            <a:endCxn id="123" idx="1"/>
          </p:cNvCxnSpPr>
          <p:nvPr/>
        </p:nvCxnSpPr>
        <p:spPr>
          <a:xfrm rot="5400000" flipH="1" flipV="1">
            <a:off x="1157801" y="2454358"/>
            <a:ext cx="298641" cy="35898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Elbow Connector 315"/>
          <p:cNvCxnSpPr>
            <a:stCxn id="210" idx="0"/>
            <a:endCxn id="108" idx="4"/>
          </p:cNvCxnSpPr>
          <p:nvPr/>
        </p:nvCxnSpPr>
        <p:spPr>
          <a:xfrm rot="16200000" flipV="1">
            <a:off x="1367213" y="2843403"/>
            <a:ext cx="478838" cy="52196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212" idx="0"/>
            <a:endCxn id="149" idx="5"/>
          </p:cNvCxnSpPr>
          <p:nvPr/>
        </p:nvCxnSpPr>
        <p:spPr>
          <a:xfrm rot="16200000" flipV="1">
            <a:off x="1225390" y="3183134"/>
            <a:ext cx="1551923" cy="898178"/>
          </a:xfrm>
          <a:prstGeom prst="bentConnector3">
            <a:avLst>
              <a:gd name="adj1" fmla="val 9098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109" idx="2"/>
            <a:endCxn id="146" idx="0"/>
          </p:cNvCxnSpPr>
          <p:nvPr/>
        </p:nvCxnSpPr>
        <p:spPr>
          <a:xfrm rot="5400000">
            <a:off x="2255148" y="2284046"/>
            <a:ext cx="644535" cy="331571"/>
          </a:xfrm>
          <a:prstGeom prst="bentConnector3">
            <a:avLst>
              <a:gd name="adj1" fmla="val 8577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2"/>
          <p:cNvCxnSpPr>
            <a:stCxn id="145" idx="2"/>
            <a:endCxn id="221" idx="0"/>
          </p:cNvCxnSpPr>
          <p:nvPr/>
        </p:nvCxnSpPr>
        <p:spPr>
          <a:xfrm rot="16200000" flipH="1">
            <a:off x="3326570" y="2606616"/>
            <a:ext cx="186441" cy="14862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41" idx="4"/>
            <a:endCxn id="222" idx="0"/>
          </p:cNvCxnSpPr>
          <p:nvPr/>
        </p:nvCxnSpPr>
        <p:spPr>
          <a:xfrm rot="5400000">
            <a:off x="3035334" y="3045735"/>
            <a:ext cx="465706" cy="13298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93"/>
          <p:cNvCxnSpPr>
            <a:stCxn id="232" idx="0"/>
            <a:endCxn id="218" idx="3"/>
          </p:cNvCxnSpPr>
          <p:nvPr/>
        </p:nvCxnSpPr>
        <p:spPr>
          <a:xfrm rot="5400000" flipH="1" flipV="1">
            <a:off x="5168635" y="2670286"/>
            <a:ext cx="249738" cy="59452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Elbow Connector 319"/>
          <p:cNvCxnSpPr>
            <a:stCxn id="239" idx="0"/>
            <a:endCxn id="219" idx="4"/>
          </p:cNvCxnSpPr>
          <p:nvPr/>
        </p:nvCxnSpPr>
        <p:spPr>
          <a:xfrm rot="5400000" flipH="1" flipV="1">
            <a:off x="4731853" y="3632669"/>
            <a:ext cx="1873298" cy="339452"/>
          </a:xfrm>
          <a:prstGeom prst="bentConnector3">
            <a:avLst>
              <a:gd name="adj1" fmla="val 7796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Elbow Connector 327"/>
          <p:cNvCxnSpPr>
            <a:stCxn id="156" idx="2"/>
            <a:endCxn id="243" idx="0"/>
          </p:cNvCxnSpPr>
          <p:nvPr/>
        </p:nvCxnSpPr>
        <p:spPr>
          <a:xfrm rot="16200000" flipH="1">
            <a:off x="5551171" y="2093067"/>
            <a:ext cx="631120" cy="75072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Elbow Connector 330"/>
          <p:cNvCxnSpPr>
            <a:stCxn id="240" idx="3"/>
            <a:endCxn id="244" idx="0"/>
          </p:cNvCxnSpPr>
          <p:nvPr/>
        </p:nvCxnSpPr>
        <p:spPr>
          <a:xfrm rot="5400000">
            <a:off x="6028903" y="2990952"/>
            <a:ext cx="518162" cy="25949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Elbow Connector 342"/>
          <p:cNvCxnSpPr/>
          <p:nvPr/>
        </p:nvCxnSpPr>
        <p:spPr>
          <a:xfrm rot="5400000">
            <a:off x="5898180" y="3546740"/>
            <a:ext cx="1540510" cy="202358"/>
          </a:xfrm>
          <a:prstGeom prst="bentConnector3">
            <a:avLst>
              <a:gd name="adj1" fmla="val 1954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Elbow Connector 351"/>
          <p:cNvCxnSpPr>
            <a:stCxn id="177" idx="4"/>
            <a:endCxn id="161" idx="0"/>
          </p:cNvCxnSpPr>
          <p:nvPr/>
        </p:nvCxnSpPr>
        <p:spPr>
          <a:xfrm rot="16200000" flipH="1">
            <a:off x="6783898" y="3020120"/>
            <a:ext cx="490622" cy="19000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Elbow Connector 352"/>
          <p:cNvCxnSpPr>
            <a:stCxn id="160" idx="2"/>
            <a:endCxn id="148" idx="0"/>
          </p:cNvCxnSpPr>
          <p:nvPr/>
        </p:nvCxnSpPr>
        <p:spPr>
          <a:xfrm rot="16200000" flipH="1">
            <a:off x="6505282" y="2153168"/>
            <a:ext cx="1046155" cy="19170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Elbow Connector 353"/>
          <p:cNvCxnSpPr>
            <a:stCxn id="355" idx="4"/>
            <a:endCxn id="164" idx="0"/>
          </p:cNvCxnSpPr>
          <p:nvPr/>
        </p:nvCxnSpPr>
        <p:spPr>
          <a:xfrm rot="16200000" flipH="1">
            <a:off x="7068871" y="3341992"/>
            <a:ext cx="1147937" cy="194513"/>
          </a:xfrm>
          <a:prstGeom prst="bentConnector3">
            <a:avLst>
              <a:gd name="adj1" fmla="val 119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5" name="Oval 354"/>
          <p:cNvSpPr/>
          <p:nvPr/>
        </p:nvSpPr>
        <p:spPr>
          <a:xfrm>
            <a:off x="7506771" y="2769078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56" name="Oval 355"/>
          <p:cNvSpPr/>
          <p:nvPr/>
        </p:nvSpPr>
        <p:spPr>
          <a:xfrm>
            <a:off x="7977898" y="2763597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cxnSp>
        <p:nvCxnSpPr>
          <p:cNvPr id="357" name="Elbow Connector 356"/>
          <p:cNvCxnSpPr>
            <a:stCxn id="162" idx="0"/>
            <a:endCxn id="356" idx="4"/>
          </p:cNvCxnSpPr>
          <p:nvPr/>
        </p:nvCxnSpPr>
        <p:spPr>
          <a:xfrm rot="16200000" flipV="1">
            <a:off x="7203130" y="3673380"/>
            <a:ext cx="1809994" cy="182833"/>
          </a:xfrm>
          <a:prstGeom prst="bentConnector3">
            <a:avLst>
              <a:gd name="adj1" fmla="val 8558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Elbow Connector 357"/>
          <p:cNvCxnSpPr>
            <a:stCxn id="159" idx="2"/>
            <a:endCxn id="242" idx="7"/>
          </p:cNvCxnSpPr>
          <p:nvPr/>
        </p:nvCxnSpPr>
        <p:spPr>
          <a:xfrm rot="16200000" flipH="1">
            <a:off x="7937234" y="2551810"/>
            <a:ext cx="251508" cy="18396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Elbow Connector 361"/>
          <p:cNvCxnSpPr>
            <a:stCxn id="245" idx="2"/>
            <a:endCxn id="152" idx="0"/>
          </p:cNvCxnSpPr>
          <p:nvPr/>
        </p:nvCxnSpPr>
        <p:spPr>
          <a:xfrm rot="16200000" flipH="1">
            <a:off x="6318217" y="2534951"/>
            <a:ext cx="392567" cy="10551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ontent Placeholder 2"/>
          <p:cNvSpPr>
            <a:spLocks noGrp="1"/>
          </p:cNvSpPr>
          <p:nvPr>
            <p:ph idx="1"/>
          </p:nvPr>
        </p:nvSpPr>
        <p:spPr>
          <a:xfrm>
            <a:off x="228600" y="5486400"/>
            <a:ext cx="7391400" cy="533400"/>
          </a:xfrm>
        </p:spPr>
        <p:txBody>
          <a:bodyPr/>
          <a:lstStyle/>
          <a:p>
            <a:r>
              <a:rPr lang="en-US" sz="1600" dirty="0" smtClean="0"/>
              <a:t>*</a:t>
            </a:r>
            <a:r>
              <a:rPr lang="en-US" sz="1600" dirty="0" err="1" smtClean="0"/>
              <a:t>NScD</a:t>
            </a:r>
            <a:r>
              <a:rPr lang="en-US" sz="1600" dirty="0" smtClean="0"/>
              <a:t>/SNS has a strong commitment to learning from off-normal events by conducting fact-finding to determine opportunities for improvement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1154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29430"/>
          </a:xfrm>
        </p:spPr>
        <p:txBody>
          <a:bodyPr/>
          <a:lstStyle/>
          <a:p>
            <a:r>
              <a:rPr lang="en-US" sz="2400" dirty="0"/>
              <a:t>From June 2013 to June 2016 </a:t>
            </a:r>
            <a:r>
              <a:rPr lang="en-US" sz="2400" dirty="0" smtClean="0"/>
              <a:t>SNS </a:t>
            </a:r>
            <a:r>
              <a:rPr lang="en-US" sz="2400" dirty="0"/>
              <a:t>reported </a:t>
            </a:r>
            <a:r>
              <a:rPr lang="en-US" sz="2400" dirty="0" smtClean="0"/>
              <a:t>12 </a:t>
            </a:r>
            <a:r>
              <a:rPr lang="en-US" sz="2400" dirty="0"/>
              <a:t>occurrences and experienced </a:t>
            </a:r>
            <a:r>
              <a:rPr lang="en-US" sz="2400" dirty="0" smtClean="0"/>
              <a:t>29 </a:t>
            </a:r>
            <a:r>
              <a:rPr lang="en-US" sz="2400" dirty="0"/>
              <a:t>other significant </a:t>
            </a:r>
            <a:r>
              <a:rPr lang="en-US" sz="2400" dirty="0" smtClean="0"/>
              <a:t>events (2)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5494" y="2819400"/>
            <a:ext cx="8407003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463897" y="290035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June2016</a:t>
            </a:r>
            <a:endParaRPr lang="en-US" sz="900" dirty="0"/>
          </a:p>
        </p:txBody>
      </p:sp>
      <p:sp>
        <p:nvSpPr>
          <p:cNvPr id="9" name="Oval 8"/>
          <p:cNvSpPr/>
          <p:nvPr/>
        </p:nvSpPr>
        <p:spPr>
          <a:xfrm>
            <a:off x="820268" y="2774147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57255" y="2763509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70093" y="2771298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99444" y="2759626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368322" y="2794011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412252" y="2771297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010400" y="2763510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925611" y="2756981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69290" y="2774147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104472" y="2790288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837679" y="2769545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2559972" y="300357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4068386" y="2786304"/>
            <a:ext cx="77624" cy="84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904837" y="2777371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526397" y="2763510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650035" y="2790994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795699" y="2769544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173243" y="2777598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302294" y="3269687"/>
            <a:ext cx="837554" cy="58477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Unexpected shutter opening BL-4A 2/4</a:t>
            </a:r>
            <a:endParaRPr lang="en-US" sz="800" dirty="0"/>
          </a:p>
        </p:txBody>
      </p:sp>
      <p:sp>
        <p:nvSpPr>
          <p:cNvPr id="59" name="TextBox 58"/>
          <p:cNvSpPr txBox="1"/>
          <p:nvPr/>
        </p:nvSpPr>
        <p:spPr>
          <a:xfrm>
            <a:off x="2384049" y="1223230"/>
            <a:ext cx="801765" cy="64633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Tunnel Entry w/out sign-in 7/14/15</a:t>
            </a:r>
            <a:endParaRPr lang="en-US" sz="900" dirty="0"/>
          </a:p>
        </p:txBody>
      </p:sp>
      <p:sp>
        <p:nvSpPr>
          <p:cNvPr id="60" name="TextBox 59"/>
          <p:cNvSpPr txBox="1"/>
          <p:nvPr/>
        </p:nvSpPr>
        <p:spPr>
          <a:xfrm>
            <a:off x="227048" y="2020162"/>
            <a:ext cx="819866" cy="50783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Crane</a:t>
            </a:r>
            <a:r>
              <a:rPr lang="en-US" sz="900" dirty="0" smtClean="0"/>
              <a:t> Interference 1/8</a:t>
            </a:r>
            <a:endParaRPr lang="en-US" sz="900" dirty="0"/>
          </a:p>
        </p:txBody>
      </p:sp>
      <p:sp>
        <p:nvSpPr>
          <p:cNvPr id="61" name="TextBox 60"/>
          <p:cNvSpPr txBox="1"/>
          <p:nvPr/>
        </p:nvSpPr>
        <p:spPr>
          <a:xfrm>
            <a:off x="357255" y="6049089"/>
            <a:ext cx="39197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Legend:                ORPS Events                    Non-ORPS Events</a:t>
            </a:r>
            <a:endParaRPr lang="en-US" sz="1000" dirty="0"/>
          </a:p>
        </p:txBody>
      </p:sp>
      <p:cxnSp>
        <p:nvCxnSpPr>
          <p:cNvPr id="62" name="Straight Connector 61"/>
          <p:cNvCxnSpPr/>
          <p:nvPr/>
        </p:nvCxnSpPr>
        <p:spPr>
          <a:xfrm>
            <a:off x="1143000" y="6172200"/>
            <a:ext cx="3048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590800" y="6177921"/>
            <a:ext cx="304800" cy="0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638800" y="2652775"/>
            <a:ext cx="9621" cy="3473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267587" y="2872679"/>
            <a:ext cx="496484" cy="214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2015</a:t>
            </a:r>
            <a:endParaRPr lang="en-US" sz="800" dirty="0"/>
          </a:p>
        </p:txBody>
      </p:sp>
      <p:sp>
        <p:nvSpPr>
          <p:cNvPr id="69" name="TextBox 68"/>
          <p:cNvSpPr txBox="1"/>
          <p:nvPr/>
        </p:nvSpPr>
        <p:spPr>
          <a:xfrm>
            <a:off x="5621149" y="2866073"/>
            <a:ext cx="542013" cy="221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2016</a:t>
            </a:r>
            <a:endParaRPr lang="en-US" sz="800" dirty="0"/>
          </a:p>
        </p:txBody>
      </p:sp>
      <p:sp>
        <p:nvSpPr>
          <p:cNvPr id="70" name="Oval 69"/>
          <p:cNvSpPr/>
          <p:nvPr/>
        </p:nvSpPr>
        <p:spPr>
          <a:xfrm>
            <a:off x="4783256" y="2773715"/>
            <a:ext cx="77624" cy="962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200472" y="2875647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Jan</a:t>
            </a:r>
          </a:p>
          <a:p>
            <a:r>
              <a:rPr lang="en-US" sz="900" dirty="0" smtClean="0"/>
              <a:t>2015</a:t>
            </a:r>
            <a:endParaRPr lang="en-US" sz="900" dirty="0"/>
          </a:p>
        </p:txBody>
      </p:sp>
      <p:sp>
        <p:nvSpPr>
          <p:cNvPr id="79" name="TextBox 78"/>
          <p:cNvSpPr txBox="1"/>
          <p:nvPr/>
        </p:nvSpPr>
        <p:spPr>
          <a:xfrm>
            <a:off x="892771" y="3961649"/>
            <a:ext cx="801765" cy="58477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 events – User took samples 2/9 and 2/16</a:t>
            </a:r>
            <a:endParaRPr lang="en-US" sz="800" dirty="0"/>
          </a:p>
        </p:txBody>
      </p:sp>
      <p:sp>
        <p:nvSpPr>
          <p:cNvPr id="80" name="TextBox 79"/>
          <p:cNvSpPr txBox="1"/>
          <p:nvPr/>
        </p:nvSpPr>
        <p:spPr>
          <a:xfrm>
            <a:off x="1544795" y="2100393"/>
            <a:ext cx="1125110" cy="46166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User took non-released sample 4/27</a:t>
            </a:r>
            <a:endParaRPr lang="en-US" sz="800" dirty="0"/>
          </a:p>
        </p:txBody>
      </p:sp>
      <p:sp>
        <p:nvSpPr>
          <p:cNvPr id="81" name="TextBox 80"/>
          <p:cNvSpPr txBox="1"/>
          <p:nvPr/>
        </p:nvSpPr>
        <p:spPr>
          <a:xfrm>
            <a:off x="906264" y="1466165"/>
            <a:ext cx="1007144" cy="46166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 smtClean="0"/>
              <a:t>User brought unauthorized sample 2/25</a:t>
            </a:r>
            <a:endParaRPr lang="en-US" sz="800" dirty="0"/>
          </a:p>
        </p:txBody>
      </p:sp>
      <p:sp>
        <p:nvSpPr>
          <p:cNvPr id="82" name="TextBox 81"/>
          <p:cNvSpPr txBox="1"/>
          <p:nvPr/>
        </p:nvSpPr>
        <p:spPr>
          <a:xfrm>
            <a:off x="2945110" y="3406962"/>
            <a:ext cx="801765" cy="50783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Loss of Feeder power 8/18</a:t>
            </a:r>
            <a:endParaRPr lang="en-US" sz="900" dirty="0"/>
          </a:p>
        </p:txBody>
      </p:sp>
      <p:sp>
        <p:nvSpPr>
          <p:cNvPr id="83" name="TextBox 82"/>
          <p:cNvSpPr txBox="1"/>
          <p:nvPr/>
        </p:nvSpPr>
        <p:spPr>
          <a:xfrm>
            <a:off x="1931926" y="3416000"/>
            <a:ext cx="801765" cy="64633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Powder transfer at beamline 6/15</a:t>
            </a:r>
            <a:endParaRPr lang="en-US" sz="900" dirty="0"/>
          </a:p>
        </p:txBody>
      </p:sp>
      <p:sp>
        <p:nvSpPr>
          <p:cNvPr id="84" name="TextBox 83"/>
          <p:cNvSpPr txBox="1"/>
          <p:nvPr/>
        </p:nvSpPr>
        <p:spPr>
          <a:xfrm>
            <a:off x="2733691" y="4172634"/>
            <a:ext cx="1167418" cy="50783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Work Control – check valve maintenance 8/18</a:t>
            </a:r>
            <a:endParaRPr lang="en-US" sz="900" dirty="0"/>
          </a:p>
        </p:txBody>
      </p:sp>
      <p:sp>
        <p:nvSpPr>
          <p:cNvPr id="85" name="TextBox 84"/>
          <p:cNvSpPr txBox="1"/>
          <p:nvPr/>
        </p:nvSpPr>
        <p:spPr>
          <a:xfrm>
            <a:off x="4430256" y="1831135"/>
            <a:ext cx="742987" cy="64633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Head Trauma – falling tool 10/2</a:t>
            </a:r>
            <a:endParaRPr lang="en-US" sz="900" dirty="0"/>
          </a:p>
        </p:txBody>
      </p:sp>
      <p:sp>
        <p:nvSpPr>
          <p:cNvPr id="88" name="TextBox 87"/>
          <p:cNvSpPr txBox="1"/>
          <p:nvPr/>
        </p:nvSpPr>
        <p:spPr>
          <a:xfrm>
            <a:off x="3407134" y="1695445"/>
            <a:ext cx="861248" cy="78483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User vented sample outside propped door 8/29</a:t>
            </a:r>
            <a:endParaRPr lang="en-US" sz="900" dirty="0"/>
          </a:p>
        </p:txBody>
      </p:sp>
      <p:sp>
        <p:nvSpPr>
          <p:cNvPr id="90" name="TextBox 89"/>
          <p:cNvSpPr txBox="1"/>
          <p:nvPr/>
        </p:nvSpPr>
        <p:spPr>
          <a:xfrm>
            <a:off x="7602649" y="3346749"/>
            <a:ext cx="861248" cy="78483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Inaccurate Sample Shipping Document 5/20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239557" y="1274814"/>
            <a:ext cx="861248" cy="1061829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Servo-manipulator hoist Trapped by X-</a:t>
            </a:r>
            <a:r>
              <a:rPr lang="en-US" sz="900" dirty="0" err="1" smtClean="0"/>
              <a:t>fer</a:t>
            </a:r>
            <a:r>
              <a:rPr lang="en-US" sz="900" dirty="0" smtClean="0"/>
              <a:t> Bay Shield Door 5/19</a:t>
            </a:r>
            <a:endParaRPr lang="en-US" sz="900" dirty="0"/>
          </a:p>
        </p:txBody>
      </p:sp>
      <p:sp>
        <p:nvSpPr>
          <p:cNvPr id="93" name="TextBox 92"/>
          <p:cNvSpPr txBox="1"/>
          <p:nvPr/>
        </p:nvSpPr>
        <p:spPr>
          <a:xfrm>
            <a:off x="4061852" y="3240424"/>
            <a:ext cx="854285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RFTF Evacuation due to Vent of Liquid He 8/31</a:t>
            </a:r>
            <a:endParaRPr lang="en-US" sz="900" dirty="0"/>
          </a:p>
        </p:txBody>
      </p:sp>
      <p:sp>
        <p:nvSpPr>
          <p:cNvPr id="94" name="TextBox 93"/>
          <p:cNvSpPr txBox="1"/>
          <p:nvPr/>
        </p:nvSpPr>
        <p:spPr>
          <a:xfrm>
            <a:off x="5456569" y="3346749"/>
            <a:ext cx="85428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Research Mechanic receives oil spray </a:t>
            </a:r>
            <a:r>
              <a:rPr lang="en-US" sz="900" dirty="0" smtClean="0"/>
              <a:t>3/29</a:t>
            </a:r>
            <a:endParaRPr lang="en-US" sz="900" dirty="0"/>
          </a:p>
        </p:txBody>
      </p:sp>
      <p:sp>
        <p:nvSpPr>
          <p:cNvPr id="95" name="TextBox 94"/>
          <p:cNvSpPr txBox="1"/>
          <p:nvPr/>
        </p:nvSpPr>
        <p:spPr>
          <a:xfrm>
            <a:off x="5041354" y="1095154"/>
            <a:ext cx="854285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Mild Shock at Chopper cage 11/5</a:t>
            </a:r>
            <a:endParaRPr lang="en-US" sz="900" dirty="0"/>
          </a:p>
        </p:txBody>
      </p:sp>
      <p:sp>
        <p:nvSpPr>
          <p:cNvPr id="96" name="TextBox 95"/>
          <p:cNvSpPr txBox="1"/>
          <p:nvPr/>
        </p:nvSpPr>
        <p:spPr>
          <a:xfrm>
            <a:off x="6306140" y="4161970"/>
            <a:ext cx="97911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Personnel Contamination – Transfer Bay exit 4/8</a:t>
            </a:r>
            <a:endParaRPr lang="en-US" sz="900" dirty="0"/>
          </a:p>
        </p:txBody>
      </p:sp>
      <p:sp>
        <p:nvSpPr>
          <p:cNvPr id="97" name="TextBox 96"/>
          <p:cNvSpPr txBox="1"/>
          <p:nvPr/>
        </p:nvSpPr>
        <p:spPr>
          <a:xfrm>
            <a:off x="5736019" y="2100393"/>
            <a:ext cx="854285" cy="36933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Target Failure 3/22</a:t>
            </a:r>
          </a:p>
        </p:txBody>
      </p:sp>
      <p:cxnSp>
        <p:nvCxnSpPr>
          <p:cNvPr id="100" name="Elbow Connector 99"/>
          <p:cNvCxnSpPr>
            <a:stCxn id="60" idx="2"/>
            <a:endCxn id="11" idx="7"/>
          </p:cNvCxnSpPr>
          <p:nvPr/>
        </p:nvCxnSpPr>
        <p:spPr>
          <a:xfrm rot="5400000">
            <a:off x="405444" y="2546060"/>
            <a:ext cx="249605" cy="21347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/>
          <p:cNvCxnSpPr>
            <a:stCxn id="58" idx="0"/>
            <a:endCxn id="9" idx="4"/>
          </p:cNvCxnSpPr>
          <p:nvPr/>
        </p:nvCxnSpPr>
        <p:spPr>
          <a:xfrm rot="5400000" flipH="1" flipV="1">
            <a:off x="590407" y="3001015"/>
            <a:ext cx="399337" cy="13800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/>
          <p:cNvCxnSpPr>
            <a:stCxn id="79" idx="0"/>
            <a:endCxn id="25" idx="4"/>
          </p:cNvCxnSpPr>
          <p:nvPr/>
        </p:nvCxnSpPr>
        <p:spPr>
          <a:xfrm rot="16200000" flipV="1">
            <a:off x="605229" y="3273224"/>
            <a:ext cx="1091299" cy="285552"/>
          </a:xfrm>
          <a:prstGeom prst="bentConnector3">
            <a:avLst>
              <a:gd name="adj1" fmla="val 7841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Elbow Connector 111"/>
          <p:cNvCxnSpPr>
            <a:stCxn id="81" idx="2"/>
            <a:endCxn id="27" idx="5"/>
          </p:cNvCxnSpPr>
          <p:nvPr/>
        </p:nvCxnSpPr>
        <p:spPr>
          <a:xfrm rot="5400000">
            <a:off x="817996" y="2280562"/>
            <a:ext cx="944572" cy="239108"/>
          </a:xfrm>
          <a:prstGeom prst="bentConnector3">
            <a:avLst>
              <a:gd name="adj1" fmla="val 868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Elbow Connector 117"/>
          <p:cNvCxnSpPr>
            <a:stCxn id="80" idx="2"/>
            <a:endCxn id="12" idx="7"/>
          </p:cNvCxnSpPr>
          <p:nvPr/>
        </p:nvCxnSpPr>
        <p:spPr>
          <a:xfrm rot="16200000" flipH="1">
            <a:off x="2060185" y="2609222"/>
            <a:ext cx="223329" cy="12899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Elbow Connector 122"/>
          <p:cNvCxnSpPr>
            <a:stCxn id="83" idx="0"/>
            <a:endCxn id="41" idx="4"/>
          </p:cNvCxnSpPr>
          <p:nvPr/>
        </p:nvCxnSpPr>
        <p:spPr>
          <a:xfrm rot="5400000" flipH="1" flipV="1">
            <a:off x="2170866" y="3021657"/>
            <a:ext cx="556287" cy="2324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Elbow Connector 126"/>
          <p:cNvCxnSpPr>
            <a:stCxn id="59" idx="2"/>
            <a:endCxn id="13" idx="7"/>
          </p:cNvCxnSpPr>
          <p:nvPr/>
        </p:nvCxnSpPr>
        <p:spPr>
          <a:xfrm rot="16200000" flipH="1">
            <a:off x="2423239" y="2231254"/>
            <a:ext cx="904154" cy="18076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lbow Connector 131"/>
          <p:cNvCxnSpPr>
            <a:stCxn id="14" idx="4"/>
            <a:endCxn id="82" idx="0"/>
          </p:cNvCxnSpPr>
          <p:nvPr/>
        </p:nvCxnSpPr>
        <p:spPr>
          <a:xfrm rot="5400000">
            <a:off x="3118190" y="3118018"/>
            <a:ext cx="516748" cy="6114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/>
          <p:cNvCxnSpPr>
            <a:stCxn id="82" idx="2"/>
            <a:endCxn id="84" idx="0"/>
          </p:cNvCxnSpPr>
          <p:nvPr/>
        </p:nvCxnSpPr>
        <p:spPr>
          <a:xfrm rot="5400000">
            <a:off x="3202777" y="4029417"/>
            <a:ext cx="257841" cy="2859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Elbow Connector 141"/>
          <p:cNvCxnSpPr>
            <a:stCxn id="88" idx="2"/>
            <a:endCxn id="40" idx="1"/>
          </p:cNvCxnSpPr>
          <p:nvPr/>
        </p:nvCxnSpPr>
        <p:spPr>
          <a:xfrm rot="16200000" flipH="1">
            <a:off x="3721389" y="2596643"/>
            <a:ext cx="311185" cy="7844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Elbow Connector 146"/>
          <p:cNvCxnSpPr>
            <a:stCxn id="39" idx="5"/>
            <a:endCxn id="93" idx="0"/>
          </p:cNvCxnSpPr>
          <p:nvPr/>
        </p:nvCxnSpPr>
        <p:spPr>
          <a:xfrm rot="16200000" flipH="1">
            <a:off x="4120628" y="2872056"/>
            <a:ext cx="382381" cy="35435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Elbow Connector 149"/>
          <p:cNvCxnSpPr>
            <a:stCxn id="95" idx="2"/>
          </p:cNvCxnSpPr>
          <p:nvPr/>
        </p:nvCxnSpPr>
        <p:spPr>
          <a:xfrm rot="5400000">
            <a:off x="4729007" y="2092519"/>
            <a:ext cx="1229025" cy="249957"/>
          </a:xfrm>
          <a:prstGeom prst="bentConnector3">
            <a:avLst>
              <a:gd name="adj1" fmla="val 862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Elbow Connector 180"/>
          <p:cNvCxnSpPr>
            <a:stCxn id="85" idx="2"/>
            <a:endCxn id="70" idx="6"/>
          </p:cNvCxnSpPr>
          <p:nvPr/>
        </p:nvCxnSpPr>
        <p:spPr>
          <a:xfrm rot="16200000" flipH="1">
            <a:off x="4659140" y="2620076"/>
            <a:ext cx="344351" cy="59130"/>
          </a:xfrm>
          <a:prstGeom prst="bentConnector4">
            <a:avLst>
              <a:gd name="adj1" fmla="val 43015"/>
              <a:gd name="adj2" fmla="val -4745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Elbow Connector 184"/>
          <p:cNvCxnSpPr>
            <a:stCxn id="97" idx="2"/>
            <a:endCxn id="51" idx="1"/>
          </p:cNvCxnSpPr>
          <p:nvPr/>
        </p:nvCxnSpPr>
        <p:spPr>
          <a:xfrm rot="16200000" flipH="1">
            <a:off x="6244603" y="2388283"/>
            <a:ext cx="335358" cy="49824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Elbow Connector 189"/>
          <p:cNvCxnSpPr>
            <a:stCxn id="52" idx="4"/>
            <a:endCxn id="94" idx="0"/>
          </p:cNvCxnSpPr>
          <p:nvPr/>
        </p:nvCxnSpPr>
        <p:spPr>
          <a:xfrm rot="5400000">
            <a:off x="6118611" y="2630849"/>
            <a:ext cx="481002" cy="95079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Elbow Connector 193"/>
          <p:cNvCxnSpPr>
            <a:endCxn id="16" idx="3"/>
          </p:cNvCxnSpPr>
          <p:nvPr/>
        </p:nvCxnSpPr>
        <p:spPr>
          <a:xfrm rot="5400000" flipH="1" flipV="1">
            <a:off x="6281472" y="3359854"/>
            <a:ext cx="1254525" cy="226067"/>
          </a:xfrm>
          <a:prstGeom prst="bentConnector3">
            <a:avLst>
              <a:gd name="adj1" fmla="val 6457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Elbow Connector 197"/>
          <p:cNvCxnSpPr>
            <a:stCxn id="92" idx="2"/>
            <a:endCxn id="29" idx="0"/>
          </p:cNvCxnSpPr>
          <p:nvPr/>
        </p:nvCxnSpPr>
        <p:spPr>
          <a:xfrm rot="16200000" flipH="1">
            <a:off x="7556885" y="2449939"/>
            <a:ext cx="432902" cy="20631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Elbow Connector 198"/>
          <p:cNvCxnSpPr>
            <a:stCxn id="17" idx="5"/>
            <a:endCxn id="90" idx="0"/>
          </p:cNvCxnSpPr>
          <p:nvPr/>
        </p:nvCxnSpPr>
        <p:spPr>
          <a:xfrm rot="16200000" flipH="1">
            <a:off x="7758743" y="3072219"/>
            <a:ext cx="507654" cy="4140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ontent Placeholder 2"/>
          <p:cNvSpPr>
            <a:spLocks noGrp="1"/>
          </p:cNvSpPr>
          <p:nvPr>
            <p:ph idx="1"/>
          </p:nvPr>
        </p:nvSpPr>
        <p:spPr>
          <a:xfrm>
            <a:off x="228600" y="5486400"/>
            <a:ext cx="7391400" cy="533400"/>
          </a:xfrm>
        </p:spPr>
        <p:txBody>
          <a:bodyPr/>
          <a:lstStyle/>
          <a:p>
            <a:r>
              <a:rPr lang="en-US" sz="1600" dirty="0" smtClean="0"/>
              <a:t>Sample handling has received significant attention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080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729430"/>
          </a:xfrm>
        </p:spPr>
        <p:txBody>
          <a:bodyPr/>
          <a:lstStyle/>
          <a:p>
            <a:r>
              <a:rPr lang="en-US" sz="2400" dirty="0" smtClean="0"/>
              <a:t>July 31, 2013 – Personnel Protection System (PPS) discovered to be non-operable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8650"/>
            <a:ext cx="7924800" cy="4932632"/>
          </a:xfrm>
        </p:spPr>
        <p:txBody>
          <a:bodyPr/>
          <a:lstStyle/>
          <a:p>
            <a:r>
              <a:rPr lang="en-US" sz="2000" dirty="0" smtClean="0"/>
              <a:t>The PPS is a segmented, PLC-based Safety Interlock Level 2 (SIL-2) system that accepts inputs from sub-systems, applies control logic and provides state outputs to control machine configuration for safe operations</a:t>
            </a:r>
          </a:p>
          <a:p>
            <a:pPr lvl="1"/>
            <a:r>
              <a:rPr lang="en-US" sz="1600" dirty="0"/>
              <a:t>A key design feature is redundant, independent legs (designated A and B)</a:t>
            </a:r>
          </a:p>
          <a:p>
            <a:pPr lvl="1"/>
            <a:r>
              <a:rPr lang="en-US" sz="1600" dirty="0" smtClean="0"/>
              <a:t>Inter-segment communication occurs in configuration-controlled equipment racks in the SNS Central Control Room</a:t>
            </a:r>
          </a:p>
          <a:p>
            <a:pPr marL="230188" lvl="1" indent="-230188">
              <a:spcBef>
                <a:spcPts val="1400"/>
              </a:spcBef>
              <a:buFont typeface="Arial" charset="0"/>
              <a:buChar char="•"/>
            </a:pPr>
            <a:r>
              <a:rPr lang="en-US" sz="2000" dirty="0"/>
              <a:t>A key design feature is redundant, independent legs (designated A and B)</a:t>
            </a:r>
          </a:p>
          <a:p>
            <a:r>
              <a:rPr lang="en-US" sz="2000" dirty="0" smtClean="0"/>
              <a:t>Causal Factors: Multiple errors led to a system modification that resulted in a common mode failure</a:t>
            </a:r>
          </a:p>
          <a:p>
            <a:pPr lvl="1"/>
            <a:r>
              <a:rPr lang="en-US" sz="1600" dirty="0" smtClean="0"/>
              <a:t>Design error</a:t>
            </a:r>
          </a:p>
          <a:p>
            <a:pPr lvl="1"/>
            <a:r>
              <a:rPr lang="en-US" sz="1600" dirty="0" smtClean="0"/>
              <a:t>Screen out of USI process</a:t>
            </a:r>
          </a:p>
          <a:p>
            <a:pPr lvl="1"/>
            <a:r>
              <a:rPr lang="en-US" sz="1600" dirty="0" smtClean="0"/>
              <a:t>Procedural deficiency</a:t>
            </a:r>
          </a:p>
          <a:p>
            <a:pPr lvl="1"/>
            <a:r>
              <a:rPr lang="en-US" sz="1600" dirty="0" smtClean="0"/>
              <a:t>Implementation error</a:t>
            </a:r>
          </a:p>
          <a:p>
            <a:pPr lvl="1"/>
            <a:r>
              <a:rPr lang="en-US" sz="1600" dirty="0" smtClean="0"/>
              <a:t>Installation error</a:t>
            </a:r>
          </a:p>
          <a:p>
            <a:pPr lvl="1"/>
            <a:r>
              <a:rPr lang="en-US" sz="1600" dirty="0" smtClean="0"/>
              <a:t>Testing error</a:t>
            </a:r>
          </a:p>
        </p:txBody>
      </p:sp>
      <p:pic>
        <p:nvPicPr>
          <p:cNvPr id="4" name="Picture 3" descr="jumper_instal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10000" y="4343400"/>
            <a:ext cx="4800600" cy="191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84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729430"/>
          </a:xfrm>
        </p:spPr>
        <p:txBody>
          <a:bodyPr/>
          <a:lstStyle/>
          <a:p>
            <a:r>
              <a:rPr lang="en-US" sz="2400" dirty="0" smtClean="0"/>
              <a:t>The attributes of Office of Science national user facilities are well-defined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229600" cy="4319132"/>
          </a:xfrm>
        </p:spPr>
        <p:txBody>
          <a:bodyPr/>
          <a:lstStyle/>
          <a:p>
            <a:r>
              <a:rPr lang="en-US" sz="2000" dirty="0"/>
              <a:t>The facility is </a:t>
            </a:r>
            <a:r>
              <a:rPr lang="en-US" sz="2000" dirty="0" smtClean="0"/>
              <a:t>open </a:t>
            </a:r>
            <a:r>
              <a:rPr lang="en-US" sz="2000" dirty="0"/>
              <a:t>to all interested potential users without regard to nationality or institutional </a:t>
            </a:r>
            <a:r>
              <a:rPr lang="en-US" sz="2000" dirty="0" smtClean="0"/>
              <a:t>affiliation</a:t>
            </a:r>
            <a:endParaRPr lang="en-US" sz="2000" dirty="0"/>
          </a:p>
          <a:p>
            <a:r>
              <a:rPr lang="en-US" sz="2000" dirty="0"/>
              <a:t>Allocation of facility resources is determined by merit review of the proposed </a:t>
            </a:r>
            <a:r>
              <a:rPr lang="en-US" sz="2000" dirty="0" smtClean="0"/>
              <a:t>work</a:t>
            </a:r>
            <a:endParaRPr lang="en-US" sz="2000" dirty="0"/>
          </a:p>
          <a:p>
            <a:r>
              <a:rPr lang="en-US" sz="2000" dirty="0"/>
              <a:t>User fees are not charged for non-proprietary work if the user intends to publish the research results in the open </a:t>
            </a:r>
            <a:r>
              <a:rPr lang="en-US" sz="2000" dirty="0" smtClean="0"/>
              <a:t>literature – full cost </a:t>
            </a:r>
            <a:r>
              <a:rPr lang="en-US" sz="2000" dirty="0"/>
              <a:t>recovery is required for proprietary </a:t>
            </a:r>
            <a:r>
              <a:rPr lang="en-US" sz="2000" dirty="0" smtClean="0"/>
              <a:t>work</a:t>
            </a:r>
            <a:endParaRPr lang="en-US" sz="2000" dirty="0"/>
          </a:p>
          <a:p>
            <a:r>
              <a:rPr lang="en-US" sz="2000" dirty="0"/>
              <a:t>The facility provides resources sufficient for users to conduct work safely and </a:t>
            </a:r>
            <a:r>
              <a:rPr lang="en-US" sz="2000" dirty="0" smtClean="0"/>
              <a:t>efficiently</a:t>
            </a:r>
            <a:endParaRPr lang="en-US" sz="2000" dirty="0"/>
          </a:p>
          <a:p>
            <a:r>
              <a:rPr lang="en-US" sz="2000" dirty="0"/>
              <a:t>The facility supports a formal user organization to represent the users and facilitate sharing of information, forming collaborations, and organizing research efforts </a:t>
            </a:r>
            <a:r>
              <a:rPr lang="en-US" sz="2000" dirty="0" smtClean="0"/>
              <a:t>among users</a:t>
            </a:r>
            <a:endParaRPr lang="en-US" sz="2000" dirty="0"/>
          </a:p>
          <a:p>
            <a:r>
              <a:rPr lang="en-US" sz="2000" dirty="0"/>
              <a:t>The facility capability does not compete with an available private sector </a:t>
            </a:r>
            <a:r>
              <a:rPr lang="en-US" sz="2000" dirty="0" smtClean="0"/>
              <a:t>capability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544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839200" cy="729430"/>
          </a:xfrm>
        </p:spPr>
        <p:txBody>
          <a:bodyPr/>
          <a:lstStyle/>
          <a:p>
            <a:r>
              <a:rPr lang="en-US" sz="2400" dirty="0"/>
              <a:t>User safety is critical, and we have sound processes to facilitate success (1)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990600"/>
            <a:ext cx="5715000" cy="493673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230188" indent="-230188" fontAlgn="auto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C3A"/>
              </a:buClr>
              <a:buFont typeface="Arial" pitchFamily="34" charset="0"/>
              <a:buChar char="•"/>
              <a:defRPr/>
            </a:pPr>
            <a:r>
              <a:rPr lang="en-US" sz="2000" dirty="0">
                <a:latin typeface="Arial Narrow" pitchFamily="34" charset="0"/>
              </a:rPr>
              <a:t>Every beam line must complete two Instrument Readiness Reviews before user operation can begin</a:t>
            </a:r>
          </a:p>
          <a:p>
            <a:pPr marL="800100" lvl="1" indent="-342900" fontAlgn="auto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C3A"/>
              </a:buClr>
              <a:buFont typeface="Wingdings" charset="2"/>
              <a:buChar char="ü"/>
              <a:defRPr/>
            </a:pPr>
            <a:r>
              <a:rPr lang="en-US" sz="1600" dirty="0">
                <a:latin typeface="Arial Narrow" pitchFamily="34" charset="0"/>
              </a:rPr>
              <a:t>Commissioning review</a:t>
            </a:r>
          </a:p>
          <a:p>
            <a:pPr marL="800100" lvl="1" indent="-342900" fontAlgn="auto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C3A"/>
              </a:buClr>
              <a:buFont typeface="Wingdings" charset="2"/>
              <a:buChar char="ü"/>
              <a:defRPr/>
            </a:pPr>
            <a:r>
              <a:rPr lang="en-US" sz="1600" dirty="0">
                <a:latin typeface="Arial Narrow" pitchFamily="34" charset="0"/>
              </a:rPr>
              <a:t>User Operation review</a:t>
            </a:r>
          </a:p>
          <a:p>
            <a:pPr marL="230188" indent="-230188" fontAlgn="auto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C3A"/>
              </a:buClr>
              <a:buFont typeface="Arial" pitchFamily="34" charset="0"/>
              <a:buChar char="•"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All proposals are reviewed by a team of safety professionals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to ensure that the experiment can be performed safely</a:t>
            </a:r>
          </a:p>
          <a:p>
            <a:pPr marL="230188" indent="-230188" fontAlgn="auto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C3A"/>
              </a:buClr>
              <a:buFont typeface="Arial" pitchFamily="34" charset="0"/>
              <a:buChar char="•"/>
              <a:defRPr/>
            </a:pPr>
            <a:r>
              <a:rPr lang="en-US" sz="2000" baseline="0" dirty="0">
                <a:latin typeface="Arial Narrow" pitchFamily="34" charset="0"/>
                <a:cs typeface="+mn-cs"/>
              </a:rPr>
              <a:t>The recognized, best practice of developing Quick</a:t>
            </a:r>
            <a:r>
              <a:rPr lang="en-US" sz="2000" dirty="0">
                <a:latin typeface="Arial Narrow" pitchFamily="34" charset="0"/>
                <a:cs typeface="+mn-cs"/>
              </a:rPr>
              <a:t> Start Guides for laboratory operations continues</a:t>
            </a:r>
          </a:p>
          <a:p>
            <a:pPr marL="230188" indent="-230188" fontAlgn="auto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C3A"/>
              </a:buClr>
              <a:buFont typeface="Arial" pitchFamily="34" charset="0"/>
              <a:buChar char="•"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We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manage over 7000 user samples 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annually (almost 8700 since last July); 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samples are tracked from “cradle to grave” to prevent potential safety or legacy issues</a:t>
            </a:r>
          </a:p>
          <a:p>
            <a:pPr marL="230188" indent="-230188" fontAlgn="auto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C3A"/>
              </a:buClr>
              <a:buFont typeface="Arial" pitchFamily="34" charset="0"/>
              <a:buChar char="•"/>
              <a:defRPr/>
            </a:pPr>
            <a:r>
              <a:rPr lang="en-US" sz="2000" dirty="0">
                <a:latin typeface="Arial Narrow" pitchFamily="34" charset="0"/>
                <a:cs typeface="+mn-cs"/>
              </a:rPr>
              <a:t>Beamline training has been improved for consistent  content and delivery across all </a:t>
            </a:r>
            <a:r>
              <a:rPr lang="en-US" sz="2000" dirty="0" smtClean="0">
                <a:latin typeface="Arial Narrow" pitchFamily="34" charset="0"/>
                <a:cs typeface="+mn-cs"/>
              </a:rPr>
              <a:t>beamlines 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</p:txBody>
      </p:sp>
      <p:pic>
        <p:nvPicPr>
          <p:cNvPr id="9" name="Picture 3" descr="C:\Users\c7z.ORNL\AppData\Local\Microsoft\Windows\Temporary Internet Files\Content.Outlook\677727IB\BL-4b_Jarek Majewski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914400"/>
            <a:ext cx="1836891" cy="27553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BL1 Guide Replacemen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0" y="3962400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0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839200" cy="729430"/>
          </a:xfrm>
        </p:spPr>
        <p:txBody>
          <a:bodyPr/>
          <a:lstStyle/>
          <a:p>
            <a:r>
              <a:rPr lang="en-US" sz="2400" dirty="0"/>
              <a:t>User safety is critical, and we have sound processes to facilitate success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825867"/>
          </a:xfrm>
        </p:spPr>
        <p:txBody>
          <a:bodyPr/>
          <a:lstStyle/>
          <a:p>
            <a:endParaRPr lang="en-US" sz="2000" dirty="0"/>
          </a:p>
          <a:p>
            <a:endParaRPr lang="en-US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1066800"/>
            <a:ext cx="5715000" cy="53450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230188" indent="-230188" fontAlgn="auto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C3A"/>
              </a:buClr>
              <a:buFont typeface="Arial" pitchFamily="34" charset="0"/>
              <a:buChar char="•"/>
              <a:defRPr/>
            </a:pPr>
            <a:r>
              <a:rPr lang="en-US" sz="2000" dirty="0">
                <a:latin typeface="Arial Narrow" pitchFamily="34" charset="0"/>
              </a:rPr>
              <a:t>Thousands of general user beamline proposals have been reviewed, </a:t>
            </a:r>
            <a:r>
              <a:rPr lang="en-US" sz="2000" dirty="0" smtClean="0">
                <a:latin typeface="Arial Narrow" pitchFamily="34" charset="0"/>
              </a:rPr>
              <a:t>approved </a:t>
            </a:r>
            <a:r>
              <a:rPr lang="en-US" sz="2000" dirty="0">
                <a:latin typeface="Arial Narrow" pitchFamily="34" charset="0"/>
              </a:rPr>
              <a:t>and experiments performed with no user illness or </a:t>
            </a:r>
            <a:r>
              <a:rPr lang="en-US" sz="2000" dirty="0" smtClean="0">
                <a:latin typeface="Arial Narrow" pitchFamily="34" charset="0"/>
              </a:rPr>
              <a:t>injuries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C3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Lessons Learned from users, other user facilities and our advisory </a:t>
            </a:r>
            <a:r>
              <a:rPr lang="en-US" sz="2000" dirty="0">
                <a:latin typeface="Arial Narrow" pitchFamily="34" charset="0"/>
                <a:cs typeface="+mn-cs"/>
              </a:rPr>
              <a:t>g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roups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have been implemented (e.g., subject matter expert notification, pressure hazards, chemical hazards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)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C3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>
                <a:latin typeface="Arial Narrow" pitchFamily="34" charset="0"/>
                <a:cs typeface="+mn-cs"/>
              </a:rPr>
              <a:t>Additional emphasis on </a:t>
            </a:r>
            <a:r>
              <a:rPr lang="en-US" sz="2000" dirty="0" smtClean="0">
                <a:latin typeface="Arial Narrow" pitchFamily="34" charset="0"/>
                <a:cs typeface="+mn-cs"/>
              </a:rPr>
              <a:t>users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“checking-in” their samples and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equipment </a:t>
            </a:r>
            <a:r>
              <a:rPr lang="en-US" sz="2000" dirty="0" smtClean="0">
                <a:latin typeface="Arial Narrow" pitchFamily="34" charset="0"/>
                <a:cs typeface="+mn-cs"/>
              </a:rPr>
              <a:t>- p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roper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management and disposition</a:t>
            </a:r>
            <a:r>
              <a:rPr kumimoji="0" lang="en-US" sz="20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of samples and equipment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 is reviewed and users acknowledge with sample management acknowledgement (SMA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)</a:t>
            </a:r>
          </a:p>
          <a:p>
            <a:pPr marL="230188" marR="0" lvl="0" indent="-230188" algn="l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6C3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+mn-cs"/>
              </a:rPr>
              <a:t>The Experiment Safety Summary (ESS) is used to bridge </a:t>
            </a:r>
            <a:r>
              <a:rPr lang="en-US" sz="2000" dirty="0">
                <a:latin typeface="Arial Narrow" pitchFamily="34" charset="0"/>
                <a:cs typeface="+mn-cs"/>
              </a:rPr>
              <a:t> </a:t>
            </a:r>
            <a:r>
              <a:rPr lang="en-US" sz="2000" dirty="0" smtClean="0">
                <a:latin typeface="Arial Narrow" pitchFamily="34" charset="0"/>
                <a:cs typeface="+mn-cs"/>
              </a:rPr>
              <a:t>applicable Instrument Research Safety Summary (RSS) hazards for each experiment</a:t>
            </a:r>
            <a:r>
              <a:rPr lang="en-US" sz="2000" dirty="0">
                <a:latin typeface="Arial Narrow" pitchFamily="34" charset="0"/>
                <a:cs typeface="+mn-cs"/>
              </a:rPr>
              <a:t> </a:t>
            </a:r>
            <a:r>
              <a:rPr lang="en-US" sz="2000" dirty="0" smtClean="0">
                <a:latin typeface="Arial Narrow" pitchFamily="34" charset="0"/>
                <a:cs typeface="+mn-cs"/>
              </a:rPr>
              <a:t>– the ESS is reviewed with staff and signed by the users prior to beginning their experiment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cs typeface="+mn-cs"/>
            </a:endParaRPr>
          </a:p>
        </p:txBody>
      </p:sp>
      <p:pic>
        <p:nvPicPr>
          <p:cNvPr id="10" name="Picture 2" descr="C:\Users\c7z.ORNL\AppData\Local\Microsoft\Windows\Temporary Internet Files\Content.Outlook\677727IB\BL5_Hydrating Protiens-47_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219200"/>
            <a:ext cx="2510444" cy="1828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ontent Placeholder 4" descr="2012-S0015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3" b="12683"/>
          <a:stretch>
            <a:fillRect/>
          </a:stretch>
        </p:blipFill>
        <p:spPr>
          <a:xfrm>
            <a:off x="6182845" y="3581400"/>
            <a:ext cx="2275355" cy="2549525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136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0" y="184970"/>
            <a:ext cx="9067800" cy="729430"/>
          </a:xfrm>
        </p:spPr>
        <p:txBody>
          <a:bodyPr/>
          <a:lstStyle/>
          <a:p>
            <a:r>
              <a:rPr lang="en-US" sz="2400" dirty="0" smtClean="0"/>
              <a:t>Our environmental monitoring programs support compliance with federal and state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988" y="1077443"/>
            <a:ext cx="7772400" cy="5399557"/>
          </a:xfrm>
        </p:spPr>
        <p:txBody>
          <a:bodyPr/>
          <a:lstStyle/>
          <a:p>
            <a:pPr>
              <a:defRPr/>
            </a:pPr>
            <a:r>
              <a:rPr lang="en-US" b="0" dirty="0" smtClean="0"/>
              <a:t>Rad NESHAPs Program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b="0" dirty="0" smtClean="0"/>
          </a:p>
          <a:p>
            <a:pPr marL="0" indent="0">
              <a:buNone/>
              <a:defRPr/>
            </a:pPr>
            <a:endParaRPr lang="en-US" b="0" dirty="0" smtClean="0"/>
          </a:p>
          <a:p>
            <a:pPr marL="0" indent="0">
              <a:buNone/>
              <a:defRPr/>
            </a:pPr>
            <a:endParaRPr lang="en-US" b="0" dirty="0" smtClean="0"/>
          </a:p>
          <a:p>
            <a:pPr>
              <a:defRPr/>
            </a:pPr>
            <a:endParaRPr lang="en-US" b="0" dirty="0" smtClean="0"/>
          </a:p>
          <a:p>
            <a:pPr>
              <a:defRPr/>
            </a:pPr>
            <a:r>
              <a:rPr lang="en-US" b="0" dirty="0" smtClean="0"/>
              <a:t>Groundwater monitoring program was implemented in 2004</a:t>
            </a:r>
          </a:p>
          <a:p>
            <a:pPr lvl="1">
              <a:defRPr/>
            </a:pPr>
            <a:r>
              <a:rPr lang="en-US" b="0" dirty="0" smtClean="0"/>
              <a:t>Low concentrations of radionuclides detected during baseline and subsequent operations</a:t>
            </a:r>
          </a:p>
          <a:p>
            <a:pPr lvl="1">
              <a:defRPr/>
            </a:pPr>
            <a:r>
              <a:rPr lang="en-US" b="0" dirty="0" smtClean="0"/>
              <a:t>Results remain consistent and significantly below Drinking Water Standards and Derived Concentration Standards</a:t>
            </a:r>
            <a:endParaRPr lang="en-US" b="0" dirty="0"/>
          </a:p>
        </p:txBody>
      </p:sp>
      <p:pic>
        <p:nvPicPr>
          <p:cNvPr id="4102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3457" y="1257300"/>
            <a:ext cx="3765068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92148"/>
              </p:ext>
            </p:extLst>
          </p:nvPr>
        </p:nvGraphicFramePr>
        <p:xfrm>
          <a:off x="533400" y="1495425"/>
          <a:ext cx="3962400" cy="256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0348"/>
                <a:gridCol w="2922052"/>
              </a:tblGrid>
              <a:tr h="31328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Year</a:t>
                      </a:r>
                      <a:endParaRPr lang="en-US" sz="1800" dirty="0"/>
                    </a:p>
                  </a:txBody>
                  <a:tcPr marL="91457" marR="91457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Dose (</a:t>
                      </a:r>
                      <a:r>
                        <a:rPr lang="en-US" sz="1800" dirty="0" err="1" smtClean="0"/>
                        <a:t>mrem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marL="91457" marR="91457" marT="45740" marB="45740"/>
                </a:tc>
              </a:tr>
              <a:tr h="3620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2010</a:t>
                      </a:r>
                      <a:endParaRPr lang="en-US" sz="1800" dirty="0"/>
                    </a:p>
                  </a:txBody>
                  <a:tcPr marL="91457" marR="91457" marT="45740" marB="4574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0.051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</a:tr>
              <a:tr h="3620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2011</a:t>
                      </a:r>
                      <a:endParaRPr lang="en-US" sz="1800" dirty="0"/>
                    </a:p>
                  </a:txBody>
                  <a:tcPr marL="91457" marR="91457" marT="45740" marB="4574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0.073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</a:tr>
              <a:tr h="36259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2012</a:t>
                      </a:r>
                    </a:p>
                  </a:txBody>
                  <a:tcPr marL="91457" marR="91457" marT="45740" marB="4574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0.110</a:t>
                      </a:r>
                    </a:p>
                  </a:txBody>
                  <a:tcPr marL="7620" marR="7620" marT="7620" marB="0" anchor="ctr"/>
                </a:tc>
              </a:tr>
              <a:tr h="36259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2013</a:t>
                      </a:r>
                    </a:p>
                  </a:txBody>
                  <a:tcPr marL="91457" marR="91457" marT="45740" marB="4574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0.180</a:t>
                      </a:r>
                    </a:p>
                  </a:txBody>
                  <a:tcPr marL="7620" marR="7620" marT="7620" marB="0" anchor="ctr"/>
                </a:tc>
              </a:tr>
              <a:tr h="36259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2014</a:t>
                      </a:r>
                    </a:p>
                  </a:txBody>
                  <a:tcPr marL="91457" marR="91457" marT="45740" marB="4574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0.400</a:t>
                      </a:r>
                    </a:p>
                  </a:txBody>
                  <a:tcPr marL="7620" marR="7620" marT="7620" marB="0" anchor="ctr"/>
                </a:tc>
              </a:tr>
              <a:tr h="31328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2015</a:t>
                      </a:r>
                    </a:p>
                  </a:txBody>
                  <a:tcPr marL="91457" marR="91457" marT="45740" marB="4574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0.106</a:t>
                      </a: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012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7800"/>
            <a:ext cx="9144000" cy="729430"/>
          </a:xfrm>
        </p:spPr>
        <p:txBody>
          <a:bodyPr/>
          <a:lstStyle/>
          <a:p>
            <a:r>
              <a:rPr lang="en-US" sz="2400" dirty="0" smtClean="0"/>
              <a:t>SNS aggressively manages disposition of waste to prevent accumulation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560" y="1066800"/>
            <a:ext cx="8718840" cy="2946448"/>
          </a:xfrm>
        </p:spPr>
        <p:txBody>
          <a:bodyPr/>
          <a:lstStyle/>
          <a:p>
            <a:r>
              <a:rPr lang="en-US" b="0" dirty="0" smtClean="0"/>
              <a:t>Solid wastes generated at SNS fall into four major categories. All categories have pathways to disposition:</a:t>
            </a:r>
          </a:p>
          <a:p>
            <a:pPr lvl="1"/>
            <a:r>
              <a:rPr lang="en-US" b="0" dirty="0" smtClean="0"/>
              <a:t>Sanitary/Industrial Waste (ORR Landfill)</a:t>
            </a:r>
          </a:p>
          <a:p>
            <a:pPr lvl="1"/>
            <a:r>
              <a:rPr lang="en-US" b="0" dirty="0" smtClean="0"/>
              <a:t>Low Level Waste (Clive, Utah; Nevada National Security Site [NNSS])</a:t>
            </a:r>
          </a:p>
          <a:p>
            <a:pPr lvl="1"/>
            <a:r>
              <a:rPr lang="en-US" b="0" dirty="0" smtClean="0"/>
              <a:t>Mixed Low Level Waste (Clive, Utah)</a:t>
            </a:r>
          </a:p>
          <a:p>
            <a:pPr lvl="1"/>
            <a:r>
              <a:rPr lang="en-US" b="0" dirty="0" smtClean="0"/>
              <a:t>Hazardous (no </a:t>
            </a:r>
            <a:r>
              <a:rPr lang="en-US" b="0" dirty="0" err="1" smtClean="0"/>
              <a:t>rad</a:t>
            </a:r>
            <a:r>
              <a:rPr lang="en-US" b="0" dirty="0" smtClean="0"/>
              <a:t> added) (Commercial Vendors)</a:t>
            </a:r>
          </a:p>
        </p:txBody>
      </p:sp>
      <p:pic>
        <p:nvPicPr>
          <p:cNvPr id="6" name="Picture 2" descr="DSCN34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68992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N-RAM Cask Target in Lin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660775"/>
            <a:ext cx="3121237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336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729430"/>
          </a:xfrm>
        </p:spPr>
        <p:txBody>
          <a:bodyPr/>
          <a:lstStyle/>
          <a:p>
            <a:r>
              <a:rPr lang="en-US" sz="2400" dirty="0" smtClean="0"/>
              <a:t>Target and proton beam window disposition is done at NNSS using a certified shipping cask  </a:t>
            </a:r>
          </a:p>
        </p:txBody>
      </p:sp>
      <p:pic>
        <p:nvPicPr>
          <p:cNvPr id="8195" name="Content Placeholder 5" descr="TN-RAM Cask High Bay Are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143000"/>
            <a:ext cx="3086100" cy="4114800"/>
          </a:xfrm>
        </p:spPr>
      </p:pic>
      <p:pic>
        <p:nvPicPr>
          <p:cNvPr id="7" name="Content Placeholder 5" descr="TN-RAM Cask Instrument Flo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590800"/>
            <a:ext cx="4195233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563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729430"/>
          </a:xfrm>
        </p:spPr>
        <p:txBody>
          <a:bodyPr/>
          <a:lstStyle/>
          <a:p>
            <a:r>
              <a:rPr lang="en-US" sz="2400" dirty="0" smtClean="0"/>
              <a:t>Liners containing the waste are buried at NNSS</a:t>
            </a:r>
            <a:br>
              <a:rPr lang="en-US" sz="2400" dirty="0" smtClean="0"/>
            </a:br>
            <a:endParaRPr lang="en-US" sz="2400" dirty="0" smtClean="0"/>
          </a:p>
        </p:txBody>
      </p:sp>
      <p:pic>
        <p:nvPicPr>
          <p:cNvPr id="9219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46600" y="3336925"/>
            <a:ext cx="3752850" cy="2814638"/>
          </a:xfrm>
        </p:spPr>
      </p:pic>
      <p:pic>
        <p:nvPicPr>
          <p:cNvPr id="9222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3" y="1090613"/>
            <a:ext cx="3752850" cy="281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4800600" y="1676400"/>
            <a:ext cx="37274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SNS has shipped </a:t>
            </a:r>
            <a:r>
              <a:rPr lang="en-US" dirty="0" smtClean="0"/>
              <a:t>twelve </a:t>
            </a:r>
            <a:r>
              <a:rPr lang="en-US" dirty="0"/>
              <a:t>target modules and </a:t>
            </a:r>
            <a:r>
              <a:rPr lang="en-US" dirty="0" smtClean="0"/>
              <a:t>four proton </a:t>
            </a:r>
            <a:r>
              <a:rPr lang="en-US" dirty="0"/>
              <a:t>beam windows to </a:t>
            </a:r>
            <a:r>
              <a:rPr lang="en-US" dirty="0" smtClean="0"/>
              <a:t>NNSS</a:t>
            </a:r>
            <a:endParaRPr lang="en-US" dirty="0"/>
          </a:p>
        </p:txBody>
      </p:sp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671513" y="4121150"/>
            <a:ext cx="37528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The shipments of target modules 13-14 and proton beam window 5 are currently scheduled for FY17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777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204" y="68826"/>
            <a:ext cx="8229600" cy="496290"/>
          </a:xfrm>
        </p:spPr>
        <p:txBody>
          <a:bodyPr/>
          <a:lstStyle/>
          <a:p>
            <a:r>
              <a:rPr lang="en-US" dirty="0" smtClean="0">
                <a:solidFill>
                  <a:srgbClr val="008657"/>
                </a:solidFill>
              </a:rPr>
              <a:t>Summary</a:t>
            </a:r>
            <a:r>
              <a:rPr lang="en-US" dirty="0">
                <a:solidFill>
                  <a:srgbClr val="008657"/>
                </a:solidFill>
              </a:rPr>
              <a:t>	</a:t>
            </a:r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506" y="594431"/>
            <a:ext cx="8807116" cy="2510431"/>
          </a:xfrm>
        </p:spPr>
        <p:txBody>
          <a:bodyPr/>
          <a:lstStyle/>
          <a:p>
            <a:pPr marL="228600">
              <a:spcBef>
                <a:spcPts val="10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We have a strong safety, environmental compliance and waste management record</a:t>
            </a:r>
          </a:p>
          <a:p>
            <a:pPr marL="228600">
              <a:spcBef>
                <a:spcPts val="10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We can operate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reproducibly with beam power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up to 1.4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MW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and reliability ~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90%</a:t>
            </a:r>
          </a:p>
          <a:p>
            <a:pPr marL="228600">
              <a:spcBef>
                <a:spcPts val="10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While we meet or exceed operating commitments many significant challenges remain</a:t>
            </a:r>
          </a:p>
          <a:p>
            <a:pPr marL="228600">
              <a:spcBef>
                <a:spcPts val="10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Our immediate focus is predictable and reliable operation at powers above 1 MW (subject to target limitations)</a:t>
            </a:r>
          </a:p>
          <a:p>
            <a:pPr marL="228600">
              <a:spcBef>
                <a:spcPts val="10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Our medium term effort will achieve reliable 1.4 MW operation by 2018 with adequate operating margin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RAD_Division_photo 08-02-12 cropp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" y="3492500"/>
            <a:ext cx="8625607" cy="19812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1706" y="5534731"/>
            <a:ext cx="8807116" cy="5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00"/>
              </a:spcBef>
              <a:buNone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he hard work, dedication and talent of the SNS staff, coupled with a commitment to safe operation, enable these achievements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7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0" y="184970"/>
            <a:ext cx="9144000" cy="729430"/>
          </a:xfrm>
        </p:spPr>
        <p:txBody>
          <a:bodyPr/>
          <a:lstStyle/>
          <a:p>
            <a:r>
              <a:rPr lang="en-US" sz="2400" dirty="0" smtClean="0">
                <a:solidFill>
                  <a:srgbClr val="1E7640"/>
                </a:solidFill>
                <a:latin typeface="Arial"/>
                <a:ea typeface="ヒラギノ角ゴ Pro W3" charset="0"/>
                <a:cs typeface="Arial"/>
              </a:rPr>
              <a:t>The Neutron Science organization has evolved since your last visit in 2010 (1)</a:t>
            </a:r>
            <a:endParaRPr lang="en-US" sz="2800" dirty="0">
              <a:solidFill>
                <a:srgbClr val="1E7640"/>
              </a:solidFill>
              <a:latin typeface="Arial"/>
              <a:ea typeface="ヒラギノ角ゴ Pro W3" charset="0"/>
              <a:cs typeface="Arial"/>
            </a:endParaRPr>
          </a:p>
        </p:txBody>
      </p:sp>
      <p:sp>
        <p:nvSpPr>
          <p:cNvPr id="15" name="Rectangle 298"/>
          <p:cNvSpPr>
            <a:spLocks noChangeArrowheads="1"/>
          </p:cNvSpPr>
          <p:nvPr/>
        </p:nvSpPr>
        <p:spPr bwMode="auto">
          <a:xfrm>
            <a:off x="3600450" y="1191785"/>
            <a:ext cx="1828800" cy="3657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777777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dirty="0" smtClean="0">
                <a:latin typeface="Arial"/>
                <a:cs typeface="Arial"/>
              </a:rPr>
              <a:t>ALD</a:t>
            </a:r>
            <a:endParaRPr lang="en-US" sz="1100" dirty="0" smtClean="0">
              <a:latin typeface="Arial"/>
              <a:cs typeface="Arial"/>
            </a:endParaRP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dirty="0" smtClean="0">
                <a:latin typeface="Arial"/>
                <a:cs typeface="Arial"/>
              </a:rPr>
              <a:t>Kelly </a:t>
            </a:r>
            <a:r>
              <a:rPr lang="en-US" sz="1200" dirty="0" err="1" smtClean="0">
                <a:latin typeface="Arial"/>
                <a:cs typeface="Arial"/>
              </a:rPr>
              <a:t>Beierschmitt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19" name="Rectangle 301"/>
          <p:cNvSpPr>
            <a:spLocks noChangeArrowheads="1"/>
          </p:cNvSpPr>
          <p:nvPr/>
        </p:nvSpPr>
        <p:spPr bwMode="auto">
          <a:xfrm>
            <a:off x="3600450" y="2117725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latin typeface="Arial Narrow" pitchFamily="34" charset="0"/>
              </a:rPr>
              <a:t>Quantum </a:t>
            </a:r>
            <a:br>
              <a:rPr lang="en-US" sz="1200" dirty="0" smtClean="0">
                <a:latin typeface="Arial Narrow" pitchFamily="34" charset="0"/>
              </a:rPr>
            </a:br>
            <a:r>
              <a:rPr lang="en-US" sz="1200" dirty="0" smtClean="0">
                <a:latin typeface="Arial Narrow" pitchFamily="34" charset="0"/>
              </a:rPr>
              <a:t>Condensed Matter</a:t>
            </a:r>
          </a:p>
        </p:txBody>
      </p:sp>
      <p:sp>
        <p:nvSpPr>
          <p:cNvPr id="20" name="Rectangle 302"/>
          <p:cNvSpPr>
            <a:spLocks noChangeArrowheads="1"/>
          </p:cNvSpPr>
          <p:nvPr/>
        </p:nvSpPr>
        <p:spPr bwMode="auto">
          <a:xfrm>
            <a:off x="3600450" y="3048000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latin typeface="Arial Narrow" pitchFamily="34" charset="0"/>
              </a:rPr>
              <a:t>Chemical and</a:t>
            </a:r>
            <a:br>
              <a:rPr lang="en-US" sz="1200" dirty="0" smtClean="0">
                <a:latin typeface="Arial Narrow" pitchFamily="34" charset="0"/>
              </a:rPr>
            </a:br>
            <a:r>
              <a:rPr lang="en-US" sz="1200" dirty="0" smtClean="0">
                <a:latin typeface="Arial Narrow" pitchFamily="34" charset="0"/>
              </a:rPr>
              <a:t>Engineering Materials</a:t>
            </a:r>
          </a:p>
        </p:txBody>
      </p:sp>
      <p:sp>
        <p:nvSpPr>
          <p:cNvPr id="21" name="Rectangle 303"/>
          <p:cNvSpPr>
            <a:spLocks noChangeArrowheads="1"/>
          </p:cNvSpPr>
          <p:nvPr/>
        </p:nvSpPr>
        <p:spPr bwMode="auto">
          <a:xfrm>
            <a:off x="3600450" y="3527138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latin typeface="Arial Narrow" pitchFamily="34" charset="0"/>
              </a:rPr>
              <a:t>Neutron Data Analysis</a:t>
            </a:r>
            <a:br>
              <a:rPr lang="en-US" sz="1200" dirty="0" smtClean="0">
                <a:latin typeface="Arial Narrow" pitchFamily="34" charset="0"/>
              </a:rPr>
            </a:br>
            <a:r>
              <a:rPr lang="en-US" sz="1200" dirty="0" smtClean="0">
                <a:latin typeface="Arial Narrow" pitchFamily="34" charset="0"/>
              </a:rPr>
              <a:t>and Visualization</a:t>
            </a:r>
          </a:p>
        </p:txBody>
      </p:sp>
      <p:sp>
        <p:nvSpPr>
          <p:cNvPr id="23" name="Rectangle 313"/>
          <p:cNvSpPr>
            <a:spLocks noChangeArrowheads="1"/>
          </p:cNvSpPr>
          <p:nvPr/>
        </p:nvSpPr>
        <p:spPr bwMode="auto">
          <a:xfrm>
            <a:off x="3600450" y="2584798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latin typeface="Arial Narrow" pitchFamily="34" charset="0"/>
              </a:rPr>
              <a:t>Biology and </a:t>
            </a:r>
            <a:br>
              <a:rPr lang="en-US" sz="1200" dirty="0" smtClean="0">
                <a:latin typeface="Arial Narrow" pitchFamily="34" charset="0"/>
              </a:rPr>
            </a:br>
            <a:r>
              <a:rPr lang="en-US" sz="1200" dirty="0" smtClean="0">
                <a:latin typeface="Arial Narrow" pitchFamily="34" charset="0"/>
              </a:rPr>
              <a:t>Soft Matter</a:t>
            </a:r>
          </a:p>
        </p:txBody>
      </p:sp>
      <p:sp>
        <p:nvSpPr>
          <p:cNvPr id="25" name="Rectangle 301"/>
          <p:cNvSpPr>
            <a:spLocks noChangeArrowheads="1"/>
          </p:cNvSpPr>
          <p:nvPr/>
        </p:nvSpPr>
        <p:spPr bwMode="auto">
          <a:xfrm>
            <a:off x="3600450" y="1650713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latin typeface="Arial Narrow" pitchFamily="34" charset="0"/>
              </a:rPr>
              <a:t>Research</a:t>
            </a:r>
            <a:r>
              <a:rPr lang="en-US" sz="1200" dirty="0">
                <a:latin typeface="Arial Narrow" pitchFamily="34" charset="0"/>
              </a:rPr>
              <a:t> </a:t>
            </a:r>
            <a:r>
              <a:rPr lang="en-US" sz="1200" dirty="0" smtClean="0">
                <a:latin typeface="Arial Narrow" pitchFamily="34" charset="0"/>
              </a:rPr>
              <a:t/>
            </a:r>
            <a:br>
              <a:rPr lang="en-US" sz="1200" dirty="0" smtClean="0">
                <a:latin typeface="Arial Narrow" pitchFamily="34" charset="0"/>
              </a:rPr>
            </a:br>
            <a:r>
              <a:rPr lang="en-US" sz="1200" dirty="0" smtClean="0">
                <a:latin typeface="Arial Narrow" pitchFamily="34" charset="0"/>
              </a:rPr>
              <a:t>Reactors</a:t>
            </a:r>
          </a:p>
        </p:txBody>
      </p:sp>
      <p:sp>
        <p:nvSpPr>
          <p:cNvPr id="26" name="Rectangle 302"/>
          <p:cNvSpPr>
            <a:spLocks noChangeArrowheads="1"/>
          </p:cNvSpPr>
          <p:nvPr/>
        </p:nvSpPr>
        <p:spPr bwMode="auto">
          <a:xfrm>
            <a:off x="3600450" y="4010025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latin typeface="Arial Narrow" pitchFamily="34" charset="0"/>
              </a:rPr>
              <a:t>Research</a:t>
            </a:r>
            <a:br>
              <a:rPr lang="en-US" sz="1200" dirty="0">
                <a:latin typeface="Arial Narrow" pitchFamily="34" charset="0"/>
              </a:rPr>
            </a:br>
            <a:r>
              <a:rPr lang="en-US" sz="1200" dirty="0" smtClean="0">
                <a:latin typeface="Arial Narrow" pitchFamily="34" charset="0"/>
              </a:rPr>
              <a:t>Accelerator</a:t>
            </a:r>
          </a:p>
        </p:txBody>
      </p:sp>
      <p:sp>
        <p:nvSpPr>
          <p:cNvPr id="27" name="Rectangle 313"/>
          <p:cNvSpPr>
            <a:spLocks noChangeArrowheads="1"/>
          </p:cNvSpPr>
          <p:nvPr/>
        </p:nvSpPr>
        <p:spPr bwMode="auto">
          <a:xfrm>
            <a:off x="3600450" y="4515726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latin typeface="Arial Narrow" pitchFamily="34" charset="0"/>
              </a:rPr>
              <a:t>Instrument and </a:t>
            </a:r>
            <a:br>
              <a:rPr lang="en-US" sz="1200" dirty="0" smtClean="0">
                <a:latin typeface="Arial Narrow" pitchFamily="34" charset="0"/>
              </a:rPr>
            </a:br>
            <a:r>
              <a:rPr lang="en-US" sz="1200" dirty="0" smtClean="0">
                <a:latin typeface="Arial Narrow" pitchFamily="34" charset="0"/>
              </a:rPr>
              <a:t>Source Design</a:t>
            </a:r>
          </a:p>
        </p:txBody>
      </p:sp>
      <p:sp>
        <p:nvSpPr>
          <p:cNvPr id="28" name="Rectangle 301"/>
          <p:cNvSpPr>
            <a:spLocks noChangeArrowheads="1"/>
          </p:cNvSpPr>
          <p:nvPr/>
        </p:nvSpPr>
        <p:spPr bwMode="auto">
          <a:xfrm>
            <a:off x="476250" y="5016500"/>
            <a:ext cx="1828800" cy="3657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100" b="1" dirty="0" smtClean="0">
                <a:latin typeface="Arial Narrow" pitchFamily="34" charset="0"/>
              </a:rPr>
              <a:t>SNS Operations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100" b="0" dirty="0" smtClean="0">
                <a:latin typeface="Arial Narrow" pitchFamily="34" charset="0"/>
              </a:rPr>
              <a:t>Frank </a:t>
            </a:r>
            <a:r>
              <a:rPr lang="en-US" sz="1100" b="0" dirty="0" err="1" smtClean="0">
                <a:latin typeface="Arial Narrow" pitchFamily="34" charset="0"/>
              </a:rPr>
              <a:t>Kornegay</a:t>
            </a:r>
            <a:endParaRPr lang="en-US" sz="1100" b="0" dirty="0">
              <a:latin typeface="Arial Narrow" pitchFamily="34" charset="0"/>
            </a:endParaRPr>
          </a:p>
        </p:txBody>
      </p:sp>
      <p:sp>
        <p:nvSpPr>
          <p:cNvPr id="29" name="Rectangle 301"/>
          <p:cNvSpPr>
            <a:spLocks noChangeArrowheads="1"/>
          </p:cNvSpPr>
          <p:nvPr/>
        </p:nvSpPr>
        <p:spPr bwMode="auto">
          <a:xfrm>
            <a:off x="3600450" y="5568663"/>
            <a:ext cx="1828800" cy="3657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100" dirty="0" smtClean="0">
                <a:latin typeface="Arial Narrow" pitchFamily="34" charset="0"/>
              </a:rPr>
              <a:t>User Programs and Outreach</a:t>
            </a:r>
            <a:endParaRPr lang="en-US" sz="1100" dirty="0">
              <a:latin typeface="Arial Narrow" pitchFamily="34" charset="0"/>
            </a:endParaRP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100" dirty="0" smtClean="0">
                <a:latin typeface="Arial Narrow" pitchFamily="34" charset="0"/>
              </a:rPr>
              <a:t>Laura Morris Edwards</a:t>
            </a:r>
            <a:endParaRPr lang="en-US" sz="1100" dirty="0">
              <a:latin typeface="Arial Narrow" pitchFamily="34" charset="0"/>
            </a:endParaRPr>
          </a:p>
        </p:txBody>
      </p:sp>
      <p:sp>
        <p:nvSpPr>
          <p:cNvPr id="34" name="Rectangle 298"/>
          <p:cNvSpPr>
            <a:spLocks noChangeArrowheads="1"/>
          </p:cNvSpPr>
          <p:nvPr/>
        </p:nvSpPr>
        <p:spPr bwMode="auto">
          <a:xfrm>
            <a:off x="476250" y="1191785"/>
            <a:ext cx="1828800" cy="3657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777777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dirty="0" smtClean="0">
                <a:latin typeface="Arial"/>
                <a:cs typeface="Arial"/>
              </a:rPr>
              <a:t>ALD</a:t>
            </a:r>
            <a:endParaRPr lang="en-US" sz="1100" dirty="0" smtClean="0">
              <a:latin typeface="Arial"/>
              <a:cs typeface="Arial"/>
            </a:endParaRP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dirty="0" smtClean="0">
                <a:latin typeface="Arial"/>
                <a:cs typeface="Arial"/>
              </a:rPr>
              <a:t>Ian Anderson</a:t>
            </a:r>
          </a:p>
        </p:txBody>
      </p:sp>
      <p:cxnSp>
        <p:nvCxnSpPr>
          <p:cNvPr id="3" name="Straight Arrow Connector 2"/>
          <p:cNvCxnSpPr>
            <a:stCxn id="34" idx="3"/>
            <a:endCxn id="15" idx="1"/>
          </p:cNvCxnSpPr>
          <p:nvPr/>
        </p:nvCxnSpPr>
        <p:spPr>
          <a:xfrm>
            <a:off x="2305050" y="1374665"/>
            <a:ext cx="12954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28875" y="1405955"/>
            <a:ext cx="1028985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100" dirty="0" smtClean="0"/>
              <a:t>October 2011</a:t>
            </a:r>
            <a:endParaRPr lang="en-US" sz="1100" dirty="0"/>
          </a:p>
        </p:txBody>
      </p:sp>
      <p:sp>
        <p:nvSpPr>
          <p:cNvPr id="35" name="Rectangle 313"/>
          <p:cNvSpPr>
            <a:spLocks noChangeArrowheads="1"/>
          </p:cNvSpPr>
          <p:nvPr/>
        </p:nvSpPr>
        <p:spPr bwMode="auto">
          <a:xfrm>
            <a:off x="476250" y="2803525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latin typeface="Arial Narrow" pitchFamily="34" charset="0"/>
              </a:rPr>
              <a:t>Neutron Scattering Sciences Division</a:t>
            </a:r>
          </a:p>
        </p:txBody>
      </p:sp>
      <p:sp>
        <p:nvSpPr>
          <p:cNvPr id="36" name="Rectangle 301"/>
          <p:cNvSpPr>
            <a:spLocks noChangeArrowheads="1"/>
          </p:cNvSpPr>
          <p:nvPr/>
        </p:nvSpPr>
        <p:spPr bwMode="auto">
          <a:xfrm>
            <a:off x="3600450" y="5025521"/>
            <a:ext cx="1828800" cy="3657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100" b="1" dirty="0" smtClean="0">
                <a:latin typeface="Arial Narrow" pitchFamily="34" charset="0"/>
              </a:rPr>
              <a:t>Directorate Operations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100" b="0" dirty="0" smtClean="0">
                <a:latin typeface="Arial Narrow" pitchFamily="34" charset="0"/>
              </a:rPr>
              <a:t>Crystal </a:t>
            </a:r>
            <a:r>
              <a:rPr lang="en-US" sz="1100" b="0" dirty="0" err="1" smtClean="0">
                <a:latin typeface="Arial Narrow" pitchFamily="34" charset="0"/>
              </a:rPr>
              <a:t>Schrof</a:t>
            </a:r>
            <a:endParaRPr lang="en-US" sz="1100" b="0" dirty="0">
              <a:latin typeface="Arial Narrow" pitchFamily="34" charset="0"/>
            </a:endParaRPr>
          </a:p>
        </p:txBody>
      </p:sp>
      <p:sp>
        <p:nvSpPr>
          <p:cNvPr id="38" name="Rectangle 301"/>
          <p:cNvSpPr>
            <a:spLocks noChangeArrowheads="1"/>
          </p:cNvSpPr>
          <p:nvPr/>
        </p:nvSpPr>
        <p:spPr bwMode="auto">
          <a:xfrm>
            <a:off x="476250" y="1645742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latin typeface="Arial Narrow" pitchFamily="34" charset="0"/>
              </a:rPr>
              <a:t>Research</a:t>
            </a:r>
            <a:r>
              <a:rPr lang="en-US" sz="1200" dirty="0">
                <a:latin typeface="Arial Narrow" pitchFamily="34" charset="0"/>
              </a:rPr>
              <a:t> </a:t>
            </a:r>
            <a:r>
              <a:rPr lang="en-US" sz="1200" dirty="0" smtClean="0">
                <a:latin typeface="Arial Narrow" pitchFamily="34" charset="0"/>
              </a:rPr>
              <a:t/>
            </a:r>
            <a:br>
              <a:rPr lang="en-US" sz="1200" dirty="0" smtClean="0">
                <a:latin typeface="Arial Narrow" pitchFamily="34" charset="0"/>
              </a:rPr>
            </a:br>
            <a:r>
              <a:rPr lang="en-US" sz="1200" dirty="0" smtClean="0">
                <a:latin typeface="Arial Narrow" pitchFamily="34" charset="0"/>
              </a:rPr>
              <a:t>Reactors</a:t>
            </a:r>
          </a:p>
        </p:txBody>
      </p:sp>
      <p:cxnSp>
        <p:nvCxnSpPr>
          <p:cNvPr id="41" name="Straight Arrow Connector 40"/>
          <p:cNvCxnSpPr>
            <a:stCxn id="38" idx="3"/>
            <a:endCxn id="25" idx="1"/>
          </p:cNvCxnSpPr>
          <p:nvPr/>
        </p:nvCxnSpPr>
        <p:spPr>
          <a:xfrm>
            <a:off x="2305050" y="1828622"/>
            <a:ext cx="1295400" cy="4971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35" idx="3"/>
            <a:endCxn id="19" idx="1"/>
          </p:cNvCxnSpPr>
          <p:nvPr/>
        </p:nvCxnSpPr>
        <p:spPr>
          <a:xfrm flipV="1">
            <a:off x="2305050" y="2300605"/>
            <a:ext cx="1295400" cy="685800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35" idx="3"/>
            <a:endCxn id="23" idx="1"/>
          </p:cNvCxnSpPr>
          <p:nvPr/>
        </p:nvCxnSpPr>
        <p:spPr>
          <a:xfrm flipV="1">
            <a:off x="2305050" y="2767678"/>
            <a:ext cx="1295400" cy="218727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35" idx="3"/>
            <a:endCxn id="20" idx="1"/>
          </p:cNvCxnSpPr>
          <p:nvPr/>
        </p:nvCxnSpPr>
        <p:spPr>
          <a:xfrm>
            <a:off x="2305050" y="2986405"/>
            <a:ext cx="1295400" cy="244475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35" idx="3"/>
            <a:endCxn id="21" idx="1"/>
          </p:cNvCxnSpPr>
          <p:nvPr/>
        </p:nvCxnSpPr>
        <p:spPr>
          <a:xfrm>
            <a:off x="2305050" y="2986405"/>
            <a:ext cx="1295400" cy="723613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313"/>
          <p:cNvSpPr>
            <a:spLocks noChangeArrowheads="1"/>
          </p:cNvSpPr>
          <p:nvPr/>
        </p:nvSpPr>
        <p:spPr bwMode="auto">
          <a:xfrm>
            <a:off x="476250" y="3994150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latin typeface="Arial Narrow" pitchFamily="34" charset="0"/>
              </a:rPr>
              <a:t>Research Accelerator Division</a:t>
            </a:r>
          </a:p>
        </p:txBody>
      </p:sp>
      <p:sp>
        <p:nvSpPr>
          <p:cNvPr id="55" name="Rectangle 313"/>
          <p:cNvSpPr>
            <a:spLocks noChangeArrowheads="1"/>
          </p:cNvSpPr>
          <p:nvPr/>
        </p:nvSpPr>
        <p:spPr bwMode="auto">
          <a:xfrm>
            <a:off x="476250" y="4511675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latin typeface="Arial Narrow" pitchFamily="34" charset="0"/>
              </a:rPr>
              <a:t>Neutron Facilities Development Division</a:t>
            </a:r>
          </a:p>
        </p:txBody>
      </p:sp>
      <p:sp>
        <p:nvSpPr>
          <p:cNvPr id="56" name="Rectangle 301"/>
          <p:cNvSpPr>
            <a:spLocks noChangeArrowheads="1"/>
          </p:cNvSpPr>
          <p:nvPr/>
        </p:nvSpPr>
        <p:spPr bwMode="auto">
          <a:xfrm>
            <a:off x="476250" y="5562500"/>
            <a:ext cx="1828800" cy="3657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100" dirty="0" smtClean="0">
                <a:latin typeface="Arial Narrow" pitchFamily="34" charset="0"/>
              </a:rPr>
              <a:t>User Programs and Outreach</a:t>
            </a:r>
            <a:endParaRPr lang="en-US" sz="1100" dirty="0">
              <a:latin typeface="Arial Narrow" pitchFamily="34" charset="0"/>
            </a:endParaRP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100" dirty="0" smtClean="0">
                <a:latin typeface="Arial Narrow" pitchFamily="34" charset="0"/>
              </a:rPr>
              <a:t>Judy Trimble</a:t>
            </a:r>
            <a:endParaRPr lang="en-US" sz="1100" dirty="0">
              <a:latin typeface="Arial Narrow" pitchFamily="34" charset="0"/>
            </a:endParaRPr>
          </a:p>
        </p:txBody>
      </p:sp>
      <p:cxnSp>
        <p:nvCxnSpPr>
          <p:cNvPr id="59" name="Straight Arrow Connector 58"/>
          <p:cNvCxnSpPr>
            <a:stCxn id="54" idx="3"/>
            <a:endCxn id="26" idx="1"/>
          </p:cNvCxnSpPr>
          <p:nvPr/>
        </p:nvCxnSpPr>
        <p:spPr>
          <a:xfrm>
            <a:off x="2305050" y="4177030"/>
            <a:ext cx="1295400" cy="1587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28" idx="3"/>
            <a:endCxn id="36" idx="1"/>
          </p:cNvCxnSpPr>
          <p:nvPr/>
        </p:nvCxnSpPr>
        <p:spPr>
          <a:xfrm>
            <a:off x="2305050" y="5199380"/>
            <a:ext cx="1295400" cy="902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66" name="Curved Connector 11265"/>
          <p:cNvCxnSpPr>
            <a:stCxn id="28" idx="3"/>
            <a:endCxn id="26" idx="1"/>
          </p:cNvCxnSpPr>
          <p:nvPr/>
        </p:nvCxnSpPr>
        <p:spPr>
          <a:xfrm flipV="1">
            <a:off x="2305050" y="4192905"/>
            <a:ext cx="1295400" cy="1006475"/>
          </a:xfrm>
          <a:prstGeom prst="curvedConnector3">
            <a:avLst>
              <a:gd name="adj1" fmla="val 50000"/>
            </a:avLst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71" name="Curved Connector 11270"/>
          <p:cNvCxnSpPr>
            <a:stCxn id="35" idx="3"/>
            <a:endCxn id="26" idx="1"/>
          </p:cNvCxnSpPr>
          <p:nvPr/>
        </p:nvCxnSpPr>
        <p:spPr>
          <a:xfrm>
            <a:off x="2305050" y="2986405"/>
            <a:ext cx="1295400" cy="120650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74" name="Curved Connector 11273"/>
          <p:cNvCxnSpPr>
            <a:stCxn id="35" idx="3"/>
            <a:endCxn id="25" idx="1"/>
          </p:cNvCxnSpPr>
          <p:nvPr/>
        </p:nvCxnSpPr>
        <p:spPr>
          <a:xfrm flipV="1">
            <a:off x="2305050" y="1833593"/>
            <a:ext cx="1295400" cy="115281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77" name="Straight Arrow Connector 11276"/>
          <p:cNvCxnSpPr>
            <a:stCxn id="55" idx="3"/>
            <a:endCxn id="27" idx="1"/>
          </p:cNvCxnSpPr>
          <p:nvPr/>
        </p:nvCxnSpPr>
        <p:spPr>
          <a:xfrm>
            <a:off x="2305050" y="4694555"/>
            <a:ext cx="1295400" cy="405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79" name="Curved Connector 11278"/>
          <p:cNvCxnSpPr>
            <a:stCxn id="55" idx="3"/>
            <a:endCxn id="26" idx="1"/>
          </p:cNvCxnSpPr>
          <p:nvPr/>
        </p:nvCxnSpPr>
        <p:spPr>
          <a:xfrm flipV="1">
            <a:off x="2305050" y="4192905"/>
            <a:ext cx="1295400" cy="501650"/>
          </a:xfrm>
          <a:prstGeom prst="curvedConnector3">
            <a:avLst>
              <a:gd name="adj1" fmla="val 50000"/>
            </a:avLst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83" name="Straight Arrow Connector 11282"/>
          <p:cNvCxnSpPr>
            <a:stCxn id="56" idx="3"/>
            <a:endCxn id="29" idx="1"/>
          </p:cNvCxnSpPr>
          <p:nvPr/>
        </p:nvCxnSpPr>
        <p:spPr>
          <a:xfrm>
            <a:off x="2305050" y="5745380"/>
            <a:ext cx="1295400" cy="6163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298"/>
          <p:cNvSpPr>
            <a:spLocks noChangeArrowheads="1"/>
          </p:cNvSpPr>
          <p:nvPr/>
        </p:nvSpPr>
        <p:spPr bwMode="auto">
          <a:xfrm>
            <a:off x="6734175" y="1200962"/>
            <a:ext cx="1828800" cy="3657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777777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dirty="0" smtClean="0">
                <a:latin typeface="Arial"/>
                <a:cs typeface="Arial"/>
              </a:rPr>
              <a:t>ALD</a:t>
            </a:r>
            <a:endParaRPr lang="en-US" sz="1100" dirty="0" smtClean="0">
              <a:latin typeface="Arial"/>
              <a:cs typeface="Arial"/>
            </a:endParaRP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 dirty="0" smtClean="0">
                <a:latin typeface="Arial"/>
                <a:cs typeface="Arial"/>
              </a:rPr>
              <a:t>Paul </a:t>
            </a:r>
            <a:r>
              <a:rPr lang="en-US" sz="1200" dirty="0" err="1" smtClean="0">
                <a:latin typeface="Arial"/>
                <a:cs typeface="Arial"/>
              </a:rPr>
              <a:t>Langan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39" name="Rectangle 301"/>
          <p:cNvSpPr>
            <a:spLocks noChangeArrowheads="1"/>
          </p:cNvSpPr>
          <p:nvPr/>
        </p:nvSpPr>
        <p:spPr bwMode="auto">
          <a:xfrm>
            <a:off x="6734175" y="2126902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latin typeface="Arial Narrow" pitchFamily="34" charset="0"/>
              </a:rPr>
              <a:t>Quantum </a:t>
            </a:r>
            <a:br>
              <a:rPr lang="en-US" sz="1200" dirty="0" smtClean="0">
                <a:latin typeface="Arial Narrow" pitchFamily="34" charset="0"/>
              </a:rPr>
            </a:br>
            <a:r>
              <a:rPr lang="en-US" sz="1200" dirty="0" smtClean="0">
                <a:latin typeface="Arial Narrow" pitchFamily="34" charset="0"/>
              </a:rPr>
              <a:t>Condensed Matter</a:t>
            </a:r>
          </a:p>
        </p:txBody>
      </p:sp>
      <p:sp>
        <p:nvSpPr>
          <p:cNvPr id="40" name="Rectangle 302"/>
          <p:cNvSpPr>
            <a:spLocks noChangeArrowheads="1"/>
          </p:cNvSpPr>
          <p:nvPr/>
        </p:nvSpPr>
        <p:spPr bwMode="auto">
          <a:xfrm>
            <a:off x="6734175" y="3057177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latin typeface="Arial Narrow" pitchFamily="34" charset="0"/>
              </a:rPr>
              <a:t>Chemical and</a:t>
            </a:r>
            <a:br>
              <a:rPr lang="en-US" sz="1200" dirty="0" smtClean="0">
                <a:latin typeface="Arial Narrow" pitchFamily="34" charset="0"/>
              </a:rPr>
            </a:br>
            <a:r>
              <a:rPr lang="en-US" sz="1200" dirty="0" smtClean="0">
                <a:latin typeface="Arial Narrow" pitchFamily="34" charset="0"/>
              </a:rPr>
              <a:t>Engineering Materials</a:t>
            </a:r>
          </a:p>
        </p:txBody>
      </p:sp>
      <p:sp>
        <p:nvSpPr>
          <p:cNvPr id="42" name="Rectangle 303"/>
          <p:cNvSpPr>
            <a:spLocks noChangeArrowheads="1"/>
          </p:cNvSpPr>
          <p:nvPr/>
        </p:nvSpPr>
        <p:spPr bwMode="auto">
          <a:xfrm>
            <a:off x="6734175" y="3536315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latin typeface="Arial Narrow" pitchFamily="34" charset="0"/>
              </a:rPr>
              <a:t>Neutron Data Analysis</a:t>
            </a:r>
            <a:br>
              <a:rPr lang="en-US" sz="1200" dirty="0" smtClean="0">
                <a:latin typeface="Arial Narrow" pitchFamily="34" charset="0"/>
              </a:rPr>
            </a:br>
            <a:r>
              <a:rPr lang="en-US" sz="1200" dirty="0" smtClean="0">
                <a:latin typeface="Arial Narrow" pitchFamily="34" charset="0"/>
              </a:rPr>
              <a:t>and Visualization</a:t>
            </a:r>
          </a:p>
        </p:txBody>
      </p:sp>
      <p:sp>
        <p:nvSpPr>
          <p:cNvPr id="43" name="Rectangle 313"/>
          <p:cNvSpPr>
            <a:spLocks noChangeArrowheads="1"/>
          </p:cNvSpPr>
          <p:nvPr/>
        </p:nvSpPr>
        <p:spPr bwMode="auto">
          <a:xfrm>
            <a:off x="6734175" y="2593975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latin typeface="Arial Narrow" pitchFamily="34" charset="0"/>
              </a:rPr>
              <a:t>Biology and </a:t>
            </a:r>
            <a:br>
              <a:rPr lang="en-US" sz="1200" dirty="0" smtClean="0">
                <a:latin typeface="Arial Narrow" pitchFamily="34" charset="0"/>
              </a:rPr>
            </a:br>
            <a:r>
              <a:rPr lang="en-US" sz="1200" dirty="0" smtClean="0">
                <a:latin typeface="Arial Narrow" pitchFamily="34" charset="0"/>
              </a:rPr>
              <a:t>Soft Matter</a:t>
            </a:r>
          </a:p>
        </p:txBody>
      </p:sp>
      <p:sp>
        <p:nvSpPr>
          <p:cNvPr id="44" name="Rectangle 301"/>
          <p:cNvSpPr>
            <a:spLocks noChangeArrowheads="1"/>
          </p:cNvSpPr>
          <p:nvPr/>
        </p:nvSpPr>
        <p:spPr bwMode="auto">
          <a:xfrm>
            <a:off x="6734175" y="1659890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latin typeface="Arial Narrow" pitchFamily="34" charset="0"/>
              </a:rPr>
              <a:t>Research</a:t>
            </a:r>
            <a:r>
              <a:rPr lang="en-US" sz="1200" dirty="0">
                <a:latin typeface="Arial Narrow" pitchFamily="34" charset="0"/>
              </a:rPr>
              <a:t> </a:t>
            </a:r>
            <a:r>
              <a:rPr lang="en-US" sz="1200" dirty="0" smtClean="0">
                <a:latin typeface="Arial Narrow" pitchFamily="34" charset="0"/>
              </a:rPr>
              <a:t/>
            </a:r>
            <a:br>
              <a:rPr lang="en-US" sz="1200" dirty="0" smtClean="0">
                <a:latin typeface="Arial Narrow" pitchFamily="34" charset="0"/>
              </a:rPr>
            </a:br>
            <a:r>
              <a:rPr lang="en-US" sz="1200" dirty="0" smtClean="0">
                <a:latin typeface="Arial Narrow" pitchFamily="34" charset="0"/>
              </a:rPr>
              <a:t>Reactors</a:t>
            </a:r>
          </a:p>
        </p:txBody>
      </p:sp>
      <p:sp>
        <p:nvSpPr>
          <p:cNvPr id="45" name="Rectangle 302"/>
          <p:cNvSpPr>
            <a:spLocks noChangeArrowheads="1"/>
          </p:cNvSpPr>
          <p:nvPr/>
        </p:nvSpPr>
        <p:spPr bwMode="auto">
          <a:xfrm>
            <a:off x="6734175" y="4019202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latin typeface="Arial Narrow" pitchFamily="34" charset="0"/>
              </a:rPr>
              <a:t>Research</a:t>
            </a:r>
            <a:br>
              <a:rPr lang="en-US" sz="1200" dirty="0">
                <a:latin typeface="Arial Narrow" pitchFamily="34" charset="0"/>
              </a:rPr>
            </a:br>
            <a:r>
              <a:rPr lang="en-US" sz="1200" dirty="0" smtClean="0">
                <a:latin typeface="Arial Narrow" pitchFamily="34" charset="0"/>
              </a:rPr>
              <a:t>Accelerator</a:t>
            </a:r>
          </a:p>
        </p:txBody>
      </p:sp>
      <p:sp>
        <p:nvSpPr>
          <p:cNvPr id="47" name="Rectangle 313"/>
          <p:cNvSpPr>
            <a:spLocks noChangeArrowheads="1"/>
          </p:cNvSpPr>
          <p:nvPr/>
        </p:nvSpPr>
        <p:spPr bwMode="auto">
          <a:xfrm>
            <a:off x="6734175" y="4524903"/>
            <a:ext cx="1828800" cy="365760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latin typeface="Arial Narrow" pitchFamily="34" charset="0"/>
              </a:rPr>
              <a:t>Instrument and </a:t>
            </a:r>
            <a:br>
              <a:rPr lang="en-US" sz="1200" dirty="0" smtClean="0">
                <a:latin typeface="Arial Narrow" pitchFamily="34" charset="0"/>
              </a:rPr>
            </a:br>
            <a:r>
              <a:rPr lang="en-US" sz="1200" dirty="0" smtClean="0">
                <a:latin typeface="Arial Narrow" pitchFamily="34" charset="0"/>
              </a:rPr>
              <a:t>Source Design</a:t>
            </a:r>
          </a:p>
        </p:txBody>
      </p:sp>
      <p:sp>
        <p:nvSpPr>
          <p:cNvPr id="49" name="Rectangle 301"/>
          <p:cNvSpPr>
            <a:spLocks noChangeArrowheads="1"/>
          </p:cNvSpPr>
          <p:nvPr/>
        </p:nvSpPr>
        <p:spPr bwMode="auto">
          <a:xfrm>
            <a:off x="6734175" y="5577840"/>
            <a:ext cx="1828800" cy="3657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100" dirty="0" smtClean="0">
                <a:latin typeface="Arial Narrow" pitchFamily="34" charset="0"/>
              </a:rPr>
              <a:t>Scientific and Program Service Office – Crystal </a:t>
            </a:r>
            <a:r>
              <a:rPr lang="en-US" sz="1100" dirty="0" err="1" smtClean="0">
                <a:latin typeface="Arial Narrow" pitchFamily="34" charset="0"/>
              </a:rPr>
              <a:t>Schrof</a:t>
            </a:r>
            <a:endParaRPr lang="en-US" sz="1100" dirty="0">
              <a:latin typeface="Arial Narrow" pitchFamily="34" charset="0"/>
            </a:endParaRPr>
          </a:p>
        </p:txBody>
      </p:sp>
      <p:cxnSp>
        <p:nvCxnSpPr>
          <p:cNvPr id="51" name="Straight Arrow Connector 50"/>
          <p:cNvCxnSpPr>
            <a:stCxn id="15" idx="3"/>
            <a:endCxn id="37" idx="1"/>
          </p:cNvCxnSpPr>
          <p:nvPr/>
        </p:nvCxnSpPr>
        <p:spPr>
          <a:xfrm>
            <a:off x="5429250" y="1374665"/>
            <a:ext cx="1304925" cy="917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562600" y="1415132"/>
            <a:ext cx="1039524" cy="2616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100" dirty="0" smtClean="0"/>
              <a:t>January 2015</a:t>
            </a:r>
            <a:endParaRPr lang="en-US" sz="1100" dirty="0"/>
          </a:p>
        </p:txBody>
      </p:sp>
      <p:sp>
        <p:nvSpPr>
          <p:cNvPr id="57" name="Rectangle 301"/>
          <p:cNvSpPr>
            <a:spLocks noChangeArrowheads="1"/>
          </p:cNvSpPr>
          <p:nvPr/>
        </p:nvSpPr>
        <p:spPr bwMode="auto">
          <a:xfrm>
            <a:off x="6734175" y="5034698"/>
            <a:ext cx="1828800" cy="3657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100" b="1" dirty="0" smtClean="0">
                <a:latin typeface="Arial Narrow" pitchFamily="34" charset="0"/>
              </a:rPr>
              <a:t>Directorate Operations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100" b="0" dirty="0" smtClean="0">
                <a:latin typeface="Arial Narrow" pitchFamily="34" charset="0"/>
              </a:rPr>
              <a:t>Hans Vogel</a:t>
            </a:r>
            <a:endParaRPr lang="en-US" sz="1100" b="0" dirty="0">
              <a:latin typeface="Arial Narrow" pitchFamily="34" charset="0"/>
            </a:endParaRPr>
          </a:p>
        </p:txBody>
      </p:sp>
      <p:cxnSp>
        <p:nvCxnSpPr>
          <p:cNvPr id="58" name="Straight Arrow Connector 57"/>
          <p:cNvCxnSpPr>
            <a:stCxn id="25" idx="3"/>
            <a:endCxn id="44" idx="1"/>
          </p:cNvCxnSpPr>
          <p:nvPr/>
        </p:nvCxnSpPr>
        <p:spPr>
          <a:xfrm>
            <a:off x="5429250" y="1833593"/>
            <a:ext cx="1304925" cy="9177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6" idx="3"/>
            <a:endCxn id="45" idx="1"/>
          </p:cNvCxnSpPr>
          <p:nvPr/>
        </p:nvCxnSpPr>
        <p:spPr>
          <a:xfrm>
            <a:off x="5429250" y="4192905"/>
            <a:ext cx="1304925" cy="917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36" idx="3"/>
            <a:endCxn id="57" idx="1"/>
          </p:cNvCxnSpPr>
          <p:nvPr/>
        </p:nvCxnSpPr>
        <p:spPr>
          <a:xfrm>
            <a:off x="5429250" y="5208401"/>
            <a:ext cx="1304925" cy="917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27" idx="3"/>
            <a:endCxn id="47" idx="1"/>
          </p:cNvCxnSpPr>
          <p:nvPr/>
        </p:nvCxnSpPr>
        <p:spPr>
          <a:xfrm>
            <a:off x="5429250" y="4698606"/>
            <a:ext cx="1304925" cy="917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29" idx="3"/>
            <a:endCxn id="49" idx="1"/>
          </p:cNvCxnSpPr>
          <p:nvPr/>
        </p:nvCxnSpPr>
        <p:spPr>
          <a:xfrm>
            <a:off x="5429250" y="5751543"/>
            <a:ext cx="1304925" cy="917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19" idx="3"/>
            <a:endCxn id="39" idx="1"/>
          </p:cNvCxnSpPr>
          <p:nvPr/>
        </p:nvCxnSpPr>
        <p:spPr>
          <a:xfrm>
            <a:off x="5429250" y="2300605"/>
            <a:ext cx="1304925" cy="91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23" idx="3"/>
            <a:endCxn id="43" idx="1"/>
          </p:cNvCxnSpPr>
          <p:nvPr/>
        </p:nvCxnSpPr>
        <p:spPr>
          <a:xfrm>
            <a:off x="5429250" y="2767678"/>
            <a:ext cx="1304925" cy="91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20" idx="3"/>
            <a:endCxn id="40" idx="1"/>
          </p:cNvCxnSpPr>
          <p:nvPr/>
        </p:nvCxnSpPr>
        <p:spPr>
          <a:xfrm>
            <a:off x="5429250" y="3230880"/>
            <a:ext cx="1304925" cy="91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21" idx="3"/>
            <a:endCxn id="42" idx="1"/>
          </p:cNvCxnSpPr>
          <p:nvPr/>
        </p:nvCxnSpPr>
        <p:spPr>
          <a:xfrm>
            <a:off x="5429250" y="3710018"/>
            <a:ext cx="1304925" cy="91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urved Connector 92"/>
          <p:cNvCxnSpPr>
            <a:stCxn id="26" idx="3"/>
            <a:endCxn id="47" idx="1"/>
          </p:cNvCxnSpPr>
          <p:nvPr/>
        </p:nvCxnSpPr>
        <p:spPr>
          <a:xfrm>
            <a:off x="5429250" y="4192905"/>
            <a:ext cx="1304925" cy="514878"/>
          </a:xfrm>
          <a:prstGeom prst="curvedConnector3">
            <a:avLst>
              <a:gd name="adj1" fmla="val 50000"/>
            </a:avLst>
          </a:prstGeom>
          <a:ln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/>
          <p:cNvCxnSpPr>
            <a:stCxn id="26" idx="3"/>
            <a:endCxn id="57" idx="1"/>
          </p:cNvCxnSpPr>
          <p:nvPr/>
        </p:nvCxnSpPr>
        <p:spPr>
          <a:xfrm>
            <a:off x="5429250" y="4192905"/>
            <a:ext cx="1304925" cy="1024673"/>
          </a:xfrm>
          <a:prstGeom prst="curvedConnector3">
            <a:avLst>
              <a:gd name="adj1" fmla="val 50000"/>
            </a:avLst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urved Connector 99"/>
          <p:cNvCxnSpPr>
            <a:stCxn id="26" idx="3"/>
            <a:endCxn id="49" idx="1"/>
          </p:cNvCxnSpPr>
          <p:nvPr/>
        </p:nvCxnSpPr>
        <p:spPr>
          <a:xfrm>
            <a:off x="5429250" y="4192905"/>
            <a:ext cx="1304925" cy="1567815"/>
          </a:xfrm>
          <a:prstGeom prst="curved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5486400" y="914400"/>
            <a:ext cx="1219200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Via Ron Crone for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7184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0" y="197670"/>
            <a:ext cx="9144000" cy="729430"/>
          </a:xfrm>
        </p:spPr>
        <p:txBody>
          <a:bodyPr/>
          <a:lstStyle/>
          <a:p>
            <a:r>
              <a:rPr lang="en-US" sz="2400" dirty="0" smtClean="0">
                <a:latin typeface="Arial"/>
                <a:ea typeface="ヒラギノ角ゴ Pro W3" charset="0"/>
                <a:cs typeface="Arial"/>
              </a:rPr>
              <a:t>The Neutron Science organization has evolved since your last visit in 2010 (2)</a:t>
            </a:r>
            <a:endParaRPr lang="en-US" sz="2800" dirty="0">
              <a:latin typeface="Arial"/>
              <a:ea typeface="ヒラギノ角ゴ Pro W3" charset="0"/>
              <a:cs typeface="Arial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 flipV="1">
            <a:off x="5647501" y="4425197"/>
            <a:ext cx="1" cy="1097280"/>
          </a:xfrm>
          <a:prstGeom prst="line">
            <a:avLst/>
          </a:prstGeom>
          <a:noFill/>
          <a:ln w="25400">
            <a:solidFill>
              <a:srgbClr val="555555"/>
            </a:solidFill>
            <a:round/>
            <a:headEnd/>
            <a:tailEnd/>
          </a:ln>
        </p:spPr>
      </p:cxnSp>
      <p:grpSp>
        <p:nvGrpSpPr>
          <p:cNvPr id="35" name="Group 34"/>
          <p:cNvGrpSpPr/>
          <p:nvPr/>
        </p:nvGrpSpPr>
        <p:grpSpPr>
          <a:xfrm>
            <a:off x="284885" y="990600"/>
            <a:ext cx="8574230" cy="1398495"/>
            <a:chOff x="284885" y="1079521"/>
            <a:chExt cx="8574230" cy="1690574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2438400" y="1924808"/>
              <a:ext cx="4267200" cy="0"/>
            </a:xfrm>
            <a:prstGeom prst="line">
              <a:avLst/>
            </a:prstGeom>
            <a:noFill/>
            <a:ln w="25400">
              <a:solidFill>
                <a:srgbClr val="555555"/>
              </a:solidFill>
              <a:round/>
              <a:headEnd/>
              <a:tailEnd/>
            </a:ln>
          </p:spPr>
        </p:cxnSp>
        <p:sp>
          <p:nvSpPr>
            <p:cNvPr id="37" name="Rectangle 298"/>
            <p:cNvSpPr>
              <a:spLocks noChangeArrowheads="1"/>
            </p:cNvSpPr>
            <p:nvPr/>
          </p:nvSpPr>
          <p:spPr bwMode="auto">
            <a:xfrm>
              <a:off x="2651856" y="1079521"/>
              <a:ext cx="3831999" cy="169057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777777"/>
              </a:solidFill>
              <a:miter lim="800000"/>
              <a:headEnd/>
              <a:tailEnd/>
            </a:ln>
          </p:spPr>
          <p:txBody>
            <a:bodyPr tIns="91440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Associate Laboratory Director</a:t>
              </a:r>
              <a:r>
                <a:rPr lang="en-US" sz="1400" b="1" dirty="0">
                  <a:latin typeface="+mj-lt"/>
                  <a:cs typeface="Arial" panose="020B0604020202020204" pitchFamily="34" charset="0"/>
                </a:rPr>
                <a:t/>
              </a:r>
              <a:br>
                <a:rPr lang="en-US" sz="1400" b="1" dirty="0">
                  <a:latin typeface="+mj-lt"/>
                  <a:cs typeface="Arial" panose="020B0604020202020204" pitchFamily="34" charset="0"/>
                </a:rPr>
              </a:b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Paul Langan</a:t>
              </a:r>
            </a:p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Alan Tennant, Chief Scientist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sz="12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Herb </a:t>
              </a:r>
              <a:r>
                <a:rPr lang="en-US" sz="1200" b="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Mook</a:t>
              </a:r>
              <a:r>
                <a:rPr lang="en-US" sz="12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Senior Corporate Fellow Emeritus</a:t>
              </a:r>
            </a:p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en-US" sz="11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Jeanine Evans, Executive Secretary</a:t>
              </a:r>
            </a:p>
          </p:txBody>
        </p:sp>
        <p:sp>
          <p:nvSpPr>
            <p:cNvPr id="38" name="Rectangle 310"/>
            <p:cNvSpPr>
              <a:spLocks noChangeArrowheads="1"/>
            </p:cNvSpPr>
            <p:nvPr/>
          </p:nvSpPr>
          <p:spPr bwMode="auto">
            <a:xfrm>
              <a:off x="6705600" y="1540760"/>
              <a:ext cx="2153515" cy="768096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rgbClr val="4D4D4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tabLst>
                  <a:tab pos="114300" algn="l"/>
                </a:tabLst>
              </a:pP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Second Target Station</a:t>
              </a:r>
              <a:b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Project Office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tabLst>
                  <a:tab pos="114300" algn="l"/>
                </a:tabLst>
              </a:pPr>
              <a:r>
                <a:rPr lang="en-US" sz="11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John Galambos</a:t>
              </a:r>
              <a:endParaRPr lang="en-US" sz="11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10"/>
            <p:cNvSpPr>
              <a:spLocks noChangeArrowheads="1"/>
            </p:cNvSpPr>
            <p:nvPr/>
          </p:nvSpPr>
          <p:spPr bwMode="auto">
            <a:xfrm>
              <a:off x="284885" y="1542508"/>
              <a:ext cx="2153515" cy="764600"/>
            </a:xfrm>
            <a:prstGeom prst="rect">
              <a:avLst/>
            </a:prstGeom>
            <a:solidFill>
              <a:schemeClr val="bg2"/>
            </a:solidFill>
            <a:ln w="9525" algn="ctr">
              <a:solidFill>
                <a:srgbClr val="4D4D4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  <a:tabLst>
                  <a:tab pos="114300" algn="l"/>
                </a:tabLst>
              </a:pP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Shull </a:t>
              </a:r>
              <a:r>
                <a:rPr lang="en-US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Wollan</a:t>
              </a: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Center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tabLst>
                  <a:tab pos="114300" algn="l"/>
                </a:tabLst>
              </a:pPr>
              <a:r>
                <a:rPr lang="en-US" sz="12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Alan Tennant</a:t>
              </a:r>
              <a:endParaRPr lang="en-US" sz="12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0" name="Straight Connector 39"/>
          <p:cNvCxnSpPr>
            <a:stCxn id="37" idx="2"/>
            <a:endCxn id="49" idx="0"/>
          </p:cNvCxnSpPr>
          <p:nvPr/>
        </p:nvCxnSpPr>
        <p:spPr>
          <a:xfrm flipH="1">
            <a:off x="4567062" y="2389095"/>
            <a:ext cx="794" cy="2224943"/>
          </a:xfrm>
          <a:prstGeom prst="line">
            <a:avLst/>
          </a:prstGeom>
          <a:noFill/>
          <a:ln w="25400">
            <a:solidFill>
              <a:srgbClr val="555555"/>
            </a:solidFill>
            <a:round/>
            <a:headEnd/>
            <a:tailEnd/>
          </a:ln>
        </p:spPr>
      </p:cxnSp>
      <p:grpSp>
        <p:nvGrpSpPr>
          <p:cNvPr id="41" name="Group 40"/>
          <p:cNvGrpSpPr/>
          <p:nvPr/>
        </p:nvGrpSpPr>
        <p:grpSpPr>
          <a:xfrm>
            <a:off x="2508759" y="2562220"/>
            <a:ext cx="4119102" cy="600860"/>
            <a:chOff x="2525537" y="2986419"/>
            <a:chExt cx="4119102" cy="653234"/>
          </a:xfrm>
        </p:grpSpPr>
        <p:sp>
          <p:nvSpPr>
            <p:cNvPr id="42" name="Rectangle 301"/>
            <p:cNvSpPr>
              <a:spLocks noChangeArrowheads="1"/>
            </p:cNvSpPr>
            <p:nvPr/>
          </p:nvSpPr>
          <p:spPr bwMode="auto">
            <a:xfrm>
              <a:off x="4724399" y="2986419"/>
              <a:ext cx="1920240" cy="653234"/>
            </a:xfrm>
            <a:prstGeom prst="rect">
              <a:avLst/>
            </a:prstGeom>
            <a:solidFill>
              <a:schemeClr val="bg2"/>
            </a:solidFill>
            <a:ln w="1270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Directorate </a:t>
              </a:r>
              <a:b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Operations</a:t>
              </a:r>
            </a:p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r>
                <a:rPr lang="en-US" sz="12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Hans Vogel</a:t>
              </a:r>
              <a:endParaRPr lang="en-US" sz="12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301"/>
            <p:cNvSpPr>
              <a:spLocks noChangeArrowheads="1"/>
            </p:cNvSpPr>
            <p:nvPr/>
          </p:nvSpPr>
          <p:spPr bwMode="auto">
            <a:xfrm>
              <a:off x="2525537" y="2986419"/>
              <a:ext cx="1920875" cy="653234"/>
            </a:xfrm>
            <a:prstGeom prst="rect">
              <a:avLst/>
            </a:prstGeom>
            <a:solidFill>
              <a:schemeClr val="bg2"/>
            </a:solidFill>
            <a:ln w="1270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Scientific and Program Services Office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  <a:spcBef>
                  <a:spcPts val="300"/>
                </a:spcBef>
              </a:pP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Crystal Schrof</a:t>
              </a:r>
              <a:endParaRPr lang="en-US" sz="12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4" name="Straight Connector 43"/>
            <p:cNvCxnSpPr>
              <a:stCxn id="43" idx="3"/>
              <a:endCxn id="42" idx="1"/>
            </p:cNvCxnSpPr>
            <p:nvPr/>
          </p:nvCxnSpPr>
          <p:spPr>
            <a:xfrm>
              <a:off x="4446412" y="3313036"/>
              <a:ext cx="277987" cy="0"/>
            </a:xfrm>
            <a:prstGeom prst="line">
              <a:avLst/>
            </a:prstGeom>
            <a:noFill/>
            <a:ln w="25400">
              <a:solidFill>
                <a:srgbClr val="555555"/>
              </a:solidFill>
              <a:round/>
              <a:headEnd/>
              <a:tailEnd/>
            </a:ln>
          </p:spPr>
        </p:cxnSp>
      </p:grpSp>
      <p:cxnSp>
        <p:nvCxnSpPr>
          <p:cNvPr id="45" name="Elbow Connector 44"/>
          <p:cNvCxnSpPr>
            <a:stCxn id="53" idx="0"/>
            <a:endCxn id="55" idx="0"/>
          </p:cNvCxnSpPr>
          <p:nvPr/>
        </p:nvCxnSpPr>
        <p:spPr>
          <a:xfrm rot="5400000" flipH="1" flipV="1">
            <a:off x="4523880" y="285482"/>
            <a:ext cx="46317" cy="6459176"/>
          </a:xfrm>
          <a:prstGeom prst="bentConnector3">
            <a:avLst>
              <a:gd name="adj1" fmla="val 365540"/>
            </a:avLst>
          </a:prstGeom>
          <a:noFill/>
          <a:ln w="25400">
            <a:solidFill>
              <a:srgbClr val="555555"/>
            </a:solidFill>
            <a:round/>
            <a:headEnd/>
            <a:tailEnd/>
          </a:ln>
        </p:spPr>
      </p:cxnSp>
      <p:grpSp>
        <p:nvGrpSpPr>
          <p:cNvPr id="46" name="Group 45"/>
          <p:cNvGrpSpPr/>
          <p:nvPr/>
        </p:nvGrpSpPr>
        <p:grpSpPr>
          <a:xfrm>
            <a:off x="1438099" y="4608198"/>
            <a:ext cx="6259512" cy="661105"/>
            <a:chOff x="1482235" y="5076015"/>
            <a:chExt cx="6259512" cy="718730"/>
          </a:xfrm>
          <a:solidFill>
            <a:srgbClr val="FFEFAB"/>
          </a:solidFill>
        </p:grpSpPr>
        <p:sp>
          <p:nvSpPr>
            <p:cNvPr id="47" name="Rectangle 301"/>
            <p:cNvSpPr>
              <a:spLocks noChangeArrowheads="1"/>
            </p:cNvSpPr>
            <p:nvPr/>
          </p:nvSpPr>
          <p:spPr bwMode="auto">
            <a:xfrm>
              <a:off x="1482235" y="5082364"/>
              <a:ext cx="1920875" cy="712381"/>
            </a:xfrm>
            <a:prstGeom prst="rect">
              <a:avLst/>
            </a:prstGeom>
            <a:grpFill/>
            <a:ln w="1270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Reactors</a:t>
              </a:r>
            </a:p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2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Tim Powers</a:t>
              </a:r>
            </a:p>
          </p:txBody>
        </p:sp>
        <p:sp>
          <p:nvSpPr>
            <p:cNvPr id="48" name="Rectangle 302"/>
            <p:cNvSpPr>
              <a:spLocks noChangeArrowheads="1"/>
            </p:cNvSpPr>
            <p:nvPr/>
          </p:nvSpPr>
          <p:spPr bwMode="auto">
            <a:xfrm>
              <a:off x="5820872" y="5082364"/>
              <a:ext cx="1920875" cy="712381"/>
            </a:xfrm>
            <a:prstGeom prst="rect">
              <a:avLst/>
            </a:prstGeom>
            <a:grpFill/>
            <a:ln w="1270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  <a:b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Accelerator</a:t>
              </a:r>
            </a:p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2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Kevin Jones</a:t>
              </a:r>
              <a:endParaRPr lang="en-US" sz="12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313"/>
            <p:cNvSpPr>
              <a:spLocks noChangeArrowheads="1"/>
            </p:cNvSpPr>
            <p:nvPr/>
          </p:nvSpPr>
          <p:spPr bwMode="auto">
            <a:xfrm>
              <a:off x="3650760" y="5082364"/>
              <a:ext cx="1920875" cy="712381"/>
            </a:xfrm>
            <a:prstGeom prst="rect">
              <a:avLst/>
            </a:prstGeom>
            <a:grpFill/>
            <a:ln w="1270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Instrument </a:t>
              </a:r>
              <a:b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and Source</a:t>
              </a:r>
            </a:p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20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Don Abercrombie</a:t>
              </a:r>
            </a:p>
          </p:txBody>
        </p:sp>
        <p:cxnSp>
          <p:nvCxnSpPr>
            <p:cNvPr id="50" name="Elbow Connector 49"/>
            <p:cNvCxnSpPr>
              <a:stCxn id="47" idx="0"/>
              <a:endCxn id="48" idx="0"/>
            </p:cNvCxnSpPr>
            <p:nvPr/>
          </p:nvCxnSpPr>
          <p:spPr>
            <a:xfrm rot="5400000" flipH="1" flipV="1">
              <a:off x="4611991" y="2913046"/>
              <a:ext cx="12700" cy="4338637"/>
            </a:xfrm>
            <a:prstGeom prst="bentConnector3">
              <a:avLst>
                <a:gd name="adj1" fmla="val 1553450"/>
              </a:avLst>
            </a:prstGeom>
            <a:grpFill/>
            <a:ln w="25400">
              <a:solidFill>
                <a:srgbClr val="555555"/>
              </a:solidFill>
              <a:round/>
              <a:headEnd/>
              <a:tailEnd/>
            </a:ln>
          </p:spPr>
        </p:cxnSp>
      </p:grpSp>
      <p:cxnSp>
        <p:nvCxnSpPr>
          <p:cNvPr id="51" name="Straight Connector 50"/>
          <p:cNvCxnSpPr/>
          <p:nvPr/>
        </p:nvCxnSpPr>
        <p:spPr>
          <a:xfrm flipV="1">
            <a:off x="3485799" y="3355800"/>
            <a:ext cx="0" cy="221225"/>
          </a:xfrm>
          <a:prstGeom prst="line">
            <a:avLst/>
          </a:prstGeom>
          <a:noFill/>
          <a:ln w="25400">
            <a:solidFill>
              <a:srgbClr val="555555"/>
            </a:solidFill>
            <a:round/>
            <a:headEnd/>
            <a:tailEnd/>
          </a:ln>
        </p:spPr>
      </p:cxnSp>
      <p:cxnSp>
        <p:nvCxnSpPr>
          <p:cNvPr id="52" name="Straight Connector 51"/>
          <p:cNvCxnSpPr/>
          <p:nvPr/>
        </p:nvCxnSpPr>
        <p:spPr>
          <a:xfrm flipV="1">
            <a:off x="5656086" y="3355800"/>
            <a:ext cx="0" cy="221225"/>
          </a:xfrm>
          <a:prstGeom prst="line">
            <a:avLst/>
          </a:prstGeom>
          <a:noFill/>
          <a:ln w="25400">
            <a:solidFill>
              <a:srgbClr val="555555"/>
            </a:solidFill>
            <a:round/>
            <a:headEnd/>
            <a:tailEnd/>
          </a:ln>
        </p:spPr>
      </p:cxnSp>
      <p:sp>
        <p:nvSpPr>
          <p:cNvPr id="53" name="Rectangle 301"/>
          <p:cNvSpPr>
            <a:spLocks noChangeArrowheads="1"/>
          </p:cNvSpPr>
          <p:nvPr/>
        </p:nvSpPr>
        <p:spPr bwMode="auto">
          <a:xfrm>
            <a:off x="357012" y="3538228"/>
            <a:ext cx="1920875" cy="655265"/>
          </a:xfrm>
          <a:prstGeom prst="rect">
            <a:avLst/>
          </a:prstGeom>
          <a:solidFill>
            <a:srgbClr val="FFEFAB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Quantum </a:t>
            </a:r>
            <a:b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Condensed Matter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Stephen Nagler</a:t>
            </a:r>
          </a:p>
        </p:txBody>
      </p:sp>
      <p:sp>
        <p:nvSpPr>
          <p:cNvPr id="54" name="Rectangle 302"/>
          <p:cNvSpPr>
            <a:spLocks noChangeArrowheads="1"/>
          </p:cNvSpPr>
          <p:nvPr/>
        </p:nvSpPr>
        <p:spPr bwMode="auto">
          <a:xfrm>
            <a:off x="4695649" y="3538228"/>
            <a:ext cx="1920875" cy="655265"/>
          </a:xfrm>
          <a:prstGeom prst="rect">
            <a:avLst/>
          </a:prstGeom>
          <a:solidFill>
            <a:srgbClr val="FFEFAB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Chemical and</a:t>
            </a:r>
            <a:b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Engineering Materials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Richard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Ibberson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303"/>
          <p:cNvSpPr>
            <a:spLocks noChangeArrowheads="1"/>
          </p:cNvSpPr>
          <p:nvPr/>
        </p:nvSpPr>
        <p:spPr bwMode="auto">
          <a:xfrm>
            <a:off x="6857825" y="3491912"/>
            <a:ext cx="1837602" cy="701582"/>
          </a:xfrm>
          <a:prstGeom prst="rect">
            <a:avLst/>
          </a:prstGeom>
          <a:solidFill>
            <a:srgbClr val="FFEFAB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Neutron Data Analysis</a:t>
            </a:r>
            <a:b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Visualization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Thomas </a:t>
            </a:r>
            <a:r>
              <a:rPr lang="en-US" sz="12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Proffen</a:t>
            </a: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313"/>
          <p:cNvSpPr>
            <a:spLocks noChangeArrowheads="1"/>
          </p:cNvSpPr>
          <p:nvPr/>
        </p:nvSpPr>
        <p:spPr bwMode="auto">
          <a:xfrm>
            <a:off x="2525537" y="3538228"/>
            <a:ext cx="1920875" cy="655265"/>
          </a:xfrm>
          <a:prstGeom prst="rect">
            <a:avLst/>
          </a:prstGeom>
          <a:solidFill>
            <a:srgbClr val="FFEFAB"/>
          </a:solidFill>
          <a:ln w="12700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Biology and </a:t>
            </a:r>
            <a:b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Soft Matter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Volker Urban (Acting)</a:t>
            </a:r>
          </a:p>
        </p:txBody>
      </p:sp>
      <p:sp>
        <p:nvSpPr>
          <p:cNvPr id="57" name="Rectangle 310"/>
          <p:cNvSpPr>
            <a:spLocks noChangeArrowheads="1"/>
          </p:cNvSpPr>
          <p:nvPr/>
        </p:nvSpPr>
        <p:spPr bwMode="auto">
          <a:xfrm>
            <a:off x="4570742" y="5503084"/>
            <a:ext cx="2153515" cy="7065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solidFill>
              <a:srgbClr val="4D4D4D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tabLst>
                <a:tab pos="114300" algn="l"/>
              </a:tabLst>
            </a:pP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Matrix Support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tabLst>
                <a:tab pos="114300" algn="l"/>
              </a:tabLst>
            </a:pPr>
            <a:r>
              <a:rPr lang="en-US" sz="11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Bonnie Hébert, HR Manager</a:t>
            </a:r>
            <a:br>
              <a:rPr lang="en-US" sz="11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Lorie Hickey</a:t>
            </a:r>
            <a:r>
              <a:rPr lang="en-US" sz="11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Business Manager</a:t>
            </a:r>
            <a:endParaRPr lang="en-US" sz="11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5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51" y="140525"/>
            <a:ext cx="8991599" cy="1357295"/>
          </a:xfrm>
        </p:spPr>
        <p:txBody>
          <a:bodyPr/>
          <a:lstStyle/>
          <a:p>
            <a:r>
              <a:rPr lang="en-US" sz="2400" dirty="0" smtClean="0"/>
              <a:t>The Research Accelerator has returned to focusing on accelerators and instrument data acquisition (in synergy with control systems) while providing essential support to instrument upgrades and operation </a:t>
            </a:r>
            <a:endParaRPr lang="en-US" sz="2400" dirty="0"/>
          </a:p>
        </p:txBody>
      </p:sp>
      <p:sp>
        <p:nvSpPr>
          <p:cNvPr id="59" name="Rectangle 549"/>
          <p:cNvSpPr>
            <a:spLocks noChangeArrowheads="1"/>
          </p:cNvSpPr>
          <p:nvPr/>
        </p:nvSpPr>
        <p:spPr bwMode="auto">
          <a:xfrm>
            <a:off x="3032125" y="1826185"/>
            <a:ext cx="3079750" cy="96100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555555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400" b="1" dirty="0"/>
              <a:t>Research Accelerator Division</a:t>
            </a:r>
          </a:p>
          <a:p>
            <a:pPr algn="ctr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400" dirty="0"/>
              <a:t>Kevin Jones, Director</a:t>
            </a:r>
          </a:p>
        </p:txBody>
      </p:sp>
      <p:sp>
        <p:nvSpPr>
          <p:cNvPr id="60" name="Rectangle 124"/>
          <p:cNvSpPr>
            <a:spLocks noChangeArrowheads="1"/>
          </p:cNvSpPr>
          <p:nvPr/>
        </p:nvSpPr>
        <p:spPr bwMode="auto">
          <a:xfrm>
            <a:off x="564927" y="3327950"/>
            <a:ext cx="1643465" cy="1077792"/>
          </a:xfrm>
          <a:prstGeom prst="rect">
            <a:avLst/>
          </a:prstGeom>
          <a:solidFill>
            <a:srgbClr val="FFEDAB"/>
          </a:solidFill>
          <a:ln w="9525" algn="ctr">
            <a:solidFill>
              <a:srgbClr val="555555"/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200" b="1" dirty="0">
                <a:cs typeface="Arial" pitchFamily="34" charset="0"/>
              </a:rPr>
              <a:t>Accelerator </a:t>
            </a:r>
            <a:r>
              <a:rPr lang="en-US" sz="1200" b="1" dirty="0" smtClean="0">
                <a:cs typeface="Arial" pitchFamily="34" charset="0"/>
              </a:rPr>
              <a:t>Operations</a:t>
            </a:r>
            <a:endParaRPr lang="en-US" sz="1200" b="1" dirty="0"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200" dirty="0" smtClean="0">
                <a:cs typeface="Arial" pitchFamily="34" charset="0"/>
              </a:rPr>
              <a:t>Glen Johns</a:t>
            </a:r>
            <a:endParaRPr lang="en-US" sz="1200" dirty="0">
              <a:cs typeface="Arial" pitchFamily="34" charset="0"/>
            </a:endParaRPr>
          </a:p>
        </p:txBody>
      </p:sp>
      <p:sp>
        <p:nvSpPr>
          <p:cNvPr id="61" name="Rectangle 124"/>
          <p:cNvSpPr>
            <a:spLocks noChangeArrowheads="1"/>
          </p:cNvSpPr>
          <p:nvPr/>
        </p:nvSpPr>
        <p:spPr bwMode="auto">
          <a:xfrm>
            <a:off x="4812049" y="3327950"/>
            <a:ext cx="1643465" cy="1077792"/>
          </a:xfrm>
          <a:prstGeom prst="rect">
            <a:avLst/>
          </a:prstGeom>
          <a:solidFill>
            <a:srgbClr val="FFEDAB"/>
          </a:solidFill>
          <a:ln w="9525" algn="ctr">
            <a:solidFill>
              <a:srgbClr val="555555"/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200" b="1" dirty="0" smtClean="0">
                <a:cs typeface="Arial" pitchFamily="34" charset="0"/>
              </a:rPr>
              <a:t>Control </a:t>
            </a:r>
            <a:br>
              <a:rPr lang="en-US" sz="1200" b="1" dirty="0" smtClean="0">
                <a:cs typeface="Arial" pitchFamily="34" charset="0"/>
              </a:rPr>
            </a:br>
            <a:r>
              <a:rPr lang="en-US" sz="1200" b="1" dirty="0" smtClean="0">
                <a:cs typeface="Arial" pitchFamily="34" charset="0"/>
              </a:rPr>
              <a:t>Systems</a:t>
            </a:r>
            <a:endParaRPr lang="en-US" sz="1200" b="1" dirty="0"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200" dirty="0">
                <a:cs typeface="Arial" pitchFamily="34" charset="0"/>
              </a:rPr>
              <a:t>Karen White</a:t>
            </a:r>
          </a:p>
        </p:txBody>
      </p:sp>
      <p:sp>
        <p:nvSpPr>
          <p:cNvPr id="62" name="Rectangle 124"/>
          <p:cNvSpPr>
            <a:spLocks noChangeArrowheads="1"/>
          </p:cNvSpPr>
          <p:nvPr/>
        </p:nvSpPr>
        <p:spPr bwMode="auto">
          <a:xfrm>
            <a:off x="2688488" y="3327950"/>
            <a:ext cx="1643465" cy="1077792"/>
          </a:xfrm>
          <a:prstGeom prst="rect">
            <a:avLst/>
          </a:prstGeom>
          <a:solidFill>
            <a:srgbClr val="FFEDAB"/>
          </a:solidFill>
          <a:ln w="9525" algn="ctr">
            <a:solidFill>
              <a:srgbClr val="555555"/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200" b="1" dirty="0">
                <a:cs typeface="Arial" pitchFamily="34" charset="0"/>
              </a:rPr>
              <a:t>Accelerator </a:t>
            </a:r>
            <a:r>
              <a:rPr lang="en-US" sz="1200" b="1" dirty="0" smtClean="0">
                <a:cs typeface="Arial" pitchFamily="34" charset="0"/>
              </a:rPr>
              <a:t/>
            </a:r>
            <a:br>
              <a:rPr lang="en-US" sz="1200" b="1" dirty="0" smtClean="0">
                <a:cs typeface="Arial" pitchFamily="34" charset="0"/>
              </a:rPr>
            </a:br>
            <a:r>
              <a:rPr lang="en-US" sz="1200" b="1" dirty="0" smtClean="0">
                <a:cs typeface="Arial" pitchFamily="34" charset="0"/>
              </a:rPr>
              <a:t>Physics, Beam Instrumentation </a:t>
            </a:r>
            <a:br>
              <a:rPr lang="en-US" sz="1200" b="1" dirty="0" smtClean="0">
                <a:cs typeface="Arial" pitchFamily="34" charset="0"/>
              </a:rPr>
            </a:br>
            <a:r>
              <a:rPr lang="en-US" sz="1200" b="1" dirty="0" smtClean="0">
                <a:cs typeface="Arial" pitchFamily="34" charset="0"/>
              </a:rPr>
              <a:t>and Ion Source</a:t>
            </a:r>
            <a:endParaRPr lang="en-US" sz="1200" b="1" dirty="0"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200" dirty="0" smtClean="0">
                <a:cs typeface="Arial" pitchFamily="34" charset="0"/>
              </a:rPr>
              <a:t>Sarah Cousineau</a:t>
            </a:r>
            <a:endParaRPr lang="en-US" sz="1200" dirty="0">
              <a:cs typeface="Arial" pitchFamily="34" charset="0"/>
            </a:endParaRPr>
          </a:p>
        </p:txBody>
      </p:sp>
      <p:sp>
        <p:nvSpPr>
          <p:cNvPr id="63" name="Rectangle 124"/>
          <p:cNvSpPr>
            <a:spLocks noChangeArrowheads="1"/>
          </p:cNvSpPr>
          <p:nvPr/>
        </p:nvSpPr>
        <p:spPr bwMode="auto">
          <a:xfrm>
            <a:off x="6935609" y="3327950"/>
            <a:ext cx="1643465" cy="1077792"/>
          </a:xfrm>
          <a:prstGeom prst="rect">
            <a:avLst/>
          </a:prstGeom>
          <a:solidFill>
            <a:srgbClr val="FFEDAB"/>
          </a:solidFill>
          <a:ln w="9525" algn="ctr">
            <a:solidFill>
              <a:srgbClr val="555555"/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200" b="1" dirty="0" smtClean="0">
                <a:cs typeface="Arial" pitchFamily="34" charset="0"/>
              </a:rPr>
              <a:t>Electrical </a:t>
            </a:r>
            <a:br>
              <a:rPr lang="en-US" sz="1200" b="1" dirty="0" smtClean="0">
                <a:cs typeface="Arial" pitchFamily="34" charset="0"/>
              </a:rPr>
            </a:br>
            <a:r>
              <a:rPr lang="en-US" sz="1200" b="1" dirty="0" smtClean="0">
                <a:cs typeface="Arial" pitchFamily="34" charset="0"/>
              </a:rPr>
              <a:t>and RF Systems</a:t>
            </a:r>
            <a:endParaRPr lang="en-US" sz="1200" b="1" dirty="0"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200" dirty="0" smtClean="0">
                <a:cs typeface="Arial" pitchFamily="34" charset="0"/>
              </a:rPr>
              <a:t>Mark Champion</a:t>
            </a:r>
            <a:endParaRPr lang="en-US" sz="1200" dirty="0">
              <a:cs typeface="Arial" pitchFamily="34" charset="0"/>
            </a:endParaRPr>
          </a:p>
        </p:txBody>
      </p:sp>
      <p:sp>
        <p:nvSpPr>
          <p:cNvPr id="64" name="Rectangle 124"/>
          <p:cNvSpPr>
            <a:spLocks noChangeArrowheads="1"/>
          </p:cNvSpPr>
          <p:nvPr/>
        </p:nvSpPr>
        <p:spPr bwMode="auto">
          <a:xfrm>
            <a:off x="1626707" y="4713408"/>
            <a:ext cx="1643465" cy="1077792"/>
          </a:xfrm>
          <a:prstGeom prst="rect">
            <a:avLst/>
          </a:prstGeom>
          <a:solidFill>
            <a:srgbClr val="FFEDAB"/>
          </a:solidFill>
          <a:ln w="9525" algn="ctr">
            <a:solidFill>
              <a:srgbClr val="555555"/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200" b="1" dirty="0" smtClean="0">
                <a:cs typeface="Arial" pitchFamily="34" charset="0"/>
              </a:rPr>
              <a:t>Instrument Data Acquisition </a:t>
            </a:r>
            <a:br>
              <a:rPr lang="en-US" sz="1200" b="1" dirty="0" smtClean="0">
                <a:cs typeface="Arial" pitchFamily="34" charset="0"/>
              </a:rPr>
            </a:br>
            <a:r>
              <a:rPr lang="en-US" sz="1200" b="1" dirty="0" smtClean="0">
                <a:cs typeface="Arial" pitchFamily="34" charset="0"/>
              </a:rPr>
              <a:t>and Controls</a:t>
            </a:r>
            <a:endParaRPr lang="en-US" sz="1200" b="1" dirty="0"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200" dirty="0" smtClean="0">
                <a:cs typeface="Arial" pitchFamily="34" charset="0"/>
              </a:rPr>
              <a:t>Steven Hartman</a:t>
            </a:r>
            <a:endParaRPr lang="en-US" sz="1200" dirty="0">
              <a:cs typeface="Arial" pitchFamily="34" charset="0"/>
            </a:endParaRPr>
          </a:p>
        </p:txBody>
      </p:sp>
      <p:sp>
        <p:nvSpPr>
          <p:cNvPr id="65" name="Rectangle 124"/>
          <p:cNvSpPr>
            <a:spLocks noChangeArrowheads="1"/>
          </p:cNvSpPr>
          <p:nvPr/>
        </p:nvSpPr>
        <p:spPr bwMode="auto">
          <a:xfrm>
            <a:off x="3750268" y="4713408"/>
            <a:ext cx="1643465" cy="1077792"/>
          </a:xfrm>
          <a:prstGeom prst="rect">
            <a:avLst/>
          </a:prstGeom>
          <a:solidFill>
            <a:srgbClr val="FFEDAB"/>
          </a:solidFill>
          <a:ln w="9525" algn="ctr">
            <a:solidFill>
              <a:srgbClr val="555555"/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200" b="1" dirty="0" smtClean="0">
                <a:cs typeface="Arial" pitchFamily="34" charset="0"/>
              </a:rPr>
              <a:t>Mechanical Systems and Operations</a:t>
            </a:r>
            <a:endParaRPr lang="en-US" sz="1200" b="1" dirty="0"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200" dirty="0" smtClean="0">
                <a:cs typeface="Arial" pitchFamily="34" charset="0"/>
              </a:rPr>
              <a:t>Mike Baumgartner</a:t>
            </a:r>
            <a:endParaRPr lang="en-US" sz="1200" dirty="0">
              <a:cs typeface="Arial" pitchFamily="34" charset="0"/>
            </a:endParaRPr>
          </a:p>
        </p:txBody>
      </p:sp>
      <p:sp>
        <p:nvSpPr>
          <p:cNvPr id="66" name="Rectangle 124"/>
          <p:cNvSpPr>
            <a:spLocks noChangeArrowheads="1"/>
          </p:cNvSpPr>
          <p:nvPr/>
        </p:nvSpPr>
        <p:spPr bwMode="auto">
          <a:xfrm>
            <a:off x="5873829" y="4713408"/>
            <a:ext cx="1643465" cy="1077792"/>
          </a:xfrm>
          <a:prstGeom prst="rect">
            <a:avLst/>
          </a:prstGeom>
          <a:solidFill>
            <a:srgbClr val="FFEDAB"/>
          </a:solidFill>
          <a:ln w="9525" algn="ctr">
            <a:solidFill>
              <a:srgbClr val="555555"/>
            </a:solidFill>
            <a:miter lim="800000"/>
            <a:headEnd/>
            <a:tailEnd/>
          </a:ln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200" b="1" dirty="0" smtClean="0">
                <a:cs typeface="Arial" pitchFamily="34" charset="0"/>
              </a:rPr>
              <a:t>Superconducting Linac Systems</a:t>
            </a:r>
            <a:endParaRPr lang="en-US" sz="1200" b="1" dirty="0"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200" dirty="0" smtClean="0">
                <a:cs typeface="Arial" pitchFamily="34" charset="0"/>
              </a:rPr>
              <a:t>Sang-Ho Kim</a:t>
            </a:r>
            <a:endParaRPr lang="en-US" sz="1200" dirty="0">
              <a:cs typeface="Arial" pitchFamily="34" charset="0"/>
            </a:endParaRPr>
          </a:p>
        </p:txBody>
      </p:sp>
      <p:cxnSp>
        <p:nvCxnSpPr>
          <p:cNvPr id="67" name="Elbow Connector 66"/>
          <p:cNvCxnSpPr>
            <a:stCxn id="60" idx="0"/>
            <a:endCxn id="63" idx="0"/>
          </p:cNvCxnSpPr>
          <p:nvPr/>
        </p:nvCxnSpPr>
        <p:spPr>
          <a:xfrm rot="5400000" flipH="1" flipV="1">
            <a:off x="4572001" y="142609"/>
            <a:ext cx="12700" cy="6370682"/>
          </a:xfrm>
          <a:prstGeom prst="bentConnector3">
            <a:avLst>
              <a:gd name="adj1" fmla="val 1636362"/>
            </a:avLst>
          </a:prstGeom>
          <a:noFill/>
          <a:ln w="19050">
            <a:solidFill>
              <a:srgbClr val="555555"/>
            </a:solidFill>
            <a:round/>
            <a:headEnd/>
            <a:tailEnd/>
          </a:ln>
        </p:spPr>
      </p:cxnSp>
      <p:cxnSp>
        <p:nvCxnSpPr>
          <p:cNvPr id="68" name="Straight Connector 67"/>
          <p:cNvCxnSpPr>
            <a:stCxn id="65" idx="0"/>
            <a:endCxn id="59" idx="2"/>
          </p:cNvCxnSpPr>
          <p:nvPr/>
        </p:nvCxnSpPr>
        <p:spPr>
          <a:xfrm flipH="1" flipV="1">
            <a:off x="4572000" y="2787192"/>
            <a:ext cx="1" cy="1926216"/>
          </a:xfrm>
          <a:prstGeom prst="line">
            <a:avLst/>
          </a:prstGeom>
          <a:noFill/>
          <a:ln w="19050">
            <a:solidFill>
              <a:srgbClr val="555555"/>
            </a:solidFill>
            <a:round/>
            <a:headEnd/>
            <a:tailEnd/>
          </a:ln>
        </p:spPr>
      </p:cxnSp>
      <p:cxnSp>
        <p:nvCxnSpPr>
          <p:cNvPr id="69" name="Straight Connector 68"/>
          <p:cNvCxnSpPr>
            <a:stCxn id="62" idx="0"/>
          </p:cNvCxnSpPr>
          <p:nvPr/>
        </p:nvCxnSpPr>
        <p:spPr>
          <a:xfrm flipH="1" flipV="1">
            <a:off x="3510220" y="3120276"/>
            <a:ext cx="1" cy="207674"/>
          </a:xfrm>
          <a:prstGeom prst="line">
            <a:avLst/>
          </a:prstGeom>
          <a:noFill/>
          <a:ln w="19050">
            <a:solidFill>
              <a:srgbClr val="555555"/>
            </a:solidFill>
            <a:round/>
            <a:headEnd/>
            <a:tailEnd/>
          </a:ln>
        </p:spPr>
      </p:cxnSp>
      <p:cxnSp>
        <p:nvCxnSpPr>
          <p:cNvPr id="70" name="Straight Connector 69"/>
          <p:cNvCxnSpPr>
            <a:stCxn id="61" idx="0"/>
          </p:cNvCxnSpPr>
          <p:nvPr/>
        </p:nvCxnSpPr>
        <p:spPr>
          <a:xfrm flipH="1" flipV="1">
            <a:off x="5633781" y="3120276"/>
            <a:ext cx="1" cy="207674"/>
          </a:xfrm>
          <a:prstGeom prst="line">
            <a:avLst/>
          </a:prstGeom>
          <a:noFill/>
          <a:ln w="19050">
            <a:solidFill>
              <a:srgbClr val="555555"/>
            </a:solidFill>
            <a:round/>
            <a:headEnd/>
            <a:tailEnd/>
          </a:ln>
        </p:spPr>
      </p:cxnSp>
      <p:grpSp>
        <p:nvGrpSpPr>
          <p:cNvPr id="71" name="Group 70"/>
          <p:cNvGrpSpPr/>
          <p:nvPr/>
        </p:nvGrpSpPr>
        <p:grpSpPr>
          <a:xfrm>
            <a:off x="2448439" y="3124200"/>
            <a:ext cx="4247123" cy="1593132"/>
            <a:chOff x="2448439" y="3108662"/>
            <a:chExt cx="4247123" cy="1662402"/>
          </a:xfrm>
        </p:grpSpPr>
        <p:cxnSp>
          <p:nvCxnSpPr>
            <p:cNvPr id="72" name="Straight Connector 71"/>
            <p:cNvCxnSpPr>
              <a:stCxn id="64" idx="0"/>
            </p:cNvCxnSpPr>
            <p:nvPr/>
          </p:nvCxnSpPr>
          <p:spPr>
            <a:xfrm flipH="1" flipV="1">
              <a:off x="2448439" y="3108662"/>
              <a:ext cx="1" cy="1662402"/>
            </a:xfrm>
            <a:prstGeom prst="line">
              <a:avLst/>
            </a:pr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</p:cxnSp>
        <p:cxnSp>
          <p:nvCxnSpPr>
            <p:cNvPr id="73" name="Straight Connector 72"/>
            <p:cNvCxnSpPr>
              <a:stCxn id="66" idx="0"/>
            </p:cNvCxnSpPr>
            <p:nvPr/>
          </p:nvCxnSpPr>
          <p:spPr>
            <a:xfrm flipH="1" flipV="1">
              <a:off x="6695561" y="3108662"/>
              <a:ext cx="1" cy="1662402"/>
            </a:xfrm>
            <a:prstGeom prst="line">
              <a:avLst/>
            </a:prstGeom>
            <a:noFill/>
            <a:ln w="19050">
              <a:solidFill>
                <a:srgbClr val="555555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43497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9430"/>
          </a:xfrm>
        </p:spPr>
        <p:txBody>
          <a:bodyPr/>
          <a:lstStyle/>
          <a:p>
            <a:r>
              <a:rPr lang="en-US" sz="2400" dirty="0">
                <a:solidFill>
                  <a:srgbClr val="1E7640"/>
                </a:solidFill>
                <a:cs typeface="Arial"/>
              </a:rPr>
              <a:t>The SNS is a complex machine that performs well – overall system reliabilities (excluding targets) &gt; 90%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730846"/>
            <a:ext cx="9144000" cy="5768100"/>
            <a:chOff x="0" y="730846"/>
            <a:chExt cx="9144000" cy="5993018"/>
          </a:xfrm>
        </p:grpSpPr>
        <p:pic>
          <p:nvPicPr>
            <p:cNvPr id="4" name="Picture 2" descr="ring detailed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00625" y="979663"/>
              <a:ext cx="4143375" cy="314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534988" y="3387900"/>
              <a:ext cx="476885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762000" y="6116286"/>
              <a:ext cx="4419600" cy="607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 smtClean="0"/>
                <a:t>T</a:t>
              </a:r>
              <a:r>
                <a:rPr lang="en-US" sz="1600" dirty="0" smtClean="0">
                  <a:solidFill>
                    <a:srgbClr val="000000"/>
                  </a:solidFill>
                </a:rPr>
                <a:t>he front end produces a 60 Hz, ~1 </a:t>
              </a:r>
              <a:r>
                <a:rPr lang="en-US" sz="1600" dirty="0" err="1" smtClean="0">
                  <a:solidFill>
                    <a:srgbClr val="000000"/>
                  </a:solidFill>
                </a:rPr>
                <a:t>ms</a:t>
              </a:r>
              <a:r>
                <a:rPr lang="en-US" sz="1600" dirty="0" smtClean="0">
                  <a:solidFill>
                    <a:srgbClr val="000000"/>
                  </a:solidFill>
                </a:rPr>
                <a:t> long chopped H- beam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7514712" y="730846"/>
              <a:ext cx="1629288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dirty="0">
                  <a:solidFill>
                    <a:srgbClr val="800040"/>
                  </a:solidFill>
                </a:rPr>
                <a:t>Accumulator Ring: </a:t>
              </a:r>
              <a:r>
                <a:rPr lang="en-US" sz="1100" b="1" dirty="0">
                  <a:solidFill>
                    <a:srgbClr val="800040"/>
                  </a:solidFill>
                </a:rPr>
                <a:t>Compress </a:t>
              </a:r>
              <a:r>
                <a:rPr lang="en-US" sz="1100" b="1" dirty="0" smtClean="0">
                  <a:solidFill>
                    <a:srgbClr val="800040"/>
                  </a:solidFill>
                </a:rPr>
                <a:t>~1 </a:t>
              </a:r>
              <a:r>
                <a:rPr lang="en-US" sz="1100" b="1" dirty="0" err="1">
                  <a:solidFill>
                    <a:srgbClr val="800040"/>
                  </a:solidFill>
                </a:rPr>
                <a:t>msec</a:t>
              </a:r>
              <a:r>
                <a:rPr lang="en-US" sz="1100" b="1" dirty="0">
                  <a:solidFill>
                    <a:srgbClr val="800040"/>
                  </a:solidFill>
                </a:rPr>
                <a:t> </a:t>
              </a:r>
              <a:r>
                <a:rPr lang="en-US" sz="1100" b="1" dirty="0" smtClean="0">
                  <a:solidFill>
                    <a:srgbClr val="800040"/>
                  </a:solidFill>
                </a:rPr>
                <a:t>pulse </a:t>
              </a:r>
              <a:r>
                <a:rPr lang="en-US" sz="1100" b="1" dirty="0">
                  <a:solidFill>
                    <a:srgbClr val="800040"/>
                  </a:solidFill>
                </a:rPr>
                <a:t>to 700 </a:t>
              </a:r>
              <a:r>
                <a:rPr lang="en-US" sz="1100" b="1" dirty="0" err="1">
                  <a:solidFill>
                    <a:srgbClr val="800040"/>
                  </a:solidFill>
                </a:rPr>
                <a:t>nsec</a:t>
              </a:r>
              <a:endParaRPr lang="en-US" sz="1100" b="1" dirty="0">
                <a:solidFill>
                  <a:srgbClr val="80004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>
              <a:off x="7543800" y="1140000"/>
              <a:ext cx="228600" cy="228600"/>
            </a:xfrm>
            <a:prstGeom prst="line">
              <a:avLst/>
            </a:prstGeom>
            <a:noFill/>
            <a:ln w="19050">
              <a:solidFill>
                <a:srgbClr val="800040"/>
              </a:solidFill>
              <a:round/>
              <a:headEnd/>
              <a:tailEnd type="stealth" w="sm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676400" y="3197401"/>
              <a:ext cx="2763837" cy="30480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89723" y="2706863"/>
              <a:ext cx="749300" cy="2714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/>
                <a:t>2.5 MeV</a:t>
              </a: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200025" y="3197400"/>
              <a:ext cx="409575" cy="304800"/>
            </a:xfrm>
            <a:prstGeom prst="rect">
              <a:avLst/>
            </a:prstGeom>
            <a:gradFill rotWithShape="0">
              <a:gsLst>
                <a:gs pos="0">
                  <a:schemeClr val="tx2">
                    <a:gamma/>
                    <a:shade val="46275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1676400" y="3158526"/>
              <a:ext cx="2743200" cy="35137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dist="25399" dir="2700000" algn="ctr" rotWithShape="0">
                <a:schemeClr val="tx1"/>
              </a:outerShdw>
            </a:effectLst>
          </p:spPr>
          <p:txBody>
            <a:bodyPr wrap="squar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700" b="1" dirty="0" smtClean="0">
                  <a:solidFill>
                    <a:srgbClr val="F4F4F4"/>
                  </a:solidFill>
                </a:rPr>
                <a:t>Superconducting LINAC</a:t>
              </a:r>
              <a:endParaRPr lang="en-US" sz="1700" b="1" dirty="0">
                <a:solidFill>
                  <a:srgbClr val="F4F4F4"/>
                </a:solidFill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152400" y="3197400"/>
              <a:ext cx="457200" cy="34909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dist="25399" dir="2700000" algn="ctr" rotWithShape="0">
                <a:schemeClr val="tx1"/>
              </a:outerShdw>
            </a:effectLst>
          </p:spPr>
          <p:txBody>
            <a:bodyPr wrap="squar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800" b="1" dirty="0">
                  <a:solidFill>
                    <a:srgbClr val="F4F4F4"/>
                  </a:solidFill>
                </a:rPr>
                <a:t>Front-End</a:t>
              </a:r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7885113" y="2459213"/>
              <a:ext cx="59690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>
                  <a:solidFill>
                    <a:schemeClr val="bg2"/>
                  </a:solidFill>
                </a:rPr>
                <a:t>RTBT</a:t>
              </a: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5667375" y="3010075"/>
              <a:ext cx="596900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>
                  <a:solidFill>
                    <a:schemeClr val="bg2"/>
                  </a:solidFill>
                </a:rPr>
                <a:t>HEBT</a:t>
              </a: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5911850" y="1578150"/>
              <a:ext cx="596900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00">
                  <a:solidFill>
                    <a:schemeClr val="bg2"/>
                  </a:solidFill>
                </a:rPr>
                <a:t>Injection</a:t>
              </a: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7554913" y="1578150"/>
              <a:ext cx="596900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00">
                  <a:solidFill>
                    <a:schemeClr val="bg2"/>
                  </a:solidFill>
                </a:rPr>
                <a:t>Extraction</a:t>
              </a:r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6705600" y="1978200"/>
              <a:ext cx="596900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00">
                  <a:solidFill>
                    <a:schemeClr val="bg2"/>
                  </a:solidFill>
                </a:rPr>
                <a:t>RF</a:t>
              </a: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6527800" y="1146350"/>
              <a:ext cx="596900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00">
                  <a:solidFill>
                    <a:schemeClr val="bg2"/>
                  </a:solidFill>
                </a:rPr>
                <a:t>Collimators</a:t>
              </a: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6643688" y="3903838"/>
              <a:ext cx="184150" cy="57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3200"/>
            </a:p>
          </p:txBody>
        </p:sp>
        <p:grpSp>
          <p:nvGrpSpPr>
            <p:cNvPr id="21" name="Group 24"/>
            <p:cNvGrpSpPr>
              <a:grpSpLocks/>
            </p:cNvGrpSpPr>
            <p:nvPr/>
          </p:nvGrpSpPr>
          <p:grpSpPr bwMode="auto">
            <a:xfrm>
              <a:off x="153988" y="3262488"/>
              <a:ext cx="5507037" cy="2754312"/>
              <a:chOff x="97" y="1838"/>
              <a:chExt cx="3469" cy="1735"/>
            </a:xfrm>
          </p:grpSpPr>
          <p:sp>
            <p:nvSpPr>
              <p:cNvPr id="78" name="Oval 25"/>
              <p:cNvSpPr>
                <a:spLocks noChangeArrowheads="1"/>
              </p:cNvSpPr>
              <p:nvPr/>
            </p:nvSpPr>
            <p:spPr bwMode="auto">
              <a:xfrm>
                <a:off x="3450" y="1838"/>
                <a:ext cx="116" cy="200"/>
              </a:xfrm>
              <a:prstGeom prst="ellipse">
                <a:avLst/>
              </a:prstGeom>
              <a:noFill/>
              <a:ln w="2857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79" name="Group 26"/>
              <p:cNvGrpSpPr>
                <a:grpSpLocks/>
              </p:cNvGrpSpPr>
              <p:nvPr/>
            </p:nvGrpSpPr>
            <p:grpSpPr bwMode="auto">
              <a:xfrm>
                <a:off x="97" y="2031"/>
                <a:ext cx="3197" cy="1542"/>
                <a:chOff x="115" y="2031"/>
                <a:chExt cx="3197" cy="1542"/>
              </a:xfrm>
            </p:grpSpPr>
            <p:sp>
              <p:nvSpPr>
                <p:cNvPr id="81" name="Rectangle 27"/>
                <p:cNvSpPr>
                  <a:spLocks noChangeArrowheads="1"/>
                </p:cNvSpPr>
                <p:nvPr/>
              </p:nvSpPr>
              <p:spPr bwMode="auto">
                <a:xfrm>
                  <a:off x="624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Rectangle 28"/>
                <p:cNvSpPr>
                  <a:spLocks noChangeArrowheads="1"/>
                </p:cNvSpPr>
                <p:nvPr/>
              </p:nvSpPr>
              <p:spPr bwMode="auto">
                <a:xfrm>
                  <a:off x="864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Rectangle 29"/>
                <p:cNvSpPr>
                  <a:spLocks noChangeArrowheads="1"/>
                </p:cNvSpPr>
                <p:nvPr/>
              </p:nvSpPr>
              <p:spPr bwMode="auto">
                <a:xfrm>
                  <a:off x="1104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Rectangle 30"/>
                <p:cNvSpPr>
                  <a:spLocks noChangeArrowheads="1"/>
                </p:cNvSpPr>
                <p:nvPr/>
              </p:nvSpPr>
              <p:spPr bwMode="auto">
                <a:xfrm>
                  <a:off x="1344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Rectangle 31"/>
                <p:cNvSpPr>
                  <a:spLocks noChangeArrowheads="1"/>
                </p:cNvSpPr>
                <p:nvPr/>
              </p:nvSpPr>
              <p:spPr bwMode="auto">
                <a:xfrm>
                  <a:off x="1584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1776" y="3244"/>
                  <a:ext cx="96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829" y="3244"/>
                  <a:ext cx="96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Rectangle 34"/>
                <p:cNvSpPr>
                  <a:spLocks noChangeArrowheads="1"/>
                </p:cNvSpPr>
                <p:nvPr/>
              </p:nvSpPr>
              <p:spPr bwMode="auto">
                <a:xfrm>
                  <a:off x="2496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Rectangle 35"/>
                <p:cNvSpPr>
                  <a:spLocks noChangeArrowheads="1"/>
                </p:cNvSpPr>
                <p:nvPr/>
              </p:nvSpPr>
              <p:spPr bwMode="auto">
                <a:xfrm>
                  <a:off x="2256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Rectangle 36"/>
                <p:cNvSpPr>
                  <a:spLocks noChangeArrowheads="1"/>
                </p:cNvSpPr>
                <p:nvPr/>
              </p:nvSpPr>
              <p:spPr bwMode="auto">
                <a:xfrm>
                  <a:off x="2016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Rectangle 37"/>
                <p:cNvSpPr>
                  <a:spLocks noChangeArrowheads="1"/>
                </p:cNvSpPr>
                <p:nvPr/>
              </p:nvSpPr>
              <p:spPr bwMode="auto">
                <a:xfrm>
                  <a:off x="2976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" name="Rectangle 38"/>
                <p:cNvSpPr>
                  <a:spLocks noChangeArrowheads="1"/>
                </p:cNvSpPr>
                <p:nvPr/>
              </p:nvSpPr>
              <p:spPr bwMode="auto">
                <a:xfrm>
                  <a:off x="2736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864" y="2716"/>
                  <a:ext cx="1" cy="24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104" y="2716"/>
                  <a:ext cx="1" cy="24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Line 41"/>
                <p:cNvSpPr>
                  <a:spLocks noChangeShapeType="1"/>
                </p:cNvSpPr>
                <p:nvPr/>
              </p:nvSpPr>
              <p:spPr bwMode="auto">
                <a:xfrm>
                  <a:off x="634" y="2812"/>
                  <a:ext cx="24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triangle" w="sm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1109" y="2807"/>
                  <a:ext cx="24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triangle" w="sm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632" y="2539"/>
                  <a:ext cx="72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200" dirty="0">
                      <a:solidFill>
                        <a:schemeClr val="bg2"/>
                      </a:solidFill>
                    </a:rPr>
                    <a:t>945 ns</a:t>
                  </a:r>
                </a:p>
              </p:txBody>
            </p:sp>
            <p:sp>
              <p:nvSpPr>
                <p:cNvPr id="98" name="Line 44"/>
                <p:cNvSpPr>
                  <a:spLocks noChangeShapeType="1"/>
                </p:cNvSpPr>
                <p:nvPr/>
              </p:nvSpPr>
              <p:spPr bwMode="auto">
                <a:xfrm>
                  <a:off x="634" y="3344"/>
                  <a:ext cx="1" cy="213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Line 45"/>
                <p:cNvSpPr>
                  <a:spLocks noChangeShapeType="1"/>
                </p:cNvSpPr>
                <p:nvPr/>
              </p:nvSpPr>
              <p:spPr bwMode="auto">
                <a:xfrm>
                  <a:off x="3130" y="3339"/>
                  <a:ext cx="0" cy="213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046" y="3400"/>
                  <a:ext cx="1824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200">
                      <a:solidFill>
                        <a:schemeClr val="bg2"/>
                      </a:solidFill>
                    </a:rPr>
                    <a:t>1 ms macropulse</a:t>
                  </a:r>
                </a:p>
              </p:txBody>
            </p:sp>
            <p:sp>
              <p:nvSpPr>
                <p:cNvPr id="101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624" y="3494"/>
                  <a:ext cx="924" cy="1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triangle" w="sm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" name="Line 48"/>
                <p:cNvSpPr>
                  <a:spLocks noChangeShapeType="1"/>
                </p:cNvSpPr>
                <p:nvPr/>
              </p:nvSpPr>
              <p:spPr bwMode="auto">
                <a:xfrm>
                  <a:off x="2366" y="3494"/>
                  <a:ext cx="749" cy="1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triangle" w="sm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" name="Text Box 49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-124" y="2888"/>
                  <a:ext cx="10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400"/>
                    <a:t>Current</a:t>
                  </a:r>
                  <a:endParaRPr lang="en-US" sz="2400">
                    <a:latin typeface="Helvetica" charset="0"/>
                  </a:endParaRPr>
                </a:p>
              </p:txBody>
            </p:sp>
            <p:sp>
              <p:nvSpPr>
                <p:cNvPr id="104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1602" y="2423"/>
                  <a:ext cx="1104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400" dirty="0" smtClean="0"/>
                    <a:t>Mini-pulses contain RF micro-pulses</a:t>
                  </a:r>
                  <a:endParaRPr lang="en-US" sz="1400" dirty="0"/>
                </a:p>
              </p:txBody>
            </p:sp>
            <p:sp>
              <p:nvSpPr>
                <p:cNvPr id="105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115" y="2031"/>
                  <a:ext cx="1391" cy="4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400" dirty="0" smtClean="0"/>
                    <a:t>LEBT chopper </a:t>
                  </a:r>
                  <a:r>
                    <a:rPr lang="en-US" sz="1400" dirty="0"/>
                    <a:t>system makes </a:t>
                  </a:r>
                  <a:r>
                    <a:rPr lang="en-US" sz="1400" dirty="0" smtClean="0"/>
                    <a:t>gaps between mini-pulses</a:t>
                  </a:r>
                  <a:endParaRPr lang="en-US" sz="1400" dirty="0"/>
                </a:p>
              </p:txBody>
            </p:sp>
            <p:sp>
              <p:nvSpPr>
                <p:cNvPr id="106" name="Line 53"/>
                <p:cNvSpPr>
                  <a:spLocks noChangeShapeType="1"/>
                </p:cNvSpPr>
                <p:nvPr/>
              </p:nvSpPr>
              <p:spPr bwMode="auto">
                <a:xfrm>
                  <a:off x="762" y="2471"/>
                  <a:ext cx="534" cy="48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" name="Line 54"/>
                <p:cNvSpPr>
                  <a:spLocks noChangeShapeType="1"/>
                </p:cNvSpPr>
                <p:nvPr/>
              </p:nvSpPr>
              <p:spPr bwMode="auto">
                <a:xfrm>
                  <a:off x="770" y="2471"/>
                  <a:ext cx="766" cy="48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" name="Line 55"/>
                <p:cNvSpPr>
                  <a:spLocks noChangeShapeType="1"/>
                </p:cNvSpPr>
                <p:nvPr/>
              </p:nvSpPr>
              <p:spPr bwMode="auto">
                <a:xfrm>
                  <a:off x="770" y="2479"/>
                  <a:ext cx="286" cy="477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" name="Line 56"/>
                <p:cNvSpPr>
                  <a:spLocks noChangeShapeType="1"/>
                </p:cNvSpPr>
                <p:nvPr/>
              </p:nvSpPr>
              <p:spPr bwMode="auto">
                <a:xfrm>
                  <a:off x="480" y="2572"/>
                  <a:ext cx="1" cy="76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Line 57"/>
                <p:cNvSpPr>
                  <a:spLocks noChangeShapeType="1"/>
                </p:cNvSpPr>
                <p:nvPr/>
              </p:nvSpPr>
              <p:spPr bwMode="auto">
                <a:xfrm>
                  <a:off x="480" y="3340"/>
                  <a:ext cx="2832" cy="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80" name="Picture 58" descr="swoosh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736" y="1920"/>
                <a:ext cx="828" cy="1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2" name="Group 59"/>
            <p:cNvGrpSpPr>
              <a:grpSpLocks/>
            </p:cNvGrpSpPr>
            <p:nvPr/>
          </p:nvGrpSpPr>
          <p:grpSpPr bwMode="auto">
            <a:xfrm>
              <a:off x="5700713" y="2073450"/>
              <a:ext cx="3263900" cy="4052888"/>
              <a:chOff x="3591" y="1116"/>
              <a:chExt cx="2056" cy="2553"/>
            </a:xfrm>
          </p:grpSpPr>
          <p:sp>
            <p:nvSpPr>
              <p:cNvPr id="55" name="Oval 60"/>
              <p:cNvSpPr>
                <a:spLocks noChangeArrowheads="1"/>
              </p:cNvSpPr>
              <p:nvPr/>
            </p:nvSpPr>
            <p:spPr bwMode="auto">
              <a:xfrm>
                <a:off x="4383" y="1116"/>
                <a:ext cx="116" cy="200"/>
              </a:xfrm>
              <a:prstGeom prst="ellipse">
                <a:avLst/>
              </a:prstGeom>
              <a:noFill/>
              <a:ln w="2857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56" name="Group 61"/>
              <p:cNvGrpSpPr>
                <a:grpSpLocks/>
              </p:cNvGrpSpPr>
              <p:nvPr/>
            </p:nvGrpSpPr>
            <p:grpSpPr bwMode="auto">
              <a:xfrm>
                <a:off x="3591" y="2397"/>
                <a:ext cx="2056" cy="1272"/>
                <a:chOff x="3591" y="2397"/>
                <a:chExt cx="2056" cy="1272"/>
              </a:xfrm>
            </p:grpSpPr>
            <p:sp>
              <p:nvSpPr>
                <p:cNvPr id="58" name="Text Box 6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178" y="2810"/>
                  <a:ext cx="10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400">
                      <a:latin typeface="Helvetica" charset="0"/>
                    </a:rPr>
                    <a:t>Current</a:t>
                  </a:r>
                </a:p>
              </p:txBody>
            </p:sp>
            <p:sp>
              <p:nvSpPr>
                <p:cNvPr id="59" name="Rectangle 63"/>
                <p:cNvSpPr>
                  <a:spLocks noChangeArrowheads="1"/>
                </p:cNvSpPr>
                <p:nvPr/>
              </p:nvSpPr>
              <p:spPr bwMode="auto">
                <a:xfrm>
                  <a:off x="4020" y="3358"/>
                  <a:ext cx="96" cy="96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Rectangle 64"/>
                <p:cNvSpPr>
                  <a:spLocks noChangeArrowheads="1"/>
                </p:cNvSpPr>
                <p:nvPr/>
              </p:nvSpPr>
              <p:spPr bwMode="auto">
                <a:xfrm>
                  <a:off x="4164" y="3310"/>
                  <a:ext cx="96" cy="14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Rectangle 65"/>
                <p:cNvSpPr>
                  <a:spLocks noChangeArrowheads="1"/>
                </p:cNvSpPr>
                <p:nvPr/>
              </p:nvSpPr>
              <p:spPr bwMode="auto">
                <a:xfrm>
                  <a:off x="4308" y="3262"/>
                  <a:ext cx="96" cy="192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Rectangle 66"/>
                <p:cNvSpPr>
                  <a:spLocks noChangeArrowheads="1"/>
                </p:cNvSpPr>
                <p:nvPr/>
              </p:nvSpPr>
              <p:spPr bwMode="auto">
                <a:xfrm>
                  <a:off x="4452" y="3214"/>
                  <a:ext cx="96" cy="240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Rectangle 67"/>
                <p:cNvSpPr>
                  <a:spLocks noChangeArrowheads="1"/>
                </p:cNvSpPr>
                <p:nvPr/>
              </p:nvSpPr>
              <p:spPr bwMode="auto">
                <a:xfrm>
                  <a:off x="4596" y="3166"/>
                  <a:ext cx="96" cy="288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Rectangle 68"/>
                <p:cNvSpPr>
                  <a:spLocks noChangeArrowheads="1"/>
                </p:cNvSpPr>
                <p:nvPr/>
              </p:nvSpPr>
              <p:spPr bwMode="auto">
                <a:xfrm>
                  <a:off x="4740" y="3118"/>
                  <a:ext cx="96" cy="336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4836" y="3358"/>
                  <a:ext cx="96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4884" y="3358"/>
                  <a:ext cx="96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Rectangle 71"/>
                <p:cNvSpPr>
                  <a:spLocks noChangeArrowheads="1"/>
                </p:cNvSpPr>
                <p:nvPr/>
              </p:nvSpPr>
              <p:spPr bwMode="auto">
                <a:xfrm>
                  <a:off x="5028" y="2542"/>
                  <a:ext cx="96" cy="912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Rectangle 72"/>
                <p:cNvSpPr>
                  <a:spLocks noChangeArrowheads="1"/>
                </p:cNvSpPr>
                <p:nvPr/>
              </p:nvSpPr>
              <p:spPr bwMode="auto">
                <a:xfrm>
                  <a:off x="5172" y="2494"/>
                  <a:ext cx="96" cy="960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Rectangle 73"/>
                <p:cNvSpPr>
                  <a:spLocks noChangeArrowheads="1"/>
                </p:cNvSpPr>
                <p:nvPr/>
              </p:nvSpPr>
              <p:spPr bwMode="auto">
                <a:xfrm>
                  <a:off x="5316" y="2446"/>
                  <a:ext cx="96" cy="1008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Line 74"/>
                <p:cNvSpPr>
                  <a:spLocks noChangeShapeType="1"/>
                </p:cNvSpPr>
                <p:nvPr/>
              </p:nvSpPr>
              <p:spPr bwMode="auto">
                <a:xfrm>
                  <a:off x="3785" y="3404"/>
                  <a:ext cx="0" cy="24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Line 75"/>
                <p:cNvSpPr>
                  <a:spLocks noChangeShapeType="1"/>
                </p:cNvSpPr>
                <p:nvPr/>
              </p:nvSpPr>
              <p:spPr bwMode="auto">
                <a:xfrm>
                  <a:off x="5412" y="3460"/>
                  <a:ext cx="0" cy="174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4243" y="3496"/>
                  <a:ext cx="768" cy="17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1200">
                      <a:solidFill>
                        <a:schemeClr val="bg2"/>
                      </a:solidFill>
                    </a:rPr>
                    <a:t>1ms</a:t>
                  </a:r>
                </a:p>
              </p:txBody>
            </p:sp>
            <p:sp>
              <p:nvSpPr>
                <p:cNvPr id="73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3780" y="3586"/>
                  <a:ext cx="719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triangle" w="sm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Line 78"/>
                <p:cNvSpPr>
                  <a:spLocks noChangeShapeType="1"/>
                </p:cNvSpPr>
                <p:nvPr/>
              </p:nvSpPr>
              <p:spPr bwMode="auto">
                <a:xfrm>
                  <a:off x="4755" y="3586"/>
                  <a:ext cx="657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triangle" w="sm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Line 79"/>
                <p:cNvSpPr>
                  <a:spLocks noChangeShapeType="1"/>
                </p:cNvSpPr>
                <p:nvPr/>
              </p:nvSpPr>
              <p:spPr bwMode="auto">
                <a:xfrm>
                  <a:off x="3780" y="2398"/>
                  <a:ext cx="0" cy="105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Line 80"/>
                <p:cNvSpPr>
                  <a:spLocks noChangeShapeType="1"/>
                </p:cNvSpPr>
                <p:nvPr/>
              </p:nvSpPr>
              <p:spPr bwMode="auto">
                <a:xfrm>
                  <a:off x="3775" y="3454"/>
                  <a:ext cx="187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Rectangle 81"/>
                <p:cNvSpPr>
                  <a:spLocks noChangeArrowheads="1"/>
                </p:cNvSpPr>
                <p:nvPr/>
              </p:nvSpPr>
              <p:spPr bwMode="auto">
                <a:xfrm>
                  <a:off x="3876" y="3406"/>
                  <a:ext cx="96" cy="48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57" name="Picture 82" descr="swoosh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176" y="1200"/>
                <a:ext cx="962" cy="1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" name="Text Box 83"/>
            <p:cNvSpPr txBox="1">
              <a:spLocks noChangeArrowheads="1"/>
            </p:cNvSpPr>
            <p:nvPr/>
          </p:nvSpPr>
          <p:spPr bwMode="auto">
            <a:xfrm>
              <a:off x="7086600" y="3349800"/>
              <a:ext cx="14478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chemeClr val="accent1"/>
                  </a:solidFill>
                </a:rPr>
                <a:t>Liquid Hg Target</a:t>
              </a:r>
            </a:p>
          </p:txBody>
        </p:sp>
        <p:sp>
          <p:nvSpPr>
            <p:cNvPr id="24" name="Rectangle 84"/>
            <p:cNvSpPr>
              <a:spLocks noChangeArrowheads="1"/>
            </p:cNvSpPr>
            <p:nvPr/>
          </p:nvSpPr>
          <p:spPr bwMode="auto">
            <a:xfrm>
              <a:off x="4114800" y="2676700"/>
              <a:ext cx="888539" cy="2744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smtClean="0"/>
                <a:t>~957 </a:t>
              </a:r>
              <a:r>
                <a:rPr lang="en-US" sz="1200" dirty="0"/>
                <a:t>MeV</a:t>
              </a:r>
            </a:p>
          </p:txBody>
        </p:sp>
        <p:sp>
          <p:nvSpPr>
            <p:cNvPr id="25" name="Rectangle 85"/>
            <p:cNvSpPr>
              <a:spLocks noChangeArrowheads="1"/>
            </p:cNvSpPr>
            <p:nvPr/>
          </p:nvSpPr>
          <p:spPr bwMode="auto">
            <a:xfrm>
              <a:off x="4633913" y="3245025"/>
              <a:ext cx="566737" cy="255588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6" name="Group 109"/>
            <p:cNvGrpSpPr>
              <a:grpSpLocks/>
            </p:cNvGrpSpPr>
            <p:nvPr/>
          </p:nvGrpSpPr>
          <p:grpSpPr bwMode="auto">
            <a:xfrm>
              <a:off x="760413" y="5864400"/>
              <a:ext cx="4422775" cy="382588"/>
              <a:chOff x="761206" y="5562600"/>
              <a:chExt cx="4421982" cy="381794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rot="5400000">
                <a:off x="571895" y="5753495"/>
                <a:ext cx="380209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4992289" y="5751911"/>
                <a:ext cx="380209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3962619" y="5714684"/>
                <a:ext cx="1218981" cy="15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rot="10800000">
                <a:off x="762793" y="5714684"/>
                <a:ext cx="1295168" cy="158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94"/>
              <p:cNvSpPr txBox="1">
                <a:spLocks noChangeArrowheads="1"/>
              </p:cNvSpPr>
              <p:nvPr/>
            </p:nvSpPr>
            <p:spPr bwMode="auto">
              <a:xfrm>
                <a:off x="2133599" y="5562600"/>
                <a:ext cx="183682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 smtClean="0"/>
                  <a:t>~1 </a:t>
                </a:r>
                <a:r>
                  <a:rPr lang="en-US" sz="1400" dirty="0" err="1"/>
                  <a:t>ms</a:t>
                </a:r>
                <a:r>
                  <a:rPr lang="en-US" sz="1400" dirty="0"/>
                  <a:t> </a:t>
                </a:r>
                <a:r>
                  <a:rPr lang="en-US" sz="1400" dirty="0" smtClean="0"/>
                  <a:t>macro-pulse</a:t>
                </a:r>
                <a:endParaRPr lang="en-US" sz="1400" dirty="0"/>
              </a:p>
            </p:txBody>
          </p:sp>
        </p:grpSp>
        <p:grpSp>
          <p:nvGrpSpPr>
            <p:cNvPr id="27" name="Group 110"/>
            <p:cNvGrpSpPr>
              <a:grpSpLocks/>
            </p:cNvGrpSpPr>
            <p:nvPr/>
          </p:nvGrpSpPr>
          <p:grpSpPr bwMode="auto">
            <a:xfrm>
              <a:off x="6003925" y="5992988"/>
              <a:ext cx="2595563" cy="425450"/>
              <a:chOff x="6003759" y="5691731"/>
              <a:chExt cx="2595603" cy="425116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 rot="5400000">
                <a:off x="5825316" y="5881287"/>
                <a:ext cx="380701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rot="10800000">
                <a:off x="6003759" y="5907462"/>
                <a:ext cx="769950" cy="15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105"/>
              <p:cNvSpPr txBox="1">
                <a:spLocks noChangeArrowheads="1"/>
              </p:cNvSpPr>
              <p:nvPr/>
            </p:nvSpPr>
            <p:spPr bwMode="auto">
              <a:xfrm>
                <a:off x="6785810" y="5727031"/>
                <a:ext cx="78205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 smtClean="0"/>
                  <a:t>~1 </a:t>
                </a:r>
                <a:r>
                  <a:rPr lang="en-US" sz="1400" dirty="0" err="1"/>
                  <a:t>ms</a:t>
                </a:r>
                <a:r>
                  <a:rPr lang="en-US" sz="1400" dirty="0"/>
                  <a:t> </a:t>
                </a: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 rot="5400000">
                <a:off x="8408218" y="5925703"/>
                <a:ext cx="3807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>
                <a:stCxn id="47" idx="3"/>
              </p:cNvCxnSpPr>
              <p:nvPr/>
            </p:nvCxnSpPr>
            <p:spPr>
              <a:xfrm>
                <a:off x="7567471" y="5880495"/>
                <a:ext cx="1022366" cy="31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151"/>
            <p:cNvGrpSpPr>
              <a:grpSpLocks/>
            </p:cNvGrpSpPr>
            <p:nvPr/>
          </p:nvGrpSpPr>
          <p:grpSpPr bwMode="auto">
            <a:xfrm>
              <a:off x="7772400" y="1900413"/>
              <a:ext cx="1371600" cy="1409700"/>
              <a:chOff x="4896" y="1007"/>
              <a:chExt cx="864" cy="888"/>
            </a:xfrm>
          </p:grpSpPr>
          <p:grpSp>
            <p:nvGrpSpPr>
              <p:cNvPr id="37" name="Group 142"/>
              <p:cNvGrpSpPr>
                <a:grpSpLocks/>
              </p:cNvGrpSpPr>
              <p:nvPr/>
            </p:nvGrpSpPr>
            <p:grpSpPr bwMode="auto">
              <a:xfrm>
                <a:off x="4896" y="1007"/>
                <a:ext cx="864" cy="408"/>
                <a:chOff x="3593" y="2370"/>
                <a:chExt cx="2054" cy="1084"/>
              </a:xfrm>
            </p:grpSpPr>
            <p:sp>
              <p:nvSpPr>
                <p:cNvPr id="41" name="Text Box 6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356" y="2607"/>
                  <a:ext cx="664" cy="1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endParaRPr lang="en-US" sz="1400">
                    <a:latin typeface="Helvetica" charset="0"/>
                  </a:endParaRPr>
                </a:p>
              </p:txBody>
            </p:sp>
            <p:sp>
              <p:nvSpPr>
                <p:cNvPr id="42" name="Rectangle 73"/>
                <p:cNvSpPr>
                  <a:spLocks noChangeArrowheads="1"/>
                </p:cNvSpPr>
                <p:nvPr/>
              </p:nvSpPr>
              <p:spPr bwMode="auto">
                <a:xfrm>
                  <a:off x="5317" y="2447"/>
                  <a:ext cx="95" cy="1007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Line 79"/>
                <p:cNvSpPr>
                  <a:spLocks noChangeShapeType="1"/>
                </p:cNvSpPr>
                <p:nvPr/>
              </p:nvSpPr>
              <p:spPr bwMode="auto">
                <a:xfrm>
                  <a:off x="3780" y="2398"/>
                  <a:ext cx="0" cy="105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Line 80"/>
                <p:cNvSpPr>
                  <a:spLocks noChangeShapeType="1"/>
                </p:cNvSpPr>
                <p:nvPr/>
              </p:nvSpPr>
              <p:spPr bwMode="auto">
                <a:xfrm>
                  <a:off x="3775" y="3454"/>
                  <a:ext cx="187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8" name="Text Box 147"/>
              <p:cNvSpPr txBox="1">
                <a:spLocks noChangeArrowheads="1"/>
              </p:cNvSpPr>
              <p:nvPr/>
            </p:nvSpPr>
            <p:spPr bwMode="auto">
              <a:xfrm>
                <a:off x="4992" y="1083"/>
                <a:ext cx="720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dirty="0" smtClean="0"/>
                  <a:t>~700 </a:t>
                </a:r>
                <a:r>
                  <a:rPr lang="en-US" sz="1400" dirty="0" err="1" smtClean="0"/>
                  <a:t>nsec</a:t>
                </a:r>
                <a:endParaRPr lang="en-US" sz="1400" dirty="0"/>
              </a:p>
            </p:txBody>
          </p:sp>
          <p:sp>
            <p:nvSpPr>
              <p:cNvPr id="39" name="Oval 60"/>
              <p:cNvSpPr>
                <a:spLocks noChangeArrowheads="1"/>
              </p:cNvSpPr>
              <p:nvPr/>
            </p:nvSpPr>
            <p:spPr bwMode="auto">
              <a:xfrm>
                <a:off x="5050" y="1575"/>
                <a:ext cx="133" cy="320"/>
              </a:xfrm>
              <a:prstGeom prst="ellipse">
                <a:avLst/>
              </a:prstGeom>
              <a:noFill/>
              <a:ln w="28575">
                <a:solidFill>
                  <a:srgbClr val="80004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0" name="Line 149"/>
              <p:cNvSpPr>
                <a:spLocks noChangeShapeType="1"/>
              </p:cNvSpPr>
              <p:nvPr/>
            </p:nvSpPr>
            <p:spPr bwMode="auto">
              <a:xfrm flipH="1">
                <a:off x="5201" y="1464"/>
                <a:ext cx="356" cy="2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" name="Rectangle 10"/>
            <p:cNvSpPr>
              <a:spLocks noChangeArrowheads="1"/>
            </p:cNvSpPr>
            <p:nvPr/>
          </p:nvSpPr>
          <p:spPr bwMode="auto">
            <a:xfrm>
              <a:off x="1309012" y="2702100"/>
              <a:ext cx="798670" cy="2744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 smtClean="0"/>
                <a:t>186 </a:t>
              </a:r>
              <a:r>
                <a:rPr lang="en-US" sz="1200" dirty="0"/>
                <a:t>MeV</a:t>
              </a:r>
            </a:p>
          </p:txBody>
        </p: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 flipH="1" flipV="1">
              <a:off x="607235" y="2923543"/>
              <a:ext cx="0" cy="2500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 flipH="1" flipV="1">
              <a:off x="4572000" y="2921000"/>
              <a:ext cx="0" cy="2500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11"/>
            <p:cNvSpPr>
              <a:spLocks noChangeShapeType="1"/>
            </p:cNvSpPr>
            <p:nvPr/>
          </p:nvSpPr>
          <p:spPr bwMode="auto">
            <a:xfrm flipH="1" flipV="1">
              <a:off x="1690012" y="2923543"/>
              <a:ext cx="0" cy="2500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3"/>
            <p:cNvSpPr>
              <a:spLocks noChangeArrowheads="1"/>
            </p:cNvSpPr>
            <p:nvPr/>
          </p:nvSpPr>
          <p:spPr bwMode="auto">
            <a:xfrm>
              <a:off x="609601" y="3197400"/>
              <a:ext cx="1066800" cy="3048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5"/>
            <p:cNvSpPr>
              <a:spLocks noChangeArrowheads="1"/>
            </p:cNvSpPr>
            <p:nvPr/>
          </p:nvSpPr>
          <p:spPr bwMode="auto">
            <a:xfrm>
              <a:off x="557764" y="3197400"/>
              <a:ext cx="1295400" cy="305212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dist="25399" dir="2700000" algn="ctr" rotWithShape="0">
                <a:schemeClr val="tx1"/>
              </a:outerShdw>
            </a:effectLst>
          </p:spPr>
          <p:txBody>
            <a:bodyPr wrap="square" lIns="90487" tIns="44450" rIns="90487" bIns="44450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 smtClean="0">
                  <a:solidFill>
                    <a:srgbClr val="F4F4F4"/>
                  </a:solidFill>
                </a:rPr>
                <a:t>Warm Linac</a:t>
              </a:r>
              <a:endParaRPr lang="en-US" sz="1400" b="1" dirty="0">
                <a:solidFill>
                  <a:srgbClr val="F4F4F4"/>
                </a:solidFill>
              </a:endParaRPr>
            </a:p>
          </p:txBody>
        </p:sp>
        <p:sp>
          <p:nvSpPr>
            <p:cNvPr id="35" name="Content Placeholder 2"/>
            <p:cNvSpPr txBox="1">
              <a:spLocks/>
            </p:cNvSpPr>
            <p:nvPr/>
          </p:nvSpPr>
          <p:spPr>
            <a:xfrm>
              <a:off x="0" y="743319"/>
              <a:ext cx="8229600" cy="983881"/>
            </a:xfrm>
            <a:prstGeom prst="rect">
              <a:avLst/>
            </a:prstGeom>
          </p:spPr>
          <p:txBody>
            <a:bodyPr/>
            <a:lstStyle>
              <a:lvl1pPr marL="230188" indent="-230188" algn="l" rtl="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1pPr>
              <a:lvl2pPr marL="625475" indent="-279400" algn="l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2pPr>
              <a:lvl3pPr marL="914400" indent="-230188" algn="l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•"/>
                <a:defRPr sz="1800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3pPr>
              <a:lvl4pPr marL="1144588" indent="-173038" algn="l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–"/>
                <a:defRPr sz="1600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4pPr>
              <a:lvl5pPr marL="1482725" indent="-222250" algn="l" rtl="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 smtClean="0"/>
                <a:t>The SNS machine has over 100,000 control points and cycles ~5.2 million times a day </a:t>
              </a:r>
            </a:p>
            <a:p>
              <a:r>
                <a:rPr lang="en-US" sz="1600" b="1" dirty="0" smtClean="0"/>
                <a:t>Power (and base neutron flux) is the product of:</a:t>
              </a:r>
            </a:p>
          </p:txBody>
        </p:sp>
        <p:sp>
          <p:nvSpPr>
            <p:cNvPr id="36" name="Content Placeholder 2"/>
            <p:cNvSpPr txBox="1">
              <a:spLocks/>
            </p:cNvSpPr>
            <p:nvPr/>
          </p:nvSpPr>
          <p:spPr>
            <a:xfrm>
              <a:off x="50800" y="1447800"/>
              <a:ext cx="4572000" cy="1066800"/>
            </a:xfrm>
            <a:prstGeom prst="rect">
              <a:avLst/>
            </a:prstGeom>
          </p:spPr>
          <p:txBody>
            <a:bodyPr numCol="2"/>
            <a:lstStyle>
              <a:lvl1pPr marL="230188" indent="-230188" algn="l" rtl="0" eaLnBrk="0" fontAlgn="base" hangingPunct="0">
                <a:lnSpc>
                  <a:spcPct val="90000"/>
                </a:lnSpc>
                <a:spcBef>
                  <a:spcPts val="14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1pPr>
              <a:lvl2pPr marL="625475" indent="-279400" algn="l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2pPr>
              <a:lvl3pPr marL="914400" indent="-230188" algn="l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•"/>
                <a:defRPr sz="1800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3pPr>
              <a:lvl4pPr marL="1144588" indent="-173038" algn="l" rtl="0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–"/>
                <a:defRPr sz="1600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4pPr>
              <a:lvl5pPr marL="1482725" indent="-222250" algn="l" rtl="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en-US" sz="1600" b="1" dirty="0" smtClean="0"/>
                <a:t>Peak Current</a:t>
              </a:r>
            </a:p>
            <a:p>
              <a:pPr lvl="1"/>
              <a:r>
                <a:rPr lang="en-US" sz="1600" b="1" dirty="0" smtClean="0"/>
                <a:t>Chopping Fraction</a:t>
              </a:r>
            </a:p>
            <a:p>
              <a:pPr lvl="1"/>
              <a:r>
                <a:rPr lang="en-US" sz="1600" b="1" dirty="0" smtClean="0"/>
                <a:t>Beam Energy</a:t>
              </a:r>
            </a:p>
            <a:p>
              <a:pPr lvl="1"/>
              <a:r>
                <a:rPr lang="en-US" sz="1600" b="1" dirty="0" smtClean="0"/>
                <a:t>Pulse Length</a:t>
              </a:r>
            </a:p>
            <a:p>
              <a:pPr lvl="1"/>
              <a:r>
                <a:rPr lang="en-US" sz="1600" b="1" dirty="0" smtClean="0"/>
                <a:t>Repetition Rate</a:t>
              </a:r>
              <a:endParaRPr lang="en-US" sz="1600" b="1" dirty="0"/>
            </a:p>
          </p:txBody>
        </p:sp>
      </p:grpSp>
      <p:sp>
        <p:nvSpPr>
          <p:cNvPr id="111" name="Line 54"/>
          <p:cNvSpPr>
            <a:spLocks noChangeShapeType="1"/>
          </p:cNvSpPr>
          <p:nvPr/>
        </p:nvSpPr>
        <p:spPr bwMode="auto">
          <a:xfrm>
            <a:off x="3276601" y="4724401"/>
            <a:ext cx="0" cy="2933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729430"/>
          </a:xfrm>
        </p:spPr>
        <p:txBody>
          <a:bodyPr/>
          <a:lstStyle/>
          <a:p>
            <a:r>
              <a:rPr lang="en-US" sz="2400" dirty="0" smtClean="0">
                <a:latin typeface="Arial (Body)"/>
                <a:ea typeface="ヒラギノ角ゴ Pro W3" charset="0"/>
                <a:cs typeface="Arial (Body)"/>
              </a:rPr>
              <a:t>There are now 18 instruments in the user program</a:t>
            </a:r>
            <a:r>
              <a:rPr lang="en-US" sz="2400" dirty="0">
                <a:latin typeface="Arial (Body)"/>
                <a:ea typeface="ヒラギノ角ゴ Pro W3" charset="0"/>
                <a:cs typeface="Arial (Body)"/>
              </a:rPr>
              <a:t> </a:t>
            </a:r>
            <a:r>
              <a:rPr lang="en-US" sz="2400" dirty="0" smtClean="0">
                <a:latin typeface="Arial (Body)"/>
                <a:ea typeface="ヒラギノ角ゴ Pro W3" charset="0"/>
                <a:cs typeface="Arial (Body)"/>
              </a:rPr>
              <a:t>along with one operated by Office of Nuclear Physics</a:t>
            </a:r>
            <a:endParaRPr lang="en-US" sz="2800" dirty="0">
              <a:latin typeface="Arial (Body)"/>
              <a:ea typeface="ヒラギノ角ゴ Pro W3" charset="0"/>
              <a:cs typeface="Arial (Body)"/>
            </a:endParaRPr>
          </a:p>
        </p:txBody>
      </p:sp>
      <p:pic>
        <p:nvPicPr>
          <p:cNvPr id="2" name="Picture 1" descr="15-G00337A_SNS Instruments_ppt[1]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57" y="894736"/>
            <a:ext cx="6960343" cy="535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52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cSafeSBM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648200"/>
            <a:ext cx="73279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050"/>
            <a:ext cx="9144000" cy="729430"/>
          </a:xfrm>
        </p:spPr>
        <p:txBody>
          <a:bodyPr/>
          <a:lstStyle/>
          <a:p>
            <a:r>
              <a:rPr lang="en-US" sz="2400" dirty="0" smtClean="0"/>
              <a:t>The SNS is an accelerator facility as defined by DOE Order O420.2C</a:t>
            </a:r>
            <a:endParaRPr lang="en-US" sz="2400" dirty="0"/>
          </a:p>
        </p:txBody>
      </p:sp>
      <p:pic>
        <p:nvPicPr>
          <p:cNvPr id="3" name="Picture 2" descr="420-2Chead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609600"/>
            <a:ext cx="5384108" cy="123741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420-2Crequirement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857375"/>
            <a:ext cx="5381601" cy="279082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3124200" cy="1343445"/>
          </a:xfrm>
        </p:spPr>
        <p:txBody>
          <a:bodyPr/>
          <a:lstStyle/>
          <a:p>
            <a:r>
              <a:rPr lang="en-US" sz="1800" dirty="0" smtClean="0">
                <a:latin typeface="Arial"/>
                <a:cs typeface="Arial"/>
              </a:rPr>
              <a:t>Requirement flow-down through SBMS Management System: Nuclear and Facility Safety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600200" y="3124200"/>
            <a:ext cx="381000" cy="1143000"/>
          </a:xfrm>
          <a:prstGeom prst="downArrow">
            <a:avLst/>
          </a:prstGeom>
          <a:solidFill>
            <a:srgbClr val="CCFFCC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S 4x3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STS 4x3" id="{48A71E99-560E-6045-B6C6-9DAED9AA34C0}" vid="{649EF587-A2DB-3241-83AA-8B6EB70F98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10949</TotalTime>
  <Words>3035</Words>
  <Application>Microsoft Macintosh PowerPoint</Application>
  <PresentationFormat>On-screen Show (4:3)</PresentationFormat>
  <Paragraphs>513</Paragraphs>
  <Slides>36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STS 4x3</vt:lpstr>
      <vt:lpstr>Worksheet</vt:lpstr>
      <vt:lpstr>SNS Overview and Update</vt:lpstr>
      <vt:lpstr>The Spallation Neutron Source (SNS) is a federally-sponsored national user facility</vt:lpstr>
      <vt:lpstr>The attributes of Office of Science national user facilities are well-defined</vt:lpstr>
      <vt:lpstr>The Neutron Science organization has evolved since your last visit in 2010 (1)</vt:lpstr>
      <vt:lpstr>The Neutron Science organization has evolved since your last visit in 2010 (2)</vt:lpstr>
      <vt:lpstr>The Research Accelerator has returned to focusing on accelerators and instrument data acquisition (in synergy with control systems) while providing essential support to instrument upgrades and operation </vt:lpstr>
      <vt:lpstr>The SNS is a complex machine that performs well – overall system reliabilities (excluding targets) &gt; 90%</vt:lpstr>
      <vt:lpstr>There are now 18 instruments in the user program along with one operated by Office of Nuclear Physics</vt:lpstr>
      <vt:lpstr>The SNS is an accelerator facility as defined by DOE Order O420.2C</vt:lpstr>
      <vt:lpstr>The required safety assessment documents and safety envelope govern operation</vt:lpstr>
      <vt:lpstr>Implementation is through effective work control including Research Safety Summary (RSS), Job Hazard Analysis (JHA) and Experiment Safety Summary (ESS)</vt:lpstr>
      <vt:lpstr>The SNS four-year beam power history illustrates both successes and challenges</vt:lpstr>
      <vt:lpstr>The SNS neutron source is now capable of reliable operation at 1.4 MW and we are working to increase operating margin </vt:lpstr>
      <vt:lpstr>Energy and power on target from October 2006</vt:lpstr>
      <vt:lpstr>Accumulated energy on target from October 2006</vt:lpstr>
      <vt:lpstr>SNS has identified and is addressing barriers to operation at 1.4 MW with margin</vt:lpstr>
      <vt:lpstr>The new Beam Test Facility is awaiting DOE authorization for an exemption from 420.2C to demonstrate that the spare RFQ functions as designed</vt:lpstr>
      <vt:lpstr>Residual activation levels in the machine must be managed for sustainable high-power operation</vt:lpstr>
      <vt:lpstr>SNS will operate Target 14 at 1.0 MW until October 1, 2016</vt:lpstr>
      <vt:lpstr>After a planned target change in early October 2016, SNS will operate Target 15 at 1.2 MW through March 2017 before the first facility extended outage for RFQ/IRP replacement</vt:lpstr>
      <vt:lpstr>SNS Work Control improvement is underway</vt:lpstr>
      <vt:lpstr>The SNS Work Control improvement project is progressing well</vt:lpstr>
      <vt:lpstr>Recordable and DART cases within NScD are consistent with laboratory averages</vt:lpstr>
      <vt:lpstr>SNS has seen an increase in both TRC and DART in 2016 principally due to two events</vt:lpstr>
      <vt:lpstr>ORNL recordable cases in 2015 were dominated by slips and falls during ice events – overall trends are generally constant</vt:lpstr>
      <vt:lpstr>ORNL overall rates compare favorably with other DOE laboratories</vt:lpstr>
      <vt:lpstr>From June 2013 to June 2016 SNS reported 12 Occurrences and experienced 29 other significant* events (1)</vt:lpstr>
      <vt:lpstr>From June 2013 to June 2016 SNS reported 12 occurrences and experienced 29 other significant events (2)</vt:lpstr>
      <vt:lpstr>July 31, 2013 – Personnel Protection System (PPS) discovered to be non-operable </vt:lpstr>
      <vt:lpstr>User safety is critical, and we have sound processes to facilitate success (1)</vt:lpstr>
      <vt:lpstr>User safety is critical, and we have sound processes to facilitate success (2)</vt:lpstr>
      <vt:lpstr>Our environmental monitoring programs support compliance with federal and state requirements</vt:lpstr>
      <vt:lpstr>SNS aggressively manages disposition of waste to prevent accumulation</vt:lpstr>
      <vt:lpstr>Target and proton beam window disposition is done at NNSS using a certified shipping cask  </vt:lpstr>
      <vt:lpstr>Liners containing the waste are buried at NNSS </vt:lpstr>
      <vt:lpstr>Summary 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SNS Upgrades  Second Target Station and Proton Power Upgrade</dc:title>
  <dc:creator>Roy, Donna Jo</dc:creator>
  <cp:lastModifiedBy>Jones, Kevin W.</cp:lastModifiedBy>
  <cp:revision>431</cp:revision>
  <cp:lastPrinted>2016-06-21T18:57:56Z</cp:lastPrinted>
  <dcterms:created xsi:type="dcterms:W3CDTF">2016-02-04T14:31:32Z</dcterms:created>
  <dcterms:modified xsi:type="dcterms:W3CDTF">2016-07-26T11:37:33Z</dcterms:modified>
</cp:coreProperties>
</file>