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19" r:id="rId5"/>
    <p:sldId id="526" r:id="rId6"/>
    <p:sldId id="516" r:id="rId7"/>
    <p:sldId id="527" r:id="rId8"/>
    <p:sldId id="522" r:id="rId9"/>
    <p:sldId id="475" r:id="rId10"/>
    <p:sldId id="448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FF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8" autoAdjust="0"/>
    <p:restoredTop sz="95161" autoAdjust="0"/>
  </p:normalViewPr>
  <p:slideViewPr>
    <p:cSldViewPr snapToGrid="0" showGuides="1">
      <p:cViewPr varScale="1">
        <p:scale>
          <a:sx n="109" d="100"/>
          <a:sy n="109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50976"/>
            <a:ext cx="11430000" cy="535838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26BAA7B3-407F-42B2-BFCA-69B43D63573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8512" y="6646724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384887" y="6332450"/>
            <a:ext cx="2037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</a:p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Plenary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Session</a:t>
            </a:r>
            <a:endParaRPr lang="en-US" sz="1000" b="0" dirty="0" smtClean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3-5, 2021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B5BD99BE-2000-4EAB-B4A1-93766006D11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8512" y="6646724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555217" y="6292697"/>
            <a:ext cx="2037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</a:p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Plenary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Session</a:t>
            </a:r>
            <a:endParaRPr lang="en-US" sz="1000" b="0" dirty="0" smtClean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3-5, 2021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604" y="6403822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03AB21A-43EF-40A4-BDEB-51779359F21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8512" y="6646724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555217" y="6292697"/>
            <a:ext cx="2037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</a:t>
            </a:r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Director’s Review</a:t>
            </a:r>
          </a:p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Plenary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Session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3-5, 2021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6" r:id="rId3"/>
    <p:sldLayoutId id="2147483737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60" y="2377440"/>
            <a:ext cx="4719478" cy="688847"/>
          </a:xfrm>
        </p:spPr>
        <p:txBody>
          <a:bodyPr/>
          <a:lstStyle/>
          <a:p>
            <a:r>
              <a:rPr lang="en-US" b="1" dirty="0" smtClean="0"/>
              <a:t>Director’s Review </a:t>
            </a:r>
            <a:r>
              <a:rPr lang="en-US" b="1" dirty="0"/>
              <a:t>of the</a:t>
            </a:r>
            <a:br>
              <a:rPr lang="en-US" b="1" dirty="0"/>
            </a:br>
            <a:r>
              <a:rPr lang="en-US" b="1" dirty="0"/>
              <a:t>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93870" y="3689350"/>
            <a:ext cx="5702131" cy="140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Stuart Henderson for the JLab Team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Director, Jefferson Lab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August 3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5, 2021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5B3E2-A2E7-4054-8ABC-417B2D2E23B0}"/>
              </a:ext>
            </a:extLst>
          </p:cNvPr>
          <p:cNvSpPr txBox="1"/>
          <p:nvPr/>
        </p:nvSpPr>
        <p:spPr>
          <a:xfrm>
            <a:off x="349060" y="1574036"/>
            <a:ext cx="69067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Jefferson Lab Perspective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C94193-C098-4891-8685-625B2B44592F}"/>
              </a:ext>
            </a:extLst>
          </p:cNvPr>
          <p:cNvGrpSpPr/>
          <p:nvPr/>
        </p:nvGrpSpPr>
        <p:grpSpPr>
          <a:xfrm>
            <a:off x="6850664" y="1514447"/>
            <a:ext cx="3240473" cy="3273717"/>
            <a:chOff x="6945943" y="1033555"/>
            <a:chExt cx="3750440" cy="37995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2D1D6-F7DB-4EAE-A2E7-0C23BFFD7BDE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1D67B4-642A-4967-9AD9-DBCD297549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006D60-67D7-4E23-9D79-35FF1DD20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886478"/>
            <a:ext cx="11430000" cy="5247042"/>
          </a:xfrm>
        </p:spPr>
        <p:txBody>
          <a:bodyPr/>
          <a:lstStyle/>
          <a:p>
            <a:r>
              <a:rPr lang="en-US" dirty="0" smtClean="0"/>
              <a:t>We have an excellent team </a:t>
            </a:r>
            <a:r>
              <a:rPr lang="en-US" dirty="0" smtClean="0"/>
              <a:t>in </a:t>
            </a:r>
            <a:r>
              <a:rPr lang="en-US" dirty="0" smtClean="0"/>
              <a:t>place to ensure successful execution of SNS-PPU</a:t>
            </a:r>
            <a:endParaRPr lang="en-US" dirty="0" smtClean="0"/>
          </a:p>
          <a:p>
            <a:r>
              <a:rPr lang="en-US" dirty="0" smtClean="0"/>
              <a:t>Jefferson Lab is committed to the success of SNS-PPU</a:t>
            </a:r>
          </a:p>
          <a:p>
            <a:pPr lvl="1"/>
            <a:r>
              <a:rPr lang="en-US" dirty="0" smtClean="0"/>
              <a:t>PPU Team has support of Jefferson Lab</a:t>
            </a:r>
          </a:p>
          <a:p>
            <a:pPr lvl="1"/>
            <a:r>
              <a:rPr lang="en-US" dirty="0" smtClean="0"/>
              <a:t>Assurance process in place and working</a:t>
            </a:r>
          </a:p>
          <a:p>
            <a:r>
              <a:rPr lang="en-US" dirty="0" smtClean="0"/>
              <a:t>Excellent progress is being made and remaining challenges -- principally clean assembly to avoid field emission -- are being met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are enthusiastic partners</a:t>
            </a:r>
          </a:p>
          <a:p>
            <a:pPr lvl="1"/>
            <a:r>
              <a:rPr lang="en-US" dirty="0" smtClean="0"/>
              <a:t>Eager to see nearly two decades of improvements in technology and processes reflected in SNS-PPU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043" y="1849840"/>
            <a:ext cx="3286412" cy="184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 smtClean="0"/>
              <a:t>Excellent progress is being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4" y="967154"/>
            <a:ext cx="11190402" cy="546322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sz="2600" dirty="0" smtClean="0"/>
              <a:t>Excellent collaboration with ORNL colleagues since </a:t>
            </a:r>
            <a:r>
              <a:rPr lang="en-US" sz="2600" dirty="0"/>
              <a:t>September </a:t>
            </a:r>
            <a:r>
              <a:rPr lang="en-US" sz="2600" dirty="0" smtClean="0"/>
              <a:t>2018</a:t>
            </a:r>
          </a:p>
          <a:p>
            <a:pPr>
              <a:spcAft>
                <a:spcPts val="0"/>
              </a:spcAft>
            </a:pPr>
            <a:r>
              <a:rPr lang="en-US" sz="2600" dirty="0" smtClean="0"/>
              <a:t>Jefferson Lab SNS-PPU Scope:</a:t>
            </a:r>
          </a:p>
          <a:p>
            <a:pPr lvl="1">
              <a:spcAft>
                <a:spcPts val="1000"/>
              </a:spcAft>
            </a:pPr>
            <a:r>
              <a:rPr lang="en-US" sz="2200" dirty="0" smtClean="0"/>
              <a:t>Designing, procuring, assembling, low-power </a:t>
            </a:r>
            <a:r>
              <a:rPr lang="en-US" sz="2200" dirty="0" smtClean="0"/>
              <a:t>testing/shipping </a:t>
            </a:r>
            <a:r>
              <a:rPr lang="en-US" sz="2200" dirty="0" smtClean="0"/>
              <a:t>of 8 PPU High Beta CMs</a:t>
            </a:r>
            <a:endParaRPr lang="en-US" sz="2600" dirty="0" smtClean="0"/>
          </a:p>
          <a:p>
            <a:pPr lvl="1">
              <a:spcAft>
                <a:spcPts val="1000"/>
              </a:spcAft>
            </a:pPr>
            <a:r>
              <a:rPr lang="en-US" dirty="0" smtClean="0"/>
              <a:t>Added 8</a:t>
            </a:r>
            <a:r>
              <a:rPr lang="en-US" baseline="30000" dirty="0" smtClean="0"/>
              <a:t>th</a:t>
            </a:r>
            <a:r>
              <a:rPr lang="en-US" dirty="0" smtClean="0"/>
              <a:t> CM to overall scope in April 2021</a:t>
            </a:r>
          </a:p>
          <a:p>
            <a:pPr>
              <a:spcAft>
                <a:spcPts val="1000"/>
              </a:spcAft>
            </a:pPr>
            <a:r>
              <a:rPr lang="en-US" sz="2600" dirty="0" smtClean="0"/>
              <a:t>Design efforts completed on schedule in 2019</a:t>
            </a:r>
          </a:p>
          <a:p>
            <a:pPr>
              <a:spcAft>
                <a:spcPts val="1000"/>
              </a:spcAft>
            </a:pPr>
            <a:r>
              <a:rPr lang="en-US" sz="2600" dirty="0" smtClean="0"/>
              <a:t>Shipping tests completed successfully in 2021</a:t>
            </a:r>
          </a:p>
          <a:p>
            <a:r>
              <a:rPr lang="en-US" sz="2600" dirty="0" smtClean="0"/>
              <a:t>Procurement </a:t>
            </a:r>
            <a:r>
              <a:rPr lang="en-US" sz="2600" dirty="0"/>
              <a:t>activities are progressing very </a:t>
            </a:r>
            <a:r>
              <a:rPr lang="en-US" sz="2600" dirty="0" smtClean="0"/>
              <a:t>well</a:t>
            </a:r>
            <a:endParaRPr lang="en-US" sz="2600" dirty="0"/>
          </a:p>
          <a:p>
            <a:pPr lvl="1"/>
            <a:r>
              <a:rPr lang="en-US" dirty="0" smtClean="0"/>
              <a:t>Procurements </a:t>
            </a:r>
            <a:r>
              <a:rPr lang="en-US" dirty="0"/>
              <a:t>are </a:t>
            </a:r>
            <a:r>
              <a:rPr lang="en-US" dirty="0" smtClean="0"/>
              <a:t>nearly complete for first 7 </a:t>
            </a:r>
            <a:r>
              <a:rPr lang="en-US" dirty="0" smtClean="0"/>
              <a:t>CMs</a:t>
            </a:r>
            <a:endParaRPr lang="en-US" dirty="0" smtClean="0"/>
          </a:p>
          <a:p>
            <a:pPr marL="0" indent="0">
              <a:buNone/>
            </a:pPr>
            <a:r>
              <a:rPr lang="en-US" sz="700" dirty="0" smtClean="0"/>
              <a:t>  </a:t>
            </a:r>
          </a:p>
          <a:p>
            <a:r>
              <a:rPr lang="en-US" sz="2600" dirty="0" smtClean="0"/>
              <a:t>Production </a:t>
            </a:r>
            <a:r>
              <a:rPr lang="en-US" sz="2600" dirty="0" smtClean="0"/>
              <a:t>has ramped up</a:t>
            </a:r>
          </a:p>
          <a:p>
            <a:pPr lvl="1">
              <a:spcAft>
                <a:spcPts val="1000"/>
              </a:spcAft>
            </a:pPr>
            <a:r>
              <a:rPr lang="en-US" sz="2200" dirty="0" smtClean="0"/>
              <a:t>Qualified 17 of 30 cavities with excellent </a:t>
            </a:r>
            <a:r>
              <a:rPr lang="en-US" sz="2200" dirty="0" smtClean="0"/>
              <a:t>results</a:t>
            </a:r>
          </a:p>
          <a:p>
            <a:pPr lvl="1">
              <a:spcAft>
                <a:spcPts val="1000"/>
              </a:spcAft>
            </a:pPr>
            <a:r>
              <a:rPr lang="en-US" sz="2200" dirty="0" smtClean="0"/>
              <a:t>Particular attention to clean assembly to avoid field emission</a:t>
            </a:r>
            <a:endParaRPr lang="en-US" sz="2200" dirty="0" smtClean="0"/>
          </a:p>
          <a:p>
            <a:r>
              <a:rPr lang="en-US" sz="2600" dirty="0" smtClean="0"/>
              <a:t>On track to deliver first CM in FEB-2022 (~60% complete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A big year ahead (FY22): on-track to receive/test remaining cavities, build 8 cavity strings and deliver 4 </a:t>
            </a:r>
            <a:r>
              <a:rPr lang="en-US" sz="2600" dirty="0" err="1"/>
              <a:t>cryomodules</a:t>
            </a:r>
            <a:endParaRPr lang="en-US" sz="2600" dirty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819532" y="3856071"/>
            <a:ext cx="2818923" cy="1232300"/>
            <a:chOff x="9511425" y="2926080"/>
            <a:chExt cx="2236438" cy="1828800"/>
          </a:xfrm>
        </p:grpSpPr>
        <p:sp>
          <p:nvSpPr>
            <p:cNvPr id="8" name="Rectangle 7"/>
            <p:cNvSpPr/>
            <p:nvPr/>
          </p:nvSpPr>
          <p:spPr>
            <a:xfrm>
              <a:off x="9511425" y="2926080"/>
              <a:ext cx="2236438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D16D645E-69B6-4527-AF2A-D3F76FEFAB0A}"/>
                </a:ext>
              </a:extLst>
            </p:cNvPr>
            <p:cNvSpPr/>
            <p:nvPr/>
          </p:nvSpPr>
          <p:spPr>
            <a:xfrm>
              <a:off x="9758995" y="4277716"/>
              <a:ext cx="1736250" cy="355807"/>
            </a:xfrm>
            <a:prstGeom prst="round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B1-3 Daly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50208" y="2926080"/>
              <a:ext cx="2097655" cy="1123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Arial" charset="0"/>
                </a:rPr>
                <a:t>More details on CM Production Progress in the Break Out Talk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0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4153989" y="1345994"/>
            <a:ext cx="2203268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Progress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9" y="1218581"/>
            <a:ext cx="3330139" cy="237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28" y="563168"/>
            <a:ext cx="2022968" cy="3034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861" y="3809519"/>
            <a:ext cx="3663103" cy="2471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9" y="3805291"/>
            <a:ext cx="3341096" cy="24775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79037" y="1430212"/>
            <a:ext cx="211193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 smtClean="0">
                <a:latin typeface="+mn-lt"/>
              </a:rPr>
              <a:t>Clockwise from right: lift plate reliefs; supply end can; cavity inside helium vessel; vacuum vessel; tuner motor and frame; beamline bellows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124" y="3809519"/>
            <a:ext cx="3700731" cy="2467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564" y="563168"/>
            <a:ext cx="2438400" cy="30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2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509319" y="1268627"/>
            <a:ext cx="4300151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49" y="2085685"/>
            <a:ext cx="6697056" cy="4152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155" y="978364"/>
            <a:ext cx="4177525" cy="5260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3459" y="1364529"/>
            <a:ext cx="38635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 smtClean="0">
                <a:latin typeface="+mn-lt"/>
              </a:rPr>
              <a:t>Cavity string assembly: String #1 (bottom) and String #2 (right)</a:t>
            </a:r>
          </a:p>
        </p:txBody>
      </p:sp>
    </p:spTree>
    <p:extLst>
      <p:ext uri="{BB962C8B-B14F-4D97-AF65-F5344CB8AC3E}">
        <p14:creationId xmlns:p14="http://schemas.microsoft.com/office/powerpoint/2010/main" val="324461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59459" y="6100358"/>
            <a:ext cx="4547287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964196" y="1233949"/>
            <a:ext cx="4168345" cy="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CM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7" y="984632"/>
            <a:ext cx="5844498" cy="4380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1548" y="1233949"/>
            <a:ext cx="49301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n-lt"/>
              </a:rPr>
              <a:t>CM-01 Cold Mass Assembly in Progress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4125" y="5762604"/>
            <a:ext cx="49301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 smtClean="0">
                <a:latin typeface="+mn-lt"/>
              </a:rPr>
              <a:t>CM-01 Space Frame Assembly Test-Fit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548" y="1869989"/>
            <a:ext cx="5743073" cy="4357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Narrow</vt:lpstr>
      <vt:lpstr>Century Gothic</vt:lpstr>
      <vt:lpstr>PingFangSC-Regular</vt:lpstr>
      <vt:lpstr>Times New Roman</vt:lpstr>
      <vt:lpstr>ORNL</vt:lpstr>
      <vt:lpstr>PowerPoint Presentation</vt:lpstr>
      <vt:lpstr>My Perspective</vt:lpstr>
      <vt:lpstr>Excellent progress is being made</vt:lpstr>
      <vt:lpstr>Procurement Progress</vt:lpstr>
      <vt:lpstr>String Assembly</vt:lpstr>
      <vt:lpstr>CM Production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2018-07-12T19:30:01Z</dcterms:created>
  <dcterms:modified xsi:type="dcterms:W3CDTF">2021-08-02T17:22:07Z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