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6"/>
  </p:notesMasterIdLst>
  <p:handoutMasterIdLst>
    <p:handoutMasterId r:id="rId37"/>
  </p:handoutMasterIdLst>
  <p:sldIdLst>
    <p:sldId id="319" r:id="rId5"/>
    <p:sldId id="304" r:id="rId6"/>
    <p:sldId id="1430" r:id="rId7"/>
    <p:sldId id="846" r:id="rId8"/>
    <p:sldId id="448" r:id="rId9"/>
    <p:sldId id="441" r:id="rId10"/>
    <p:sldId id="1403" r:id="rId11"/>
    <p:sldId id="458" r:id="rId12"/>
    <p:sldId id="1410" r:id="rId13"/>
    <p:sldId id="854" r:id="rId14"/>
    <p:sldId id="1412" r:id="rId15"/>
    <p:sldId id="1413" r:id="rId16"/>
    <p:sldId id="1414" r:id="rId17"/>
    <p:sldId id="1416" r:id="rId18"/>
    <p:sldId id="450" r:id="rId19"/>
    <p:sldId id="1404" r:id="rId20"/>
    <p:sldId id="1406" r:id="rId21"/>
    <p:sldId id="583" r:id="rId22"/>
    <p:sldId id="1405" r:id="rId23"/>
    <p:sldId id="1427" r:id="rId24"/>
    <p:sldId id="1426" r:id="rId25"/>
    <p:sldId id="1429" r:id="rId26"/>
    <p:sldId id="1428" r:id="rId27"/>
    <p:sldId id="1374" r:id="rId28"/>
    <p:sldId id="260" r:id="rId29"/>
    <p:sldId id="731" r:id="rId30"/>
    <p:sldId id="744" r:id="rId31"/>
    <p:sldId id="436" r:id="rId32"/>
    <p:sldId id="1424" r:id="rId33"/>
    <p:sldId id="1418" r:id="rId34"/>
    <p:sldId id="440" r:id="rId35"/>
  </p:sldIdLst>
  <p:sldSz cx="12192000" cy="6858000"/>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2C1E"/>
    <a:srgbClr val="282CEB"/>
    <a:srgbClr val="08B556"/>
    <a:srgbClr val="FFFF00"/>
    <a:srgbClr val="FFED99"/>
    <a:srgbClr val="E9D98B"/>
    <a:srgbClr val="FFCC66"/>
    <a:srgbClr val="9A9B9D"/>
    <a:srgbClr val="AEB0A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535BF-6BE2-4330-AE8A-09A3D095099F}" v="9" dt="2021-08-18T15:58:28.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9" autoAdjust="0"/>
    <p:restoredTop sz="95161" autoAdjust="0"/>
  </p:normalViewPr>
  <p:slideViewPr>
    <p:cSldViewPr snapToGrid="0" showGuides="1">
      <p:cViewPr varScale="1">
        <p:scale>
          <a:sx n="99" d="100"/>
          <a:sy n="99" d="100"/>
        </p:scale>
        <p:origin x="1908" y="72"/>
      </p:cViewPr>
      <p:guideLst/>
    </p:cSldViewPr>
  </p:slideViewPr>
  <p:notesTextViewPr>
    <p:cViewPr>
      <p:scale>
        <a:sx n="3" d="2"/>
        <a:sy n="3" d="2"/>
      </p:scale>
      <p:origin x="0" y="0"/>
    </p:cViewPr>
  </p:notesTextViewPr>
  <p:sorterViewPr>
    <p:cViewPr>
      <p:scale>
        <a:sx n="80" d="100"/>
        <a:sy n="80" d="100"/>
      </p:scale>
      <p:origin x="0" y="-924"/>
    </p:cViewPr>
  </p:sorterViewPr>
  <p:notesViewPr>
    <p:cSldViewPr snapToGrid="0" showGuides="1">
      <p:cViewPr>
        <p:scale>
          <a:sx n="50" d="100"/>
          <a:sy n="50" d="100"/>
        </p:scale>
        <p:origin x="5664" y="167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nscd\Groups\STS-PPU\PPU\P.1%20Project%20Management\Project%20control%20system\Project%20Controls%20-%20Working%20Docs\IPR%20-%20Sep21%20-%20Status%20Review%20Prep\Worksheets\FTE%20Worksheets\AB%20PPU%20FTE%20Resources%20May%202021%20Bs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scd\Groups\STS-PPU\PPU\P.1%20Project%20Management\Project%20control%20system\Project%20Controls%20-%20Working%20Docs\Users\MGreenwood\Risk%20Register\Risk%20Burn%20Down%202021062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PPU FTEs (May data)</a:t>
            </a:r>
            <a:endParaRPr lang="en-US" sz="1800" baseline="0" dirty="0"/>
          </a:p>
        </c:rich>
      </c:tx>
      <c:layout>
        <c:manualLayout>
          <c:xMode val="edge"/>
          <c:yMode val="edge"/>
          <c:x val="0.2765452745827503"/>
          <c:y val="7.682214686492576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'Sorted  Data - PPU Summary FTEs'!$D$4739</c:f>
              <c:strCache>
                <c:ptCount val="1"/>
                <c:pt idx="0">
                  <c:v>Davis Bacon &amp; Craft Total</c:v>
                </c:pt>
              </c:strCache>
            </c:strRef>
          </c:tx>
          <c:spPr>
            <a:solidFill>
              <a:schemeClr val="accent6">
                <a:lumMod val="20000"/>
                <a:lumOff val="80000"/>
              </a:schemeClr>
            </a:solidFill>
            <a:ln>
              <a:solidFill>
                <a:sysClr val="windowText" lastClr="000000"/>
              </a:solidFill>
            </a:ln>
            <a:effectLst/>
          </c:spPr>
          <c:invertIfNegative val="0"/>
          <c:cat>
            <c:strRef>
              <c:f>'Sorted  Data - PPU Summary FTEs'!$E$4738:$I$4738</c:f>
              <c:strCache>
                <c:ptCount val="5"/>
                <c:pt idx="0">
                  <c:v>FY2021
(Jun - Sept)</c:v>
                </c:pt>
                <c:pt idx="1">
                  <c:v>FY2022</c:v>
                </c:pt>
                <c:pt idx="2">
                  <c:v>FY2023</c:v>
                </c:pt>
                <c:pt idx="3">
                  <c:v>FY2024</c:v>
                </c:pt>
                <c:pt idx="4">
                  <c:v>FY2025</c:v>
                </c:pt>
              </c:strCache>
            </c:strRef>
          </c:cat>
          <c:val>
            <c:numRef>
              <c:f>'Sorted  Data - PPU Summary FTEs'!$E$4739:$I$4739</c:f>
              <c:numCache>
                <c:formatCode>_(* #,##0.00_);_(* \(#,##0.00\);_(* "-"??_);_(@_)</c:formatCode>
                <c:ptCount val="5"/>
                <c:pt idx="0">
                  <c:v>18.967938931297709</c:v>
                </c:pt>
                <c:pt idx="1">
                  <c:v>14.248351648351647</c:v>
                </c:pt>
                <c:pt idx="2">
                  <c:v>4.1521978021978025</c:v>
                </c:pt>
                <c:pt idx="3">
                  <c:v>0.14615384615384616</c:v>
                </c:pt>
                <c:pt idx="4">
                  <c:v>0</c:v>
                </c:pt>
              </c:numCache>
            </c:numRef>
          </c:val>
          <c:extLst>
            <c:ext xmlns:c16="http://schemas.microsoft.com/office/drawing/2014/chart" uri="{C3380CC4-5D6E-409C-BE32-E72D297353CC}">
              <c16:uniqueId val="{00000000-82A8-4145-BA57-D004BAD0055D}"/>
            </c:ext>
          </c:extLst>
        </c:ser>
        <c:ser>
          <c:idx val="1"/>
          <c:order val="1"/>
          <c:tx>
            <c:strRef>
              <c:f>'Sorted  Data - PPU Summary FTEs'!$D$4740</c:f>
              <c:strCache>
                <c:ptCount val="1"/>
                <c:pt idx="0">
                  <c:v>Engineer / Scientist Total</c:v>
                </c:pt>
              </c:strCache>
            </c:strRef>
          </c:tx>
          <c:spPr>
            <a:solidFill>
              <a:schemeClr val="accent5">
                <a:lumMod val="75000"/>
              </a:schemeClr>
            </a:solidFill>
            <a:ln>
              <a:solidFill>
                <a:sysClr val="windowText" lastClr="000000"/>
              </a:solidFill>
            </a:ln>
            <a:effectLst/>
          </c:spPr>
          <c:invertIfNegative val="0"/>
          <c:cat>
            <c:strRef>
              <c:f>'Sorted  Data - PPU Summary FTEs'!$E$4738:$I$4738</c:f>
              <c:strCache>
                <c:ptCount val="5"/>
                <c:pt idx="0">
                  <c:v>FY2021
(Jun - Sept)</c:v>
                </c:pt>
                <c:pt idx="1">
                  <c:v>FY2022</c:v>
                </c:pt>
                <c:pt idx="2">
                  <c:v>FY2023</c:v>
                </c:pt>
                <c:pt idx="3">
                  <c:v>FY2024</c:v>
                </c:pt>
                <c:pt idx="4">
                  <c:v>FY2025</c:v>
                </c:pt>
              </c:strCache>
            </c:strRef>
          </c:cat>
          <c:val>
            <c:numRef>
              <c:f>'Sorted  Data - PPU Summary FTEs'!$E$4740:$I$4740</c:f>
              <c:numCache>
                <c:formatCode>_(* #,##0.00_);_(* \(#,##0.00\);_(* "-"??_);_(@_)</c:formatCode>
                <c:ptCount val="5"/>
                <c:pt idx="0">
                  <c:v>26.714503816793894</c:v>
                </c:pt>
                <c:pt idx="1">
                  <c:v>25.12087912087912</c:v>
                </c:pt>
                <c:pt idx="2">
                  <c:v>17.915934065934067</c:v>
                </c:pt>
                <c:pt idx="3">
                  <c:v>8.4274725274725277</c:v>
                </c:pt>
                <c:pt idx="4">
                  <c:v>1.3197802197802198</c:v>
                </c:pt>
              </c:numCache>
            </c:numRef>
          </c:val>
          <c:extLst>
            <c:ext xmlns:c16="http://schemas.microsoft.com/office/drawing/2014/chart" uri="{C3380CC4-5D6E-409C-BE32-E72D297353CC}">
              <c16:uniqueId val="{00000001-82A8-4145-BA57-D004BAD0055D}"/>
            </c:ext>
          </c:extLst>
        </c:ser>
        <c:ser>
          <c:idx val="2"/>
          <c:order val="2"/>
          <c:tx>
            <c:strRef>
              <c:f>'Sorted  Data - PPU Summary FTEs'!$D$4741</c:f>
              <c:strCache>
                <c:ptCount val="1"/>
                <c:pt idx="0">
                  <c:v>Management Total</c:v>
                </c:pt>
              </c:strCache>
            </c:strRef>
          </c:tx>
          <c:spPr>
            <a:solidFill>
              <a:srgbClr val="92D050"/>
            </a:solidFill>
            <a:ln>
              <a:solidFill>
                <a:sysClr val="windowText" lastClr="000000"/>
              </a:solidFill>
            </a:ln>
            <a:effectLst/>
          </c:spPr>
          <c:invertIfNegative val="0"/>
          <c:cat>
            <c:strRef>
              <c:f>'Sorted  Data - PPU Summary FTEs'!$E$4738:$I$4738</c:f>
              <c:strCache>
                <c:ptCount val="5"/>
                <c:pt idx="0">
                  <c:v>FY2021
(Jun - Sept)</c:v>
                </c:pt>
                <c:pt idx="1">
                  <c:v>FY2022</c:v>
                </c:pt>
                <c:pt idx="2">
                  <c:v>FY2023</c:v>
                </c:pt>
                <c:pt idx="3">
                  <c:v>FY2024</c:v>
                </c:pt>
                <c:pt idx="4">
                  <c:v>FY2025</c:v>
                </c:pt>
              </c:strCache>
            </c:strRef>
          </c:cat>
          <c:val>
            <c:numRef>
              <c:f>'Sorted  Data - PPU Summary FTEs'!$E$4741:$I$4741</c:f>
              <c:numCache>
                <c:formatCode>_(* #,##0.00_);_(* \(#,##0.00\);_(* "-"??_);_(@_)</c:formatCode>
                <c:ptCount val="5"/>
                <c:pt idx="0">
                  <c:v>8.3099236641221381</c:v>
                </c:pt>
                <c:pt idx="1">
                  <c:v>6.140659340659341</c:v>
                </c:pt>
                <c:pt idx="2">
                  <c:v>5.3406593406593403</c:v>
                </c:pt>
                <c:pt idx="3">
                  <c:v>3.0983516483516484</c:v>
                </c:pt>
                <c:pt idx="4">
                  <c:v>0.6313186813186813</c:v>
                </c:pt>
              </c:numCache>
            </c:numRef>
          </c:val>
          <c:extLst>
            <c:ext xmlns:c16="http://schemas.microsoft.com/office/drawing/2014/chart" uri="{C3380CC4-5D6E-409C-BE32-E72D297353CC}">
              <c16:uniqueId val="{00000002-82A8-4145-BA57-D004BAD0055D}"/>
            </c:ext>
          </c:extLst>
        </c:ser>
        <c:ser>
          <c:idx val="3"/>
          <c:order val="3"/>
          <c:tx>
            <c:strRef>
              <c:f>'Sorted  Data - PPU Summary FTEs'!$D$4742</c:f>
              <c:strCache>
                <c:ptCount val="1"/>
                <c:pt idx="0">
                  <c:v>Subcontracts Total</c:v>
                </c:pt>
              </c:strCache>
            </c:strRef>
          </c:tx>
          <c:spPr>
            <a:solidFill>
              <a:srgbClr val="FFFF99"/>
            </a:solidFill>
            <a:ln>
              <a:solidFill>
                <a:sysClr val="windowText" lastClr="000000"/>
              </a:solidFill>
            </a:ln>
            <a:effectLst/>
          </c:spPr>
          <c:invertIfNegative val="0"/>
          <c:cat>
            <c:strRef>
              <c:f>'Sorted  Data - PPU Summary FTEs'!$E$4738:$I$4738</c:f>
              <c:strCache>
                <c:ptCount val="5"/>
                <c:pt idx="0">
                  <c:v>FY2021
(Jun - Sept)</c:v>
                </c:pt>
                <c:pt idx="1">
                  <c:v>FY2022</c:v>
                </c:pt>
                <c:pt idx="2">
                  <c:v>FY2023</c:v>
                </c:pt>
                <c:pt idx="3">
                  <c:v>FY2024</c:v>
                </c:pt>
                <c:pt idx="4">
                  <c:v>FY2025</c:v>
                </c:pt>
              </c:strCache>
            </c:strRef>
          </c:cat>
          <c:val>
            <c:numRef>
              <c:f>'Sorted  Data - PPU Summary FTEs'!$E$4742:$I$4742</c:f>
              <c:numCache>
                <c:formatCode>_(* #,##0.00_);_(* \(#,##0.00\);_(* "-"??_);_(@_)</c:formatCode>
                <c:ptCount val="5"/>
                <c:pt idx="0">
                  <c:v>6.2809160305343514</c:v>
                </c:pt>
                <c:pt idx="1">
                  <c:v>2.9</c:v>
                </c:pt>
                <c:pt idx="2">
                  <c:v>3.3390109890109891</c:v>
                </c:pt>
                <c:pt idx="3">
                  <c:v>1.1642857142857144</c:v>
                </c:pt>
                <c:pt idx="4">
                  <c:v>0.17032967032967034</c:v>
                </c:pt>
              </c:numCache>
            </c:numRef>
          </c:val>
          <c:extLst>
            <c:ext xmlns:c16="http://schemas.microsoft.com/office/drawing/2014/chart" uri="{C3380CC4-5D6E-409C-BE32-E72D297353CC}">
              <c16:uniqueId val="{00000003-82A8-4145-BA57-D004BAD0055D}"/>
            </c:ext>
          </c:extLst>
        </c:ser>
        <c:ser>
          <c:idx val="4"/>
          <c:order val="4"/>
          <c:tx>
            <c:strRef>
              <c:f>'Sorted  Data - PPU Summary FTEs'!$D$4743</c:f>
              <c:strCache>
                <c:ptCount val="1"/>
                <c:pt idx="0">
                  <c:v>Technician &amp; Research Mechanic Total</c:v>
                </c:pt>
              </c:strCache>
            </c:strRef>
          </c:tx>
          <c:spPr>
            <a:solidFill>
              <a:srgbClr val="00B0F0"/>
            </a:solidFill>
            <a:ln>
              <a:solidFill>
                <a:sysClr val="windowText" lastClr="000000"/>
              </a:solidFill>
            </a:ln>
            <a:effectLst/>
          </c:spPr>
          <c:invertIfNegative val="0"/>
          <c:cat>
            <c:strRef>
              <c:f>'Sorted  Data - PPU Summary FTEs'!$E$4738:$I$4738</c:f>
              <c:strCache>
                <c:ptCount val="5"/>
                <c:pt idx="0">
                  <c:v>FY2021
(Jun - Sept)</c:v>
                </c:pt>
                <c:pt idx="1">
                  <c:v>FY2022</c:v>
                </c:pt>
                <c:pt idx="2">
                  <c:v>FY2023</c:v>
                </c:pt>
                <c:pt idx="3">
                  <c:v>FY2024</c:v>
                </c:pt>
                <c:pt idx="4">
                  <c:v>FY2025</c:v>
                </c:pt>
              </c:strCache>
            </c:strRef>
          </c:cat>
          <c:val>
            <c:numRef>
              <c:f>'Sorted  Data - PPU Summary FTEs'!$E$4743:$I$4743</c:f>
              <c:numCache>
                <c:formatCode>_(* #,##0.00_);_(* \(#,##0.00\);_(* "-"??_);_(@_)</c:formatCode>
                <c:ptCount val="5"/>
                <c:pt idx="0">
                  <c:v>9.0259541984732827</c:v>
                </c:pt>
                <c:pt idx="1">
                  <c:v>11.811538461538461</c:v>
                </c:pt>
                <c:pt idx="2">
                  <c:v>8.8571428571428577</c:v>
                </c:pt>
                <c:pt idx="3">
                  <c:v>1.4</c:v>
                </c:pt>
                <c:pt idx="4">
                  <c:v>2.3076923076923078E-2</c:v>
                </c:pt>
              </c:numCache>
            </c:numRef>
          </c:val>
          <c:extLst>
            <c:ext xmlns:c16="http://schemas.microsoft.com/office/drawing/2014/chart" uri="{C3380CC4-5D6E-409C-BE32-E72D297353CC}">
              <c16:uniqueId val="{00000004-82A8-4145-BA57-D004BAD0055D}"/>
            </c:ext>
          </c:extLst>
        </c:ser>
        <c:dLbls>
          <c:showLegendKey val="0"/>
          <c:showVal val="0"/>
          <c:showCatName val="0"/>
          <c:showSerName val="0"/>
          <c:showPercent val="0"/>
          <c:showBubbleSize val="0"/>
        </c:dLbls>
        <c:gapWidth val="150"/>
        <c:overlap val="100"/>
        <c:axId val="654388368"/>
        <c:axId val="654391648"/>
      </c:barChart>
      <c:catAx>
        <c:axId val="65438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4391648"/>
        <c:crosses val="autoZero"/>
        <c:auto val="1"/>
        <c:lblAlgn val="ctr"/>
        <c:lblOffset val="100"/>
        <c:noMultiLvlLbl val="0"/>
      </c:catAx>
      <c:valAx>
        <c:axId val="65439164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43883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i="0" u="none" strike="noStrike" baseline="0">
                <a:solidFill>
                  <a:srgbClr val="333333"/>
                </a:solidFill>
                <a:latin typeface="Calibri"/>
                <a:ea typeface="Calibri"/>
                <a:cs typeface="Calibri"/>
              </a:defRPr>
            </a:pPr>
            <a:r>
              <a:rPr lang="en-US" sz="2000" dirty="0"/>
              <a:t>PPU Contingency Analysis</a:t>
            </a:r>
          </a:p>
        </c:rich>
      </c:tx>
      <c:overlay val="0"/>
      <c:spPr>
        <a:noFill/>
        <a:ln w="25400">
          <a:noFill/>
        </a:ln>
      </c:spPr>
    </c:title>
    <c:autoTitleDeleted val="0"/>
    <c:plotArea>
      <c:layout>
        <c:manualLayout>
          <c:layoutTarget val="inner"/>
          <c:xMode val="edge"/>
          <c:yMode val="edge"/>
          <c:x val="5.9020535642342067E-2"/>
          <c:y val="0.1081019735861337"/>
          <c:w val="0.93166880194301593"/>
          <c:h val="0.85451870723161905"/>
        </c:manualLayout>
      </c:layout>
      <c:areaChart>
        <c:grouping val="stacked"/>
        <c:varyColors val="0"/>
        <c:ser>
          <c:idx val="5"/>
          <c:order val="4"/>
          <c:tx>
            <c:strRef>
              <c:f>'Contingency Analysis Chart'!$A$6:$B$6</c:f>
              <c:strCache>
                <c:ptCount val="2"/>
                <c:pt idx="0">
                  <c:v>Base</c:v>
                </c:pt>
              </c:strCache>
            </c:strRef>
          </c:tx>
          <c:spPr>
            <a:noFill/>
            <a:ln w="25400">
              <a:noFill/>
            </a:ln>
          </c:spPr>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Chart'!$C$6:$CW$6</c:f>
              <c:numCache>
                <c:formatCode>_("$"* #,##0_);_("$"* \(#,##0\);_("$"* "-"??_);_(@_)</c:formatCode>
                <c:ptCount val="99"/>
                <c:pt idx="0">
                  <c:v>63258000</c:v>
                </c:pt>
                <c:pt idx="1">
                  <c:v>62036500</c:v>
                </c:pt>
                <c:pt idx="2">
                  <c:v>60815000</c:v>
                </c:pt>
                <c:pt idx="3">
                  <c:v>59593500</c:v>
                </c:pt>
                <c:pt idx="4">
                  <c:v>58372000</c:v>
                </c:pt>
                <c:pt idx="5">
                  <c:v>57150500</c:v>
                </c:pt>
                <c:pt idx="6">
                  <c:v>55929000</c:v>
                </c:pt>
                <c:pt idx="7">
                  <c:v>54707500</c:v>
                </c:pt>
                <c:pt idx="8">
                  <c:v>53486000</c:v>
                </c:pt>
                <c:pt idx="9">
                  <c:v>52264500</c:v>
                </c:pt>
                <c:pt idx="10">
                  <c:v>51043000</c:v>
                </c:pt>
                <c:pt idx="11">
                  <c:v>49821500</c:v>
                </c:pt>
                <c:pt idx="12">
                  <c:v>48600000</c:v>
                </c:pt>
              </c:numCache>
            </c:numRef>
          </c:val>
          <c:extLst>
            <c:ext xmlns:c16="http://schemas.microsoft.com/office/drawing/2014/chart" uri="{C3380CC4-5D6E-409C-BE32-E72D297353CC}">
              <c16:uniqueId val="{00000000-FF6E-48C5-97CF-A0478978F666}"/>
            </c:ext>
          </c:extLst>
        </c:ser>
        <c:ser>
          <c:idx val="6"/>
          <c:order val="5"/>
          <c:tx>
            <c:strRef>
              <c:f>'Contingency Analysis Chart'!$A$7:$B$7</c:f>
              <c:strCache>
                <c:ptCount val="2"/>
                <c:pt idx="0">
                  <c:v>Contingency Surplus</c:v>
                </c:pt>
              </c:strCache>
            </c:strRef>
          </c:tx>
          <c:spPr>
            <a:solidFill>
              <a:schemeClr val="accent6">
                <a:lumMod val="20000"/>
                <a:lumOff val="80000"/>
              </a:schemeClr>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1-FF6E-48C5-97CF-A0478978F666}"/>
                </c:ext>
              </c:extLst>
            </c:dLbl>
            <c:dLbl>
              <c:idx val="1"/>
              <c:delete val="1"/>
              <c:extLst>
                <c:ext xmlns:c15="http://schemas.microsoft.com/office/drawing/2012/chart" uri="{CE6537A1-D6FC-4f65-9D91-7224C49458BB}"/>
                <c:ext xmlns:c16="http://schemas.microsoft.com/office/drawing/2014/chart" uri="{C3380CC4-5D6E-409C-BE32-E72D297353CC}">
                  <c16:uniqueId val="{00000002-FF6E-48C5-97CF-A0478978F666}"/>
                </c:ext>
              </c:extLst>
            </c:dLbl>
            <c:dLbl>
              <c:idx val="2"/>
              <c:delete val="1"/>
              <c:extLst>
                <c:ext xmlns:c15="http://schemas.microsoft.com/office/drawing/2012/chart" uri="{CE6537A1-D6FC-4f65-9D91-7224C49458BB}"/>
                <c:ext xmlns:c16="http://schemas.microsoft.com/office/drawing/2014/chart" uri="{C3380CC4-5D6E-409C-BE32-E72D297353CC}">
                  <c16:uniqueId val="{00000003-FF6E-48C5-97CF-A0478978F666}"/>
                </c:ext>
              </c:extLst>
            </c:dLbl>
            <c:dLbl>
              <c:idx val="3"/>
              <c:delete val="1"/>
              <c:extLst>
                <c:ext xmlns:c15="http://schemas.microsoft.com/office/drawing/2012/chart" uri="{CE6537A1-D6FC-4f65-9D91-7224C49458BB}"/>
                <c:ext xmlns:c16="http://schemas.microsoft.com/office/drawing/2014/chart" uri="{C3380CC4-5D6E-409C-BE32-E72D297353CC}">
                  <c16:uniqueId val="{00000004-FF6E-48C5-97CF-A0478978F666}"/>
                </c:ext>
              </c:extLst>
            </c:dLbl>
            <c:dLbl>
              <c:idx val="4"/>
              <c:delete val="1"/>
              <c:extLst>
                <c:ext xmlns:c15="http://schemas.microsoft.com/office/drawing/2012/chart" uri="{CE6537A1-D6FC-4f65-9D91-7224C49458BB}"/>
                <c:ext xmlns:c16="http://schemas.microsoft.com/office/drawing/2014/chart" uri="{C3380CC4-5D6E-409C-BE32-E72D297353CC}">
                  <c16:uniqueId val="{00000005-FF6E-48C5-97CF-A0478978F666}"/>
                </c:ext>
              </c:extLst>
            </c:dLbl>
            <c:dLbl>
              <c:idx val="5"/>
              <c:delete val="1"/>
              <c:extLst>
                <c:ext xmlns:c15="http://schemas.microsoft.com/office/drawing/2012/chart" uri="{CE6537A1-D6FC-4f65-9D91-7224C49458BB}"/>
                <c:ext xmlns:c16="http://schemas.microsoft.com/office/drawing/2014/chart" uri="{C3380CC4-5D6E-409C-BE32-E72D297353CC}">
                  <c16:uniqueId val="{00000006-FF6E-48C5-97CF-A0478978F666}"/>
                </c:ext>
              </c:extLst>
            </c:dLbl>
            <c:dLbl>
              <c:idx val="6"/>
              <c:delete val="1"/>
              <c:extLst>
                <c:ext xmlns:c15="http://schemas.microsoft.com/office/drawing/2012/chart" uri="{CE6537A1-D6FC-4f65-9D91-7224C49458BB}"/>
                <c:ext xmlns:c16="http://schemas.microsoft.com/office/drawing/2014/chart" uri="{C3380CC4-5D6E-409C-BE32-E72D297353CC}">
                  <c16:uniqueId val="{00000007-FF6E-48C5-97CF-A0478978F666}"/>
                </c:ext>
              </c:extLst>
            </c:dLbl>
            <c:dLbl>
              <c:idx val="7"/>
              <c:delete val="1"/>
              <c:extLst>
                <c:ext xmlns:c15="http://schemas.microsoft.com/office/drawing/2012/chart" uri="{CE6537A1-D6FC-4f65-9D91-7224C49458BB}"/>
                <c:ext xmlns:c16="http://schemas.microsoft.com/office/drawing/2014/chart" uri="{C3380CC4-5D6E-409C-BE32-E72D297353CC}">
                  <c16:uniqueId val="{00000008-FF6E-48C5-97CF-A0478978F666}"/>
                </c:ext>
              </c:extLst>
            </c:dLbl>
            <c:dLbl>
              <c:idx val="8"/>
              <c:delete val="1"/>
              <c:extLst>
                <c:ext xmlns:c15="http://schemas.microsoft.com/office/drawing/2012/chart" uri="{CE6537A1-D6FC-4f65-9D91-7224C49458BB}"/>
                <c:ext xmlns:c16="http://schemas.microsoft.com/office/drawing/2014/chart" uri="{C3380CC4-5D6E-409C-BE32-E72D297353CC}">
                  <c16:uniqueId val="{00000009-FF6E-48C5-97CF-A0478978F666}"/>
                </c:ext>
              </c:extLst>
            </c:dLbl>
            <c:dLbl>
              <c:idx val="9"/>
              <c:delete val="1"/>
              <c:extLst>
                <c:ext xmlns:c15="http://schemas.microsoft.com/office/drawing/2012/chart" uri="{CE6537A1-D6FC-4f65-9D91-7224C49458BB}"/>
                <c:ext xmlns:c16="http://schemas.microsoft.com/office/drawing/2014/chart" uri="{C3380CC4-5D6E-409C-BE32-E72D297353CC}">
                  <c16:uniqueId val="{0000000A-FF6E-48C5-97CF-A0478978F666}"/>
                </c:ext>
              </c:extLst>
            </c:dLbl>
            <c:dLbl>
              <c:idx val="10"/>
              <c:delete val="1"/>
              <c:extLst>
                <c:ext xmlns:c15="http://schemas.microsoft.com/office/drawing/2012/chart" uri="{CE6537A1-D6FC-4f65-9D91-7224C49458BB}"/>
                <c:ext xmlns:c16="http://schemas.microsoft.com/office/drawing/2014/chart" uri="{C3380CC4-5D6E-409C-BE32-E72D297353CC}">
                  <c16:uniqueId val="{0000000B-FF6E-48C5-97CF-A0478978F666}"/>
                </c:ext>
              </c:extLst>
            </c:dLbl>
            <c:dLbl>
              <c:idx val="11"/>
              <c:delete val="1"/>
              <c:extLst>
                <c:ext xmlns:c15="http://schemas.microsoft.com/office/drawing/2012/chart" uri="{CE6537A1-D6FC-4f65-9D91-7224C49458BB}"/>
                <c:ext xmlns:c16="http://schemas.microsoft.com/office/drawing/2014/chart" uri="{C3380CC4-5D6E-409C-BE32-E72D297353CC}">
                  <c16:uniqueId val="{0000000C-FF6E-48C5-97CF-A0478978F666}"/>
                </c:ext>
              </c:extLst>
            </c:dLbl>
            <c:dLbl>
              <c:idx val="12"/>
              <c:layout>
                <c:manualLayout>
                  <c:x val="5.8425332343084994E-2"/>
                  <c:y val="7.0586165584794703E-3"/>
                </c:manualLayout>
              </c:layout>
              <c:spPr>
                <a:noFill/>
                <a:ln w="25400">
                  <a:noFill/>
                </a:ln>
              </c:spPr>
              <c:txPr>
                <a:bodyPr/>
                <a:lstStyle/>
                <a:p>
                  <a:pPr>
                    <a:defRPr sz="1000" b="1" i="0" u="none" strike="noStrike" baseline="0">
                      <a:solidFill>
                        <a:srgbClr val="000000"/>
                      </a:solidFill>
                      <a:latin typeface="Calibri"/>
                      <a:ea typeface="Calibri"/>
                      <a:cs typeface="Calibri"/>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FF6E-48C5-97CF-A0478978F666}"/>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Chart'!$C$7:$O$7</c:f>
              <c:numCache>
                <c:formatCode>_("$"* #,##0_);_("$"* \(#,##0\);_("$"* "-"??_);_(@_)</c:formatCode>
                <c:ptCount val="13"/>
                <c:pt idx="0">
                  <c:v>-888000</c:v>
                </c:pt>
                <c:pt idx="1">
                  <c:v>333500</c:v>
                </c:pt>
                <c:pt idx="2">
                  <c:v>1555000</c:v>
                </c:pt>
                <c:pt idx="3">
                  <c:v>2776500</c:v>
                </c:pt>
                <c:pt idx="4">
                  <c:v>3998000</c:v>
                </c:pt>
                <c:pt idx="5">
                  <c:v>5429278</c:v>
                </c:pt>
                <c:pt idx="6">
                  <c:v>6993312</c:v>
                </c:pt>
                <c:pt idx="7">
                  <c:v>8455988.959600091</c:v>
                </c:pt>
                <c:pt idx="8">
                  <c:v>9152776.1296000779</c:v>
                </c:pt>
                <c:pt idx="9">
                  <c:v>9113472.4896000624</c:v>
                </c:pt>
                <c:pt idx="10">
                  <c:v>8589274.2396000326</c:v>
                </c:pt>
                <c:pt idx="11">
                  <c:v>6002520.8496000469</c:v>
                </c:pt>
                <c:pt idx="12">
                  <c:v>4738000</c:v>
                </c:pt>
              </c:numCache>
            </c:numRef>
          </c:val>
          <c:extLst>
            <c:ext xmlns:c16="http://schemas.microsoft.com/office/drawing/2014/chart" uri="{C3380CC4-5D6E-409C-BE32-E72D297353CC}">
              <c16:uniqueId val="{0000000E-FF6E-48C5-97CF-A0478978F666}"/>
            </c:ext>
          </c:extLst>
        </c:ser>
        <c:dLbls>
          <c:showLegendKey val="0"/>
          <c:showVal val="0"/>
          <c:showCatName val="0"/>
          <c:showSerName val="0"/>
          <c:showPercent val="0"/>
          <c:showBubbleSize val="0"/>
        </c:dLbls>
        <c:axId val="581840368"/>
        <c:axId val="1"/>
      </c:areaChart>
      <c:lineChart>
        <c:grouping val="standard"/>
        <c:varyColors val="0"/>
        <c:ser>
          <c:idx val="1"/>
          <c:order val="0"/>
          <c:tx>
            <c:strRef>
              <c:f>'Contingency Analysis Chart'!$A$2:$B$2</c:f>
              <c:strCache>
                <c:ptCount val="2"/>
                <c:pt idx="0">
                  <c:v>Actual Risk Expiration</c:v>
                </c:pt>
              </c:strCache>
            </c:strRef>
          </c:tx>
          <c:spPr>
            <a:ln w="25400">
              <a:solidFill>
                <a:srgbClr val="FF0000"/>
              </a:solidFill>
              <a:prstDash val="solid"/>
            </a:ln>
          </c:spPr>
          <c:marker>
            <c:symbol val="none"/>
          </c:marker>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Chart'!$C$2:$O$2</c:f>
              <c:numCache>
                <c:formatCode>_("$"* #,##0_);_("$"* \(#,##0\);_("$"* "-"??_);_(@_)</c:formatCode>
                <c:ptCount val="13"/>
                <c:pt idx="0">
                  <c:v>63258000</c:v>
                </c:pt>
                <c:pt idx="1">
                  <c:v>62036500</c:v>
                </c:pt>
                <c:pt idx="2">
                  <c:v>60815000</c:v>
                </c:pt>
                <c:pt idx="3">
                  <c:v>59593500</c:v>
                </c:pt>
                <c:pt idx="4">
                  <c:v>58372000</c:v>
                </c:pt>
                <c:pt idx="5">
                  <c:v>57150500</c:v>
                </c:pt>
                <c:pt idx="6">
                  <c:v>55929000</c:v>
                </c:pt>
                <c:pt idx="7">
                  <c:v>54707500</c:v>
                </c:pt>
                <c:pt idx="8">
                  <c:v>53486000</c:v>
                </c:pt>
                <c:pt idx="9">
                  <c:v>52264500</c:v>
                </c:pt>
                <c:pt idx="10">
                  <c:v>51043000</c:v>
                </c:pt>
                <c:pt idx="11">
                  <c:v>49821500</c:v>
                </c:pt>
                <c:pt idx="12">
                  <c:v>48600000</c:v>
                </c:pt>
              </c:numCache>
            </c:numRef>
          </c:val>
          <c:smooth val="0"/>
          <c:extLst>
            <c:ext xmlns:c16="http://schemas.microsoft.com/office/drawing/2014/chart" uri="{C3380CC4-5D6E-409C-BE32-E72D297353CC}">
              <c16:uniqueId val="{0000000F-FF6E-48C5-97CF-A0478978F666}"/>
            </c:ext>
          </c:extLst>
        </c:ser>
        <c:ser>
          <c:idx val="2"/>
          <c:order val="1"/>
          <c:tx>
            <c:strRef>
              <c:f>'Contingency Analysis Chart'!$A$3:$B$3</c:f>
              <c:strCache>
                <c:ptCount val="2"/>
                <c:pt idx="0">
                  <c:v>Risk Realization</c:v>
                </c:pt>
              </c:strCache>
            </c:strRef>
          </c:tx>
          <c:spPr>
            <a:ln w="28575" cap="rnd">
              <a:solidFill>
                <a:schemeClr val="accent3"/>
              </a:solidFill>
              <a:round/>
            </a:ln>
            <a:effectLst/>
          </c:spPr>
          <c:marker>
            <c:symbol val="none"/>
          </c:marker>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Chart'!$C$3:$CW$3</c:f>
              <c:numCache>
                <c:formatCode>_("$"* #,##0_);_("$"* \(#,##0\);_("$"* "-"??_);_(@_)</c:formatCode>
                <c:ptCount val="99"/>
              </c:numCache>
            </c:numRef>
          </c:val>
          <c:smooth val="0"/>
          <c:extLst>
            <c:ext xmlns:c16="http://schemas.microsoft.com/office/drawing/2014/chart" uri="{C3380CC4-5D6E-409C-BE32-E72D297353CC}">
              <c16:uniqueId val="{00000010-FF6E-48C5-97CF-A0478978F666}"/>
            </c:ext>
          </c:extLst>
        </c:ser>
        <c:ser>
          <c:idx val="3"/>
          <c:order val="2"/>
          <c:tx>
            <c:strRef>
              <c:f>'Contingency Analysis Chart'!$A$4:$B$4</c:f>
              <c:strCache>
                <c:ptCount val="2"/>
                <c:pt idx="0">
                  <c:v>Risk Exposure</c:v>
                </c:pt>
              </c:strCache>
            </c:strRef>
          </c:tx>
          <c:spPr>
            <a:ln w="28575" cap="rnd">
              <a:solidFill>
                <a:srgbClr val="FF0000"/>
              </a:solidFill>
              <a:prstDash val="sysDot"/>
              <a:round/>
            </a:ln>
            <a:effectLst/>
          </c:spPr>
          <c:marker>
            <c:symbol val="none"/>
          </c:marker>
          <c:dLbls>
            <c:dLbl>
              <c:idx val="7"/>
              <c:layout>
                <c:manualLayout>
                  <c:x val="2.7085563388049384E-2"/>
                  <c:y val="6.4451914494639264E-3"/>
                </c:manualLayout>
              </c:layout>
              <c:numFmt formatCode="_(\$* #,##0_);_(\$* \(#,##0\);_(\$* &quot;-&quot;_);_(@_)" sourceLinked="0"/>
              <c:spPr>
                <a:noFill/>
                <a:ln w="25400">
                  <a:noFill/>
                </a:ln>
              </c:spPr>
              <c:txPr>
                <a:bodyPr/>
                <a:lstStyle/>
                <a:p>
                  <a:pPr>
                    <a:defRPr sz="1050" b="1" i="0" u="none" strike="noStrike" baseline="0">
                      <a:solidFill>
                        <a:srgbClr val="FF0000"/>
                      </a:solidFill>
                      <a:latin typeface="Calibri"/>
                      <a:ea typeface="Calibri"/>
                      <a:cs typeface="Calibri"/>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FF6E-48C5-97CF-A0478978F666}"/>
                </c:ext>
              </c:extLst>
            </c:dLbl>
            <c:dLbl>
              <c:idx val="8"/>
              <c:spPr>
                <a:noFill/>
                <a:ln w="25400">
                  <a:noFill/>
                </a:ln>
              </c:spPr>
              <c:txPr>
                <a:bodyPr/>
                <a:lstStyle/>
                <a:p>
                  <a:pPr>
                    <a:defRPr sz="1000" b="1" i="0" u="none" strike="noStrike" baseline="0">
                      <a:solidFill>
                        <a:srgbClr val="FF0000"/>
                      </a:solidFill>
                      <a:latin typeface="Calibri"/>
                      <a:ea typeface="Calibri"/>
                      <a:cs typeface="Calibri"/>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FF6E-48C5-97CF-A0478978F666}"/>
                </c:ext>
              </c:extLst>
            </c:dLbl>
            <c:dLbl>
              <c:idx val="12"/>
              <c:layout>
                <c:manualLayout>
                  <c:x val="-0.12849013397180603"/>
                  <c:y val="2.6402073160513288E-2"/>
                </c:manualLayout>
              </c:layout>
              <c:spPr>
                <a:noFill/>
                <a:ln w="25400">
                  <a:noFill/>
                </a:ln>
              </c:spPr>
              <c:txPr>
                <a:bodyPr/>
                <a:lstStyle/>
                <a:p>
                  <a:pPr>
                    <a:defRPr sz="1000" b="1" i="0" u="none" strike="noStrike" baseline="0">
                      <a:solidFill>
                        <a:srgbClr val="FF0000"/>
                      </a:solidFill>
                      <a:latin typeface="Calibri"/>
                      <a:ea typeface="Calibri"/>
                      <a:cs typeface="Calibri"/>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FF6E-48C5-97CF-A0478978F666}"/>
                </c:ext>
              </c:extLst>
            </c:dLbl>
            <c:dLbl>
              <c:idx val="13"/>
              <c:delete val="1"/>
              <c:extLst>
                <c:ext xmlns:c15="http://schemas.microsoft.com/office/drawing/2012/chart" uri="{CE6537A1-D6FC-4f65-9D91-7224C49458BB}"/>
                <c:ext xmlns:c16="http://schemas.microsoft.com/office/drawing/2014/chart" uri="{C3380CC4-5D6E-409C-BE32-E72D297353CC}">
                  <c16:uniqueId val="{00000014-FF6E-48C5-97CF-A0478978F666}"/>
                </c:ext>
              </c:extLst>
            </c:dLbl>
            <c:dLbl>
              <c:idx val="14"/>
              <c:delete val="1"/>
              <c:extLst>
                <c:ext xmlns:c15="http://schemas.microsoft.com/office/drawing/2012/chart" uri="{CE6537A1-D6FC-4f65-9D91-7224C49458BB}"/>
                <c:ext xmlns:c16="http://schemas.microsoft.com/office/drawing/2014/chart" uri="{C3380CC4-5D6E-409C-BE32-E72D297353CC}">
                  <c16:uniqueId val="{00000015-FF6E-48C5-97CF-A0478978F666}"/>
                </c:ext>
              </c:extLst>
            </c:dLbl>
            <c:dLbl>
              <c:idx val="15"/>
              <c:delete val="1"/>
              <c:extLst>
                <c:ext xmlns:c15="http://schemas.microsoft.com/office/drawing/2012/chart" uri="{CE6537A1-D6FC-4f65-9D91-7224C49458BB}"/>
                <c:ext xmlns:c16="http://schemas.microsoft.com/office/drawing/2014/chart" uri="{C3380CC4-5D6E-409C-BE32-E72D297353CC}">
                  <c16:uniqueId val="{00000016-FF6E-48C5-97CF-A0478978F666}"/>
                </c:ext>
              </c:extLst>
            </c:dLbl>
            <c:dLbl>
              <c:idx val="16"/>
              <c:delete val="1"/>
              <c:extLst>
                <c:ext xmlns:c15="http://schemas.microsoft.com/office/drawing/2012/chart" uri="{CE6537A1-D6FC-4f65-9D91-7224C49458BB}"/>
                <c:ext xmlns:c16="http://schemas.microsoft.com/office/drawing/2014/chart" uri="{C3380CC4-5D6E-409C-BE32-E72D297353CC}">
                  <c16:uniqueId val="{00000017-FF6E-48C5-97CF-A0478978F666}"/>
                </c:ext>
              </c:extLst>
            </c:dLbl>
            <c:dLbl>
              <c:idx val="17"/>
              <c:delete val="1"/>
              <c:extLst>
                <c:ext xmlns:c15="http://schemas.microsoft.com/office/drawing/2012/chart" uri="{CE6537A1-D6FC-4f65-9D91-7224C49458BB}"/>
                <c:ext xmlns:c16="http://schemas.microsoft.com/office/drawing/2014/chart" uri="{C3380CC4-5D6E-409C-BE32-E72D297353CC}">
                  <c16:uniqueId val="{00000018-FF6E-48C5-97CF-A0478978F666}"/>
                </c:ext>
              </c:extLst>
            </c:dLbl>
            <c:dLbl>
              <c:idx val="18"/>
              <c:delete val="1"/>
              <c:extLst>
                <c:ext xmlns:c15="http://schemas.microsoft.com/office/drawing/2012/chart" uri="{CE6537A1-D6FC-4f65-9D91-7224C49458BB}"/>
                <c:ext xmlns:c16="http://schemas.microsoft.com/office/drawing/2014/chart" uri="{C3380CC4-5D6E-409C-BE32-E72D297353CC}">
                  <c16:uniqueId val="{00000019-FF6E-48C5-97CF-A0478978F666}"/>
                </c:ext>
              </c:extLst>
            </c:dLbl>
            <c:dLbl>
              <c:idx val="19"/>
              <c:delete val="1"/>
              <c:extLst>
                <c:ext xmlns:c15="http://schemas.microsoft.com/office/drawing/2012/chart" uri="{CE6537A1-D6FC-4f65-9D91-7224C49458BB}"/>
                <c:ext xmlns:c16="http://schemas.microsoft.com/office/drawing/2014/chart" uri="{C3380CC4-5D6E-409C-BE32-E72D297353CC}">
                  <c16:uniqueId val="{0000001A-FF6E-48C5-97CF-A0478978F666}"/>
                </c:ext>
              </c:extLst>
            </c:dLbl>
            <c:dLbl>
              <c:idx val="20"/>
              <c:delete val="1"/>
              <c:extLst>
                <c:ext xmlns:c15="http://schemas.microsoft.com/office/drawing/2012/chart" uri="{CE6537A1-D6FC-4f65-9D91-7224C49458BB}"/>
                <c:ext xmlns:c16="http://schemas.microsoft.com/office/drawing/2014/chart" uri="{C3380CC4-5D6E-409C-BE32-E72D297353CC}">
                  <c16:uniqueId val="{0000001B-FF6E-48C5-97CF-A0478978F666}"/>
                </c:ext>
              </c:extLst>
            </c:dLbl>
            <c:dLbl>
              <c:idx val="21"/>
              <c:delete val="1"/>
              <c:extLst>
                <c:ext xmlns:c15="http://schemas.microsoft.com/office/drawing/2012/chart" uri="{CE6537A1-D6FC-4f65-9D91-7224C49458BB}"/>
                <c:ext xmlns:c16="http://schemas.microsoft.com/office/drawing/2014/chart" uri="{C3380CC4-5D6E-409C-BE32-E72D297353CC}">
                  <c16:uniqueId val="{0000001C-FF6E-48C5-97CF-A0478978F666}"/>
                </c:ext>
              </c:extLst>
            </c:dLbl>
            <c:dLbl>
              <c:idx val="22"/>
              <c:delete val="1"/>
              <c:extLst>
                <c:ext xmlns:c15="http://schemas.microsoft.com/office/drawing/2012/chart" uri="{CE6537A1-D6FC-4f65-9D91-7224C49458BB}"/>
                <c:ext xmlns:c16="http://schemas.microsoft.com/office/drawing/2014/chart" uri="{C3380CC4-5D6E-409C-BE32-E72D297353CC}">
                  <c16:uniqueId val="{0000001D-FF6E-48C5-97CF-A0478978F666}"/>
                </c:ext>
              </c:extLst>
            </c:dLbl>
            <c:dLbl>
              <c:idx val="23"/>
              <c:delete val="1"/>
              <c:extLst>
                <c:ext xmlns:c15="http://schemas.microsoft.com/office/drawing/2012/chart" uri="{CE6537A1-D6FC-4f65-9D91-7224C49458BB}"/>
                <c:ext xmlns:c16="http://schemas.microsoft.com/office/drawing/2014/chart" uri="{C3380CC4-5D6E-409C-BE32-E72D297353CC}">
                  <c16:uniqueId val="{0000001E-FF6E-48C5-97CF-A0478978F666}"/>
                </c:ext>
              </c:extLst>
            </c:dLbl>
            <c:dLbl>
              <c:idx val="24"/>
              <c:delete val="1"/>
              <c:extLst>
                <c:ext xmlns:c15="http://schemas.microsoft.com/office/drawing/2012/chart" uri="{CE6537A1-D6FC-4f65-9D91-7224C49458BB}"/>
                <c:ext xmlns:c16="http://schemas.microsoft.com/office/drawing/2014/chart" uri="{C3380CC4-5D6E-409C-BE32-E72D297353CC}">
                  <c16:uniqueId val="{0000001F-FF6E-48C5-97CF-A0478978F666}"/>
                </c:ext>
              </c:extLst>
            </c:dLbl>
            <c:dLbl>
              <c:idx val="25"/>
              <c:delete val="1"/>
              <c:extLst>
                <c:ext xmlns:c15="http://schemas.microsoft.com/office/drawing/2012/chart" uri="{CE6537A1-D6FC-4f65-9D91-7224C49458BB}"/>
                <c:ext xmlns:c16="http://schemas.microsoft.com/office/drawing/2014/chart" uri="{C3380CC4-5D6E-409C-BE32-E72D297353CC}">
                  <c16:uniqueId val="{00000020-FF6E-48C5-97CF-A0478978F666}"/>
                </c:ext>
              </c:extLst>
            </c:dLbl>
            <c:dLbl>
              <c:idx val="26"/>
              <c:delete val="1"/>
              <c:extLst>
                <c:ext xmlns:c15="http://schemas.microsoft.com/office/drawing/2012/chart" uri="{CE6537A1-D6FC-4f65-9D91-7224C49458BB}"/>
                <c:ext xmlns:c16="http://schemas.microsoft.com/office/drawing/2014/chart" uri="{C3380CC4-5D6E-409C-BE32-E72D297353CC}">
                  <c16:uniqueId val="{00000021-FF6E-48C5-97CF-A0478978F666}"/>
                </c:ext>
              </c:extLst>
            </c:dLbl>
            <c:dLbl>
              <c:idx val="27"/>
              <c:delete val="1"/>
              <c:extLst>
                <c:ext xmlns:c15="http://schemas.microsoft.com/office/drawing/2012/chart" uri="{CE6537A1-D6FC-4f65-9D91-7224C49458BB}"/>
                <c:ext xmlns:c16="http://schemas.microsoft.com/office/drawing/2014/chart" uri="{C3380CC4-5D6E-409C-BE32-E72D297353CC}">
                  <c16:uniqueId val="{00000022-FF6E-48C5-97CF-A0478978F666}"/>
                </c:ext>
              </c:extLst>
            </c:dLbl>
            <c:dLbl>
              <c:idx val="28"/>
              <c:delete val="1"/>
              <c:extLst>
                <c:ext xmlns:c15="http://schemas.microsoft.com/office/drawing/2012/chart" uri="{CE6537A1-D6FC-4f65-9D91-7224C49458BB}"/>
                <c:ext xmlns:c16="http://schemas.microsoft.com/office/drawing/2014/chart" uri="{C3380CC4-5D6E-409C-BE32-E72D297353CC}">
                  <c16:uniqueId val="{00000023-FF6E-48C5-97CF-A0478978F666}"/>
                </c:ext>
              </c:extLst>
            </c:dLbl>
            <c:dLbl>
              <c:idx val="29"/>
              <c:delete val="1"/>
              <c:extLst>
                <c:ext xmlns:c15="http://schemas.microsoft.com/office/drawing/2012/chart" uri="{CE6537A1-D6FC-4f65-9D91-7224C49458BB}"/>
                <c:ext xmlns:c16="http://schemas.microsoft.com/office/drawing/2014/chart" uri="{C3380CC4-5D6E-409C-BE32-E72D297353CC}">
                  <c16:uniqueId val="{00000024-FF6E-48C5-97CF-A0478978F666}"/>
                </c:ext>
              </c:extLst>
            </c:dLbl>
            <c:dLbl>
              <c:idx val="30"/>
              <c:delete val="1"/>
              <c:extLst>
                <c:ext xmlns:c15="http://schemas.microsoft.com/office/drawing/2012/chart" uri="{CE6537A1-D6FC-4f65-9D91-7224C49458BB}"/>
                <c:ext xmlns:c16="http://schemas.microsoft.com/office/drawing/2014/chart" uri="{C3380CC4-5D6E-409C-BE32-E72D297353CC}">
                  <c16:uniqueId val="{00000025-FF6E-48C5-97CF-A0478978F666}"/>
                </c:ext>
              </c:extLst>
            </c:dLbl>
            <c:dLbl>
              <c:idx val="31"/>
              <c:delete val="1"/>
              <c:extLst>
                <c:ext xmlns:c15="http://schemas.microsoft.com/office/drawing/2012/chart" uri="{CE6537A1-D6FC-4f65-9D91-7224C49458BB}"/>
                <c:ext xmlns:c16="http://schemas.microsoft.com/office/drawing/2014/chart" uri="{C3380CC4-5D6E-409C-BE32-E72D297353CC}">
                  <c16:uniqueId val="{00000026-FF6E-48C5-97CF-A0478978F666}"/>
                </c:ext>
              </c:extLst>
            </c:dLbl>
            <c:dLbl>
              <c:idx val="32"/>
              <c:delete val="1"/>
              <c:extLst>
                <c:ext xmlns:c15="http://schemas.microsoft.com/office/drawing/2012/chart" uri="{CE6537A1-D6FC-4f65-9D91-7224C49458BB}"/>
                <c:ext xmlns:c16="http://schemas.microsoft.com/office/drawing/2014/chart" uri="{C3380CC4-5D6E-409C-BE32-E72D297353CC}">
                  <c16:uniqueId val="{00000027-FF6E-48C5-97CF-A0478978F666}"/>
                </c:ext>
              </c:extLst>
            </c:dLbl>
            <c:dLbl>
              <c:idx val="33"/>
              <c:delete val="1"/>
              <c:extLst>
                <c:ext xmlns:c15="http://schemas.microsoft.com/office/drawing/2012/chart" uri="{CE6537A1-D6FC-4f65-9D91-7224C49458BB}"/>
                <c:ext xmlns:c16="http://schemas.microsoft.com/office/drawing/2014/chart" uri="{C3380CC4-5D6E-409C-BE32-E72D297353CC}">
                  <c16:uniqueId val="{00000028-FF6E-48C5-97CF-A0478978F666}"/>
                </c:ext>
              </c:extLst>
            </c:dLbl>
            <c:dLbl>
              <c:idx val="34"/>
              <c:delete val="1"/>
              <c:extLst>
                <c:ext xmlns:c15="http://schemas.microsoft.com/office/drawing/2012/chart" uri="{CE6537A1-D6FC-4f65-9D91-7224C49458BB}"/>
                <c:ext xmlns:c16="http://schemas.microsoft.com/office/drawing/2014/chart" uri="{C3380CC4-5D6E-409C-BE32-E72D297353CC}">
                  <c16:uniqueId val="{00000029-FF6E-48C5-97CF-A0478978F666}"/>
                </c:ext>
              </c:extLst>
            </c:dLbl>
            <c:dLbl>
              <c:idx val="35"/>
              <c:delete val="1"/>
              <c:extLst>
                <c:ext xmlns:c15="http://schemas.microsoft.com/office/drawing/2012/chart" uri="{CE6537A1-D6FC-4f65-9D91-7224C49458BB}"/>
                <c:ext xmlns:c16="http://schemas.microsoft.com/office/drawing/2014/chart" uri="{C3380CC4-5D6E-409C-BE32-E72D297353CC}">
                  <c16:uniqueId val="{0000002A-FF6E-48C5-97CF-A0478978F666}"/>
                </c:ext>
              </c:extLst>
            </c:dLbl>
            <c:dLbl>
              <c:idx val="36"/>
              <c:delete val="1"/>
              <c:extLst>
                <c:ext xmlns:c15="http://schemas.microsoft.com/office/drawing/2012/chart" uri="{CE6537A1-D6FC-4f65-9D91-7224C49458BB}"/>
                <c:ext xmlns:c16="http://schemas.microsoft.com/office/drawing/2014/chart" uri="{C3380CC4-5D6E-409C-BE32-E72D297353CC}">
                  <c16:uniqueId val="{0000002B-FF6E-48C5-97CF-A0478978F666}"/>
                </c:ext>
              </c:extLst>
            </c:dLbl>
            <c:dLbl>
              <c:idx val="37"/>
              <c:delete val="1"/>
              <c:extLst>
                <c:ext xmlns:c15="http://schemas.microsoft.com/office/drawing/2012/chart" uri="{CE6537A1-D6FC-4f65-9D91-7224C49458BB}"/>
                <c:ext xmlns:c16="http://schemas.microsoft.com/office/drawing/2014/chart" uri="{C3380CC4-5D6E-409C-BE32-E72D297353CC}">
                  <c16:uniqueId val="{0000002C-FF6E-48C5-97CF-A0478978F666}"/>
                </c:ext>
              </c:extLst>
            </c:dLbl>
            <c:dLbl>
              <c:idx val="38"/>
              <c:delete val="1"/>
              <c:extLst>
                <c:ext xmlns:c15="http://schemas.microsoft.com/office/drawing/2012/chart" uri="{CE6537A1-D6FC-4f65-9D91-7224C49458BB}"/>
                <c:ext xmlns:c16="http://schemas.microsoft.com/office/drawing/2014/chart" uri="{C3380CC4-5D6E-409C-BE32-E72D297353CC}">
                  <c16:uniqueId val="{0000002D-FF6E-48C5-97CF-A0478978F666}"/>
                </c:ext>
              </c:extLst>
            </c:dLbl>
            <c:dLbl>
              <c:idx val="39"/>
              <c:delete val="1"/>
              <c:extLst>
                <c:ext xmlns:c15="http://schemas.microsoft.com/office/drawing/2012/chart" uri="{CE6537A1-D6FC-4f65-9D91-7224C49458BB}"/>
                <c:ext xmlns:c16="http://schemas.microsoft.com/office/drawing/2014/chart" uri="{C3380CC4-5D6E-409C-BE32-E72D297353CC}">
                  <c16:uniqueId val="{0000002E-FF6E-48C5-97CF-A0478978F666}"/>
                </c:ext>
              </c:extLst>
            </c:dLbl>
            <c:dLbl>
              <c:idx val="40"/>
              <c:delete val="1"/>
              <c:extLst>
                <c:ext xmlns:c15="http://schemas.microsoft.com/office/drawing/2012/chart" uri="{CE6537A1-D6FC-4f65-9D91-7224C49458BB}"/>
                <c:ext xmlns:c16="http://schemas.microsoft.com/office/drawing/2014/chart" uri="{C3380CC4-5D6E-409C-BE32-E72D297353CC}">
                  <c16:uniqueId val="{0000002F-FF6E-48C5-97CF-A0478978F666}"/>
                </c:ext>
              </c:extLst>
            </c:dLbl>
            <c:dLbl>
              <c:idx val="41"/>
              <c:delete val="1"/>
              <c:extLst>
                <c:ext xmlns:c15="http://schemas.microsoft.com/office/drawing/2012/chart" uri="{CE6537A1-D6FC-4f65-9D91-7224C49458BB}"/>
                <c:ext xmlns:c16="http://schemas.microsoft.com/office/drawing/2014/chart" uri="{C3380CC4-5D6E-409C-BE32-E72D297353CC}">
                  <c16:uniqueId val="{00000030-FF6E-48C5-97CF-A0478978F666}"/>
                </c:ext>
              </c:extLst>
            </c:dLbl>
            <c:dLbl>
              <c:idx val="42"/>
              <c:delete val="1"/>
              <c:extLst>
                <c:ext xmlns:c15="http://schemas.microsoft.com/office/drawing/2012/chart" uri="{CE6537A1-D6FC-4f65-9D91-7224C49458BB}"/>
                <c:ext xmlns:c16="http://schemas.microsoft.com/office/drawing/2014/chart" uri="{C3380CC4-5D6E-409C-BE32-E72D297353CC}">
                  <c16:uniqueId val="{00000031-FF6E-48C5-97CF-A0478978F666}"/>
                </c:ext>
              </c:extLst>
            </c:dLbl>
            <c:dLbl>
              <c:idx val="43"/>
              <c:delete val="1"/>
              <c:extLst>
                <c:ext xmlns:c15="http://schemas.microsoft.com/office/drawing/2012/chart" uri="{CE6537A1-D6FC-4f65-9D91-7224C49458BB}"/>
                <c:ext xmlns:c16="http://schemas.microsoft.com/office/drawing/2014/chart" uri="{C3380CC4-5D6E-409C-BE32-E72D297353CC}">
                  <c16:uniqueId val="{00000032-FF6E-48C5-97CF-A0478978F666}"/>
                </c:ext>
              </c:extLst>
            </c:dLbl>
            <c:dLbl>
              <c:idx val="44"/>
              <c:delete val="1"/>
              <c:extLst>
                <c:ext xmlns:c15="http://schemas.microsoft.com/office/drawing/2012/chart" uri="{CE6537A1-D6FC-4f65-9D91-7224C49458BB}"/>
                <c:ext xmlns:c16="http://schemas.microsoft.com/office/drawing/2014/chart" uri="{C3380CC4-5D6E-409C-BE32-E72D297353CC}">
                  <c16:uniqueId val="{00000033-FF6E-48C5-97CF-A0478978F666}"/>
                </c:ext>
              </c:extLst>
            </c:dLbl>
            <c:dLbl>
              <c:idx val="45"/>
              <c:delete val="1"/>
              <c:extLst>
                <c:ext xmlns:c15="http://schemas.microsoft.com/office/drawing/2012/chart" uri="{CE6537A1-D6FC-4f65-9D91-7224C49458BB}"/>
                <c:ext xmlns:c16="http://schemas.microsoft.com/office/drawing/2014/chart" uri="{C3380CC4-5D6E-409C-BE32-E72D297353CC}">
                  <c16:uniqueId val="{00000034-FF6E-48C5-97CF-A0478978F666}"/>
                </c:ext>
              </c:extLst>
            </c:dLbl>
            <c:dLbl>
              <c:idx val="46"/>
              <c:delete val="1"/>
              <c:extLst>
                <c:ext xmlns:c15="http://schemas.microsoft.com/office/drawing/2012/chart" uri="{CE6537A1-D6FC-4f65-9D91-7224C49458BB}"/>
                <c:ext xmlns:c16="http://schemas.microsoft.com/office/drawing/2014/chart" uri="{C3380CC4-5D6E-409C-BE32-E72D297353CC}">
                  <c16:uniqueId val="{00000035-FF6E-48C5-97CF-A0478978F666}"/>
                </c:ext>
              </c:extLst>
            </c:dLbl>
            <c:dLbl>
              <c:idx val="47"/>
              <c:delete val="1"/>
              <c:extLst>
                <c:ext xmlns:c15="http://schemas.microsoft.com/office/drawing/2012/chart" uri="{CE6537A1-D6FC-4f65-9D91-7224C49458BB}"/>
                <c:ext xmlns:c16="http://schemas.microsoft.com/office/drawing/2014/chart" uri="{C3380CC4-5D6E-409C-BE32-E72D297353CC}">
                  <c16:uniqueId val="{00000036-FF6E-48C5-97CF-A0478978F666}"/>
                </c:ext>
              </c:extLst>
            </c:dLbl>
            <c:dLbl>
              <c:idx val="48"/>
              <c:delete val="1"/>
              <c:extLst>
                <c:ext xmlns:c15="http://schemas.microsoft.com/office/drawing/2012/chart" uri="{CE6537A1-D6FC-4f65-9D91-7224C49458BB}"/>
                <c:ext xmlns:c16="http://schemas.microsoft.com/office/drawing/2014/chart" uri="{C3380CC4-5D6E-409C-BE32-E72D297353CC}">
                  <c16:uniqueId val="{00000037-FF6E-48C5-97CF-A0478978F666}"/>
                </c:ext>
              </c:extLst>
            </c:dLbl>
            <c:dLbl>
              <c:idx val="49"/>
              <c:delete val="1"/>
              <c:extLst>
                <c:ext xmlns:c15="http://schemas.microsoft.com/office/drawing/2012/chart" uri="{CE6537A1-D6FC-4f65-9D91-7224C49458BB}"/>
                <c:ext xmlns:c16="http://schemas.microsoft.com/office/drawing/2014/chart" uri="{C3380CC4-5D6E-409C-BE32-E72D297353CC}">
                  <c16:uniqueId val="{00000038-FF6E-48C5-97CF-A0478978F666}"/>
                </c:ext>
              </c:extLst>
            </c:dLbl>
            <c:dLbl>
              <c:idx val="50"/>
              <c:delete val="1"/>
              <c:extLst>
                <c:ext xmlns:c15="http://schemas.microsoft.com/office/drawing/2012/chart" uri="{CE6537A1-D6FC-4f65-9D91-7224C49458BB}"/>
                <c:ext xmlns:c16="http://schemas.microsoft.com/office/drawing/2014/chart" uri="{C3380CC4-5D6E-409C-BE32-E72D297353CC}">
                  <c16:uniqueId val="{00000039-FF6E-48C5-97CF-A0478978F666}"/>
                </c:ext>
              </c:extLst>
            </c:dLbl>
            <c:dLbl>
              <c:idx val="51"/>
              <c:delete val="1"/>
              <c:extLst>
                <c:ext xmlns:c15="http://schemas.microsoft.com/office/drawing/2012/chart" uri="{CE6537A1-D6FC-4f65-9D91-7224C49458BB}"/>
                <c:ext xmlns:c16="http://schemas.microsoft.com/office/drawing/2014/chart" uri="{C3380CC4-5D6E-409C-BE32-E72D297353CC}">
                  <c16:uniqueId val="{0000003A-FF6E-48C5-97CF-A0478978F666}"/>
                </c:ext>
              </c:extLst>
            </c:dLbl>
            <c:dLbl>
              <c:idx val="52"/>
              <c:delete val="1"/>
              <c:extLst>
                <c:ext xmlns:c15="http://schemas.microsoft.com/office/drawing/2012/chart" uri="{CE6537A1-D6FC-4f65-9D91-7224C49458BB}"/>
                <c:ext xmlns:c16="http://schemas.microsoft.com/office/drawing/2014/chart" uri="{C3380CC4-5D6E-409C-BE32-E72D297353CC}">
                  <c16:uniqueId val="{0000003B-FF6E-48C5-97CF-A0478978F666}"/>
                </c:ext>
              </c:extLst>
            </c:dLbl>
            <c:dLbl>
              <c:idx val="53"/>
              <c:delete val="1"/>
              <c:extLst>
                <c:ext xmlns:c15="http://schemas.microsoft.com/office/drawing/2012/chart" uri="{CE6537A1-D6FC-4f65-9D91-7224C49458BB}"/>
                <c:ext xmlns:c16="http://schemas.microsoft.com/office/drawing/2014/chart" uri="{C3380CC4-5D6E-409C-BE32-E72D297353CC}">
                  <c16:uniqueId val="{0000003C-FF6E-48C5-97CF-A0478978F666}"/>
                </c:ext>
              </c:extLst>
            </c:dLbl>
            <c:dLbl>
              <c:idx val="54"/>
              <c:delete val="1"/>
              <c:extLst>
                <c:ext xmlns:c15="http://schemas.microsoft.com/office/drawing/2012/chart" uri="{CE6537A1-D6FC-4f65-9D91-7224C49458BB}"/>
                <c:ext xmlns:c16="http://schemas.microsoft.com/office/drawing/2014/chart" uri="{C3380CC4-5D6E-409C-BE32-E72D297353CC}">
                  <c16:uniqueId val="{0000003D-FF6E-48C5-97CF-A0478978F666}"/>
                </c:ext>
              </c:extLst>
            </c:dLbl>
            <c:dLbl>
              <c:idx val="55"/>
              <c:delete val="1"/>
              <c:extLst>
                <c:ext xmlns:c15="http://schemas.microsoft.com/office/drawing/2012/chart" uri="{CE6537A1-D6FC-4f65-9D91-7224C49458BB}"/>
                <c:ext xmlns:c16="http://schemas.microsoft.com/office/drawing/2014/chart" uri="{C3380CC4-5D6E-409C-BE32-E72D297353CC}">
                  <c16:uniqueId val="{0000003E-FF6E-48C5-97CF-A0478978F666}"/>
                </c:ext>
              </c:extLst>
            </c:dLbl>
            <c:dLbl>
              <c:idx val="56"/>
              <c:delete val="1"/>
              <c:extLst>
                <c:ext xmlns:c15="http://schemas.microsoft.com/office/drawing/2012/chart" uri="{CE6537A1-D6FC-4f65-9D91-7224C49458BB}"/>
                <c:ext xmlns:c16="http://schemas.microsoft.com/office/drawing/2014/chart" uri="{C3380CC4-5D6E-409C-BE32-E72D297353CC}">
                  <c16:uniqueId val="{0000003F-FF6E-48C5-97CF-A0478978F666}"/>
                </c:ext>
              </c:extLst>
            </c:dLbl>
            <c:dLbl>
              <c:idx val="57"/>
              <c:delete val="1"/>
              <c:extLst>
                <c:ext xmlns:c15="http://schemas.microsoft.com/office/drawing/2012/chart" uri="{CE6537A1-D6FC-4f65-9D91-7224C49458BB}"/>
                <c:ext xmlns:c16="http://schemas.microsoft.com/office/drawing/2014/chart" uri="{C3380CC4-5D6E-409C-BE32-E72D297353CC}">
                  <c16:uniqueId val="{00000040-FF6E-48C5-97CF-A0478978F666}"/>
                </c:ext>
              </c:extLst>
            </c:dLbl>
            <c:dLbl>
              <c:idx val="58"/>
              <c:delete val="1"/>
              <c:extLst>
                <c:ext xmlns:c15="http://schemas.microsoft.com/office/drawing/2012/chart" uri="{CE6537A1-D6FC-4f65-9D91-7224C49458BB}"/>
                <c:ext xmlns:c16="http://schemas.microsoft.com/office/drawing/2014/chart" uri="{C3380CC4-5D6E-409C-BE32-E72D297353CC}">
                  <c16:uniqueId val="{00000041-FF6E-48C5-97CF-A0478978F666}"/>
                </c:ext>
              </c:extLst>
            </c:dLbl>
            <c:dLbl>
              <c:idx val="59"/>
              <c:delete val="1"/>
              <c:extLst>
                <c:ext xmlns:c15="http://schemas.microsoft.com/office/drawing/2012/chart" uri="{CE6537A1-D6FC-4f65-9D91-7224C49458BB}"/>
                <c:ext xmlns:c16="http://schemas.microsoft.com/office/drawing/2014/chart" uri="{C3380CC4-5D6E-409C-BE32-E72D297353CC}">
                  <c16:uniqueId val="{00000042-FF6E-48C5-97CF-A0478978F666}"/>
                </c:ext>
              </c:extLst>
            </c:dLbl>
            <c:dLbl>
              <c:idx val="60"/>
              <c:delete val="1"/>
              <c:extLst>
                <c:ext xmlns:c15="http://schemas.microsoft.com/office/drawing/2012/chart" uri="{CE6537A1-D6FC-4f65-9D91-7224C49458BB}"/>
                <c:ext xmlns:c16="http://schemas.microsoft.com/office/drawing/2014/chart" uri="{C3380CC4-5D6E-409C-BE32-E72D297353CC}">
                  <c16:uniqueId val="{00000043-FF6E-48C5-97CF-A0478978F666}"/>
                </c:ext>
              </c:extLst>
            </c:dLbl>
            <c:dLbl>
              <c:idx val="61"/>
              <c:delete val="1"/>
              <c:extLst>
                <c:ext xmlns:c15="http://schemas.microsoft.com/office/drawing/2012/chart" uri="{CE6537A1-D6FC-4f65-9D91-7224C49458BB}"/>
                <c:ext xmlns:c16="http://schemas.microsoft.com/office/drawing/2014/chart" uri="{C3380CC4-5D6E-409C-BE32-E72D297353CC}">
                  <c16:uniqueId val="{00000044-FF6E-48C5-97CF-A0478978F666}"/>
                </c:ext>
              </c:extLst>
            </c:dLbl>
            <c:dLbl>
              <c:idx val="62"/>
              <c:delete val="1"/>
              <c:extLst>
                <c:ext xmlns:c15="http://schemas.microsoft.com/office/drawing/2012/chart" uri="{CE6537A1-D6FC-4f65-9D91-7224C49458BB}"/>
                <c:ext xmlns:c16="http://schemas.microsoft.com/office/drawing/2014/chart" uri="{C3380CC4-5D6E-409C-BE32-E72D297353CC}">
                  <c16:uniqueId val="{00000045-FF6E-48C5-97CF-A0478978F666}"/>
                </c:ext>
              </c:extLst>
            </c:dLbl>
            <c:dLbl>
              <c:idx val="63"/>
              <c:delete val="1"/>
              <c:extLst>
                <c:ext xmlns:c15="http://schemas.microsoft.com/office/drawing/2012/chart" uri="{CE6537A1-D6FC-4f65-9D91-7224C49458BB}"/>
                <c:ext xmlns:c16="http://schemas.microsoft.com/office/drawing/2014/chart" uri="{C3380CC4-5D6E-409C-BE32-E72D297353CC}">
                  <c16:uniqueId val="{00000046-FF6E-48C5-97CF-A0478978F666}"/>
                </c:ext>
              </c:extLst>
            </c:dLbl>
            <c:dLbl>
              <c:idx val="64"/>
              <c:delete val="1"/>
              <c:extLst>
                <c:ext xmlns:c15="http://schemas.microsoft.com/office/drawing/2012/chart" uri="{CE6537A1-D6FC-4f65-9D91-7224C49458BB}"/>
                <c:ext xmlns:c16="http://schemas.microsoft.com/office/drawing/2014/chart" uri="{C3380CC4-5D6E-409C-BE32-E72D297353CC}">
                  <c16:uniqueId val="{00000047-FF6E-48C5-97CF-A0478978F666}"/>
                </c:ext>
              </c:extLst>
            </c:dLbl>
            <c:dLbl>
              <c:idx val="65"/>
              <c:delete val="1"/>
              <c:extLst>
                <c:ext xmlns:c15="http://schemas.microsoft.com/office/drawing/2012/chart" uri="{CE6537A1-D6FC-4f65-9D91-7224C49458BB}"/>
                <c:ext xmlns:c16="http://schemas.microsoft.com/office/drawing/2014/chart" uri="{C3380CC4-5D6E-409C-BE32-E72D297353CC}">
                  <c16:uniqueId val="{00000048-FF6E-48C5-97CF-A0478978F666}"/>
                </c:ext>
              </c:extLst>
            </c:dLbl>
            <c:dLbl>
              <c:idx val="66"/>
              <c:delete val="1"/>
              <c:extLst>
                <c:ext xmlns:c15="http://schemas.microsoft.com/office/drawing/2012/chart" uri="{CE6537A1-D6FC-4f65-9D91-7224C49458BB}"/>
                <c:ext xmlns:c16="http://schemas.microsoft.com/office/drawing/2014/chart" uri="{C3380CC4-5D6E-409C-BE32-E72D297353CC}">
                  <c16:uniqueId val="{00000049-FF6E-48C5-97CF-A0478978F666}"/>
                </c:ext>
              </c:extLst>
            </c:dLbl>
            <c:dLbl>
              <c:idx val="67"/>
              <c:delete val="1"/>
              <c:extLst>
                <c:ext xmlns:c15="http://schemas.microsoft.com/office/drawing/2012/chart" uri="{CE6537A1-D6FC-4f65-9D91-7224C49458BB}"/>
                <c:ext xmlns:c16="http://schemas.microsoft.com/office/drawing/2014/chart" uri="{C3380CC4-5D6E-409C-BE32-E72D297353CC}">
                  <c16:uniqueId val="{0000004A-FF6E-48C5-97CF-A0478978F666}"/>
                </c:ext>
              </c:extLst>
            </c:dLbl>
            <c:dLbl>
              <c:idx val="68"/>
              <c:delete val="1"/>
              <c:extLst>
                <c:ext xmlns:c15="http://schemas.microsoft.com/office/drawing/2012/chart" uri="{CE6537A1-D6FC-4f65-9D91-7224C49458BB}"/>
                <c:ext xmlns:c16="http://schemas.microsoft.com/office/drawing/2014/chart" uri="{C3380CC4-5D6E-409C-BE32-E72D297353CC}">
                  <c16:uniqueId val="{0000004B-FF6E-48C5-97CF-A0478978F666}"/>
                </c:ext>
              </c:extLst>
            </c:dLbl>
            <c:dLbl>
              <c:idx val="69"/>
              <c:delete val="1"/>
              <c:extLst>
                <c:ext xmlns:c15="http://schemas.microsoft.com/office/drawing/2012/chart" uri="{CE6537A1-D6FC-4f65-9D91-7224C49458BB}"/>
                <c:ext xmlns:c16="http://schemas.microsoft.com/office/drawing/2014/chart" uri="{C3380CC4-5D6E-409C-BE32-E72D297353CC}">
                  <c16:uniqueId val="{0000004C-FF6E-48C5-97CF-A0478978F666}"/>
                </c:ext>
              </c:extLst>
            </c:dLbl>
            <c:dLbl>
              <c:idx val="70"/>
              <c:delete val="1"/>
              <c:extLst>
                <c:ext xmlns:c15="http://schemas.microsoft.com/office/drawing/2012/chart" uri="{CE6537A1-D6FC-4f65-9D91-7224C49458BB}"/>
                <c:ext xmlns:c16="http://schemas.microsoft.com/office/drawing/2014/chart" uri="{C3380CC4-5D6E-409C-BE32-E72D297353CC}">
                  <c16:uniqueId val="{0000004D-FF6E-48C5-97CF-A0478978F666}"/>
                </c:ext>
              </c:extLst>
            </c:dLbl>
            <c:dLbl>
              <c:idx val="71"/>
              <c:delete val="1"/>
              <c:extLst>
                <c:ext xmlns:c15="http://schemas.microsoft.com/office/drawing/2012/chart" uri="{CE6537A1-D6FC-4f65-9D91-7224C49458BB}"/>
                <c:ext xmlns:c16="http://schemas.microsoft.com/office/drawing/2014/chart" uri="{C3380CC4-5D6E-409C-BE32-E72D297353CC}">
                  <c16:uniqueId val="{0000004E-FF6E-48C5-97CF-A0478978F666}"/>
                </c:ext>
              </c:extLst>
            </c:dLbl>
            <c:dLbl>
              <c:idx val="72"/>
              <c:delete val="1"/>
              <c:extLst>
                <c:ext xmlns:c15="http://schemas.microsoft.com/office/drawing/2012/chart" uri="{CE6537A1-D6FC-4f65-9D91-7224C49458BB}"/>
                <c:ext xmlns:c16="http://schemas.microsoft.com/office/drawing/2014/chart" uri="{C3380CC4-5D6E-409C-BE32-E72D297353CC}">
                  <c16:uniqueId val="{0000004F-FF6E-48C5-97CF-A0478978F666}"/>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Chart'!$C$4:$CW$4</c:f>
              <c:numCache>
                <c:formatCode>_("$"* #,##0_);_("$"* \(#,##0\);_("$"* "-"??_);_(@_)</c:formatCode>
                <c:ptCount val="99"/>
                <c:pt idx="12">
                  <c:v>48600000</c:v>
                </c:pt>
                <c:pt idx="13">
                  <c:v>47385580.785759069</c:v>
                </c:pt>
                <c:pt idx="14">
                  <c:v>45923714.933231935</c:v>
                </c:pt>
                <c:pt idx="15">
                  <c:v>44797104.294758275</c:v>
                </c:pt>
                <c:pt idx="16">
                  <c:v>43532712.72100243</c:v>
                </c:pt>
                <c:pt idx="17">
                  <c:v>42343381.736005977</c:v>
                </c:pt>
                <c:pt idx="18">
                  <c:v>41531169.087451838</c:v>
                </c:pt>
                <c:pt idx="19">
                  <c:v>40610197.400809705</c:v>
                </c:pt>
                <c:pt idx="20">
                  <c:v>39634190.481201664</c:v>
                </c:pt>
                <c:pt idx="21">
                  <c:v>38594807.265551738</c:v>
                </c:pt>
                <c:pt idx="22">
                  <c:v>37744590.678094685</c:v>
                </c:pt>
                <c:pt idx="23">
                  <c:v>36639187.14716588</c:v>
                </c:pt>
                <c:pt idx="24">
                  <c:v>35694051.281528115</c:v>
                </c:pt>
                <c:pt idx="25">
                  <c:v>34877157.133734763</c:v>
                </c:pt>
                <c:pt idx="26">
                  <c:v>34038863.852647223</c:v>
                </c:pt>
                <c:pt idx="27">
                  <c:v>33342239.721406799</c:v>
                </c:pt>
                <c:pt idx="28">
                  <c:v>32472791.873012304</c:v>
                </c:pt>
                <c:pt idx="29">
                  <c:v>31930787.485384554</c:v>
                </c:pt>
                <c:pt idx="30">
                  <c:v>31450921.647481807</c:v>
                </c:pt>
                <c:pt idx="31">
                  <c:v>30782451.678968586</c:v>
                </c:pt>
                <c:pt idx="32">
                  <c:v>30453933.227190711</c:v>
                </c:pt>
                <c:pt idx="33">
                  <c:v>30073349.271941207</c:v>
                </c:pt>
                <c:pt idx="34">
                  <c:v>29405181.574586421</c:v>
                </c:pt>
                <c:pt idx="35">
                  <c:v>28832249.612033654</c:v>
                </c:pt>
                <c:pt idx="36">
                  <c:v>28328295.669164803</c:v>
                </c:pt>
                <c:pt idx="37">
                  <c:v>27890366.508724798</c:v>
                </c:pt>
                <c:pt idx="38">
                  <c:v>27489383.093392845</c:v>
                </c:pt>
                <c:pt idx="39">
                  <c:v>26887225.765780594</c:v>
                </c:pt>
                <c:pt idx="40">
                  <c:v>26645205.003288712</c:v>
                </c:pt>
                <c:pt idx="41">
                  <c:v>26498098.636229295</c:v>
                </c:pt>
                <c:pt idx="42">
                  <c:v>26236997.616881106</c:v>
                </c:pt>
                <c:pt idx="43">
                  <c:v>26147451.752919514</c:v>
                </c:pt>
                <c:pt idx="44">
                  <c:v>26012917.393557698</c:v>
                </c:pt>
                <c:pt idx="45">
                  <c:v>25925445.532189347</c:v>
                </c:pt>
                <c:pt idx="46">
                  <c:v>25853348.863544971</c:v>
                </c:pt>
                <c:pt idx="47">
                  <c:v>25740381.968490321</c:v>
                </c:pt>
                <c:pt idx="48">
                  <c:v>25611744.276372049</c:v>
                </c:pt>
                <c:pt idx="49">
                  <c:v>25288950.014796376</c:v>
                </c:pt>
                <c:pt idx="50">
                  <c:v>25204560.233003221</c:v>
                </c:pt>
                <c:pt idx="51">
                  <c:v>25139108.088030115</c:v>
                </c:pt>
                <c:pt idx="52">
                  <c:v>25074553.22786735</c:v>
                </c:pt>
                <c:pt idx="53">
                  <c:v>25014266.180286769</c:v>
                </c:pt>
                <c:pt idx="54">
                  <c:v>24963762.389384668</c:v>
                </c:pt>
                <c:pt idx="55">
                  <c:v>22849316.606283236</c:v>
                </c:pt>
                <c:pt idx="56">
                  <c:v>22818284.207659028</c:v>
                </c:pt>
                <c:pt idx="57">
                  <c:v>22783622.776718348</c:v>
                </c:pt>
                <c:pt idx="58">
                  <c:v>5065700.8903888511</c:v>
                </c:pt>
                <c:pt idx="59">
                  <c:v>559729.09307909582</c:v>
                </c:pt>
                <c:pt idx="60">
                  <c:v>559729.09307909582</c:v>
                </c:pt>
                <c:pt idx="61">
                  <c:v>559729.09307909582</c:v>
                </c:pt>
                <c:pt idx="62">
                  <c:v>559729.09307909582</c:v>
                </c:pt>
                <c:pt idx="63">
                  <c:v>559729.09307909582</c:v>
                </c:pt>
                <c:pt idx="64">
                  <c:v>559729.09307909582</c:v>
                </c:pt>
                <c:pt idx="65">
                  <c:v>559729.09307909582</c:v>
                </c:pt>
                <c:pt idx="66">
                  <c:v>559729.09307909582</c:v>
                </c:pt>
                <c:pt idx="67">
                  <c:v>559729.09307909582</c:v>
                </c:pt>
                <c:pt idx="68">
                  <c:v>559729.09307909582</c:v>
                </c:pt>
                <c:pt idx="69">
                  <c:v>559729.09307909582</c:v>
                </c:pt>
                <c:pt idx="70">
                  <c:v>559729.09307909582</c:v>
                </c:pt>
                <c:pt idx="71">
                  <c:v>559729.09307909582</c:v>
                </c:pt>
                <c:pt idx="72">
                  <c:v>559729.09307909582</c:v>
                </c:pt>
                <c:pt idx="73">
                  <c:v>559729.09307909582</c:v>
                </c:pt>
                <c:pt idx="74">
                  <c:v>559729.09307909582</c:v>
                </c:pt>
                <c:pt idx="75">
                  <c:v>559729.09307909582</c:v>
                </c:pt>
                <c:pt idx="76">
                  <c:v>559729.09307909582</c:v>
                </c:pt>
                <c:pt idx="77">
                  <c:v>559729.09307909582</c:v>
                </c:pt>
                <c:pt idx="78">
                  <c:v>559729.09307909582</c:v>
                </c:pt>
                <c:pt idx="79">
                  <c:v>559729.09307909582</c:v>
                </c:pt>
                <c:pt idx="80">
                  <c:v>559729.09307909582</c:v>
                </c:pt>
                <c:pt idx="81">
                  <c:v>559729.09307909582</c:v>
                </c:pt>
                <c:pt idx="82">
                  <c:v>559729.09307909582</c:v>
                </c:pt>
                <c:pt idx="83">
                  <c:v>559729.09307909582</c:v>
                </c:pt>
                <c:pt idx="84">
                  <c:v>559729.09307909582</c:v>
                </c:pt>
                <c:pt idx="85">
                  <c:v>559729.09307909582</c:v>
                </c:pt>
                <c:pt idx="86">
                  <c:v>559729.09307909582</c:v>
                </c:pt>
                <c:pt idx="87">
                  <c:v>559729.09307909582</c:v>
                </c:pt>
                <c:pt idx="88">
                  <c:v>559729.09307909582</c:v>
                </c:pt>
                <c:pt idx="89">
                  <c:v>559729.09307909582</c:v>
                </c:pt>
                <c:pt idx="90">
                  <c:v>559729.09307909582</c:v>
                </c:pt>
                <c:pt idx="91">
                  <c:v>559729.09307909582</c:v>
                </c:pt>
                <c:pt idx="92">
                  <c:v>559729.09307909582</c:v>
                </c:pt>
                <c:pt idx="93">
                  <c:v>559729.09307909582</c:v>
                </c:pt>
                <c:pt idx="94">
                  <c:v>559729.09307909582</c:v>
                </c:pt>
                <c:pt idx="95">
                  <c:v>559729.09307909582</c:v>
                </c:pt>
                <c:pt idx="96">
                  <c:v>559729.09307909582</c:v>
                </c:pt>
                <c:pt idx="97">
                  <c:v>559729.09307909582</c:v>
                </c:pt>
                <c:pt idx="98">
                  <c:v>559729.09307909582</c:v>
                </c:pt>
              </c:numCache>
            </c:numRef>
          </c:val>
          <c:smooth val="0"/>
          <c:extLst>
            <c:ext xmlns:c16="http://schemas.microsoft.com/office/drawing/2014/chart" uri="{C3380CC4-5D6E-409C-BE32-E72D297353CC}">
              <c16:uniqueId val="{00000050-FF6E-48C5-97CF-A0478978F666}"/>
            </c:ext>
          </c:extLst>
        </c:ser>
        <c:ser>
          <c:idx val="4"/>
          <c:order val="3"/>
          <c:tx>
            <c:strRef>
              <c:f>'Contingency Analysis Chart'!$A$5:$B$5</c:f>
              <c:strCache>
                <c:ptCount val="2"/>
                <c:pt idx="0">
                  <c:v>Project Contingency</c:v>
                </c:pt>
              </c:strCache>
            </c:strRef>
          </c:tx>
          <c:spPr>
            <a:ln w="285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1-FF6E-48C5-97CF-A0478978F666}"/>
                </c:ext>
              </c:extLst>
            </c:dLbl>
            <c:dLbl>
              <c:idx val="1"/>
              <c:delete val="1"/>
              <c:extLst>
                <c:ext xmlns:c15="http://schemas.microsoft.com/office/drawing/2012/chart" uri="{CE6537A1-D6FC-4f65-9D91-7224C49458BB}"/>
                <c:ext xmlns:c16="http://schemas.microsoft.com/office/drawing/2014/chart" uri="{C3380CC4-5D6E-409C-BE32-E72D297353CC}">
                  <c16:uniqueId val="{00000052-FF6E-48C5-97CF-A0478978F666}"/>
                </c:ext>
              </c:extLst>
            </c:dLbl>
            <c:dLbl>
              <c:idx val="2"/>
              <c:delete val="1"/>
              <c:extLst>
                <c:ext xmlns:c15="http://schemas.microsoft.com/office/drawing/2012/chart" uri="{CE6537A1-D6FC-4f65-9D91-7224C49458BB}"/>
                <c:ext xmlns:c16="http://schemas.microsoft.com/office/drawing/2014/chart" uri="{C3380CC4-5D6E-409C-BE32-E72D297353CC}">
                  <c16:uniqueId val="{00000053-FF6E-48C5-97CF-A0478978F666}"/>
                </c:ext>
              </c:extLst>
            </c:dLbl>
            <c:dLbl>
              <c:idx val="3"/>
              <c:delete val="1"/>
              <c:extLst>
                <c:ext xmlns:c15="http://schemas.microsoft.com/office/drawing/2012/chart" uri="{CE6537A1-D6FC-4f65-9D91-7224C49458BB}"/>
                <c:ext xmlns:c16="http://schemas.microsoft.com/office/drawing/2014/chart" uri="{C3380CC4-5D6E-409C-BE32-E72D297353CC}">
                  <c16:uniqueId val="{00000054-FF6E-48C5-97CF-A0478978F666}"/>
                </c:ext>
              </c:extLst>
            </c:dLbl>
            <c:dLbl>
              <c:idx val="4"/>
              <c:delete val="1"/>
              <c:extLst>
                <c:ext xmlns:c15="http://schemas.microsoft.com/office/drawing/2012/chart" uri="{CE6537A1-D6FC-4f65-9D91-7224C49458BB}"/>
                <c:ext xmlns:c16="http://schemas.microsoft.com/office/drawing/2014/chart" uri="{C3380CC4-5D6E-409C-BE32-E72D297353CC}">
                  <c16:uniqueId val="{00000055-FF6E-48C5-97CF-A0478978F666}"/>
                </c:ext>
              </c:extLst>
            </c:dLbl>
            <c:dLbl>
              <c:idx val="5"/>
              <c:delete val="1"/>
              <c:extLst>
                <c:ext xmlns:c15="http://schemas.microsoft.com/office/drawing/2012/chart" uri="{CE6537A1-D6FC-4f65-9D91-7224C49458BB}"/>
                <c:ext xmlns:c16="http://schemas.microsoft.com/office/drawing/2014/chart" uri="{C3380CC4-5D6E-409C-BE32-E72D297353CC}">
                  <c16:uniqueId val="{00000056-FF6E-48C5-97CF-A0478978F666}"/>
                </c:ext>
              </c:extLst>
            </c:dLbl>
            <c:dLbl>
              <c:idx val="6"/>
              <c:delete val="1"/>
              <c:extLst>
                <c:ext xmlns:c15="http://schemas.microsoft.com/office/drawing/2012/chart" uri="{CE6537A1-D6FC-4f65-9D91-7224C49458BB}"/>
                <c:ext xmlns:c16="http://schemas.microsoft.com/office/drawing/2014/chart" uri="{C3380CC4-5D6E-409C-BE32-E72D297353CC}">
                  <c16:uniqueId val="{00000057-FF6E-48C5-97CF-A0478978F666}"/>
                </c:ext>
              </c:extLst>
            </c:dLbl>
            <c:dLbl>
              <c:idx val="7"/>
              <c:delete val="1"/>
              <c:extLst>
                <c:ext xmlns:c15="http://schemas.microsoft.com/office/drawing/2012/chart" uri="{CE6537A1-D6FC-4f65-9D91-7224C49458BB}"/>
                <c:ext xmlns:c16="http://schemas.microsoft.com/office/drawing/2014/chart" uri="{C3380CC4-5D6E-409C-BE32-E72D297353CC}">
                  <c16:uniqueId val="{00000058-FF6E-48C5-97CF-A0478978F666}"/>
                </c:ext>
              </c:extLst>
            </c:dLbl>
            <c:dLbl>
              <c:idx val="8"/>
              <c:delete val="1"/>
              <c:extLst>
                <c:ext xmlns:c15="http://schemas.microsoft.com/office/drawing/2012/chart" uri="{CE6537A1-D6FC-4f65-9D91-7224C49458BB}"/>
                <c:ext xmlns:c16="http://schemas.microsoft.com/office/drawing/2014/chart" uri="{C3380CC4-5D6E-409C-BE32-E72D297353CC}">
                  <c16:uniqueId val="{00000059-FF6E-48C5-97CF-A0478978F666}"/>
                </c:ext>
              </c:extLst>
            </c:dLbl>
            <c:dLbl>
              <c:idx val="9"/>
              <c:delete val="1"/>
              <c:extLst>
                <c:ext xmlns:c15="http://schemas.microsoft.com/office/drawing/2012/chart" uri="{CE6537A1-D6FC-4f65-9D91-7224C49458BB}"/>
                <c:ext xmlns:c16="http://schemas.microsoft.com/office/drawing/2014/chart" uri="{C3380CC4-5D6E-409C-BE32-E72D297353CC}">
                  <c16:uniqueId val="{0000005A-FF6E-48C5-97CF-A0478978F666}"/>
                </c:ext>
              </c:extLst>
            </c:dLbl>
            <c:dLbl>
              <c:idx val="10"/>
              <c:delete val="1"/>
              <c:extLst>
                <c:ext xmlns:c15="http://schemas.microsoft.com/office/drawing/2012/chart" uri="{CE6537A1-D6FC-4f65-9D91-7224C49458BB}"/>
                <c:ext xmlns:c16="http://schemas.microsoft.com/office/drawing/2014/chart" uri="{C3380CC4-5D6E-409C-BE32-E72D297353CC}">
                  <c16:uniqueId val="{0000005B-FF6E-48C5-97CF-A0478978F666}"/>
                </c:ext>
              </c:extLst>
            </c:dLbl>
            <c:dLbl>
              <c:idx val="11"/>
              <c:delete val="1"/>
              <c:extLst>
                <c:ext xmlns:c15="http://schemas.microsoft.com/office/drawing/2012/chart" uri="{CE6537A1-D6FC-4f65-9D91-7224C49458BB}"/>
                <c:ext xmlns:c16="http://schemas.microsoft.com/office/drawing/2014/chart" uri="{C3380CC4-5D6E-409C-BE32-E72D297353CC}">
                  <c16:uniqueId val="{0000005C-FF6E-48C5-97CF-A0478978F666}"/>
                </c:ext>
              </c:extLst>
            </c:dLbl>
            <c:dLbl>
              <c:idx val="12"/>
              <c:layout>
                <c:manualLayout>
                  <c:x val="-3.4559367721401198E-3"/>
                  <c:y val="-1.6332245717222211E-2"/>
                </c:manualLayout>
              </c:layout>
              <c:spPr>
                <a:noFill/>
                <a:ln w="25400">
                  <a:noFill/>
                </a:ln>
              </c:spPr>
              <c:txPr>
                <a:bodyPr wrap="square" lIns="38100" tIns="19050" rIns="38100" bIns="19050" anchor="ctr">
                  <a:spAutoFit/>
                </a:bodyPr>
                <a:lstStyle/>
                <a:p>
                  <a:pPr>
                    <a:defRPr b="1">
                      <a:solidFill>
                        <a:srgbClr val="00B050"/>
                      </a:solidFill>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D-FF6E-48C5-97CF-A0478978F666}"/>
                </c:ext>
              </c:extLst>
            </c:dLbl>
            <c:dLbl>
              <c:idx val="18"/>
              <c:layout>
                <c:manualLayout>
                  <c:x val="-3.3433775630897347E-2"/>
                  <c:y val="-1.7724276486025804E-2"/>
                </c:manualLayout>
              </c:layout>
              <c:numFmt formatCode="_(\$* #,##0_);_(\$* \(#,##0\);_(\$* &quot;-&quot;_);_(@_)" sourceLinked="0"/>
              <c:spPr>
                <a:noFill/>
                <a:ln w="25400">
                  <a:noFill/>
                </a:ln>
              </c:spPr>
              <c:txPr>
                <a:bodyPr/>
                <a:lstStyle/>
                <a:p>
                  <a:pPr>
                    <a:defRPr sz="1050" b="1" i="0" u="none" strike="noStrike" baseline="0">
                      <a:solidFill>
                        <a:srgbClr val="339966"/>
                      </a:solidFill>
                      <a:latin typeface="Calibri"/>
                      <a:ea typeface="Calibri"/>
                      <a:cs typeface="Calibri"/>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E-FF6E-48C5-97CF-A0478978F666}"/>
                </c:ext>
              </c:extLst>
            </c:dLbl>
            <c:spPr>
              <a:noFill/>
              <a:ln w="25400">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Chart'!$C$5:$O$5</c:f>
              <c:numCache>
                <c:formatCode>_("$"* #,##0_);_("$"* \(#,##0\);_("$"* "-"??_);_(@_)</c:formatCode>
                <c:ptCount val="13"/>
                <c:pt idx="0">
                  <c:v>62370000</c:v>
                </c:pt>
                <c:pt idx="1">
                  <c:v>62370000</c:v>
                </c:pt>
                <c:pt idx="2">
                  <c:v>62370000</c:v>
                </c:pt>
                <c:pt idx="3">
                  <c:v>62370000</c:v>
                </c:pt>
                <c:pt idx="4">
                  <c:v>62370000</c:v>
                </c:pt>
                <c:pt idx="5">
                  <c:v>62579778</c:v>
                </c:pt>
                <c:pt idx="6">
                  <c:v>62922312</c:v>
                </c:pt>
                <c:pt idx="7">
                  <c:v>63163488.959600091</c:v>
                </c:pt>
                <c:pt idx="8">
                  <c:v>62638776.129600078</c:v>
                </c:pt>
                <c:pt idx="9" formatCode="_(* #,##0_);_(* \(#,##0\);_(* &quot;-&quot;??_);_(@_)">
                  <c:v>61377972.489600062</c:v>
                </c:pt>
                <c:pt idx="10">
                  <c:v>59632274.239600033</c:v>
                </c:pt>
                <c:pt idx="11">
                  <c:v>55824020.849600047</c:v>
                </c:pt>
                <c:pt idx="12">
                  <c:v>53338000</c:v>
                </c:pt>
              </c:numCache>
            </c:numRef>
          </c:val>
          <c:smooth val="0"/>
          <c:extLst>
            <c:ext xmlns:c16="http://schemas.microsoft.com/office/drawing/2014/chart" uri="{C3380CC4-5D6E-409C-BE32-E72D297353CC}">
              <c16:uniqueId val="{0000005F-FF6E-48C5-97CF-A0478978F666}"/>
            </c:ext>
          </c:extLst>
        </c:ser>
        <c:dLbls>
          <c:showLegendKey val="0"/>
          <c:showVal val="0"/>
          <c:showCatName val="0"/>
          <c:showSerName val="0"/>
          <c:showPercent val="0"/>
          <c:showBubbleSize val="0"/>
        </c:dLbls>
        <c:marker val="1"/>
        <c:smooth val="0"/>
        <c:axId val="581840368"/>
        <c:axId val="1"/>
      </c:lineChart>
      <c:dateAx>
        <c:axId val="581840368"/>
        <c:scaling>
          <c:orientation val="minMax"/>
          <c:max val="46143"/>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0"/>
        <c:lblOffset val="100"/>
        <c:baseTimeUnit val="months"/>
        <c:majorUnit val="1"/>
        <c:majorTimeUnit val="years"/>
      </c:dateAx>
      <c:valAx>
        <c:axId val="1"/>
        <c:scaling>
          <c:orientation val="minMax"/>
          <c:max val="65000000"/>
          <c:min val="2000000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581840368"/>
        <c:crosses val="autoZero"/>
        <c:crossBetween val="between"/>
        <c:majorUnit val="5000000"/>
        <c:dispUnits>
          <c:builtInUnit val="thousands"/>
          <c:dispUnitsLbl>
            <c:spPr>
              <a:noFill/>
              <a:ln w="25400">
                <a:noFill/>
              </a:ln>
            </c:spPr>
            <c:txPr>
              <a:bodyPr rot="-5400000" vert="horz"/>
              <a:lstStyle/>
              <a:p>
                <a:pPr algn="ctr">
                  <a:defRPr sz="1000" b="0" i="0" u="none" strike="noStrike" baseline="0">
                    <a:solidFill>
                      <a:srgbClr val="333333"/>
                    </a:solidFill>
                    <a:latin typeface="Calibri"/>
                    <a:ea typeface="Calibri"/>
                    <a:cs typeface="Calibri"/>
                  </a:defRPr>
                </a:pPr>
                <a:endParaRPr lang="en-US"/>
              </a:p>
            </c:txPr>
          </c:dispUnitsLbl>
        </c:dispUnits>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5265014" y="6644077"/>
            <a:ext cx="4029282" cy="351957"/>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8/27/2021</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1" y="6644079"/>
            <a:ext cx="4029282" cy="351957"/>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265018" y="6636895"/>
            <a:ext cx="4029282" cy="351957"/>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8/27/2021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482" y="3373517"/>
            <a:ext cx="7435436" cy="276058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2" y="6636895"/>
            <a:ext cx="4029282" cy="351957"/>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947148"/>
            <a:ext cx="11430000" cy="5355074"/>
          </a:xfrm>
        </p:spPr>
        <p:txBody>
          <a:bodyPr/>
          <a:lstStyle>
            <a:lvl1pPr marL="288925" indent="-288925">
              <a:spcBef>
                <a:spcPts val="6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644" y="6452482"/>
            <a:ext cx="2112264" cy="301752"/>
          </a:xfrm>
          <a:prstGeom prst="rect">
            <a:avLst/>
          </a:prstGeom>
        </p:spPr>
      </p:pic>
      <p:sp>
        <p:nvSpPr>
          <p:cNvPr id="9" name="TextBox 8">
            <a:extLst>
              <a:ext uri="{FF2B5EF4-FFF2-40B4-BE49-F238E27FC236}">
                <a16:creationId xmlns:a16="http://schemas.microsoft.com/office/drawing/2014/main" id="{CF3A1AE5-746F-4057-86D7-F0AA4F73942C}"/>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E74A-97B5-4317-89D9-8390DAA45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C35AA-601F-46D3-878E-0AC499CB1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1700B-C948-4992-9353-B73FBEA9ADD6}"/>
              </a:ext>
            </a:extLst>
          </p:cNvPr>
          <p:cNvSpPr>
            <a:spLocks noGrp="1"/>
          </p:cNvSpPr>
          <p:nvPr>
            <p:ph type="dt" sz="half" idx="10"/>
          </p:nvPr>
        </p:nvSpPr>
        <p:spPr/>
        <p:txBody>
          <a:bodyPr/>
          <a:lstStyle/>
          <a:p>
            <a:fld id="{AD05B855-7069-4C7E-8CA1-632462B02ECB}" type="datetimeFigureOut">
              <a:rPr lang="en-US" smtClean="0"/>
              <a:t>8/27/2021</a:t>
            </a:fld>
            <a:endParaRPr lang="en-US"/>
          </a:p>
        </p:txBody>
      </p:sp>
      <p:sp>
        <p:nvSpPr>
          <p:cNvPr id="5" name="Footer Placeholder 4">
            <a:extLst>
              <a:ext uri="{FF2B5EF4-FFF2-40B4-BE49-F238E27FC236}">
                <a16:creationId xmlns:a16="http://schemas.microsoft.com/office/drawing/2014/main" id="{3945C27F-70DF-47B2-A3AC-B9F125F55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ED103-BF66-492B-B650-DC665893D46F}"/>
              </a:ext>
            </a:extLst>
          </p:cNvPr>
          <p:cNvSpPr>
            <a:spLocks noGrp="1"/>
          </p:cNvSpPr>
          <p:nvPr>
            <p:ph type="sldNum" sz="quarter" idx="12"/>
          </p:nvPr>
        </p:nvSpPr>
        <p:spPr/>
        <p:txBody>
          <a:bodyPr/>
          <a:lstStyle/>
          <a:p>
            <a:fld id="{A7F8DD43-94D5-4646-B915-19B6580CFFD5}" type="slidenum">
              <a:rPr lang="en-US" smtClean="0"/>
              <a:t>‹#›</a:t>
            </a:fld>
            <a:endParaRPr lang="en-US"/>
          </a:p>
        </p:txBody>
      </p:sp>
    </p:spTree>
    <p:extLst>
      <p:ext uri="{BB962C8B-B14F-4D97-AF65-F5344CB8AC3E}">
        <p14:creationId xmlns:p14="http://schemas.microsoft.com/office/powerpoint/2010/main" val="33957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b="1"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b="1" dirty="0">
              <a:solidFill>
                <a:schemeClr val="bg1"/>
              </a:solidFill>
              <a:latin typeface="+mn-lt"/>
              <a:cs typeface="Times New Roman" panose="02020603050405020304" pitchFamily="18" charset="0"/>
            </a:endParaRPr>
          </a:p>
        </p:txBody>
      </p:sp>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30DD0A2A-0355-AA49-9A3F-AB977E14FC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644" y="6452482"/>
            <a:ext cx="2112264" cy="301752"/>
          </a:xfrm>
          <a:prstGeom prst="rect">
            <a:avLst/>
          </a:prstGeom>
        </p:spPr>
      </p:pic>
      <p:sp>
        <p:nvSpPr>
          <p:cNvPr id="8" name="TextBox 7">
            <a:extLst>
              <a:ext uri="{FF2B5EF4-FFF2-40B4-BE49-F238E27FC236}">
                <a16:creationId xmlns:a16="http://schemas.microsoft.com/office/drawing/2014/main" id="{014261DE-CB55-4523-9F07-EB520F603D10}"/>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33566957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862842F-612F-3641-9908-4224FD3698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5644" y="6452482"/>
            <a:ext cx="2112264"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
        <p:nvSpPr>
          <p:cNvPr id="9" name="TextBox 8">
            <a:extLst>
              <a:ext uri="{FF2B5EF4-FFF2-40B4-BE49-F238E27FC236}">
                <a16:creationId xmlns:a16="http://schemas.microsoft.com/office/drawing/2014/main" id="{FD120E19-8932-43D2-8486-22CBE0B2C373}"/>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33" r:id="rId3"/>
    <p:sldLayoutId id="2147483735" r:id="rId4"/>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472" y="2109215"/>
            <a:ext cx="4702700" cy="755905"/>
          </a:xfrm>
        </p:spPr>
        <p:txBody>
          <a:bodyPr/>
          <a:lstStyle/>
          <a:p>
            <a:r>
              <a:rPr lang="en-US" b="1" dirty="0"/>
              <a:t>DOE/SC Independent Project Review of the Proton Power Upgrade Project</a:t>
            </a:r>
          </a:p>
        </p:txBody>
      </p:sp>
      <p:sp>
        <p:nvSpPr>
          <p:cNvPr id="4" name="Subtitle 2">
            <a:extLst>
              <a:ext uri="{FF2B5EF4-FFF2-40B4-BE49-F238E27FC236}">
                <a16:creationId xmlns:a16="http://schemas.microsoft.com/office/drawing/2014/main" id="{072314AD-83B8-6E4A-B9A7-E11C3868B27F}"/>
              </a:ext>
            </a:extLst>
          </p:cNvPr>
          <p:cNvSpPr txBox="1">
            <a:spLocks/>
          </p:cNvSpPr>
          <p:nvPr/>
        </p:nvSpPr>
        <p:spPr bwMode="auto">
          <a:xfrm>
            <a:off x="347472" y="3519890"/>
            <a:ext cx="5983631" cy="1580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mn-lt"/>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sz="1800"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00000"/>
              </a:lnSpc>
              <a:spcBef>
                <a:spcPts val="0"/>
              </a:spcBef>
            </a:pPr>
            <a:endParaRPr lang="en-US" sz="1400" b="1" dirty="0">
              <a:latin typeface="Arial Narrow" panose="020B0606020202030204" pitchFamily="34" charset="0"/>
            </a:endParaRPr>
          </a:p>
          <a:p>
            <a:pPr>
              <a:lnSpc>
                <a:spcPct val="100000"/>
              </a:lnSpc>
              <a:spcBef>
                <a:spcPts val="0"/>
              </a:spcBef>
            </a:pPr>
            <a:r>
              <a:rPr lang="en-US" sz="2000" b="1" dirty="0">
                <a:solidFill>
                  <a:schemeClr val="bg1"/>
                </a:solidFill>
                <a:latin typeface="Century Gothic" panose="020B0502020202020204" pitchFamily="34" charset="0"/>
              </a:rPr>
              <a:t>Mark Champion</a:t>
            </a:r>
          </a:p>
          <a:p>
            <a:pPr>
              <a:lnSpc>
                <a:spcPct val="100000"/>
              </a:lnSpc>
              <a:spcBef>
                <a:spcPts val="0"/>
              </a:spcBef>
            </a:pPr>
            <a:r>
              <a:rPr lang="en-US" sz="2000" dirty="0">
                <a:solidFill>
                  <a:schemeClr val="bg1"/>
                </a:solidFill>
                <a:latin typeface="Century Gothic" panose="020B0502020202020204" pitchFamily="34" charset="0"/>
              </a:rPr>
              <a:t>Project Manager</a:t>
            </a:r>
          </a:p>
          <a:p>
            <a:pPr>
              <a:lnSpc>
                <a:spcPct val="100000"/>
              </a:lnSpc>
              <a:spcBef>
                <a:spcPts val="0"/>
              </a:spcBef>
            </a:pPr>
            <a:r>
              <a:rPr lang="en-US" sz="2000" dirty="0">
                <a:solidFill>
                  <a:schemeClr val="bg1"/>
                </a:solidFill>
                <a:latin typeface="Century Gothic" panose="020B0502020202020204" pitchFamily="34" charset="0"/>
              </a:rPr>
              <a:t>Level 2 Manager for P.1 Project Management</a:t>
            </a:r>
          </a:p>
          <a:p>
            <a:pPr>
              <a:lnSpc>
                <a:spcPct val="100000"/>
              </a:lnSpc>
              <a:spcBef>
                <a:spcPts val="0"/>
              </a:spcBef>
            </a:pPr>
            <a:r>
              <a:rPr lang="en-US" sz="2000" dirty="0">
                <a:solidFill>
                  <a:schemeClr val="bg1"/>
                </a:solidFill>
                <a:latin typeface="Century Gothic" panose="020B0502020202020204" pitchFamily="34" charset="0"/>
              </a:rPr>
              <a:t>September 14–17, 2021</a:t>
            </a:r>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endParaRPr lang="en-US" sz="1600" dirty="0"/>
          </a:p>
          <a:p>
            <a:endParaRPr lang="en-US" dirty="0"/>
          </a:p>
        </p:txBody>
      </p:sp>
      <p:grpSp>
        <p:nvGrpSpPr>
          <p:cNvPr id="5" name="Group 4">
            <a:extLst>
              <a:ext uri="{FF2B5EF4-FFF2-40B4-BE49-F238E27FC236}">
                <a16:creationId xmlns:a16="http://schemas.microsoft.com/office/drawing/2014/main" id="{3CF42CF9-0429-4A09-BCDF-CF9E3487102D}"/>
              </a:ext>
            </a:extLst>
          </p:cNvPr>
          <p:cNvGrpSpPr/>
          <p:nvPr/>
        </p:nvGrpSpPr>
        <p:grpSpPr>
          <a:xfrm>
            <a:off x="6664003" y="1467358"/>
            <a:ext cx="3240473" cy="3273716"/>
            <a:chOff x="6945943" y="1033555"/>
            <a:chExt cx="3750440" cy="3799512"/>
          </a:xfrm>
        </p:grpSpPr>
        <p:pic>
          <p:nvPicPr>
            <p:cNvPr id="6" name="Picture 5">
              <a:extLst>
                <a:ext uri="{FF2B5EF4-FFF2-40B4-BE49-F238E27FC236}">
                  <a16:creationId xmlns:a16="http://schemas.microsoft.com/office/drawing/2014/main" id="{4C4A4EB3-0E48-456A-BC84-EC0BC3DC6208}"/>
                </a:ext>
              </a:extLst>
            </p:cNvPr>
            <p:cNvPicPr preferRelativeResize="0">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45943" y="1033555"/>
              <a:ext cx="2382192" cy="2382192"/>
            </a:xfrm>
            <a:prstGeom prst="ellipse">
              <a:avLst/>
            </a:prstGeom>
            <a:noFill/>
            <a:ln w="76200">
              <a:solidFill>
                <a:schemeClr val="bg2">
                  <a:lumMod val="95000"/>
                  <a:alpha val="65000"/>
                </a:schemeClr>
              </a:solidFill>
              <a:miter lim="800000"/>
              <a:headEnd/>
              <a:tailEnd/>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6B269DE-4986-46AB-B747-CCA1CE35B3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47"/>
            <a:stretch/>
          </p:blipFill>
          <p:spPr>
            <a:xfrm>
              <a:off x="8628438" y="1658698"/>
              <a:ext cx="2067945" cy="2067945"/>
            </a:xfrm>
            <a:prstGeom prst="ellipse">
              <a:avLst/>
            </a:prstGeom>
            <a:noFill/>
            <a:ln w="76200">
              <a:solidFill>
                <a:schemeClr val="bg2">
                  <a:lumMod val="95000"/>
                  <a:alpha val="6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7A3A831-DC07-4E67-B120-C5F7EA1E8B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78631" y="2998273"/>
              <a:ext cx="1834794" cy="1834794"/>
            </a:xfrm>
            <a:prstGeom prst="ellipse">
              <a:avLst/>
            </a:prstGeom>
            <a:blipFill>
              <a:blip r:embed="rId5" cstate="screen">
                <a:extLst>
                  <a:ext uri="{28A0092B-C50C-407E-A947-70E740481C1C}">
                    <a14:useLocalDpi xmlns:a14="http://schemas.microsoft.com/office/drawing/2010/main"/>
                  </a:ext>
                </a:extLst>
              </a:blip>
              <a:stretch>
                <a:fillRect/>
              </a:stretch>
            </a:blipFill>
            <a:ln w="76200">
              <a:solidFill>
                <a:schemeClr val="bg2">
                  <a:lumMod val="95000"/>
                  <a:alpha val="65000"/>
                </a:schemeClr>
              </a:solidFill>
            </a:ln>
            <a:effectLst>
              <a:outerShdw blurRad="50800" dist="38100" dir="2700000" algn="tl" rotWithShape="0">
                <a:prstClr val="black">
                  <a:alpha val="40000"/>
                </a:prstClr>
              </a:outerShdw>
            </a:effectLst>
          </p:spPr>
        </p:pic>
      </p:grpSp>
      <p:sp>
        <p:nvSpPr>
          <p:cNvPr id="11" name="TextBox 10">
            <a:extLst>
              <a:ext uri="{FF2B5EF4-FFF2-40B4-BE49-F238E27FC236}">
                <a16:creationId xmlns:a16="http://schemas.microsoft.com/office/drawing/2014/main" id="{36589B06-3CAE-4C9F-BA9C-B8C39C4D7B4B}"/>
              </a:ext>
            </a:extLst>
          </p:cNvPr>
          <p:cNvSpPr txBox="1"/>
          <p:nvPr/>
        </p:nvSpPr>
        <p:spPr>
          <a:xfrm>
            <a:off x="347472" y="1327150"/>
            <a:ext cx="6038850" cy="535531"/>
          </a:xfrm>
          <a:prstGeom prst="rect">
            <a:avLst/>
          </a:prstGeom>
          <a:noFill/>
        </p:spPr>
        <p:txBody>
          <a:bodyPr wrap="square" rtlCol="0">
            <a:spAutoFit/>
          </a:bodyPr>
          <a:lstStyle/>
          <a:p>
            <a:pPr>
              <a:lnSpc>
                <a:spcPct val="90000"/>
              </a:lnSpc>
            </a:pPr>
            <a:r>
              <a:rPr lang="en-US" sz="3200" dirty="0">
                <a:solidFill>
                  <a:schemeClr val="bg1"/>
                </a:solidFill>
                <a:latin typeface="+mj-lt"/>
              </a:rPr>
              <a:t>Project Management</a:t>
            </a:r>
          </a:p>
        </p:txBody>
      </p:sp>
    </p:spTree>
    <p:extLst>
      <p:ext uri="{BB962C8B-B14F-4D97-AF65-F5344CB8AC3E}">
        <p14:creationId xmlns:p14="http://schemas.microsoft.com/office/powerpoint/2010/main" val="4185276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93B02599-8F0D-BF4B-AC6B-F1D32649A60A}"/>
              </a:ext>
            </a:extLst>
          </p:cNvPr>
          <p:cNvPicPr>
            <a:picLocks noChangeAspect="1"/>
          </p:cNvPicPr>
          <p:nvPr/>
        </p:nvPicPr>
        <p:blipFill>
          <a:blip r:embed="rId2"/>
          <a:stretch>
            <a:fillRect/>
          </a:stretch>
        </p:blipFill>
        <p:spPr bwMode="auto">
          <a:xfrm>
            <a:off x="506398" y="1761114"/>
            <a:ext cx="11412092" cy="3573694"/>
          </a:xfrm>
          <a:prstGeom prst="rect">
            <a:avLst/>
          </a:prstGeom>
          <a:noFill/>
          <a:ln w="9525">
            <a:noFill/>
            <a:miter lim="800000"/>
            <a:headEnd/>
            <a:tailEnd/>
          </a:ln>
        </p:spPr>
      </p:pic>
      <p:sp>
        <p:nvSpPr>
          <p:cNvPr id="2" name="Title 1">
            <a:extLst>
              <a:ext uri="{FF2B5EF4-FFF2-40B4-BE49-F238E27FC236}">
                <a16:creationId xmlns:a16="http://schemas.microsoft.com/office/drawing/2014/main" id="{52A9DE87-2CA6-4D10-BB0F-4AF2FF6EA710}"/>
              </a:ext>
            </a:extLst>
          </p:cNvPr>
          <p:cNvSpPr>
            <a:spLocks noGrp="1"/>
          </p:cNvSpPr>
          <p:nvPr>
            <p:ph type="title"/>
          </p:nvPr>
        </p:nvSpPr>
        <p:spPr/>
        <p:txBody>
          <a:bodyPr/>
          <a:lstStyle/>
          <a:p>
            <a:r>
              <a:rPr lang="en-US" dirty="0"/>
              <a:t>Progress since CD-2/3</a:t>
            </a:r>
          </a:p>
        </p:txBody>
      </p:sp>
      <p:sp>
        <p:nvSpPr>
          <p:cNvPr id="8" name="Content Placeholder 12">
            <a:extLst>
              <a:ext uri="{FF2B5EF4-FFF2-40B4-BE49-F238E27FC236}">
                <a16:creationId xmlns:a16="http://schemas.microsoft.com/office/drawing/2014/main" id="{79C3504C-DA65-4AA7-85C6-F0F7788F7F88}"/>
              </a:ext>
            </a:extLst>
          </p:cNvPr>
          <p:cNvSpPr txBox="1">
            <a:spLocks/>
          </p:cNvSpPr>
          <p:nvPr/>
        </p:nvSpPr>
        <p:spPr bwMode="auto">
          <a:xfrm>
            <a:off x="448054" y="1055451"/>
            <a:ext cx="8125577" cy="539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Project advanced to 53% complete by cost (was 25% at CD-2/3)</a:t>
            </a:r>
            <a:endParaRPr lang="en-US" sz="1600" dirty="0"/>
          </a:p>
        </p:txBody>
      </p:sp>
      <p:sp>
        <p:nvSpPr>
          <p:cNvPr id="5" name="Rectangle: Rounded Corners 15">
            <a:extLst>
              <a:ext uri="{FF2B5EF4-FFF2-40B4-BE49-F238E27FC236}">
                <a16:creationId xmlns:a16="http://schemas.microsoft.com/office/drawing/2014/main" id="{42EEC2C3-5805-CB40-BCF9-34F82B023AB1}"/>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spTree>
    <p:extLst>
      <p:ext uri="{BB962C8B-B14F-4D97-AF65-F5344CB8AC3E}">
        <p14:creationId xmlns:p14="http://schemas.microsoft.com/office/powerpoint/2010/main" val="506231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751895-9C52-1146-9BB0-3AB3572078E0}"/>
              </a:ext>
            </a:extLst>
          </p:cNvPr>
          <p:cNvPicPr>
            <a:picLocks noChangeAspect="1"/>
          </p:cNvPicPr>
          <p:nvPr/>
        </p:nvPicPr>
        <p:blipFill>
          <a:blip r:embed="rId2"/>
          <a:stretch>
            <a:fillRect/>
          </a:stretch>
        </p:blipFill>
        <p:spPr>
          <a:xfrm>
            <a:off x="1846324" y="1231866"/>
            <a:ext cx="5082982" cy="4525792"/>
          </a:xfrm>
          <a:prstGeom prst="rect">
            <a:avLst/>
          </a:prstGeom>
        </p:spPr>
      </p:pic>
      <p:sp>
        <p:nvSpPr>
          <p:cNvPr id="2" name="Title 1">
            <a:extLst>
              <a:ext uri="{FF2B5EF4-FFF2-40B4-BE49-F238E27FC236}">
                <a16:creationId xmlns:a16="http://schemas.microsoft.com/office/drawing/2014/main" id="{CF83EC92-C03B-4947-84C1-D85E7F19C48F}"/>
              </a:ext>
            </a:extLst>
          </p:cNvPr>
          <p:cNvSpPr>
            <a:spLocks noGrp="1"/>
          </p:cNvSpPr>
          <p:nvPr>
            <p:ph type="title"/>
          </p:nvPr>
        </p:nvSpPr>
        <p:spPr>
          <a:xfrm>
            <a:off x="429767" y="274320"/>
            <a:ext cx="11430000" cy="539496"/>
          </a:xfrm>
        </p:spPr>
        <p:txBody>
          <a:bodyPr/>
          <a:lstStyle/>
          <a:p>
            <a:r>
              <a:rPr lang="en-US" dirty="0"/>
              <a:t>Summary Performance</a:t>
            </a:r>
            <a:br>
              <a:rPr lang="en-US" dirty="0"/>
            </a:br>
            <a:endParaRPr lang="en-US" dirty="0"/>
          </a:p>
        </p:txBody>
      </p:sp>
      <p:sp>
        <p:nvSpPr>
          <p:cNvPr id="5" name="Rectangle: Rounded Corners 15">
            <a:extLst>
              <a:ext uri="{FF2B5EF4-FFF2-40B4-BE49-F238E27FC236}">
                <a16:creationId xmlns:a16="http://schemas.microsoft.com/office/drawing/2014/main" id="{DA2F2385-92FC-B64C-9B2E-480DCBA4C94F}"/>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grpSp>
        <p:nvGrpSpPr>
          <p:cNvPr id="21" name="Group 20">
            <a:extLst>
              <a:ext uri="{FF2B5EF4-FFF2-40B4-BE49-F238E27FC236}">
                <a16:creationId xmlns:a16="http://schemas.microsoft.com/office/drawing/2014/main" id="{7DB96A74-F91A-0E42-880D-DB81984D38BE}"/>
              </a:ext>
            </a:extLst>
          </p:cNvPr>
          <p:cNvGrpSpPr/>
          <p:nvPr/>
        </p:nvGrpSpPr>
        <p:grpSpPr>
          <a:xfrm>
            <a:off x="7532610" y="1238791"/>
            <a:ext cx="3402136" cy="4525792"/>
            <a:chOff x="7532610" y="1238791"/>
            <a:chExt cx="3402136" cy="4525792"/>
          </a:xfrm>
        </p:grpSpPr>
        <p:pic>
          <p:nvPicPr>
            <p:cNvPr id="19" name="Content Placeholder 15">
              <a:extLst>
                <a:ext uri="{FF2B5EF4-FFF2-40B4-BE49-F238E27FC236}">
                  <a16:creationId xmlns:a16="http://schemas.microsoft.com/office/drawing/2014/main" id="{6490A693-C4B5-A246-AC7F-57170A08AE3E}"/>
                </a:ext>
              </a:extLst>
            </p:cNvPr>
            <p:cNvPicPr>
              <a:picLocks noChangeAspect="1"/>
            </p:cNvPicPr>
            <p:nvPr/>
          </p:nvPicPr>
          <p:blipFill>
            <a:blip r:embed="rId3"/>
            <a:stretch>
              <a:fillRect/>
            </a:stretch>
          </p:blipFill>
          <p:spPr bwMode="auto">
            <a:xfrm>
              <a:off x="7532610" y="1238791"/>
              <a:ext cx="3185350" cy="4525792"/>
            </a:xfrm>
            <a:prstGeom prst="rect">
              <a:avLst/>
            </a:prstGeom>
            <a:noFill/>
            <a:ln w="9525">
              <a:noFill/>
              <a:miter lim="800000"/>
              <a:headEnd/>
              <a:tailEnd/>
            </a:ln>
          </p:spPr>
        </p:pic>
        <p:sp>
          <p:nvSpPr>
            <p:cNvPr id="10" name="Oval 9">
              <a:extLst>
                <a:ext uri="{FF2B5EF4-FFF2-40B4-BE49-F238E27FC236}">
                  <a16:creationId xmlns:a16="http://schemas.microsoft.com/office/drawing/2014/main" id="{89E3EE93-08BE-44C5-BA67-9E28A3C36A6B}"/>
                </a:ext>
              </a:extLst>
            </p:cNvPr>
            <p:cNvSpPr/>
            <p:nvPr/>
          </p:nvSpPr>
          <p:spPr>
            <a:xfrm>
              <a:off x="10751866" y="4031429"/>
              <a:ext cx="182880" cy="182880"/>
            </a:xfrm>
            <a:prstGeom prst="ellipse">
              <a:avLst/>
            </a:prstGeom>
            <a:solidFill>
              <a:srgbClr val="282CEB"/>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1" name="Oval 10">
              <a:extLst>
                <a:ext uri="{FF2B5EF4-FFF2-40B4-BE49-F238E27FC236}">
                  <a16:creationId xmlns:a16="http://schemas.microsoft.com/office/drawing/2014/main" id="{1800EB84-8DBC-4651-A8AB-94E0A9F5C442}"/>
                </a:ext>
              </a:extLst>
            </p:cNvPr>
            <p:cNvSpPr/>
            <p:nvPr/>
          </p:nvSpPr>
          <p:spPr>
            <a:xfrm>
              <a:off x="10751866" y="4271233"/>
              <a:ext cx="182880" cy="182880"/>
            </a:xfrm>
            <a:prstGeom prst="ellipse">
              <a:avLst/>
            </a:prstGeom>
            <a:solidFill>
              <a:srgbClr val="08B556"/>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2" name="Oval 11">
              <a:extLst>
                <a:ext uri="{FF2B5EF4-FFF2-40B4-BE49-F238E27FC236}">
                  <a16:creationId xmlns:a16="http://schemas.microsoft.com/office/drawing/2014/main" id="{4AD077DD-C991-4714-88B5-1C01968E1E7D}"/>
                </a:ext>
              </a:extLst>
            </p:cNvPr>
            <p:cNvSpPr/>
            <p:nvPr/>
          </p:nvSpPr>
          <p:spPr>
            <a:xfrm>
              <a:off x="10751866" y="1595963"/>
              <a:ext cx="182880" cy="182880"/>
            </a:xfrm>
            <a:prstGeom prst="ellipse">
              <a:avLst/>
            </a:prstGeom>
            <a:solidFill>
              <a:srgbClr val="FF000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4" name="Rectangle: Rounded Corners 13">
              <a:extLst>
                <a:ext uri="{FF2B5EF4-FFF2-40B4-BE49-F238E27FC236}">
                  <a16:creationId xmlns:a16="http://schemas.microsoft.com/office/drawing/2014/main" id="{7370B725-BC43-4B8D-9F29-CE77B96419B3}"/>
                </a:ext>
              </a:extLst>
            </p:cNvPr>
            <p:cNvSpPr/>
            <p:nvPr/>
          </p:nvSpPr>
          <p:spPr>
            <a:xfrm>
              <a:off x="7817100" y="5415180"/>
              <a:ext cx="2926080" cy="182880"/>
            </a:xfrm>
            <a:prstGeom prst="roundRect">
              <a:avLst/>
            </a:prstGeom>
            <a:noFill/>
            <a:ln w="38100">
              <a:solidFill>
                <a:srgbClr val="0070C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5" name="Rectangle: Rounded Corners 14">
              <a:extLst>
                <a:ext uri="{FF2B5EF4-FFF2-40B4-BE49-F238E27FC236}">
                  <a16:creationId xmlns:a16="http://schemas.microsoft.com/office/drawing/2014/main" id="{751A445D-B6E2-4CAF-A812-9770BB0C5AAB}"/>
                </a:ext>
              </a:extLst>
            </p:cNvPr>
            <p:cNvSpPr/>
            <p:nvPr/>
          </p:nvSpPr>
          <p:spPr>
            <a:xfrm>
              <a:off x="7817100" y="4719120"/>
              <a:ext cx="2926080" cy="182880"/>
            </a:xfrm>
            <a:prstGeom prst="roundRect">
              <a:avLst/>
            </a:prstGeom>
            <a:noFill/>
            <a:ln w="38100">
              <a:solidFill>
                <a:srgbClr val="0070C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TextBox 8">
              <a:extLst>
                <a:ext uri="{FF2B5EF4-FFF2-40B4-BE49-F238E27FC236}">
                  <a16:creationId xmlns:a16="http://schemas.microsoft.com/office/drawing/2014/main" id="{6EBE783B-C972-B141-88C6-9BC80AE4392F}"/>
                </a:ext>
              </a:extLst>
            </p:cNvPr>
            <p:cNvSpPr txBox="1"/>
            <p:nvPr/>
          </p:nvSpPr>
          <p:spPr>
            <a:xfrm>
              <a:off x="7870789" y="1629519"/>
              <a:ext cx="711149" cy="124650"/>
            </a:xfrm>
            <a:prstGeom prst="rect">
              <a:avLst/>
            </a:prstGeom>
            <a:solidFill>
              <a:schemeClr val="bg1"/>
            </a:solidFill>
          </p:spPr>
          <p:txBody>
            <a:bodyPr wrap="square" lIns="0" tIns="0" rIns="0" bIns="0" rtlCol="0">
              <a:spAutoFit/>
            </a:bodyPr>
            <a:lstStyle/>
            <a:p>
              <a:pPr algn="l">
                <a:lnSpc>
                  <a:spcPct val="90000"/>
                </a:lnSpc>
              </a:pPr>
              <a:r>
                <a:rPr lang="en-US" sz="900" dirty="0">
                  <a:latin typeface="+mn-lt"/>
                </a:rPr>
                <a:t>Actual Costs</a:t>
              </a:r>
            </a:p>
          </p:txBody>
        </p:sp>
      </p:grpSp>
    </p:spTree>
    <p:extLst>
      <p:ext uri="{BB962C8B-B14F-4D97-AF65-F5344CB8AC3E}">
        <p14:creationId xmlns:p14="http://schemas.microsoft.com/office/powerpoint/2010/main" val="294372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39AF-7160-4BAA-B194-E149EFD328EE}"/>
              </a:ext>
            </a:extLst>
          </p:cNvPr>
          <p:cNvSpPr>
            <a:spLocks noGrp="1"/>
          </p:cNvSpPr>
          <p:nvPr>
            <p:ph type="title"/>
          </p:nvPr>
        </p:nvSpPr>
        <p:spPr>
          <a:xfrm>
            <a:off x="429767" y="274320"/>
            <a:ext cx="11430000" cy="480131"/>
          </a:xfrm>
        </p:spPr>
        <p:txBody>
          <a:bodyPr/>
          <a:lstStyle/>
          <a:p>
            <a:r>
              <a:rPr lang="en-US" sz="2800" dirty="0"/>
              <a:t>Project Performance by WBS Level 2:  SPI=0.96, CPI=1.00</a:t>
            </a:r>
          </a:p>
        </p:txBody>
      </p:sp>
      <p:pic>
        <p:nvPicPr>
          <p:cNvPr id="5" name="Content Placeholder 4">
            <a:extLst>
              <a:ext uri="{FF2B5EF4-FFF2-40B4-BE49-F238E27FC236}">
                <a16:creationId xmlns:a16="http://schemas.microsoft.com/office/drawing/2014/main" id="{0DAFBBB6-871F-4577-9F75-065F864EAFD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83441" y="1025239"/>
            <a:ext cx="11260466" cy="4918364"/>
          </a:xfrm>
          <a:prstGeom prst="rect">
            <a:avLst/>
          </a:prstGeom>
        </p:spPr>
      </p:pic>
      <p:sp>
        <p:nvSpPr>
          <p:cNvPr id="8" name="Oval 7">
            <a:extLst>
              <a:ext uri="{FF2B5EF4-FFF2-40B4-BE49-F238E27FC236}">
                <a16:creationId xmlns:a16="http://schemas.microsoft.com/office/drawing/2014/main" id="{C09740C5-E402-4763-B903-83CDE4967B29}"/>
              </a:ext>
            </a:extLst>
          </p:cNvPr>
          <p:cNvSpPr/>
          <p:nvPr/>
        </p:nvSpPr>
        <p:spPr>
          <a:xfrm>
            <a:off x="8368854" y="4878376"/>
            <a:ext cx="514286" cy="293914"/>
          </a:xfrm>
          <a:prstGeom prst="ellipse">
            <a:avLst/>
          </a:prstGeom>
          <a:noFill/>
          <a:ln w="28575">
            <a:solidFill>
              <a:srgbClr val="00B05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9" name="Oval 8">
            <a:extLst>
              <a:ext uri="{FF2B5EF4-FFF2-40B4-BE49-F238E27FC236}">
                <a16:creationId xmlns:a16="http://schemas.microsoft.com/office/drawing/2014/main" id="{DA2744EA-623A-4AF1-8EEE-8748BD4199A3}"/>
              </a:ext>
            </a:extLst>
          </p:cNvPr>
          <p:cNvSpPr/>
          <p:nvPr/>
        </p:nvSpPr>
        <p:spPr>
          <a:xfrm>
            <a:off x="9586519" y="4878376"/>
            <a:ext cx="514286" cy="293914"/>
          </a:xfrm>
          <a:prstGeom prst="ellipse">
            <a:avLst/>
          </a:prstGeom>
          <a:noFill/>
          <a:ln w="28575">
            <a:solidFill>
              <a:srgbClr val="00B05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6" name="Rectangle: Rounded Corners 15">
            <a:extLst>
              <a:ext uri="{FF2B5EF4-FFF2-40B4-BE49-F238E27FC236}">
                <a16:creationId xmlns:a16="http://schemas.microsoft.com/office/drawing/2014/main" id="{4044CB0E-0384-2841-827E-6412A8249BE8}"/>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spTree>
    <p:extLst>
      <p:ext uri="{BB962C8B-B14F-4D97-AF65-F5344CB8AC3E}">
        <p14:creationId xmlns:p14="http://schemas.microsoft.com/office/powerpoint/2010/main" val="164728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024-D669-459D-8A67-1E556EC921B8}"/>
              </a:ext>
            </a:extLst>
          </p:cNvPr>
          <p:cNvSpPr>
            <a:spLocks noGrp="1"/>
          </p:cNvSpPr>
          <p:nvPr>
            <p:ph type="title"/>
          </p:nvPr>
        </p:nvSpPr>
        <p:spPr>
          <a:xfrm>
            <a:off x="429767" y="274320"/>
            <a:ext cx="11430000" cy="535531"/>
          </a:xfrm>
        </p:spPr>
        <p:txBody>
          <a:bodyPr/>
          <a:lstStyle/>
          <a:p>
            <a:r>
              <a:rPr lang="en-US" dirty="0"/>
              <a:t>Fiscal year 2021 earned value performance is stable</a:t>
            </a:r>
          </a:p>
        </p:txBody>
      </p:sp>
      <p:pic>
        <p:nvPicPr>
          <p:cNvPr id="6" name="Content Placeholder 5">
            <a:extLst>
              <a:ext uri="{FF2B5EF4-FFF2-40B4-BE49-F238E27FC236}">
                <a16:creationId xmlns:a16="http://schemas.microsoft.com/office/drawing/2014/main" id="{D686797C-6E77-4960-A35E-3E2B84FEDF6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08744" y="814388"/>
            <a:ext cx="9118367" cy="5452492"/>
          </a:xfrm>
        </p:spPr>
      </p:pic>
      <p:sp>
        <p:nvSpPr>
          <p:cNvPr id="4" name="Rectangle: Rounded Corners 15">
            <a:extLst>
              <a:ext uri="{FF2B5EF4-FFF2-40B4-BE49-F238E27FC236}">
                <a16:creationId xmlns:a16="http://schemas.microsoft.com/office/drawing/2014/main" id="{37BEED76-4CF1-2748-8F94-32389C800D77}"/>
              </a:ext>
            </a:extLst>
          </p:cNvPr>
          <p:cNvSpPr/>
          <p:nvPr/>
        </p:nvSpPr>
        <p:spPr>
          <a:xfrm>
            <a:off x="10903280" y="39093"/>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spTree>
    <p:extLst>
      <p:ext uri="{BB962C8B-B14F-4D97-AF65-F5344CB8AC3E}">
        <p14:creationId xmlns:p14="http://schemas.microsoft.com/office/powerpoint/2010/main" val="416893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94D86C29-3B7D-4A1A-B5B1-FB032FFB47E9}"/>
              </a:ext>
            </a:extLst>
          </p:cNvPr>
          <p:cNvPicPr>
            <a:picLocks noGrp="1" noChangeAspect="1"/>
          </p:cNvPicPr>
          <p:nvPr>
            <p:ph idx="1"/>
          </p:nvPr>
        </p:nvPicPr>
        <p:blipFill>
          <a:blip r:embed="rId2"/>
          <a:stretch>
            <a:fillRect/>
          </a:stretch>
        </p:blipFill>
        <p:spPr>
          <a:xfrm>
            <a:off x="2160982" y="1007100"/>
            <a:ext cx="8751006" cy="4047901"/>
          </a:xfrm>
          <a:prstGeom prst="rect">
            <a:avLst/>
          </a:prstGeom>
        </p:spPr>
      </p:pic>
      <p:sp>
        <p:nvSpPr>
          <p:cNvPr id="2" name="Title 1">
            <a:extLst>
              <a:ext uri="{FF2B5EF4-FFF2-40B4-BE49-F238E27FC236}">
                <a16:creationId xmlns:a16="http://schemas.microsoft.com/office/drawing/2014/main" id="{B4292D63-6AB3-4867-ADBD-8979F3887C88}"/>
              </a:ext>
            </a:extLst>
          </p:cNvPr>
          <p:cNvSpPr>
            <a:spLocks noGrp="1"/>
          </p:cNvSpPr>
          <p:nvPr>
            <p:ph type="title"/>
          </p:nvPr>
        </p:nvSpPr>
        <p:spPr>
          <a:xfrm>
            <a:off x="429767" y="274320"/>
            <a:ext cx="11430000" cy="480131"/>
          </a:xfrm>
        </p:spPr>
        <p:txBody>
          <a:bodyPr/>
          <a:lstStyle/>
          <a:p>
            <a:r>
              <a:rPr lang="en-US" sz="2800" dirty="0"/>
              <a:t>Annual DOE milestones are on track with a few minor delays</a:t>
            </a:r>
            <a:endParaRPr lang="en-US" sz="2800" i="1" dirty="0"/>
          </a:p>
        </p:txBody>
      </p:sp>
      <p:sp>
        <p:nvSpPr>
          <p:cNvPr id="9" name="TextBox 8">
            <a:extLst>
              <a:ext uri="{FF2B5EF4-FFF2-40B4-BE49-F238E27FC236}">
                <a16:creationId xmlns:a16="http://schemas.microsoft.com/office/drawing/2014/main" id="{17239F06-9D02-4B62-AD07-DB119FC84712}"/>
              </a:ext>
            </a:extLst>
          </p:cNvPr>
          <p:cNvSpPr txBox="1"/>
          <p:nvPr/>
        </p:nvSpPr>
        <p:spPr>
          <a:xfrm>
            <a:off x="2160984" y="5137513"/>
            <a:ext cx="8751005" cy="1246495"/>
          </a:xfrm>
          <a:prstGeom prst="rect">
            <a:avLst/>
          </a:prstGeom>
          <a:noFill/>
        </p:spPr>
        <p:txBody>
          <a:bodyPr wrap="square" anchor="ctr">
            <a:spAutoFit/>
          </a:bodyPr>
          <a:lstStyle/>
          <a:p>
            <a:pPr marL="171450" indent="-171450">
              <a:spcBef>
                <a:spcPts val="0"/>
              </a:spcBef>
              <a:spcAft>
                <a:spcPts val="300"/>
              </a:spcAft>
              <a:buFont typeface="Arial" panose="020B0604020202020204" pitchFamily="34" charset="0"/>
              <a:buChar char="•"/>
            </a:pPr>
            <a:r>
              <a:rPr lang="en-US" sz="1000" dirty="0">
                <a:latin typeface="Calibri" panose="020F0502020204030204" pitchFamily="34" charset="0"/>
                <a:ea typeface="Times New Roman" panose="02020603050405020304" pitchFamily="18" charset="0"/>
                <a:cs typeface="Calibri" panose="020F0502020204030204" pitchFamily="34" charset="0"/>
              </a:rPr>
              <a:t>3MW klystron schedule delays are caused by bottle-necking at the CPI cold test facility, a dynamic fabrication load at the factory, and a leak found in the vacuum oven at the start of the klystron processing. CPI has installed parallel cold testing lines to alleviate the bottleneck and has repaired the vacuum leak. The PPU RF team is actively working with CPI to recover the lost time and will be making a factory visit at the end of July during the 3MW factory acceptance testing.</a:t>
            </a:r>
          </a:p>
          <a:p>
            <a:pPr marL="171450" indent="-171450">
              <a:spcBef>
                <a:spcPts val="0"/>
              </a:spcBef>
              <a:spcAft>
                <a:spcPts val="300"/>
              </a:spcAft>
              <a:buFont typeface="Arial" panose="020B0604020202020204" pitchFamily="34" charset="0"/>
              <a:buChar char="•"/>
            </a:pPr>
            <a:r>
              <a:rPr lang="en-US" sz="1000" dirty="0">
                <a:latin typeface="Calibri" panose="020F0502020204030204" pitchFamily="34" charset="0"/>
                <a:ea typeface="MS Mincho" panose="02020609040205080304" pitchFamily="49" charset="-128"/>
                <a:cs typeface="Calibri" panose="020F0502020204030204" pitchFamily="34" charset="0"/>
              </a:rPr>
              <a:t>Weld defects in the final electron beam weld of the PPU Test TT#1 water-cooled shroud were found by ORNL inspectors. After repair and reinspection, delivery of TT#1 is now anticipated at the end of August or beginning of September.</a:t>
            </a:r>
          </a:p>
          <a:p>
            <a:pPr marL="171450" indent="-171450">
              <a:spcBef>
                <a:spcPts val="0"/>
              </a:spcBef>
              <a:spcAft>
                <a:spcPts val="300"/>
              </a:spcAft>
              <a:buFont typeface="Arial" panose="020B0604020202020204" pitchFamily="34" charset="0"/>
              <a:buChar char="•"/>
            </a:pPr>
            <a:r>
              <a:rPr lang="en-US" sz="1000" dirty="0">
                <a:latin typeface="Calibri" panose="020F0502020204030204" pitchFamily="34" charset="0"/>
                <a:ea typeface="MS Mincho" panose="02020609040205080304" pitchFamily="49" charset="-128"/>
                <a:cs typeface="Calibri" panose="020F0502020204030204" pitchFamily="34" charset="0"/>
              </a:rPr>
              <a:t>The solicitation for the Ortho/Para Converter Vessel Assembly was not issued in May. Issues with the procurement package documents</a:t>
            </a:r>
            <a:br>
              <a:rPr lang="en-US" sz="1000" dirty="0">
                <a:latin typeface="Calibri" panose="020F0502020204030204" pitchFamily="34" charset="0"/>
                <a:ea typeface="MS Mincho" panose="02020609040205080304" pitchFamily="49" charset="-128"/>
                <a:cs typeface="Calibri" panose="020F0502020204030204" pitchFamily="34" charset="0"/>
              </a:rPr>
            </a:br>
            <a:r>
              <a:rPr lang="en-US" sz="1000" dirty="0">
                <a:latin typeface="Calibri" panose="020F0502020204030204" pitchFamily="34" charset="0"/>
                <a:ea typeface="MS Mincho" panose="02020609040205080304" pitchFamily="49" charset="-128"/>
                <a:cs typeface="Calibri" panose="020F0502020204030204" pitchFamily="34" charset="0"/>
              </a:rPr>
              <a:t>were resolved and the solicitation was issued in early June. </a:t>
            </a:r>
            <a:endParaRPr lang="en-US" sz="10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Rectangle: Rounded Corners 15">
            <a:extLst>
              <a:ext uri="{FF2B5EF4-FFF2-40B4-BE49-F238E27FC236}">
                <a16:creationId xmlns:a16="http://schemas.microsoft.com/office/drawing/2014/main" id="{526A32D4-D4E6-CB4A-8FE0-E296A304E473}"/>
              </a:ext>
            </a:extLst>
          </p:cNvPr>
          <p:cNvSpPr/>
          <p:nvPr/>
        </p:nvSpPr>
        <p:spPr>
          <a:xfrm>
            <a:off x="10911989" y="21671"/>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Tree>
    <p:extLst>
      <p:ext uri="{BB962C8B-B14F-4D97-AF65-F5344CB8AC3E}">
        <p14:creationId xmlns:p14="http://schemas.microsoft.com/office/powerpoint/2010/main" val="335231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CBF9-D93D-4A7B-ADF6-041920F924A2}"/>
              </a:ext>
            </a:extLst>
          </p:cNvPr>
          <p:cNvSpPr>
            <a:spLocks noGrp="1"/>
          </p:cNvSpPr>
          <p:nvPr>
            <p:ph type="title"/>
          </p:nvPr>
        </p:nvSpPr>
        <p:spPr>
          <a:xfrm>
            <a:off x="429767" y="274320"/>
            <a:ext cx="11430000" cy="539496"/>
          </a:xfrm>
        </p:spPr>
        <p:txBody>
          <a:bodyPr/>
          <a:lstStyle/>
          <a:p>
            <a:r>
              <a:rPr lang="en-US" dirty="0"/>
              <a:t>PPU May 2021 Status Summary Schedule</a:t>
            </a:r>
          </a:p>
        </p:txBody>
      </p:sp>
      <p:sp>
        <p:nvSpPr>
          <p:cNvPr id="9" name="Content Placeholder 8">
            <a:extLst>
              <a:ext uri="{FF2B5EF4-FFF2-40B4-BE49-F238E27FC236}">
                <a16:creationId xmlns:a16="http://schemas.microsoft.com/office/drawing/2014/main" id="{7551BBA2-9A3E-4232-9B66-35137A5F0C9A}"/>
              </a:ext>
            </a:extLst>
          </p:cNvPr>
          <p:cNvSpPr>
            <a:spLocks noGrp="1"/>
          </p:cNvSpPr>
          <p:nvPr>
            <p:ph idx="1"/>
          </p:nvPr>
        </p:nvSpPr>
        <p:spPr>
          <a:xfrm>
            <a:off x="448055" y="947148"/>
            <a:ext cx="2948288" cy="5355074"/>
          </a:xfrm>
        </p:spPr>
        <p:txBody>
          <a:bodyPr/>
          <a:lstStyle/>
          <a:p>
            <a:r>
              <a:rPr lang="en-US" sz="1800" dirty="0"/>
              <a:t>Many parallel items are on or near the critical path</a:t>
            </a:r>
          </a:p>
          <a:p>
            <a:endParaRPr lang="en-US" sz="1800" dirty="0"/>
          </a:p>
          <a:p>
            <a:endParaRPr lang="en-US" sz="1800" dirty="0"/>
          </a:p>
          <a:p>
            <a:r>
              <a:rPr lang="en-US" sz="1800" dirty="0"/>
              <a:t>Long outage readiness is a key milestone supporting achievement of the project early finish in February 2025</a:t>
            </a:r>
          </a:p>
          <a:p>
            <a:endParaRPr lang="en-US" sz="1800" dirty="0"/>
          </a:p>
          <a:p>
            <a:endParaRPr lang="en-US" sz="1800" dirty="0"/>
          </a:p>
        </p:txBody>
      </p:sp>
      <p:sp>
        <p:nvSpPr>
          <p:cNvPr id="4" name="Rectangle: Rounded Corners 15">
            <a:extLst>
              <a:ext uri="{FF2B5EF4-FFF2-40B4-BE49-F238E27FC236}">
                <a16:creationId xmlns:a16="http://schemas.microsoft.com/office/drawing/2014/main" id="{EDC6B711-6586-AC48-8E95-EE3166641EB8}"/>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pic>
        <p:nvPicPr>
          <p:cNvPr id="7" name="Picture 6">
            <a:extLst>
              <a:ext uri="{FF2B5EF4-FFF2-40B4-BE49-F238E27FC236}">
                <a16:creationId xmlns:a16="http://schemas.microsoft.com/office/drawing/2014/main" id="{E42DAE2A-C8C8-42C9-8E0E-5E106B1DE401}"/>
              </a:ext>
            </a:extLst>
          </p:cNvPr>
          <p:cNvPicPr>
            <a:picLocks noChangeAspect="1"/>
          </p:cNvPicPr>
          <p:nvPr/>
        </p:nvPicPr>
        <p:blipFill>
          <a:blip r:embed="rId2"/>
          <a:stretch>
            <a:fillRect/>
          </a:stretch>
        </p:blipFill>
        <p:spPr>
          <a:xfrm>
            <a:off x="3559229" y="967955"/>
            <a:ext cx="8522138" cy="5740695"/>
          </a:xfrm>
          <a:prstGeom prst="rect">
            <a:avLst/>
          </a:prstGeom>
        </p:spPr>
      </p:pic>
      <p:sp>
        <p:nvSpPr>
          <p:cNvPr id="10" name="Rectangle: Rounded Corners 9">
            <a:extLst>
              <a:ext uri="{FF2B5EF4-FFF2-40B4-BE49-F238E27FC236}">
                <a16:creationId xmlns:a16="http://schemas.microsoft.com/office/drawing/2014/main" id="{43661650-3CA6-4F01-B28A-4372884B663D}"/>
              </a:ext>
            </a:extLst>
          </p:cNvPr>
          <p:cNvSpPr/>
          <p:nvPr/>
        </p:nvSpPr>
        <p:spPr>
          <a:xfrm>
            <a:off x="1341413" y="1879302"/>
            <a:ext cx="142424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B8-2 Steffey</a:t>
            </a:r>
          </a:p>
        </p:txBody>
      </p:sp>
      <p:sp>
        <p:nvSpPr>
          <p:cNvPr id="12" name="Star: 5 Points 11">
            <a:extLst>
              <a:ext uri="{FF2B5EF4-FFF2-40B4-BE49-F238E27FC236}">
                <a16:creationId xmlns:a16="http://schemas.microsoft.com/office/drawing/2014/main" id="{1E467FB1-DF64-4958-B2E3-E0379258A9CB}"/>
              </a:ext>
            </a:extLst>
          </p:cNvPr>
          <p:cNvSpPr/>
          <p:nvPr/>
        </p:nvSpPr>
        <p:spPr>
          <a:xfrm>
            <a:off x="8839202" y="2333899"/>
            <a:ext cx="235131" cy="215204"/>
          </a:xfrm>
          <a:prstGeom prst="star5">
            <a:avLst/>
          </a:prstGeom>
          <a:solidFill>
            <a:srgbClr val="FB2C1E"/>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3" name="Star: 5 Points 12">
            <a:extLst>
              <a:ext uri="{FF2B5EF4-FFF2-40B4-BE49-F238E27FC236}">
                <a16:creationId xmlns:a16="http://schemas.microsoft.com/office/drawing/2014/main" id="{0A86B519-797F-4D2F-85E0-6F49E1FC63E8}"/>
              </a:ext>
            </a:extLst>
          </p:cNvPr>
          <p:cNvSpPr/>
          <p:nvPr/>
        </p:nvSpPr>
        <p:spPr>
          <a:xfrm>
            <a:off x="8756472" y="3008813"/>
            <a:ext cx="235131" cy="215204"/>
          </a:xfrm>
          <a:prstGeom prst="star5">
            <a:avLst/>
          </a:prstGeom>
          <a:solidFill>
            <a:srgbClr val="FB2C1E"/>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4" name="Star: 5 Points 13">
            <a:extLst>
              <a:ext uri="{FF2B5EF4-FFF2-40B4-BE49-F238E27FC236}">
                <a16:creationId xmlns:a16="http://schemas.microsoft.com/office/drawing/2014/main" id="{DE531F17-DDFB-4BA6-9D2A-E82FD2AB8C8B}"/>
              </a:ext>
            </a:extLst>
          </p:cNvPr>
          <p:cNvSpPr/>
          <p:nvPr/>
        </p:nvSpPr>
        <p:spPr>
          <a:xfrm>
            <a:off x="9318174" y="4850677"/>
            <a:ext cx="235131" cy="215204"/>
          </a:xfrm>
          <a:prstGeom prst="star5">
            <a:avLst/>
          </a:prstGeom>
          <a:solidFill>
            <a:srgbClr val="FB2C1E"/>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6" name="Star: 5 Points 15">
            <a:extLst>
              <a:ext uri="{FF2B5EF4-FFF2-40B4-BE49-F238E27FC236}">
                <a16:creationId xmlns:a16="http://schemas.microsoft.com/office/drawing/2014/main" id="{FB44DCD2-4317-40C2-A556-C5F003C3437F}"/>
              </a:ext>
            </a:extLst>
          </p:cNvPr>
          <p:cNvSpPr/>
          <p:nvPr/>
        </p:nvSpPr>
        <p:spPr>
          <a:xfrm>
            <a:off x="3396343" y="6519587"/>
            <a:ext cx="235131" cy="215204"/>
          </a:xfrm>
          <a:prstGeom prst="star5">
            <a:avLst/>
          </a:prstGeom>
          <a:solidFill>
            <a:srgbClr val="FB2C1E"/>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7" name="TextBox 16">
            <a:extLst>
              <a:ext uri="{FF2B5EF4-FFF2-40B4-BE49-F238E27FC236}">
                <a16:creationId xmlns:a16="http://schemas.microsoft.com/office/drawing/2014/main" id="{4D6AD1C0-E950-4E55-8056-5129D797092D}"/>
              </a:ext>
            </a:extLst>
          </p:cNvPr>
          <p:cNvSpPr txBox="1"/>
          <p:nvPr/>
        </p:nvSpPr>
        <p:spPr>
          <a:xfrm>
            <a:off x="3587933" y="6510878"/>
            <a:ext cx="2764972" cy="258532"/>
          </a:xfrm>
          <a:prstGeom prst="rect">
            <a:avLst/>
          </a:prstGeom>
          <a:noFill/>
        </p:spPr>
        <p:txBody>
          <a:bodyPr wrap="square" rtlCol="0">
            <a:spAutoFit/>
          </a:bodyPr>
          <a:lstStyle/>
          <a:p>
            <a:pPr algn="l">
              <a:lnSpc>
                <a:spcPct val="90000"/>
              </a:lnSpc>
            </a:pPr>
            <a:r>
              <a:rPr lang="en-US" sz="1200" dirty="0">
                <a:latin typeface="+mn-lt"/>
              </a:rPr>
              <a:t>Must be performed during outage</a:t>
            </a:r>
          </a:p>
        </p:txBody>
      </p:sp>
      <p:cxnSp>
        <p:nvCxnSpPr>
          <p:cNvPr id="5" name="Straight Connector 4">
            <a:extLst>
              <a:ext uri="{FF2B5EF4-FFF2-40B4-BE49-F238E27FC236}">
                <a16:creationId xmlns:a16="http://schemas.microsoft.com/office/drawing/2014/main" id="{889F7A15-7733-4685-A306-A9B950EC9BA8}"/>
              </a:ext>
            </a:extLst>
          </p:cNvPr>
          <p:cNvCxnSpPr>
            <a:cxnSpLocks/>
          </p:cNvCxnSpPr>
          <p:nvPr/>
        </p:nvCxnSpPr>
        <p:spPr>
          <a:xfrm>
            <a:off x="7088777" y="947148"/>
            <a:ext cx="0" cy="5457994"/>
          </a:xfrm>
          <a:prstGeom prst="line">
            <a:avLst/>
          </a:prstGeom>
          <a:ln>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3FA0475-8F79-4652-8202-60EB3A345C9B}"/>
              </a:ext>
            </a:extLst>
          </p:cNvPr>
          <p:cNvSpPr txBox="1"/>
          <p:nvPr/>
        </p:nvSpPr>
        <p:spPr>
          <a:xfrm>
            <a:off x="6828817" y="6362404"/>
            <a:ext cx="521220" cy="244682"/>
          </a:xfrm>
          <a:prstGeom prst="rect">
            <a:avLst/>
          </a:prstGeom>
          <a:noFill/>
        </p:spPr>
        <p:txBody>
          <a:bodyPr wrap="square" rtlCol="0">
            <a:spAutoFit/>
          </a:bodyPr>
          <a:lstStyle/>
          <a:p>
            <a:pPr algn="l">
              <a:lnSpc>
                <a:spcPct val="90000"/>
              </a:lnSpc>
            </a:pPr>
            <a:r>
              <a:rPr lang="en-US" sz="1100" dirty="0">
                <a:latin typeface="+mn-lt"/>
              </a:rPr>
              <a:t>Now</a:t>
            </a:r>
          </a:p>
        </p:txBody>
      </p:sp>
    </p:spTree>
    <p:extLst>
      <p:ext uri="{BB962C8B-B14F-4D97-AF65-F5344CB8AC3E}">
        <p14:creationId xmlns:p14="http://schemas.microsoft.com/office/powerpoint/2010/main" val="131078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516-97B3-4737-B156-B36E48BC8B5F}"/>
              </a:ext>
            </a:extLst>
          </p:cNvPr>
          <p:cNvSpPr>
            <a:spLocks noGrp="1"/>
          </p:cNvSpPr>
          <p:nvPr>
            <p:ph type="title"/>
          </p:nvPr>
        </p:nvSpPr>
        <p:spPr>
          <a:xfrm>
            <a:off x="429767" y="274320"/>
            <a:ext cx="11430000" cy="539496"/>
          </a:xfrm>
        </p:spPr>
        <p:txBody>
          <a:bodyPr/>
          <a:lstStyle/>
          <a:p>
            <a:r>
              <a:rPr lang="en-US" dirty="0"/>
              <a:t>SNS operations and PPU schedules are synchronized </a:t>
            </a:r>
          </a:p>
        </p:txBody>
      </p:sp>
      <p:sp>
        <p:nvSpPr>
          <p:cNvPr id="13" name="Content Placeholder 12">
            <a:extLst>
              <a:ext uri="{FF2B5EF4-FFF2-40B4-BE49-F238E27FC236}">
                <a16:creationId xmlns:a16="http://schemas.microsoft.com/office/drawing/2014/main" id="{004FC78C-CC58-4EDB-8681-83603C613627}"/>
              </a:ext>
            </a:extLst>
          </p:cNvPr>
          <p:cNvSpPr>
            <a:spLocks noGrp="1"/>
          </p:cNvSpPr>
          <p:nvPr>
            <p:ph idx="1"/>
          </p:nvPr>
        </p:nvSpPr>
        <p:spPr>
          <a:xfrm>
            <a:off x="447675" y="947738"/>
            <a:ext cx="3236051" cy="5354637"/>
          </a:xfrm>
        </p:spPr>
        <p:txBody>
          <a:bodyPr/>
          <a:lstStyle/>
          <a:p>
            <a:r>
              <a:rPr lang="en-US" sz="2000" dirty="0"/>
              <a:t>Directorate level negotiation with input from BES</a:t>
            </a:r>
          </a:p>
          <a:p>
            <a:r>
              <a:rPr lang="en-US" sz="2000" dirty="0"/>
              <a:t>PPU early finish prioritized</a:t>
            </a:r>
          </a:p>
          <a:p>
            <a:r>
              <a:rPr lang="en-US" sz="2000" dirty="0"/>
              <a:t>Project change request processed in May</a:t>
            </a:r>
          </a:p>
          <a:p>
            <a:r>
              <a:rPr lang="en-US" sz="2000" dirty="0"/>
              <a:t>Early finish slipped 3 weeks relative to CD-2/3 baseline</a:t>
            </a:r>
          </a:p>
          <a:p>
            <a:pPr lvl="1"/>
            <a:r>
              <a:rPr lang="en-US" sz="1800" dirty="0"/>
              <a:t>$280k cost increase</a:t>
            </a:r>
          </a:p>
        </p:txBody>
      </p:sp>
      <p:pic>
        <p:nvPicPr>
          <p:cNvPr id="9" name="Picture 8" descr="Timeline&#10;&#10;Description automatically generated">
            <a:extLst>
              <a:ext uri="{FF2B5EF4-FFF2-40B4-BE49-F238E27FC236}">
                <a16:creationId xmlns:a16="http://schemas.microsoft.com/office/drawing/2014/main" id="{C5E170BE-9457-4F2C-B0F0-7615FC3946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3726" y="947148"/>
            <a:ext cx="8474945" cy="5055326"/>
          </a:xfrm>
          <a:prstGeom prst="rect">
            <a:avLst/>
          </a:prstGeom>
          <a:ln>
            <a:solidFill>
              <a:schemeClr val="tx1"/>
            </a:solidFill>
          </a:ln>
        </p:spPr>
      </p:pic>
      <p:sp>
        <p:nvSpPr>
          <p:cNvPr id="5" name="Rectangle: Rounded Corners 15">
            <a:extLst>
              <a:ext uri="{FF2B5EF4-FFF2-40B4-BE49-F238E27FC236}">
                <a16:creationId xmlns:a16="http://schemas.microsoft.com/office/drawing/2014/main" id="{0869C5A2-4368-5140-9724-C356611E54E1}"/>
              </a:ext>
            </a:extLst>
          </p:cNvPr>
          <p:cNvSpPr/>
          <p:nvPr/>
        </p:nvSpPr>
        <p:spPr>
          <a:xfrm>
            <a:off x="10911985" y="30382"/>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
        <p:nvSpPr>
          <p:cNvPr id="8" name="Rectangle: Rounded Corners 15">
            <a:extLst>
              <a:ext uri="{FF2B5EF4-FFF2-40B4-BE49-F238E27FC236}">
                <a16:creationId xmlns:a16="http://schemas.microsoft.com/office/drawing/2014/main" id="{61327208-8097-4465-B8FB-B2C42D052173}"/>
              </a:ext>
            </a:extLst>
          </p:cNvPr>
          <p:cNvSpPr/>
          <p:nvPr/>
        </p:nvSpPr>
        <p:spPr>
          <a:xfrm>
            <a:off x="4751278" y="6227555"/>
            <a:ext cx="316992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B8-7 Champion, B8-8 Johns</a:t>
            </a:r>
          </a:p>
        </p:txBody>
      </p:sp>
    </p:spTree>
    <p:extLst>
      <p:ext uri="{BB962C8B-B14F-4D97-AF65-F5344CB8AC3E}">
        <p14:creationId xmlns:p14="http://schemas.microsoft.com/office/powerpoint/2010/main" val="217474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21DD-CE56-47F8-9BCF-75700BBFF4FC}"/>
              </a:ext>
            </a:extLst>
          </p:cNvPr>
          <p:cNvSpPr>
            <a:spLocks noGrp="1"/>
          </p:cNvSpPr>
          <p:nvPr>
            <p:ph type="title"/>
          </p:nvPr>
        </p:nvSpPr>
        <p:spPr>
          <a:xfrm>
            <a:off x="429768" y="274320"/>
            <a:ext cx="11430000" cy="978729"/>
          </a:xfrm>
        </p:spPr>
        <p:txBody>
          <a:bodyPr/>
          <a:lstStyle/>
          <a:p>
            <a:r>
              <a:rPr lang="en-US" dirty="0"/>
              <a:t>Contingency spend plan developed to effectively</a:t>
            </a:r>
            <a:br>
              <a:rPr lang="en-US" dirty="0"/>
            </a:br>
            <a:r>
              <a:rPr lang="en-US" dirty="0"/>
              <a:t>utilize funds as risks are retired</a:t>
            </a:r>
          </a:p>
        </p:txBody>
      </p:sp>
      <p:pic>
        <p:nvPicPr>
          <p:cNvPr id="7" name="Content Placeholder 6" descr="A picture containing chart&#10;&#10;Description automatically generated">
            <a:extLst>
              <a:ext uri="{FF2B5EF4-FFF2-40B4-BE49-F238E27FC236}">
                <a16:creationId xmlns:a16="http://schemas.microsoft.com/office/drawing/2014/main" id="{FE3E09BF-98F0-4EFD-851F-65BB28AAA04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907678" y="1408112"/>
            <a:ext cx="3115053" cy="4041775"/>
          </a:xfrm>
          <a:ln w="9525">
            <a:solidFill>
              <a:schemeClr val="tx1"/>
            </a:solidFill>
          </a:ln>
        </p:spPr>
      </p:pic>
      <p:sp>
        <p:nvSpPr>
          <p:cNvPr id="16" name="Content Placeholder 12">
            <a:extLst>
              <a:ext uri="{FF2B5EF4-FFF2-40B4-BE49-F238E27FC236}">
                <a16:creationId xmlns:a16="http://schemas.microsoft.com/office/drawing/2014/main" id="{369144AC-1EEB-41B3-80DA-EEE191980814}"/>
              </a:ext>
            </a:extLst>
          </p:cNvPr>
          <p:cNvSpPr txBox="1">
            <a:spLocks/>
          </p:cNvSpPr>
          <p:nvPr/>
        </p:nvSpPr>
        <p:spPr bwMode="auto">
          <a:xfrm>
            <a:off x="491599" y="1281085"/>
            <a:ext cx="8125577" cy="53550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As defined in the Project Execution Plan (PEP):</a:t>
            </a:r>
          </a:p>
          <a:p>
            <a:pPr lvl="1"/>
            <a:r>
              <a:rPr lang="en-US" sz="1600" dirty="0"/>
              <a:t>Contingency may be used </a:t>
            </a:r>
            <a:r>
              <a:rPr lang="en-US" sz="1600" dirty="0">
                <a:solidFill>
                  <a:srgbClr val="282CEB"/>
                </a:solidFill>
              </a:rPr>
              <a:t>“to optimize the scientific capability or substantially improve the performance, reliability, or functionality within the overall facility design and mission need including spares acquisition.”</a:t>
            </a:r>
          </a:p>
          <a:p>
            <a:pPr lvl="1"/>
            <a:r>
              <a:rPr lang="en-US" sz="1600" dirty="0"/>
              <a:t>Requires federal project director approval</a:t>
            </a:r>
          </a:p>
          <a:p>
            <a:r>
              <a:rPr lang="en-US" sz="2000" dirty="0"/>
              <a:t>Project management team determines scope and timeline of contingency spending as risks are retired</a:t>
            </a:r>
          </a:p>
          <a:p>
            <a:r>
              <a:rPr lang="en-US" sz="2000" dirty="0"/>
              <a:t>Contingency use committee (project and directorate management teams) evaluates proposals</a:t>
            </a:r>
          </a:p>
          <a:p>
            <a:r>
              <a:rPr lang="en-US" sz="2000" dirty="0"/>
              <a:t>Spending decisions are communicated to BES</a:t>
            </a:r>
          </a:p>
          <a:p>
            <a:r>
              <a:rPr lang="en-US" sz="2000" dirty="0"/>
              <a:t>Spreadsheet of spares and other potential improvements exists and offers a menu of spending opportunities</a:t>
            </a:r>
          </a:p>
          <a:p>
            <a:pPr lvl="1"/>
            <a:r>
              <a:rPr lang="en-US" sz="1600" dirty="0"/>
              <a:t>Critical and Operational/Economic spares total $42M</a:t>
            </a:r>
          </a:p>
        </p:txBody>
      </p:sp>
      <p:sp>
        <p:nvSpPr>
          <p:cNvPr id="5" name="Rectangle: Rounded Corners 15">
            <a:extLst>
              <a:ext uri="{FF2B5EF4-FFF2-40B4-BE49-F238E27FC236}">
                <a16:creationId xmlns:a16="http://schemas.microsoft.com/office/drawing/2014/main" id="{DF379EEB-6AE3-6443-ACB0-59E499A36ECC}"/>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Tree>
    <p:extLst>
      <p:ext uri="{BB962C8B-B14F-4D97-AF65-F5344CB8AC3E}">
        <p14:creationId xmlns:p14="http://schemas.microsoft.com/office/powerpoint/2010/main" val="351882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1C16D58-933A-4B3A-BC29-69740D84DE2F}"/>
              </a:ext>
            </a:extLst>
          </p:cNvPr>
          <p:cNvGraphicFramePr>
            <a:graphicFrameLocks noChangeAspect="1"/>
          </p:cNvGraphicFramePr>
          <p:nvPr>
            <p:extLst>
              <p:ext uri="{D42A27DB-BD31-4B8C-83A1-F6EECF244321}">
                <p14:modId xmlns:p14="http://schemas.microsoft.com/office/powerpoint/2010/main" val="3357660246"/>
              </p:ext>
            </p:extLst>
          </p:nvPr>
        </p:nvGraphicFramePr>
        <p:xfrm>
          <a:off x="1122245" y="1311831"/>
          <a:ext cx="9882751" cy="49408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CBB19297-8332-48F9-B526-3614C7551760}"/>
              </a:ext>
            </a:extLst>
          </p:cNvPr>
          <p:cNvSpPr>
            <a:spLocks noGrp="1"/>
          </p:cNvSpPr>
          <p:nvPr>
            <p:ph type="title"/>
          </p:nvPr>
        </p:nvSpPr>
        <p:spPr>
          <a:xfrm>
            <a:off x="429767" y="274320"/>
            <a:ext cx="11430000" cy="978729"/>
          </a:xfrm>
        </p:spPr>
        <p:txBody>
          <a:bodyPr/>
          <a:lstStyle/>
          <a:p>
            <a:r>
              <a:rPr lang="en-US" dirty="0"/>
              <a:t>Contingency is adequate to cover remaining risks</a:t>
            </a:r>
            <a:br>
              <a:rPr lang="en-US" dirty="0"/>
            </a:br>
            <a:r>
              <a:rPr lang="en-US" dirty="0"/>
              <a:t>based on risk analysis</a:t>
            </a:r>
          </a:p>
        </p:txBody>
      </p:sp>
      <p:sp>
        <p:nvSpPr>
          <p:cNvPr id="5" name="Rectangle 4">
            <a:extLst>
              <a:ext uri="{FF2B5EF4-FFF2-40B4-BE49-F238E27FC236}">
                <a16:creationId xmlns:a16="http://schemas.microsoft.com/office/drawing/2014/main" id="{8FF594AC-206B-104C-AD65-C28F6248C74E}"/>
              </a:ext>
            </a:extLst>
          </p:cNvPr>
          <p:cNvSpPr/>
          <p:nvPr/>
        </p:nvSpPr>
        <p:spPr>
          <a:xfrm>
            <a:off x="4289368" y="3034145"/>
            <a:ext cx="698269" cy="207818"/>
          </a:xfrm>
          <a:prstGeom prst="rect">
            <a:avLst/>
          </a:prstGeom>
          <a:solidFill>
            <a:schemeClr val="bg1"/>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6" name="Rectangle: Rounded Corners 15">
            <a:extLst>
              <a:ext uri="{FF2B5EF4-FFF2-40B4-BE49-F238E27FC236}">
                <a16:creationId xmlns:a16="http://schemas.microsoft.com/office/drawing/2014/main" id="{AB0CDF83-2CF0-9244-B262-C8090787AF09}"/>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
        <p:nvSpPr>
          <p:cNvPr id="8" name="Rectangle: Rounded Corners 15">
            <a:extLst>
              <a:ext uri="{FF2B5EF4-FFF2-40B4-BE49-F238E27FC236}">
                <a16:creationId xmlns:a16="http://schemas.microsoft.com/office/drawing/2014/main" id="{5216620F-CD3A-4AEE-B8BE-B495B472A336}"/>
              </a:ext>
            </a:extLst>
          </p:cNvPr>
          <p:cNvSpPr/>
          <p:nvPr/>
        </p:nvSpPr>
        <p:spPr>
          <a:xfrm>
            <a:off x="5212226" y="835615"/>
            <a:ext cx="2076848"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Greenwood:</a:t>
            </a:r>
            <a:r>
              <a:rPr lang="en-US" b="1" baseline="0" dirty="0">
                <a:solidFill>
                  <a:schemeClr val="bg1"/>
                </a:solidFill>
              </a:rPr>
              <a:t> B8-3</a:t>
            </a:r>
            <a:endParaRPr lang="en-US" b="1" dirty="0">
              <a:solidFill>
                <a:schemeClr val="bg1"/>
              </a:solidFill>
            </a:endParaRPr>
          </a:p>
        </p:txBody>
      </p:sp>
    </p:spTree>
    <p:extLst>
      <p:ext uri="{BB962C8B-B14F-4D97-AF65-F5344CB8AC3E}">
        <p14:creationId xmlns:p14="http://schemas.microsoft.com/office/powerpoint/2010/main" val="98063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AE10-BC22-4DF4-82D9-12008DC1785D}"/>
              </a:ext>
            </a:extLst>
          </p:cNvPr>
          <p:cNvSpPr>
            <a:spLocks noGrp="1"/>
          </p:cNvSpPr>
          <p:nvPr>
            <p:ph type="title"/>
          </p:nvPr>
        </p:nvSpPr>
        <p:spPr>
          <a:xfrm>
            <a:off x="429767" y="274320"/>
            <a:ext cx="11430000" cy="535531"/>
          </a:xfrm>
        </p:spPr>
        <p:txBody>
          <a:bodyPr/>
          <a:lstStyle/>
          <a:p>
            <a:r>
              <a:rPr lang="en-US" dirty="0"/>
              <a:t>Spare Cryomodule has been added to project scope</a:t>
            </a:r>
          </a:p>
        </p:txBody>
      </p:sp>
      <p:sp>
        <p:nvSpPr>
          <p:cNvPr id="3" name="Content Placeholder 2">
            <a:extLst>
              <a:ext uri="{FF2B5EF4-FFF2-40B4-BE49-F238E27FC236}">
                <a16:creationId xmlns:a16="http://schemas.microsoft.com/office/drawing/2014/main" id="{F8A30DDC-5E67-4D53-92AC-A48E07201926}"/>
              </a:ext>
            </a:extLst>
          </p:cNvPr>
          <p:cNvSpPr>
            <a:spLocks noGrp="1"/>
          </p:cNvSpPr>
          <p:nvPr>
            <p:ph idx="1"/>
          </p:nvPr>
        </p:nvSpPr>
        <p:spPr>
          <a:xfrm>
            <a:off x="448055" y="947148"/>
            <a:ext cx="11430000" cy="5355074"/>
          </a:xfrm>
        </p:spPr>
        <p:txBody>
          <a:bodyPr/>
          <a:lstStyle/>
          <a:p>
            <a:r>
              <a:rPr lang="en-US" sz="2400" dirty="0"/>
              <a:t>First major use of contingency in category of </a:t>
            </a:r>
            <a:r>
              <a:rPr lang="en-US" sz="2400" i="1" dirty="0">
                <a:solidFill>
                  <a:srgbClr val="0070C0"/>
                </a:solidFill>
              </a:rPr>
              <a:t>spares, optimization, or improvement</a:t>
            </a:r>
            <a:r>
              <a:rPr lang="en-US" sz="2400" dirty="0">
                <a:solidFill>
                  <a:srgbClr val="0070C0"/>
                </a:solidFill>
              </a:rPr>
              <a:t> </a:t>
            </a:r>
            <a:r>
              <a:rPr lang="en-US" sz="2400" dirty="0"/>
              <a:t>as defined in the Project Execution Plan (PEP)</a:t>
            </a:r>
          </a:p>
          <a:p>
            <a:r>
              <a:rPr lang="en-US" sz="2400" dirty="0"/>
              <a:t>Project change request processed in April</a:t>
            </a:r>
          </a:p>
          <a:p>
            <a:pPr lvl="1"/>
            <a:r>
              <a:rPr lang="en-US" sz="2000" dirty="0"/>
              <a:t>$2.95M</a:t>
            </a:r>
          </a:p>
          <a:p>
            <a:pPr lvl="1"/>
            <a:r>
              <a:rPr lang="en-US" sz="2000" dirty="0"/>
              <a:t>Extends Jefferson Lab schedule by 30 days</a:t>
            </a:r>
          </a:p>
        </p:txBody>
      </p:sp>
      <p:sp>
        <p:nvSpPr>
          <p:cNvPr id="4" name="Rectangle: Rounded Corners 15">
            <a:extLst>
              <a:ext uri="{FF2B5EF4-FFF2-40B4-BE49-F238E27FC236}">
                <a16:creationId xmlns:a16="http://schemas.microsoft.com/office/drawing/2014/main" id="{C1312477-684A-5646-8F37-BA47F9C301E2}"/>
              </a:ext>
            </a:extLst>
          </p:cNvPr>
          <p:cNvSpPr/>
          <p:nvPr/>
        </p:nvSpPr>
        <p:spPr>
          <a:xfrm>
            <a:off x="10903280" y="30388"/>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pic>
        <p:nvPicPr>
          <p:cNvPr id="5" name="Picture 4">
            <a:extLst>
              <a:ext uri="{FF2B5EF4-FFF2-40B4-BE49-F238E27FC236}">
                <a16:creationId xmlns:a16="http://schemas.microsoft.com/office/drawing/2014/main" id="{B3F3A4A4-4530-4CC3-B55D-97574163D0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790" y="3349516"/>
            <a:ext cx="4301353" cy="2241042"/>
          </a:xfrm>
          <a:prstGeom prst="rect">
            <a:avLst/>
          </a:prstGeom>
        </p:spPr>
      </p:pic>
      <p:pic>
        <p:nvPicPr>
          <p:cNvPr id="7" name="Picture 6">
            <a:extLst>
              <a:ext uri="{FF2B5EF4-FFF2-40B4-BE49-F238E27FC236}">
                <a16:creationId xmlns:a16="http://schemas.microsoft.com/office/drawing/2014/main" id="{CBA7F1A3-8BCA-4D7C-A375-F3B262BBA5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6842" y="3347686"/>
            <a:ext cx="6463609" cy="2242872"/>
          </a:xfrm>
          <a:prstGeom prst="rect">
            <a:avLst/>
          </a:prstGeom>
        </p:spPr>
      </p:pic>
      <p:sp>
        <p:nvSpPr>
          <p:cNvPr id="8" name="TextBox 7">
            <a:extLst>
              <a:ext uri="{FF2B5EF4-FFF2-40B4-BE49-F238E27FC236}">
                <a16:creationId xmlns:a16="http://schemas.microsoft.com/office/drawing/2014/main" id="{BF145BC6-C9B8-4045-9FBF-905CB8DABC56}"/>
              </a:ext>
            </a:extLst>
          </p:cNvPr>
          <p:cNvSpPr txBox="1"/>
          <p:nvPr/>
        </p:nvSpPr>
        <p:spPr>
          <a:xfrm>
            <a:off x="1375965" y="5590558"/>
            <a:ext cx="2949846" cy="313932"/>
          </a:xfrm>
          <a:prstGeom prst="rect">
            <a:avLst/>
          </a:prstGeom>
          <a:noFill/>
        </p:spPr>
        <p:txBody>
          <a:bodyPr wrap="none" rtlCol="0">
            <a:spAutoFit/>
          </a:bodyPr>
          <a:lstStyle/>
          <a:p>
            <a:pPr algn="l">
              <a:lnSpc>
                <a:spcPct val="90000"/>
              </a:lnSpc>
            </a:pPr>
            <a:r>
              <a:rPr lang="en-US" sz="1600" dirty="0">
                <a:latin typeface="+mn-lt"/>
              </a:rPr>
              <a:t>Cryomodule vacuum vessel</a:t>
            </a:r>
          </a:p>
        </p:txBody>
      </p:sp>
      <p:sp>
        <p:nvSpPr>
          <p:cNvPr id="9" name="TextBox 8">
            <a:extLst>
              <a:ext uri="{FF2B5EF4-FFF2-40B4-BE49-F238E27FC236}">
                <a16:creationId xmlns:a16="http://schemas.microsoft.com/office/drawing/2014/main" id="{AA2F05A1-8A59-4963-BC01-0C8AE8DBA2AB}"/>
              </a:ext>
            </a:extLst>
          </p:cNvPr>
          <p:cNvSpPr txBox="1"/>
          <p:nvPr/>
        </p:nvSpPr>
        <p:spPr>
          <a:xfrm>
            <a:off x="7132678" y="5590558"/>
            <a:ext cx="2662908" cy="313932"/>
          </a:xfrm>
          <a:prstGeom prst="rect">
            <a:avLst/>
          </a:prstGeom>
          <a:noFill/>
        </p:spPr>
        <p:txBody>
          <a:bodyPr wrap="none" rtlCol="0">
            <a:spAutoFit/>
          </a:bodyPr>
          <a:lstStyle/>
          <a:p>
            <a:pPr algn="l">
              <a:lnSpc>
                <a:spcPct val="90000"/>
              </a:lnSpc>
            </a:pPr>
            <a:r>
              <a:rPr lang="en-US" sz="1600" dirty="0">
                <a:latin typeface="+mn-lt"/>
              </a:rPr>
              <a:t>Cryomodule cavity string</a:t>
            </a:r>
          </a:p>
        </p:txBody>
      </p:sp>
    </p:spTree>
    <p:extLst>
      <p:ext uri="{BB962C8B-B14F-4D97-AF65-F5344CB8AC3E}">
        <p14:creationId xmlns:p14="http://schemas.microsoft.com/office/powerpoint/2010/main" val="422820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400" dirty="0"/>
              <a:t>Organization</a:t>
            </a:r>
          </a:p>
          <a:p>
            <a:r>
              <a:rPr lang="en-US" sz="2400" dirty="0"/>
              <a:t>Staffing</a:t>
            </a:r>
          </a:p>
          <a:p>
            <a:r>
              <a:rPr lang="en-US" sz="2400" dirty="0"/>
              <a:t>Cost and schedule</a:t>
            </a:r>
          </a:p>
          <a:p>
            <a:r>
              <a:rPr lang="en-US" sz="2400" dirty="0"/>
              <a:t>Contingency spend plan</a:t>
            </a:r>
          </a:p>
          <a:p>
            <a:r>
              <a:rPr lang="en-US" sz="2400" dirty="0"/>
              <a:t>Final design status</a:t>
            </a:r>
          </a:p>
          <a:p>
            <a:r>
              <a:rPr lang="en-US" sz="2400" dirty="0"/>
              <a:t>Storage</a:t>
            </a:r>
          </a:p>
          <a:p>
            <a:r>
              <a:rPr lang="en-US" sz="2400" dirty="0"/>
              <a:t>Risk register</a:t>
            </a:r>
          </a:p>
          <a:p>
            <a:r>
              <a:rPr lang="en-US" sz="2400" dirty="0"/>
              <a:t>Responses to recommendations</a:t>
            </a:r>
          </a:p>
          <a:p>
            <a:r>
              <a:rPr lang="en-US" sz="2400" dirty="0"/>
              <a:t>Summary</a:t>
            </a:r>
          </a:p>
        </p:txBody>
      </p:sp>
    </p:spTree>
    <p:extLst>
      <p:ext uri="{BB962C8B-B14F-4D97-AF65-F5344CB8AC3E}">
        <p14:creationId xmlns:p14="http://schemas.microsoft.com/office/powerpoint/2010/main" val="2526789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355C-0215-45F8-BA68-DFAEE520DF2E}"/>
              </a:ext>
            </a:extLst>
          </p:cNvPr>
          <p:cNvSpPr>
            <a:spLocks noGrp="1"/>
          </p:cNvSpPr>
          <p:nvPr>
            <p:ph type="title"/>
          </p:nvPr>
        </p:nvSpPr>
        <p:spPr>
          <a:xfrm>
            <a:off x="429767" y="274320"/>
            <a:ext cx="11561936" cy="867930"/>
          </a:xfrm>
        </p:spPr>
        <p:txBody>
          <a:bodyPr/>
          <a:lstStyle/>
          <a:p>
            <a:r>
              <a:rPr lang="en-US" sz="2800" dirty="0"/>
              <a:t>Final design reviews were completed for RF, Ring, and FTS systems</a:t>
            </a:r>
          </a:p>
        </p:txBody>
      </p:sp>
      <p:sp>
        <p:nvSpPr>
          <p:cNvPr id="3" name="Content Placeholder 2">
            <a:extLst>
              <a:ext uri="{FF2B5EF4-FFF2-40B4-BE49-F238E27FC236}">
                <a16:creationId xmlns:a16="http://schemas.microsoft.com/office/drawing/2014/main" id="{EDE1C0E4-583E-4AB9-8A6F-D994D75812A5}"/>
              </a:ext>
            </a:extLst>
          </p:cNvPr>
          <p:cNvSpPr>
            <a:spLocks noGrp="1"/>
          </p:cNvSpPr>
          <p:nvPr>
            <p:ph idx="1"/>
          </p:nvPr>
        </p:nvSpPr>
        <p:spPr>
          <a:xfrm>
            <a:off x="448055" y="851348"/>
            <a:ext cx="11430000" cy="5497195"/>
          </a:xfrm>
        </p:spPr>
        <p:txBody>
          <a:bodyPr/>
          <a:lstStyle/>
          <a:p>
            <a:r>
              <a:rPr lang="en-US" sz="2000" dirty="0"/>
              <a:t>Final design reviews</a:t>
            </a:r>
          </a:p>
          <a:p>
            <a:pPr lvl="1"/>
            <a:r>
              <a:rPr lang="en-US" sz="1800" dirty="0"/>
              <a:t>Injection dump quadrupole and power supply, Jul. </a:t>
            </a:r>
            <a:r>
              <a:rPr lang="en-US" sz="1800"/>
              <a:t>20………………………………………2020</a:t>
            </a:r>
            <a:endParaRPr lang="en-US" sz="1800" dirty="0"/>
          </a:p>
          <a:p>
            <a:pPr lvl="1"/>
            <a:r>
              <a:rPr lang="en-US" sz="1800" dirty="0"/>
              <a:t>Target safety, controls, and operations – part 1, Sep. 4</a:t>
            </a:r>
          </a:p>
          <a:p>
            <a:pPr lvl="1"/>
            <a:r>
              <a:rPr lang="en-US" sz="1800" dirty="0"/>
              <a:t>Low-level radio-frequency control system, Sep. 16-17</a:t>
            </a:r>
          </a:p>
          <a:p>
            <a:pPr lvl="1"/>
            <a:r>
              <a:rPr lang="en-US" sz="1800" dirty="0"/>
              <a:t>Injection dump septum magnet, Sep. 18</a:t>
            </a:r>
          </a:p>
          <a:p>
            <a:pPr lvl="1"/>
            <a:r>
              <a:rPr lang="en-US" sz="1800" dirty="0"/>
              <a:t>Moderator cryogenic system, Sep. 17-18</a:t>
            </a:r>
          </a:p>
          <a:p>
            <a:pPr lvl="1"/>
            <a:r>
              <a:rPr lang="en-US" sz="1800" dirty="0"/>
              <a:t>Existing high-voltage converter modulator upgrade, Sep. 22</a:t>
            </a:r>
          </a:p>
          <a:p>
            <a:pPr lvl="1"/>
            <a:r>
              <a:rPr lang="en-US" sz="1800" dirty="0"/>
              <a:t>Target safety, controls, and operations – part 2, Oct. 30</a:t>
            </a:r>
          </a:p>
          <a:p>
            <a:pPr lvl="1"/>
            <a:r>
              <a:rPr lang="en-US" sz="1800" dirty="0"/>
              <a:t>Mercury off-gas treatment system cold trap and crane, Jan. 15…………………………...2021</a:t>
            </a:r>
          </a:p>
          <a:p>
            <a:pPr lvl="1"/>
            <a:r>
              <a:rPr lang="en-US" sz="1800" dirty="0"/>
              <a:t>Target utility systems basement electrical upgrades, Mar. 18</a:t>
            </a:r>
          </a:p>
          <a:p>
            <a:pPr lvl="1"/>
            <a:r>
              <a:rPr lang="en-US" sz="1800" dirty="0"/>
              <a:t>Target gas panel 10, May 13</a:t>
            </a:r>
          </a:p>
          <a:p>
            <a:pPr lvl="1"/>
            <a:r>
              <a:rPr lang="en-US" sz="1800" dirty="0"/>
              <a:t>Target in-cell gas supply hardware, May 26</a:t>
            </a:r>
          </a:p>
          <a:p>
            <a:pPr lvl="1"/>
            <a:r>
              <a:rPr lang="en-US" sz="1800" dirty="0"/>
              <a:t>Ring personnel protection system, Jun. 10</a:t>
            </a:r>
          </a:p>
          <a:p>
            <a:r>
              <a:rPr lang="en-US" sz="2000" dirty="0"/>
              <a:t>Other notable reviews</a:t>
            </a:r>
          </a:p>
          <a:p>
            <a:pPr lvl="1"/>
            <a:r>
              <a:rPr lang="en-US" sz="1800" dirty="0"/>
              <a:t>Preliminary design review for Beam Power Limit System, Mar. 2-4</a:t>
            </a:r>
          </a:p>
          <a:p>
            <a:pPr lvl="1"/>
            <a:r>
              <a:rPr lang="en-US" sz="1800" dirty="0"/>
              <a:t>Independent review of decision to remove the gas liquid separator</a:t>
            </a:r>
            <a:br>
              <a:rPr lang="en-US" sz="1800" dirty="0"/>
            </a:br>
            <a:r>
              <a:rPr lang="en-US" sz="1800" dirty="0"/>
              <a:t>from project scope, Apr. 21</a:t>
            </a:r>
          </a:p>
        </p:txBody>
      </p:sp>
      <p:cxnSp>
        <p:nvCxnSpPr>
          <p:cNvPr id="5" name="Straight Arrow Connector 4">
            <a:extLst>
              <a:ext uri="{FF2B5EF4-FFF2-40B4-BE49-F238E27FC236}">
                <a16:creationId xmlns:a16="http://schemas.microsoft.com/office/drawing/2014/main" id="{CC1F181E-0E7B-4AA5-BAB7-3DDEAF0EE3CB}"/>
              </a:ext>
            </a:extLst>
          </p:cNvPr>
          <p:cNvCxnSpPr/>
          <p:nvPr/>
        </p:nvCxnSpPr>
        <p:spPr>
          <a:xfrm>
            <a:off x="10877006" y="1506578"/>
            <a:ext cx="0" cy="1826623"/>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7B19425-B43C-4CAB-9DDE-2CAC5EB3720F}"/>
              </a:ext>
            </a:extLst>
          </p:cNvPr>
          <p:cNvCxnSpPr>
            <a:cxnSpLocks/>
          </p:cNvCxnSpPr>
          <p:nvPr/>
        </p:nvCxnSpPr>
        <p:spPr>
          <a:xfrm>
            <a:off x="10872652" y="3757749"/>
            <a:ext cx="0" cy="2312121"/>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080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A2F4E-2A2F-4BAA-ABD9-4E0894A15651}"/>
              </a:ext>
            </a:extLst>
          </p:cNvPr>
          <p:cNvSpPr>
            <a:spLocks noGrp="1"/>
          </p:cNvSpPr>
          <p:nvPr>
            <p:ph type="title"/>
          </p:nvPr>
        </p:nvSpPr>
        <p:spPr>
          <a:xfrm>
            <a:off x="429767" y="274320"/>
            <a:ext cx="11430000" cy="978729"/>
          </a:xfrm>
        </p:spPr>
        <p:txBody>
          <a:bodyPr/>
          <a:lstStyle/>
          <a:p>
            <a:r>
              <a:rPr lang="en-US" dirty="0"/>
              <a:t>Independent cost estimate (ICE) review successfully completed following the CD-2/3 IPR</a:t>
            </a:r>
          </a:p>
        </p:txBody>
      </p:sp>
      <p:sp>
        <p:nvSpPr>
          <p:cNvPr id="3" name="Content Placeholder 2">
            <a:extLst>
              <a:ext uri="{FF2B5EF4-FFF2-40B4-BE49-F238E27FC236}">
                <a16:creationId xmlns:a16="http://schemas.microsoft.com/office/drawing/2014/main" id="{2C7DB6D6-E17F-496E-99BC-CA1771F03AA5}"/>
              </a:ext>
            </a:extLst>
          </p:cNvPr>
          <p:cNvSpPr>
            <a:spLocks noGrp="1"/>
          </p:cNvSpPr>
          <p:nvPr>
            <p:ph idx="1"/>
          </p:nvPr>
        </p:nvSpPr>
        <p:spPr>
          <a:xfrm>
            <a:off x="448055" y="1260660"/>
            <a:ext cx="11430000" cy="5355074"/>
          </a:xfrm>
        </p:spPr>
        <p:txBody>
          <a:bodyPr/>
          <a:lstStyle/>
          <a:p>
            <a:r>
              <a:rPr lang="en-US" sz="2400" dirty="0"/>
              <a:t>ICE Review, July 21-24, 2020</a:t>
            </a:r>
          </a:p>
          <a:p>
            <a:r>
              <a:rPr lang="en-US" sz="2400" dirty="0"/>
              <a:t>Positive final report received in October supported CD-2/3 approval</a:t>
            </a:r>
          </a:p>
        </p:txBody>
      </p:sp>
      <p:pic>
        <p:nvPicPr>
          <p:cNvPr id="4" name="Picture 3" descr="A screenshot of a computer&#10;&#10;Description automatically generated with low confidence">
            <a:extLst>
              <a:ext uri="{FF2B5EF4-FFF2-40B4-BE49-F238E27FC236}">
                <a16:creationId xmlns:a16="http://schemas.microsoft.com/office/drawing/2014/main" id="{CF8B8158-8574-4158-9F67-D4F75AFEFEEB}"/>
              </a:ext>
            </a:extLst>
          </p:cNvPr>
          <p:cNvPicPr>
            <a:picLocks noChangeAspect="1"/>
          </p:cNvPicPr>
          <p:nvPr/>
        </p:nvPicPr>
        <p:blipFill>
          <a:blip r:embed="rId2"/>
          <a:stretch>
            <a:fillRect/>
          </a:stretch>
        </p:blipFill>
        <p:spPr>
          <a:xfrm>
            <a:off x="1620065" y="2268296"/>
            <a:ext cx="8104798" cy="3157144"/>
          </a:xfrm>
          <a:prstGeom prst="rect">
            <a:avLst/>
          </a:prstGeom>
        </p:spPr>
      </p:pic>
    </p:spTree>
    <p:extLst>
      <p:ext uri="{BB962C8B-B14F-4D97-AF65-F5344CB8AC3E}">
        <p14:creationId xmlns:p14="http://schemas.microsoft.com/office/powerpoint/2010/main" val="218316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BDDC-C92A-417C-A4B4-E0A55C797D3A}"/>
              </a:ext>
            </a:extLst>
          </p:cNvPr>
          <p:cNvSpPr>
            <a:spLocks noGrp="1"/>
          </p:cNvSpPr>
          <p:nvPr>
            <p:ph type="title"/>
          </p:nvPr>
        </p:nvSpPr>
        <p:spPr>
          <a:xfrm>
            <a:off x="429767" y="274320"/>
            <a:ext cx="11430000" cy="539496"/>
          </a:xfrm>
        </p:spPr>
        <p:txBody>
          <a:bodyPr/>
          <a:lstStyle/>
          <a:p>
            <a:r>
              <a:rPr lang="en-US" dirty="0"/>
              <a:t>Final design is 98% complete (was 92% at CD-2/3)</a:t>
            </a:r>
          </a:p>
        </p:txBody>
      </p:sp>
      <p:sp>
        <p:nvSpPr>
          <p:cNvPr id="3" name="Content Placeholder 2">
            <a:extLst>
              <a:ext uri="{FF2B5EF4-FFF2-40B4-BE49-F238E27FC236}">
                <a16:creationId xmlns:a16="http://schemas.microsoft.com/office/drawing/2014/main" id="{6E6A3AB8-935A-4626-88E5-17DEF6FC41F8}"/>
              </a:ext>
            </a:extLst>
          </p:cNvPr>
          <p:cNvSpPr>
            <a:spLocks noGrp="1"/>
          </p:cNvSpPr>
          <p:nvPr>
            <p:ph idx="1"/>
          </p:nvPr>
        </p:nvSpPr>
        <p:spPr>
          <a:xfrm>
            <a:off x="447675" y="947738"/>
            <a:ext cx="4411708" cy="5354637"/>
          </a:xfrm>
        </p:spPr>
        <p:txBody>
          <a:bodyPr/>
          <a:lstStyle/>
          <a:p>
            <a:r>
              <a:rPr lang="en-US" sz="1800" dirty="0"/>
              <a:t>Remaining design work in</a:t>
            </a:r>
          </a:p>
          <a:p>
            <a:pPr lvl="1"/>
            <a:r>
              <a:rPr lang="en-US" sz="1600" dirty="0"/>
              <a:t>P.4 Ring Systems</a:t>
            </a:r>
          </a:p>
          <a:p>
            <a:pPr lvl="1"/>
            <a:r>
              <a:rPr lang="en-US" sz="1600" dirty="0"/>
              <a:t>P.5 First Target Station Systems</a:t>
            </a:r>
          </a:p>
          <a:p>
            <a:pPr lvl="1"/>
            <a:endParaRPr lang="en-US" sz="1600" dirty="0"/>
          </a:p>
          <a:p>
            <a:pPr lvl="1"/>
            <a:endParaRPr lang="en-US" sz="1600" dirty="0"/>
          </a:p>
          <a:p>
            <a:r>
              <a:rPr lang="en-US" sz="1800" dirty="0"/>
              <a:t>Technical risk and cost for these items is low</a:t>
            </a:r>
          </a:p>
          <a:p>
            <a:r>
              <a:rPr lang="en-US" sz="1800" dirty="0"/>
              <a:t>Production procurements are authorized only after achieving final design</a:t>
            </a:r>
          </a:p>
          <a:p>
            <a:r>
              <a:rPr lang="en-US" sz="1800" dirty="0"/>
              <a:t>Readiness is confirmed via:</a:t>
            </a:r>
          </a:p>
          <a:p>
            <a:pPr lvl="1"/>
            <a:r>
              <a:rPr lang="en-US" sz="1600" dirty="0"/>
              <a:t>Completion of final design review and recommendations addressed</a:t>
            </a:r>
          </a:p>
          <a:p>
            <a:pPr lvl="1"/>
            <a:r>
              <a:rPr lang="en-US" sz="1600" dirty="0"/>
              <a:t>Completion of procurement readiness review where applicable</a:t>
            </a:r>
          </a:p>
          <a:p>
            <a:pPr lvl="1"/>
            <a:r>
              <a:rPr lang="en-US" sz="1600" dirty="0"/>
              <a:t>Approval of federal project director, as stated in the Project Execution Plan</a:t>
            </a:r>
          </a:p>
          <a:p>
            <a:pPr lvl="1"/>
            <a:endParaRPr lang="en-US" sz="1600" dirty="0"/>
          </a:p>
        </p:txBody>
      </p:sp>
      <p:pic>
        <p:nvPicPr>
          <p:cNvPr id="5" name="Picture 4">
            <a:extLst>
              <a:ext uri="{FF2B5EF4-FFF2-40B4-BE49-F238E27FC236}">
                <a16:creationId xmlns:a16="http://schemas.microsoft.com/office/drawing/2014/main" id="{5F63F152-0EBD-4E00-8858-1DDA765AF94D}"/>
              </a:ext>
            </a:extLst>
          </p:cNvPr>
          <p:cNvPicPr>
            <a:picLocks noChangeAspect="1"/>
          </p:cNvPicPr>
          <p:nvPr/>
        </p:nvPicPr>
        <p:blipFill>
          <a:blip r:embed="rId2"/>
          <a:stretch>
            <a:fillRect/>
          </a:stretch>
        </p:blipFill>
        <p:spPr>
          <a:xfrm>
            <a:off x="5651862" y="977768"/>
            <a:ext cx="6540137" cy="6154551"/>
          </a:xfrm>
          <a:prstGeom prst="rect">
            <a:avLst/>
          </a:prstGeom>
          <a:solidFill>
            <a:schemeClr val="bg1"/>
          </a:solidFill>
        </p:spPr>
      </p:pic>
      <p:sp>
        <p:nvSpPr>
          <p:cNvPr id="6" name="Left Brace 5">
            <a:extLst>
              <a:ext uri="{FF2B5EF4-FFF2-40B4-BE49-F238E27FC236}">
                <a16:creationId xmlns:a16="http://schemas.microsoft.com/office/drawing/2014/main" id="{27CD8379-D47C-4A54-93E5-A62CC4D41A02}"/>
              </a:ext>
            </a:extLst>
          </p:cNvPr>
          <p:cNvSpPr/>
          <p:nvPr/>
        </p:nvSpPr>
        <p:spPr>
          <a:xfrm>
            <a:off x="5373189" y="3709851"/>
            <a:ext cx="278673" cy="1924595"/>
          </a:xfrm>
          <a:prstGeom prst="leftBrace">
            <a:avLst>
              <a:gd name="adj1" fmla="val 8333"/>
              <a:gd name="adj2" fmla="val 51810"/>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557CE5F-C405-4BC5-828D-40641E7E5BD1}"/>
              </a:ext>
            </a:extLst>
          </p:cNvPr>
          <p:cNvSpPr txBox="1"/>
          <p:nvPr/>
        </p:nvSpPr>
        <p:spPr>
          <a:xfrm>
            <a:off x="4005942" y="6302375"/>
            <a:ext cx="1645920" cy="549381"/>
          </a:xfrm>
          <a:prstGeom prst="rect">
            <a:avLst/>
          </a:prstGeom>
          <a:noFill/>
        </p:spPr>
        <p:txBody>
          <a:bodyPr wrap="square" rtlCol="0">
            <a:spAutoFit/>
          </a:bodyPr>
          <a:lstStyle/>
          <a:p>
            <a:pPr algn="l">
              <a:lnSpc>
                <a:spcPct val="90000"/>
              </a:lnSpc>
            </a:pPr>
            <a:r>
              <a:rPr lang="en-US" sz="1100" dirty="0">
                <a:latin typeface="+mn-lt"/>
              </a:rPr>
              <a:t>Final design reviews completed since the CD-2/3 IPR</a:t>
            </a:r>
          </a:p>
        </p:txBody>
      </p:sp>
      <p:sp>
        <p:nvSpPr>
          <p:cNvPr id="8" name="Rectangle: Rounded Corners 15">
            <a:extLst>
              <a:ext uri="{FF2B5EF4-FFF2-40B4-BE49-F238E27FC236}">
                <a16:creationId xmlns:a16="http://schemas.microsoft.com/office/drawing/2014/main" id="{45732A34-1C24-4358-BBE8-E69333886938}"/>
              </a:ext>
            </a:extLst>
          </p:cNvPr>
          <p:cNvSpPr/>
          <p:nvPr/>
        </p:nvSpPr>
        <p:spPr>
          <a:xfrm>
            <a:off x="989176" y="1906312"/>
            <a:ext cx="316992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B4-1 Evans, B2-1 Riemer</a:t>
            </a:r>
          </a:p>
        </p:txBody>
      </p:sp>
      <p:cxnSp>
        <p:nvCxnSpPr>
          <p:cNvPr id="12" name="Straight Connector 11">
            <a:extLst>
              <a:ext uri="{FF2B5EF4-FFF2-40B4-BE49-F238E27FC236}">
                <a16:creationId xmlns:a16="http://schemas.microsoft.com/office/drawing/2014/main" id="{E3690469-0792-463C-BD94-3A317EF2A377}"/>
              </a:ext>
            </a:extLst>
          </p:cNvPr>
          <p:cNvCxnSpPr>
            <a:cxnSpLocks/>
          </p:cNvCxnSpPr>
          <p:nvPr/>
        </p:nvCxnSpPr>
        <p:spPr>
          <a:xfrm flipV="1">
            <a:off x="4715685" y="4706984"/>
            <a:ext cx="544287" cy="1595391"/>
          </a:xfrm>
          <a:prstGeom prst="lin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4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C1AC-F7BE-44EA-AA2E-E47383FB41CB}"/>
              </a:ext>
            </a:extLst>
          </p:cNvPr>
          <p:cNvSpPr>
            <a:spLocks noGrp="1"/>
          </p:cNvSpPr>
          <p:nvPr>
            <p:ph type="title"/>
          </p:nvPr>
        </p:nvSpPr>
        <p:spPr>
          <a:xfrm>
            <a:off x="429767" y="274320"/>
            <a:ext cx="11430000" cy="978729"/>
          </a:xfrm>
        </p:spPr>
        <p:txBody>
          <a:bodyPr/>
          <a:lstStyle/>
          <a:p>
            <a:r>
              <a:rPr lang="en-US" dirty="0"/>
              <a:t>Procurements are progressing according to plan with some vendor delays</a:t>
            </a:r>
          </a:p>
        </p:txBody>
      </p:sp>
      <p:sp>
        <p:nvSpPr>
          <p:cNvPr id="3" name="Content Placeholder 2">
            <a:extLst>
              <a:ext uri="{FF2B5EF4-FFF2-40B4-BE49-F238E27FC236}">
                <a16:creationId xmlns:a16="http://schemas.microsoft.com/office/drawing/2014/main" id="{9FDA1FD5-C47F-4D29-A045-F9490A155C85}"/>
              </a:ext>
            </a:extLst>
          </p:cNvPr>
          <p:cNvSpPr>
            <a:spLocks noGrp="1"/>
          </p:cNvSpPr>
          <p:nvPr>
            <p:ph idx="1"/>
          </p:nvPr>
        </p:nvSpPr>
        <p:spPr>
          <a:xfrm>
            <a:off x="448055" y="1234535"/>
            <a:ext cx="7707117" cy="5140139"/>
          </a:xfrm>
        </p:spPr>
        <p:txBody>
          <a:bodyPr/>
          <a:lstStyle/>
          <a:p>
            <a:r>
              <a:rPr lang="en-US" sz="2400" dirty="0"/>
              <a:t>Project early finish is planned for February 2025</a:t>
            </a:r>
          </a:p>
          <a:p>
            <a:pPr lvl="1"/>
            <a:r>
              <a:rPr lang="en-US" sz="2000" dirty="0"/>
              <a:t>So far, vendor performance supports the early finish</a:t>
            </a:r>
          </a:p>
          <a:p>
            <a:r>
              <a:rPr lang="en-US" sz="2400" dirty="0"/>
              <a:t>CD-3A long lead procurements</a:t>
            </a:r>
          </a:p>
          <a:p>
            <a:pPr lvl="1"/>
            <a:r>
              <a:rPr lang="en-US" sz="2000" dirty="0"/>
              <a:t>Cavities, couplers, supporting hardware</a:t>
            </a:r>
          </a:p>
          <a:p>
            <a:r>
              <a:rPr lang="en-US" sz="2400" dirty="0"/>
              <a:t>CD-3B long lead procurements</a:t>
            </a:r>
          </a:p>
          <a:p>
            <a:pPr lvl="1"/>
            <a:r>
              <a:rPr lang="en-US" sz="2000" dirty="0"/>
              <a:t>Klystron gallery construction</a:t>
            </a:r>
          </a:p>
          <a:p>
            <a:pPr lvl="1"/>
            <a:r>
              <a:rPr lang="en-US" sz="2000" dirty="0"/>
              <a:t>RF system procurements</a:t>
            </a:r>
          </a:p>
          <a:p>
            <a:pPr lvl="1"/>
            <a:r>
              <a:rPr lang="en-US" sz="2000" dirty="0"/>
              <a:t>Cryomodule production</a:t>
            </a:r>
          </a:p>
          <a:p>
            <a:r>
              <a:rPr lang="en-US" sz="2400" dirty="0"/>
              <a:t>SNS procurements to date total $106M</a:t>
            </a:r>
            <a:br>
              <a:rPr lang="en-US" sz="2400" dirty="0"/>
            </a:br>
            <a:r>
              <a:rPr lang="en-US" sz="2400" dirty="0"/>
              <a:t>(63% complete)</a:t>
            </a:r>
          </a:p>
          <a:p>
            <a:r>
              <a:rPr lang="en-US" sz="2400" dirty="0" err="1"/>
              <a:t>JLab</a:t>
            </a:r>
            <a:r>
              <a:rPr lang="en-US" sz="2400" dirty="0"/>
              <a:t> procurements to date total $9.85M</a:t>
            </a:r>
            <a:br>
              <a:rPr lang="en-US" sz="2400" dirty="0"/>
            </a:br>
            <a:r>
              <a:rPr lang="en-US" sz="2400" dirty="0"/>
              <a:t>(98% complete, excluding spare cryomodule)</a:t>
            </a:r>
          </a:p>
        </p:txBody>
      </p:sp>
      <p:sp>
        <p:nvSpPr>
          <p:cNvPr id="7" name="Rectangle: Rounded Corners 6">
            <a:extLst>
              <a:ext uri="{FF2B5EF4-FFF2-40B4-BE49-F238E27FC236}">
                <a16:creationId xmlns:a16="http://schemas.microsoft.com/office/drawing/2014/main" id="{64C3473A-53DF-4D00-A110-406F708EAE03}"/>
              </a:ext>
            </a:extLst>
          </p:cNvPr>
          <p:cNvSpPr/>
          <p:nvPr/>
        </p:nvSpPr>
        <p:spPr>
          <a:xfrm>
            <a:off x="5874613" y="5979867"/>
            <a:ext cx="1711593"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B8-5 Camfield</a:t>
            </a:r>
          </a:p>
        </p:txBody>
      </p:sp>
      <p:pic>
        <p:nvPicPr>
          <p:cNvPr id="11" name="Content Placeholder 3">
            <a:extLst>
              <a:ext uri="{FF2B5EF4-FFF2-40B4-BE49-F238E27FC236}">
                <a16:creationId xmlns:a16="http://schemas.microsoft.com/office/drawing/2014/main" id="{470F0041-30C5-7249-9F34-A66C07A15798}"/>
              </a:ext>
            </a:extLst>
          </p:cNvPr>
          <p:cNvPicPr>
            <a:picLocks noChangeAspect="1"/>
          </p:cNvPicPr>
          <p:nvPr/>
        </p:nvPicPr>
        <p:blipFill>
          <a:blip r:embed="rId2"/>
          <a:stretch>
            <a:fillRect/>
          </a:stretch>
        </p:blipFill>
        <p:spPr bwMode="auto">
          <a:xfrm>
            <a:off x="6708373" y="2180012"/>
            <a:ext cx="5383876" cy="2548652"/>
          </a:xfrm>
          <a:prstGeom prst="rect">
            <a:avLst/>
          </a:prstGeom>
          <a:noFill/>
          <a:ln w="9525">
            <a:noFill/>
            <a:miter lim="800000"/>
            <a:headEnd/>
            <a:tailEnd/>
          </a:ln>
        </p:spPr>
      </p:pic>
      <p:pic>
        <p:nvPicPr>
          <p:cNvPr id="12" name="Picture 11">
            <a:extLst>
              <a:ext uri="{FF2B5EF4-FFF2-40B4-BE49-F238E27FC236}">
                <a16:creationId xmlns:a16="http://schemas.microsoft.com/office/drawing/2014/main" id="{874624A3-30A7-D24D-9CC9-0B0F68B3B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871" y="4310684"/>
            <a:ext cx="1643724" cy="73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64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53A0-CDFF-E54B-87A9-DB6FB49F9F34}"/>
              </a:ext>
            </a:extLst>
          </p:cNvPr>
          <p:cNvSpPr>
            <a:spLocks noGrp="1"/>
          </p:cNvSpPr>
          <p:nvPr>
            <p:ph type="title"/>
          </p:nvPr>
        </p:nvSpPr>
        <p:spPr>
          <a:xfrm>
            <a:off x="430213" y="274638"/>
            <a:ext cx="11430000" cy="480131"/>
          </a:xfrm>
        </p:spPr>
        <p:txBody>
          <a:bodyPr/>
          <a:lstStyle/>
          <a:p>
            <a:r>
              <a:rPr lang="en-US" sz="2800" dirty="0"/>
              <a:t>PPU has secured all needed storage space on the SNS site</a:t>
            </a:r>
          </a:p>
        </p:txBody>
      </p:sp>
      <p:sp>
        <p:nvSpPr>
          <p:cNvPr id="6" name="Content Placeholder 5">
            <a:extLst>
              <a:ext uri="{FF2B5EF4-FFF2-40B4-BE49-F238E27FC236}">
                <a16:creationId xmlns:a16="http://schemas.microsoft.com/office/drawing/2014/main" id="{B300CF21-47E7-C843-BE0E-CD51F630A972}"/>
              </a:ext>
            </a:extLst>
          </p:cNvPr>
          <p:cNvSpPr>
            <a:spLocks noGrp="1"/>
          </p:cNvSpPr>
          <p:nvPr>
            <p:ph idx="1"/>
          </p:nvPr>
        </p:nvSpPr>
        <p:spPr>
          <a:xfrm>
            <a:off x="448055" y="947148"/>
            <a:ext cx="11430000" cy="5355074"/>
          </a:xfrm>
        </p:spPr>
        <p:txBody>
          <a:bodyPr/>
          <a:lstStyle/>
          <a:p>
            <a:r>
              <a:rPr lang="en-US" sz="2000" dirty="0"/>
              <a:t>Previously, it was planned to utilize conditioned storage space in the 7000 area of the main campus at a budgeted cost of $400k</a:t>
            </a:r>
          </a:p>
          <a:p>
            <a:r>
              <a:rPr lang="en-US" sz="2000" dirty="0"/>
              <a:t>Negotiations with </a:t>
            </a:r>
            <a:r>
              <a:rPr lang="en-US" sz="2000" dirty="0" err="1"/>
              <a:t>NScD</a:t>
            </a:r>
            <a:r>
              <a:rPr lang="en-US" sz="2000" dirty="0"/>
              <a:t> management resulted in a commitment of 9000 sq ft of conditioned storage space at SNS in exchange for PPU‑supported addition of air conditioning to the RATS-II building</a:t>
            </a:r>
          </a:p>
          <a:p>
            <a:pPr lvl="1"/>
            <a:r>
              <a:rPr lang="en-US" sz="1800" dirty="0"/>
              <a:t>HVAC upgrade work was completed in June</a:t>
            </a:r>
          </a:p>
          <a:p>
            <a:r>
              <a:rPr lang="en-US" sz="2000" dirty="0"/>
              <a:t>This reduced PPU storage costs,</a:t>
            </a:r>
            <a:br>
              <a:rPr lang="en-US" sz="2000" dirty="0"/>
            </a:br>
            <a:r>
              <a:rPr lang="en-US" sz="2000" dirty="0"/>
              <a:t>improved the RATS-II building, and</a:t>
            </a:r>
            <a:br>
              <a:rPr lang="en-US" sz="2000" dirty="0"/>
            </a:br>
            <a:r>
              <a:rPr lang="en-US" sz="2000" dirty="0"/>
              <a:t>simplified on-site transportation of</a:t>
            </a:r>
            <a:br>
              <a:rPr lang="en-US" sz="2000" dirty="0"/>
            </a:br>
            <a:r>
              <a:rPr lang="en-US" sz="2000" dirty="0"/>
              <a:t>PPU equipment</a:t>
            </a:r>
          </a:p>
          <a:p>
            <a:r>
              <a:rPr lang="en-US" sz="2000" dirty="0"/>
              <a:t>The RATS-II building utilization has</a:t>
            </a:r>
            <a:br>
              <a:rPr lang="en-US" sz="2000" dirty="0"/>
            </a:br>
            <a:r>
              <a:rPr lang="en-US" sz="2000" dirty="0"/>
              <a:t>been optimized, and some</a:t>
            </a:r>
            <a:br>
              <a:rPr lang="en-US" sz="2000" dirty="0"/>
            </a:br>
            <a:r>
              <a:rPr lang="en-US" sz="2000" dirty="0"/>
              <a:t>Operations equipment was</a:t>
            </a:r>
            <a:br>
              <a:rPr lang="en-US" sz="2000" dirty="0"/>
            </a:br>
            <a:r>
              <a:rPr lang="en-US" sz="2000" dirty="0"/>
              <a:t>moved to the 7000 area</a:t>
            </a:r>
          </a:p>
        </p:txBody>
      </p:sp>
      <p:pic>
        <p:nvPicPr>
          <p:cNvPr id="4" name="Picture 3">
            <a:extLst>
              <a:ext uri="{FF2B5EF4-FFF2-40B4-BE49-F238E27FC236}">
                <a16:creationId xmlns:a16="http://schemas.microsoft.com/office/drawing/2014/main" id="{CD8497D7-46CC-514A-8E61-94EDCE4910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8366" y="2952206"/>
            <a:ext cx="6943634" cy="3905794"/>
          </a:xfrm>
          <a:prstGeom prst="rect">
            <a:avLst/>
          </a:prstGeom>
          <a:ln>
            <a:solidFill>
              <a:schemeClr val="tx1"/>
            </a:solidFill>
          </a:ln>
        </p:spPr>
      </p:pic>
      <p:sp>
        <p:nvSpPr>
          <p:cNvPr id="5" name="Rectangle: Rounded Corners 15">
            <a:extLst>
              <a:ext uri="{FF2B5EF4-FFF2-40B4-BE49-F238E27FC236}">
                <a16:creationId xmlns:a16="http://schemas.microsoft.com/office/drawing/2014/main" id="{65C3A2D2-A307-144C-A38C-9AE1A6498302}"/>
              </a:ext>
            </a:extLst>
          </p:cNvPr>
          <p:cNvSpPr/>
          <p:nvPr/>
        </p:nvSpPr>
        <p:spPr>
          <a:xfrm>
            <a:off x="10902302" y="35563"/>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Tree>
    <p:extLst>
      <p:ext uri="{BB962C8B-B14F-4D97-AF65-F5344CB8AC3E}">
        <p14:creationId xmlns:p14="http://schemas.microsoft.com/office/powerpoint/2010/main" val="1290707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232E11-3906-435A-AC54-519F4E9C9EF9}"/>
              </a:ext>
            </a:extLst>
          </p:cNvPr>
          <p:cNvSpPr>
            <a:spLocks noGrp="1"/>
          </p:cNvSpPr>
          <p:nvPr>
            <p:ph type="title"/>
          </p:nvPr>
        </p:nvSpPr>
        <p:spPr>
          <a:xfrm>
            <a:off x="429767" y="274320"/>
            <a:ext cx="11430000" cy="539496"/>
          </a:xfrm>
        </p:spPr>
        <p:txBody>
          <a:bodyPr/>
          <a:lstStyle/>
          <a:p>
            <a:r>
              <a:rPr lang="en-US" dirty="0"/>
              <a:t>Risk register is reviewed and updated regularly</a:t>
            </a:r>
          </a:p>
        </p:txBody>
      </p:sp>
      <p:sp>
        <p:nvSpPr>
          <p:cNvPr id="4" name="Content Placeholder 2">
            <a:extLst>
              <a:ext uri="{FF2B5EF4-FFF2-40B4-BE49-F238E27FC236}">
                <a16:creationId xmlns:a16="http://schemas.microsoft.com/office/drawing/2014/main" id="{F24D5435-891C-4D35-95D7-59D971AEB831}"/>
              </a:ext>
            </a:extLst>
          </p:cNvPr>
          <p:cNvSpPr>
            <a:spLocks noGrp="1"/>
          </p:cNvSpPr>
          <p:nvPr>
            <p:ph idx="1"/>
          </p:nvPr>
        </p:nvSpPr>
        <p:spPr bwMode="auto">
          <a:xfrm>
            <a:off x="448055" y="947148"/>
            <a:ext cx="11430000" cy="5355074"/>
          </a:xfr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Forty-nine risks</a:t>
            </a:r>
          </a:p>
          <a:p>
            <a:pPr lvl="1"/>
            <a:r>
              <a:rPr lang="en-US" sz="1800" dirty="0"/>
              <a:t>80 Threats and 16 Opportunities have been retired. 6 Threats and 3 Opportunities have been realized.</a:t>
            </a:r>
          </a:p>
          <a:p>
            <a:pPr lvl="1"/>
            <a:r>
              <a:rPr lang="en-US" sz="1800" dirty="0"/>
              <a:t>Pre-Mitigated Ranking:  11 Low, 34 Medium, 4 High</a:t>
            </a:r>
          </a:p>
          <a:p>
            <a:pPr lvl="1"/>
            <a:r>
              <a:rPr lang="en-US" sz="1800" dirty="0"/>
              <a:t>Post-Mitigated Ranking:  24 Low, 23 Medium, 2 High</a:t>
            </a:r>
          </a:p>
          <a:p>
            <a:pPr lvl="0"/>
            <a:r>
              <a:rPr lang="en-US" sz="2000" dirty="0"/>
              <a:t>High Risks</a:t>
            </a:r>
          </a:p>
          <a:p>
            <a:pPr lvl="1"/>
            <a:r>
              <a:rPr lang="en-US" sz="1800" dirty="0"/>
              <a:t>COVID-19 Impacts Project Cost or Schedule</a:t>
            </a:r>
          </a:p>
          <a:p>
            <a:pPr lvl="2"/>
            <a:r>
              <a:rPr lang="en-US" sz="1600" dirty="0"/>
              <a:t>Mitigation: Frequent vendor communication, use of alternate vendors if needed, vendor oversight by local experts, vaccinations, masking, social distancing, and work-from-home. </a:t>
            </a:r>
          </a:p>
          <a:p>
            <a:pPr lvl="1"/>
            <a:r>
              <a:rPr lang="en-US" sz="1800" dirty="0"/>
              <a:t>Fermilab has competing projects or resource issues</a:t>
            </a:r>
          </a:p>
          <a:p>
            <a:pPr lvl="2"/>
            <a:r>
              <a:rPr lang="en-US" sz="1600" dirty="0"/>
              <a:t>Mitigation:  Maintain good communication between PPU and Fermilab so that schedule challenges can be discovered early and mitigated. Engage project management and Fermilab management as needed to ensure this work receives adequate priority. Perform periodic visits to Fermilab to assess progress</a:t>
            </a:r>
          </a:p>
          <a:p>
            <a:r>
              <a:rPr lang="en-US" sz="2000" dirty="0"/>
              <a:t>Key risk categories analyzed</a:t>
            </a:r>
          </a:p>
          <a:p>
            <a:pPr lvl="1"/>
            <a:r>
              <a:rPr lang="en-US" sz="1800" dirty="0"/>
              <a:t>Vendor delivery delays</a:t>
            </a:r>
          </a:p>
          <a:p>
            <a:pPr lvl="1"/>
            <a:r>
              <a:rPr lang="en-US" sz="1800" dirty="0"/>
              <a:t>Budget cycle </a:t>
            </a:r>
          </a:p>
          <a:p>
            <a:pPr lvl="1"/>
            <a:r>
              <a:rPr lang="en-US" sz="1800" dirty="0"/>
              <a:t>Resource availability</a:t>
            </a:r>
          </a:p>
        </p:txBody>
      </p:sp>
      <p:sp>
        <p:nvSpPr>
          <p:cNvPr id="8" name="Rectangle: Rounded Corners 7">
            <a:extLst>
              <a:ext uri="{FF2B5EF4-FFF2-40B4-BE49-F238E27FC236}">
                <a16:creationId xmlns:a16="http://schemas.microsoft.com/office/drawing/2014/main" id="{410B3C93-251A-41A6-A9E9-0596C6E5A2F8}"/>
              </a:ext>
            </a:extLst>
          </p:cNvPr>
          <p:cNvSpPr/>
          <p:nvPr/>
        </p:nvSpPr>
        <p:spPr>
          <a:xfrm>
            <a:off x="7397573" y="5214685"/>
            <a:ext cx="2007684"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B8-3 Greenwood</a:t>
            </a:r>
          </a:p>
        </p:txBody>
      </p:sp>
      <p:sp>
        <p:nvSpPr>
          <p:cNvPr id="6" name="Rectangle: Rounded Corners 15">
            <a:extLst>
              <a:ext uri="{FF2B5EF4-FFF2-40B4-BE49-F238E27FC236}">
                <a16:creationId xmlns:a16="http://schemas.microsoft.com/office/drawing/2014/main" id="{555B686A-809F-CA4F-BC52-AFD2BC94E9DC}"/>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Tree>
    <p:extLst>
      <p:ext uri="{BB962C8B-B14F-4D97-AF65-F5344CB8AC3E}">
        <p14:creationId xmlns:p14="http://schemas.microsoft.com/office/powerpoint/2010/main" val="378337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A75535-114E-455C-9D3A-D011A6930201}"/>
              </a:ext>
            </a:extLst>
          </p:cNvPr>
          <p:cNvPicPr>
            <a:picLocks noChangeAspect="1"/>
          </p:cNvPicPr>
          <p:nvPr/>
        </p:nvPicPr>
        <p:blipFill>
          <a:blip r:embed="rId2"/>
          <a:stretch>
            <a:fillRect/>
          </a:stretch>
        </p:blipFill>
        <p:spPr>
          <a:xfrm>
            <a:off x="296091" y="983428"/>
            <a:ext cx="11887200" cy="4555398"/>
          </a:xfrm>
          <a:prstGeom prst="rect">
            <a:avLst/>
          </a:prstGeom>
          <a:ln>
            <a:solidFill>
              <a:srgbClr val="009999"/>
            </a:solidFill>
          </a:ln>
        </p:spPr>
      </p:pic>
      <p:sp>
        <p:nvSpPr>
          <p:cNvPr id="2" name="Title 1">
            <a:extLst>
              <a:ext uri="{FF2B5EF4-FFF2-40B4-BE49-F238E27FC236}">
                <a16:creationId xmlns:a16="http://schemas.microsoft.com/office/drawing/2014/main" id="{D95751F3-96FE-479F-AB0B-5A334D6AC33D}"/>
              </a:ext>
            </a:extLst>
          </p:cNvPr>
          <p:cNvSpPr>
            <a:spLocks noGrp="1"/>
          </p:cNvSpPr>
          <p:nvPr>
            <p:ph type="title"/>
          </p:nvPr>
        </p:nvSpPr>
        <p:spPr>
          <a:xfrm>
            <a:off x="429768" y="283029"/>
            <a:ext cx="11430000" cy="535531"/>
          </a:xfrm>
        </p:spPr>
        <p:txBody>
          <a:bodyPr/>
          <a:lstStyle/>
          <a:p>
            <a:r>
              <a:rPr lang="en-US" dirty="0"/>
              <a:t>Top-10 Risk Summary</a:t>
            </a:r>
          </a:p>
        </p:txBody>
      </p:sp>
      <p:sp>
        <p:nvSpPr>
          <p:cNvPr id="5" name="Rectangle: Rounded Corners 15">
            <a:extLst>
              <a:ext uri="{FF2B5EF4-FFF2-40B4-BE49-F238E27FC236}">
                <a16:creationId xmlns:a16="http://schemas.microsoft.com/office/drawing/2014/main" id="{3AD79D5B-3C53-9B46-BE2F-FAD60B8BA6B9}"/>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
        <p:nvSpPr>
          <p:cNvPr id="9" name="Rectangle: Rounded Corners 8">
            <a:extLst>
              <a:ext uri="{FF2B5EF4-FFF2-40B4-BE49-F238E27FC236}">
                <a16:creationId xmlns:a16="http://schemas.microsoft.com/office/drawing/2014/main" id="{B760E1B6-4D10-4CC1-A863-496EB08BC316}"/>
              </a:ext>
            </a:extLst>
          </p:cNvPr>
          <p:cNvSpPr/>
          <p:nvPr/>
        </p:nvSpPr>
        <p:spPr>
          <a:xfrm>
            <a:off x="1053732" y="3100252"/>
            <a:ext cx="2438405" cy="351094"/>
          </a:xfrm>
          <a:prstGeom prst="roundRect">
            <a:avLst/>
          </a:prstGeom>
          <a:noFill/>
          <a:ln w="38100">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0" name="Rectangle: Rounded Corners 9">
            <a:extLst>
              <a:ext uri="{FF2B5EF4-FFF2-40B4-BE49-F238E27FC236}">
                <a16:creationId xmlns:a16="http://schemas.microsoft.com/office/drawing/2014/main" id="{DE002754-027C-4289-BFD8-0E41F7110FA7}"/>
              </a:ext>
            </a:extLst>
          </p:cNvPr>
          <p:cNvSpPr/>
          <p:nvPr/>
        </p:nvSpPr>
        <p:spPr>
          <a:xfrm>
            <a:off x="1053732" y="2252770"/>
            <a:ext cx="2508074" cy="351094"/>
          </a:xfrm>
          <a:prstGeom prst="roundRect">
            <a:avLst/>
          </a:prstGeom>
          <a:noFill/>
          <a:ln w="38100">
            <a:solidFill>
              <a:srgbClr val="00B050"/>
            </a:solidFill>
            <a:prstDash val="sysDot"/>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1" name="Rectangle: Rounded Corners 10">
            <a:extLst>
              <a:ext uri="{FF2B5EF4-FFF2-40B4-BE49-F238E27FC236}">
                <a16:creationId xmlns:a16="http://schemas.microsoft.com/office/drawing/2014/main" id="{03EE292C-7A74-488F-910A-98ED34529752}"/>
              </a:ext>
            </a:extLst>
          </p:cNvPr>
          <p:cNvSpPr/>
          <p:nvPr/>
        </p:nvSpPr>
        <p:spPr>
          <a:xfrm>
            <a:off x="1053732" y="5004453"/>
            <a:ext cx="1968142" cy="220690"/>
          </a:xfrm>
          <a:prstGeom prst="roundRect">
            <a:avLst/>
          </a:prstGeom>
          <a:noFill/>
          <a:ln w="38100">
            <a:solidFill>
              <a:srgbClr val="00B050"/>
            </a:solidFill>
            <a:prstDash val="sysDot"/>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3" name="Rectangle: Rounded Corners 12">
            <a:extLst>
              <a:ext uri="{FF2B5EF4-FFF2-40B4-BE49-F238E27FC236}">
                <a16:creationId xmlns:a16="http://schemas.microsoft.com/office/drawing/2014/main" id="{AFE2D9D8-699D-42CC-9728-B52C5E6681D1}"/>
              </a:ext>
            </a:extLst>
          </p:cNvPr>
          <p:cNvSpPr/>
          <p:nvPr/>
        </p:nvSpPr>
        <p:spPr>
          <a:xfrm>
            <a:off x="7388864" y="5892221"/>
            <a:ext cx="2007684"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B8-3 Greenwood</a:t>
            </a:r>
          </a:p>
        </p:txBody>
      </p:sp>
      <p:sp>
        <p:nvSpPr>
          <p:cNvPr id="14" name="Rectangle: Rounded Corners 13">
            <a:extLst>
              <a:ext uri="{FF2B5EF4-FFF2-40B4-BE49-F238E27FC236}">
                <a16:creationId xmlns:a16="http://schemas.microsoft.com/office/drawing/2014/main" id="{1AD699AF-BD85-468B-B2CD-BAA6CE222293}"/>
              </a:ext>
            </a:extLst>
          </p:cNvPr>
          <p:cNvSpPr/>
          <p:nvPr/>
        </p:nvSpPr>
        <p:spPr>
          <a:xfrm>
            <a:off x="1062441" y="1632857"/>
            <a:ext cx="2429696" cy="257809"/>
          </a:xfrm>
          <a:prstGeom prst="roundRect">
            <a:avLst/>
          </a:prstGeom>
          <a:noFill/>
          <a:ln w="38100">
            <a:solidFill>
              <a:srgbClr val="00B050"/>
            </a:solidFill>
            <a:prstDash val="sysDot"/>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132303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044BA6-01EF-49BF-9383-5A044CEE18B0}"/>
              </a:ext>
            </a:extLst>
          </p:cNvPr>
          <p:cNvPicPr>
            <a:picLocks noChangeAspect="1"/>
          </p:cNvPicPr>
          <p:nvPr/>
        </p:nvPicPr>
        <p:blipFill>
          <a:blip r:embed="rId2"/>
          <a:stretch>
            <a:fillRect/>
          </a:stretch>
        </p:blipFill>
        <p:spPr>
          <a:xfrm>
            <a:off x="296091" y="1113787"/>
            <a:ext cx="11887200" cy="3773807"/>
          </a:xfrm>
          <a:prstGeom prst="rect">
            <a:avLst/>
          </a:prstGeom>
          <a:ln>
            <a:solidFill>
              <a:srgbClr val="009999"/>
            </a:solidFill>
          </a:ln>
        </p:spPr>
      </p:pic>
      <p:sp>
        <p:nvSpPr>
          <p:cNvPr id="2" name="Title 1">
            <a:extLst>
              <a:ext uri="{FF2B5EF4-FFF2-40B4-BE49-F238E27FC236}">
                <a16:creationId xmlns:a16="http://schemas.microsoft.com/office/drawing/2014/main" id="{D95751F3-96FE-479F-AB0B-5A334D6AC33D}"/>
              </a:ext>
            </a:extLst>
          </p:cNvPr>
          <p:cNvSpPr>
            <a:spLocks noGrp="1"/>
          </p:cNvSpPr>
          <p:nvPr>
            <p:ph type="title"/>
          </p:nvPr>
        </p:nvSpPr>
        <p:spPr>
          <a:xfrm>
            <a:off x="429768" y="274320"/>
            <a:ext cx="11430000" cy="535531"/>
          </a:xfrm>
        </p:spPr>
        <p:txBody>
          <a:bodyPr/>
          <a:lstStyle/>
          <a:p>
            <a:r>
              <a:rPr lang="en-US" dirty="0"/>
              <a:t>Top-10 Risk Summary</a:t>
            </a:r>
          </a:p>
        </p:txBody>
      </p:sp>
      <p:sp>
        <p:nvSpPr>
          <p:cNvPr id="5" name="Rectangle: Rounded Corners 15">
            <a:extLst>
              <a:ext uri="{FF2B5EF4-FFF2-40B4-BE49-F238E27FC236}">
                <a16:creationId xmlns:a16="http://schemas.microsoft.com/office/drawing/2014/main" id="{A9BAEF0C-977C-4B44-B1B3-89E54768B750}"/>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
        <p:nvSpPr>
          <p:cNvPr id="4" name="Rectangle: Rounded Corners 3">
            <a:extLst>
              <a:ext uri="{FF2B5EF4-FFF2-40B4-BE49-F238E27FC236}">
                <a16:creationId xmlns:a16="http://schemas.microsoft.com/office/drawing/2014/main" id="{053815C3-3BD1-404C-8850-1327555C6B2D}"/>
              </a:ext>
            </a:extLst>
          </p:cNvPr>
          <p:cNvSpPr/>
          <p:nvPr/>
        </p:nvSpPr>
        <p:spPr>
          <a:xfrm>
            <a:off x="1053738" y="4450082"/>
            <a:ext cx="2246811" cy="365758"/>
          </a:xfrm>
          <a:prstGeom prst="roundRect">
            <a:avLst/>
          </a:prstGeom>
          <a:noFill/>
          <a:ln w="38100">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Rectangle: Rounded Corners 8">
            <a:extLst>
              <a:ext uri="{FF2B5EF4-FFF2-40B4-BE49-F238E27FC236}">
                <a16:creationId xmlns:a16="http://schemas.microsoft.com/office/drawing/2014/main" id="{497AD93E-5BA6-4048-B938-2ABFA8437B0D}"/>
              </a:ext>
            </a:extLst>
          </p:cNvPr>
          <p:cNvSpPr/>
          <p:nvPr/>
        </p:nvSpPr>
        <p:spPr>
          <a:xfrm>
            <a:off x="7388864" y="5892221"/>
            <a:ext cx="2007684"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B8-3 Greenwood</a:t>
            </a:r>
          </a:p>
        </p:txBody>
      </p:sp>
    </p:spTree>
    <p:extLst>
      <p:ext uri="{BB962C8B-B14F-4D97-AF65-F5344CB8AC3E}">
        <p14:creationId xmlns:p14="http://schemas.microsoft.com/office/powerpoint/2010/main" val="417396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to Recommendations</a:t>
            </a:r>
          </a:p>
        </p:txBody>
      </p:sp>
      <p:sp>
        <p:nvSpPr>
          <p:cNvPr id="3" name="Content Placeholder 2"/>
          <p:cNvSpPr>
            <a:spLocks noGrp="1"/>
          </p:cNvSpPr>
          <p:nvPr>
            <p:ph idx="1"/>
          </p:nvPr>
        </p:nvSpPr>
        <p:spPr/>
        <p:txBody>
          <a:bodyPr/>
          <a:lstStyle/>
          <a:p>
            <a:r>
              <a:rPr lang="en-US" dirty="0"/>
              <a:t>CD-2/3 Independent Project Review (IPR)</a:t>
            </a:r>
          </a:p>
          <a:p>
            <a:pPr lvl="1"/>
            <a:r>
              <a:rPr lang="en-US" dirty="0"/>
              <a:t>Five recommendations have been addressed and closed</a:t>
            </a:r>
          </a:p>
          <a:p>
            <a:pPr lvl="1"/>
            <a:r>
              <a:rPr lang="en-US" dirty="0"/>
              <a:t>One recommendation is being addressed in this review</a:t>
            </a:r>
          </a:p>
          <a:p>
            <a:r>
              <a:rPr lang="en-US" dirty="0"/>
              <a:t>CD-2/3 Director’s Review</a:t>
            </a:r>
          </a:p>
          <a:p>
            <a:pPr lvl="1"/>
            <a:r>
              <a:rPr lang="en-US" dirty="0"/>
              <a:t>Eight recommendations have been addressed and closed</a:t>
            </a:r>
          </a:p>
          <a:p>
            <a:r>
              <a:rPr lang="en-US" dirty="0"/>
              <a:t>Prior Reviews</a:t>
            </a:r>
          </a:p>
          <a:p>
            <a:pPr lvl="1"/>
            <a:r>
              <a:rPr lang="en-US" dirty="0"/>
              <a:t>All recommendations from prior IPRs and Director’s reviews have been addressed and closed</a:t>
            </a:r>
          </a:p>
        </p:txBody>
      </p:sp>
      <p:sp>
        <p:nvSpPr>
          <p:cNvPr id="6" name="Rectangle: Rounded Corners 5">
            <a:extLst>
              <a:ext uri="{FF2B5EF4-FFF2-40B4-BE49-F238E27FC236}">
                <a16:creationId xmlns:a16="http://schemas.microsoft.com/office/drawing/2014/main" id="{C47234F1-13AD-46A4-A1DF-F30B621E19AF}"/>
              </a:ext>
            </a:extLst>
          </p:cNvPr>
          <p:cNvSpPr/>
          <p:nvPr/>
        </p:nvSpPr>
        <p:spPr>
          <a:xfrm>
            <a:off x="9513757" y="1861886"/>
            <a:ext cx="196414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B8-4 - McKenzie</a:t>
            </a:r>
          </a:p>
        </p:txBody>
      </p:sp>
      <p:sp>
        <p:nvSpPr>
          <p:cNvPr id="7" name="Rectangle: Rounded Corners 15">
            <a:extLst>
              <a:ext uri="{FF2B5EF4-FFF2-40B4-BE49-F238E27FC236}">
                <a16:creationId xmlns:a16="http://schemas.microsoft.com/office/drawing/2014/main" id="{3C2BE1DD-FA7A-0B40-8BB2-65EC4C7C43FA}"/>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6</a:t>
            </a:r>
            <a:endParaRPr lang="en-US" b="1" dirty="0">
              <a:solidFill>
                <a:schemeClr val="bg1"/>
              </a:solidFill>
            </a:endParaRPr>
          </a:p>
        </p:txBody>
      </p:sp>
    </p:spTree>
    <p:extLst>
      <p:ext uri="{BB962C8B-B14F-4D97-AF65-F5344CB8AC3E}">
        <p14:creationId xmlns:p14="http://schemas.microsoft.com/office/powerpoint/2010/main" val="1399313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12-Month Look-Ahead at CD-2/3 IPR</a:t>
            </a:r>
          </a:p>
        </p:txBody>
      </p:sp>
      <p:sp>
        <p:nvSpPr>
          <p:cNvPr id="3" name="Content Placeholder 2"/>
          <p:cNvSpPr>
            <a:spLocks noGrp="1"/>
          </p:cNvSpPr>
          <p:nvPr>
            <p:ph idx="1"/>
          </p:nvPr>
        </p:nvSpPr>
        <p:spPr/>
        <p:txBody>
          <a:bodyPr/>
          <a:lstStyle/>
          <a:p>
            <a:pPr>
              <a:lnSpc>
                <a:spcPct val="100000"/>
              </a:lnSpc>
            </a:pPr>
            <a:r>
              <a:rPr lang="en-US" sz="2400" dirty="0"/>
              <a:t>Receive CD-2/3 approval  </a:t>
            </a:r>
            <a:r>
              <a:rPr lang="en-US" sz="2400" dirty="0">
                <a:solidFill>
                  <a:srgbClr val="282CEB"/>
                </a:solidFill>
              </a:rPr>
              <a:t>Yes</a:t>
            </a:r>
          </a:p>
          <a:p>
            <a:pPr>
              <a:lnSpc>
                <a:spcPct val="100000"/>
              </a:lnSpc>
            </a:pPr>
            <a:r>
              <a:rPr lang="en-US" sz="2400" dirty="0"/>
              <a:t>Long lead procurements nearly complete  </a:t>
            </a:r>
            <a:r>
              <a:rPr lang="en-US" sz="2400" dirty="0">
                <a:solidFill>
                  <a:srgbClr val="282CEB"/>
                </a:solidFill>
              </a:rPr>
              <a:t>Yes</a:t>
            </a:r>
          </a:p>
          <a:p>
            <a:pPr>
              <a:lnSpc>
                <a:spcPct val="100000"/>
              </a:lnSpc>
            </a:pPr>
            <a:r>
              <a:rPr lang="en-US" sz="2400" dirty="0"/>
              <a:t>Complete klystron gallery construction; begin installation of technical equipment  </a:t>
            </a:r>
            <a:r>
              <a:rPr lang="en-US" sz="2400" dirty="0">
                <a:solidFill>
                  <a:srgbClr val="282CEB"/>
                </a:solidFill>
              </a:rPr>
              <a:t>Yes</a:t>
            </a:r>
          </a:p>
          <a:p>
            <a:pPr>
              <a:lnSpc>
                <a:spcPct val="100000"/>
              </a:lnSpc>
            </a:pPr>
            <a:r>
              <a:rPr lang="en-US" sz="2400" dirty="0"/>
              <a:t>First cryomodules in production  </a:t>
            </a:r>
            <a:r>
              <a:rPr lang="en-US" sz="2400" dirty="0">
                <a:solidFill>
                  <a:srgbClr val="282CEB"/>
                </a:solidFill>
              </a:rPr>
              <a:t>Yes</a:t>
            </a:r>
          </a:p>
          <a:p>
            <a:pPr>
              <a:lnSpc>
                <a:spcPct val="100000"/>
              </a:lnSpc>
            </a:pPr>
            <a:r>
              <a:rPr lang="en-US" sz="2400" dirty="0"/>
              <a:t>Complete final designs and initiate related production procurements</a:t>
            </a:r>
            <a:br>
              <a:rPr lang="en-US" sz="2400" dirty="0"/>
            </a:br>
            <a:r>
              <a:rPr lang="en-US" sz="2400" dirty="0">
                <a:solidFill>
                  <a:srgbClr val="282CEB"/>
                </a:solidFill>
              </a:rPr>
              <a:t>Much progress, but a few items have not achieved final design</a:t>
            </a:r>
          </a:p>
          <a:p>
            <a:pPr>
              <a:lnSpc>
                <a:spcPct val="100000"/>
              </a:lnSpc>
            </a:pPr>
            <a:r>
              <a:rPr lang="en-US" sz="2400" dirty="0"/>
              <a:t>Manage the project for success; adapt as needed to meet challenges and risks  </a:t>
            </a:r>
            <a:r>
              <a:rPr lang="en-US" sz="2400" dirty="0">
                <a:solidFill>
                  <a:srgbClr val="282CEB"/>
                </a:solidFill>
              </a:rPr>
              <a:t>Yes</a:t>
            </a:r>
          </a:p>
          <a:p>
            <a:pPr>
              <a:lnSpc>
                <a:spcPct val="100000"/>
              </a:lnSpc>
            </a:pPr>
            <a:endParaRPr lang="en-US" sz="2400" dirty="0"/>
          </a:p>
        </p:txBody>
      </p:sp>
      <p:sp>
        <p:nvSpPr>
          <p:cNvPr id="6" name="Rectangle: Rounded Corners 15">
            <a:extLst>
              <a:ext uri="{FF2B5EF4-FFF2-40B4-BE49-F238E27FC236}">
                <a16:creationId xmlns:a16="http://schemas.microsoft.com/office/drawing/2014/main" id="{C0FE0708-B328-EE49-97C4-BF50CFFB6838}"/>
              </a:ext>
            </a:extLst>
          </p:cNvPr>
          <p:cNvSpPr/>
          <p:nvPr/>
        </p:nvSpPr>
        <p:spPr>
          <a:xfrm>
            <a:off x="10337074" y="274226"/>
            <a:ext cx="1582443"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a:t>
            </a:r>
            <a:r>
              <a:rPr lang="en-US" b="1" baseline="0" dirty="0">
                <a:solidFill>
                  <a:schemeClr val="bg1"/>
                </a:solidFill>
              </a:rPr>
              <a:t> 1, 5</a:t>
            </a:r>
            <a:endParaRPr lang="en-US" b="1" dirty="0">
              <a:solidFill>
                <a:schemeClr val="bg1"/>
              </a:solidFill>
            </a:endParaRPr>
          </a:p>
        </p:txBody>
      </p:sp>
    </p:spTree>
    <p:extLst>
      <p:ext uri="{BB962C8B-B14F-4D97-AF65-F5344CB8AC3E}">
        <p14:creationId xmlns:p14="http://schemas.microsoft.com/office/powerpoint/2010/main" val="367005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47F3-F381-47BA-8046-A1188C4ABAAD}"/>
              </a:ext>
            </a:extLst>
          </p:cNvPr>
          <p:cNvSpPr>
            <a:spLocks noGrp="1"/>
          </p:cNvSpPr>
          <p:nvPr>
            <p:ph type="title"/>
          </p:nvPr>
        </p:nvSpPr>
        <p:spPr/>
        <p:txBody>
          <a:bodyPr/>
          <a:lstStyle/>
          <a:p>
            <a:r>
              <a:rPr lang="en-US"/>
              <a:t>Integrated Project Team</a:t>
            </a:r>
            <a:endParaRPr lang="en-US" dirty="0"/>
          </a:p>
        </p:txBody>
      </p:sp>
      <p:sp>
        <p:nvSpPr>
          <p:cNvPr id="4" name="Rectangle: Rounded Corners 15">
            <a:extLst>
              <a:ext uri="{FF2B5EF4-FFF2-40B4-BE49-F238E27FC236}">
                <a16:creationId xmlns:a16="http://schemas.microsoft.com/office/drawing/2014/main" id="{4A791D1D-AD3F-4288-9CD4-03724381DAE9}"/>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pic>
        <p:nvPicPr>
          <p:cNvPr id="5" name="Picture 10">
            <a:extLst>
              <a:ext uri="{FF2B5EF4-FFF2-40B4-BE49-F238E27FC236}">
                <a16:creationId xmlns:a16="http://schemas.microsoft.com/office/drawing/2014/main" id="{D4526888-EFDC-428C-A7F6-A1E680F0B8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28925" y="881048"/>
            <a:ext cx="5765918" cy="585216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3A9339E-5152-4350-A3B8-19883FF8370C}"/>
              </a:ext>
            </a:extLst>
          </p:cNvPr>
          <p:cNvSpPr>
            <a:spLocks noGrp="1"/>
          </p:cNvSpPr>
          <p:nvPr>
            <p:ph idx="1"/>
          </p:nvPr>
        </p:nvSpPr>
        <p:spPr>
          <a:xfrm>
            <a:off x="282471" y="2833016"/>
            <a:ext cx="3017956" cy="2035822"/>
          </a:xfrm>
        </p:spPr>
        <p:txBody>
          <a:bodyPr/>
          <a:lstStyle/>
          <a:p>
            <a:pPr marL="112713" indent="-111125">
              <a:buFont typeface="Arial" panose="020B0604020202020204" pitchFamily="34" charset="0"/>
              <a:buChar char="•"/>
            </a:pPr>
            <a:r>
              <a:rPr lang="en-US" sz="1800"/>
              <a:t>Underlined team members meet regularly</a:t>
            </a:r>
          </a:p>
          <a:p>
            <a:pPr marL="112713" indent="-111125">
              <a:buFont typeface="Arial" panose="020B0604020202020204" pitchFamily="34" charset="0"/>
              <a:buChar char="•"/>
            </a:pPr>
            <a:r>
              <a:rPr lang="en-US" sz="1800"/>
              <a:t>Transition to new program manager and federal project director in April 2021</a:t>
            </a:r>
            <a:endParaRPr lang="en-US" sz="1400" dirty="0"/>
          </a:p>
        </p:txBody>
      </p:sp>
      <p:sp>
        <p:nvSpPr>
          <p:cNvPr id="7" name="TextBox 6">
            <a:extLst>
              <a:ext uri="{FF2B5EF4-FFF2-40B4-BE49-F238E27FC236}">
                <a16:creationId xmlns:a16="http://schemas.microsoft.com/office/drawing/2014/main" id="{2EE719C4-6FF1-4C8D-A090-09254C1E78B5}"/>
              </a:ext>
            </a:extLst>
          </p:cNvPr>
          <p:cNvSpPr txBox="1"/>
          <p:nvPr/>
        </p:nvSpPr>
        <p:spPr>
          <a:xfrm>
            <a:off x="3335522" y="1397442"/>
            <a:ext cx="1088136" cy="258532"/>
          </a:xfrm>
          <a:prstGeom prst="rect">
            <a:avLst/>
          </a:prstGeom>
          <a:noFill/>
        </p:spPr>
        <p:txBody>
          <a:bodyPr wrap="square" rtlCol="0">
            <a:spAutoFit/>
          </a:bodyPr>
          <a:lstStyle/>
          <a:p>
            <a:pPr algn="r">
              <a:lnSpc>
                <a:spcPct val="90000"/>
              </a:lnSpc>
            </a:pPr>
            <a:r>
              <a:rPr lang="en-US" sz="1200" dirty="0">
                <a:latin typeface="+mn-lt"/>
              </a:rPr>
              <a:t>Harriet Kung</a:t>
            </a:r>
          </a:p>
        </p:txBody>
      </p:sp>
      <p:sp>
        <p:nvSpPr>
          <p:cNvPr id="8" name="TextBox 7">
            <a:extLst>
              <a:ext uri="{FF2B5EF4-FFF2-40B4-BE49-F238E27FC236}">
                <a16:creationId xmlns:a16="http://schemas.microsoft.com/office/drawing/2014/main" id="{D468CFE9-C622-44F5-8409-1A79FDEF9832}"/>
              </a:ext>
            </a:extLst>
          </p:cNvPr>
          <p:cNvSpPr txBox="1"/>
          <p:nvPr/>
        </p:nvSpPr>
        <p:spPr>
          <a:xfrm>
            <a:off x="9603948" y="2079472"/>
            <a:ext cx="929582" cy="258532"/>
          </a:xfrm>
          <a:prstGeom prst="rect">
            <a:avLst/>
          </a:prstGeom>
          <a:noFill/>
        </p:spPr>
        <p:txBody>
          <a:bodyPr wrap="square" rtlCol="0">
            <a:spAutoFit/>
          </a:bodyPr>
          <a:lstStyle/>
          <a:p>
            <a:pPr algn="l">
              <a:lnSpc>
                <a:spcPct val="90000"/>
              </a:lnSpc>
            </a:pPr>
            <a:r>
              <a:rPr lang="en-US" sz="1200" dirty="0">
                <a:latin typeface="+mn-lt"/>
              </a:rPr>
              <a:t>Kurt Fisher</a:t>
            </a:r>
          </a:p>
        </p:txBody>
      </p:sp>
      <p:sp>
        <p:nvSpPr>
          <p:cNvPr id="9" name="TextBox 8">
            <a:extLst>
              <a:ext uri="{FF2B5EF4-FFF2-40B4-BE49-F238E27FC236}">
                <a16:creationId xmlns:a16="http://schemas.microsoft.com/office/drawing/2014/main" id="{10F578D9-A430-4AC2-9E5D-D19CF122E6F7}"/>
              </a:ext>
            </a:extLst>
          </p:cNvPr>
          <p:cNvSpPr txBox="1"/>
          <p:nvPr/>
        </p:nvSpPr>
        <p:spPr>
          <a:xfrm>
            <a:off x="3289802" y="2046522"/>
            <a:ext cx="1133856" cy="258532"/>
          </a:xfrm>
          <a:prstGeom prst="rect">
            <a:avLst/>
          </a:prstGeom>
          <a:noFill/>
        </p:spPr>
        <p:txBody>
          <a:bodyPr wrap="square" rtlCol="0">
            <a:spAutoFit/>
          </a:bodyPr>
          <a:lstStyle/>
          <a:p>
            <a:pPr algn="r">
              <a:lnSpc>
                <a:spcPct val="90000"/>
              </a:lnSpc>
            </a:pPr>
            <a:r>
              <a:rPr lang="en-US" sz="1200" dirty="0">
                <a:latin typeface="+mn-lt"/>
              </a:rPr>
              <a:t>Linda Horton</a:t>
            </a:r>
          </a:p>
        </p:txBody>
      </p:sp>
      <p:sp>
        <p:nvSpPr>
          <p:cNvPr id="10" name="TextBox 9">
            <a:extLst>
              <a:ext uri="{FF2B5EF4-FFF2-40B4-BE49-F238E27FC236}">
                <a16:creationId xmlns:a16="http://schemas.microsoft.com/office/drawing/2014/main" id="{ADEBE534-0471-437A-93A4-714F1FB19618}"/>
              </a:ext>
            </a:extLst>
          </p:cNvPr>
          <p:cNvSpPr txBox="1"/>
          <p:nvPr/>
        </p:nvSpPr>
        <p:spPr>
          <a:xfrm>
            <a:off x="2942330" y="2539898"/>
            <a:ext cx="1481328" cy="258532"/>
          </a:xfrm>
          <a:prstGeom prst="rect">
            <a:avLst/>
          </a:prstGeom>
          <a:noFill/>
        </p:spPr>
        <p:txBody>
          <a:bodyPr wrap="square" rtlCol="0">
            <a:spAutoFit/>
          </a:bodyPr>
          <a:lstStyle/>
          <a:p>
            <a:pPr algn="r">
              <a:lnSpc>
                <a:spcPct val="90000"/>
              </a:lnSpc>
            </a:pPr>
            <a:r>
              <a:rPr lang="en-US" sz="1200" u="sng" dirty="0">
                <a:latin typeface="+mn-lt"/>
              </a:rPr>
              <a:t>Linda Horton</a:t>
            </a:r>
          </a:p>
        </p:txBody>
      </p:sp>
      <p:sp>
        <p:nvSpPr>
          <p:cNvPr id="11" name="TextBox 10">
            <a:extLst>
              <a:ext uri="{FF2B5EF4-FFF2-40B4-BE49-F238E27FC236}">
                <a16:creationId xmlns:a16="http://schemas.microsoft.com/office/drawing/2014/main" id="{88DF5539-86C9-426C-AF2E-BDE6995C0049}"/>
              </a:ext>
            </a:extLst>
          </p:cNvPr>
          <p:cNvSpPr txBox="1"/>
          <p:nvPr/>
        </p:nvSpPr>
        <p:spPr>
          <a:xfrm>
            <a:off x="2982147" y="4220160"/>
            <a:ext cx="1441511" cy="258532"/>
          </a:xfrm>
          <a:prstGeom prst="rect">
            <a:avLst/>
          </a:prstGeom>
          <a:noFill/>
        </p:spPr>
        <p:txBody>
          <a:bodyPr wrap="square" rtlCol="0">
            <a:spAutoFit/>
          </a:bodyPr>
          <a:lstStyle/>
          <a:p>
            <a:pPr algn="r">
              <a:lnSpc>
                <a:spcPct val="90000"/>
              </a:lnSpc>
            </a:pPr>
            <a:r>
              <a:rPr lang="en-US" sz="1200" dirty="0">
                <a:latin typeface="+mn-lt"/>
              </a:rPr>
              <a:t>Johnny Moore</a:t>
            </a:r>
          </a:p>
        </p:txBody>
      </p:sp>
      <p:sp>
        <p:nvSpPr>
          <p:cNvPr id="12" name="TextBox 11">
            <a:extLst>
              <a:ext uri="{FF2B5EF4-FFF2-40B4-BE49-F238E27FC236}">
                <a16:creationId xmlns:a16="http://schemas.microsoft.com/office/drawing/2014/main" id="{0BC7C626-80A8-46CA-9AF3-234AE5CBEE53}"/>
              </a:ext>
            </a:extLst>
          </p:cNvPr>
          <p:cNvSpPr txBox="1"/>
          <p:nvPr/>
        </p:nvSpPr>
        <p:spPr>
          <a:xfrm>
            <a:off x="2854914" y="4653021"/>
            <a:ext cx="1568744" cy="535531"/>
          </a:xfrm>
          <a:prstGeom prst="rect">
            <a:avLst/>
          </a:prstGeom>
          <a:noFill/>
        </p:spPr>
        <p:txBody>
          <a:bodyPr wrap="square" rtlCol="0">
            <a:spAutoFit/>
          </a:bodyPr>
          <a:lstStyle/>
          <a:p>
            <a:pPr algn="r">
              <a:lnSpc>
                <a:spcPct val="90000"/>
              </a:lnSpc>
            </a:pPr>
            <a:r>
              <a:rPr lang="en-US" sz="1200" u="sng" dirty="0">
                <a:latin typeface="+mn-lt"/>
              </a:rPr>
              <a:t>Wendy Cain</a:t>
            </a:r>
          </a:p>
          <a:p>
            <a:pPr algn="r">
              <a:lnSpc>
                <a:spcPct val="90000"/>
              </a:lnSpc>
            </a:pPr>
            <a:r>
              <a:rPr lang="en-US" sz="1000" dirty="0">
                <a:latin typeface="+mn-lt"/>
              </a:rPr>
              <a:t>(James Barnard previously)</a:t>
            </a:r>
          </a:p>
        </p:txBody>
      </p:sp>
      <p:sp>
        <p:nvSpPr>
          <p:cNvPr id="13" name="TextBox 12">
            <a:extLst>
              <a:ext uri="{FF2B5EF4-FFF2-40B4-BE49-F238E27FC236}">
                <a16:creationId xmlns:a16="http://schemas.microsoft.com/office/drawing/2014/main" id="{03B469A1-3F6F-46D4-AFC6-388038170240}"/>
              </a:ext>
            </a:extLst>
          </p:cNvPr>
          <p:cNvSpPr txBox="1"/>
          <p:nvPr/>
        </p:nvSpPr>
        <p:spPr>
          <a:xfrm>
            <a:off x="3200784" y="5899167"/>
            <a:ext cx="1438028" cy="830997"/>
          </a:xfrm>
          <a:prstGeom prst="rect">
            <a:avLst/>
          </a:prstGeom>
          <a:noFill/>
        </p:spPr>
        <p:txBody>
          <a:bodyPr wrap="square" rtlCol="0">
            <a:spAutoFit/>
          </a:bodyPr>
          <a:lstStyle/>
          <a:p>
            <a:pPr algn="r"/>
            <a:r>
              <a:rPr lang="en-US" sz="1200" u="sng" dirty="0">
                <a:latin typeface="+mn-lt"/>
              </a:rPr>
              <a:t>John Galambos</a:t>
            </a:r>
          </a:p>
          <a:p>
            <a:pPr algn="r"/>
            <a:r>
              <a:rPr lang="en-US" sz="1200" u="sng" dirty="0">
                <a:latin typeface="+mn-lt"/>
              </a:rPr>
              <a:t>Mark Champion</a:t>
            </a:r>
          </a:p>
          <a:p>
            <a:pPr algn="r"/>
            <a:r>
              <a:rPr lang="en-US" sz="1200" u="sng" dirty="0">
                <a:latin typeface="+mn-lt"/>
              </a:rPr>
              <a:t>Sang-Ho Kim</a:t>
            </a:r>
          </a:p>
          <a:p>
            <a:pPr algn="r"/>
            <a:r>
              <a:rPr lang="en-US" sz="1200" u="sng" dirty="0">
                <a:latin typeface="+mn-lt"/>
              </a:rPr>
              <a:t>Wayne </a:t>
            </a:r>
            <a:r>
              <a:rPr lang="en-US" sz="1200" u="sng" dirty="0" err="1">
                <a:latin typeface="+mn-lt"/>
              </a:rPr>
              <a:t>Steffey</a:t>
            </a:r>
            <a:endParaRPr lang="en-US" sz="1200" u="sng" dirty="0">
              <a:latin typeface="+mn-lt"/>
            </a:endParaRPr>
          </a:p>
        </p:txBody>
      </p:sp>
      <p:sp>
        <p:nvSpPr>
          <p:cNvPr id="14" name="TextBox 13">
            <a:extLst>
              <a:ext uri="{FF2B5EF4-FFF2-40B4-BE49-F238E27FC236}">
                <a16:creationId xmlns:a16="http://schemas.microsoft.com/office/drawing/2014/main" id="{CEDD903F-8BCE-4AB6-9B0C-24B24C6B9199}"/>
              </a:ext>
            </a:extLst>
          </p:cNvPr>
          <p:cNvSpPr txBox="1"/>
          <p:nvPr/>
        </p:nvSpPr>
        <p:spPr>
          <a:xfrm rot="-60000">
            <a:off x="3089493" y="3362322"/>
            <a:ext cx="1332010" cy="535531"/>
          </a:xfrm>
          <a:prstGeom prst="rect">
            <a:avLst/>
          </a:prstGeom>
          <a:noFill/>
        </p:spPr>
        <p:txBody>
          <a:bodyPr wrap="square" rtlCol="0">
            <a:spAutoFit/>
          </a:bodyPr>
          <a:lstStyle/>
          <a:p>
            <a:pPr algn="r">
              <a:lnSpc>
                <a:spcPct val="90000"/>
              </a:lnSpc>
            </a:pPr>
            <a:r>
              <a:rPr lang="en-US" sz="1200" u="sng" dirty="0">
                <a:latin typeface="+mn-lt"/>
              </a:rPr>
              <a:t>Hannibal Joma</a:t>
            </a:r>
          </a:p>
          <a:p>
            <a:pPr algn="r">
              <a:lnSpc>
                <a:spcPct val="90000"/>
              </a:lnSpc>
            </a:pPr>
            <a:r>
              <a:rPr lang="en-US" sz="1000" dirty="0">
                <a:latin typeface="+mn-lt"/>
              </a:rPr>
              <a:t>(Ed Stevens previously)</a:t>
            </a:r>
          </a:p>
        </p:txBody>
      </p:sp>
      <p:sp>
        <p:nvSpPr>
          <p:cNvPr id="15" name="TextBox 14">
            <a:extLst>
              <a:ext uri="{FF2B5EF4-FFF2-40B4-BE49-F238E27FC236}">
                <a16:creationId xmlns:a16="http://schemas.microsoft.com/office/drawing/2014/main" id="{CACA3BC4-986B-4397-9F22-5E5900CB5CE0}"/>
              </a:ext>
            </a:extLst>
          </p:cNvPr>
          <p:cNvSpPr txBox="1"/>
          <p:nvPr/>
        </p:nvSpPr>
        <p:spPr>
          <a:xfrm>
            <a:off x="3173889" y="5564220"/>
            <a:ext cx="1464923" cy="258532"/>
          </a:xfrm>
          <a:prstGeom prst="rect">
            <a:avLst/>
          </a:prstGeom>
          <a:solidFill>
            <a:schemeClr val="bg1"/>
          </a:solidFill>
        </p:spPr>
        <p:txBody>
          <a:bodyPr wrap="square" rtlCol="0">
            <a:spAutoFit/>
          </a:bodyPr>
          <a:lstStyle/>
          <a:p>
            <a:pPr algn="r">
              <a:lnSpc>
                <a:spcPct val="90000"/>
              </a:lnSpc>
            </a:pPr>
            <a:r>
              <a:rPr lang="en-US" sz="1200" dirty="0">
                <a:latin typeface="+mn-lt"/>
              </a:rPr>
              <a:t>Thomas Zacharia</a:t>
            </a:r>
          </a:p>
        </p:txBody>
      </p:sp>
      <p:sp>
        <p:nvSpPr>
          <p:cNvPr id="16" name="Oval 15">
            <a:extLst>
              <a:ext uri="{FF2B5EF4-FFF2-40B4-BE49-F238E27FC236}">
                <a16:creationId xmlns:a16="http://schemas.microsoft.com/office/drawing/2014/main" id="{2896F114-1564-425A-A5C9-764825313472}"/>
              </a:ext>
            </a:extLst>
          </p:cNvPr>
          <p:cNvSpPr/>
          <p:nvPr/>
        </p:nvSpPr>
        <p:spPr>
          <a:xfrm>
            <a:off x="3057762" y="3251156"/>
            <a:ext cx="1481328" cy="691414"/>
          </a:xfrm>
          <a:prstGeom prst="ellipse">
            <a:avLst/>
          </a:prstGeom>
          <a:noFill/>
          <a:ln w="38100">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7" name="Oval 16">
            <a:extLst>
              <a:ext uri="{FF2B5EF4-FFF2-40B4-BE49-F238E27FC236}">
                <a16:creationId xmlns:a16="http://schemas.microsoft.com/office/drawing/2014/main" id="{A9475E95-AAC5-4BC9-B74F-FCC511ED5876}"/>
              </a:ext>
            </a:extLst>
          </p:cNvPr>
          <p:cNvSpPr/>
          <p:nvPr/>
        </p:nvSpPr>
        <p:spPr>
          <a:xfrm>
            <a:off x="3057762" y="4589950"/>
            <a:ext cx="1481328" cy="691414"/>
          </a:xfrm>
          <a:prstGeom prst="ellipse">
            <a:avLst/>
          </a:prstGeom>
          <a:noFill/>
          <a:ln w="38100">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3776661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72F9-FAFD-054D-860F-A30AFD456E38}"/>
              </a:ext>
            </a:extLst>
          </p:cNvPr>
          <p:cNvSpPr>
            <a:spLocks noGrp="1"/>
          </p:cNvSpPr>
          <p:nvPr>
            <p:ph type="title"/>
          </p:nvPr>
        </p:nvSpPr>
        <p:spPr>
          <a:xfrm>
            <a:off x="429767" y="274320"/>
            <a:ext cx="11430000" cy="539496"/>
          </a:xfrm>
        </p:spPr>
        <p:txBody>
          <a:bodyPr/>
          <a:lstStyle/>
          <a:p>
            <a:r>
              <a:rPr lang="en-US" dirty="0"/>
              <a:t>Current 12-month look-ahead</a:t>
            </a:r>
          </a:p>
        </p:txBody>
      </p:sp>
      <p:sp>
        <p:nvSpPr>
          <p:cNvPr id="3" name="Content Placeholder 2">
            <a:extLst>
              <a:ext uri="{FF2B5EF4-FFF2-40B4-BE49-F238E27FC236}">
                <a16:creationId xmlns:a16="http://schemas.microsoft.com/office/drawing/2014/main" id="{3D09F3AF-99E7-F64E-BA3D-74601E458BBA}"/>
              </a:ext>
            </a:extLst>
          </p:cNvPr>
          <p:cNvSpPr>
            <a:spLocks noGrp="1"/>
          </p:cNvSpPr>
          <p:nvPr>
            <p:ph idx="1"/>
          </p:nvPr>
        </p:nvSpPr>
        <p:spPr>
          <a:xfrm>
            <a:off x="448055" y="947148"/>
            <a:ext cx="11430000" cy="5355074"/>
          </a:xfrm>
        </p:spPr>
        <p:txBody>
          <a:bodyPr/>
          <a:lstStyle/>
          <a:p>
            <a:r>
              <a:rPr lang="en-US" sz="2400" dirty="0"/>
              <a:t>Four cryomodules received and tested at SNS</a:t>
            </a:r>
          </a:p>
          <a:p>
            <a:pPr lvl="1"/>
            <a:r>
              <a:rPr lang="en-US" sz="2000" dirty="0"/>
              <a:t>Two cryomodules ready for installation in the tunnel in August 2022</a:t>
            </a:r>
          </a:p>
          <a:p>
            <a:r>
              <a:rPr lang="en-US" sz="2400" dirty="0"/>
              <a:t>Completed installation of all phase-1 RF equipment</a:t>
            </a:r>
          </a:p>
          <a:p>
            <a:pPr lvl="1"/>
            <a:r>
              <a:rPr lang="en-US" sz="2000" dirty="0"/>
              <a:t>High power testing of transmitters 30 and 31 scheduled for late summer 2022</a:t>
            </a:r>
          </a:p>
          <a:p>
            <a:r>
              <a:rPr lang="en-US" sz="2400" dirty="0"/>
              <a:t>Nearly all RF system components received</a:t>
            </a:r>
          </a:p>
          <a:p>
            <a:r>
              <a:rPr lang="en-US" sz="2400" dirty="0"/>
              <a:t>Completed remaining Ring and FTS design work and issue procurements</a:t>
            </a:r>
          </a:p>
          <a:p>
            <a:r>
              <a:rPr lang="en-US" sz="2400" dirty="0"/>
              <a:t>Injection dump imaging system installed</a:t>
            </a:r>
          </a:p>
          <a:p>
            <a:r>
              <a:rPr lang="en-US" sz="2400" dirty="0"/>
              <a:t>Installed and operated PPU Test Target #1</a:t>
            </a:r>
          </a:p>
          <a:p>
            <a:r>
              <a:rPr lang="en-US" sz="2400" dirty="0"/>
              <a:t>Engaged with construction contractors for RTBT stub</a:t>
            </a:r>
          </a:p>
        </p:txBody>
      </p:sp>
      <p:sp>
        <p:nvSpPr>
          <p:cNvPr id="4" name="Rectangle: Rounded Corners 15">
            <a:extLst>
              <a:ext uri="{FF2B5EF4-FFF2-40B4-BE49-F238E27FC236}">
                <a16:creationId xmlns:a16="http://schemas.microsoft.com/office/drawing/2014/main" id="{FC2EBF17-ABE3-D545-8392-4E783700B8A6}"/>
              </a:ext>
            </a:extLst>
          </p:cNvPr>
          <p:cNvSpPr/>
          <p:nvPr/>
        </p:nvSpPr>
        <p:spPr>
          <a:xfrm>
            <a:off x="10324214" y="274226"/>
            <a:ext cx="1595303"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a:t>
            </a:r>
            <a:r>
              <a:rPr lang="en-US" b="1" baseline="0" dirty="0">
                <a:solidFill>
                  <a:schemeClr val="bg1"/>
                </a:solidFill>
              </a:rPr>
              <a:t> 1, 5</a:t>
            </a:r>
            <a:endParaRPr lang="en-US" b="1" dirty="0">
              <a:solidFill>
                <a:schemeClr val="bg1"/>
              </a:solidFill>
            </a:endParaRPr>
          </a:p>
        </p:txBody>
      </p:sp>
    </p:spTree>
    <p:extLst>
      <p:ext uri="{BB962C8B-B14F-4D97-AF65-F5344CB8AC3E}">
        <p14:creationId xmlns:p14="http://schemas.microsoft.com/office/powerpoint/2010/main" val="2844926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48055" y="947148"/>
            <a:ext cx="11430000" cy="5355074"/>
          </a:xfrm>
        </p:spPr>
        <p:txBody>
          <a:bodyPr/>
          <a:lstStyle/>
          <a:p>
            <a:pPr>
              <a:spcAft>
                <a:spcPts val="600"/>
              </a:spcAft>
            </a:pPr>
            <a:r>
              <a:rPr lang="en-US" sz="2400" dirty="0"/>
              <a:t>The project team is fully staffed and successfully executing project responsibilities</a:t>
            </a:r>
          </a:p>
          <a:p>
            <a:pPr>
              <a:spcAft>
                <a:spcPts val="600"/>
              </a:spcAft>
            </a:pPr>
            <a:r>
              <a:rPr lang="en-US" sz="2400" dirty="0"/>
              <a:t>Management systems and processes are in place</a:t>
            </a:r>
          </a:p>
          <a:p>
            <a:pPr>
              <a:spcAft>
                <a:spcPts val="600"/>
              </a:spcAft>
            </a:pPr>
            <a:r>
              <a:rPr lang="en-US" sz="2400" dirty="0"/>
              <a:t>Procurements are progressing according to plan</a:t>
            </a:r>
          </a:p>
          <a:p>
            <a:pPr>
              <a:spcAft>
                <a:spcPts val="600"/>
              </a:spcAft>
            </a:pPr>
            <a:r>
              <a:rPr lang="en-US" sz="2400" dirty="0"/>
              <a:t>Risks and action items are tracked and updated appropriately</a:t>
            </a:r>
          </a:p>
          <a:p>
            <a:pPr>
              <a:spcAft>
                <a:spcPts val="600"/>
              </a:spcAft>
            </a:pPr>
            <a:r>
              <a:rPr lang="en-US" sz="2400" dirty="0"/>
              <a:t>The project is baselined, and construction is underway</a:t>
            </a:r>
          </a:p>
          <a:p>
            <a:pPr>
              <a:spcAft>
                <a:spcPts val="600"/>
              </a:spcAft>
            </a:pPr>
            <a:r>
              <a:rPr lang="en-US" sz="2400" dirty="0"/>
              <a:t>ES&amp;H performance is good</a:t>
            </a:r>
          </a:p>
          <a:p>
            <a:pPr>
              <a:spcAft>
                <a:spcPts val="600"/>
              </a:spcAft>
            </a:pPr>
            <a:r>
              <a:rPr lang="en-US" sz="2400" dirty="0"/>
              <a:t>Project cost and schedule metrics are good</a:t>
            </a:r>
          </a:p>
          <a:p>
            <a:pPr lvl="1">
              <a:spcAft>
                <a:spcPts val="600"/>
              </a:spcAft>
            </a:pPr>
            <a:r>
              <a:rPr lang="en-US" sz="2000" dirty="0"/>
              <a:t>Need to maintain cost and schedule performance without sacrificing safety or quality</a:t>
            </a:r>
          </a:p>
        </p:txBody>
      </p:sp>
    </p:spTree>
    <p:extLst>
      <p:ext uri="{BB962C8B-B14F-4D97-AF65-F5344CB8AC3E}">
        <p14:creationId xmlns:p14="http://schemas.microsoft.com/office/powerpoint/2010/main" val="56224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00CDB37D-7D1D-5040-8078-6304DC98A0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8517" y="820609"/>
            <a:ext cx="8821271" cy="5396753"/>
          </a:xfrm>
          <a:prstGeom prst="rect">
            <a:avLst/>
          </a:prstGeom>
        </p:spPr>
      </p:pic>
      <p:sp>
        <p:nvSpPr>
          <p:cNvPr id="2" name="Title 1">
            <a:extLst>
              <a:ext uri="{FF2B5EF4-FFF2-40B4-BE49-F238E27FC236}">
                <a16:creationId xmlns:a16="http://schemas.microsoft.com/office/drawing/2014/main" id="{89B3EE68-EADF-48B8-998E-3A638AA961A2}"/>
              </a:ext>
            </a:extLst>
          </p:cNvPr>
          <p:cNvSpPr>
            <a:spLocks noGrp="1"/>
          </p:cNvSpPr>
          <p:nvPr>
            <p:ph type="title"/>
          </p:nvPr>
        </p:nvSpPr>
        <p:spPr>
          <a:xfrm>
            <a:off x="429768" y="285078"/>
            <a:ext cx="11425236" cy="535531"/>
          </a:xfrm>
        </p:spPr>
        <p:txBody>
          <a:bodyPr/>
          <a:lstStyle/>
          <a:p>
            <a:r>
              <a:rPr lang="en-US" dirty="0"/>
              <a:t>PPU Project Organization</a:t>
            </a:r>
          </a:p>
        </p:txBody>
      </p:sp>
      <p:sp>
        <p:nvSpPr>
          <p:cNvPr id="8" name="Content Placeholder 3">
            <a:extLst>
              <a:ext uri="{FF2B5EF4-FFF2-40B4-BE49-F238E27FC236}">
                <a16:creationId xmlns:a16="http://schemas.microsoft.com/office/drawing/2014/main" id="{4A3A13B1-06C2-4109-BF0A-A912F59483E9}"/>
              </a:ext>
            </a:extLst>
          </p:cNvPr>
          <p:cNvSpPr txBox="1">
            <a:spLocks/>
          </p:cNvSpPr>
          <p:nvPr/>
        </p:nvSpPr>
        <p:spPr>
          <a:xfrm>
            <a:off x="7521785" y="1103895"/>
            <a:ext cx="4123943" cy="1081522"/>
          </a:xfrm>
          <a:prstGeom prst="rect">
            <a:avLst/>
          </a:prstGeom>
          <a:ln>
            <a:solidFill>
              <a:schemeClr val="tx1"/>
            </a:solidFill>
          </a:ln>
        </p:spPr>
        <p:txBody>
          <a:bodyPr/>
          <a:lst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2713" indent="-111125">
              <a:buFont typeface="Arial" panose="020B0604020202020204" pitchFamily="34" charset="0"/>
              <a:buChar char="•"/>
            </a:pPr>
            <a:r>
              <a:rPr lang="en-US" sz="1600" dirty="0"/>
              <a:t>Talented, experienced team</a:t>
            </a:r>
          </a:p>
          <a:p>
            <a:pPr marL="112713" indent="-111125">
              <a:buFont typeface="Arial" panose="020B0604020202020204" pitchFamily="34" charset="0"/>
              <a:buChar char="•"/>
            </a:pPr>
            <a:r>
              <a:rPr lang="en-US" sz="1600" dirty="0"/>
              <a:t>Many team members participated in the SNS construction project and have extensive operations experience</a:t>
            </a:r>
          </a:p>
        </p:txBody>
      </p:sp>
      <p:sp>
        <p:nvSpPr>
          <p:cNvPr id="9" name="Rectangle: Rounded Corners 15">
            <a:extLst>
              <a:ext uri="{FF2B5EF4-FFF2-40B4-BE49-F238E27FC236}">
                <a16:creationId xmlns:a16="http://schemas.microsoft.com/office/drawing/2014/main" id="{B39CF340-C090-6A46-9DD4-CCA1D51210ED}"/>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
        <p:nvSpPr>
          <p:cNvPr id="3" name="TextBox 2">
            <a:extLst>
              <a:ext uri="{FF2B5EF4-FFF2-40B4-BE49-F238E27FC236}">
                <a16:creationId xmlns:a16="http://schemas.microsoft.com/office/drawing/2014/main" id="{7B00E661-6D06-47AB-893D-98D710132DFB}"/>
              </a:ext>
            </a:extLst>
          </p:cNvPr>
          <p:cNvSpPr txBox="1"/>
          <p:nvPr/>
        </p:nvSpPr>
        <p:spPr>
          <a:xfrm>
            <a:off x="1094972" y="1760685"/>
            <a:ext cx="2283952" cy="258532"/>
          </a:xfrm>
          <a:prstGeom prst="rect">
            <a:avLst/>
          </a:prstGeom>
          <a:noFill/>
        </p:spPr>
        <p:txBody>
          <a:bodyPr wrap="square" rtlCol="0">
            <a:spAutoFit/>
          </a:bodyPr>
          <a:lstStyle/>
          <a:p>
            <a:pPr algn="l">
              <a:lnSpc>
                <a:spcPct val="90000"/>
              </a:lnSpc>
            </a:pPr>
            <a:r>
              <a:rPr lang="en-US" sz="1200" dirty="0">
                <a:latin typeface="+mn-lt"/>
              </a:rPr>
              <a:t>(Not a PPU-only committee)</a:t>
            </a:r>
          </a:p>
        </p:txBody>
      </p:sp>
    </p:spTree>
    <p:extLst>
      <p:ext uri="{BB962C8B-B14F-4D97-AF65-F5344CB8AC3E}">
        <p14:creationId xmlns:p14="http://schemas.microsoft.com/office/powerpoint/2010/main" val="342540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3623AB-463A-45EB-AB85-41B6FAF65255}"/>
              </a:ext>
            </a:extLst>
          </p:cNvPr>
          <p:cNvGrpSpPr/>
          <p:nvPr/>
        </p:nvGrpSpPr>
        <p:grpSpPr>
          <a:xfrm>
            <a:off x="2118006" y="293260"/>
            <a:ext cx="10026662" cy="6312754"/>
            <a:chOff x="1081688" y="293260"/>
            <a:chExt cx="10026662" cy="6312754"/>
          </a:xfrm>
        </p:grpSpPr>
        <p:sp>
          <p:nvSpPr>
            <p:cNvPr id="9" name="object 2">
              <a:extLst>
                <a:ext uri="{FF2B5EF4-FFF2-40B4-BE49-F238E27FC236}">
                  <a16:creationId xmlns:a16="http://schemas.microsoft.com/office/drawing/2014/main" id="{0F28E425-ED2A-4882-B97D-7B82DF70AC24}"/>
                </a:ext>
              </a:extLst>
            </p:cNvPr>
            <p:cNvSpPr txBox="1"/>
            <p:nvPr/>
          </p:nvSpPr>
          <p:spPr>
            <a:xfrm>
              <a:off x="4622518" y="293260"/>
              <a:ext cx="2945390" cy="582147"/>
            </a:xfrm>
            <a:prstGeom prst="rect">
              <a:avLst/>
            </a:prstGeom>
            <a:ln w="32164">
              <a:solidFill>
                <a:srgbClr val="000000"/>
              </a:solidFill>
            </a:ln>
          </p:spPr>
          <p:txBody>
            <a:bodyPr vert="horz" wrap="square" lIns="0" tIns="0" rIns="0" bIns="0" rtlCol="0">
              <a:spAutoFit/>
            </a:bodyPr>
            <a:lstStyle/>
            <a:p>
              <a:pPr algn="ctr">
                <a:lnSpc>
                  <a:spcPts val="1524"/>
                </a:lnSpc>
              </a:pPr>
              <a:r>
                <a:rPr sz="1364" b="1" spc="-3" dirty="0">
                  <a:latin typeface="Century Gothic"/>
                  <a:cs typeface="Century Gothic"/>
                </a:rPr>
                <a:t>Neutron</a:t>
              </a:r>
              <a:r>
                <a:rPr sz="1364" b="1" spc="-10" dirty="0">
                  <a:latin typeface="Century Gothic"/>
                  <a:cs typeface="Century Gothic"/>
                </a:rPr>
                <a:t> </a:t>
              </a:r>
              <a:r>
                <a:rPr sz="1364" b="1" spc="-3" dirty="0">
                  <a:latin typeface="Century Gothic"/>
                  <a:cs typeface="Century Gothic"/>
                </a:rPr>
                <a:t>Sciences</a:t>
              </a:r>
              <a:r>
                <a:rPr sz="1364" b="1" spc="-7" dirty="0">
                  <a:latin typeface="Century Gothic"/>
                  <a:cs typeface="Century Gothic"/>
                </a:rPr>
                <a:t> Directorate</a:t>
              </a:r>
              <a:endParaRPr sz="1364" dirty="0">
                <a:latin typeface="Century Gothic"/>
                <a:cs typeface="Century Gothic"/>
              </a:endParaRPr>
            </a:p>
            <a:p>
              <a:pPr marL="476670" marR="470609" algn="ctr">
                <a:lnSpc>
                  <a:spcPct val="109400"/>
                </a:lnSpc>
                <a:spcBef>
                  <a:spcPts val="269"/>
                </a:spcBef>
              </a:pPr>
              <a:r>
                <a:rPr sz="1091" spc="-3" dirty="0">
                  <a:latin typeface="Century Gothic"/>
                  <a:cs typeface="Century Gothic"/>
                </a:rPr>
                <a:t>Associate</a:t>
              </a:r>
              <a:r>
                <a:rPr sz="1091" spc="3" dirty="0">
                  <a:latin typeface="Century Gothic"/>
                  <a:cs typeface="Century Gothic"/>
                </a:rPr>
                <a:t> </a:t>
              </a:r>
              <a:r>
                <a:rPr sz="1091" spc="-3" dirty="0">
                  <a:latin typeface="Century Gothic"/>
                  <a:cs typeface="Century Gothic"/>
                </a:rPr>
                <a:t>Laboratory</a:t>
              </a:r>
              <a:r>
                <a:rPr sz="1091" spc="3" dirty="0">
                  <a:latin typeface="Century Gothic"/>
                  <a:cs typeface="Century Gothic"/>
                </a:rPr>
                <a:t> </a:t>
              </a:r>
              <a:r>
                <a:rPr sz="1091" spc="-3" dirty="0">
                  <a:latin typeface="Century Gothic"/>
                  <a:cs typeface="Century Gothic"/>
                </a:rPr>
                <a:t>Director </a:t>
              </a:r>
              <a:r>
                <a:rPr sz="1091" spc="-293" dirty="0">
                  <a:latin typeface="Century Gothic"/>
                  <a:cs typeface="Century Gothic"/>
                </a:rPr>
                <a:t> </a:t>
              </a:r>
              <a:r>
                <a:rPr sz="1091" spc="-3" dirty="0">
                  <a:highlight>
                    <a:srgbClr val="FFFF00"/>
                  </a:highlight>
                  <a:latin typeface="Century Gothic"/>
                  <a:cs typeface="Century Gothic"/>
                </a:rPr>
                <a:t>Ken Andersen</a:t>
              </a:r>
              <a:endParaRPr sz="1091" dirty="0">
                <a:highlight>
                  <a:srgbClr val="FFFF00"/>
                </a:highlight>
                <a:latin typeface="Century Gothic"/>
                <a:cs typeface="Century Gothic"/>
              </a:endParaRPr>
            </a:p>
          </p:txBody>
        </p:sp>
        <p:sp>
          <p:nvSpPr>
            <p:cNvPr id="10" name="object 3">
              <a:extLst>
                <a:ext uri="{FF2B5EF4-FFF2-40B4-BE49-F238E27FC236}">
                  <a16:creationId xmlns:a16="http://schemas.microsoft.com/office/drawing/2014/main" id="{3920737A-C79E-4DFC-BE58-1DB4AFB77FBE}"/>
                </a:ext>
              </a:extLst>
            </p:cNvPr>
            <p:cNvSpPr txBox="1"/>
            <p:nvPr/>
          </p:nvSpPr>
          <p:spPr>
            <a:xfrm>
              <a:off x="4622518" y="1060034"/>
              <a:ext cx="2945390" cy="1429046"/>
            </a:xfrm>
            <a:prstGeom prst="rect">
              <a:avLst/>
            </a:prstGeom>
            <a:ln w="32164">
              <a:solidFill>
                <a:srgbClr val="000000"/>
              </a:solidFill>
            </a:ln>
          </p:spPr>
          <p:txBody>
            <a:bodyPr vert="horz" wrap="square" lIns="0" tIns="90488" rIns="0" bIns="0" rtlCol="0">
              <a:spAutoFit/>
            </a:bodyPr>
            <a:lstStyle/>
            <a:p>
              <a:pPr algn="ctr">
                <a:spcBef>
                  <a:spcPts val="712"/>
                </a:spcBef>
              </a:pPr>
              <a:r>
                <a:rPr sz="1091" b="1" spc="-3" dirty="0">
                  <a:latin typeface="Century Gothic"/>
                  <a:cs typeface="Century Gothic"/>
                </a:rPr>
                <a:t>Proton</a:t>
              </a:r>
              <a:r>
                <a:rPr sz="1091" b="1" spc="-7" dirty="0">
                  <a:latin typeface="Century Gothic"/>
                  <a:cs typeface="Century Gothic"/>
                </a:rPr>
                <a:t> </a:t>
              </a:r>
              <a:r>
                <a:rPr sz="1091" b="1" spc="-3" dirty="0">
                  <a:latin typeface="Century Gothic"/>
                  <a:cs typeface="Century Gothic"/>
                </a:rPr>
                <a:t>Power Upgrade Project</a:t>
              </a:r>
              <a:endParaRPr sz="1091">
                <a:latin typeface="Century Gothic"/>
                <a:cs typeface="Century Gothic"/>
              </a:endParaRPr>
            </a:p>
            <a:p>
              <a:pPr marL="433" algn="ctr">
                <a:spcBef>
                  <a:spcPts val="14"/>
                </a:spcBef>
              </a:pPr>
              <a:r>
                <a:rPr sz="955" b="1" spc="-3" dirty="0">
                  <a:latin typeface="Century Gothic"/>
                  <a:cs typeface="Century Gothic"/>
                </a:rPr>
                <a:t>Director</a:t>
              </a:r>
              <a:r>
                <a:rPr sz="955" b="1" spc="-17" dirty="0">
                  <a:latin typeface="Century Gothic"/>
                  <a:cs typeface="Century Gothic"/>
                </a:rPr>
                <a:t> </a:t>
              </a:r>
              <a:r>
                <a:rPr sz="955" dirty="0">
                  <a:latin typeface="Century Gothic"/>
                  <a:cs typeface="Century Gothic"/>
                </a:rPr>
                <a:t>–</a:t>
              </a:r>
              <a:r>
                <a:rPr sz="955" spc="-14" dirty="0">
                  <a:latin typeface="Century Gothic"/>
                  <a:cs typeface="Century Gothic"/>
                </a:rPr>
                <a:t> </a:t>
              </a:r>
              <a:r>
                <a:rPr sz="955" spc="-3" dirty="0">
                  <a:latin typeface="Century Gothic"/>
                  <a:cs typeface="Century Gothic"/>
                </a:rPr>
                <a:t>John</a:t>
              </a:r>
              <a:r>
                <a:rPr sz="955" spc="-14" dirty="0">
                  <a:latin typeface="Century Gothic"/>
                  <a:cs typeface="Century Gothic"/>
                </a:rPr>
                <a:t> </a:t>
              </a:r>
              <a:r>
                <a:rPr sz="955" spc="-3" dirty="0">
                  <a:latin typeface="Century Gothic"/>
                  <a:cs typeface="Century Gothic"/>
                </a:rPr>
                <a:t>Galambos</a:t>
              </a:r>
              <a:endParaRPr sz="955">
                <a:latin typeface="Century Gothic"/>
                <a:cs typeface="Century Gothic"/>
              </a:endParaRPr>
            </a:p>
            <a:p>
              <a:pPr marL="320378" marR="314750" indent="866" algn="ctr"/>
              <a:r>
                <a:rPr sz="955" b="1" spc="-3" dirty="0">
                  <a:latin typeface="Century Gothic"/>
                  <a:cs typeface="Century Gothic"/>
                </a:rPr>
                <a:t>Project Manager </a:t>
              </a:r>
              <a:r>
                <a:rPr sz="955" dirty="0">
                  <a:latin typeface="Century Gothic"/>
                  <a:cs typeface="Century Gothic"/>
                </a:rPr>
                <a:t>– </a:t>
              </a:r>
              <a:r>
                <a:rPr sz="955" spc="-3" dirty="0">
                  <a:latin typeface="Century Gothic"/>
                  <a:cs typeface="Century Gothic"/>
                </a:rPr>
                <a:t>Mark Champion </a:t>
              </a:r>
              <a:r>
                <a:rPr sz="955" dirty="0">
                  <a:latin typeface="Century Gothic"/>
                  <a:cs typeface="Century Gothic"/>
                </a:rPr>
                <a:t> </a:t>
              </a:r>
              <a:r>
                <a:rPr sz="955" b="1" spc="-3" dirty="0">
                  <a:latin typeface="Century Gothic"/>
                  <a:cs typeface="Century Gothic"/>
                </a:rPr>
                <a:t>Project </a:t>
              </a:r>
              <a:r>
                <a:rPr sz="955" b="1" dirty="0">
                  <a:latin typeface="Century Gothic"/>
                  <a:cs typeface="Century Gothic"/>
                </a:rPr>
                <a:t>Controls </a:t>
              </a:r>
              <a:r>
                <a:rPr sz="955" b="1" spc="-3" dirty="0">
                  <a:latin typeface="Century Gothic"/>
                  <a:cs typeface="Century Gothic"/>
                </a:rPr>
                <a:t>Lead </a:t>
              </a:r>
              <a:r>
                <a:rPr sz="955" dirty="0">
                  <a:latin typeface="Century Gothic"/>
                  <a:cs typeface="Century Gothic"/>
                </a:rPr>
                <a:t>– </a:t>
              </a:r>
              <a:r>
                <a:rPr sz="955" spc="-3" dirty="0">
                  <a:latin typeface="Century Gothic"/>
                  <a:cs typeface="Century Gothic"/>
                </a:rPr>
                <a:t>Wayne Steffey </a:t>
              </a:r>
              <a:r>
                <a:rPr sz="955" dirty="0">
                  <a:latin typeface="Century Gothic"/>
                  <a:cs typeface="Century Gothic"/>
                </a:rPr>
                <a:t> </a:t>
              </a:r>
              <a:r>
                <a:rPr sz="955" b="1" spc="-3" dirty="0">
                  <a:latin typeface="Century Gothic"/>
                  <a:cs typeface="Century Gothic"/>
                </a:rPr>
                <a:t>Partner Lab Senior Team Lead </a:t>
              </a:r>
              <a:r>
                <a:rPr sz="955" dirty="0">
                  <a:latin typeface="Century Gothic"/>
                  <a:cs typeface="Century Gothic"/>
                </a:rPr>
                <a:t>– </a:t>
              </a:r>
              <a:r>
                <a:rPr sz="955" spc="-3" dirty="0">
                  <a:latin typeface="Century Gothic"/>
                  <a:cs typeface="Century Gothic"/>
                </a:rPr>
                <a:t>Ed Daly </a:t>
              </a:r>
              <a:r>
                <a:rPr sz="955" spc="-256" dirty="0">
                  <a:latin typeface="Century Gothic"/>
                  <a:cs typeface="Century Gothic"/>
                </a:rPr>
                <a:t> </a:t>
              </a:r>
              <a:r>
                <a:rPr sz="955" b="1" dirty="0">
                  <a:latin typeface="Century Gothic"/>
                  <a:cs typeface="Century Gothic"/>
                </a:rPr>
                <a:t>Technical</a:t>
              </a:r>
              <a:r>
                <a:rPr sz="955" b="1" spc="-3" dirty="0">
                  <a:latin typeface="Century Gothic"/>
                  <a:cs typeface="Century Gothic"/>
                </a:rPr>
                <a:t> Director</a:t>
              </a:r>
              <a:r>
                <a:rPr sz="955" b="1" spc="-14" dirty="0">
                  <a:latin typeface="Century Gothic"/>
                  <a:cs typeface="Century Gothic"/>
                </a:rPr>
                <a:t> </a:t>
              </a:r>
              <a:r>
                <a:rPr sz="955" dirty="0">
                  <a:latin typeface="Century Gothic"/>
                  <a:cs typeface="Century Gothic"/>
                </a:rPr>
                <a:t>–</a:t>
              </a:r>
              <a:r>
                <a:rPr sz="955" spc="-7" dirty="0">
                  <a:latin typeface="Century Gothic"/>
                  <a:cs typeface="Century Gothic"/>
                </a:rPr>
                <a:t> </a:t>
              </a:r>
              <a:r>
                <a:rPr sz="955" spc="-3" dirty="0">
                  <a:latin typeface="Century Gothic"/>
                  <a:cs typeface="Century Gothic"/>
                </a:rPr>
                <a:t>Sang-Ho</a:t>
              </a:r>
              <a:r>
                <a:rPr sz="955" spc="-7" dirty="0">
                  <a:latin typeface="Century Gothic"/>
                  <a:cs typeface="Century Gothic"/>
                </a:rPr>
                <a:t> </a:t>
              </a:r>
              <a:r>
                <a:rPr sz="955" spc="-3" dirty="0">
                  <a:latin typeface="Century Gothic"/>
                  <a:cs typeface="Century Gothic"/>
                </a:rPr>
                <a:t>Kim</a:t>
              </a:r>
              <a:endParaRPr sz="955">
                <a:latin typeface="Century Gothic"/>
                <a:cs typeface="Century Gothic"/>
              </a:endParaRPr>
            </a:p>
            <a:p>
              <a:pPr marL="866" algn="ctr">
                <a:lnSpc>
                  <a:spcPts val="1142"/>
                </a:lnSpc>
              </a:pPr>
              <a:r>
                <a:rPr sz="955" b="1" dirty="0">
                  <a:latin typeface="Century Gothic"/>
                  <a:cs typeface="Century Gothic"/>
                </a:rPr>
                <a:t>Controls</a:t>
              </a:r>
              <a:r>
                <a:rPr sz="955" b="1" spc="-14" dirty="0">
                  <a:latin typeface="Century Gothic"/>
                  <a:cs typeface="Century Gothic"/>
                </a:rPr>
                <a:t> </a:t>
              </a:r>
              <a:r>
                <a:rPr sz="955" b="1" dirty="0">
                  <a:latin typeface="Century Gothic"/>
                  <a:cs typeface="Century Gothic"/>
                </a:rPr>
                <a:t>Integration</a:t>
              </a:r>
              <a:r>
                <a:rPr sz="955" b="1" spc="-10" dirty="0">
                  <a:latin typeface="Century Gothic"/>
                  <a:cs typeface="Century Gothic"/>
                </a:rPr>
                <a:t> </a:t>
              </a:r>
              <a:r>
                <a:rPr sz="955" b="1" spc="-3" dirty="0">
                  <a:latin typeface="Century Gothic"/>
                  <a:cs typeface="Century Gothic"/>
                </a:rPr>
                <a:t>Manager</a:t>
              </a:r>
              <a:r>
                <a:rPr sz="955" b="1" spc="-24" dirty="0">
                  <a:latin typeface="Century Gothic"/>
                  <a:cs typeface="Century Gothic"/>
                </a:rPr>
                <a:t> </a:t>
              </a:r>
              <a:r>
                <a:rPr sz="955" dirty="0">
                  <a:latin typeface="Century Gothic"/>
                  <a:cs typeface="Century Gothic"/>
                </a:rPr>
                <a:t>–</a:t>
              </a:r>
              <a:r>
                <a:rPr sz="955" spc="-10" dirty="0">
                  <a:latin typeface="Century Gothic"/>
                  <a:cs typeface="Century Gothic"/>
                </a:rPr>
                <a:t> </a:t>
              </a:r>
              <a:r>
                <a:rPr sz="955" dirty="0">
                  <a:latin typeface="Century Gothic"/>
                  <a:cs typeface="Century Gothic"/>
                </a:rPr>
                <a:t>Karen</a:t>
              </a:r>
              <a:r>
                <a:rPr sz="955" spc="-10" dirty="0">
                  <a:latin typeface="Century Gothic"/>
                  <a:cs typeface="Century Gothic"/>
                </a:rPr>
                <a:t> </a:t>
              </a:r>
              <a:r>
                <a:rPr sz="955" spc="-3" dirty="0">
                  <a:latin typeface="Century Gothic"/>
                  <a:cs typeface="Century Gothic"/>
                </a:rPr>
                <a:t>White</a:t>
              </a:r>
              <a:endParaRPr sz="955">
                <a:latin typeface="Century Gothic"/>
                <a:cs typeface="Century Gothic"/>
              </a:endParaRPr>
            </a:p>
            <a:p>
              <a:pPr algn="ctr">
                <a:lnSpc>
                  <a:spcPct val="100000"/>
                </a:lnSpc>
              </a:pPr>
              <a:r>
                <a:rPr sz="955" b="1" spc="-3" dirty="0">
                  <a:latin typeface="Century Gothic"/>
                  <a:cs typeface="Century Gothic"/>
                </a:rPr>
                <a:t>ESH&amp;Q</a:t>
              </a:r>
              <a:r>
                <a:rPr sz="955" b="1" spc="-20" dirty="0">
                  <a:latin typeface="Century Gothic"/>
                  <a:cs typeface="Century Gothic"/>
                </a:rPr>
                <a:t> </a:t>
              </a:r>
              <a:r>
                <a:rPr sz="955" dirty="0">
                  <a:latin typeface="Century Gothic"/>
                  <a:cs typeface="Century Gothic"/>
                </a:rPr>
                <a:t>–</a:t>
              </a:r>
              <a:r>
                <a:rPr sz="955" spc="-17" dirty="0">
                  <a:latin typeface="Century Gothic"/>
                  <a:cs typeface="Century Gothic"/>
                </a:rPr>
                <a:t> </a:t>
              </a:r>
              <a:r>
                <a:rPr sz="955" spc="-3" dirty="0">
                  <a:latin typeface="Century Gothic"/>
                  <a:cs typeface="Century Gothic"/>
                </a:rPr>
                <a:t>Sam</a:t>
              </a:r>
              <a:r>
                <a:rPr sz="955" spc="-17" dirty="0">
                  <a:latin typeface="Century Gothic"/>
                  <a:cs typeface="Century Gothic"/>
                </a:rPr>
                <a:t> </a:t>
              </a:r>
              <a:r>
                <a:rPr sz="955" spc="-3" dirty="0">
                  <a:latin typeface="Century Gothic"/>
                  <a:cs typeface="Century Gothic"/>
                </a:rPr>
                <a:t>McKenzie</a:t>
              </a:r>
              <a:endParaRPr sz="955">
                <a:latin typeface="Century Gothic"/>
                <a:cs typeface="Century Gothic"/>
              </a:endParaRPr>
            </a:p>
            <a:p>
              <a:pPr marL="866" algn="ctr">
                <a:spcBef>
                  <a:spcPts val="27"/>
                </a:spcBef>
              </a:pPr>
              <a:r>
                <a:rPr sz="955" b="1" spc="-3" dirty="0">
                  <a:latin typeface="Century Gothic"/>
                  <a:cs typeface="Century Gothic"/>
                </a:rPr>
                <a:t>Sr.</a:t>
              </a:r>
              <a:r>
                <a:rPr sz="955" b="1" spc="-10" dirty="0">
                  <a:latin typeface="Century Gothic"/>
                  <a:cs typeface="Century Gothic"/>
                </a:rPr>
                <a:t> </a:t>
              </a:r>
              <a:r>
                <a:rPr sz="955" b="1" dirty="0">
                  <a:latin typeface="Century Gothic"/>
                  <a:cs typeface="Century Gothic"/>
                </a:rPr>
                <a:t>Administrative</a:t>
              </a:r>
              <a:r>
                <a:rPr sz="955" b="1" spc="-10" dirty="0">
                  <a:latin typeface="Century Gothic"/>
                  <a:cs typeface="Century Gothic"/>
                </a:rPr>
                <a:t> </a:t>
              </a:r>
              <a:r>
                <a:rPr sz="955" b="1" spc="-3" dirty="0">
                  <a:latin typeface="Century Gothic"/>
                  <a:cs typeface="Century Gothic"/>
                </a:rPr>
                <a:t>Assistant</a:t>
              </a:r>
              <a:r>
                <a:rPr sz="955" b="1" spc="-27" dirty="0">
                  <a:latin typeface="Century Gothic"/>
                  <a:cs typeface="Century Gothic"/>
                </a:rPr>
                <a:t> </a:t>
              </a:r>
              <a:r>
                <a:rPr sz="955" dirty="0">
                  <a:latin typeface="Century Gothic"/>
                  <a:cs typeface="Century Gothic"/>
                </a:rPr>
                <a:t>–</a:t>
              </a:r>
              <a:r>
                <a:rPr sz="955" spc="-14" dirty="0">
                  <a:latin typeface="Century Gothic"/>
                  <a:cs typeface="Century Gothic"/>
                </a:rPr>
                <a:t> </a:t>
              </a:r>
              <a:r>
                <a:rPr sz="955" dirty="0">
                  <a:latin typeface="Century Gothic"/>
                  <a:cs typeface="Century Gothic"/>
                </a:rPr>
                <a:t>Angie</a:t>
              </a:r>
              <a:r>
                <a:rPr sz="955" spc="-14" dirty="0">
                  <a:latin typeface="Century Gothic"/>
                  <a:cs typeface="Century Gothic"/>
                </a:rPr>
                <a:t> </a:t>
              </a:r>
              <a:r>
                <a:rPr sz="955" spc="-3" dirty="0">
                  <a:latin typeface="Century Gothic"/>
                  <a:cs typeface="Century Gothic"/>
                </a:rPr>
                <a:t>Woody</a:t>
              </a:r>
              <a:endParaRPr sz="955">
                <a:latin typeface="Century Gothic"/>
                <a:cs typeface="Century Gothic"/>
              </a:endParaRPr>
            </a:p>
          </p:txBody>
        </p:sp>
        <p:grpSp>
          <p:nvGrpSpPr>
            <p:cNvPr id="12" name="object 4">
              <a:extLst>
                <a:ext uri="{FF2B5EF4-FFF2-40B4-BE49-F238E27FC236}">
                  <a16:creationId xmlns:a16="http://schemas.microsoft.com/office/drawing/2014/main" id="{EEB2FA09-BA90-4132-9965-5E6A4BE021EB}"/>
                </a:ext>
              </a:extLst>
            </p:cNvPr>
            <p:cNvGrpSpPr/>
            <p:nvPr/>
          </p:nvGrpSpPr>
          <p:grpSpPr>
            <a:xfrm>
              <a:off x="4391273" y="593878"/>
              <a:ext cx="1707140" cy="458499"/>
              <a:chOff x="5272134" y="871021"/>
              <a:chExt cx="2503805" cy="672465"/>
            </a:xfrm>
          </p:grpSpPr>
          <p:sp>
            <p:nvSpPr>
              <p:cNvPr id="95" name="object 5">
                <a:extLst>
                  <a:ext uri="{FF2B5EF4-FFF2-40B4-BE49-F238E27FC236}">
                    <a16:creationId xmlns:a16="http://schemas.microsoft.com/office/drawing/2014/main" id="{46A90A18-AFF1-402C-BC24-77319FE67455}"/>
                  </a:ext>
                </a:extLst>
              </p:cNvPr>
              <p:cNvSpPr/>
              <p:nvPr/>
            </p:nvSpPr>
            <p:spPr>
              <a:xfrm>
                <a:off x="7771162" y="1333192"/>
                <a:ext cx="0" cy="210820"/>
              </a:xfrm>
              <a:custGeom>
                <a:avLst/>
                <a:gdLst/>
                <a:ahLst/>
                <a:cxnLst/>
                <a:rect l="l" t="t" r="r" b="b"/>
                <a:pathLst>
                  <a:path h="210819">
                    <a:moveTo>
                      <a:pt x="0" y="0"/>
                    </a:moveTo>
                    <a:lnTo>
                      <a:pt x="0" y="210206"/>
                    </a:lnTo>
                  </a:path>
                </a:pathLst>
              </a:custGeom>
              <a:ln w="9135">
                <a:solidFill>
                  <a:srgbClr val="000000"/>
                </a:solidFill>
              </a:ln>
            </p:spPr>
            <p:txBody>
              <a:bodyPr wrap="square" lIns="0" tIns="0" rIns="0" bIns="0" rtlCol="0"/>
              <a:lstStyle/>
              <a:p>
                <a:endParaRPr/>
              </a:p>
            </p:txBody>
          </p:sp>
          <p:sp>
            <p:nvSpPr>
              <p:cNvPr id="96" name="object 6">
                <a:extLst>
                  <a:ext uri="{FF2B5EF4-FFF2-40B4-BE49-F238E27FC236}">
                    <a16:creationId xmlns:a16="http://schemas.microsoft.com/office/drawing/2014/main" id="{B52DC6C8-F48C-46E4-A5D6-DE8A36AC5BDF}"/>
                  </a:ext>
                </a:extLst>
              </p:cNvPr>
              <p:cNvSpPr/>
              <p:nvPr/>
            </p:nvSpPr>
            <p:spPr>
              <a:xfrm>
                <a:off x="5272134" y="875589"/>
                <a:ext cx="327660" cy="0"/>
              </a:xfrm>
              <a:custGeom>
                <a:avLst/>
                <a:gdLst/>
                <a:ahLst/>
                <a:cxnLst/>
                <a:rect l="l" t="t" r="r" b="b"/>
                <a:pathLst>
                  <a:path w="327660">
                    <a:moveTo>
                      <a:pt x="327436" y="0"/>
                    </a:moveTo>
                    <a:lnTo>
                      <a:pt x="0" y="0"/>
                    </a:lnTo>
                  </a:path>
                </a:pathLst>
              </a:custGeom>
              <a:ln w="9135">
                <a:solidFill>
                  <a:srgbClr val="000000"/>
                </a:solidFill>
              </a:ln>
            </p:spPr>
            <p:txBody>
              <a:bodyPr wrap="square" lIns="0" tIns="0" rIns="0" bIns="0" rtlCol="0"/>
              <a:lstStyle/>
              <a:p>
                <a:endParaRPr/>
              </a:p>
            </p:txBody>
          </p:sp>
        </p:grpSp>
        <p:grpSp>
          <p:nvGrpSpPr>
            <p:cNvPr id="13" name="object 7">
              <a:extLst>
                <a:ext uri="{FF2B5EF4-FFF2-40B4-BE49-F238E27FC236}">
                  <a16:creationId xmlns:a16="http://schemas.microsoft.com/office/drawing/2014/main" id="{99DC744D-7B42-4C7E-BF82-1BA17306021D}"/>
                </a:ext>
              </a:extLst>
            </p:cNvPr>
            <p:cNvGrpSpPr/>
            <p:nvPr/>
          </p:nvGrpSpPr>
          <p:grpSpPr>
            <a:xfrm>
              <a:off x="4868708" y="2781618"/>
              <a:ext cx="1190625" cy="505691"/>
              <a:chOff x="5972371" y="4079706"/>
              <a:chExt cx="1746250" cy="741680"/>
            </a:xfrm>
          </p:grpSpPr>
          <p:sp>
            <p:nvSpPr>
              <p:cNvPr id="93" name="object 8">
                <a:extLst>
                  <a:ext uri="{FF2B5EF4-FFF2-40B4-BE49-F238E27FC236}">
                    <a16:creationId xmlns:a16="http://schemas.microsoft.com/office/drawing/2014/main" id="{AE2A1068-CB46-49B2-A9DD-602B8C0C425C}"/>
                  </a:ext>
                </a:extLst>
              </p:cNvPr>
              <p:cNvSpPr/>
              <p:nvPr/>
            </p:nvSpPr>
            <p:spPr>
              <a:xfrm>
                <a:off x="5977133" y="4084468"/>
                <a:ext cx="1736725" cy="732155"/>
              </a:xfrm>
              <a:custGeom>
                <a:avLst/>
                <a:gdLst/>
                <a:ahLst/>
                <a:cxnLst/>
                <a:rect l="l" t="t" r="r" b="b"/>
                <a:pathLst>
                  <a:path w="1736725" h="732154">
                    <a:moveTo>
                      <a:pt x="1736626" y="731679"/>
                    </a:moveTo>
                    <a:lnTo>
                      <a:pt x="1736626" y="0"/>
                    </a:lnTo>
                    <a:lnTo>
                      <a:pt x="0" y="0"/>
                    </a:lnTo>
                    <a:lnTo>
                      <a:pt x="0" y="731679"/>
                    </a:lnTo>
                    <a:lnTo>
                      <a:pt x="1736626" y="731679"/>
                    </a:lnTo>
                    <a:close/>
                  </a:path>
                </a:pathLst>
              </a:custGeom>
              <a:solidFill>
                <a:srgbClr val="F9EDD9"/>
              </a:solidFill>
            </p:spPr>
            <p:txBody>
              <a:bodyPr wrap="square" lIns="0" tIns="0" rIns="0" bIns="0" rtlCol="0"/>
              <a:lstStyle/>
              <a:p>
                <a:endParaRPr/>
              </a:p>
            </p:txBody>
          </p:sp>
          <p:sp>
            <p:nvSpPr>
              <p:cNvPr id="94" name="object 9">
                <a:extLst>
                  <a:ext uri="{FF2B5EF4-FFF2-40B4-BE49-F238E27FC236}">
                    <a16:creationId xmlns:a16="http://schemas.microsoft.com/office/drawing/2014/main" id="{C44D8D1A-29AE-424A-B794-CF6CAC19D5D3}"/>
                  </a:ext>
                </a:extLst>
              </p:cNvPr>
              <p:cNvSpPr/>
              <p:nvPr/>
            </p:nvSpPr>
            <p:spPr>
              <a:xfrm>
                <a:off x="5977133" y="4084468"/>
                <a:ext cx="1736725" cy="732155"/>
              </a:xfrm>
              <a:custGeom>
                <a:avLst/>
                <a:gdLst/>
                <a:ahLst/>
                <a:cxnLst/>
                <a:rect l="l" t="t" r="r" b="b"/>
                <a:pathLst>
                  <a:path w="1736725" h="732154">
                    <a:moveTo>
                      <a:pt x="0" y="731679"/>
                    </a:moveTo>
                    <a:lnTo>
                      <a:pt x="0" y="0"/>
                    </a:lnTo>
                    <a:lnTo>
                      <a:pt x="1736626" y="0"/>
                    </a:lnTo>
                    <a:lnTo>
                      <a:pt x="1736626" y="731679"/>
                    </a:lnTo>
                    <a:lnTo>
                      <a:pt x="0" y="731679"/>
                    </a:lnTo>
                    <a:close/>
                  </a:path>
                </a:pathLst>
              </a:custGeom>
              <a:ln w="9526">
                <a:solidFill>
                  <a:srgbClr val="000000"/>
                </a:solidFill>
              </a:ln>
            </p:spPr>
            <p:txBody>
              <a:bodyPr wrap="square" lIns="0" tIns="0" rIns="0" bIns="0" rtlCol="0"/>
              <a:lstStyle/>
              <a:p>
                <a:endParaRPr/>
              </a:p>
            </p:txBody>
          </p:sp>
        </p:grpSp>
        <p:sp>
          <p:nvSpPr>
            <p:cNvPr id="14" name="object 10">
              <a:extLst>
                <a:ext uri="{FF2B5EF4-FFF2-40B4-BE49-F238E27FC236}">
                  <a16:creationId xmlns:a16="http://schemas.microsoft.com/office/drawing/2014/main" id="{5981B151-0808-4792-97D5-26305B2F007F}"/>
                </a:ext>
              </a:extLst>
            </p:cNvPr>
            <p:cNvSpPr txBox="1"/>
            <p:nvPr/>
          </p:nvSpPr>
          <p:spPr>
            <a:xfrm>
              <a:off x="5094264" y="2866061"/>
              <a:ext cx="771958" cy="302670"/>
            </a:xfrm>
            <a:prstGeom prst="rect">
              <a:avLst/>
            </a:prstGeom>
          </p:spPr>
          <p:txBody>
            <a:bodyPr vert="horz" wrap="square" lIns="0" tIns="8659" rIns="0" bIns="0" rtlCol="0">
              <a:spAutoFit/>
            </a:bodyPr>
            <a:lstStyle/>
            <a:p>
              <a:pPr marL="8659">
                <a:spcBef>
                  <a:spcPts val="68"/>
                </a:spcBef>
              </a:pPr>
              <a:r>
                <a:rPr sz="955" b="1" spc="-3" dirty="0">
                  <a:latin typeface="Century Gothic"/>
                  <a:cs typeface="Century Gothic"/>
                </a:rPr>
                <a:t>Ring</a:t>
              </a:r>
              <a:r>
                <a:rPr sz="955" b="1" spc="-34" dirty="0">
                  <a:latin typeface="Century Gothic"/>
                  <a:cs typeface="Century Gothic"/>
                </a:rPr>
                <a:t> </a:t>
              </a:r>
              <a:r>
                <a:rPr sz="955" b="1" spc="-3" dirty="0">
                  <a:latin typeface="Century Gothic"/>
                  <a:cs typeface="Century Gothic"/>
                </a:rPr>
                <a:t>Systems</a:t>
              </a:r>
              <a:endParaRPr sz="955">
                <a:latin typeface="Century Gothic"/>
                <a:cs typeface="Century Gothic"/>
              </a:endParaRPr>
            </a:p>
            <a:p>
              <a:pPr marL="58447">
                <a:spcBef>
                  <a:spcPts val="24"/>
                </a:spcBef>
              </a:pPr>
              <a:r>
                <a:rPr sz="955" dirty="0">
                  <a:latin typeface="Century Gothic"/>
                  <a:cs typeface="Century Gothic"/>
                </a:rPr>
                <a:t>Nick</a:t>
              </a:r>
              <a:r>
                <a:rPr sz="955" spc="-34" dirty="0">
                  <a:latin typeface="Century Gothic"/>
                  <a:cs typeface="Century Gothic"/>
                </a:rPr>
                <a:t> </a:t>
              </a:r>
              <a:r>
                <a:rPr sz="955" spc="-3" dirty="0">
                  <a:latin typeface="Century Gothic"/>
                  <a:cs typeface="Century Gothic"/>
                </a:rPr>
                <a:t>Evans</a:t>
              </a:r>
              <a:endParaRPr sz="955">
                <a:latin typeface="Century Gothic"/>
                <a:cs typeface="Century Gothic"/>
              </a:endParaRPr>
            </a:p>
          </p:txBody>
        </p:sp>
        <p:grpSp>
          <p:nvGrpSpPr>
            <p:cNvPr id="15" name="object 11">
              <a:extLst>
                <a:ext uri="{FF2B5EF4-FFF2-40B4-BE49-F238E27FC236}">
                  <a16:creationId xmlns:a16="http://schemas.microsoft.com/office/drawing/2014/main" id="{C802F71A-E28F-498E-9A89-6E871DABF8AA}"/>
                </a:ext>
              </a:extLst>
            </p:cNvPr>
            <p:cNvGrpSpPr/>
            <p:nvPr/>
          </p:nvGrpSpPr>
          <p:grpSpPr>
            <a:xfrm>
              <a:off x="5460739" y="2703893"/>
              <a:ext cx="1861272" cy="583189"/>
              <a:chOff x="6840684" y="3965710"/>
              <a:chExt cx="2729865" cy="855344"/>
            </a:xfrm>
          </p:grpSpPr>
          <p:sp>
            <p:nvSpPr>
              <p:cNvPr id="90" name="object 12">
                <a:extLst>
                  <a:ext uri="{FF2B5EF4-FFF2-40B4-BE49-F238E27FC236}">
                    <a16:creationId xmlns:a16="http://schemas.microsoft.com/office/drawing/2014/main" id="{CF9C4E4F-EBD3-4CC3-A5CF-7AB7085354DC}"/>
                  </a:ext>
                </a:extLst>
              </p:cNvPr>
              <p:cNvSpPr/>
              <p:nvPr/>
            </p:nvSpPr>
            <p:spPr>
              <a:xfrm>
                <a:off x="6845447" y="3970472"/>
                <a:ext cx="925830" cy="114300"/>
              </a:xfrm>
              <a:custGeom>
                <a:avLst/>
                <a:gdLst/>
                <a:ahLst/>
                <a:cxnLst/>
                <a:rect l="l" t="t" r="r" b="b"/>
                <a:pathLst>
                  <a:path w="925829" h="114300">
                    <a:moveTo>
                      <a:pt x="925715" y="0"/>
                    </a:moveTo>
                    <a:lnTo>
                      <a:pt x="0" y="0"/>
                    </a:lnTo>
                    <a:lnTo>
                      <a:pt x="0" y="113996"/>
                    </a:lnTo>
                  </a:path>
                </a:pathLst>
              </a:custGeom>
              <a:ln w="9135">
                <a:solidFill>
                  <a:srgbClr val="000000"/>
                </a:solidFill>
              </a:ln>
            </p:spPr>
            <p:txBody>
              <a:bodyPr wrap="square" lIns="0" tIns="0" rIns="0" bIns="0" rtlCol="0"/>
              <a:lstStyle/>
              <a:p>
                <a:endParaRPr/>
              </a:p>
            </p:txBody>
          </p:sp>
          <p:sp>
            <p:nvSpPr>
              <p:cNvPr id="91" name="object 13">
                <a:extLst>
                  <a:ext uri="{FF2B5EF4-FFF2-40B4-BE49-F238E27FC236}">
                    <a16:creationId xmlns:a16="http://schemas.microsoft.com/office/drawing/2014/main" id="{6A2EF026-DFC8-41DD-AEE4-D736A0A0AFA4}"/>
                  </a:ext>
                </a:extLst>
              </p:cNvPr>
              <p:cNvSpPr/>
              <p:nvPr/>
            </p:nvSpPr>
            <p:spPr>
              <a:xfrm>
                <a:off x="7828565" y="4084469"/>
                <a:ext cx="1736725" cy="732155"/>
              </a:xfrm>
              <a:custGeom>
                <a:avLst/>
                <a:gdLst/>
                <a:ahLst/>
                <a:cxnLst/>
                <a:rect l="l" t="t" r="r" b="b"/>
                <a:pathLst>
                  <a:path w="1736725" h="732154">
                    <a:moveTo>
                      <a:pt x="1736626" y="731679"/>
                    </a:moveTo>
                    <a:lnTo>
                      <a:pt x="1736626" y="0"/>
                    </a:lnTo>
                    <a:lnTo>
                      <a:pt x="0" y="0"/>
                    </a:lnTo>
                    <a:lnTo>
                      <a:pt x="0" y="731679"/>
                    </a:lnTo>
                    <a:lnTo>
                      <a:pt x="1736626" y="731679"/>
                    </a:lnTo>
                    <a:close/>
                  </a:path>
                </a:pathLst>
              </a:custGeom>
              <a:solidFill>
                <a:srgbClr val="F9EDD9"/>
              </a:solidFill>
            </p:spPr>
            <p:txBody>
              <a:bodyPr wrap="square" lIns="0" tIns="0" rIns="0" bIns="0" rtlCol="0"/>
              <a:lstStyle/>
              <a:p>
                <a:endParaRPr/>
              </a:p>
            </p:txBody>
          </p:sp>
          <p:sp>
            <p:nvSpPr>
              <p:cNvPr id="92" name="object 14">
                <a:extLst>
                  <a:ext uri="{FF2B5EF4-FFF2-40B4-BE49-F238E27FC236}">
                    <a16:creationId xmlns:a16="http://schemas.microsoft.com/office/drawing/2014/main" id="{D0E10FE5-5087-4528-A843-1A66058D402F}"/>
                  </a:ext>
                </a:extLst>
              </p:cNvPr>
              <p:cNvSpPr/>
              <p:nvPr/>
            </p:nvSpPr>
            <p:spPr>
              <a:xfrm>
                <a:off x="7828565" y="4084469"/>
                <a:ext cx="1736725" cy="732155"/>
              </a:xfrm>
              <a:custGeom>
                <a:avLst/>
                <a:gdLst/>
                <a:ahLst/>
                <a:cxnLst/>
                <a:rect l="l" t="t" r="r" b="b"/>
                <a:pathLst>
                  <a:path w="1736725" h="732154">
                    <a:moveTo>
                      <a:pt x="0" y="731679"/>
                    </a:moveTo>
                    <a:lnTo>
                      <a:pt x="0" y="0"/>
                    </a:lnTo>
                    <a:lnTo>
                      <a:pt x="1736626" y="0"/>
                    </a:lnTo>
                    <a:lnTo>
                      <a:pt x="1736626" y="731679"/>
                    </a:lnTo>
                    <a:lnTo>
                      <a:pt x="0" y="731679"/>
                    </a:lnTo>
                    <a:close/>
                  </a:path>
                </a:pathLst>
              </a:custGeom>
              <a:ln w="9526">
                <a:solidFill>
                  <a:srgbClr val="000000"/>
                </a:solidFill>
              </a:ln>
            </p:spPr>
            <p:txBody>
              <a:bodyPr wrap="square" lIns="0" tIns="0" rIns="0" bIns="0" rtlCol="0"/>
              <a:lstStyle/>
              <a:p>
                <a:endParaRPr/>
              </a:p>
            </p:txBody>
          </p:sp>
        </p:grpSp>
        <p:sp>
          <p:nvSpPr>
            <p:cNvPr id="16" name="object 15">
              <a:extLst>
                <a:ext uri="{FF2B5EF4-FFF2-40B4-BE49-F238E27FC236}">
                  <a16:creationId xmlns:a16="http://schemas.microsoft.com/office/drawing/2014/main" id="{FF87CC3A-5661-41E4-B822-A692E1EE7214}"/>
                </a:ext>
              </a:extLst>
            </p:cNvPr>
            <p:cNvSpPr txBox="1"/>
            <p:nvPr/>
          </p:nvSpPr>
          <p:spPr>
            <a:xfrm>
              <a:off x="6213313" y="2868265"/>
              <a:ext cx="1060739" cy="302670"/>
            </a:xfrm>
            <a:prstGeom prst="rect">
              <a:avLst/>
            </a:prstGeom>
          </p:spPr>
          <p:txBody>
            <a:bodyPr vert="horz" wrap="square" lIns="0" tIns="8659" rIns="0" bIns="0" rtlCol="0">
              <a:spAutoFit/>
            </a:bodyPr>
            <a:lstStyle/>
            <a:p>
              <a:pPr algn="ctr">
                <a:spcBef>
                  <a:spcPts val="68"/>
                </a:spcBef>
              </a:pPr>
              <a:r>
                <a:rPr sz="955" b="1" spc="-3" dirty="0">
                  <a:latin typeface="Century Gothic"/>
                  <a:cs typeface="Century Gothic"/>
                </a:rPr>
                <a:t>First</a:t>
              </a:r>
              <a:r>
                <a:rPr sz="955" b="1" spc="-17" dirty="0">
                  <a:latin typeface="Century Gothic"/>
                  <a:cs typeface="Century Gothic"/>
                </a:rPr>
                <a:t> </a:t>
              </a:r>
              <a:r>
                <a:rPr sz="955" b="1" spc="-3" dirty="0">
                  <a:latin typeface="Century Gothic"/>
                  <a:cs typeface="Century Gothic"/>
                </a:rPr>
                <a:t>Target</a:t>
              </a:r>
              <a:r>
                <a:rPr sz="955" b="1" spc="-20" dirty="0">
                  <a:latin typeface="Century Gothic"/>
                  <a:cs typeface="Century Gothic"/>
                </a:rPr>
                <a:t> </a:t>
              </a:r>
              <a:r>
                <a:rPr sz="955" b="1" dirty="0">
                  <a:latin typeface="Century Gothic"/>
                  <a:cs typeface="Century Gothic"/>
                </a:rPr>
                <a:t>Station</a:t>
              </a:r>
              <a:endParaRPr sz="955">
                <a:latin typeface="Century Gothic"/>
                <a:cs typeface="Century Gothic"/>
              </a:endParaRPr>
            </a:p>
            <a:p>
              <a:pPr marR="28574" algn="ctr"/>
              <a:r>
                <a:rPr sz="955" spc="-3" dirty="0">
                  <a:latin typeface="Century Gothic"/>
                  <a:cs typeface="Century Gothic"/>
                </a:rPr>
                <a:t>Bernie</a:t>
              </a:r>
              <a:r>
                <a:rPr sz="955" spc="-31" dirty="0">
                  <a:latin typeface="Century Gothic"/>
                  <a:cs typeface="Century Gothic"/>
                </a:rPr>
                <a:t> </a:t>
              </a:r>
              <a:r>
                <a:rPr sz="955" spc="-3" dirty="0">
                  <a:latin typeface="Century Gothic"/>
                  <a:cs typeface="Century Gothic"/>
                </a:rPr>
                <a:t>Riemer</a:t>
              </a:r>
              <a:endParaRPr sz="955">
                <a:latin typeface="Century Gothic"/>
                <a:cs typeface="Century Gothic"/>
              </a:endParaRPr>
            </a:p>
          </p:txBody>
        </p:sp>
        <p:grpSp>
          <p:nvGrpSpPr>
            <p:cNvPr id="17" name="object 16">
              <a:extLst>
                <a:ext uri="{FF2B5EF4-FFF2-40B4-BE49-F238E27FC236}">
                  <a16:creationId xmlns:a16="http://schemas.microsoft.com/office/drawing/2014/main" id="{24F5D6E9-7483-4531-945B-95D7F76EC1DC}"/>
                </a:ext>
              </a:extLst>
            </p:cNvPr>
            <p:cNvGrpSpPr/>
            <p:nvPr/>
          </p:nvGrpSpPr>
          <p:grpSpPr>
            <a:xfrm>
              <a:off x="3606368" y="2703893"/>
              <a:ext cx="3123334" cy="583189"/>
              <a:chOff x="4120939" y="3965710"/>
              <a:chExt cx="4580890" cy="855344"/>
            </a:xfrm>
          </p:grpSpPr>
          <p:sp>
            <p:nvSpPr>
              <p:cNvPr id="87" name="object 17">
                <a:extLst>
                  <a:ext uri="{FF2B5EF4-FFF2-40B4-BE49-F238E27FC236}">
                    <a16:creationId xmlns:a16="http://schemas.microsoft.com/office/drawing/2014/main" id="{32FE17C2-39DF-4E2A-A699-481C45CCCD45}"/>
                  </a:ext>
                </a:extLst>
              </p:cNvPr>
              <p:cNvSpPr/>
              <p:nvPr/>
            </p:nvSpPr>
            <p:spPr>
              <a:xfrm>
                <a:off x="7771162" y="3970472"/>
                <a:ext cx="925830" cy="114300"/>
              </a:xfrm>
              <a:custGeom>
                <a:avLst/>
                <a:gdLst/>
                <a:ahLst/>
                <a:cxnLst/>
                <a:rect l="l" t="t" r="r" b="b"/>
                <a:pathLst>
                  <a:path w="925829" h="114300">
                    <a:moveTo>
                      <a:pt x="0" y="0"/>
                    </a:moveTo>
                    <a:lnTo>
                      <a:pt x="925715" y="0"/>
                    </a:lnTo>
                    <a:lnTo>
                      <a:pt x="925715" y="113996"/>
                    </a:lnTo>
                  </a:path>
                </a:pathLst>
              </a:custGeom>
              <a:ln w="9135">
                <a:solidFill>
                  <a:srgbClr val="000000"/>
                </a:solidFill>
              </a:ln>
            </p:spPr>
            <p:txBody>
              <a:bodyPr wrap="square" lIns="0" tIns="0" rIns="0" bIns="0" rtlCol="0"/>
              <a:lstStyle/>
              <a:p>
                <a:endParaRPr/>
              </a:p>
            </p:txBody>
          </p:sp>
          <p:sp>
            <p:nvSpPr>
              <p:cNvPr id="88" name="object 18">
                <a:extLst>
                  <a:ext uri="{FF2B5EF4-FFF2-40B4-BE49-F238E27FC236}">
                    <a16:creationId xmlns:a16="http://schemas.microsoft.com/office/drawing/2014/main" id="{063E0A4B-21E5-4ECF-9242-55602738AA7F}"/>
                  </a:ext>
                </a:extLst>
              </p:cNvPr>
              <p:cNvSpPr/>
              <p:nvPr/>
            </p:nvSpPr>
            <p:spPr>
              <a:xfrm>
                <a:off x="4125701" y="4084469"/>
                <a:ext cx="1736725" cy="732155"/>
              </a:xfrm>
              <a:custGeom>
                <a:avLst/>
                <a:gdLst/>
                <a:ahLst/>
                <a:cxnLst/>
                <a:rect l="l" t="t" r="r" b="b"/>
                <a:pathLst>
                  <a:path w="1736725" h="732154">
                    <a:moveTo>
                      <a:pt x="1736626" y="731679"/>
                    </a:moveTo>
                    <a:lnTo>
                      <a:pt x="1736626" y="0"/>
                    </a:lnTo>
                    <a:lnTo>
                      <a:pt x="0" y="0"/>
                    </a:lnTo>
                    <a:lnTo>
                      <a:pt x="0" y="731679"/>
                    </a:lnTo>
                    <a:lnTo>
                      <a:pt x="1736626" y="731679"/>
                    </a:lnTo>
                    <a:close/>
                  </a:path>
                </a:pathLst>
              </a:custGeom>
              <a:solidFill>
                <a:srgbClr val="F9EDD9"/>
              </a:solidFill>
            </p:spPr>
            <p:txBody>
              <a:bodyPr wrap="square" lIns="0" tIns="0" rIns="0" bIns="0" rtlCol="0"/>
              <a:lstStyle/>
              <a:p>
                <a:endParaRPr/>
              </a:p>
            </p:txBody>
          </p:sp>
          <p:sp>
            <p:nvSpPr>
              <p:cNvPr id="89" name="object 19">
                <a:extLst>
                  <a:ext uri="{FF2B5EF4-FFF2-40B4-BE49-F238E27FC236}">
                    <a16:creationId xmlns:a16="http://schemas.microsoft.com/office/drawing/2014/main" id="{1EC07BA8-AB39-4209-89E1-3D38A22E2A02}"/>
                  </a:ext>
                </a:extLst>
              </p:cNvPr>
              <p:cNvSpPr/>
              <p:nvPr/>
            </p:nvSpPr>
            <p:spPr>
              <a:xfrm>
                <a:off x="4125701" y="4084469"/>
                <a:ext cx="1736725" cy="732155"/>
              </a:xfrm>
              <a:custGeom>
                <a:avLst/>
                <a:gdLst/>
                <a:ahLst/>
                <a:cxnLst/>
                <a:rect l="l" t="t" r="r" b="b"/>
                <a:pathLst>
                  <a:path w="1736725" h="732154">
                    <a:moveTo>
                      <a:pt x="0" y="731679"/>
                    </a:moveTo>
                    <a:lnTo>
                      <a:pt x="0" y="0"/>
                    </a:lnTo>
                    <a:lnTo>
                      <a:pt x="1736626" y="0"/>
                    </a:lnTo>
                    <a:lnTo>
                      <a:pt x="1736626" y="731679"/>
                    </a:lnTo>
                    <a:lnTo>
                      <a:pt x="0" y="731679"/>
                    </a:lnTo>
                    <a:close/>
                  </a:path>
                </a:pathLst>
              </a:custGeom>
              <a:ln w="9526">
                <a:solidFill>
                  <a:srgbClr val="000000"/>
                </a:solidFill>
              </a:ln>
            </p:spPr>
            <p:txBody>
              <a:bodyPr wrap="square" lIns="0" tIns="0" rIns="0" bIns="0" rtlCol="0"/>
              <a:lstStyle/>
              <a:p>
                <a:endParaRPr/>
              </a:p>
            </p:txBody>
          </p:sp>
        </p:grpSp>
        <p:sp>
          <p:nvSpPr>
            <p:cNvPr id="18" name="object 20">
              <a:extLst>
                <a:ext uri="{FF2B5EF4-FFF2-40B4-BE49-F238E27FC236}">
                  <a16:creationId xmlns:a16="http://schemas.microsoft.com/office/drawing/2014/main" id="{128D7476-5237-4A00-813C-CF03603429D5}"/>
                </a:ext>
              </a:extLst>
            </p:cNvPr>
            <p:cNvSpPr txBox="1"/>
            <p:nvPr/>
          </p:nvSpPr>
          <p:spPr>
            <a:xfrm>
              <a:off x="3878228" y="2866061"/>
              <a:ext cx="648132" cy="302670"/>
            </a:xfrm>
            <a:prstGeom prst="rect">
              <a:avLst/>
            </a:prstGeom>
          </p:spPr>
          <p:txBody>
            <a:bodyPr vert="horz" wrap="square" lIns="0" tIns="8659" rIns="0" bIns="0" rtlCol="0">
              <a:spAutoFit/>
            </a:bodyPr>
            <a:lstStyle/>
            <a:p>
              <a:pPr marL="8659">
                <a:spcBef>
                  <a:spcPts val="68"/>
                </a:spcBef>
              </a:pPr>
              <a:r>
                <a:rPr sz="955" b="1" spc="-3" dirty="0">
                  <a:latin typeface="Century Gothic"/>
                  <a:cs typeface="Century Gothic"/>
                </a:rPr>
                <a:t>R</a:t>
              </a:r>
              <a:r>
                <a:rPr sz="955" b="1" dirty="0">
                  <a:latin typeface="Century Gothic"/>
                  <a:cs typeface="Century Gothic"/>
                </a:rPr>
                <a:t>F </a:t>
              </a:r>
              <a:r>
                <a:rPr sz="955" b="1" spc="-3" dirty="0">
                  <a:latin typeface="Century Gothic"/>
                  <a:cs typeface="Century Gothic"/>
                </a:rPr>
                <a:t>Systems</a:t>
              </a:r>
              <a:endParaRPr sz="955">
                <a:latin typeface="Century Gothic"/>
                <a:cs typeface="Century Gothic"/>
              </a:endParaRPr>
            </a:p>
            <a:p>
              <a:pPr marL="21647">
                <a:spcBef>
                  <a:spcPts val="24"/>
                </a:spcBef>
              </a:pPr>
              <a:r>
                <a:rPr sz="955" spc="-3" dirty="0">
                  <a:latin typeface="Century Gothic"/>
                  <a:cs typeface="Century Gothic"/>
                </a:rPr>
                <a:t>Joh</a:t>
              </a:r>
              <a:r>
                <a:rPr sz="955" dirty="0">
                  <a:latin typeface="Century Gothic"/>
                  <a:cs typeface="Century Gothic"/>
                </a:rPr>
                <a:t>n </a:t>
              </a:r>
              <a:r>
                <a:rPr sz="955" spc="-3" dirty="0">
                  <a:latin typeface="Century Gothic"/>
                  <a:cs typeface="Century Gothic"/>
                </a:rPr>
                <a:t>Moss</a:t>
              </a:r>
              <a:endParaRPr sz="955">
                <a:latin typeface="Century Gothic"/>
                <a:cs typeface="Century Gothic"/>
              </a:endParaRPr>
            </a:p>
          </p:txBody>
        </p:sp>
        <p:grpSp>
          <p:nvGrpSpPr>
            <p:cNvPr id="19" name="object 21">
              <a:extLst>
                <a:ext uri="{FF2B5EF4-FFF2-40B4-BE49-F238E27FC236}">
                  <a16:creationId xmlns:a16="http://schemas.microsoft.com/office/drawing/2014/main" id="{9F007A3F-B813-485B-A19E-F08C048F2F39}"/>
                </a:ext>
              </a:extLst>
            </p:cNvPr>
            <p:cNvGrpSpPr/>
            <p:nvPr/>
          </p:nvGrpSpPr>
          <p:grpSpPr>
            <a:xfrm>
              <a:off x="4198399" y="2703893"/>
              <a:ext cx="4385830" cy="583189"/>
              <a:chOff x="4989252" y="3965710"/>
              <a:chExt cx="6432550" cy="855344"/>
            </a:xfrm>
          </p:grpSpPr>
          <p:sp>
            <p:nvSpPr>
              <p:cNvPr id="84" name="object 22">
                <a:extLst>
                  <a:ext uri="{FF2B5EF4-FFF2-40B4-BE49-F238E27FC236}">
                    <a16:creationId xmlns:a16="http://schemas.microsoft.com/office/drawing/2014/main" id="{CB25E3C7-55DF-4DF9-B57A-11596D4D9EAB}"/>
                  </a:ext>
                </a:extLst>
              </p:cNvPr>
              <p:cNvSpPr/>
              <p:nvPr/>
            </p:nvSpPr>
            <p:spPr>
              <a:xfrm>
                <a:off x="4994015" y="3970472"/>
                <a:ext cx="2777490" cy="114300"/>
              </a:xfrm>
              <a:custGeom>
                <a:avLst/>
                <a:gdLst/>
                <a:ahLst/>
                <a:cxnLst/>
                <a:rect l="l" t="t" r="r" b="b"/>
                <a:pathLst>
                  <a:path w="2777490" h="114300">
                    <a:moveTo>
                      <a:pt x="2777147" y="0"/>
                    </a:moveTo>
                    <a:lnTo>
                      <a:pt x="0" y="0"/>
                    </a:lnTo>
                    <a:lnTo>
                      <a:pt x="0" y="113996"/>
                    </a:lnTo>
                  </a:path>
                </a:pathLst>
              </a:custGeom>
              <a:ln w="9135">
                <a:solidFill>
                  <a:srgbClr val="000000"/>
                </a:solidFill>
              </a:ln>
            </p:spPr>
            <p:txBody>
              <a:bodyPr wrap="square" lIns="0" tIns="0" rIns="0" bIns="0" rtlCol="0"/>
              <a:lstStyle/>
              <a:p>
                <a:endParaRPr/>
              </a:p>
            </p:txBody>
          </p:sp>
          <p:sp>
            <p:nvSpPr>
              <p:cNvPr id="85" name="object 23">
                <a:extLst>
                  <a:ext uri="{FF2B5EF4-FFF2-40B4-BE49-F238E27FC236}">
                    <a16:creationId xmlns:a16="http://schemas.microsoft.com/office/drawing/2014/main" id="{D7E9548F-A6D4-48DC-8E05-0CE61E6A44EE}"/>
                  </a:ext>
                </a:extLst>
              </p:cNvPr>
              <p:cNvSpPr/>
              <p:nvPr/>
            </p:nvSpPr>
            <p:spPr>
              <a:xfrm>
                <a:off x="9679189" y="4084469"/>
                <a:ext cx="1737995" cy="732155"/>
              </a:xfrm>
              <a:custGeom>
                <a:avLst/>
                <a:gdLst/>
                <a:ahLst/>
                <a:cxnLst/>
                <a:rect l="l" t="t" r="r" b="b"/>
                <a:pathLst>
                  <a:path w="1737995" h="732154">
                    <a:moveTo>
                      <a:pt x="1737435" y="731679"/>
                    </a:moveTo>
                    <a:lnTo>
                      <a:pt x="1737435" y="0"/>
                    </a:lnTo>
                    <a:lnTo>
                      <a:pt x="0" y="0"/>
                    </a:lnTo>
                    <a:lnTo>
                      <a:pt x="0" y="731679"/>
                    </a:lnTo>
                    <a:lnTo>
                      <a:pt x="1737435" y="731679"/>
                    </a:lnTo>
                    <a:close/>
                  </a:path>
                </a:pathLst>
              </a:custGeom>
              <a:solidFill>
                <a:srgbClr val="F9EDD9"/>
              </a:solidFill>
            </p:spPr>
            <p:txBody>
              <a:bodyPr wrap="square" lIns="0" tIns="0" rIns="0" bIns="0" rtlCol="0"/>
              <a:lstStyle/>
              <a:p>
                <a:endParaRPr/>
              </a:p>
            </p:txBody>
          </p:sp>
          <p:sp>
            <p:nvSpPr>
              <p:cNvPr id="86" name="object 24">
                <a:extLst>
                  <a:ext uri="{FF2B5EF4-FFF2-40B4-BE49-F238E27FC236}">
                    <a16:creationId xmlns:a16="http://schemas.microsoft.com/office/drawing/2014/main" id="{C34B7036-4934-4CE6-8521-EB1F71B9DEE6}"/>
                  </a:ext>
                </a:extLst>
              </p:cNvPr>
              <p:cNvSpPr/>
              <p:nvPr/>
            </p:nvSpPr>
            <p:spPr>
              <a:xfrm>
                <a:off x="9679189" y="4084469"/>
                <a:ext cx="1737995" cy="732155"/>
              </a:xfrm>
              <a:custGeom>
                <a:avLst/>
                <a:gdLst/>
                <a:ahLst/>
                <a:cxnLst/>
                <a:rect l="l" t="t" r="r" b="b"/>
                <a:pathLst>
                  <a:path w="1737995" h="732154">
                    <a:moveTo>
                      <a:pt x="0" y="731679"/>
                    </a:moveTo>
                    <a:lnTo>
                      <a:pt x="0" y="0"/>
                    </a:lnTo>
                    <a:lnTo>
                      <a:pt x="1737435" y="0"/>
                    </a:lnTo>
                    <a:lnTo>
                      <a:pt x="1737435" y="731679"/>
                    </a:lnTo>
                    <a:lnTo>
                      <a:pt x="0" y="731679"/>
                    </a:lnTo>
                    <a:close/>
                  </a:path>
                </a:pathLst>
              </a:custGeom>
              <a:ln w="9526">
                <a:solidFill>
                  <a:srgbClr val="000000"/>
                </a:solidFill>
              </a:ln>
            </p:spPr>
            <p:txBody>
              <a:bodyPr wrap="square" lIns="0" tIns="0" rIns="0" bIns="0" rtlCol="0"/>
              <a:lstStyle/>
              <a:p>
                <a:endParaRPr/>
              </a:p>
            </p:txBody>
          </p:sp>
        </p:grpSp>
        <p:sp>
          <p:nvSpPr>
            <p:cNvPr id="20" name="object 25">
              <a:extLst>
                <a:ext uri="{FF2B5EF4-FFF2-40B4-BE49-F238E27FC236}">
                  <a16:creationId xmlns:a16="http://schemas.microsoft.com/office/drawing/2014/main" id="{67BB8009-403D-4BA5-BAF5-042E7673E877}"/>
                </a:ext>
              </a:extLst>
            </p:cNvPr>
            <p:cNvSpPr txBox="1"/>
            <p:nvPr/>
          </p:nvSpPr>
          <p:spPr>
            <a:xfrm>
              <a:off x="7585871" y="2795499"/>
              <a:ext cx="805728" cy="449633"/>
            </a:xfrm>
            <a:prstGeom prst="rect">
              <a:avLst/>
            </a:prstGeom>
          </p:spPr>
          <p:txBody>
            <a:bodyPr vert="horz" wrap="square" lIns="0" tIns="8659" rIns="0" bIns="0" rtlCol="0">
              <a:spAutoFit/>
            </a:bodyPr>
            <a:lstStyle/>
            <a:p>
              <a:pPr marL="8659" marR="3464" algn="ctr">
                <a:spcBef>
                  <a:spcPts val="68"/>
                </a:spcBef>
              </a:pPr>
              <a:r>
                <a:rPr sz="955" b="1" dirty="0">
                  <a:latin typeface="Century Gothic"/>
                  <a:cs typeface="Century Gothic"/>
                </a:rPr>
                <a:t>Conventional  </a:t>
              </a:r>
              <a:r>
                <a:rPr sz="955" b="1" spc="-3" dirty="0">
                  <a:latin typeface="Century Gothic"/>
                  <a:cs typeface="Century Gothic"/>
                </a:rPr>
                <a:t>Facilities </a:t>
              </a:r>
              <a:r>
                <a:rPr sz="955" b="1" dirty="0">
                  <a:latin typeface="Century Gothic"/>
                  <a:cs typeface="Century Gothic"/>
                </a:rPr>
                <a:t> </a:t>
              </a:r>
              <a:r>
                <a:rPr sz="955" spc="-3" dirty="0">
                  <a:latin typeface="Century Gothic"/>
                  <a:cs typeface="Century Gothic"/>
                </a:rPr>
                <a:t>Mark</a:t>
              </a:r>
              <a:r>
                <a:rPr sz="955" spc="-48" dirty="0">
                  <a:latin typeface="Century Gothic"/>
                  <a:cs typeface="Century Gothic"/>
                </a:rPr>
                <a:t> </a:t>
              </a:r>
              <a:r>
                <a:rPr sz="955" spc="-3" dirty="0">
                  <a:latin typeface="Century Gothic"/>
                  <a:cs typeface="Century Gothic"/>
                </a:rPr>
                <a:t>Connell</a:t>
              </a:r>
              <a:endParaRPr sz="955">
                <a:latin typeface="Century Gothic"/>
                <a:cs typeface="Century Gothic"/>
              </a:endParaRPr>
            </a:p>
          </p:txBody>
        </p:sp>
        <p:grpSp>
          <p:nvGrpSpPr>
            <p:cNvPr id="21" name="object 26">
              <a:extLst>
                <a:ext uri="{FF2B5EF4-FFF2-40B4-BE49-F238E27FC236}">
                  <a16:creationId xmlns:a16="http://schemas.microsoft.com/office/drawing/2014/main" id="{62C6D82C-705B-4C2E-853E-802083DDE31A}"/>
                </a:ext>
              </a:extLst>
            </p:cNvPr>
            <p:cNvGrpSpPr/>
            <p:nvPr/>
          </p:nvGrpSpPr>
          <p:grpSpPr>
            <a:xfrm>
              <a:off x="2344028" y="2703893"/>
              <a:ext cx="5647892" cy="583189"/>
              <a:chOff x="2269507" y="3965710"/>
              <a:chExt cx="8283575" cy="855344"/>
            </a:xfrm>
          </p:grpSpPr>
          <p:sp>
            <p:nvSpPr>
              <p:cNvPr id="81" name="object 27">
                <a:extLst>
                  <a:ext uri="{FF2B5EF4-FFF2-40B4-BE49-F238E27FC236}">
                    <a16:creationId xmlns:a16="http://schemas.microsoft.com/office/drawing/2014/main" id="{B8CAE643-28D1-438E-A121-D4550947C649}"/>
                  </a:ext>
                </a:extLst>
              </p:cNvPr>
              <p:cNvSpPr/>
              <p:nvPr/>
            </p:nvSpPr>
            <p:spPr>
              <a:xfrm>
                <a:off x="7771162" y="3970472"/>
                <a:ext cx="2777490" cy="114300"/>
              </a:xfrm>
              <a:custGeom>
                <a:avLst/>
                <a:gdLst/>
                <a:ahLst/>
                <a:cxnLst/>
                <a:rect l="l" t="t" r="r" b="b"/>
                <a:pathLst>
                  <a:path w="2777490" h="114300">
                    <a:moveTo>
                      <a:pt x="0" y="0"/>
                    </a:moveTo>
                    <a:lnTo>
                      <a:pt x="2777147" y="0"/>
                    </a:lnTo>
                    <a:lnTo>
                      <a:pt x="2777147" y="113996"/>
                    </a:lnTo>
                  </a:path>
                </a:pathLst>
              </a:custGeom>
              <a:ln w="9135">
                <a:solidFill>
                  <a:srgbClr val="000000"/>
                </a:solidFill>
              </a:ln>
            </p:spPr>
            <p:txBody>
              <a:bodyPr wrap="square" lIns="0" tIns="0" rIns="0" bIns="0" rtlCol="0"/>
              <a:lstStyle/>
              <a:p>
                <a:endParaRPr/>
              </a:p>
            </p:txBody>
          </p:sp>
          <p:sp>
            <p:nvSpPr>
              <p:cNvPr id="82" name="object 28">
                <a:extLst>
                  <a:ext uri="{FF2B5EF4-FFF2-40B4-BE49-F238E27FC236}">
                    <a16:creationId xmlns:a16="http://schemas.microsoft.com/office/drawing/2014/main" id="{13DE2BCB-40A8-4E02-8AE2-E023898773EB}"/>
                  </a:ext>
                </a:extLst>
              </p:cNvPr>
              <p:cNvSpPr/>
              <p:nvPr/>
            </p:nvSpPr>
            <p:spPr>
              <a:xfrm>
                <a:off x="2274269" y="4084469"/>
                <a:ext cx="1737995" cy="732155"/>
              </a:xfrm>
              <a:custGeom>
                <a:avLst/>
                <a:gdLst/>
                <a:ahLst/>
                <a:cxnLst/>
                <a:rect l="l" t="t" r="r" b="b"/>
                <a:pathLst>
                  <a:path w="1737995" h="732154">
                    <a:moveTo>
                      <a:pt x="1737435" y="731679"/>
                    </a:moveTo>
                    <a:lnTo>
                      <a:pt x="1737435" y="0"/>
                    </a:lnTo>
                    <a:lnTo>
                      <a:pt x="0" y="0"/>
                    </a:lnTo>
                    <a:lnTo>
                      <a:pt x="0" y="731679"/>
                    </a:lnTo>
                    <a:lnTo>
                      <a:pt x="1737435" y="731679"/>
                    </a:lnTo>
                    <a:close/>
                  </a:path>
                </a:pathLst>
              </a:custGeom>
              <a:solidFill>
                <a:srgbClr val="F9EDD9"/>
              </a:solidFill>
            </p:spPr>
            <p:txBody>
              <a:bodyPr wrap="square" lIns="0" tIns="0" rIns="0" bIns="0" rtlCol="0"/>
              <a:lstStyle/>
              <a:p>
                <a:endParaRPr/>
              </a:p>
            </p:txBody>
          </p:sp>
          <p:sp>
            <p:nvSpPr>
              <p:cNvPr id="83" name="object 29">
                <a:extLst>
                  <a:ext uri="{FF2B5EF4-FFF2-40B4-BE49-F238E27FC236}">
                    <a16:creationId xmlns:a16="http://schemas.microsoft.com/office/drawing/2014/main" id="{9BB2CB67-7D95-469C-8497-F8010156468D}"/>
                  </a:ext>
                </a:extLst>
              </p:cNvPr>
              <p:cNvSpPr/>
              <p:nvPr/>
            </p:nvSpPr>
            <p:spPr>
              <a:xfrm>
                <a:off x="2274269" y="4084469"/>
                <a:ext cx="1737995" cy="732155"/>
              </a:xfrm>
              <a:custGeom>
                <a:avLst/>
                <a:gdLst/>
                <a:ahLst/>
                <a:cxnLst/>
                <a:rect l="l" t="t" r="r" b="b"/>
                <a:pathLst>
                  <a:path w="1737995" h="732154">
                    <a:moveTo>
                      <a:pt x="0" y="731679"/>
                    </a:moveTo>
                    <a:lnTo>
                      <a:pt x="0" y="0"/>
                    </a:lnTo>
                    <a:lnTo>
                      <a:pt x="1737435" y="0"/>
                    </a:lnTo>
                    <a:lnTo>
                      <a:pt x="1737435" y="731679"/>
                    </a:lnTo>
                    <a:lnTo>
                      <a:pt x="0" y="731679"/>
                    </a:lnTo>
                    <a:close/>
                  </a:path>
                </a:pathLst>
              </a:custGeom>
              <a:ln w="9526">
                <a:solidFill>
                  <a:srgbClr val="000000"/>
                </a:solidFill>
              </a:ln>
            </p:spPr>
            <p:txBody>
              <a:bodyPr wrap="square" lIns="0" tIns="0" rIns="0" bIns="0" rtlCol="0"/>
              <a:lstStyle/>
              <a:p>
                <a:endParaRPr/>
              </a:p>
            </p:txBody>
          </p:sp>
        </p:grpSp>
        <p:sp>
          <p:nvSpPr>
            <p:cNvPr id="22" name="object 30">
              <a:extLst>
                <a:ext uri="{FF2B5EF4-FFF2-40B4-BE49-F238E27FC236}">
                  <a16:creationId xmlns:a16="http://schemas.microsoft.com/office/drawing/2014/main" id="{D6BFE885-095E-482A-9065-7F2D4A090D6B}"/>
                </a:ext>
              </a:extLst>
            </p:cNvPr>
            <p:cNvSpPr txBox="1"/>
            <p:nvPr/>
          </p:nvSpPr>
          <p:spPr>
            <a:xfrm>
              <a:off x="2575097" y="2866061"/>
              <a:ext cx="730394" cy="302670"/>
            </a:xfrm>
            <a:prstGeom prst="rect">
              <a:avLst/>
            </a:prstGeom>
          </p:spPr>
          <p:txBody>
            <a:bodyPr vert="horz" wrap="square" lIns="0" tIns="8659" rIns="0" bIns="0" rtlCol="0">
              <a:spAutoFit/>
            </a:bodyPr>
            <a:lstStyle/>
            <a:p>
              <a:pPr marL="8659">
                <a:spcBef>
                  <a:spcPts val="68"/>
                </a:spcBef>
              </a:pPr>
              <a:r>
                <a:rPr sz="955" b="1" dirty="0">
                  <a:latin typeface="Century Gothic"/>
                  <a:cs typeface="Century Gothic"/>
                </a:rPr>
                <a:t>SCL</a:t>
              </a:r>
              <a:r>
                <a:rPr sz="955" b="1" spc="-3" dirty="0">
                  <a:latin typeface="Century Gothic"/>
                  <a:cs typeface="Century Gothic"/>
                </a:rPr>
                <a:t> </a:t>
              </a:r>
              <a:r>
                <a:rPr sz="955" b="1" dirty="0">
                  <a:latin typeface="Century Gothic"/>
                  <a:cs typeface="Century Gothic"/>
                </a:rPr>
                <a:t>Systems</a:t>
              </a:r>
              <a:endParaRPr sz="955">
                <a:latin typeface="Century Gothic"/>
                <a:cs typeface="Century Gothic"/>
              </a:endParaRPr>
            </a:p>
            <a:p>
              <a:pPr marL="14720">
                <a:spcBef>
                  <a:spcPts val="24"/>
                </a:spcBef>
              </a:pPr>
              <a:r>
                <a:rPr sz="955" spc="-3" dirty="0">
                  <a:latin typeface="Century Gothic"/>
                  <a:cs typeface="Century Gothic"/>
                </a:rPr>
                <a:t>Mat</a:t>
              </a:r>
              <a:r>
                <a:rPr sz="955" dirty="0">
                  <a:latin typeface="Century Gothic"/>
                  <a:cs typeface="Century Gothic"/>
                </a:rPr>
                <a:t>t </a:t>
              </a:r>
              <a:r>
                <a:rPr sz="955" spc="-3" dirty="0">
                  <a:latin typeface="Century Gothic"/>
                  <a:cs typeface="Century Gothic"/>
                </a:rPr>
                <a:t>Howell</a:t>
              </a:r>
              <a:endParaRPr sz="955">
                <a:latin typeface="Century Gothic"/>
                <a:cs typeface="Century Gothic"/>
              </a:endParaRPr>
            </a:p>
          </p:txBody>
        </p:sp>
        <p:grpSp>
          <p:nvGrpSpPr>
            <p:cNvPr id="23" name="object 31">
              <a:extLst>
                <a:ext uri="{FF2B5EF4-FFF2-40B4-BE49-F238E27FC236}">
                  <a16:creationId xmlns:a16="http://schemas.microsoft.com/office/drawing/2014/main" id="{95D018D9-09C6-4BD8-9EA1-174B7F385C9C}"/>
                </a:ext>
              </a:extLst>
            </p:cNvPr>
            <p:cNvGrpSpPr/>
            <p:nvPr/>
          </p:nvGrpSpPr>
          <p:grpSpPr>
            <a:xfrm>
              <a:off x="2936059" y="2703893"/>
              <a:ext cx="6909955" cy="583189"/>
              <a:chOff x="3137820" y="3965710"/>
              <a:chExt cx="10134600" cy="855344"/>
            </a:xfrm>
          </p:grpSpPr>
          <p:sp>
            <p:nvSpPr>
              <p:cNvPr id="78" name="object 32">
                <a:extLst>
                  <a:ext uri="{FF2B5EF4-FFF2-40B4-BE49-F238E27FC236}">
                    <a16:creationId xmlns:a16="http://schemas.microsoft.com/office/drawing/2014/main" id="{2393311C-FACC-4DAD-AA23-22B34D062F2F}"/>
                  </a:ext>
                </a:extLst>
              </p:cNvPr>
              <p:cNvSpPr/>
              <p:nvPr/>
            </p:nvSpPr>
            <p:spPr>
              <a:xfrm>
                <a:off x="3142583" y="3970472"/>
                <a:ext cx="4629150" cy="114300"/>
              </a:xfrm>
              <a:custGeom>
                <a:avLst/>
                <a:gdLst/>
                <a:ahLst/>
                <a:cxnLst/>
                <a:rect l="l" t="t" r="r" b="b"/>
                <a:pathLst>
                  <a:path w="4629150" h="114300">
                    <a:moveTo>
                      <a:pt x="4628579" y="0"/>
                    </a:moveTo>
                    <a:lnTo>
                      <a:pt x="0" y="0"/>
                    </a:lnTo>
                    <a:lnTo>
                      <a:pt x="0" y="113996"/>
                    </a:lnTo>
                  </a:path>
                </a:pathLst>
              </a:custGeom>
              <a:ln w="9135">
                <a:solidFill>
                  <a:srgbClr val="000000"/>
                </a:solidFill>
              </a:ln>
            </p:spPr>
            <p:txBody>
              <a:bodyPr wrap="square" lIns="0" tIns="0" rIns="0" bIns="0" rtlCol="0"/>
              <a:lstStyle/>
              <a:p>
                <a:endParaRPr/>
              </a:p>
            </p:txBody>
          </p:sp>
          <p:sp>
            <p:nvSpPr>
              <p:cNvPr id="79" name="object 33">
                <a:extLst>
                  <a:ext uri="{FF2B5EF4-FFF2-40B4-BE49-F238E27FC236}">
                    <a16:creationId xmlns:a16="http://schemas.microsoft.com/office/drawing/2014/main" id="{81E9BFA8-0929-4784-9333-8893A59C2668}"/>
                  </a:ext>
                </a:extLst>
              </p:cNvPr>
              <p:cNvSpPr/>
              <p:nvPr/>
            </p:nvSpPr>
            <p:spPr>
              <a:xfrm>
                <a:off x="11530620" y="4084469"/>
                <a:ext cx="1736725" cy="732155"/>
              </a:xfrm>
              <a:custGeom>
                <a:avLst/>
                <a:gdLst/>
                <a:ahLst/>
                <a:cxnLst/>
                <a:rect l="l" t="t" r="r" b="b"/>
                <a:pathLst>
                  <a:path w="1736725" h="732154">
                    <a:moveTo>
                      <a:pt x="1736626" y="731679"/>
                    </a:moveTo>
                    <a:lnTo>
                      <a:pt x="1736626" y="0"/>
                    </a:lnTo>
                    <a:lnTo>
                      <a:pt x="0" y="0"/>
                    </a:lnTo>
                    <a:lnTo>
                      <a:pt x="0" y="731679"/>
                    </a:lnTo>
                    <a:lnTo>
                      <a:pt x="1736626" y="731679"/>
                    </a:lnTo>
                    <a:close/>
                  </a:path>
                </a:pathLst>
              </a:custGeom>
              <a:solidFill>
                <a:srgbClr val="F9EDD9"/>
              </a:solidFill>
            </p:spPr>
            <p:txBody>
              <a:bodyPr wrap="square" lIns="0" tIns="0" rIns="0" bIns="0" rtlCol="0"/>
              <a:lstStyle/>
              <a:p>
                <a:endParaRPr/>
              </a:p>
            </p:txBody>
          </p:sp>
          <p:sp>
            <p:nvSpPr>
              <p:cNvPr id="80" name="object 34">
                <a:extLst>
                  <a:ext uri="{FF2B5EF4-FFF2-40B4-BE49-F238E27FC236}">
                    <a16:creationId xmlns:a16="http://schemas.microsoft.com/office/drawing/2014/main" id="{9C970599-1B70-4E4F-8C51-72300E883E97}"/>
                  </a:ext>
                </a:extLst>
              </p:cNvPr>
              <p:cNvSpPr/>
              <p:nvPr/>
            </p:nvSpPr>
            <p:spPr>
              <a:xfrm>
                <a:off x="11530620" y="4084469"/>
                <a:ext cx="1736725" cy="732155"/>
              </a:xfrm>
              <a:custGeom>
                <a:avLst/>
                <a:gdLst/>
                <a:ahLst/>
                <a:cxnLst/>
                <a:rect l="l" t="t" r="r" b="b"/>
                <a:pathLst>
                  <a:path w="1736725" h="732154">
                    <a:moveTo>
                      <a:pt x="0" y="731679"/>
                    </a:moveTo>
                    <a:lnTo>
                      <a:pt x="0" y="0"/>
                    </a:lnTo>
                    <a:lnTo>
                      <a:pt x="1736626" y="0"/>
                    </a:lnTo>
                    <a:lnTo>
                      <a:pt x="1736626" y="731679"/>
                    </a:lnTo>
                    <a:lnTo>
                      <a:pt x="0" y="731679"/>
                    </a:lnTo>
                    <a:close/>
                  </a:path>
                </a:pathLst>
              </a:custGeom>
              <a:ln w="9526">
                <a:solidFill>
                  <a:srgbClr val="000000"/>
                </a:solidFill>
              </a:ln>
            </p:spPr>
            <p:txBody>
              <a:bodyPr wrap="square" lIns="0" tIns="0" rIns="0" bIns="0" rtlCol="0"/>
              <a:lstStyle/>
              <a:p>
                <a:endParaRPr/>
              </a:p>
            </p:txBody>
          </p:sp>
        </p:grpSp>
        <p:sp>
          <p:nvSpPr>
            <p:cNvPr id="24" name="object 35">
              <a:extLst>
                <a:ext uri="{FF2B5EF4-FFF2-40B4-BE49-F238E27FC236}">
                  <a16:creationId xmlns:a16="http://schemas.microsoft.com/office/drawing/2014/main" id="{FB1A7675-C764-4056-A1C9-2DDB3F361FC8}"/>
                </a:ext>
              </a:extLst>
            </p:cNvPr>
            <p:cNvSpPr txBox="1"/>
            <p:nvPr/>
          </p:nvSpPr>
          <p:spPr>
            <a:xfrm>
              <a:off x="8930908" y="2826922"/>
              <a:ext cx="640340" cy="290872"/>
            </a:xfrm>
            <a:prstGeom prst="rect">
              <a:avLst/>
            </a:prstGeom>
          </p:spPr>
          <p:txBody>
            <a:bodyPr vert="horz" wrap="square" lIns="0" tIns="8659" rIns="0" bIns="0" rtlCol="0">
              <a:spAutoFit/>
            </a:bodyPr>
            <a:lstStyle/>
            <a:p>
              <a:pPr algn="ctr">
                <a:lnSpc>
                  <a:spcPts val="1142"/>
                </a:lnSpc>
                <a:spcBef>
                  <a:spcPts val="68"/>
                </a:spcBef>
              </a:pPr>
              <a:r>
                <a:rPr sz="955" b="1" dirty="0">
                  <a:latin typeface="Century Gothic"/>
                  <a:cs typeface="Century Gothic"/>
                </a:rPr>
                <a:t>R</a:t>
              </a:r>
              <a:r>
                <a:rPr sz="955" b="1" spc="-27" dirty="0">
                  <a:latin typeface="Century Gothic"/>
                  <a:cs typeface="Century Gothic"/>
                </a:rPr>
                <a:t> </a:t>
              </a:r>
              <a:r>
                <a:rPr sz="955" b="1" dirty="0">
                  <a:latin typeface="Century Gothic"/>
                  <a:cs typeface="Century Gothic"/>
                </a:rPr>
                <a:t>&amp;</a:t>
              </a:r>
              <a:r>
                <a:rPr sz="955" b="1" spc="-24" dirty="0">
                  <a:latin typeface="Century Gothic"/>
                  <a:cs typeface="Century Gothic"/>
                </a:rPr>
                <a:t> </a:t>
              </a:r>
              <a:r>
                <a:rPr sz="955" b="1" dirty="0">
                  <a:latin typeface="Century Gothic"/>
                  <a:cs typeface="Century Gothic"/>
                </a:rPr>
                <a:t>D</a:t>
              </a:r>
              <a:endParaRPr sz="955" dirty="0">
                <a:latin typeface="Century Gothic"/>
                <a:cs typeface="Century Gothic"/>
              </a:endParaRPr>
            </a:p>
            <a:p>
              <a:pPr algn="ctr">
                <a:lnSpc>
                  <a:spcPts val="1142"/>
                </a:lnSpc>
              </a:pPr>
              <a:r>
                <a:rPr sz="955" dirty="0">
                  <a:highlight>
                    <a:srgbClr val="FFFF00"/>
                  </a:highlight>
                  <a:latin typeface="Century Gothic"/>
                  <a:cs typeface="Century Gothic"/>
                </a:rPr>
                <a:t>Nick</a:t>
              </a:r>
              <a:r>
                <a:rPr sz="955" spc="-44" dirty="0">
                  <a:highlight>
                    <a:srgbClr val="FFFF00"/>
                  </a:highlight>
                  <a:latin typeface="Century Gothic"/>
                  <a:cs typeface="Century Gothic"/>
                </a:rPr>
                <a:t> </a:t>
              </a:r>
              <a:r>
                <a:rPr sz="955" spc="-3" dirty="0">
                  <a:highlight>
                    <a:srgbClr val="FFFF00"/>
                  </a:highlight>
                  <a:latin typeface="Century Gothic"/>
                  <a:cs typeface="Century Gothic"/>
                </a:rPr>
                <a:t>Evans</a:t>
              </a:r>
              <a:endParaRPr sz="955" dirty="0">
                <a:highlight>
                  <a:srgbClr val="FFFF00"/>
                </a:highlight>
                <a:latin typeface="Century Gothic"/>
                <a:cs typeface="Century Gothic"/>
              </a:endParaRPr>
            </a:p>
          </p:txBody>
        </p:sp>
        <p:grpSp>
          <p:nvGrpSpPr>
            <p:cNvPr id="25" name="object 36">
              <a:extLst>
                <a:ext uri="{FF2B5EF4-FFF2-40B4-BE49-F238E27FC236}">
                  <a16:creationId xmlns:a16="http://schemas.microsoft.com/office/drawing/2014/main" id="{5FBF37F8-7B55-421F-8A84-C74D53009210}"/>
                </a:ext>
              </a:extLst>
            </p:cNvPr>
            <p:cNvGrpSpPr/>
            <p:nvPr/>
          </p:nvGrpSpPr>
          <p:grpSpPr>
            <a:xfrm>
              <a:off x="1081688" y="2703893"/>
              <a:ext cx="8172017" cy="583189"/>
              <a:chOff x="418075" y="3965710"/>
              <a:chExt cx="11985625" cy="855344"/>
            </a:xfrm>
          </p:grpSpPr>
          <p:sp>
            <p:nvSpPr>
              <p:cNvPr id="75" name="object 37">
                <a:extLst>
                  <a:ext uri="{FF2B5EF4-FFF2-40B4-BE49-F238E27FC236}">
                    <a16:creationId xmlns:a16="http://schemas.microsoft.com/office/drawing/2014/main" id="{6F9B8427-2601-4145-AED7-1A5AF72E4972}"/>
                  </a:ext>
                </a:extLst>
              </p:cNvPr>
              <p:cNvSpPr/>
              <p:nvPr/>
            </p:nvSpPr>
            <p:spPr>
              <a:xfrm>
                <a:off x="7771163" y="3970472"/>
                <a:ext cx="4627880" cy="114300"/>
              </a:xfrm>
              <a:custGeom>
                <a:avLst/>
                <a:gdLst/>
                <a:ahLst/>
                <a:cxnLst/>
                <a:rect l="l" t="t" r="r" b="b"/>
                <a:pathLst>
                  <a:path w="4627880" h="114300">
                    <a:moveTo>
                      <a:pt x="0" y="0"/>
                    </a:moveTo>
                    <a:lnTo>
                      <a:pt x="4627771" y="0"/>
                    </a:lnTo>
                    <a:lnTo>
                      <a:pt x="4627771" y="113996"/>
                    </a:lnTo>
                  </a:path>
                </a:pathLst>
              </a:custGeom>
              <a:ln w="9135">
                <a:solidFill>
                  <a:srgbClr val="000000"/>
                </a:solidFill>
              </a:ln>
            </p:spPr>
            <p:txBody>
              <a:bodyPr wrap="square" lIns="0" tIns="0" rIns="0" bIns="0" rtlCol="0"/>
              <a:lstStyle/>
              <a:p>
                <a:endParaRPr/>
              </a:p>
            </p:txBody>
          </p:sp>
          <p:sp>
            <p:nvSpPr>
              <p:cNvPr id="76" name="object 38">
                <a:extLst>
                  <a:ext uri="{FF2B5EF4-FFF2-40B4-BE49-F238E27FC236}">
                    <a16:creationId xmlns:a16="http://schemas.microsoft.com/office/drawing/2014/main" id="{DA06C8CA-30FF-4B77-BF1D-E61AD05BA024}"/>
                  </a:ext>
                </a:extLst>
              </p:cNvPr>
              <p:cNvSpPr/>
              <p:nvPr/>
            </p:nvSpPr>
            <p:spPr>
              <a:xfrm>
                <a:off x="422837" y="4084469"/>
                <a:ext cx="1737995" cy="732155"/>
              </a:xfrm>
              <a:custGeom>
                <a:avLst/>
                <a:gdLst/>
                <a:ahLst/>
                <a:cxnLst/>
                <a:rect l="l" t="t" r="r" b="b"/>
                <a:pathLst>
                  <a:path w="1737995" h="732154">
                    <a:moveTo>
                      <a:pt x="1737435" y="731679"/>
                    </a:moveTo>
                    <a:lnTo>
                      <a:pt x="1737435" y="0"/>
                    </a:lnTo>
                    <a:lnTo>
                      <a:pt x="0" y="0"/>
                    </a:lnTo>
                    <a:lnTo>
                      <a:pt x="0" y="731679"/>
                    </a:lnTo>
                    <a:lnTo>
                      <a:pt x="1737435" y="731679"/>
                    </a:lnTo>
                    <a:close/>
                  </a:path>
                </a:pathLst>
              </a:custGeom>
              <a:solidFill>
                <a:srgbClr val="F9EDD9"/>
              </a:solidFill>
            </p:spPr>
            <p:txBody>
              <a:bodyPr wrap="square" lIns="0" tIns="0" rIns="0" bIns="0" rtlCol="0"/>
              <a:lstStyle/>
              <a:p>
                <a:endParaRPr/>
              </a:p>
            </p:txBody>
          </p:sp>
          <p:sp>
            <p:nvSpPr>
              <p:cNvPr id="77" name="object 39">
                <a:extLst>
                  <a:ext uri="{FF2B5EF4-FFF2-40B4-BE49-F238E27FC236}">
                    <a16:creationId xmlns:a16="http://schemas.microsoft.com/office/drawing/2014/main" id="{B105579E-4E30-4AC5-B953-317F33163F9F}"/>
                  </a:ext>
                </a:extLst>
              </p:cNvPr>
              <p:cNvSpPr/>
              <p:nvPr/>
            </p:nvSpPr>
            <p:spPr>
              <a:xfrm>
                <a:off x="422837" y="4084469"/>
                <a:ext cx="1737995" cy="732155"/>
              </a:xfrm>
              <a:custGeom>
                <a:avLst/>
                <a:gdLst/>
                <a:ahLst/>
                <a:cxnLst/>
                <a:rect l="l" t="t" r="r" b="b"/>
                <a:pathLst>
                  <a:path w="1737995" h="732154">
                    <a:moveTo>
                      <a:pt x="0" y="731679"/>
                    </a:moveTo>
                    <a:lnTo>
                      <a:pt x="0" y="0"/>
                    </a:lnTo>
                    <a:lnTo>
                      <a:pt x="1737435" y="0"/>
                    </a:lnTo>
                    <a:lnTo>
                      <a:pt x="1737435" y="731679"/>
                    </a:lnTo>
                    <a:lnTo>
                      <a:pt x="0" y="731679"/>
                    </a:lnTo>
                    <a:close/>
                  </a:path>
                </a:pathLst>
              </a:custGeom>
              <a:ln w="9526">
                <a:solidFill>
                  <a:srgbClr val="000000"/>
                </a:solidFill>
              </a:ln>
            </p:spPr>
            <p:txBody>
              <a:bodyPr wrap="square" lIns="0" tIns="0" rIns="0" bIns="0" rtlCol="0"/>
              <a:lstStyle/>
              <a:p>
                <a:endParaRPr/>
              </a:p>
            </p:txBody>
          </p:sp>
        </p:grpSp>
        <p:sp>
          <p:nvSpPr>
            <p:cNvPr id="26" name="object 40">
              <a:extLst>
                <a:ext uri="{FF2B5EF4-FFF2-40B4-BE49-F238E27FC236}">
                  <a16:creationId xmlns:a16="http://schemas.microsoft.com/office/drawing/2014/main" id="{F4F814C7-631B-419D-9ED9-2F435F826105}"/>
                </a:ext>
              </a:extLst>
            </p:cNvPr>
            <p:cNvSpPr txBox="1"/>
            <p:nvPr/>
          </p:nvSpPr>
          <p:spPr>
            <a:xfrm>
              <a:off x="1192103" y="2793296"/>
              <a:ext cx="971983" cy="442435"/>
            </a:xfrm>
            <a:prstGeom prst="rect">
              <a:avLst/>
            </a:prstGeom>
          </p:spPr>
          <p:txBody>
            <a:bodyPr vert="horz" wrap="square" lIns="0" tIns="6927" rIns="0" bIns="0" rtlCol="0">
              <a:spAutoFit/>
            </a:bodyPr>
            <a:lstStyle/>
            <a:p>
              <a:pPr marL="8659" marR="3464" indent="-866" algn="ctr">
                <a:lnSpc>
                  <a:spcPct val="101200"/>
                </a:lnSpc>
                <a:spcBef>
                  <a:spcPts val="55"/>
                </a:spcBef>
              </a:pPr>
              <a:r>
                <a:rPr sz="955" b="1" spc="-3" dirty="0">
                  <a:latin typeface="Century Gothic"/>
                  <a:cs typeface="Century Gothic"/>
                </a:rPr>
                <a:t>Project </a:t>
              </a:r>
              <a:r>
                <a:rPr sz="955" b="1" dirty="0">
                  <a:latin typeface="Century Gothic"/>
                  <a:cs typeface="Century Gothic"/>
                </a:rPr>
                <a:t> </a:t>
              </a:r>
              <a:r>
                <a:rPr sz="955" b="1" spc="-3" dirty="0">
                  <a:latin typeface="Century Gothic"/>
                  <a:cs typeface="Century Gothic"/>
                </a:rPr>
                <a:t>Management </a:t>
              </a:r>
              <a:r>
                <a:rPr sz="955" b="1" dirty="0">
                  <a:latin typeface="Century Gothic"/>
                  <a:cs typeface="Century Gothic"/>
                </a:rPr>
                <a:t> </a:t>
              </a:r>
              <a:r>
                <a:rPr sz="955" spc="-3" dirty="0">
                  <a:latin typeface="Century Gothic"/>
                  <a:cs typeface="Century Gothic"/>
                </a:rPr>
                <a:t>Mark</a:t>
              </a:r>
              <a:r>
                <a:rPr sz="955" spc="-58" dirty="0">
                  <a:latin typeface="Century Gothic"/>
                  <a:cs typeface="Century Gothic"/>
                </a:rPr>
                <a:t> </a:t>
              </a:r>
              <a:r>
                <a:rPr sz="955" spc="-3" dirty="0">
                  <a:latin typeface="Century Gothic"/>
                  <a:cs typeface="Century Gothic"/>
                </a:rPr>
                <a:t>Champion</a:t>
              </a:r>
              <a:endParaRPr sz="955">
                <a:latin typeface="Century Gothic"/>
                <a:cs typeface="Century Gothic"/>
              </a:endParaRPr>
            </a:p>
          </p:txBody>
        </p:sp>
        <p:grpSp>
          <p:nvGrpSpPr>
            <p:cNvPr id="27" name="object 41">
              <a:extLst>
                <a:ext uri="{FF2B5EF4-FFF2-40B4-BE49-F238E27FC236}">
                  <a16:creationId xmlns:a16="http://schemas.microsoft.com/office/drawing/2014/main" id="{AF46822F-4396-4EB5-A964-21DC6F1B8583}"/>
                </a:ext>
              </a:extLst>
            </p:cNvPr>
            <p:cNvGrpSpPr/>
            <p:nvPr/>
          </p:nvGrpSpPr>
          <p:grpSpPr>
            <a:xfrm>
              <a:off x="1674270" y="2703893"/>
              <a:ext cx="9434080" cy="583189"/>
              <a:chOff x="1287197" y="3965710"/>
              <a:chExt cx="13836650" cy="855344"/>
            </a:xfrm>
          </p:grpSpPr>
          <p:sp>
            <p:nvSpPr>
              <p:cNvPr id="72" name="object 42">
                <a:extLst>
                  <a:ext uri="{FF2B5EF4-FFF2-40B4-BE49-F238E27FC236}">
                    <a16:creationId xmlns:a16="http://schemas.microsoft.com/office/drawing/2014/main" id="{D08D48EA-7C14-4887-BFAD-CB7FBDC3CD00}"/>
                  </a:ext>
                </a:extLst>
              </p:cNvPr>
              <p:cNvSpPr/>
              <p:nvPr/>
            </p:nvSpPr>
            <p:spPr>
              <a:xfrm>
                <a:off x="1291959" y="3970472"/>
                <a:ext cx="6479540" cy="114300"/>
              </a:xfrm>
              <a:custGeom>
                <a:avLst/>
                <a:gdLst/>
                <a:ahLst/>
                <a:cxnLst/>
                <a:rect l="l" t="t" r="r" b="b"/>
                <a:pathLst>
                  <a:path w="6479540" h="114300">
                    <a:moveTo>
                      <a:pt x="6479203" y="0"/>
                    </a:moveTo>
                    <a:lnTo>
                      <a:pt x="0" y="0"/>
                    </a:lnTo>
                    <a:lnTo>
                      <a:pt x="0" y="113996"/>
                    </a:lnTo>
                  </a:path>
                </a:pathLst>
              </a:custGeom>
              <a:ln w="9135">
                <a:solidFill>
                  <a:srgbClr val="000000"/>
                </a:solidFill>
              </a:ln>
            </p:spPr>
            <p:txBody>
              <a:bodyPr wrap="square" lIns="0" tIns="0" rIns="0" bIns="0" rtlCol="0"/>
              <a:lstStyle/>
              <a:p>
                <a:endParaRPr/>
              </a:p>
            </p:txBody>
          </p:sp>
          <p:sp>
            <p:nvSpPr>
              <p:cNvPr id="73" name="object 43">
                <a:extLst>
                  <a:ext uri="{FF2B5EF4-FFF2-40B4-BE49-F238E27FC236}">
                    <a16:creationId xmlns:a16="http://schemas.microsoft.com/office/drawing/2014/main" id="{AF16CEC6-B3A2-412D-8E8D-EE089036F168}"/>
                  </a:ext>
                </a:extLst>
              </p:cNvPr>
              <p:cNvSpPr/>
              <p:nvPr/>
            </p:nvSpPr>
            <p:spPr>
              <a:xfrm>
                <a:off x="13382052" y="4084469"/>
                <a:ext cx="1736725" cy="732155"/>
              </a:xfrm>
              <a:custGeom>
                <a:avLst/>
                <a:gdLst/>
                <a:ahLst/>
                <a:cxnLst/>
                <a:rect l="l" t="t" r="r" b="b"/>
                <a:pathLst>
                  <a:path w="1736725" h="732154">
                    <a:moveTo>
                      <a:pt x="1736626" y="731679"/>
                    </a:moveTo>
                    <a:lnTo>
                      <a:pt x="1736626" y="0"/>
                    </a:lnTo>
                    <a:lnTo>
                      <a:pt x="0" y="0"/>
                    </a:lnTo>
                    <a:lnTo>
                      <a:pt x="0" y="731679"/>
                    </a:lnTo>
                    <a:lnTo>
                      <a:pt x="1736626" y="731679"/>
                    </a:lnTo>
                    <a:close/>
                  </a:path>
                </a:pathLst>
              </a:custGeom>
              <a:solidFill>
                <a:srgbClr val="F9EDD9"/>
              </a:solidFill>
            </p:spPr>
            <p:txBody>
              <a:bodyPr wrap="square" lIns="0" tIns="0" rIns="0" bIns="0" rtlCol="0"/>
              <a:lstStyle/>
              <a:p>
                <a:endParaRPr/>
              </a:p>
            </p:txBody>
          </p:sp>
          <p:sp>
            <p:nvSpPr>
              <p:cNvPr id="74" name="object 44">
                <a:extLst>
                  <a:ext uri="{FF2B5EF4-FFF2-40B4-BE49-F238E27FC236}">
                    <a16:creationId xmlns:a16="http://schemas.microsoft.com/office/drawing/2014/main" id="{CE33B320-0C2C-4075-BB22-917676D4A5F3}"/>
                  </a:ext>
                </a:extLst>
              </p:cNvPr>
              <p:cNvSpPr/>
              <p:nvPr/>
            </p:nvSpPr>
            <p:spPr>
              <a:xfrm>
                <a:off x="13382052" y="4084469"/>
                <a:ext cx="1736725" cy="732155"/>
              </a:xfrm>
              <a:custGeom>
                <a:avLst/>
                <a:gdLst/>
                <a:ahLst/>
                <a:cxnLst/>
                <a:rect l="l" t="t" r="r" b="b"/>
                <a:pathLst>
                  <a:path w="1736725" h="732154">
                    <a:moveTo>
                      <a:pt x="0" y="731679"/>
                    </a:moveTo>
                    <a:lnTo>
                      <a:pt x="0" y="0"/>
                    </a:lnTo>
                    <a:lnTo>
                      <a:pt x="1736626" y="0"/>
                    </a:lnTo>
                    <a:lnTo>
                      <a:pt x="1736626" y="731679"/>
                    </a:lnTo>
                    <a:lnTo>
                      <a:pt x="0" y="731679"/>
                    </a:lnTo>
                    <a:close/>
                  </a:path>
                </a:pathLst>
              </a:custGeom>
              <a:ln w="9526">
                <a:solidFill>
                  <a:srgbClr val="000000"/>
                </a:solidFill>
              </a:ln>
            </p:spPr>
            <p:txBody>
              <a:bodyPr wrap="square" lIns="0" tIns="0" rIns="0" bIns="0" rtlCol="0"/>
              <a:lstStyle/>
              <a:p>
                <a:endParaRPr/>
              </a:p>
            </p:txBody>
          </p:sp>
        </p:grpSp>
        <p:sp>
          <p:nvSpPr>
            <p:cNvPr id="28" name="object 45">
              <a:extLst>
                <a:ext uri="{FF2B5EF4-FFF2-40B4-BE49-F238E27FC236}">
                  <a16:creationId xmlns:a16="http://schemas.microsoft.com/office/drawing/2014/main" id="{6199A7F4-D9B9-467A-A729-8976433ACCCC}"/>
                </a:ext>
              </a:extLst>
            </p:cNvPr>
            <p:cNvSpPr txBox="1"/>
            <p:nvPr/>
          </p:nvSpPr>
          <p:spPr>
            <a:xfrm>
              <a:off x="10180050" y="2866061"/>
              <a:ext cx="666317" cy="302670"/>
            </a:xfrm>
            <a:prstGeom prst="rect">
              <a:avLst/>
            </a:prstGeom>
          </p:spPr>
          <p:txBody>
            <a:bodyPr vert="horz" wrap="square" lIns="0" tIns="8659" rIns="0" bIns="0" rtlCol="0">
              <a:spAutoFit/>
            </a:bodyPr>
            <a:lstStyle/>
            <a:p>
              <a:pPr algn="ctr">
                <a:spcBef>
                  <a:spcPts val="68"/>
                </a:spcBef>
              </a:pPr>
              <a:r>
                <a:rPr sz="955" b="1" dirty="0">
                  <a:latin typeface="Century Gothic"/>
                  <a:cs typeface="Century Gothic"/>
                </a:rPr>
                <a:t>Pre-Ops</a:t>
              </a:r>
              <a:endParaRPr sz="955">
                <a:latin typeface="Century Gothic"/>
                <a:cs typeface="Century Gothic"/>
              </a:endParaRPr>
            </a:p>
            <a:p>
              <a:pPr algn="ctr">
                <a:spcBef>
                  <a:spcPts val="24"/>
                </a:spcBef>
              </a:pPr>
              <a:r>
                <a:rPr sz="955" spc="-3" dirty="0">
                  <a:latin typeface="Century Gothic"/>
                  <a:cs typeface="Century Gothic"/>
                </a:rPr>
                <a:t>Glen</a:t>
              </a:r>
              <a:r>
                <a:rPr sz="955" spc="-41" dirty="0">
                  <a:latin typeface="Century Gothic"/>
                  <a:cs typeface="Century Gothic"/>
                </a:rPr>
                <a:t> </a:t>
              </a:r>
              <a:r>
                <a:rPr sz="955" spc="-3" dirty="0">
                  <a:latin typeface="Century Gothic"/>
                  <a:cs typeface="Century Gothic"/>
                </a:rPr>
                <a:t>Johns</a:t>
              </a:r>
              <a:endParaRPr sz="955">
                <a:latin typeface="Century Gothic"/>
                <a:cs typeface="Century Gothic"/>
              </a:endParaRPr>
            </a:p>
          </p:txBody>
        </p:sp>
        <p:grpSp>
          <p:nvGrpSpPr>
            <p:cNvPr id="29" name="object 46">
              <a:extLst>
                <a:ext uri="{FF2B5EF4-FFF2-40B4-BE49-F238E27FC236}">
                  <a16:creationId xmlns:a16="http://schemas.microsoft.com/office/drawing/2014/main" id="{CFA95F63-3C8C-4232-8309-95A39EFB8689}"/>
                </a:ext>
              </a:extLst>
            </p:cNvPr>
            <p:cNvGrpSpPr/>
            <p:nvPr/>
          </p:nvGrpSpPr>
          <p:grpSpPr>
            <a:xfrm>
              <a:off x="1175398" y="2703894"/>
              <a:ext cx="9340994" cy="1310553"/>
              <a:chOff x="555517" y="3965710"/>
              <a:chExt cx="13700125" cy="1922145"/>
            </a:xfrm>
          </p:grpSpPr>
          <p:sp>
            <p:nvSpPr>
              <p:cNvPr id="70" name="object 47">
                <a:extLst>
                  <a:ext uri="{FF2B5EF4-FFF2-40B4-BE49-F238E27FC236}">
                    <a16:creationId xmlns:a16="http://schemas.microsoft.com/office/drawing/2014/main" id="{E027C86B-CB11-4BEA-909A-3A6AAFF492F9}"/>
                  </a:ext>
                </a:extLst>
              </p:cNvPr>
              <p:cNvSpPr/>
              <p:nvPr/>
            </p:nvSpPr>
            <p:spPr>
              <a:xfrm>
                <a:off x="7771162" y="3970472"/>
                <a:ext cx="6479540" cy="114300"/>
              </a:xfrm>
              <a:custGeom>
                <a:avLst/>
                <a:gdLst/>
                <a:ahLst/>
                <a:cxnLst/>
                <a:rect l="l" t="t" r="r" b="b"/>
                <a:pathLst>
                  <a:path w="6479540" h="114300">
                    <a:moveTo>
                      <a:pt x="0" y="0"/>
                    </a:moveTo>
                    <a:lnTo>
                      <a:pt x="6479203" y="0"/>
                    </a:lnTo>
                    <a:lnTo>
                      <a:pt x="6479203" y="113996"/>
                    </a:lnTo>
                  </a:path>
                </a:pathLst>
              </a:custGeom>
              <a:ln w="9135">
                <a:solidFill>
                  <a:srgbClr val="000000"/>
                </a:solidFill>
              </a:ln>
            </p:spPr>
            <p:txBody>
              <a:bodyPr wrap="square" lIns="0" tIns="0" rIns="0" bIns="0" rtlCol="0"/>
              <a:lstStyle/>
              <a:p>
                <a:endParaRPr/>
              </a:p>
            </p:txBody>
          </p:sp>
          <p:sp>
            <p:nvSpPr>
              <p:cNvPr id="71" name="object 48">
                <a:extLst>
                  <a:ext uri="{FF2B5EF4-FFF2-40B4-BE49-F238E27FC236}">
                    <a16:creationId xmlns:a16="http://schemas.microsoft.com/office/drawing/2014/main" id="{5A737A24-CB13-47DE-9AAF-9BC4E318D12F}"/>
                  </a:ext>
                </a:extLst>
              </p:cNvPr>
              <p:cNvSpPr/>
              <p:nvPr/>
            </p:nvSpPr>
            <p:spPr>
              <a:xfrm>
                <a:off x="560280" y="5014227"/>
                <a:ext cx="1463040" cy="868680"/>
              </a:xfrm>
              <a:custGeom>
                <a:avLst/>
                <a:gdLst/>
                <a:ahLst/>
                <a:cxnLst/>
                <a:rect l="l" t="t" r="r" b="b"/>
                <a:pathLst>
                  <a:path w="1463039" h="868679">
                    <a:moveTo>
                      <a:pt x="0" y="868313"/>
                    </a:moveTo>
                    <a:lnTo>
                      <a:pt x="0" y="0"/>
                    </a:lnTo>
                    <a:lnTo>
                      <a:pt x="1462550" y="0"/>
                    </a:lnTo>
                    <a:lnTo>
                      <a:pt x="1462550" y="868313"/>
                    </a:lnTo>
                    <a:lnTo>
                      <a:pt x="0" y="868313"/>
                    </a:lnTo>
                    <a:close/>
                  </a:path>
                </a:pathLst>
              </a:custGeom>
              <a:ln w="9526">
                <a:solidFill>
                  <a:srgbClr val="000000"/>
                </a:solidFill>
              </a:ln>
            </p:spPr>
            <p:txBody>
              <a:bodyPr wrap="square" lIns="0" tIns="0" rIns="0" bIns="0" rtlCol="0"/>
              <a:lstStyle/>
              <a:p>
                <a:endParaRPr/>
              </a:p>
            </p:txBody>
          </p:sp>
        </p:grpSp>
        <p:sp>
          <p:nvSpPr>
            <p:cNvPr id="30" name="object 49">
              <a:extLst>
                <a:ext uri="{FF2B5EF4-FFF2-40B4-BE49-F238E27FC236}">
                  <a16:creationId xmlns:a16="http://schemas.microsoft.com/office/drawing/2014/main" id="{7623E27F-5CE7-4B8A-9496-45DB2AF18C08}"/>
                </a:ext>
              </a:extLst>
            </p:cNvPr>
            <p:cNvSpPr txBox="1"/>
            <p:nvPr/>
          </p:nvSpPr>
          <p:spPr>
            <a:xfrm>
              <a:off x="1287951" y="3447067"/>
              <a:ext cx="780184" cy="505365"/>
            </a:xfrm>
            <a:prstGeom prst="rect">
              <a:avLst/>
            </a:prstGeom>
          </p:spPr>
          <p:txBody>
            <a:bodyPr vert="horz" wrap="square" lIns="0" tIns="8226" rIns="0" bIns="0" rtlCol="0">
              <a:spAutoFit/>
            </a:bodyPr>
            <a:lstStyle/>
            <a:p>
              <a:pPr marL="8659" marR="3464" algn="ctr">
                <a:spcBef>
                  <a:spcPts val="65"/>
                </a:spcBef>
              </a:pPr>
              <a:r>
                <a:rPr sz="818" b="1" spc="-3" dirty="0">
                  <a:latin typeface="Century Gothic"/>
                  <a:cs typeface="Century Gothic"/>
                </a:rPr>
                <a:t>Project</a:t>
              </a:r>
              <a:r>
                <a:rPr sz="818" b="1" spc="-48" dirty="0">
                  <a:latin typeface="Century Gothic"/>
                  <a:cs typeface="Century Gothic"/>
                </a:rPr>
                <a:t> </a:t>
              </a:r>
              <a:r>
                <a:rPr sz="818" b="1" spc="-3" dirty="0">
                  <a:latin typeface="Century Gothic"/>
                  <a:cs typeface="Century Gothic"/>
                </a:rPr>
                <a:t>Support </a:t>
              </a:r>
              <a:r>
                <a:rPr sz="818" b="1" spc="-222" dirty="0">
                  <a:latin typeface="Century Gothic"/>
                  <a:cs typeface="Century Gothic"/>
                </a:rPr>
                <a:t> </a:t>
              </a:r>
              <a:r>
                <a:rPr sz="818" spc="-3" dirty="0">
                  <a:latin typeface="Century Gothic"/>
                  <a:cs typeface="Century Gothic"/>
                </a:rPr>
                <a:t>Wayne Steffey </a:t>
              </a:r>
              <a:r>
                <a:rPr sz="818" dirty="0">
                  <a:latin typeface="Century Gothic"/>
                  <a:cs typeface="Century Gothic"/>
                </a:rPr>
                <a:t> </a:t>
              </a:r>
              <a:r>
                <a:rPr sz="818" b="1" spc="-3" dirty="0">
                  <a:latin typeface="Century Gothic"/>
                  <a:cs typeface="Century Gothic"/>
                </a:rPr>
                <a:t>ESH&amp;</a:t>
              </a:r>
              <a:r>
                <a:rPr sz="818" b="1" spc="-7" dirty="0">
                  <a:latin typeface="Century Gothic"/>
                  <a:cs typeface="Century Gothic"/>
                </a:rPr>
                <a:t> </a:t>
              </a:r>
              <a:r>
                <a:rPr sz="818" b="1" spc="-3" dirty="0">
                  <a:latin typeface="Century Gothic"/>
                  <a:cs typeface="Century Gothic"/>
                </a:rPr>
                <a:t>Q</a:t>
              </a:r>
              <a:endParaRPr sz="818">
                <a:latin typeface="Century Gothic"/>
                <a:cs typeface="Century Gothic"/>
              </a:endParaRPr>
            </a:p>
            <a:p>
              <a:pPr algn="ctr">
                <a:lnSpc>
                  <a:spcPts val="978"/>
                </a:lnSpc>
              </a:pPr>
              <a:r>
                <a:rPr sz="818" spc="-3" dirty="0">
                  <a:latin typeface="Century Gothic"/>
                  <a:cs typeface="Century Gothic"/>
                </a:rPr>
                <a:t>Sam</a:t>
              </a:r>
              <a:r>
                <a:rPr sz="818" spc="-20" dirty="0">
                  <a:latin typeface="Century Gothic"/>
                  <a:cs typeface="Century Gothic"/>
                </a:rPr>
                <a:t> </a:t>
              </a:r>
              <a:r>
                <a:rPr sz="818" spc="-3" dirty="0">
                  <a:latin typeface="Century Gothic"/>
                  <a:cs typeface="Century Gothic"/>
                </a:rPr>
                <a:t>McKenzie</a:t>
              </a:r>
              <a:endParaRPr sz="818">
                <a:latin typeface="Century Gothic"/>
                <a:cs typeface="Century Gothic"/>
              </a:endParaRPr>
            </a:p>
          </p:txBody>
        </p:sp>
        <p:grpSp>
          <p:nvGrpSpPr>
            <p:cNvPr id="31" name="object 50">
              <a:extLst>
                <a:ext uri="{FF2B5EF4-FFF2-40B4-BE49-F238E27FC236}">
                  <a16:creationId xmlns:a16="http://schemas.microsoft.com/office/drawing/2014/main" id="{F744FDD7-F588-4CB5-9D34-83749C88AE73}"/>
                </a:ext>
              </a:extLst>
            </p:cNvPr>
            <p:cNvGrpSpPr/>
            <p:nvPr/>
          </p:nvGrpSpPr>
          <p:grpSpPr>
            <a:xfrm>
              <a:off x="1674271" y="3280490"/>
              <a:ext cx="1845252" cy="1698048"/>
              <a:chOff x="1287197" y="4811385"/>
              <a:chExt cx="2706370" cy="2490470"/>
            </a:xfrm>
          </p:grpSpPr>
          <p:sp>
            <p:nvSpPr>
              <p:cNvPr id="68" name="object 51">
                <a:extLst>
                  <a:ext uri="{FF2B5EF4-FFF2-40B4-BE49-F238E27FC236}">
                    <a16:creationId xmlns:a16="http://schemas.microsoft.com/office/drawing/2014/main" id="{FF122DCB-A5FF-4A15-80D1-DDA013469F61}"/>
                  </a:ext>
                </a:extLst>
              </p:cNvPr>
              <p:cNvSpPr/>
              <p:nvPr/>
            </p:nvSpPr>
            <p:spPr>
              <a:xfrm>
                <a:off x="1291959" y="4816148"/>
                <a:ext cx="0" cy="198120"/>
              </a:xfrm>
              <a:custGeom>
                <a:avLst/>
                <a:gdLst/>
                <a:ahLst/>
                <a:cxnLst/>
                <a:rect l="l" t="t" r="r" b="b"/>
                <a:pathLst>
                  <a:path h="198120">
                    <a:moveTo>
                      <a:pt x="0" y="0"/>
                    </a:moveTo>
                    <a:lnTo>
                      <a:pt x="0" y="198078"/>
                    </a:lnTo>
                  </a:path>
                </a:pathLst>
              </a:custGeom>
              <a:ln w="9135">
                <a:solidFill>
                  <a:srgbClr val="000000"/>
                </a:solidFill>
              </a:ln>
            </p:spPr>
            <p:txBody>
              <a:bodyPr wrap="square" lIns="0" tIns="0" rIns="0" bIns="0" rtlCol="0"/>
              <a:lstStyle/>
              <a:p>
                <a:endParaRPr/>
              </a:p>
            </p:txBody>
          </p:sp>
          <p:sp>
            <p:nvSpPr>
              <p:cNvPr id="69" name="object 52">
                <a:extLst>
                  <a:ext uri="{FF2B5EF4-FFF2-40B4-BE49-F238E27FC236}">
                    <a16:creationId xmlns:a16="http://schemas.microsoft.com/office/drawing/2014/main" id="{1733D636-FE89-4A97-8818-633B05C31979}"/>
                  </a:ext>
                </a:extLst>
              </p:cNvPr>
              <p:cNvSpPr/>
              <p:nvPr/>
            </p:nvSpPr>
            <p:spPr>
              <a:xfrm>
                <a:off x="2296907" y="5010993"/>
                <a:ext cx="1691639" cy="2286000"/>
              </a:xfrm>
              <a:custGeom>
                <a:avLst/>
                <a:gdLst/>
                <a:ahLst/>
                <a:cxnLst/>
                <a:rect l="l" t="t" r="r" b="b"/>
                <a:pathLst>
                  <a:path w="1691639" h="2286000">
                    <a:moveTo>
                      <a:pt x="0" y="2285588"/>
                    </a:moveTo>
                    <a:lnTo>
                      <a:pt x="0" y="0"/>
                    </a:lnTo>
                    <a:lnTo>
                      <a:pt x="1691351" y="0"/>
                    </a:lnTo>
                    <a:lnTo>
                      <a:pt x="1691351" y="2285588"/>
                    </a:lnTo>
                    <a:lnTo>
                      <a:pt x="0" y="2285588"/>
                    </a:lnTo>
                    <a:close/>
                  </a:path>
                </a:pathLst>
              </a:custGeom>
              <a:ln w="9526">
                <a:solidFill>
                  <a:srgbClr val="000000"/>
                </a:solidFill>
              </a:ln>
            </p:spPr>
            <p:txBody>
              <a:bodyPr wrap="square" lIns="0" tIns="0" rIns="0" bIns="0" rtlCol="0"/>
              <a:lstStyle/>
              <a:p>
                <a:endParaRPr/>
              </a:p>
            </p:txBody>
          </p:sp>
        </p:grpSp>
        <p:sp>
          <p:nvSpPr>
            <p:cNvPr id="32" name="object 53">
              <a:extLst>
                <a:ext uri="{FF2B5EF4-FFF2-40B4-BE49-F238E27FC236}">
                  <a16:creationId xmlns:a16="http://schemas.microsoft.com/office/drawing/2014/main" id="{0518AE34-3B67-45C5-99BB-E6481247D5D4}"/>
                </a:ext>
              </a:extLst>
            </p:cNvPr>
            <p:cNvSpPr txBox="1"/>
            <p:nvPr/>
          </p:nvSpPr>
          <p:spPr>
            <a:xfrm>
              <a:off x="2467008" y="3429428"/>
              <a:ext cx="946006" cy="1524171"/>
            </a:xfrm>
            <a:prstGeom prst="rect">
              <a:avLst/>
            </a:prstGeom>
          </p:spPr>
          <p:txBody>
            <a:bodyPr vert="horz" wrap="square" lIns="0" tIns="8226" rIns="0" bIns="0" rtlCol="0">
              <a:spAutoFit/>
            </a:bodyPr>
            <a:lstStyle/>
            <a:p>
              <a:pPr algn="ctr">
                <a:lnSpc>
                  <a:spcPts val="982"/>
                </a:lnSpc>
                <a:spcBef>
                  <a:spcPts val="65"/>
                </a:spcBef>
              </a:pPr>
              <a:r>
                <a:rPr sz="818" b="1" spc="-3" dirty="0">
                  <a:latin typeface="Century Gothic"/>
                  <a:cs typeface="Century Gothic"/>
                </a:rPr>
                <a:t>Cavities</a:t>
              </a:r>
              <a:endParaRPr sz="818" dirty="0">
                <a:latin typeface="Century Gothic"/>
                <a:cs typeface="Century Gothic"/>
              </a:endParaRPr>
            </a:p>
            <a:p>
              <a:pPr marL="433" algn="ctr">
                <a:lnSpc>
                  <a:spcPts val="982"/>
                </a:lnSpc>
              </a:pPr>
              <a:r>
                <a:rPr sz="818" spc="-3" dirty="0">
                  <a:latin typeface="Century Gothic"/>
                  <a:cs typeface="Century Gothic"/>
                </a:rPr>
                <a:t>John</a:t>
              </a:r>
              <a:r>
                <a:rPr sz="818" spc="-20" dirty="0">
                  <a:latin typeface="Century Gothic"/>
                  <a:cs typeface="Century Gothic"/>
                </a:rPr>
                <a:t> </a:t>
              </a:r>
              <a:r>
                <a:rPr sz="818" spc="-3" dirty="0">
                  <a:latin typeface="Century Gothic"/>
                  <a:cs typeface="Century Gothic"/>
                </a:rPr>
                <a:t>Mammosser</a:t>
              </a:r>
              <a:endParaRPr sz="818" dirty="0">
                <a:latin typeface="Century Gothic"/>
                <a:cs typeface="Century Gothic"/>
              </a:endParaRPr>
            </a:p>
            <a:p>
              <a:pPr marL="125986" marR="120358" indent="-866" algn="ctr"/>
              <a:r>
                <a:rPr sz="818" b="1" spc="-3" dirty="0">
                  <a:latin typeface="Century Gothic"/>
                  <a:cs typeface="Century Gothic"/>
                </a:rPr>
                <a:t>Cryomodules </a:t>
              </a:r>
              <a:r>
                <a:rPr sz="818" b="1" spc="-222" dirty="0">
                  <a:latin typeface="Century Gothic"/>
                  <a:cs typeface="Century Gothic"/>
                </a:rPr>
                <a:t> </a:t>
              </a:r>
              <a:r>
                <a:rPr sz="818" spc="-3" dirty="0">
                  <a:latin typeface="Century Gothic"/>
                  <a:cs typeface="Century Gothic"/>
                </a:rPr>
                <a:t>Ed Daly </a:t>
              </a:r>
              <a:r>
                <a:rPr sz="818" dirty="0">
                  <a:latin typeface="Century Gothic"/>
                  <a:cs typeface="Century Gothic"/>
                </a:rPr>
                <a:t> </a:t>
              </a:r>
              <a:r>
                <a:rPr sz="818" b="1" spc="-3" dirty="0">
                  <a:latin typeface="Century Gothic"/>
                  <a:cs typeface="Century Gothic"/>
                </a:rPr>
                <a:t>Cryogenics </a:t>
              </a:r>
              <a:r>
                <a:rPr sz="818" b="1" dirty="0">
                  <a:latin typeface="Century Gothic"/>
                  <a:cs typeface="Century Gothic"/>
                </a:rPr>
                <a:t> </a:t>
              </a:r>
              <a:r>
                <a:rPr sz="818" spc="-3" dirty="0">
                  <a:latin typeface="Century Gothic"/>
                  <a:cs typeface="Century Gothic"/>
                </a:rPr>
                <a:t>Brian Degraff </a:t>
              </a:r>
              <a:r>
                <a:rPr sz="818" dirty="0">
                  <a:latin typeface="Century Gothic"/>
                  <a:cs typeface="Century Gothic"/>
                </a:rPr>
                <a:t> </a:t>
              </a:r>
              <a:r>
                <a:rPr sz="818" b="1" spc="-3" dirty="0">
                  <a:latin typeface="Century Gothic"/>
                  <a:cs typeface="Century Gothic"/>
                </a:rPr>
                <a:t>Utility</a:t>
              </a:r>
              <a:r>
                <a:rPr sz="818" b="1" spc="-27" dirty="0">
                  <a:latin typeface="Century Gothic"/>
                  <a:cs typeface="Century Gothic"/>
                </a:rPr>
                <a:t> </a:t>
              </a:r>
              <a:r>
                <a:rPr sz="818" b="1" spc="-3" dirty="0">
                  <a:latin typeface="Century Gothic"/>
                  <a:cs typeface="Century Gothic"/>
                </a:rPr>
                <a:t>Systems </a:t>
              </a:r>
              <a:r>
                <a:rPr sz="818" b="1" spc="-218" dirty="0">
                  <a:latin typeface="Century Gothic"/>
                  <a:cs typeface="Century Gothic"/>
                </a:rPr>
                <a:t> </a:t>
              </a:r>
              <a:r>
                <a:rPr sz="818" spc="-3" dirty="0">
                  <a:latin typeface="Century Gothic"/>
                  <a:cs typeface="Century Gothic"/>
                </a:rPr>
                <a:t>Chris</a:t>
              </a:r>
              <a:r>
                <a:rPr sz="818" spc="-10" dirty="0">
                  <a:latin typeface="Century Gothic"/>
                  <a:cs typeface="Century Gothic"/>
                </a:rPr>
                <a:t> </a:t>
              </a:r>
              <a:r>
                <a:rPr sz="818" spc="-3" dirty="0">
                  <a:latin typeface="Century Gothic"/>
                  <a:cs typeface="Century Gothic"/>
                </a:rPr>
                <a:t>Stone</a:t>
              </a:r>
              <a:endParaRPr sz="818" dirty="0">
                <a:latin typeface="Century Gothic"/>
                <a:cs typeface="Century Gothic"/>
              </a:endParaRPr>
            </a:p>
            <a:p>
              <a:pPr marL="8226" marR="3464" algn="ctr">
                <a:lnSpc>
                  <a:spcPts val="982"/>
                </a:lnSpc>
                <a:spcBef>
                  <a:spcPts val="31"/>
                </a:spcBef>
              </a:pPr>
              <a:r>
                <a:rPr sz="818" b="1" spc="-3" dirty="0">
                  <a:latin typeface="Century Gothic"/>
                  <a:cs typeface="Century Gothic"/>
                </a:rPr>
                <a:t>System</a:t>
              </a:r>
              <a:r>
                <a:rPr sz="818" b="1" spc="-27" dirty="0">
                  <a:latin typeface="Century Gothic"/>
                  <a:cs typeface="Century Gothic"/>
                </a:rPr>
                <a:t> </a:t>
              </a:r>
              <a:r>
                <a:rPr sz="818" b="1" spc="-3" dirty="0">
                  <a:latin typeface="Century Gothic"/>
                  <a:cs typeface="Century Gothic"/>
                </a:rPr>
                <a:t>Integration </a:t>
              </a:r>
              <a:r>
                <a:rPr sz="818" b="1" spc="-218" dirty="0">
                  <a:latin typeface="Century Gothic"/>
                  <a:cs typeface="Century Gothic"/>
                </a:rPr>
                <a:t> </a:t>
              </a:r>
              <a:r>
                <a:rPr sz="818" spc="-3" dirty="0">
                  <a:highlight>
                    <a:srgbClr val="FFFF00"/>
                  </a:highlight>
                  <a:latin typeface="Century Gothic"/>
                  <a:cs typeface="Century Gothic"/>
                </a:rPr>
                <a:t>John Mammosser</a:t>
              </a:r>
              <a:r>
                <a:rPr lang="en-US" sz="818" spc="-3" dirty="0">
                  <a:latin typeface="Century Gothic"/>
                  <a:cs typeface="Century Gothic"/>
                </a:rPr>
                <a:t> </a:t>
              </a:r>
              <a:r>
                <a:rPr sz="818" dirty="0">
                  <a:latin typeface="Century Gothic"/>
                  <a:cs typeface="Century Gothic"/>
                </a:rPr>
                <a:t> </a:t>
              </a:r>
              <a:r>
                <a:rPr sz="818" b="1" spc="-3" dirty="0">
                  <a:latin typeface="Century Gothic"/>
                  <a:cs typeface="Century Gothic"/>
                </a:rPr>
                <a:t>SCL</a:t>
              </a:r>
              <a:r>
                <a:rPr sz="818" b="1" spc="222" dirty="0">
                  <a:latin typeface="Century Gothic"/>
                  <a:cs typeface="Century Gothic"/>
                </a:rPr>
                <a:t> </a:t>
              </a:r>
              <a:r>
                <a:rPr sz="818" b="1" spc="-3" dirty="0">
                  <a:latin typeface="Century Gothic"/>
                  <a:cs typeface="Century Gothic"/>
                </a:rPr>
                <a:t>Controls </a:t>
              </a:r>
              <a:r>
                <a:rPr sz="818" b="1" dirty="0">
                  <a:latin typeface="Century Gothic"/>
                  <a:cs typeface="Century Gothic"/>
                </a:rPr>
                <a:t> </a:t>
              </a:r>
              <a:r>
                <a:rPr sz="818" spc="-3" dirty="0">
                  <a:latin typeface="Century Gothic"/>
                  <a:cs typeface="Century Gothic"/>
                </a:rPr>
                <a:t>Karen</a:t>
              </a:r>
              <a:r>
                <a:rPr sz="818" spc="-7" dirty="0">
                  <a:latin typeface="Century Gothic"/>
                  <a:cs typeface="Century Gothic"/>
                </a:rPr>
                <a:t> </a:t>
              </a:r>
              <a:r>
                <a:rPr sz="818" spc="-3" dirty="0">
                  <a:latin typeface="Century Gothic"/>
                  <a:cs typeface="Century Gothic"/>
                </a:rPr>
                <a:t>White</a:t>
              </a:r>
              <a:endParaRPr sz="818" dirty="0">
                <a:latin typeface="Century Gothic"/>
                <a:cs typeface="Century Gothic"/>
              </a:endParaRPr>
            </a:p>
          </p:txBody>
        </p:sp>
        <p:grpSp>
          <p:nvGrpSpPr>
            <p:cNvPr id="33" name="object 54">
              <a:extLst>
                <a:ext uri="{FF2B5EF4-FFF2-40B4-BE49-F238E27FC236}">
                  <a16:creationId xmlns:a16="http://schemas.microsoft.com/office/drawing/2014/main" id="{E9E17848-34DB-41CB-9469-E14E72CBB883}"/>
                </a:ext>
              </a:extLst>
            </p:cNvPr>
            <p:cNvGrpSpPr/>
            <p:nvPr/>
          </p:nvGrpSpPr>
          <p:grpSpPr>
            <a:xfrm>
              <a:off x="2936060" y="3280490"/>
              <a:ext cx="1845685" cy="2344016"/>
              <a:chOff x="3137820" y="4811385"/>
              <a:chExt cx="2707005" cy="3437890"/>
            </a:xfrm>
          </p:grpSpPr>
          <p:sp>
            <p:nvSpPr>
              <p:cNvPr id="66" name="object 55">
                <a:extLst>
                  <a:ext uri="{FF2B5EF4-FFF2-40B4-BE49-F238E27FC236}">
                    <a16:creationId xmlns:a16="http://schemas.microsoft.com/office/drawing/2014/main" id="{473769A1-65FE-4986-9DE2-EDA622D38404}"/>
                  </a:ext>
                </a:extLst>
              </p:cNvPr>
              <p:cNvSpPr/>
              <p:nvPr/>
            </p:nvSpPr>
            <p:spPr>
              <a:xfrm>
                <a:off x="3142583" y="4816148"/>
                <a:ext cx="0" cy="194945"/>
              </a:xfrm>
              <a:custGeom>
                <a:avLst/>
                <a:gdLst/>
                <a:ahLst/>
                <a:cxnLst/>
                <a:rect l="l" t="t" r="r" b="b"/>
                <a:pathLst>
                  <a:path h="194945">
                    <a:moveTo>
                      <a:pt x="0" y="0"/>
                    </a:moveTo>
                    <a:lnTo>
                      <a:pt x="0" y="194845"/>
                    </a:lnTo>
                  </a:path>
                </a:pathLst>
              </a:custGeom>
              <a:ln w="9135">
                <a:solidFill>
                  <a:srgbClr val="000000"/>
                </a:solidFill>
              </a:ln>
            </p:spPr>
            <p:txBody>
              <a:bodyPr wrap="square" lIns="0" tIns="0" rIns="0" bIns="0" rtlCol="0"/>
              <a:lstStyle/>
              <a:p>
                <a:endParaRPr/>
              </a:p>
            </p:txBody>
          </p:sp>
          <p:sp>
            <p:nvSpPr>
              <p:cNvPr id="67" name="object 56">
                <a:extLst>
                  <a:ext uri="{FF2B5EF4-FFF2-40B4-BE49-F238E27FC236}">
                    <a16:creationId xmlns:a16="http://schemas.microsoft.com/office/drawing/2014/main" id="{88E4B1CB-188B-4637-A51C-C81494C487CA}"/>
                  </a:ext>
                </a:extLst>
              </p:cNvPr>
              <p:cNvSpPr/>
              <p:nvPr/>
            </p:nvSpPr>
            <p:spPr>
              <a:xfrm>
                <a:off x="4148339" y="5014227"/>
                <a:ext cx="1691639" cy="3230245"/>
              </a:xfrm>
              <a:custGeom>
                <a:avLst/>
                <a:gdLst/>
                <a:ahLst/>
                <a:cxnLst/>
                <a:rect l="l" t="t" r="r" b="b"/>
                <a:pathLst>
                  <a:path w="1691639" h="3230245">
                    <a:moveTo>
                      <a:pt x="0" y="3229899"/>
                    </a:moveTo>
                    <a:lnTo>
                      <a:pt x="0" y="0"/>
                    </a:lnTo>
                    <a:lnTo>
                      <a:pt x="1691351" y="0"/>
                    </a:lnTo>
                    <a:lnTo>
                      <a:pt x="1691351" y="3229899"/>
                    </a:lnTo>
                    <a:lnTo>
                      <a:pt x="0" y="3229899"/>
                    </a:lnTo>
                    <a:close/>
                  </a:path>
                </a:pathLst>
              </a:custGeom>
              <a:ln w="9526">
                <a:solidFill>
                  <a:srgbClr val="000000"/>
                </a:solidFill>
              </a:ln>
            </p:spPr>
            <p:txBody>
              <a:bodyPr wrap="square" lIns="0" tIns="0" rIns="0" bIns="0" rtlCol="0"/>
              <a:lstStyle/>
              <a:p>
                <a:endParaRPr/>
              </a:p>
            </p:txBody>
          </p:sp>
        </p:grpSp>
        <p:sp>
          <p:nvSpPr>
            <p:cNvPr id="34" name="object 57">
              <a:extLst>
                <a:ext uri="{FF2B5EF4-FFF2-40B4-BE49-F238E27FC236}">
                  <a16:creationId xmlns:a16="http://schemas.microsoft.com/office/drawing/2014/main" id="{FCB1AE35-944D-425B-A866-358A2DB8EB73}"/>
                </a:ext>
              </a:extLst>
            </p:cNvPr>
            <p:cNvSpPr txBox="1"/>
            <p:nvPr/>
          </p:nvSpPr>
          <p:spPr>
            <a:xfrm>
              <a:off x="3636833" y="3441555"/>
              <a:ext cx="1130877" cy="2156587"/>
            </a:xfrm>
            <a:prstGeom prst="rect">
              <a:avLst/>
            </a:prstGeom>
          </p:spPr>
          <p:txBody>
            <a:bodyPr vert="horz" wrap="square" lIns="0" tIns="8226" rIns="0" bIns="0" rtlCol="0">
              <a:spAutoFit/>
            </a:bodyPr>
            <a:lstStyle/>
            <a:p>
              <a:pPr marL="433" algn="ctr">
                <a:lnSpc>
                  <a:spcPts val="982"/>
                </a:lnSpc>
                <a:spcBef>
                  <a:spcPts val="65"/>
                </a:spcBef>
              </a:pPr>
              <a:r>
                <a:rPr sz="818" b="1" spc="-3" dirty="0">
                  <a:latin typeface="Century Gothic"/>
                  <a:cs typeface="Century Gothic"/>
                </a:rPr>
                <a:t>SCL</a:t>
              </a:r>
              <a:r>
                <a:rPr sz="818" b="1" spc="-27" dirty="0">
                  <a:latin typeface="Century Gothic"/>
                  <a:cs typeface="Century Gothic"/>
                </a:rPr>
                <a:t> </a:t>
              </a:r>
              <a:r>
                <a:rPr sz="818" b="1" spc="-3" dirty="0">
                  <a:latin typeface="Century Gothic"/>
                  <a:cs typeface="Century Gothic"/>
                </a:rPr>
                <a:t>HPRF</a:t>
              </a:r>
              <a:endParaRPr sz="818" dirty="0">
                <a:latin typeface="Century Gothic"/>
                <a:cs typeface="Century Gothic"/>
              </a:endParaRPr>
            </a:p>
            <a:p>
              <a:pPr algn="ctr">
                <a:lnSpc>
                  <a:spcPct val="100000"/>
                </a:lnSpc>
              </a:pPr>
              <a:r>
                <a:rPr sz="818" spc="-3" dirty="0">
                  <a:latin typeface="Century Gothic"/>
                  <a:cs typeface="Century Gothic"/>
                </a:rPr>
                <a:t>John</a:t>
              </a:r>
              <a:r>
                <a:rPr sz="818" spc="-24" dirty="0">
                  <a:latin typeface="Century Gothic"/>
                  <a:cs typeface="Century Gothic"/>
                </a:rPr>
                <a:t> </a:t>
              </a:r>
              <a:r>
                <a:rPr sz="818" spc="-3" dirty="0">
                  <a:latin typeface="Century Gothic"/>
                  <a:cs typeface="Century Gothic"/>
                </a:rPr>
                <a:t>Moss</a:t>
              </a:r>
              <a:endParaRPr sz="818" dirty="0">
                <a:latin typeface="Century Gothic"/>
                <a:cs typeface="Century Gothic"/>
              </a:endParaRPr>
            </a:p>
            <a:p>
              <a:pPr algn="ctr">
                <a:lnSpc>
                  <a:spcPts val="982"/>
                </a:lnSpc>
                <a:spcBef>
                  <a:spcPts val="3"/>
                </a:spcBef>
              </a:pPr>
              <a:r>
                <a:rPr sz="818" b="1" spc="-3" dirty="0">
                  <a:latin typeface="Century Gothic"/>
                  <a:cs typeface="Century Gothic"/>
                </a:rPr>
                <a:t>NCL</a:t>
              </a:r>
              <a:r>
                <a:rPr sz="818" b="1" spc="-27" dirty="0">
                  <a:latin typeface="Century Gothic"/>
                  <a:cs typeface="Century Gothic"/>
                </a:rPr>
                <a:t> </a:t>
              </a:r>
              <a:r>
                <a:rPr sz="818" b="1" spc="-3" dirty="0">
                  <a:latin typeface="Century Gothic"/>
                  <a:cs typeface="Century Gothic"/>
                </a:rPr>
                <a:t>HPRF</a:t>
              </a:r>
              <a:endParaRPr sz="818" dirty="0">
                <a:latin typeface="Century Gothic"/>
                <a:cs typeface="Century Gothic"/>
              </a:endParaRPr>
            </a:p>
            <a:p>
              <a:pPr algn="ctr">
                <a:lnSpc>
                  <a:spcPts val="982"/>
                </a:lnSpc>
              </a:pPr>
              <a:r>
                <a:rPr sz="818" spc="-3" dirty="0">
                  <a:latin typeface="Century Gothic"/>
                  <a:cs typeface="Century Gothic"/>
                </a:rPr>
                <a:t>John</a:t>
              </a:r>
              <a:r>
                <a:rPr sz="818" spc="-24" dirty="0">
                  <a:latin typeface="Century Gothic"/>
                  <a:cs typeface="Century Gothic"/>
                </a:rPr>
                <a:t> </a:t>
              </a:r>
              <a:r>
                <a:rPr sz="818" spc="-3" dirty="0">
                  <a:latin typeface="Century Gothic"/>
                  <a:cs typeface="Century Gothic"/>
                </a:rPr>
                <a:t>Moss</a:t>
              </a:r>
              <a:endParaRPr sz="818" dirty="0">
                <a:latin typeface="Century Gothic"/>
                <a:cs typeface="Century Gothic"/>
              </a:endParaRPr>
            </a:p>
            <a:p>
              <a:pPr algn="ctr">
                <a:lnSpc>
                  <a:spcPts val="982"/>
                </a:lnSpc>
              </a:pPr>
              <a:r>
                <a:rPr sz="818" b="1" spc="-3" dirty="0">
                  <a:latin typeface="Century Gothic"/>
                  <a:cs typeface="Century Gothic"/>
                </a:rPr>
                <a:t>LLRF</a:t>
              </a:r>
              <a:endParaRPr sz="818" dirty="0">
                <a:latin typeface="Century Gothic"/>
                <a:cs typeface="Century Gothic"/>
              </a:endParaRPr>
            </a:p>
            <a:p>
              <a:pPr marL="216039" marR="210410" algn="ctr"/>
              <a:r>
                <a:rPr sz="818" spc="-3" dirty="0">
                  <a:latin typeface="Century Gothic"/>
                  <a:cs typeface="Century Gothic"/>
                </a:rPr>
                <a:t>Mark</a:t>
              </a:r>
              <a:r>
                <a:rPr sz="818" spc="-41" dirty="0">
                  <a:latin typeface="Century Gothic"/>
                  <a:cs typeface="Century Gothic"/>
                </a:rPr>
                <a:t> </a:t>
              </a:r>
              <a:r>
                <a:rPr sz="818" spc="-3" dirty="0">
                  <a:latin typeface="Century Gothic"/>
                  <a:cs typeface="Century Gothic"/>
                </a:rPr>
                <a:t>Crofford </a:t>
              </a:r>
              <a:r>
                <a:rPr sz="818" spc="-215" dirty="0">
                  <a:latin typeface="Century Gothic"/>
                  <a:cs typeface="Century Gothic"/>
                </a:rPr>
                <a:t> </a:t>
              </a:r>
              <a:r>
                <a:rPr sz="818" b="1" spc="-3" dirty="0">
                  <a:latin typeface="Century Gothic"/>
                  <a:cs typeface="Century Gothic"/>
                </a:rPr>
                <a:t>Existing Linac </a:t>
              </a:r>
              <a:r>
                <a:rPr sz="818" b="1" dirty="0">
                  <a:latin typeface="Century Gothic"/>
                  <a:cs typeface="Century Gothic"/>
                </a:rPr>
                <a:t> </a:t>
              </a:r>
              <a:r>
                <a:rPr sz="818" b="1" spc="-3" dirty="0">
                  <a:latin typeface="Century Gothic"/>
                  <a:cs typeface="Century Gothic"/>
                </a:rPr>
                <a:t>Modulators </a:t>
              </a:r>
              <a:r>
                <a:rPr sz="818" b="1" dirty="0">
                  <a:latin typeface="Century Gothic"/>
                  <a:cs typeface="Century Gothic"/>
                </a:rPr>
                <a:t> </a:t>
              </a:r>
              <a:r>
                <a:rPr sz="818" spc="-3" dirty="0">
                  <a:highlight>
                    <a:srgbClr val="FFFF00"/>
                  </a:highlight>
                  <a:latin typeface="Century Gothic"/>
                  <a:cs typeface="Century Gothic"/>
                </a:rPr>
                <a:t>Chris</a:t>
              </a:r>
              <a:r>
                <a:rPr sz="818" spc="-17" dirty="0">
                  <a:highlight>
                    <a:srgbClr val="FFFF00"/>
                  </a:highlight>
                  <a:latin typeface="Century Gothic"/>
                  <a:cs typeface="Century Gothic"/>
                </a:rPr>
                <a:t> </a:t>
              </a:r>
              <a:r>
                <a:rPr sz="818" spc="-3" dirty="0">
                  <a:highlight>
                    <a:srgbClr val="FFFF00"/>
                  </a:highlight>
                  <a:latin typeface="Century Gothic"/>
                  <a:cs typeface="Century Gothic"/>
                </a:rPr>
                <a:t>Pappas</a:t>
              </a:r>
              <a:endParaRPr sz="818" dirty="0">
                <a:highlight>
                  <a:srgbClr val="FFFF00"/>
                </a:highlight>
                <a:latin typeface="Century Gothic"/>
                <a:cs typeface="Century Gothic"/>
              </a:endParaRPr>
            </a:p>
            <a:p>
              <a:pPr marL="8226" marR="3464" algn="ctr"/>
              <a:r>
                <a:rPr sz="818" b="1" spc="-3" dirty="0">
                  <a:latin typeface="Century Gothic"/>
                  <a:cs typeface="Century Gothic"/>
                </a:rPr>
                <a:t>New Linac Modulators </a:t>
              </a:r>
              <a:r>
                <a:rPr sz="818" b="1" spc="-225" dirty="0">
                  <a:latin typeface="Century Gothic"/>
                  <a:cs typeface="Century Gothic"/>
                </a:rPr>
                <a:t> </a:t>
              </a:r>
              <a:r>
                <a:rPr sz="818" spc="-3" dirty="0">
                  <a:latin typeface="Century Gothic"/>
                  <a:cs typeface="Century Gothic"/>
                </a:rPr>
                <a:t>David E. Anderson </a:t>
              </a:r>
              <a:r>
                <a:rPr sz="818" dirty="0">
                  <a:latin typeface="Century Gothic"/>
                  <a:cs typeface="Century Gothic"/>
                </a:rPr>
                <a:t> </a:t>
              </a:r>
              <a:r>
                <a:rPr sz="818" b="1" spc="-3" dirty="0">
                  <a:latin typeface="Century Gothic"/>
                  <a:cs typeface="Century Gothic"/>
                </a:rPr>
                <a:t>Utilities</a:t>
              </a:r>
              <a:endParaRPr sz="818" dirty="0">
                <a:latin typeface="Century Gothic"/>
                <a:cs typeface="Century Gothic"/>
              </a:endParaRPr>
            </a:p>
            <a:p>
              <a:pPr marL="174043" marR="169714" indent="-433" algn="ctr">
                <a:lnSpc>
                  <a:spcPts val="982"/>
                </a:lnSpc>
                <a:spcBef>
                  <a:spcPts val="27"/>
                </a:spcBef>
              </a:pPr>
              <a:r>
                <a:rPr sz="818" spc="-3" dirty="0">
                  <a:latin typeface="Century Gothic"/>
                  <a:cs typeface="Century Gothic"/>
                </a:rPr>
                <a:t>Greg Norman </a:t>
              </a:r>
              <a:r>
                <a:rPr sz="818" dirty="0">
                  <a:latin typeface="Century Gothic"/>
                  <a:cs typeface="Century Gothic"/>
                </a:rPr>
                <a:t> </a:t>
              </a:r>
              <a:r>
                <a:rPr sz="818" b="1" spc="-3" dirty="0">
                  <a:latin typeface="Century Gothic"/>
                  <a:cs typeface="Century Gothic"/>
                </a:rPr>
                <a:t>RF Controls </a:t>
              </a:r>
              <a:r>
                <a:rPr sz="818" b="1" dirty="0">
                  <a:latin typeface="Century Gothic"/>
                  <a:cs typeface="Century Gothic"/>
                </a:rPr>
                <a:t> </a:t>
              </a:r>
              <a:r>
                <a:rPr sz="818" spc="-3" dirty="0">
                  <a:latin typeface="Century Gothic"/>
                  <a:cs typeface="Century Gothic"/>
                </a:rPr>
                <a:t>Karen White </a:t>
              </a:r>
              <a:r>
                <a:rPr sz="818" dirty="0">
                  <a:latin typeface="Century Gothic"/>
                  <a:cs typeface="Century Gothic"/>
                </a:rPr>
                <a:t> </a:t>
              </a:r>
              <a:r>
                <a:rPr sz="818" b="1" spc="-3" dirty="0">
                  <a:latin typeface="Century Gothic"/>
                  <a:cs typeface="Century Gothic"/>
                </a:rPr>
                <a:t>Global</a:t>
              </a:r>
              <a:r>
                <a:rPr sz="818" b="1" spc="-34" dirty="0">
                  <a:latin typeface="Century Gothic"/>
                  <a:cs typeface="Century Gothic"/>
                </a:rPr>
                <a:t> </a:t>
              </a:r>
              <a:r>
                <a:rPr sz="818" b="1" spc="-3" dirty="0">
                  <a:latin typeface="Century Gothic"/>
                  <a:cs typeface="Century Gothic"/>
                </a:rPr>
                <a:t>Controls</a:t>
              </a:r>
              <a:endParaRPr sz="818" dirty="0">
                <a:latin typeface="Century Gothic"/>
                <a:cs typeface="Century Gothic"/>
              </a:endParaRPr>
            </a:p>
            <a:p>
              <a:pPr algn="ctr">
                <a:lnSpc>
                  <a:spcPts val="948"/>
                </a:lnSpc>
              </a:pPr>
              <a:r>
                <a:rPr sz="818" spc="-3" dirty="0">
                  <a:latin typeface="Century Gothic"/>
                  <a:cs typeface="Century Gothic"/>
                </a:rPr>
                <a:t>Karen</a:t>
              </a:r>
              <a:r>
                <a:rPr sz="818" spc="-24" dirty="0">
                  <a:latin typeface="Century Gothic"/>
                  <a:cs typeface="Century Gothic"/>
                </a:rPr>
                <a:t> </a:t>
              </a:r>
              <a:r>
                <a:rPr sz="818" spc="-3" dirty="0">
                  <a:latin typeface="Century Gothic"/>
                  <a:cs typeface="Century Gothic"/>
                </a:rPr>
                <a:t>White</a:t>
              </a:r>
              <a:endParaRPr sz="818" dirty="0">
                <a:latin typeface="Century Gothic"/>
                <a:cs typeface="Century Gothic"/>
              </a:endParaRPr>
            </a:p>
          </p:txBody>
        </p:sp>
        <p:grpSp>
          <p:nvGrpSpPr>
            <p:cNvPr id="35" name="object 58">
              <a:extLst>
                <a:ext uri="{FF2B5EF4-FFF2-40B4-BE49-F238E27FC236}">
                  <a16:creationId xmlns:a16="http://schemas.microsoft.com/office/drawing/2014/main" id="{70F5494C-D2D0-4972-8A91-CF83316CA79C}"/>
                </a:ext>
              </a:extLst>
            </p:cNvPr>
            <p:cNvGrpSpPr/>
            <p:nvPr/>
          </p:nvGrpSpPr>
          <p:grpSpPr>
            <a:xfrm>
              <a:off x="4198400" y="3280490"/>
              <a:ext cx="1845685" cy="1963449"/>
              <a:chOff x="4989252" y="4811385"/>
              <a:chExt cx="2707005" cy="2879725"/>
            </a:xfrm>
          </p:grpSpPr>
          <p:sp>
            <p:nvSpPr>
              <p:cNvPr id="64" name="object 59">
                <a:extLst>
                  <a:ext uri="{FF2B5EF4-FFF2-40B4-BE49-F238E27FC236}">
                    <a16:creationId xmlns:a16="http://schemas.microsoft.com/office/drawing/2014/main" id="{4D0B683A-995A-4ED6-BB6F-29307369B09E}"/>
                  </a:ext>
                </a:extLst>
              </p:cNvPr>
              <p:cNvSpPr/>
              <p:nvPr/>
            </p:nvSpPr>
            <p:spPr>
              <a:xfrm>
                <a:off x="4994015" y="4816148"/>
                <a:ext cx="0" cy="198120"/>
              </a:xfrm>
              <a:custGeom>
                <a:avLst/>
                <a:gdLst/>
                <a:ahLst/>
                <a:cxnLst/>
                <a:rect l="l" t="t" r="r" b="b"/>
                <a:pathLst>
                  <a:path h="198120">
                    <a:moveTo>
                      <a:pt x="0" y="0"/>
                    </a:moveTo>
                    <a:lnTo>
                      <a:pt x="0" y="198078"/>
                    </a:lnTo>
                  </a:path>
                </a:pathLst>
              </a:custGeom>
              <a:ln w="9135">
                <a:solidFill>
                  <a:srgbClr val="000000"/>
                </a:solidFill>
              </a:ln>
            </p:spPr>
            <p:txBody>
              <a:bodyPr wrap="square" lIns="0" tIns="0" rIns="0" bIns="0" rtlCol="0"/>
              <a:lstStyle/>
              <a:p>
                <a:endParaRPr/>
              </a:p>
            </p:txBody>
          </p:sp>
          <p:sp>
            <p:nvSpPr>
              <p:cNvPr id="65" name="object 60">
                <a:extLst>
                  <a:ext uri="{FF2B5EF4-FFF2-40B4-BE49-F238E27FC236}">
                    <a16:creationId xmlns:a16="http://schemas.microsoft.com/office/drawing/2014/main" id="{33FAAC15-346C-4CE8-9B0F-E5E1F1DE3230}"/>
                  </a:ext>
                </a:extLst>
              </p:cNvPr>
              <p:cNvSpPr/>
              <p:nvPr/>
            </p:nvSpPr>
            <p:spPr>
              <a:xfrm>
                <a:off x="5999771" y="5021503"/>
                <a:ext cx="1691639" cy="2665095"/>
              </a:xfrm>
              <a:custGeom>
                <a:avLst/>
                <a:gdLst/>
                <a:ahLst/>
                <a:cxnLst/>
                <a:rect l="l" t="t" r="r" b="b"/>
                <a:pathLst>
                  <a:path w="1691640" h="2665095">
                    <a:moveTo>
                      <a:pt x="0" y="2664768"/>
                    </a:moveTo>
                    <a:lnTo>
                      <a:pt x="0" y="0"/>
                    </a:lnTo>
                    <a:lnTo>
                      <a:pt x="1691351" y="0"/>
                    </a:lnTo>
                    <a:lnTo>
                      <a:pt x="1691351" y="2664768"/>
                    </a:lnTo>
                    <a:lnTo>
                      <a:pt x="0" y="2664768"/>
                    </a:lnTo>
                    <a:close/>
                  </a:path>
                </a:pathLst>
              </a:custGeom>
              <a:ln w="9526">
                <a:solidFill>
                  <a:srgbClr val="000000"/>
                </a:solidFill>
              </a:ln>
            </p:spPr>
            <p:txBody>
              <a:bodyPr wrap="square" lIns="0" tIns="0" rIns="0" bIns="0" rtlCol="0"/>
              <a:lstStyle/>
              <a:p>
                <a:endParaRPr/>
              </a:p>
            </p:txBody>
          </p:sp>
        </p:grpSp>
        <p:sp>
          <p:nvSpPr>
            <p:cNvPr id="36" name="object 61">
              <a:extLst>
                <a:ext uri="{FF2B5EF4-FFF2-40B4-BE49-F238E27FC236}">
                  <a16:creationId xmlns:a16="http://schemas.microsoft.com/office/drawing/2014/main" id="{6ACC0CCB-F983-42AE-A10C-262EFAA00AEB}"/>
                </a:ext>
              </a:extLst>
            </p:cNvPr>
            <p:cNvSpPr txBox="1"/>
            <p:nvPr/>
          </p:nvSpPr>
          <p:spPr>
            <a:xfrm>
              <a:off x="4934930" y="3441003"/>
              <a:ext cx="1058574" cy="1775200"/>
            </a:xfrm>
            <a:prstGeom prst="rect">
              <a:avLst/>
            </a:prstGeom>
          </p:spPr>
          <p:txBody>
            <a:bodyPr vert="horz" wrap="square" lIns="0" tIns="8226" rIns="0" bIns="0" rtlCol="0">
              <a:spAutoFit/>
            </a:bodyPr>
            <a:lstStyle/>
            <a:p>
              <a:pPr marL="91784" marR="85723" indent="-433" algn="ctr">
                <a:spcBef>
                  <a:spcPts val="65"/>
                </a:spcBef>
              </a:pPr>
              <a:r>
                <a:rPr sz="818" b="1" spc="-3" dirty="0">
                  <a:latin typeface="Century Gothic"/>
                  <a:cs typeface="Century Gothic"/>
                </a:rPr>
                <a:t>Injection Region </a:t>
              </a:r>
              <a:r>
                <a:rPr sz="818" b="1" dirty="0">
                  <a:latin typeface="Century Gothic"/>
                  <a:cs typeface="Century Gothic"/>
                </a:rPr>
                <a:t> </a:t>
              </a:r>
              <a:r>
                <a:rPr sz="818" spc="-3" dirty="0">
                  <a:latin typeface="Century Gothic"/>
                  <a:cs typeface="Century Gothic"/>
                </a:rPr>
                <a:t>Robert Saethre </a:t>
              </a:r>
              <a:r>
                <a:rPr sz="818" dirty="0">
                  <a:latin typeface="Century Gothic"/>
                  <a:cs typeface="Century Gothic"/>
                </a:rPr>
                <a:t> </a:t>
              </a:r>
              <a:r>
                <a:rPr sz="818" b="1" spc="-3" dirty="0">
                  <a:latin typeface="Century Gothic"/>
                  <a:cs typeface="Century Gothic"/>
                </a:rPr>
                <a:t>Injection Dump </a:t>
              </a:r>
              <a:r>
                <a:rPr sz="818" b="1" dirty="0">
                  <a:latin typeface="Century Gothic"/>
                  <a:cs typeface="Century Gothic"/>
                </a:rPr>
                <a:t> </a:t>
              </a:r>
              <a:r>
                <a:rPr sz="818" spc="-3" dirty="0">
                  <a:highlight>
                    <a:srgbClr val="FFFF00"/>
                  </a:highlight>
                  <a:latin typeface="Century Gothic"/>
                  <a:cs typeface="Century Gothic"/>
                </a:rPr>
                <a:t>Charlotte Barbier</a:t>
              </a:r>
              <a:r>
                <a:rPr sz="818" spc="-3" dirty="0">
                  <a:latin typeface="Century Gothic"/>
                  <a:cs typeface="Century Gothic"/>
                </a:rPr>
                <a:t> </a:t>
              </a:r>
              <a:r>
                <a:rPr sz="818" spc="-218" dirty="0">
                  <a:latin typeface="Century Gothic"/>
                  <a:cs typeface="Century Gothic"/>
                </a:rPr>
                <a:t> </a:t>
              </a:r>
              <a:r>
                <a:rPr sz="818" b="1" spc="-3" dirty="0">
                  <a:latin typeface="Century Gothic"/>
                  <a:cs typeface="Century Gothic"/>
                </a:rPr>
                <a:t>Extraction</a:t>
              </a:r>
              <a:r>
                <a:rPr sz="818" b="1" spc="-41" dirty="0">
                  <a:latin typeface="Century Gothic"/>
                  <a:cs typeface="Century Gothic"/>
                </a:rPr>
                <a:t> </a:t>
              </a:r>
              <a:r>
                <a:rPr sz="818" b="1" spc="-3" dirty="0">
                  <a:latin typeface="Century Gothic"/>
                  <a:cs typeface="Century Gothic"/>
                </a:rPr>
                <a:t>Region </a:t>
              </a:r>
              <a:r>
                <a:rPr sz="818" b="1" spc="-218" dirty="0">
                  <a:latin typeface="Century Gothic"/>
                  <a:cs typeface="Century Gothic"/>
                </a:rPr>
                <a:t> </a:t>
              </a:r>
              <a:r>
                <a:rPr sz="818" spc="-3" dirty="0">
                  <a:latin typeface="Century Gothic"/>
                  <a:cs typeface="Century Gothic"/>
                </a:rPr>
                <a:t>Robert Saethre </a:t>
              </a:r>
              <a:r>
                <a:rPr sz="818" dirty="0">
                  <a:latin typeface="Century Gothic"/>
                  <a:cs typeface="Century Gothic"/>
                </a:rPr>
                <a:t> </a:t>
              </a:r>
              <a:r>
                <a:rPr sz="818" b="1" spc="-3" dirty="0">
                  <a:latin typeface="Century Gothic"/>
                  <a:cs typeface="Century Gothic"/>
                </a:rPr>
                <a:t>Utilities</a:t>
              </a:r>
              <a:endParaRPr sz="818" dirty="0">
                <a:latin typeface="Century Gothic"/>
                <a:cs typeface="Century Gothic"/>
              </a:endParaRPr>
            </a:p>
            <a:p>
              <a:pPr marL="433" algn="ctr">
                <a:lnSpc>
                  <a:spcPts val="978"/>
                </a:lnSpc>
              </a:pPr>
              <a:r>
                <a:rPr sz="818" spc="-3" dirty="0">
                  <a:highlight>
                    <a:srgbClr val="FFFF00"/>
                  </a:highlight>
                  <a:latin typeface="Century Gothic"/>
                  <a:cs typeface="Century Gothic"/>
                </a:rPr>
                <a:t>Greg</a:t>
              </a:r>
              <a:r>
                <a:rPr sz="818" spc="-24" dirty="0">
                  <a:highlight>
                    <a:srgbClr val="FFFF00"/>
                  </a:highlight>
                  <a:latin typeface="Century Gothic"/>
                  <a:cs typeface="Century Gothic"/>
                </a:rPr>
                <a:t> </a:t>
              </a:r>
              <a:r>
                <a:rPr sz="818" spc="-3" dirty="0">
                  <a:highlight>
                    <a:srgbClr val="FFFF00"/>
                  </a:highlight>
                  <a:latin typeface="Century Gothic"/>
                  <a:cs typeface="Century Gothic"/>
                </a:rPr>
                <a:t>Norman</a:t>
              </a:r>
              <a:endParaRPr sz="818" dirty="0">
                <a:highlight>
                  <a:srgbClr val="FFFF00"/>
                </a:highlight>
                <a:latin typeface="Century Gothic"/>
                <a:cs typeface="Century Gothic"/>
              </a:endParaRPr>
            </a:p>
            <a:p>
              <a:pPr algn="ctr">
                <a:lnSpc>
                  <a:spcPct val="100000"/>
                </a:lnSpc>
              </a:pPr>
              <a:r>
                <a:rPr sz="818" b="1" spc="-3" dirty="0">
                  <a:latin typeface="Century Gothic"/>
                  <a:cs typeface="Century Gothic"/>
                </a:rPr>
                <a:t>Ring</a:t>
              </a:r>
              <a:r>
                <a:rPr sz="818" b="1" spc="-10" dirty="0">
                  <a:latin typeface="Century Gothic"/>
                  <a:cs typeface="Century Gothic"/>
                </a:rPr>
                <a:t> </a:t>
              </a:r>
              <a:r>
                <a:rPr sz="818" b="1" spc="-3" dirty="0">
                  <a:latin typeface="Century Gothic"/>
                  <a:cs typeface="Century Gothic"/>
                </a:rPr>
                <a:t>Control</a:t>
              </a:r>
              <a:r>
                <a:rPr sz="818" b="1" spc="-10" dirty="0">
                  <a:latin typeface="Century Gothic"/>
                  <a:cs typeface="Century Gothic"/>
                </a:rPr>
                <a:t> </a:t>
              </a:r>
              <a:r>
                <a:rPr sz="818" b="1" spc="-3" dirty="0">
                  <a:latin typeface="Century Gothic"/>
                  <a:cs typeface="Century Gothic"/>
                </a:rPr>
                <a:t>Systems</a:t>
              </a:r>
              <a:endParaRPr sz="818" dirty="0">
                <a:latin typeface="Century Gothic"/>
                <a:cs typeface="Century Gothic"/>
              </a:endParaRPr>
            </a:p>
            <a:p>
              <a:pPr marL="223832" marR="218203" algn="ctr">
                <a:spcBef>
                  <a:spcPts val="3"/>
                </a:spcBef>
              </a:pPr>
              <a:r>
                <a:rPr sz="818" spc="-3" dirty="0">
                  <a:latin typeface="Century Gothic"/>
                  <a:cs typeface="Century Gothic"/>
                </a:rPr>
                <a:t>Karen</a:t>
              </a:r>
              <a:r>
                <a:rPr sz="818" spc="-41" dirty="0">
                  <a:latin typeface="Century Gothic"/>
                  <a:cs typeface="Century Gothic"/>
                </a:rPr>
                <a:t> </a:t>
              </a:r>
              <a:r>
                <a:rPr sz="818" spc="-3" dirty="0">
                  <a:latin typeface="Century Gothic"/>
                  <a:cs typeface="Century Gothic"/>
                </a:rPr>
                <a:t>White </a:t>
              </a:r>
              <a:r>
                <a:rPr sz="818" spc="-218" dirty="0">
                  <a:latin typeface="Century Gothic"/>
                  <a:cs typeface="Century Gothic"/>
                </a:rPr>
                <a:t> </a:t>
              </a:r>
              <a:r>
                <a:rPr sz="818" b="1" spc="-3" dirty="0">
                  <a:latin typeface="Century Gothic"/>
                  <a:cs typeface="Century Gothic"/>
                </a:rPr>
                <a:t>RTBT Stub </a:t>
              </a:r>
              <a:r>
                <a:rPr sz="818" b="1" dirty="0">
                  <a:latin typeface="Century Gothic"/>
                  <a:cs typeface="Century Gothic"/>
                </a:rPr>
                <a:t> </a:t>
              </a:r>
              <a:r>
                <a:rPr sz="818" spc="-3" dirty="0">
                  <a:latin typeface="Century Gothic"/>
                  <a:cs typeface="Century Gothic"/>
                </a:rPr>
                <a:t>Nick</a:t>
              </a:r>
              <a:r>
                <a:rPr sz="818" spc="-14" dirty="0">
                  <a:latin typeface="Century Gothic"/>
                  <a:cs typeface="Century Gothic"/>
                </a:rPr>
                <a:t> </a:t>
              </a:r>
              <a:r>
                <a:rPr sz="818" spc="-3" dirty="0">
                  <a:latin typeface="Century Gothic"/>
                  <a:cs typeface="Century Gothic"/>
                </a:rPr>
                <a:t>Evans</a:t>
              </a:r>
              <a:endParaRPr sz="818" dirty="0">
                <a:latin typeface="Century Gothic"/>
                <a:cs typeface="Century Gothic"/>
              </a:endParaRPr>
            </a:p>
            <a:p>
              <a:pPr marL="433" algn="ctr">
                <a:lnSpc>
                  <a:spcPts val="978"/>
                </a:lnSpc>
              </a:pPr>
              <a:r>
                <a:rPr sz="818" b="1" spc="-3" dirty="0">
                  <a:latin typeface="Century Gothic"/>
                  <a:cs typeface="Century Gothic"/>
                </a:rPr>
                <a:t>Accelerator</a:t>
              </a:r>
              <a:r>
                <a:rPr sz="818" b="1" spc="-14" dirty="0">
                  <a:latin typeface="Century Gothic"/>
                  <a:cs typeface="Century Gothic"/>
                </a:rPr>
                <a:t> </a:t>
              </a:r>
              <a:r>
                <a:rPr sz="818" b="1" spc="-3" dirty="0">
                  <a:latin typeface="Century Gothic"/>
                  <a:cs typeface="Century Gothic"/>
                </a:rPr>
                <a:t>Physics</a:t>
              </a:r>
              <a:endParaRPr sz="818" dirty="0">
                <a:latin typeface="Century Gothic"/>
                <a:cs typeface="Century Gothic"/>
              </a:endParaRPr>
            </a:p>
            <a:p>
              <a:pPr algn="ctr">
                <a:lnSpc>
                  <a:spcPct val="100000"/>
                </a:lnSpc>
              </a:pPr>
              <a:r>
                <a:rPr sz="818" spc="-3" dirty="0">
                  <a:latin typeface="Century Gothic"/>
                  <a:cs typeface="Century Gothic"/>
                </a:rPr>
                <a:t>Nick</a:t>
              </a:r>
              <a:r>
                <a:rPr sz="818" spc="-24" dirty="0">
                  <a:latin typeface="Century Gothic"/>
                  <a:cs typeface="Century Gothic"/>
                </a:rPr>
                <a:t> </a:t>
              </a:r>
              <a:r>
                <a:rPr sz="818" spc="-3" dirty="0">
                  <a:latin typeface="Century Gothic"/>
                  <a:cs typeface="Century Gothic"/>
                </a:rPr>
                <a:t>Evans</a:t>
              </a:r>
              <a:endParaRPr sz="818" dirty="0">
                <a:latin typeface="Century Gothic"/>
                <a:cs typeface="Century Gothic"/>
              </a:endParaRPr>
            </a:p>
          </p:txBody>
        </p:sp>
        <p:grpSp>
          <p:nvGrpSpPr>
            <p:cNvPr id="37" name="object 62">
              <a:extLst>
                <a:ext uri="{FF2B5EF4-FFF2-40B4-BE49-F238E27FC236}">
                  <a16:creationId xmlns:a16="http://schemas.microsoft.com/office/drawing/2014/main" id="{456332F9-8737-4678-B406-FBCD96FAC93A}"/>
                </a:ext>
              </a:extLst>
            </p:cNvPr>
            <p:cNvGrpSpPr/>
            <p:nvPr/>
          </p:nvGrpSpPr>
          <p:grpSpPr>
            <a:xfrm>
              <a:off x="5460740" y="3280490"/>
              <a:ext cx="1845685" cy="3325524"/>
              <a:chOff x="6840684" y="4811385"/>
              <a:chExt cx="2707005" cy="4877435"/>
            </a:xfrm>
          </p:grpSpPr>
          <p:sp>
            <p:nvSpPr>
              <p:cNvPr id="62" name="object 63">
                <a:extLst>
                  <a:ext uri="{FF2B5EF4-FFF2-40B4-BE49-F238E27FC236}">
                    <a16:creationId xmlns:a16="http://schemas.microsoft.com/office/drawing/2014/main" id="{7ADD8258-15AD-4A43-874B-2A37DCFA9148}"/>
                  </a:ext>
                </a:extLst>
              </p:cNvPr>
              <p:cNvSpPr/>
              <p:nvPr/>
            </p:nvSpPr>
            <p:spPr>
              <a:xfrm>
                <a:off x="6845447" y="4816148"/>
                <a:ext cx="0" cy="205740"/>
              </a:xfrm>
              <a:custGeom>
                <a:avLst/>
                <a:gdLst/>
                <a:ahLst/>
                <a:cxnLst/>
                <a:rect l="l" t="t" r="r" b="b"/>
                <a:pathLst>
                  <a:path h="205739">
                    <a:moveTo>
                      <a:pt x="0" y="0"/>
                    </a:moveTo>
                    <a:lnTo>
                      <a:pt x="0" y="205355"/>
                    </a:lnTo>
                  </a:path>
                </a:pathLst>
              </a:custGeom>
              <a:ln w="9135">
                <a:solidFill>
                  <a:srgbClr val="000000"/>
                </a:solidFill>
              </a:ln>
            </p:spPr>
            <p:txBody>
              <a:bodyPr wrap="square" lIns="0" tIns="0" rIns="0" bIns="0" rtlCol="0"/>
              <a:lstStyle/>
              <a:p>
                <a:endParaRPr/>
              </a:p>
            </p:txBody>
          </p:sp>
          <p:sp>
            <p:nvSpPr>
              <p:cNvPr id="63" name="object 64">
                <a:extLst>
                  <a:ext uri="{FF2B5EF4-FFF2-40B4-BE49-F238E27FC236}">
                    <a16:creationId xmlns:a16="http://schemas.microsoft.com/office/drawing/2014/main" id="{46EC0FB1-BB60-4CB1-B429-A5E0713563EE}"/>
                  </a:ext>
                </a:extLst>
              </p:cNvPr>
              <p:cNvSpPr/>
              <p:nvPr/>
            </p:nvSpPr>
            <p:spPr>
              <a:xfrm>
                <a:off x="7851203" y="4998866"/>
                <a:ext cx="1691639" cy="4685665"/>
              </a:xfrm>
              <a:custGeom>
                <a:avLst/>
                <a:gdLst/>
                <a:ahLst/>
                <a:cxnLst/>
                <a:rect l="l" t="t" r="r" b="b"/>
                <a:pathLst>
                  <a:path w="1691640" h="4685665">
                    <a:moveTo>
                      <a:pt x="0" y="4685173"/>
                    </a:moveTo>
                    <a:lnTo>
                      <a:pt x="0" y="0"/>
                    </a:lnTo>
                    <a:lnTo>
                      <a:pt x="1691351" y="0"/>
                    </a:lnTo>
                    <a:lnTo>
                      <a:pt x="1691351" y="4685173"/>
                    </a:lnTo>
                    <a:lnTo>
                      <a:pt x="0" y="4685173"/>
                    </a:lnTo>
                    <a:close/>
                  </a:path>
                </a:pathLst>
              </a:custGeom>
              <a:ln w="9526">
                <a:solidFill>
                  <a:srgbClr val="000000"/>
                </a:solidFill>
              </a:ln>
            </p:spPr>
            <p:txBody>
              <a:bodyPr wrap="square" lIns="0" tIns="0" rIns="0" bIns="0" rtlCol="0"/>
              <a:lstStyle/>
              <a:p>
                <a:endParaRPr/>
              </a:p>
            </p:txBody>
          </p:sp>
        </p:grpSp>
        <p:sp>
          <p:nvSpPr>
            <p:cNvPr id="38" name="object 65">
              <a:extLst>
                <a:ext uri="{FF2B5EF4-FFF2-40B4-BE49-F238E27FC236}">
                  <a16:creationId xmlns:a16="http://schemas.microsoft.com/office/drawing/2014/main" id="{D0A328B6-EA14-4C3C-A3F4-4BB3344001D9}"/>
                </a:ext>
              </a:extLst>
            </p:cNvPr>
            <p:cNvSpPr txBox="1"/>
            <p:nvPr/>
          </p:nvSpPr>
          <p:spPr>
            <a:xfrm>
              <a:off x="6166948" y="3491166"/>
              <a:ext cx="1119620" cy="3040740"/>
            </a:xfrm>
            <a:prstGeom prst="rect">
              <a:avLst/>
            </a:prstGeom>
          </p:spPr>
          <p:txBody>
            <a:bodyPr vert="horz" wrap="square" lIns="0" tIns="8226" rIns="0" bIns="0" rtlCol="0">
              <a:spAutoFit/>
            </a:bodyPr>
            <a:lstStyle/>
            <a:p>
              <a:pPr marL="112998" marR="107803" indent="177940">
                <a:spcBef>
                  <a:spcPts val="65"/>
                </a:spcBef>
              </a:pPr>
              <a:r>
                <a:rPr sz="818" b="1" spc="-3" dirty="0">
                  <a:latin typeface="Century Gothic"/>
                  <a:cs typeface="Century Gothic"/>
                </a:rPr>
                <a:t>Neutronics </a:t>
              </a:r>
              <a:r>
                <a:rPr sz="818" b="1" dirty="0">
                  <a:latin typeface="Century Gothic"/>
                  <a:cs typeface="Century Gothic"/>
                </a:rPr>
                <a:t> </a:t>
              </a:r>
              <a:r>
                <a:rPr sz="818" spc="-3" dirty="0">
                  <a:latin typeface="Century Gothic"/>
                  <a:cs typeface="Century Gothic"/>
                </a:rPr>
                <a:t>Franz Gallmeier </a:t>
              </a:r>
              <a:r>
                <a:rPr sz="818" dirty="0">
                  <a:latin typeface="Century Gothic"/>
                  <a:cs typeface="Century Gothic"/>
                </a:rPr>
                <a:t> </a:t>
              </a:r>
              <a:r>
                <a:rPr sz="818" b="1" spc="-3" dirty="0">
                  <a:latin typeface="Century Gothic"/>
                  <a:cs typeface="Century Gothic"/>
                </a:rPr>
                <a:t>Mercury Process </a:t>
              </a:r>
              <a:r>
                <a:rPr sz="818" b="1" dirty="0">
                  <a:latin typeface="Century Gothic"/>
                  <a:cs typeface="Century Gothic"/>
                </a:rPr>
                <a:t> </a:t>
              </a:r>
              <a:r>
                <a:rPr sz="818" spc="-3" dirty="0">
                  <a:highlight>
                    <a:srgbClr val="FFFF00"/>
                  </a:highlight>
                  <a:latin typeface="Century Gothic"/>
                  <a:cs typeface="Century Gothic"/>
                </a:rPr>
                <a:t>Makayla</a:t>
              </a:r>
              <a:r>
                <a:rPr sz="818" spc="-34" dirty="0">
                  <a:highlight>
                    <a:srgbClr val="FFFF00"/>
                  </a:highlight>
                  <a:latin typeface="Century Gothic"/>
                  <a:cs typeface="Century Gothic"/>
                </a:rPr>
                <a:t> </a:t>
              </a:r>
              <a:r>
                <a:rPr sz="818" spc="-3" dirty="0">
                  <a:highlight>
                    <a:srgbClr val="FFFF00"/>
                  </a:highlight>
                  <a:latin typeface="Century Gothic"/>
                  <a:cs typeface="Century Gothic"/>
                </a:rPr>
                <a:t>Edwards</a:t>
              </a:r>
              <a:endParaRPr sz="818" dirty="0">
                <a:highlight>
                  <a:srgbClr val="FFFF00"/>
                </a:highlight>
                <a:latin typeface="Century Gothic"/>
                <a:cs typeface="Century Gothic"/>
              </a:endParaRPr>
            </a:p>
            <a:p>
              <a:pPr marL="16019" marR="10391" algn="ctr">
                <a:lnSpc>
                  <a:spcPts val="982"/>
                </a:lnSpc>
                <a:spcBef>
                  <a:spcPts val="27"/>
                </a:spcBef>
              </a:pPr>
              <a:r>
                <a:rPr sz="818" b="1" spc="-3" dirty="0">
                  <a:latin typeface="Century Gothic"/>
                  <a:cs typeface="Century Gothic"/>
                </a:rPr>
                <a:t>Moderator Cryogenic </a:t>
              </a:r>
              <a:r>
                <a:rPr sz="818" b="1" spc="-222" dirty="0">
                  <a:latin typeface="Century Gothic"/>
                  <a:cs typeface="Century Gothic"/>
                </a:rPr>
                <a:t> </a:t>
              </a:r>
              <a:r>
                <a:rPr sz="818" b="1" spc="-3" dirty="0">
                  <a:latin typeface="Century Gothic"/>
                  <a:cs typeface="Century Gothic"/>
                </a:rPr>
                <a:t>Systems</a:t>
              </a:r>
              <a:endParaRPr sz="818" dirty="0">
                <a:latin typeface="Century Gothic"/>
                <a:cs typeface="Century Gothic"/>
              </a:endParaRPr>
            </a:p>
            <a:p>
              <a:pPr marL="8659" marR="3464" algn="ctr">
                <a:lnSpc>
                  <a:spcPts val="982"/>
                </a:lnSpc>
                <a:spcBef>
                  <a:spcPts val="3"/>
                </a:spcBef>
              </a:pPr>
              <a:r>
                <a:rPr sz="818" spc="-3" dirty="0">
                  <a:highlight>
                    <a:srgbClr val="FFFF00"/>
                  </a:highlight>
                  <a:latin typeface="Century Gothic"/>
                  <a:cs typeface="Century Gothic"/>
                </a:rPr>
                <a:t>Bernie Riemer(Interim)</a:t>
              </a:r>
              <a:r>
                <a:rPr sz="818" spc="-3" dirty="0">
                  <a:latin typeface="Century Gothic"/>
                  <a:cs typeface="Century Gothic"/>
                </a:rPr>
                <a:t> </a:t>
              </a:r>
              <a:r>
                <a:rPr sz="818" spc="-218" dirty="0">
                  <a:latin typeface="Century Gothic"/>
                  <a:cs typeface="Century Gothic"/>
                </a:rPr>
                <a:t> </a:t>
              </a:r>
              <a:r>
                <a:rPr sz="818" b="1" spc="-3" dirty="0">
                  <a:latin typeface="Century Gothic"/>
                  <a:cs typeface="Century Gothic"/>
                </a:rPr>
                <a:t>Vessel and Shielding </a:t>
              </a:r>
              <a:r>
                <a:rPr sz="818" b="1" dirty="0">
                  <a:latin typeface="Century Gothic"/>
                  <a:cs typeface="Century Gothic"/>
                </a:rPr>
                <a:t> </a:t>
              </a:r>
              <a:r>
                <a:rPr sz="818" b="1" spc="-3" dirty="0">
                  <a:latin typeface="Century Gothic"/>
                  <a:cs typeface="Century Gothic"/>
                </a:rPr>
                <a:t>Systems</a:t>
              </a:r>
              <a:endParaRPr sz="818" dirty="0">
                <a:latin typeface="Century Gothic"/>
                <a:cs typeface="Century Gothic"/>
              </a:endParaRPr>
            </a:p>
            <a:p>
              <a:pPr algn="ctr">
                <a:lnSpc>
                  <a:spcPts val="944"/>
                </a:lnSpc>
              </a:pPr>
              <a:r>
                <a:rPr sz="818" spc="-3" dirty="0">
                  <a:latin typeface="Century Gothic"/>
                  <a:cs typeface="Century Gothic"/>
                </a:rPr>
                <a:t>Oscar</a:t>
              </a:r>
              <a:r>
                <a:rPr sz="818" spc="-24" dirty="0">
                  <a:latin typeface="Century Gothic"/>
                  <a:cs typeface="Century Gothic"/>
                </a:rPr>
                <a:t> </a:t>
              </a:r>
              <a:r>
                <a:rPr sz="818" spc="-3" dirty="0">
                  <a:latin typeface="Century Gothic"/>
                  <a:cs typeface="Century Gothic"/>
                </a:rPr>
                <a:t>Martinez</a:t>
              </a:r>
              <a:endParaRPr sz="818" dirty="0">
                <a:latin typeface="Century Gothic"/>
                <a:cs typeface="Century Gothic"/>
              </a:endParaRPr>
            </a:p>
            <a:p>
              <a:pPr marL="83558" marR="78796" indent="173177"/>
              <a:r>
                <a:rPr sz="818" b="1" spc="-3" dirty="0">
                  <a:latin typeface="Century Gothic"/>
                  <a:cs typeface="Century Gothic"/>
                </a:rPr>
                <a:t>Target Utility </a:t>
              </a:r>
              <a:r>
                <a:rPr sz="818" b="1" dirty="0">
                  <a:latin typeface="Century Gothic"/>
                  <a:cs typeface="Century Gothic"/>
                </a:rPr>
                <a:t> </a:t>
              </a:r>
              <a:r>
                <a:rPr sz="818" spc="-3" dirty="0">
                  <a:latin typeface="Century Gothic"/>
                  <a:cs typeface="Century Gothic"/>
                </a:rPr>
                <a:t>Erica Ahlschwede </a:t>
              </a:r>
              <a:r>
                <a:rPr sz="818" dirty="0">
                  <a:latin typeface="Century Gothic"/>
                  <a:cs typeface="Century Gothic"/>
                </a:rPr>
                <a:t> </a:t>
              </a:r>
              <a:r>
                <a:rPr sz="818" b="1" spc="-3" dirty="0">
                  <a:latin typeface="Century Gothic"/>
                  <a:cs typeface="Century Gothic"/>
                </a:rPr>
                <a:t>Instrument</a:t>
              </a:r>
              <a:r>
                <a:rPr sz="818" b="1" spc="-27" dirty="0">
                  <a:latin typeface="Century Gothic"/>
                  <a:cs typeface="Century Gothic"/>
                </a:rPr>
                <a:t> </a:t>
              </a:r>
              <a:r>
                <a:rPr sz="818" b="1" spc="-3" dirty="0">
                  <a:latin typeface="Century Gothic"/>
                  <a:cs typeface="Century Gothic"/>
                </a:rPr>
                <a:t>Systems</a:t>
              </a:r>
              <a:endParaRPr sz="818" dirty="0">
                <a:latin typeface="Century Gothic"/>
                <a:cs typeface="Century Gothic"/>
              </a:endParaRPr>
            </a:p>
            <a:p>
              <a:pPr marL="180537">
                <a:lnSpc>
                  <a:spcPts val="982"/>
                </a:lnSpc>
                <a:spcBef>
                  <a:spcPts val="3"/>
                </a:spcBef>
              </a:pPr>
              <a:r>
                <a:rPr sz="818" spc="-3" dirty="0">
                  <a:latin typeface="Century Gothic"/>
                  <a:cs typeface="Century Gothic"/>
                </a:rPr>
                <a:t>Oscar</a:t>
              </a:r>
              <a:r>
                <a:rPr sz="818" spc="-24" dirty="0">
                  <a:latin typeface="Century Gothic"/>
                  <a:cs typeface="Century Gothic"/>
                </a:rPr>
                <a:t> </a:t>
              </a:r>
              <a:r>
                <a:rPr sz="818" spc="-3" dirty="0">
                  <a:latin typeface="Century Gothic"/>
                  <a:cs typeface="Century Gothic"/>
                </a:rPr>
                <a:t>Martinez</a:t>
              </a:r>
              <a:endParaRPr sz="818" dirty="0">
                <a:latin typeface="Century Gothic"/>
                <a:cs typeface="Century Gothic"/>
              </a:endParaRPr>
            </a:p>
            <a:p>
              <a:pPr algn="ctr">
                <a:lnSpc>
                  <a:spcPts val="982"/>
                </a:lnSpc>
              </a:pPr>
              <a:r>
                <a:rPr sz="818" b="1" spc="-3" dirty="0">
                  <a:latin typeface="Century Gothic"/>
                  <a:cs typeface="Century Gothic"/>
                </a:rPr>
                <a:t>MOTS</a:t>
              </a:r>
              <a:endParaRPr sz="818" dirty="0">
                <a:latin typeface="Century Gothic"/>
                <a:cs typeface="Century Gothic"/>
              </a:endParaRPr>
            </a:p>
            <a:p>
              <a:pPr marL="185300" marR="179671" algn="ctr"/>
              <a:r>
                <a:rPr sz="818" spc="-3" dirty="0">
                  <a:latin typeface="Century Gothic"/>
                  <a:cs typeface="Century Gothic"/>
                </a:rPr>
                <a:t>Greg</a:t>
              </a:r>
              <a:r>
                <a:rPr sz="818" spc="-44" dirty="0">
                  <a:latin typeface="Century Gothic"/>
                  <a:cs typeface="Century Gothic"/>
                </a:rPr>
                <a:t> </a:t>
              </a:r>
              <a:r>
                <a:rPr sz="818" spc="-3" dirty="0">
                  <a:latin typeface="Century Gothic"/>
                  <a:cs typeface="Century Gothic"/>
                </a:rPr>
                <a:t>Stephens </a:t>
              </a:r>
              <a:r>
                <a:rPr sz="818" spc="-215" dirty="0">
                  <a:latin typeface="Century Gothic"/>
                  <a:cs typeface="Century Gothic"/>
                </a:rPr>
                <a:t> </a:t>
              </a:r>
              <a:r>
                <a:rPr sz="818" b="1" spc="-3" dirty="0">
                  <a:latin typeface="Century Gothic"/>
                  <a:cs typeface="Century Gothic"/>
                </a:rPr>
                <a:t>2 MW Target </a:t>
              </a:r>
              <a:r>
                <a:rPr sz="818" b="1" dirty="0">
                  <a:latin typeface="Century Gothic"/>
                  <a:cs typeface="Century Gothic"/>
                </a:rPr>
                <a:t> </a:t>
              </a:r>
              <a:r>
                <a:rPr sz="818" spc="-3" dirty="0">
                  <a:highlight>
                    <a:srgbClr val="FFFF00"/>
                  </a:highlight>
                  <a:latin typeface="Century Gothic"/>
                  <a:cs typeface="Century Gothic"/>
                </a:rPr>
                <a:t>Kevin</a:t>
              </a:r>
              <a:r>
                <a:rPr sz="818" spc="-7" dirty="0">
                  <a:highlight>
                    <a:srgbClr val="FFFF00"/>
                  </a:highlight>
                  <a:latin typeface="Century Gothic"/>
                  <a:cs typeface="Century Gothic"/>
                </a:rPr>
                <a:t> </a:t>
              </a:r>
              <a:r>
                <a:rPr sz="818" spc="-3" dirty="0">
                  <a:highlight>
                    <a:srgbClr val="FFFF00"/>
                  </a:highlight>
                  <a:latin typeface="Century Gothic"/>
                  <a:cs typeface="Century Gothic"/>
                </a:rPr>
                <a:t>Johns</a:t>
              </a:r>
              <a:endParaRPr sz="818" dirty="0">
                <a:highlight>
                  <a:srgbClr val="FFFF00"/>
                </a:highlight>
                <a:latin typeface="Century Gothic"/>
                <a:cs typeface="Century Gothic"/>
              </a:endParaRPr>
            </a:p>
            <a:p>
              <a:pPr marL="55417" marR="49788" algn="ctr">
                <a:lnSpc>
                  <a:spcPts val="982"/>
                </a:lnSpc>
                <a:spcBef>
                  <a:spcPts val="27"/>
                </a:spcBef>
              </a:pPr>
              <a:r>
                <a:rPr sz="818" b="1" spc="-3" dirty="0">
                  <a:latin typeface="Century Gothic"/>
                  <a:cs typeface="Century Gothic"/>
                </a:rPr>
                <a:t>Safety, Controls and </a:t>
              </a:r>
              <a:r>
                <a:rPr sz="818" b="1" spc="-222" dirty="0">
                  <a:latin typeface="Century Gothic"/>
                  <a:cs typeface="Century Gothic"/>
                </a:rPr>
                <a:t> </a:t>
              </a:r>
              <a:r>
                <a:rPr sz="818" b="1" spc="-3" dirty="0">
                  <a:latin typeface="Century Gothic"/>
                  <a:cs typeface="Century Gothic"/>
                </a:rPr>
                <a:t>Operations</a:t>
              </a:r>
              <a:endParaRPr sz="818" dirty="0">
                <a:latin typeface="Century Gothic"/>
                <a:cs typeface="Century Gothic"/>
              </a:endParaRPr>
            </a:p>
            <a:p>
              <a:pPr marL="130316" marR="125553" algn="ctr">
                <a:lnSpc>
                  <a:spcPts val="982"/>
                </a:lnSpc>
                <a:spcBef>
                  <a:spcPts val="3"/>
                </a:spcBef>
              </a:pPr>
              <a:r>
                <a:rPr sz="818" spc="-3" dirty="0">
                  <a:latin typeface="Century Gothic"/>
                  <a:cs typeface="Century Gothic"/>
                </a:rPr>
                <a:t>Charlotte</a:t>
              </a:r>
              <a:r>
                <a:rPr sz="818" spc="-31" dirty="0">
                  <a:latin typeface="Century Gothic"/>
                  <a:cs typeface="Century Gothic"/>
                </a:rPr>
                <a:t> </a:t>
              </a:r>
              <a:r>
                <a:rPr sz="818" spc="-3" dirty="0">
                  <a:latin typeface="Century Gothic"/>
                  <a:cs typeface="Century Gothic"/>
                </a:rPr>
                <a:t>Barbier </a:t>
              </a:r>
              <a:r>
                <a:rPr sz="818" spc="-215" dirty="0">
                  <a:latin typeface="Century Gothic"/>
                  <a:cs typeface="Century Gothic"/>
                </a:rPr>
                <a:t> </a:t>
              </a:r>
              <a:r>
                <a:rPr sz="818" b="1" spc="-3" dirty="0">
                  <a:latin typeface="Century Gothic"/>
                  <a:cs typeface="Century Gothic"/>
                </a:rPr>
                <a:t>Gas Injection </a:t>
              </a:r>
              <a:r>
                <a:rPr sz="818" b="1" dirty="0">
                  <a:latin typeface="Century Gothic"/>
                  <a:cs typeface="Century Gothic"/>
                </a:rPr>
                <a:t> </a:t>
              </a:r>
              <a:r>
                <a:rPr sz="818" b="1" spc="-3" dirty="0">
                  <a:latin typeface="Century Gothic"/>
                  <a:cs typeface="Century Gothic"/>
                </a:rPr>
                <a:t>Development </a:t>
              </a:r>
              <a:r>
                <a:rPr sz="818" b="1" dirty="0">
                  <a:latin typeface="Century Gothic"/>
                  <a:cs typeface="Century Gothic"/>
                </a:rPr>
                <a:t> </a:t>
              </a:r>
              <a:r>
                <a:rPr sz="818" spc="-3" dirty="0">
                  <a:latin typeface="Century Gothic"/>
                  <a:cs typeface="Century Gothic"/>
                </a:rPr>
                <a:t>Charlotte</a:t>
              </a:r>
              <a:r>
                <a:rPr sz="818" spc="-31" dirty="0">
                  <a:latin typeface="Century Gothic"/>
                  <a:cs typeface="Century Gothic"/>
                </a:rPr>
                <a:t> </a:t>
              </a:r>
              <a:r>
                <a:rPr sz="818" spc="-3" dirty="0">
                  <a:latin typeface="Century Gothic"/>
                  <a:cs typeface="Century Gothic"/>
                </a:rPr>
                <a:t>Barbier</a:t>
              </a:r>
              <a:endParaRPr sz="818" dirty="0">
                <a:latin typeface="Century Gothic"/>
                <a:cs typeface="Century Gothic"/>
              </a:endParaRPr>
            </a:p>
          </p:txBody>
        </p:sp>
        <p:grpSp>
          <p:nvGrpSpPr>
            <p:cNvPr id="39" name="object 66">
              <a:extLst>
                <a:ext uri="{FF2B5EF4-FFF2-40B4-BE49-F238E27FC236}">
                  <a16:creationId xmlns:a16="http://schemas.microsoft.com/office/drawing/2014/main" id="{2B668326-A2A1-42B2-A41F-DF2FC917252E}"/>
                </a:ext>
              </a:extLst>
            </p:cNvPr>
            <p:cNvGrpSpPr/>
            <p:nvPr/>
          </p:nvGrpSpPr>
          <p:grpSpPr>
            <a:xfrm>
              <a:off x="6723079" y="3280490"/>
              <a:ext cx="1845252" cy="572799"/>
              <a:chOff x="8692115" y="4811385"/>
              <a:chExt cx="2706370" cy="840105"/>
            </a:xfrm>
          </p:grpSpPr>
          <p:sp>
            <p:nvSpPr>
              <p:cNvPr id="60" name="object 67">
                <a:extLst>
                  <a:ext uri="{FF2B5EF4-FFF2-40B4-BE49-F238E27FC236}">
                    <a16:creationId xmlns:a16="http://schemas.microsoft.com/office/drawing/2014/main" id="{02298A5D-ACE4-4ACA-8470-EE680670578A}"/>
                  </a:ext>
                </a:extLst>
              </p:cNvPr>
              <p:cNvSpPr/>
              <p:nvPr/>
            </p:nvSpPr>
            <p:spPr>
              <a:xfrm>
                <a:off x="8696878" y="4816148"/>
                <a:ext cx="0" cy="182880"/>
              </a:xfrm>
              <a:custGeom>
                <a:avLst/>
                <a:gdLst/>
                <a:ahLst/>
                <a:cxnLst/>
                <a:rect l="l" t="t" r="r" b="b"/>
                <a:pathLst>
                  <a:path h="182879">
                    <a:moveTo>
                      <a:pt x="0" y="0"/>
                    </a:moveTo>
                    <a:lnTo>
                      <a:pt x="0" y="182717"/>
                    </a:lnTo>
                  </a:path>
                </a:pathLst>
              </a:custGeom>
              <a:ln w="9135">
                <a:solidFill>
                  <a:srgbClr val="000000"/>
                </a:solidFill>
              </a:ln>
            </p:spPr>
            <p:txBody>
              <a:bodyPr wrap="square" lIns="0" tIns="0" rIns="0" bIns="0" rtlCol="0"/>
              <a:lstStyle/>
              <a:p>
                <a:endParaRPr/>
              </a:p>
            </p:txBody>
          </p:sp>
          <p:sp>
            <p:nvSpPr>
              <p:cNvPr id="61" name="object 68">
                <a:extLst>
                  <a:ext uri="{FF2B5EF4-FFF2-40B4-BE49-F238E27FC236}">
                    <a16:creationId xmlns:a16="http://schemas.microsoft.com/office/drawing/2014/main" id="{9C2DE09B-7EBC-44CE-94A2-535BFF49EE84}"/>
                  </a:ext>
                </a:extLst>
              </p:cNvPr>
              <p:cNvSpPr/>
              <p:nvPr/>
            </p:nvSpPr>
            <p:spPr>
              <a:xfrm>
                <a:off x="9702634" y="5006142"/>
                <a:ext cx="1691005" cy="640715"/>
              </a:xfrm>
              <a:custGeom>
                <a:avLst/>
                <a:gdLst/>
                <a:ahLst/>
                <a:cxnLst/>
                <a:rect l="l" t="t" r="r" b="b"/>
                <a:pathLst>
                  <a:path w="1691004" h="640714">
                    <a:moveTo>
                      <a:pt x="0" y="640320"/>
                    </a:moveTo>
                    <a:lnTo>
                      <a:pt x="0" y="0"/>
                    </a:lnTo>
                    <a:lnTo>
                      <a:pt x="1690543" y="0"/>
                    </a:lnTo>
                    <a:lnTo>
                      <a:pt x="1690543" y="640320"/>
                    </a:lnTo>
                    <a:lnTo>
                      <a:pt x="0" y="640320"/>
                    </a:lnTo>
                    <a:close/>
                  </a:path>
                </a:pathLst>
              </a:custGeom>
              <a:ln w="9526">
                <a:solidFill>
                  <a:srgbClr val="000000"/>
                </a:solidFill>
              </a:ln>
            </p:spPr>
            <p:txBody>
              <a:bodyPr wrap="square" lIns="0" tIns="0" rIns="0" bIns="0" rtlCol="0"/>
              <a:lstStyle/>
              <a:p>
                <a:endParaRPr/>
              </a:p>
            </p:txBody>
          </p:sp>
        </p:grpSp>
        <p:sp>
          <p:nvSpPr>
            <p:cNvPr id="40" name="object 69">
              <a:extLst>
                <a:ext uri="{FF2B5EF4-FFF2-40B4-BE49-F238E27FC236}">
                  <a16:creationId xmlns:a16="http://schemas.microsoft.com/office/drawing/2014/main" id="{6A89AC6C-B976-4C36-A829-A79AEB1410D3}"/>
                </a:ext>
              </a:extLst>
            </p:cNvPr>
            <p:cNvSpPr txBox="1"/>
            <p:nvPr/>
          </p:nvSpPr>
          <p:spPr>
            <a:xfrm>
              <a:off x="7430418" y="3488410"/>
              <a:ext cx="1117023" cy="262415"/>
            </a:xfrm>
            <a:prstGeom prst="rect">
              <a:avLst/>
            </a:prstGeom>
          </p:spPr>
          <p:txBody>
            <a:bodyPr vert="horz" wrap="square" lIns="0" tIns="8226" rIns="0" bIns="0" rtlCol="0">
              <a:spAutoFit/>
            </a:bodyPr>
            <a:lstStyle/>
            <a:p>
              <a:pPr algn="ctr">
                <a:lnSpc>
                  <a:spcPts val="982"/>
                </a:lnSpc>
                <a:spcBef>
                  <a:spcPts val="65"/>
                </a:spcBef>
              </a:pPr>
              <a:r>
                <a:rPr sz="818" b="1" spc="-3" dirty="0">
                  <a:latin typeface="Century Gothic"/>
                  <a:cs typeface="Century Gothic"/>
                </a:rPr>
                <a:t>Building</a:t>
              </a:r>
              <a:r>
                <a:rPr sz="818" b="1" spc="-10" dirty="0">
                  <a:latin typeface="Century Gothic"/>
                  <a:cs typeface="Century Gothic"/>
                </a:rPr>
                <a:t> </a:t>
              </a:r>
              <a:r>
                <a:rPr sz="818" b="1" spc="-3" dirty="0">
                  <a:latin typeface="Century Gothic"/>
                  <a:cs typeface="Century Gothic"/>
                </a:rPr>
                <a:t>Modifications</a:t>
              </a:r>
              <a:endParaRPr sz="818">
                <a:latin typeface="Century Gothic"/>
                <a:cs typeface="Century Gothic"/>
              </a:endParaRPr>
            </a:p>
            <a:p>
              <a:pPr algn="ctr">
                <a:lnSpc>
                  <a:spcPct val="100000"/>
                </a:lnSpc>
              </a:pPr>
              <a:r>
                <a:rPr sz="818" spc="-3" dirty="0">
                  <a:latin typeface="Century Gothic"/>
                  <a:cs typeface="Century Gothic"/>
                </a:rPr>
                <a:t>Mark</a:t>
              </a:r>
              <a:r>
                <a:rPr sz="818" spc="-20" dirty="0">
                  <a:latin typeface="Century Gothic"/>
                  <a:cs typeface="Century Gothic"/>
                </a:rPr>
                <a:t> </a:t>
              </a:r>
              <a:r>
                <a:rPr sz="818" spc="-3" dirty="0">
                  <a:latin typeface="Century Gothic"/>
                  <a:cs typeface="Century Gothic"/>
                </a:rPr>
                <a:t>Connell</a:t>
              </a:r>
              <a:endParaRPr sz="818">
                <a:latin typeface="Century Gothic"/>
                <a:cs typeface="Century Gothic"/>
              </a:endParaRPr>
            </a:p>
          </p:txBody>
        </p:sp>
        <p:grpSp>
          <p:nvGrpSpPr>
            <p:cNvPr id="41" name="object 70">
              <a:extLst>
                <a:ext uri="{FF2B5EF4-FFF2-40B4-BE49-F238E27FC236}">
                  <a16:creationId xmlns:a16="http://schemas.microsoft.com/office/drawing/2014/main" id="{C901AB5E-DBA3-43A8-B7F4-79764C0698DD}"/>
                </a:ext>
              </a:extLst>
            </p:cNvPr>
            <p:cNvGrpSpPr/>
            <p:nvPr/>
          </p:nvGrpSpPr>
          <p:grpSpPr>
            <a:xfrm>
              <a:off x="7985419" y="3280490"/>
              <a:ext cx="1845252" cy="884093"/>
              <a:chOff x="10543548" y="4811385"/>
              <a:chExt cx="2706370" cy="1296670"/>
            </a:xfrm>
          </p:grpSpPr>
          <p:sp>
            <p:nvSpPr>
              <p:cNvPr id="58" name="object 71">
                <a:extLst>
                  <a:ext uri="{FF2B5EF4-FFF2-40B4-BE49-F238E27FC236}">
                    <a16:creationId xmlns:a16="http://schemas.microsoft.com/office/drawing/2014/main" id="{79937633-9A8F-4C12-872B-6EEE41B1097D}"/>
                  </a:ext>
                </a:extLst>
              </p:cNvPr>
              <p:cNvSpPr/>
              <p:nvPr/>
            </p:nvSpPr>
            <p:spPr>
              <a:xfrm>
                <a:off x="10548311" y="4816148"/>
                <a:ext cx="0" cy="190500"/>
              </a:xfrm>
              <a:custGeom>
                <a:avLst/>
                <a:gdLst/>
                <a:ahLst/>
                <a:cxnLst/>
                <a:rect l="l" t="t" r="r" b="b"/>
                <a:pathLst>
                  <a:path h="190500">
                    <a:moveTo>
                      <a:pt x="0" y="0"/>
                    </a:moveTo>
                    <a:lnTo>
                      <a:pt x="0" y="189994"/>
                    </a:lnTo>
                  </a:path>
                </a:pathLst>
              </a:custGeom>
              <a:ln w="9135">
                <a:solidFill>
                  <a:srgbClr val="000000"/>
                </a:solidFill>
              </a:ln>
            </p:spPr>
            <p:txBody>
              <a:bodyPr wrap="square" lIns="0" tIns="0" rIns="0" bIns="0" rtlCol="0"/>
              <a:lstStyle/>
              <a:p>
                <a:endParaRPr/>
              </a:p>
            </p:txBody>
          </p:sp>
          <p:sp>
            <p:nvSpPr>
              <p:cNvPr id="59" name="object 72">
                <a:extLst>
                  <a:ext uri="{FF2B5EF4-FFF2-40B4-BE49-F238E27FC236}">
                    <a16:creationId xmlns:a16="http://schemas.microsoft.com/office/drawing/2014/main" id="{FFEFD83F-2994-41FE-A450-E6766B27240A}"/>
                  </a:ext>
                </a:extLst>
              </p:cNvPr>
              <p:cNvSpPr/>
              <p:nvPr/>
            </p:nvSpPr>
            <p:spPr>
              <a:xfrm>
                <a:off x="11553258" y="5006142"/>
                <a:ext cx="1691639" cy="1097280"/>
              </a:xfrm>
              <a:custGeom>
                <a:avLst/>
                <a:gdLst/>
                <a:ahLst/>
                <a:cxnLst/>
                <a:rect l="l" t="t" r="r" b="b"/>
                <a:pathLst>
                  <a:path w="1691640" h="1097279">
                    <a:moveTo>
                      <a:pt x="0" y="1097114"/>
                    </a:moveTo>
                    <a:lnTo>
                      <a:pt x="0" y="0"/>
                    </a:lnTo>
                    <a:lnTo>
                      <a:pt x="1691351" y="0"/>
                    </a:lnTo>
                    <a:lnTo>
                      <a:pt x="1691351" y="1097114"/>
                    </a:lnTo>
                    <a:lnTo>
                      <a:pt x="0" y="1097114"/>
                    </a:lnTo>
                    <a:close/>
                  </a:path>
                </a:pathLst>
              </a:custGeom>
              <a:ln w="9526">
                <a:solidFill>
                  <a:srgbClr val="000000"/>
                </a:solidFill>
              </a:ln>
            </p:spPr>
            <p:txBody>
              <a:bodyPr wrap="square" lIns="0" tIns="0" rIns="0" bIns="0" rtlCol="0"/>
              <a:lstStyle/>
              <a:p>
                <a:endParaRPr/>
              </a:p>
            </p:txBody>
          </p:sp>
        </p:grpSp>
        <p:sp>
          <p:nvSpPr>
            <p:cNvPr id="42" name="object 73">
              <a:extLst>
                <a:ext uri="{FF2B5EF4-FFF2-40B4-BE49-F238E27FC236}">
                  <a16:creationId xmlns:a16="http://schemas.microsoft.com/office/drawing/2014/main" id="{95C12B4C-F5A2-4403-82D7-426827595448}"/>
                </a:ext>
              </a:extLst>
            </p:cNvPr>
            <p:cNvSpPr txBox="1"/>
            <p:nvPr/>
          </p:nvSpPr>
          <p:spPr>
            <a:xfrm>
              <a:off x="8803555" y="3457540"/>
              <a:ext cx="894051" cy="637646"/>
            </a:xfrm>
            <a:prstGeom prst="rect">
              <a:avLst/>
            </a:prstGeom>
          </p:spPr>
          <p:txBody>
            <a:bodyPr vert="horz" wrap="square" lIns="0" tIns="8226" rIns="0" bIns="0" rtlCol="0">
              <a:spAutoFit/>
            </a:bodyPr>
            <a:lstStyle/>
            <a:p>
              <a:pPr marL="8659" marR="3464" indent="1299" algn="ctr">
                <a:spcBef>
                  <a:spcPts val="65"/>
                </a:spcBef>
              </a:pPr>
              <a:r>
                <a:rPr sz="818" b="1" spc="-3" dirty="0">
                  <a:latin typeface="Century Gothic"/>
                  <a:cs typeface="Century Gothic"/>
                </a:rPr>
                <a:t>Gas Injection </a:t>
              </a:r>
              <a:r>
                <a:rPr sz="818" b="1" dirty="0">
                  <a:latin typeface="Century Gothic"/>
                  <a:cs typeface="Century Gothic"/>
                </a:rPr>
                <a:t> </a:t>
              </a:r>
              <a:r>
                <a:rPr sz="818" b="1" spc="-3" dirty="0">
                  <a:latin typeface="Century Gothic"/>
                  <a:cs typeface="Century Gothic"/>
                </a:rPr>
                <a:t>Development </a:t>
              </a:r>
              <a:r>
                <a:rPr sz="818" b="1" dirty="0">
                  <a:latin typeface="Century Gothic"/>
                  <a:cs typeface="Century Gothic"/>
                </a:rPr>
                <a:t> </a:t>
              </a:r>
              <a:r>
                <a:rPr sz="818" spc="-3" dirty="0">
                  <a:latin typeface="Century Gothic"/>
                  <a:cs typeface="Century Gothic"/>
                </a:rPr>
                <a:t>Charlotte Barbier </a:t>
              </a:r>
              <a:r>
                <a:rPr sz="818" spc="-218" dirty="0">
                  <a:latin typeface="Century Gothic"/>
                  <a:cs typeface="Century Gothic"/>
                </a:rPr>
                <a:t> </a:t>
              </a:r>
              <a:r>
                <a:rPr sz="818" b="1" spc="-3" dirty="0">
                  <a:latin typeface="Century Gothic"/>
                  <a:cs typeface="Century Gothic"/>
                </a:rPr>
                <a:t>Foil</a:t>
              </a:r>
              <a:r>
                <a:rPr sz="818" b="1" spc="-34" dirty="0">
                  <a:latin typeface="Century Gothic"/>
                  <a:cs typeface="Century Gothic"/>
                </a:rPr>
                <a:t> </a:t>
              </a:r>
              <a:r>
                <a:rPr sz="818" b="1" spc="-3" dirty="0">
                  <a:latin typeface="Century Gothic"/>
                  <a:cs typeface="Century Gothic"/>
                </a:rPr>
                <a:t>Development </a:t>
              </a:r>
              <a:r>
                <a:rPr sz="818" b="1" spc="-218" dirty="0">
                  <a:latin typeface="Century Gothic"/>
                  <a:cs typeface="Century Gothic"/>
                </a:rPr>
                <a:t> </a:t>
              </a:r>
              <a:r>
                <a:rPr sz="818" spc="-3" dirty="0">
                  <a:latin typeface="Century Gothic"/>
                  <a:cs typeface="Century Gothic"/>
                </a:rPr>
                <a:t>Nick</a:t>
              </a:r>
              <a:r>
                <a:rPr sz="818" spc="-7" dirty="0">
                  <a:latin typeface="Century Gothic"/>
                  <a:cs typeface="Century Gothic"/>
                </a:rPr>
                <a:t> </a:t>
              </a:r>
              <a:r>
                <a:rPr sz="818" spc="-3" dirty="0">
                  <a:latin typeface="Century Gothic"/>
                  <a:cs typeface="Century Gothic"/>
                </a:rPr>
                <a:t>Evans</a:t>
              </a:r>
              <a:endParaRPr sz="818">
                <a:latin typeface="Century Gothic"/>
                <a:cs typeface="Century Gothic"/>
              </a:endParaRPr>
            </a:p>
          </p:txBody>
        </p:sp>
        <p:grpSp>
          <p:nvGrpSpPr>
            <p:cNvPr id="43" name="object 74">
              <a:extLst>
                <a:ext uri="{FF2B5EF4-FFF2-40B4-BE49-F238E27FC236}">
                  <a16:creationId xmlns:a16="http://schemas.microsoft.com/office/drawing/2014/main" id="{C264DBAE-97B8-42D3-9BD5-8654EEF36668}"/>
                </a:ext>
              </a:extLst>
            </p:cNvPr>
            <p:cNvGrpSpPr/>
            <p:nvPr/>
          </p:nvGrpSpPr>
          <p:grpSpPr>
            <a:xfrm>
              <a:off x="9247209" y="3280490"/>
              <a:ext cx="1845685" cy="879331"/>
              <a:chOff x="12394172" y="4811385"/>
              <a:chExt cx="2707005" cy="1289685"/>
            </a:xfrm>
          </p:grpSpPr>
          <p:sp>
            <p:nvSpPr>
              <p:cNvPr id="56" name="object 75">
                <a:extLst>
                  <a:ext uri="{FF2B5EF4-FFF2-40B4-BE49-F238E27FC236}">
                    <a16:creationId xmlns:a16="http://schemas.microsoft.com/office/drawing/2014/main" id="{C8ED45BC-FA0C-4D34-9D4E-A03F3DBAEB57}"/>
                  </a:ext>
                </a:extLst>
              </p:cNvPr>
              <p:cNvSpPr/>
              <p:nvPr/>
            </p:nvSpPr>
            <p:spPr>
              <a:xfrm>
                <a:off x="12398934" y="4816148"/>
                <a:ext cx="0" cy="190500"/>
              </a:xfrm>
              <a:custGeom>
                <a:avLst/>
                <a:gdLst/>
                <a:ahLst/>
                <a:cxnLst/>
                <a:rect l="l" t="t" r="r" b="b"/>
                <a:pathLst>
                  <a:path h="190500">
                    <a:moveTo>
                      <a:pt x="0" y="0"/>
                    </a:moveTo>
                    <a:lnTo>
                      <a:pt x="0" y="189994"/>
                    </a:lnTo>
                  </a:path>
                </a:pathLst>
              </a:custGeom>
              <a:ln w="9135">
                <a:solidFill>
                  <a:srgbClr val="000000"/>
                </a:solidFill>
              </a:ln>
            </p:spPr>
            <p:txBody>
              <a:bodyPr wrap="square" lIns="0" tIns="0" rIns="0" bIns="0" rtlCol="0"/>
              <a:lstStyle/>
              <a:p>
                <a:endParaRPr/>
              </a:p>
            </p:txBody>
          </p:sp>
          <p:sp>
            <p:nvSpPr>
              <p:cNvPr id="57" name="object 76">
                <a:extLst>
                  <a:ext uri="{FF2B5EF4-FFF2-40B4-BE49-F238E27FC236}">
                    <a16:creationId xmlns:a16="http://schemas.microsoft.com/office/drawing/2014/main" id="{289979FF-4C41-4804-8E11-552D5DD180B0}"/>
                  </a:ext>
                </a:extLst>
              </p:cNvPr>
              <p:cNvSpPr/>
              <p:nvPr/>
            </p:nvSpPr>
            <p:spPr>
              <a:xfrm>
                <a:off x="13404690" y="4998866"/>
                <a:ext cx="1691639" cy="1097280"/>
              </a:xfrm>
              <a:custGeom>
                <a:avLst/>
                <a:gdLst/>
                <a:ahLst/>
                <a:cxnLst/>
                <a:rect l="l" t="t" r="r" b="b"/>
                <a:pathLst>
                  <a:path w="1691640" h="1097279">
                    <a:moveTo>
                      <a:pt x="0" y="1097114"/>
                    </a:moveTo>
                    <a:lnTo>
                      <a:pt x="0" y="0"/>
                    </a:lnTo>
                    <a:lnTo>
                      <a:pt x="1691351" y="0"/>
                    </a:lnTo>
                    <a:lnTo>
                      <a:pt x="1691351" y="1097114"/>
                    </a:lnTo>
                    <a:lnTo>
                      <a:pt x="0" y="1097114"/>
                    </a:lnTo>
                    <a:close/>
                  </a:path>
                </a:pathLst>
              </a:custGeom>
              <a:ln w="9526">
                <a:solidFill>
                  <a:srgbClr val="000000"/>
                </a:solidFill>
              </a:ln>
            </p:spPr>
            <p:txBody>
              <a:bodyPr wrap="square" lIns="0" tIns="0" rIns="0" bIns="0" rtlCol="0"/>
              <a:lstStyle/>
              <a:p>
                <a:endParaRPr/>
              </a:p>
            </p:txBody>
          </p:sp>
        </p:grpSp>
        <p:sp>
          <p:nvSpPr>
            <p:cNvPr id="44" name="object 77">
              <a:extLst>
                <a:ext uri="{FF2B5EF4-FFF2-40B4-BE49-F238E27FC236}">
                  <a16:creationId xmlns:a16="http://schemas.microsoft.com/office/drawing/2014/main" id="{3851F576-C889-45A1-84E1-76726F736FE4}"/>
                </a:ext>
              </a:extLst>
            </p:cNvPr>
            <p:cNvSpPr txBox="1"/>
            <p:nvPr/>
          </p:nvSpPr>
          <p:spPr>
            <a:xfrm>
              <a:off x="10119919" y="3452028"/>
              <a:ext cx="786245" cy="637646"/>
            </a:xfrm>
            <a:prstGeom prst="rect">
              <a:avLst/>
            </a:prstGeom>
          </p:spPr>
          <p:txBody>
            <a:bodyPr vert="horz" wrap="square" lIns="0" tIns="8226" rIns="0" bIns="0" rtlCol="0">
              <a:spAutoFit/>
            </a:bodyPr>
            <a:lstStyle/>
            <a:p>
              <a:pPr marL="8659" marR="3464" algn="ctr">
                <a:spcBef>
                  <a:spcPts val="65"/>
                </a:spcBef>
              </a:pPr>
              <a:r>
                <a:rPr sz="818" b="1" spc="-3" dirty="0">
                  <a:latin typeface="Century Gothic"/>
                  <a:cs typeface="Century Gothic"/>
                </a:rPr>
                <a:t>Commissioning  </a:t>
              </a:r>
              <a:r>
                <a:rPr sz="818" spc="-3" dirty="0">
                  <a:latin typeface="Century Gothic"/>
                  <a:cs typeface="Century Gothic"/>
                </a:rPr>
                <a:t>Glen Johns </a:t>
              </a:r>
              <a:r>
                <a:rPr sz="818" dirty="0">
                  <a:latin typeface="Century Gothic"/>
                  <a:cs typeface="Century Gothic"/>
                </a:rPr>
                <a:t> </a:t>
              </a:r>
              <a:r>
                <a:rPr sz="818" b="1" spc="-3" dirty="0">
                  <a:latin typeface="Century Gothic"/>
                  <a:cs typeface="Century Gothic"/>
                </a:rPr>
                <a:t>Regulatory </a:t>
              </a:r>
              <a:r>
                <a:rPr sz="818" b="1" dirty="0">
                  <a:latin typeface="Century Gothic"/>
                  <a:cs typeface="Century Gothic"/>
                </a:rPr>
                <a:t> </a:t>
              </a:r>
              <a:r>
                <a:rPr sz="818" b="1" spc="-3" dirty="0">
                  <a:latin typeface="Century Gothic"/>
                  <a:cs typeface="Century Gothic"/>
                </a:rPr>
                <a:t>Compliance </a:t>
              </a:r>
              <a:r>
                <a:rPr sz="818" b="1" dirty="0">
                  <a:latin typeface="Century Gothic"/>
                  <a:cs typeface="Century Gothic"/>
                </a:rPr>
                <a:t> </a:t>
              </a:r>
              <a:r>
                <a:rPr sz="818" spc="-3" dirty="0">
                  <a:latin typeface="Century Gothic"/>
                  <a:cs typeface="Century Gothic"/>
                </a:rPr>
                <a:t>Glen</a:t>
              </a:r>
              <a:r>
                <a:rPr sz="818" spc="-7" dirty="0">
                  <a:latin typeface="Century Gothic"/>
                  <a:cs typeface="Century Gothic"/>
                </a:rPr>
                <a:t> </a:t>
              </a:r>
              <a:r>
                <a:rPr sz="818" spc="-3" dirty="0">
                  <a:latin typeface="Century Gothic"/>
                  <a:cs typeface="Century Gothic"/>
                </a:rPr>
                <a:t>Johns</a:t>
              </a:r>
              <a:endParaRPr sz="818">
                <a:latin typeface="Century Gothic"/>
                <a:cs typeface="Century Gothic"/>
              </a:endParaRPr>
            </a:p>
          </p:txBody>
        </p:sp>
        <p:grpSp>
          <p:nvGrpSpPr>
            <p:cNvPr id="45" name="object 78">
              <a:extLst>
                <a:ext uri="{FF2B5EF4-FFF2-40B4-BE49-F238E27FC236}">
                  <a16:creationId xmlns:a16="http://schemas.microsoft.com/office/drawing/2014/main" id="{0CC41BF8-1D16-4435-8B1F-E9CB5656E0C6}"/>
                </a:ext>
              </a:extLst>
            </p:cNvPr>
            <p:cNvGrpSpPr/>
            <p:nvPr/>
          </p:nvGrpSpPr>
          <p:grpSpPr>
            <a:xfrm>
              <a:off x="1674403" y="3283737"/>
              <a:ext cx="8841798" cy="140277"/>
              <a:chOff x="1287391" y="4816148"/>
              <a:chExt cx="12967970" cy="205740"/>
            </a:xfrm>
          </p:grpSpPr>
          <p:sp>
            <p:nvSpPr>
              <p:cNvPr id="49" name="object 79">
                <a:extLst>
                  <a:ext uri="{FF2B5EF4-FFF2-40B4-BE49-F238E27FC236}">
                    <a16:creationId xmlns:a16="http://schemas.microsoft.com/office/drawing/2014/main" id="{BCCEABB2-B27F-4EB7-B7C4-1308069DADDA}"/>
                  </a:ext>
                </a:extLst>
              </p:cNvPr>
              <p:cNvSpPr/>
              <p:nvPr/>
            </p:nvSpPr>
            <p:spPr>
              <a:xfrm>
                <a:off x="14250365" y="4816148"/>
                <a:ext cx="0" cy="182880"/>
              </a:xfrm>
              <a:custGeom>
                <a:avLst/>
                <a:gdLst/>
                <a:ahLst/>
                <a:cxnLst/>
                <a:rect l="l" t="t" r="r" b="b"/>
                <a:pathLst>
                  <a:path h="182879">
                    <a:moveTo>
                      <a:pt x="0" y="0"/>
                    </a:moveTo>
                    <a:lnTo>
                      <a:pt x="0" y="182717"/>
                    </a:lnTo>
                  </a:path>
                </a:pathLst>
              </a:custGeom>
              <a:ln w="9135">
                <a:solidFill>
                  <a:srgbClr val="000000"/>
                </a:solidFill>
              </a:ln>
            </p:spPr>
            <p:txBody>
              <a:bodyPr wrap="square" lIns="0" tIns="0" rIns="0" bIns="0" rtlCol="0"/>
              <a:lstStyle/>
              <a:p>
                <a:endParaRPr/>
              </a:p>
            </p:txBody>
          </p:sp>
          <p:sp>
            <p:nvSpPr>
              <p:cNvPr id="50" name="object 80">
                <a:extLst>
                  <a:ext uri="{FF2B5EF4-FFF2-40B4-BE49-F238E27FC236}">
                    <a16:creationId xmlns:a16="http://schemas.microsoft.com/office/drawing/2014/main" id="{A1AC4509-D8FE-4D96-9E4A-8C73D13EFD06}"/>
                  </a:ext>
                </a:extLst>
              </p:cNvPr>
              <p:cNvSpPr/>
              <p:nvPr/>
            </p:nvSpPr>
            <p:spPr>
              <a:xfrm>
                <a:off x="1291959" y="4816148"/>
                <a:ext cx="0" cy="198120"/>
              </a:xfrm>
              <a:custGeom>
                <a:avLst/>
                <a:gdLst/>
                <a:ahLst/>
                <a:cxnLst/>
                <a:rect l="l" t="t" r="r" b="b"/>
                <a:pathLst>
                  <a:path h="198120">
                    <a:moveTo>
                      <a:pt x="0" y="0"/>
                    </a:moveTo>
                    <a:lnTo>
                      <a:pt x="0" y="198078"/>
                    </a:lnTo>
                  </a:path>
                </a:pathLst>
              </a:custGeom>
              <a:ln w="9135">
                <a:solidFill>
                  <a:srgbClr val="000000"/>
                </a:solidFill>
              </a:ln>
            </p:spPr>
            <p:txBody>
              <a:bodyPr wrap="square" lIns="0" tIns="0" rIns="0" bIns="0" rtlCol="0"/>
              <a:lstStyle/>
              <a:p>
                <a:endParaRPr/>
              </a:p>
            </p:txBody>
          </p:sp>
          <p:sp>
            <p:nvSpPr>
              <p:cNvPr id="51" name="object 81">
                <a:extLst>
                  <a:ext uri="{FF2B5EF4-FFF2-40B4-BE49-F238E27FC236}">
                    <a16:creationId xmlns:a16="http://schemas.microsoft.com/office/drawing/2014/main" id="{38B61CDA-0144-4626-8F54-BF023C914197}"/>
                  </a:ext>
                </a:extLst>
              </p:cNvPr>
              <p:cNvSpPr/>
              <p:nvPr/>
            </p:nvSpPr>
            <p:spPr>
              <a:xfrm>
                <a:off x="3142583" y="4816148"/>
                <a:ext cx="0" cy="194945"/>
              </a:xfrm>
              <a:custGeom>
                <a:avLst/>
                <a:gdLst/>
                <a:ahLst/>
                <a:cxnLst/>
                <a:rect l="l" t="t" r="r" b="b"/>
                <a:pathLst>
                  <a:path h="194945">
                    <a:moveTo>
                      <a:pt x="0" y="0"/>
                    </a:moveTo>
                    <a:lnTo>
                      <a:pt x="0" y="194845"/>
                    </a:lnTo>
                  </a:path>
                </a:pathLst>
              </a:custGeom>
              <a:ln w="9135">
                <a:solidFill>
                  <a:srgbClr val="000000"/>
                </a:solidFill>
              </a:ln>
            </p:spPr>
            <p:txBody>
              <a:bodyPr wrap="square" lIns="0" tIns="0" rIns="0" bIns="0" rtlCol="0"/>
              <a:lstStyle/>
              <a:p>
                <a:endParaRPr/>
              </a:p>
            </p:txBody>
          </p:sp>
          <p:sp>
            <p:nvSpPr>
              <p:cNvPr id="52" name="object 82">
                <a:extLst>
                  <a:ext uri="{FF2B5EF4-FFF2-40B4-BE49-F238E27FC236}">
                    <a16:creationId xmlns:a16="http://schemas.microsoft.com/office/drawing/2014/main" id="{84D2364A-2519-4583-9930-A00613C7EFFF}"/>
                  </a:ext>
                </a:extLst>
              </p:cNvPr>
              <p:cNvSpPr/>
              <p:nvPr/>
            </p:nvSpPr>
            <p:spPr>
              <a:xfrm>
                <a:off x="4994015" y="4816148"/>
                <a:ext cx="0" cy="198120"/>
              </a:xfrm>
              <a:custGeom>
                <a:avLst/>
                <a:gdLst/>
                <a:ahLst/>
                <a:cxnLst/>
                <a:rect l="l" t="t" r="r" b="b"/>
                <a:pathLst>
                  <a:path h="198120">
                    <a:moveTo>
                      <a:pt x="0" y="0"/>
                    </a:moveTo>
                    <a:lnTo>
                      <a:pt x="0" y="198078"/>
                    </a:lnTo>
                  </a:path>
                </a:pathLst>
              </a:custGeom>
              <a:ln w="9135">
                <a:solidFill>
                  <a:srgbClr val="000000"/>
                </a:solidFill>
              </a:ln>
            </p:spPr>
            <p:txBody>
              <a:bodyPr wrap="square" lIns="0" tIns="0" rIns="0" bIns="0" rtlCol="0"/>
              <a:lstStyle/>
              <a:p>
                <a:endParaRPr/>
              </a:p>
            </p:txBody>
          </p:sp>
          <p:sp>
            <p:nvSpPr>
              <p:cNvPr id="53" name="object 83">
                <a:extLst>
                  <a:ext uri="{FF2B5EF4-FFF2-40B4-BE49-F238E27FC236}">
                    <a16:creationId xmlns:a16="http://schemas.microsoft.com/office/drawing/2014/main" id="{3AD71F82-6C8A-48D7-B5FF-1462A8F31124}"/>
                  </a:ext>
                </a:extLst>
              </p:cNvPr>
              <p:cNvSpPr/>
              <p:nvPr/>
            </p:nvSpPr>
            <p:spPr>
              <a:xfrm>
                <a:off x="6845447" y="4816148"/>
                <a:ext cx="0" cy="205740"/>
              </a:xfrm>
              <a:custGeom>
                <a:avLst/>
                <a:gdLst/>
                <a:ahLst/>
                <a:cxnLst/>
                <a:rect l="l" t="t" r="r" b="b"/>
                <a:pathLst>
                  <a:path h="205739">
                    <a:moveTo>
                      <a:pt x="0" y="0"/>
                    </a:moveTo>
                    <a:lnTo>
                      <a:pt x="0" y="205355"/>
                    </a:lnTo>
                  </a:path>
                </a:pathLst>
              </a:custGeom>
              <a:ln w="9135">
                <a:solidFill>
                  <a:srgbClr val="000000"/>
                </a:solidFill>
              </a:ln>
            </p:spPr>
            <p:txBody>
              <a:bodyPr wrap="square" lIns="0" tIns="0" rIns="0" bIns="0" rtlCol="0"/>
              <a:lstStyle/>
              <a:p>
                <a:endParaRPr/>
              </a:p>
            </p:txBody>
          </p:sp>
          <p:sp>
            <p:nvSpPr>
              <p:cNvPr id="54" name="object 84">
                <a:extLst>
                  <a:ext uri="{FF2B5EF4-FFF2-40B4-BE49-F238E27FC236}">
                    <a16:creationId xmlns:a16="http://schemas.microsoft.com/office/drawing/2014/main" id="{ED322FCC-3B7B-4F3C-B627-FAD53C2969FE}"/>
                  </a:ext>
                </a:extLst>
              </p:cNvPr>
              <p:cNvSpPr/>
              <p:nvPr/>
            </p:nvSpPr>
            <p:spPr>
              <a:xfrm>
                <a:off x="12398934" y="4816148"/>
                <a:ext cx="0" cy="190500"/>
              </a:xfrm>
              <a:custGeom>
                <a:avLst/>
                <a:gdLst/>
                <a:ahLst/>
                <a:cxnLst/>
                <a:rect l="l" t="t" r="r" b="b"/>
                <a:pathLst>
                  <a:path h="190500">
                    <a:moveTo>
                      <a:pt x="0" y="0"/>
                    </a:moveTo>
                    <a:lnTo>
                      <a:pt x="0" y="189994"/>
                    </a:lnTo>
                  </a:path>
                </a:pathLst>
              </a:custGeom>
              <a:ln w="9135">
                <a:solidFill>
                  <a:srgbClr val="000000"/>
                </a:solidFill>
              </a:ln>
            </p:spPr>
            <p:txBody>
              <a:bodyPr wrap="square" lIns="0" tIns="0" rIns="0" bIns="0" rtlCol="0"/>
              <a:lstStyle/>
              <a:p>
                <a:endParaRPr/>
              </a:p>
            </p:txBody>
          </p:sp>
          <p:sp>
            <p:nvSpPr>
              <p:cNvPr id="55" name="object 85">
                <a:extLst>
                  <a:ext uri="{FF2B5EF4-FFF2-40B4-BE49-F238E27FC236}">
                    <a16:creationId xmlns:a16="http://schemas.microsoft.com/office/drawing/2014/main" id="{EE7BBF0E-58DE-44A6-9880-CD115FA58030}"/>
                  </a:ext>
                </a:extLst>
              </p:cNvPr>
              <p:cNvSpPr/>
              <p:nvPr/>
            </p:nvSpPr>
            <p:spPr>
              <a:xfrm>
                <a:off x="14250365" y="4816148"/>
                <a:ext cx="0" cy="182880"/>
              </a:xfrm>
              <a:custGeom>
                <a:avLst/>
                <a:gdLst/>
                <a:ahLst/>
                <a:cxnLst/>
                <a:rect l="l" t="t" r="r" b="b"/>
                <a:pathLst>
                  <a:path h="182879">
                    <a:moveTo>
                      <a:pt x="0" y="0"/>
                    </a:moveTo>
                    <a:lnTo>
                      <a:pt x="0" y="182717"/>
                    </a:lnTo>
                  </a:path>
                </a:pathLst>
              </a:custGeom>
              <a:ln w="9135">
                <a:solidFill>
                  <a:srgbClr val="000000"/>
                </a:solidFill>
              </a:ln>
            </p:spPr>
            <p:txBody>
              <a:bodyPr wrap="square" lIns="0" tIns="0" rIns="0" bIns="0" rtlCol="0"/>
              <a:lstStyle/>
              <a:p>
                <a:endParaRPr/>
              </a:p>
            </p:txBody>
          </p:sp>
        </p:grpSp>
        <p:sp>
          <p:nvSpPr>
            <p:cNvPr id="46" name="object 86">
              <a:extLst>
                <a:ext uri="{FF2B5EF4-FFF2-40B4-BE49-F238E27FC236}">
                  <a16:creationId xmlns:a16="http://schemas.microsoft.com/office/drawing/2014/main" id="{545DA7B4-DE2E-45B3-A678-BA2A818EED43}"/>
                </a:ext>
              </a:extLst>
            </p:cNvPr>
            <p:cNvSpPr txBox="1"/>
            <p:nvPr/>
          </p:nvSpPr>
          <p:spPr>
            <a:xfrm>
              <a:off x="2521467" y="293260"/>
              <a:ext cx="1869931" cy="485151"/>
            </a:xfrm>
            <a:prstGeom prst="rect">
              <a:avLst/>
            </a:prstGeom>
            <a:solidFill>
              <a:srgbClr val="E9EAE7"/>
            </a:solidFill>
            <a:ln w="9526">
              <a:solidFill>
                <a:srgbClr val="000000"/>
              </a:solidFill>
            </a:ln>
          </p:spPr>
          <p:txBody>
            <a:bodyPr vert="horz" wrap="square" lIns="0" tIns="106507" rIns="0" bIns="0" rtlCol="0">
              <a:spAutoFit/>
            </a:bodyPr>
            <a:lstStyle/>
            <a:p>
              <a:pPr marL="118193" marR="112998" algn="ctr">
                <a:spcBef>
                  <a:spcPts val="839"/>
                </a:spcBef>
              </a:pPr>
              <a:r>
                <a:rPr sz="818" b="1" spc="-3" dirty="0">
                  <a:latin typeface="Century Gothic"/>
                  <a:cs typeface="Century Gothic"/>
                </a:rPr>
                <a:t>Accelerator</a:t>
              </a:r>
              <a:r>
                <a:rPr sz="818" b="1" dirty="0">
                  <a:latin typeface="Century Gothic"/>
                  <a:cs typeface="Century Gothic"/>
                </a:rPr>
                <a:t> </a:t>
              </a:r>
              <a:r>
                <a:rPr sz="818" b="1" spc="-3" dirty="0">
                  <a:latin typeface="Century Gothic"/>
                  <a:cs typeface="Century Gothic"/>
                </a:rPr>
                <a:t>and</a:t>
              </a:r>
              <a:r>
                <a:rPr sz="818" b="1" spc="3" dirty="0">
                  <a:latin typeface="Century Gothic"/>
                  <a:cs typeface="Century Gothic"/>
                </a:rPr>
                <a:t> </a:t>
              </a:r>
              <a:r>
                <a:rPr sz="818" b="1" spc="-3" dirty="0">
                  <a:latin typeface="Century Gothic"/>
                  <a:cs typeface="Century Gothic"/>
                </a:rPr>
                <a:t>Target</a:t>
              </a:r>
              <a:r>
                <a:rPr sz="818" b="1" spc="3" dirty="0">
                  <a:latin typeface="Century Gothic"/>
                  <a:cs typeface="Century Gothic"/>
                </a:rPr>
                <a:t> </a:t>
              </a:r>
              <a:r>
                <a:rPr sz="818" b="1" spc="-3" dirty="0">
                  <a:latin typeface="Century Gothic"/>
                  <a:cs typeface="Century Gothic"/>
                </a:rPr>
                <a:t>Advisory </a:t>
              </a:r>
              <a:r>
                <a:rPr sz="818" b="1" spc="-218" dirty="0">
                  <a:latin typeface="Century Gothic"/>
                  <a:cs typeface="Century Gothic"/>
                </a:rPr>
                <a:t> </a:t>
              </a:r>
              <a:r>
                <a:rPr sz="818" b="1" spc="-3" dirty="0">
                  <a:latin typeface="Century Gothic"/>
                  <a:cs typeface="Century Gothic"/>
                </a:rPr>
                <a:t>Committee</a:t>
              </a:r>
              <a:endParaRPr sz="818" dirty="0">
                <a:latin typeface="Century Gothic"/>
                <a:cs typeface="Century Gothic"/>
              </a:endParaRPr>
            </a:p>
            <a:p>
              <a:pPr algn="ctr">
                <a:spcBef>
                  <a:spcPts val="3"/>
                </a:spcBef>
              </a:pPr>
              <a:r>
                <a:rPr sz="818" spc="-3" dirty="0">
                  <a:highlight>
                    <a:srgbClr val="FFFF00"/>
                  </a:highlight>
                  <a:latin typeface="Century Gothic"/>
                  <a:cs typeface="Century Gothic"/>
                </a:rPr>
                <a:t>Stuart</a:t>
              </a:r>
              <a:r>
                <a:rPr sz="818" spc="-7" dirty="0">
                  <a:highlight>
                    <a:srgbClr val="FFFF00"/>
                  </a:highlight>
                  <a:latin typeface="Century Gothic"/>
                  <a:cs typeface="Century Gothic"/>
                </a:rPr>
                <a:t> </a:t>
              </a:r>
              <a:r>
                <a:rPr sz="818" spc="-3" dirty="0">
                  <a:highlight>
                    <a:srgbClr val="FFFF00"/>
                  </a:highlight>
                  <a:latin typeface="Century Gothic"/>
                  <a:cs typeface="Century Gothic"/>
                </a:rPr>
                <a:t>Henderson,</a:t>
              </a:r>
              <a:r>
                <a:rPr sz="818" spc="-7" dirty="0">
                  <a:highlight>
                    <a:srgbClr val="FFFF00"/>
                  </a:highlight>
                  <a:latin typeface="Century Gothic"/>
                  <a:cs typeface="Century Gothic"/>
                </a:rPr>
                <a:t> </a:t>
              </a:r>
              <a:r>
                <a:rPr sz="818" spc="-3" dirty="0">
                  <a:highlight>
                    <a:srgbClr val="FFFF00"/>
                  </a:highlight>
                  <a:latin typeface="Century Gothic"/>
                  <a:cs typeface="Century Gothic"/>
                </a:rPr>
                <a:t>Chair</a:t>
              </a:r>
              <a:endParaRPr sz="818" dirty="0">
                <a:highlight>
                  <a:srgbClr val="FFFF00"/>
                </a:highlight>
                <a:latin typeface="Century Gothic"/>
                <a:cs typeface="Century Gothic"/>
              </a:endParaRPr>
            </a:p>
          </p:txBody>
        </p:sp>
        <p:sp>
          <p:nvSpPr>
            <p:cNvPr id="47" name="object 87">
              <a:extLst>
                <a:ext uri="{FF2B5EF4-FFF2-40B4-BE49-F238E27FC236}">
                  <a16:creationId xmlns:a16="http://schemas.microsoft.com/office/drawing/2014/main" id="{F0B58C63-6F29-40BD-8118-3A97DB9481BD}"/>
                </a:ext>
              </a:extLst>
            </p:cNvPr>
            <p:cNvSpPr txBox="1"/>
            <p:nvPr/>
          </p:nvSpPr>
          <p:spPr>
            <a:xfrm>
              <a:off x="7829358" y="1519769"/>
              <a:ext cx="1869931" cy="440307"/>
            </a:xfrm>
            <a:prstGeom prst="rect">
              <a:avLst/>
            </a:prstGeom>
            <a:solidFill>
              <a:srgbClr val="E9EAE7"/>
            </a:solidFill>
            <a:ln w="9526">
              <a:solidFill>
                <a:srgbClr val="000000"/>
              </a:solidFill>
            </a:ln>
          </p:spPr>
          <p:txBody>
            <a:bodyPr vert="horz" wrap="square" lIns="0" tIns="2598" rIns="0" bIns="0" rtlCol="0">
              <a:spAutoFit/>
            </a:bodyPr>
            <a:lstStyle/>
            <a:p>
              <a:pPr>
                <a:spcBef>
                  <a:spcPts val="20"/>
                </a:spcBef>
              </a:pPr>
              <a:endParaRPr sz="1193">
                <a:latin typeface="Times New Roman"/>
                <a:cs typeface="Times New Roman"/>
              </a:endParaRPr>
            </a:p>
            <a:p>
              <a:pPr marL="1299" algn="ctr">
                <a:lnSpc>
                  <a:spcPts val="982"/>
                </a:lnSpc>
                <a:spcBef>
                  <a:spcPts val="3"/>
                </a:spcBef>
              </a:pPr>
              <a:r>
                <a:rPr sz="818" b="1" spc="-3" dirty="0">
                  <a:latin typeface="Century Gothic"/>
                  <a:cs typeface="Century Gothic"/>
                </a:rPr>
                <a:t>Management</a:t>
              </a:r>
              <a:r>
                <a:rPr sz="818" b="1" spc="-7" dirty="0">
                  <a:latin typeface="Century Gothic"/>
                  <a:cs typeface="Century Gothic"/>
                </a:rPr>
                <a:t> </a:t>
              </a:r>
              <a:r>
                <a:rPr sz="818" b="1" spc="-3" dirty="0">
                  <a:latin typeface="Century Gothic"/>
                  <a:cs typeface="Century Gothic"/>
                </a:rPr>
                <a:t>Advisory Committee</a:t>
              </a:r>
              <a:endParaRPr sz="818">
                <a:latin typeface="Century Gothic"/>
                <a:cs typeface="Century Gothic"/>
              </a:endParaRPr>
            </a:p>
            <a:p>
              <a:pPr marL="866" algn="ctr"/>
              <a:r>
                <a:rPr sz="818" spc="-3" dirty="0">
                  <a:latin typeface="Century Gothic"/>
                  <a:cs typeface="Century Gothic"/>
                </a:rPr>
                <a:t>Les Price,</a:t>
              </a:r>
              <a:r>
                <a:rPr sz="818" dirty="0">
                  <a:latin typeface="Century Gothic"/>
                  <a:cs typeface="Century Gothic"/>
                </a:rPr>
                <a:t> </a:t>
              </a:r>
              <a:r>
                <a:rPr sz="818" spc="-3" dirty="0">
                  <a:latin typeface="Century Gothic"/>
                  <a:cs typeface="Century Gothic"/>
                </a:rPr>
                <a:t>Carl Strawbridge</a:t>
              </a:r>
              <a:endParaRPr sz="818">
                <a:latin typeface="Century Gothic"/>
                <a:cs typeface="Century Gothic"/>
              </a:endParaRPr>
            </a:p>
          </p:txBody>
        </p:sp>
        <p:sp>
          <p:nvSpPr>
            <p:cNvPr id="48" name="object 88">
              <a:extLst>
                <a:ext uri="{FF2B5EF4-FFF2-40B4-BE49-F238E27FC236}">
                  <a16:creationId xmlns:a16="http://schemas.microsoft.com/office/drawing/2014/main" id="{98980F3C-71F5-4F2F-BF19-8826E3E2FBC5}"/>
                </a:ext>
              </a:extLst>
            </p:cNvPr>
            <p:cNvSpPr/>
            <p:nvPr/>
          </p:nvSpPr>
          <p:spPr>
            <a:xfrm>
              <a:off x="7575236" y="1831771"/>
              <a:ext cx="254144" cy="0"/>
            </a:xfrm>
            <a:custGeom>
              <a:avLst/>
              <a:gdLst/>
              <a:ahLst/>
              <a:cxnLst/>
              <a:rect l="l" t="t" r="r" b="b"/>
              <a:pathLst>
                <a:path w="372745">
                  <a:moveTo>
                    <a:pt x="0" y="0"/>
                  </a:moveTo>
                  <a:lnTo>
                    <a:pt x="372711" y="0"/>
                  </a:lnTo>
                </a:path>
              </a:pathLst>
            </a:custGeom>
            <a:ln w="9135">
              <a:solidFill>
                <a:srgbClr val="000000"/>
              </a:solidFill>
            </a:ln>
          </p:spPr>
          <p:txBody>
            <a:bodyPr wrap="square" lIns="0" tIns="0" rIns="0" bIns="0" rtlCol="0"/>
            <a:lstStyle/>
            <a:p>
              <a:endParaRPr/>
            </a:p>
          </p:txBody>
        </p:sp>
      </p:grpSp>
      <p:sp>
        <p:nvSpPr>
          <p:cNvPr id="2" name="Title 1"/>
          <p:cNvSpPr>
            <a:spLocks noGrp="1"/>
          </p:cNvSpPr>
          <p:nvPr>
            <p:ph type="title"/>
          </p:nvPr>
        </p:nvSpPr>
        <p:spPr>
          <a:xfrm>
            <a:off x="429767" y="274320"/>
            <a:ext cx="11430000" cy="978729"/>
          </a:xfrm>
        </p:spPr>
        <p:txBody>
          <a:bodyPr/>
          <a:lstStyle/>
          <a:p>
            <a:r>
              <a:rPr lang="en-US" dirty="0"/>
              <a:t>Organization</a:t>
            </a:r>
            <a:br>
              <a:rPr lang="en-US" dirty="0"/>
            </a:br>
            <a:r>
              <a:rPr lang="en-US" dirty="0"/>
              <a:t>Details</a:t>
            </a:r>
          </a:p>
        </p:txBody>
      </p:sp>
      <p:sp>
        <p:nvSpPr>
          <p:cNvPr id="11" name="Content Placeholder 10">
            <a:extLst>
              <a:ext uri="{FF2B5EF4-FFF2-40B4-BE49-F238E27FC236}">
                <a16:creationId xmlns:a16="http://schemas.microsoft.com/office/drawing/2014/main" id="{A6FB8313-C3F9-4626-A1A4-204141716C17}"/>
              </a:ext>
            </a:extLst>
          </p:cNvPr>
          <p:cNvSpPr>
            <a:spLocks noGrp="1"/>
          </p:cNvSpPr>
          <p:nvPr>
            <p:ph idx="1"/>
          </p:nvPr>
        </p:nvSpPr>
        <p:spPr>
          <a:xfrm>
            <a:off x="448055" y="1207627"/>
            <a:ext cx="4232588" cy="5355074"/>
          </a:xfrm>
        </p:spPr>
        <p:txBody>
          <a:bodyPr/>
          <a:lstStyle/>
          <a:p>
            <a:r>
              <a:rPr lang="en-US" sz="2000" dirty="0"/>
              <a:t>Stable experienced team with a few changes since last year</a:t>
            </a:r>
          </a:p>
          <a:p>
            <a:pPr lvl="1"/>
            <a:r>
              <a:rPr lang="en-US" sz="1600" dirty="0"/>
              <a:t>Retirements, departures, and reassignments</a:t>
            </a:r>
          </a:p>
        </p:txBody>
      </p:sp>
      <p:sp>
        <p:nvSpPr>
          <p:cNvPr id="6" name="TextBox 5">
            <a:extLst>
              <a:ext uri="{FF2B5EF4-FFF2-40B4-BE49-F238E27FC236}">
                <a16:creationId xmlns:a16="http://schemas.microsoft.com/office/drawing/2014/main" id="{45DE0AA5-9E44-4C8B-88E3-F6CBDAE5FF0F}"/>
              </a:ext>
            </a:extLst>
          </p:cNvPr>
          <p:cNvSpPr txBox="1"/>
          <p:nvPr/>
        </p:nvSpPr>
        <p:spPr>
          <a:xfrm>
            <a:off x="9663324" y="5615132"/>
            <a:ext cx="1653507" cy="535531"/>
          </a:xfrm>
          <a:prstGeom prst="rect">
            <a:avLst/>
          </a:prstGeom>
          <a:solidFill>
            <a:srgbClr val="FFFF00"/>
          </a:solidFill>
          <a:ln>
            <a:solidFill>
              <a:schemeClr val="tx1"/>
            </a:solidFill>
          </a:ln>
        </p:spPr>
        <p:txBody>
          <a:bodyPr wrap="square" rtlCol="0">
            <a:spAutoFit/>
          </a:bodyPr>
          <a:lstStyle/>
          <a:p>
            <a:pPr algn="l">
              <a:lnSpc>
                <a:spcPct val="90000"/>
              </a:lnSpc>
            </a:pPr>
            <a:r>
              <a:rPr lang="en-US" sz="1600" dirty="0">
                <a:latin typeface="+mn-lt"/>
              </a:rPr>
              <a:t>Changes since the CD-2/3 IPR</a:t>
            </a:r>
          </a:p>
        </p:txBody>
      </p:sp>
      <p:sp>
        <p:nvSpPr>
          <p:cNvPr id="7" name="Rectangle: Rounded Corners 15">
            <a:extLst>
              <a:ext uri="{FF2B5EF4-FFF2-40B4-BE49-F238E27FC236}">
                <a16:creationId xmlns:a16="http://schemas.microsoft.com/office/drawing/2014/main" id="{D9C9099C-7377-DC49-9228-E73B9B5129A4}"/>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Tree>
    <p:extLst>
      <p:ext uri="{BB962C8B-B14F-4D97-AF65-F5344CB8AC3E}">
        <p14:creationId xmlns:p14="http://schemas.microsoft.com/office/powerpoint/2010/main" val="388415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E1EF1EF-3EAC-4FFD-BFFE-026C3B4BE4B5}"/>
              </a:ext>
            </a:extLst>
          </p:cNvPr>
          <p:cNvGraphicFramePr>
            <a:graphicFrameLocks/>
          </p:cNvGraphicFramePr>
          <p:nvPr>
            <p:extLst>
              <p:ext uri="{D42A27DB-BD31-4B8C-83A1-F6EECF244321}">
                <p14:modId xmlns:p14="http://schemas.microsoft.com/office/powerpoint/2010/main" val="3583396536"/>
              </p:ext>
            </p:extLst>
          </p:nvPr>
        </p:nvGraphicFramePr>
        <p:xfrm>
          <a:off x="318519" y="2844544"/>
          <a:ext cx="6738770" cy="358588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74F302B5-01AD-904B-B45A-56CAFB54FA66}"/>
              </a:ext>
            </a:extLst>
          </p:cNvPr>
          <p:cNvPicPr>
            <a:picLocks noChangeAspect="1"/>
          </p:cNvPicPr>
          <p:nvPr/>
        </p:nvPicPr>
        <p:blipFill>
          <a:blip r:embed="rId3"/>
          <a:stretch>
            <a:fillRect/>
          </a:stretch>
        </p:blipFill>
        <p:spPr>
          <a:xfrm>
            <a:off x="318519" y="2856594"/>
            <a:ext cx="6738770" cy="3585880"/>
          </a:xfrm>
          <a:prstGeom prst="rect">
            <a:avLst/>
          </a:prstGeom>
        </p:spPr>
      </p:pic>
      <p:sp>
        <p:nvSpPr>
          <p:cNvPr id="2" name="Title 1"/>
          <p:cNvSpPr>
            <a:spLocks noGrp="1"/>
          </p:cNvSpPr>
          <p:nvPr>
            <p:ph type="title"/>
          </p:nvPr>
        </p:nvSpPr>
        <p:spPr>
          <a:xfrm>
            <a:off x="429767" y="274320"/>
            <a:ext cx="11430000" cy="539496"/>
          </a:xfrm>
        </p:spPr>
        <p:txBody>
          <a:bodyPr/>
          <a:lstStyle/>
          <a:p>
            <a:r>
              <a:rPr lang="en-US"/>
              <a:t>Matrixed work force is meeting project needs</a:t>
            </a:r>
            <a:endParaRPr lang="en-US" dirty="0"/>
          </a:p>
        </p:txBody>
      </p:sp>
      <p:sp>
        <p:nvSpPr>
          <p:cNvPr id="8" name="Rectangle: Rounded Corners 15">
            <a:extLst>
              <a:ext uri="{FF2B5EF4-FFF2-40B4-BE49-F238E27FC236}">
                <a16:creationId xmlns:a16="http://schemas.microsoft.com/office/drawing/2014/main" id="{966A8493-A2C7-4F4E-B650-C5EC752D718E}"/>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
        <p:nvSpPr>
          <p:cNvPr id="9" name="Content Placeholder 8">
            <a:extLst>
              <a:ext uri="{FF2B5EF4-FFF2-40B4-BE49-F238E27FC236}">
                <a16:creationId xmlns:a16="http://schemas.microsoft.com/office/drawing/2014/main" id="{FF5A5852-9772-4BFB-9AF3-31742BBBF983}"/>
              </a:ext>
            </a:extLst>
          </p:cNvPr>
          <p:cNvSpPr>
            <a:spLocks noGrp="1"/>
          </p:cNvSpPr>
          <p:nvPr>
            <p:ph idx="1"/>
          </p:nvPr>
        </p:nvSpPr>
        <p:spPr>
          <a:xfrm>
            <a:off x="557781" y="849395"/>
            <a:ext cx="4937760" cy="2000201"/>
          </a:xfrm>
        </p:spPr>
        <p:txBody>
          <a:bodyPr/>
          <a:lstStyle/>
          <a:p>
            <a:r>
              <a:rPr lang="en-US" sz="1600" dirty="0"/>
              <a:t>May data indicated 70 FTEs needed for remainder of FY21 (not feasible)</a:t>
            </a:r>
          </a:p>
          <a:p>
            <a:r>
              <a:rPr lang="en-US" sz="1600" dirty="0"/>
              <a:t>Project change request in June reduced this to 53 FTEs, which is in line with actuals over last year</a:t>
            </a:r>
          </a:p>
          <a:p>
            <a:r>
              <a:rPr lang="en-US" sz="1600" dirty="0"/>
              <a:t>RF system installation effort spread out over a longer period – no impact on early finish milestone</a:t>
            </a:r>
          </a:p>
        </p:txBody>
      </p:sp>
      <p:sp>
        <p:nvSpPr>
          <p:cNvPr id="15" name="Content Placeholder 8">
            <a:extLst>
              <a:ext uri="{FF2B5EF4-FFF2-40B4-BE49-F238E27FC236}">
                <a16:creationId xmlns:a16="http://schemas.microsoft.com/office/drawing/2014/main" id="{ECFF8564-0BC5-774B-8D70-57C0A5FF607D}"/>
              </a:ext>
            </a:extLst>
          </p:cNvPr>
          <p:cNvSpPr txBox="1">
            <a:spLocks/>
          </p:cNvSpPr>
          <p:nvPr/>
        </p:nvSpPr>
        <p:spPr bwMode="auto">
          <a:xfrm>
            <a:off x="7295524" y="4442117"/>
            <a:ext cx="4704003" cy="12341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608" indent="-285750">
              <a:buFont typeface="Arial" panose="020B0604020202020204" pitchFamily="34" charset="0"/>
              <a:buChar char="•"/>
            </a:pPr>
            <a:r>
              <a:rPr lang="en-US" sz="1600" dirty="0"/>
              <a:t>Entire project team is matrixed.  Most people have operations responsibilities in addition to PPU</a:t>
            </a:r>
          </a:p>
          <a:p>
            <a:pPr marL="292608" indent="-285750">
              <a:buFont typeface="Arial" panose="020B0604020202020204" pitchFamily="34" charset="0"/>
              <a:buChar char="•"/>
            </a:pPr>
            <a:r>
              <a:rPr lang="en-US" sz="1600" dirty="0"/>
              <a:t>Staffing peaks in FY22</a:t>
            </a:r>
          </a:p>
          <a:p>
            <a:pPr marL="292608" indent="-285750">
              <a:buFont typeface="Arial" panose="020B0604020202020204" pitchFamily="34" charset="0"/>
              <a:buChar char="•"/>
            </a:pPr>
            <a:r>
              <a:rPr lang="en-US" sz="1600" dirty="0"/>
              <a:t>(does not include partner lab labor)</a:t>
            </a:r>
          </a:p>
        </p:txBody>
      </p:sp>
      <p:pic>
        <p:nvPicPr>
          <p:cNvPr id="6" name="Picture 5">
            <a:extLst>
              <a:ext uri="{FF2B5EF4-FFF2-40B4-BE49-F238E27FC236}">
                <a16:creationId xmlns:a16="http://schemas.microsoft.com/office/drawing/2014/main" id="{9BA96954-1A3E-4C05-B6E2-3B2D4EFCD2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0102" y="890001"/>
            <a:ext cx="5381897" cy="2699019"/>
          </a:xfrm>
          <a:prstGeom prst="rect">
            <a:avLst/>
          </a:prstGeom>
          <a:ln>
            <a:solidFill>
              <a:schemeClr val="tx1"/>
            </a:solidFill>
          </a:ln>
        </p:spPr>
      </p:pic>
      <p:sp>
        <p:nvSpPr>
          <p:cNvPr id="7" name="TextBox 6">
            <a:extLst>
              <a:ext uri="{FF2B5EF4-FFF2-40B4-BE49-F238E27FC236}">
                <a16:creationId xmlns:a16="http://schemas.microsoft.com/office/drawing/2014/main" id="{84E8C8D5-951E-4792-B591-1B4BFD2211F8}"/>
              </a:ext>
            </a:extLst>
          </p:cNvPr>
          <p:cNvSpPr txBox="1"/>
          <p:nvPr/>
        </p:nvSpPr>
        <p:spPr>
          <a:xfrm>
            <a:off x="9526139" y="1181759"/>
            <a:ext cx="1724296" cy="286232"/>
          </a:xfrm>
          <a:prstGeom prst="rect">
            <a:avLst/>
          </a:prstGeom>
          <a:noFill/>
        </p:spPr>
        <p:txBody>
          <a:bodyPr wrap="square" rtlCol="0">
            <a:spAutoFit/>
          </a:bodyPr>
          <a:lstStyle/>
          <a:p>
            <a:pPr algn="l">
              <a:lnSpc>
                <a:spcPct val="90000"/>
              </a:lnSpc>
            </a:pPr>
            <a:r>
              <a:rPr lang="en-US" sz="1400" dirty="0">
                <a:latin typeface="+mn-lt"/>
              </a:rPr>
              <a:t>Average is 55 FTEs</a:t>
            </a:r>
          </a:p>
        </p:txBody>
      </p:sp>
    </p:spTree>
    <p:extLst>
      <p:ext uri="{BB962C8B-B14F-4D97-AF65-F5344CB8AC3E}">
        <p14:creationId xmlns:p14="http://schemas.microsoft.com/office/powerpoint/2010/main" val="390313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a:extLst>
              <a:ext uri="{FF2B5EF4-FFF2-40B4-BE49-F238E27FC236}">
                <a16:creationId xmlns:a16="http://schemas.microsoft.com/office/drawing/2014/main" id="{F5C772F5-E3C2-7545-9B90-A0E3FE8B083B}"/>
              </a:ext>
            </a:extLst>
          </p:cNvPr>
          <p:cNvPicPr>
            <a:picLocks noGrp="1" noChangeAspect="1"/>
          </p:cNvPicPr>
          <p:nvPr>
            <p:ph idx="1"/>
          </p:nvPr>
        </p:nvPicPr>
        <p:blipFill>
          <a:blip r:embed="rId2"/>
          <a:stretch>
            <a:fillRect/>
          </a:stretch>
        </p:blipFill>
        <p:spPr>
          <a:xfrm>
            <a:off x="2179509" y="1462033"/>
            <a:ext cx="7757228" cy="3578314"/>
          </a:xfrm>
          <a:prstGeom prst="rect">
            <a:avLst/>
          </a:prstGeom>
        </p:spPr>
      </p:pic>
      <p:sp>
        <p:nvSpPr>
          <p:cNvPr id="2" name="Title 1">
            <a:extLst>
              <a:ext uri="{FF2B5EF4-FFF2-40B4-BE49-F238E27FC236}">
                <a16:creationId xmlns:a16="http://schemas.microsoft.com/office/drawing/2014/main" id="{20D77EF3-824C-498C-BCC3-BBF911325897}"/>
              </a:ext>
            </a:extLst>
          </p:cNvPr>
          <p:cNvSpPr>
            <a:spLocks noGrp="1"/>
          </p:cNvSpPr>
          <p:nvPr>
            <p:ph type="title"/>
          </p:nvPr>
        </p:nvSpPr>
        <p:spPr>
          <a:xfrm>
            <a:off x="429767" y="274320"/>
            <a:ext cx="11256712" cy="923330"/>
          </a:xfrm>
        </p:spPr>
        <p:txBody>
          <a:bodyPr/>
          <a:lstStyle/>
          <a:p>
            <a:r>
              <a:rPr lang="en-US" dirty="0"/>
              <a:t>Project has received 82% of TPC through FY21</a:t>
            </a:r>
            <a:br>
              <a:rPr lang="en-US" dirty="0"/>
            </a:br>
            <a:r>
              <a:rPr lang="en-US" sz="2800" dirty="0"/>
              <a:t>- $50M to go on total project cost of $271.6M</a:t>
            </a:r>
            <a:endParaRPr lang="en-US" dirty="0"/>
          </a:p>
        </p:txBody>
      </p:sp>
      <p:sp>
        <p:nvSpPr>
          <p:cNvPr id="7" name="Rectangle: Rounded Corners 15">
            <a:extLst>
              <a:ext uri="{FF2B5EF4-FFF2-40B4-BE49-F238E27FC236}">
                <a16:creationId xmlns:a16="http://schemas.microsoft.com/office/drawing/2014/main" id="{A416D662-1BA8-1541-9CD9-182280EE6A2D}"/>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grpSp>
        <p:nvGrpSpPr>
          <p:cNvPr id="290" name="Group 4">
            <a:extLst>
              <a:ext uri="{FF2B5EF4-FFF2-40B4-BE49-F238E27FC236}">
                <a16:creationId xmlns:a16="http://schemas.microsoft.com/office/drawing/2014/main" id="{E82CC577-E079-5F4C-98D7-03A6F960D331}"/>
              </a:ext>
            </a:extLst>
          </p:cNvPr>
          <p:cNvGrpSpPr>
            <a:grpSpLocks noChangeAspect="1"/>
          </p:cNvGrpSpPr>
          <p:nvPr/>
        </p:nvGrpSpPr>
        <p:grpSpPr bwMode="auto">
          <a:xfrm>
            <a:off x="3406441" y="5226050"/>
            <a:ext cx="4740276" cy="1631950"/>
            <a:chOff x="1295" y="2996"/>
            <a:chExt cx="2986" cy="1028"/>
          </a:xfrm>
        </p:grpSpPr>
        <p:sp>
          <p:nvSpPr>
            <p:cNvPr id="291" name="AutoShape 3">
              <a:extLst>
                <a:ext uri="{FF2B5EF4-FFF2-40B4-BE49-F238E27FC236}">
                  <a16:creationId xmlns:a16="http://schemas.microsoft.com/office/drawing/2014/main" id="{B46E260F-F9C2-144A-8E71-1206295FFE6C}"/>
                </a:ext>
              </a:extLst>
            </p:cNvPr>
            <p:cNvSpPr>
              <a:spLocks noChangeAspect="1" noChangeArrowheads="1" noTextEdit="1"/>
            </p:cNvSpPr>
            <p:nvPr/>
          </p:nvSpPr>
          <p:spPr bwMode="auto">
            <a:xfrm>
              <a:off x="1518" y="2996"/>
              <a:ext cx="2763"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5">
              <a:extLst>
                <a:ext uri="{FF2B5EF4-FFF2-40B4-BE49-F238E27FC236}">
                  <a16:creationId xmlns:a16="http://schemas.microsoft.com/office/drawing/2014/main" id="{79043111-AF3D-4A4B-9129-129F8C6D9634}"/>
                </a:ext>
              </a:extLst>
            </p:cNvPr>
            <p:cNvSpPr>
              <a:spLocks noChangeArrowheads="1"/>
            </p:cNvSpPr>
            <p:nvPr/>
          </p:nvSpPr>
          <p:spPr bwMode="auto">
            <a:xfrm>
              <a:off x="1565" y="3013"/>
              <a:ext cx="63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Times New Roman" panose="02020603050405020304" pitchFamily="18" charset="0"/>
                </a:rPr>
                <a:t>Level 1 Milestone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3" name="Rectangle 6">
              <a:extLst>
                <a:ext uri="{FF2B5EF4-FFF2-40B4-BE49-F238E27FC236}">
                  <a16:creationId xmlns:a16="http://schemas.microsoft.com/office/drawing/2014/main" id="{858B1F7F-5EDB-1E4A-B67A-979FED1DF30F}"/>
                </a:ext>
              </a:extLst>
            </p:cNvPr>
            <p:cNvSpPr>
              <a:spLocks noChangeArrowheads="1"/>
            </p:cNvSpPr>
            <p:nvPr/>
          </p:nvSpPr>
          <p:spPr bwMode="auto">
            <a:xfrm>
              <a:off x="2132" y="3013"/>
              <a:ext cx="6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4" name="Rectangle 7">
              <a:extLst>
                <a:ext uri="{FF2B5EF4-FFF2-40B4-BE49-F238E27FC236}">
                  <a16:creationId xmlns:a16="http://schemas.microsoft.com/office/drawing/2014/main" id="{2AF6D8A2-9611-A24B-B97A-1F08F84EB335}"/>
                </a:ext>
              </a:extLst>
            </p:cNvPr>
            <p:cNvSpPr>
              <a:spLocks noChangeArrowheads="1"/>
            </p:cNvSpPr>
            <p:nvPr/>
          </p:nvSpPr>
          <p:spPr bwMode="auto">
            <a:xfrm>
              <a:off x="2162" y="3013"/>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5" name="Rectangle 8">
              <a:extLst>
                <a:ext uri="{FF2B5EF4-FFF2-40B4-BE49-F238E27FC236}">
                  <a16:creationId xmlns:a16="http://schemas.microsoft.com/office/drawing/2014/main" id="{F62B99E6-D4D8-5249-9F02-AAABD97F908F}"/>
                </a:ext>
              </a:extLst>
            </p:cNvPr>
            <p:cNvSpPr>
              <a:spLocks noChangeArrowheads="1"/>
            </p:cNvSpPr>
            <p:nvPr/>
          </p:nvSpPr>
          <p:spPr bwMode="auto">
            <a:xfrm>
              <a:off x="2180" y="3013"/>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6" name="Rectangle 9">
              <a:extLst>
                <a:ext uri="{FF2B5EF4-FFF2-40B4-BE49-F238E27FC236}">
                  <a16:creationId xmlns:a16="http://schemas.microsoft.com/office/drawing/2014/main" id="{B7A1F4AA-B8C1-7445-9775-C097402578A4}"/>
                </a:ext>
              </a:extLst>
            </p:cNvPr>
            <p:cNvSpPr>
              <a:spLocks noChangeArrowheads="1"/>
            </p:cNvSpPr>
            <p:nvPr/>
          </p:nvSpPr>
          <p:spPr bwMode="auto">
            <a:xfrm>
              <a:off x="3821" y="3013"/>
              <a:ext cx="3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Times New Roman" panose="02020603050405020304" pitchFamily="18" charset="0"/>
                </a:rPr>
                <a:t>Schedule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7" name="Rectangle 10">
              <a:extLst>
                <a:ext uri="{FF2B5EF4-FFF2-40B4-BE49-F238E27FC236}">
                  <a16:creationId xmlns:a16="http://schemas.microsoft.com/office/drawing/2014/main" id="{2C9210E5-78BC-B24D-8E56-F9E40BF35A9F}"/>
                </a:ext>
              </a:extLst>
            </p:cNvPr>
            <p:cNvSpPr>
              <a:spLocks noChangeArrowheads="1"/>
            </p:cNvSpPr>
            <p:nvPr/>
          </p:nvSpPr>
          <p:spPr bwMode="auto">
            <a:xfrm>
              <a:off x="4111" y="3013"/>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8" name="Rectangle 11">
              <a:extLst>
                <a:ext uri="{FF2B5EF4-FFF2-40B4-BE49-F238E27FC236}">
                  <a16:creationId xmlns:a16="http://schemas.microsoft.com/office/drawing/2014/main" id="{6B50ED6E-B7EE-B343-AA99-1215DAC4025A}"/>
                </a:ext>
              </a:extLst>
            </p:cNvPr>
            <p:cNvSpPr>
              <a:spLocks noChangeArrowheads="1"/>
            </p:cNvSpPr>
            <p:nvPr/>
          </p:nvSpPr>
          <p:spPr bwMode="auto">
            <a:xfrm>
              <a:off x="1525" y="2996"/>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12">
              <a:extLst>
                <a:ext uri="{FF2B5EF4-FFF2-40B4-BE49-F238E27FC236}">
                  <a16:creationId xmlns:a16="http://schemas.microsoft.com/office/drawing/2014/main" id="{540921F9-EE62-8E49-B018-1E4BEEF05C57}"/>
                </a:ext>
              </a:extLst>
            </p:cNvPr>
            <p:cNvSpPr>
              <a:spLocks noChangeArrowheads="1"/>
            </p:cNvSpPr>
            <p:nvPr/>
          </p:nvSpPr>
          <p:spPr bwMode="auto">
            <a:xfrm>
              <a:off x="1525" y="2996"/>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13">
              <a:extLst>
                <a:ext uri="{FF2B5EF4-FFF2-40B4-BE49-F238E27FC236}">
                  <a16:creationId xmlns:a16="http://schemas.microsoft.com/office/drawing/2014/main" id="{36758FD3-DBBE-BF48-91FE-37F798BEFF35}"/>
                </a:ext>
              </a:extLst>
            </p:cNvPr>
            <p:cNvSpPr>
              <a:spLocks noChangeArrowheads="1"/>
            </p:cNvSpPr>
            <p:nvPr/>
          </p:nvSpPr>
          <p:spPr bwMode="auto">
            <a:xfrm>
              <a:off x="1531" y="2996"/>
              <a:ext cx="21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14">
              <a:extLst>
                <a:ext uri="{FF2B5EF4-FFF2-40B4-BE49-F238E27FC236}">
                  <a16:creationId xmlns:a16="http://schemas.microsoft.com/office/drawing/2014/main" id="{6F8E1935-0A80-BF44-9FA7-92A017E85A3C}"/>
                </a:ext>
              </a:extLst>
            </p:cNvPr>
            <p:cNvSpPr>
              <a:spLocks noChangeArrowheads="1"/>
            </p:cNvSpPr>
            <p:nvPr/>
          </p:nvSpPr>
          <p:spPr bwMode="auto">
            <a:xfrm>
              <a:off x="3654" y="2996"/>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15">
              <a:extLst>
                <a:ext uri="{FF2B5EF4-FFF2-40B4-BE49-F238E27FC236}">
                  <a16:creationId xmlns:a16="http://schemas.microsoft.com/office/drawing/2014/main" id="{24B3ACC0-FC2A-EC47-B52F-379C1D7AD0DB}"/>
                </a:ext>
              </a:extLst>
            </p:cNvPr>
            <p:cNvSpPr>
              <a:spLocks noChangeArrowheads="1"/>
            </p:cNvSpPr>
            <p:nvPr/>
          </p:nvSpPr>
          <p:spPr bwMode="auto">
            <a:xfrm>
              <a:off x="3661" y="2996"/>
              <a:ext cx="61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16">
              <a:extLst>
                <a:ext uri="{FF2B5EF4-FFF2-40B4-BE49-F238E27FC236}">
                  <a16:creationId xmlns:a16="http://schemas.microsoft.com/office/drawing/2014/main" id="{4F18F7FC-F389-FC40-AAB1-3C914BDB53E2}"/>
                </a:ext>
              </a:extLst>
            </p:cNvPr>
            <p:cNvSpPr>
              <a:spLocks noChangeArrowheads="1"/>
            </p:cNvSpPr>
            <p:nvPr/>
          </p:nvSpPr>
          <p:spPr bwMode="auto">
            <a:xfrm>
              <a:off x="4272" y="2996"/>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17">
              <a:extLst>
                <a:ext uri="{FF2B5EF4-FFF2-40B4-BE49-F238E27FC236}">
                  <a16:creationId xmlns:a16="http://schemas.microsoft.com/office/drawing/2014/main" id="{1BEDE5EE-E470-994F-B994-3933D96F589B}"/>
                </a:ext>
              </a:extLst>
            </p:cNvPr>
            <p:cNvSpPr>
              <a:spLocks noChangeArrowheads="1"/>
            </p:cNvSpPr>
            <p:nvPr/>
          </p:nvSpPr>
          <p:spPr bwMode="auto">
            <a:xfrm>
              <a:off x="4272" y="2996"/>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18">
              <a:extLst>
                <a:ext uri="{FF2B5EF4-FFF2-40B4-BE49-F238E27FC236}">
                  <a16:creationId xmlns:a16="http://schemas.microsoft.com/office/drawing/2014/main" id="{83EA40A4-B693-3C46-9921-CFD52056C55E}"/>
                </a:ext>
              </a:extLst>
            </p:cNvPr>
            <p:cNvSpPr>
              <a:spLocks noChangeArrowheads="1"/>
            </p:cNvSpPr>
            <p:nvPr/>
          </p:nvSpPr>
          <p:spPr bwMode="auto">
            <a:xfrm>
              <a:off x="1525" y="3003"/>
              <a:ext cx="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19">
              <a:extLst>
                <a:ext uri="{FF2B5EF4-FFF2-40B4-BE49-F238E27FC236}">
                  <a16:creationId xmlns:a16="http://schemas.microsoft.com/office/drawing/2014/main" id="{3FC87473-8040-9745-B13D-75ECEFC8D0F5}"/>
                </a:ext>
              </a:extLst>
            </p:cNvPr>
            <p:cNvSpPr>
              <a:spLocks noChangeArrowheads="1"/>
            </p:cNvSpPr>
            <p:nvPr/>
          </p:nvSpPr>
          <p:spPr bwMode="auto">
            <a:xfrm>
              <a:off x="3654" y="3003"/>
              <a:ext cx="7"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20">
              <a:extLst>
                <a:ext uri="{FF2B5EF4-FFF2-40B4-BE49-F238E27FC236}">
                  <a16:creationId xmlns:a16="http://schemas.microsoft.com/office/drawing/2014/main" id="{E8AAADBB-5274-5C47-B93C-20C479B55051}"/>
                </a:ext>
              </a:extLst>
            </p:cNvPr>
            <p:cNvSpPr>
              <a:spLocks noChangeArrowheads="1"/>
            </p:cNvSpPr>
            <p:nvPr/>
          </p:nvSpPr>
          <p:spPr bwMode="auto">
            <a:xfrm>
              <a:off x="4272" y="3003"/>
              <a:ext cx="7"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21">
              <a:extLst>
                <a:ext uri="{FF2B5EF4-FFF2-40B4-BE49-F238E27FC236}">
                  <a16:creationId xmlns:a16="http://schemas.microsoft.com/office/drawing/2014/main" id="{56794DF7-3CEC-1543-9310-CFA2B76457AC}"/>
                </a:ext>
              </a:extLst>
            </p:cNvPr>
            <p:cNvSpPr>
              <a:spLocks noChangeArrowheads="1"/>
            </p:cNvSpPr>
            <p:nvPr/>
          </p:nvSpPr>
          <p:spPr bwMode="auto">
            <a:xfrm>
              <a:off x="1565" y="3127"/>
              <a:ext cx="14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 name="Rectangle 22">
              <a:extLst>
                <a:ext uri="{FF2B5EF4-FFF2-40B4-BE49-F238E27FC236}">
                  <a16:creationId xmlns:a16="http://schemas.microsoft.com/office/drawing/2014/main" id="{D895F336-CF88-C64F-8156-C7307966501F}"/>
                </a:ext>
              </a:extLst>
            </p:cNvPr>
            <p:cNvSpPr>
              <a:spLocks noChangeArrowheads="1"/>
            </p:cNvSpPr>
            <p:nvPr/>
          </p:nvSpPr>
          <p:spPr bwMode="auto">
            <a:xfrm>
              <a:off x="1670" y="3127"/>
              <a:ext cx="5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 name="Rectangle 23">
              <a:extLst>
                <a:ext uri="{FF2B5EF4-FFF2-40B4-BE49-F238E27FC236}">
                  <a16:creationId xmlns:a16="http://schemas.microsoft.com/office/drawing/2014/main" id="{3D54FDE4-5D1E-3644-AC7D-48232EA00BD8}"/>
                </a:ext>
              </a:extLst>
            </p:cNvPr>
            <p:cNvSpPr>
              <a:spLocks noChangeArrowheads="1"/>
            </p:cNvSpPr>
            <p:nvPr/>
          </p:nvSpPr>
          <p:spPr bwMode="auto">
            <a:xfrm>
              <a:off x="1695" y="3127"/>
              <a:ext cx="85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 Approve Mission Need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 name="Rectangle 24">
              <a:extLst>
                <a:ext uri="{FF2B5EF4-FFF2-40B4-BE49-F238E27FC236}">
                  <a16:creationId xmlns:a16="http://schemas.microsoft.com/office/drawing/2014/main" id="{366D2E09-BA33-0245-BA99-33E1BCD9AE86}"/>
                </a:ext>
              </a:extLst>
            </p:cNvPr>
            <p:cNvSpPr>
              <a:spLocks noChangeArrowheads="1"/>
            </p:cNvSpPr>
            <p:nvPr/>
          </p:nvSpPr>
          <p:spPr bwMode="auto">
            <a:xfrm>
              <a:off x="2477" y="3127"/>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 name="Rectangle 25">
              <a:extLst>
                <a:ext uri="{FF2B5EF4-FFF2-40B4-BE49-F238E27FC236}">
                  <a16:creationId xmlns:a16="http://schemas.microsoft.com/office/drawing/2014/main" id="{20CF887A-FB2B-134D-B028-15F918810452}"/>
                </a:ext>
              </a:extLst>
            </p:cNvPr>
            <p:cNvSpPr>
              <a:spLocks noChangeArrowheads="1"/>
            </p:cNvSpPr>
            <p:nvPr/>
          </p:nvSpPr>
          <p:spPr bwMode="auto">
            <a:xfrm>
              <a:off x="3769" y="3127"/>
              <a:ext cx="4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Jan 2009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 name="Rectangle 26">
              <a:extLst>
                <a:ext uri="{FF2B5EF4-FFF2-40B4-BE49-F238E27FC236}">
                  <a16:creationId xmlns:a16="http://schemas.microsoft.com/office/drawing/2014/main" id="{35653A60-1840-3141-884D-67552D1D5B37}"/>
                </a:ext>
              </a:extLst>
            </p:cNvPr>
            <p:cNvSpPr>
              <a:spLocks noChangeArrowheads="1"/>
            </p:cNvSpPr>
            <p:nvPr/>
          </p:nvSpPr>
          <p:spPr bwMode="auto">
            <a:xfrm>
              <a:off x="4163" y="3127"/>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 name="Rectangle 27">
              <a:extLst>
                <a:ext uri="{FF2B5EF4-FFF2-40B4-BE49-F238E27FC236}">
                  <a16:creationId xmlns:a16="http://schemas.microsoft.com/office/drawing/2014/main" id="{A671B59D-419E-4442-B8EC-FC2D5000A662}"/>
                </a:ext>
              </a:extLst>
            </p:cNvPr>
            <p:cNvSpPr>
              <a:spLocks noChangeArrowheads="1"/>
            </p:cNvSpPr>
            <p:nvPr/>
          </p:nvSpPr>
          <p:spPr bwMode="auto">
            <a:xfrm>
              <a:off x="1525" y="3107"/>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28">
              <a:extLst>
                <a:ext uri="{FF2B5EF4-FFF2-40B4-BE49-F238E27FC236}">
                  <a16:creationId xmlns:a16="http://schemas.microsoft.com/office/drawing/2014/main" id="{71146A46-A4CF-BE42-AF0C-C427EC797351}"/>
                </a:ext>
              </a:extLst>
            </p:cNvPr>
            <p:cNvSpPr>
              <a:spLocks noChangeArrowheads="1"/>
            </p:cNvSpPr>
            <p:nvPr/>
          </p:nvSpPr>
          <p:spPr bwMode="auto">
            <a:xfrm>
              <a:off x="1531" y="3107"/>
              <a:ext cx="21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29">
              <a:extLst>
                <a:ext uri="{FF2B5EF4-FFF2-40B4-BE49-F238E27FC236}">
                  <a16:creationId xmlns:a16="http://schemas.microsoft.com/office/drawing/2014/main" id="{8C70D990-3E0C-4245-A034-DABE05C076A7}"/>
                </a:ext>
              </a:extLst>
            </p:cNvPr>
            <p:cNvSpPr>
              <a:spLocks noChangeArrowheads="1"/>
            </p:cNvSpPr>
            <p:nvPr/>
          </p:nvSpPr>
          <p:spPr bwMode="auto">
            <a:xfrm>
              <a:off x="3654" y="3107"/>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30">
              <a:extLst>
                <a:ext uri="{FF2B5EF4-FFF2-40B4-BE49-F238E27FC236}">
                  <a16:creationId xmlns:a16="http://schemas.microsoft.com/office/drawing/2014/main" id="{80DE750F-A7D1-CC4E-8153-F4F3D47C1CF6}"/>
                </a:ext>
              </a:extLst>
            </p:cNvPr>
            <p:cNvSpPr>
              <a:spLocks noChangeArrowheads="1"/>
            </p:cNvSpPr>
            <p:nvPr/>
          </p:nvSpPr>
          <p:spPr bwMode="auto">
            <a:xfrm>
              <a:off x="3661" y="3107"/>
              <a:ext cx="61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31">
              <a:extLst>
                <a:ext uri="{FF2B5EF4-FFF2-40B4-BE49-F238E27FC236}">
                  <a16:creationId xmlns:a16="http://schemas.microsoft.com/office/drawing/2014/main" id="{F4E4A0C4-F7AD-C64D-B65D-C21431002E36}"/>
                </a:ext>
              </a:extLst>
            </p:cNvPr>
            <p:cNvSpPr>
              <a:spLocks noChangeArrowheads="1"/>
            </p:cNvSpPr>
            <p:nvPr/>
          </p:nvSpPr>
          <p:spPr bwMode="auto">
            <a:xfrm>
              <a:off x="4272" y="3107"/>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32">
              <a:extLst>
                <a:ext uri="{FF2B5EF4-FFF2-40B4-BE49-F238E27FC236}">
                  <a16:creationId xmlns:a16="http://schemas.microsoft.com/office/drawing/2014/main" id="{6772AB48-03E9-3544-A1ED-37BABB4EBB27}"/>
                </a:ext>
              </a:extLst>
            </p:cNvPr>
            <p:cNvSpPr>
              <a:spLocks noChangeArrowheads="1"/>
            </p:cNvSpPr>
            <p:nvPr/>
          </p:nvSpPr>
          <p:spPr bwMode="auto">
            <a:xfrm>
              <a:off x="1525" y="3114"/>
              <a:ext cx="6" cy="1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33">
              <a:extLst>
                <a:ext uri="{FF2B5EF4-FFF2-40B4-BE49-F238E27FC236}">
                  <a16:creationId xmlns:a16="http://schemas.microsoft.com/office/drawing/2014/main" id="{C6427F5E-074A-7D4D-9CFD-FB36E01F274B}"/>
                </a:ext>
              </a:extLst>
            </p:cNvPr>
            <p:cNvSpPr>
              <a:spLocks noChangeArrowheads="1"/>
            </p:cNvSpPr>
            <p:nvPr/>
          </p:nvSpPr>
          <p:spPr bwMode="auto">
            <a:xfrm>
              <a:off x="3654" y="3114"/>
              <a:ext cx="7" cy="1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34">
              <a:extLst>
                <a:ext uri="{FF2B5EF4-FFF2-40B4-BE49-F238E27FC236}">
                  <a16:creationId xmlns:a16="http://schemas.microsoft.com/office/drawing/2014/main" id="{FCAB78C6-D5E4-4D41-95C5-AF4CD2397485}"/>
                </a:ext>
              </a:extLst>
            </p:cNvPr>
            <p:cNvSpPr>
              <a:spLocks noChangeArrowheads="1"/>
            </p:cNvSpPr>
            <p:nvPr/>
          </p:nvSpPr>
          <p:spPr bwMode="auto">
            <a:xfrm>
              <a:off x="4272" y="3114"/>
              <a:ext cx="7" cy="1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35">
              <a:extLst>
                <a:ext uri="{FF2B5EF4-FFF2-40B4-BE49-F238E27FC236}">
                  <a16:creationId xmlns:a16="http://schemas.microsoft.com/office/drawing/2014/main" id="{07439EA5-9B9B-574C-8C3C-C3B44557FF4A}"/>
                </a:ext>
              </a:extLst>
            </p:cNvPr>
            <p:cNvSpPr>
              <a:spLocks noChangeArrowheads="1"/>
            </p:cNvSpPr>
            <p:nvPr/>
          </p:nvSpPr>
          <p:spPr bwMode="auto">
            <a:xfrm>
              <a:off x="1565" y="3240"/>
              <a:ext cx="14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3" name="Rectangle 36">
              <a:extLst>
                <a:ext uri="{FF2B5EF4-FFF2-40B4-BE49-F238E27FC236}">
                  <a16:creationId xmlns:a16="http://schemas.microsoft.com/office/drawing/2014/main" id="{DCE5E7CF-9868-9841-BEF6-473846B3B0C0}"/>
                </a:ext>
              </a:extLst>
            </p:cNvPr>
            <p:cNvSpPr>
              <a:spLocks noChangeArrowheads="1"/>
            </p:cNvSpPr>
            <p:nvPr/>
          </p:nvSpPr>
          <p:spPr bwMode="auto">
            <a:xfrm>
              <a:off x="1670" y="3240"/>
              <a:ext cx="5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 name="Rectangle 37">
              <a:extLst>
                <a:ext uri="{FF2B5EF4-FFF2-40B4-BE49-F238E27FC236}">
                  <a16:creationId xmlns:a16="http://schemas.microsoft.com/office/drawing/2014/main" id="{1F1DEB04-AA31-6349-A614-41167A65EF4B}"/>
                </a:ext>
              </a:extLst>
            </p:cNvPr>
            <p:cNvSpPr>
              <a:spLocks noChangeArrowheads="1"/>
            </p:cNvSpPr>
            <p:nvPr/>
          </p:nvSpPr>
          <p:spPr bwMode="auto">
            <a:xfrm>
              <a:off x="1695" y="3240"/>
              <a:ext cx="163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1, Approve Alternative Selection and Cost Range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5" name="Rectangle 38">
              <a:extLst>
                <a:ext uri="{FF2B5EF4-FFF2-40B4-BE49-F238E27FC236}">
                  <a16:creationId xmlns:a16="http://schemas.microsoft.com/office/drawing/2014/main" id="{8CD1E5CA-A195-B949-A264-DA75591B284A}"/>
                </a:ext>
              </a:extLst>
            </p:cNvPr>
            <p:cNvSpPr>
              <a:spLocks noChangeArrowheads="1"/>
            </p:cNvSpPr>
            <p:nvPr/>
          </p:nvSpPr>
          <p:spPr bwMode="auto">
            <a:xfrm>
              <a:off x="3210" y="324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6" name="Rectangle 39">
              <a:extLst>
                <a:ext uri="{FF2B5EF4-FFF2-40B4-BE49-F238E27FC236}">
                  <a16:creationId xmlns:a16="http://schemas.microsoft.com/office/drawing/2014/main" id="{3F9617B7-B979-CA42-8CFC-B3E5030A0FAF}"/>
                </a:ext>
              </a:extLst>
            </p:cNvPr>
            <p:cNvSpPr>
              <a:spLocks noChangeArrowheads="1"/>
            </p:cNvSpPr>
            <p:nvPr/>
          </p:nvSpPr>
          <p:spPr bwMode="auto">
            <a:xfrm>
              <a:off x="3760" y="3240"/>
              <a:ext cx="46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Apr 2018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7" name="Rectangle 40">
              <a:extLst>
                <a:ext uri="{FF2B5EF4-FFF2-40B4-BE49-F238E27FC236}">
                  <a16:creationId xmlns:a16="http://schemas.microsoft.com/office/drawing/2014/main" id="{DC411A1C-790F-4F4A-9638-BED0B8760E91}"/>
                </a:ext>
              </a:extLst>
            </p:cNvPr>
            <p:cNvSpPr>
              <a:spLocks noChangeArrowheads="1"/>
            </p:cNvSpPr>
            <p:nvPr/>
          </p:nvSpPr>
          <p:spPr bwMode="auto">
            <a:xfrm>
              <a:off x="4171" y="324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8" name="Rectangle 41">
              <a:extLst>
                <a:ext uri="{FF2B5EF4-FFF2-40B4-BE49-F238E27FC236}">
                  <a16:creationId xmlns:a16="http://schemas.microsoft.com/office/drawing/2014/main" id="{FE14A6A4-3A36-9B4D-98A2-CAA5024789AC}"/>
                </a:ext>
              </a:extLst>
            </p:cNvPr>
            <p:cNvSpPr>
              <a:spLocks noChangeArrowheads="1"/>
            </p:cNvSpPr>
            <p:nvPr/>
          </p:nvSpPr>
          <p:spPr bwMode="auto">
            <a:xfrm>
              <a:off x="1525" y="322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42">
              <a:extLst>
                <a:ext uri="{FF2B5EF4-FFF2-40B4-BE49-F238E27FC236}">
                  <a16:creationId xmlns:a16="http://schemas.microsoft.com/office/drawing/2014/main" id="{04E373BC-F42E-144A-9DA9-D15BCA27CD01}"/>
                </a:ext>
              </a:extLst>
            </p:cNvPr>
            <p:cNvSpPr>
              <a:spLocks noChangeArrowheads="1"/>
            </p:cNvSpPr>
            <p:nvPr/>
          </p:nvSpPr>
          <p:spPr bwMode="auto">
            <a:xfrm>
              <a:off x="1531" y="3223"/>
              <a:ext cx="21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43">
              <a:extLst>
                <a:ext uri="{FF2B5EF4-FFF2-40B4-BE49-F238E27FC236}">
                  <a16:creationId xmlns:a16="http://schemas.microsoft.com/office/drawing/2014/main" id="{8CE75661-61ED-6841-9F34-06165092C34F}"/>
                </a:ext>
              </a:extLst>
            </p:cNvPr>
            <p:cNvSpPr>
              <a:spLocks noChangeArrowheads="1"/>
            </p:cNvSpPr>
            <p:nvPr/>
          </p:nvSpPr>
          <p:spPr bwMode="auto">
            <a:xfrm>
              <a:off x="3654" y="3223"/>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44">
              <a:extLst>
                <a:ext uri="{FF2B5EF4-FFF2-40B4-BE49-F238E27FC236}">
                  <a16:creationId xmlns:a16="http://schemas.microsoft.com/office/drawing/2014/main" id="{3EFFCEDD-B2CE-224C-9201-B7E8798076D0}"/>
                </a:ext>
              </a:extLst>
            </p:cNvPr>
            <p:cNvSpPr>
              <a:spLocks noChangeArrowheads="1"/>
            </p:cNvSpPr>
            <p:nvPr/>
          </p:nvSpPr>
          <p:spPr bwMode="auto">
            <a:xfrm>
              <a:off x="3661" y="3223"/>
              <a:ext cx="6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45">
              <a:extLst>
                <a:ext uri="{FF2B5EF4-FFF2-40B4-BE49-F238E27FC236}">
                  <a16:creationId xmlns:a16="http://schemas.microsoft.com/office/drawing/2014/main" id="{4599605D-30F5-1C4F-9261-AE1BE4449505}"/>
                </a:ext>
              </a:extLst>
            </p:cNvPr>
            <p:cNvSpPr>
              <a:spLocks noChangeArrowheads="1"/>
            </p:cNvSpPr>
            <p:nvPr/>
          </p:nvSpPr>
          <p:spPr bwMode="auto">
            <a:xfrm>
              <a:off x="4272" y="3223"/>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46">
              <a:extLst>
                <a:ext uri="{FF2B5EF4-FFF2-40B4-BE49-F238E27FC236}">
                  <a16:creationId xmlns:a16="http://schemas.microsoft.com/office/drawing/2014/main" id="{6355DD4C-F9C8-5046-AAAE-9B3303CB7700}"/>
                </a:ext>
              </a:extLst>
            </p:cNvPr>
            <p:cNvSpPr>
              <a:spLocks noChangeArrowheads="1"/>
            </p:cNvSpPr>
            <p:nvPr/>
          </p:nvSpPr>
          <p:spPr bwMode="auto">
            <a:xfrm>
              <a:off x="1525" y="3229"/>
              <a:ext cx="6" cy="1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47">
              <a:extLst>
                <a:ext uri="{FF2B5EF4-FFF2-40B4-BE49-F238E27FC236}">
                  <a16:creationId xmlns:a16="http://schemas.microsoft.com/office/drawing/2014/main" id="{AB4A2CF2-390D-AE4E-BD12-CC2D11349868}"/>
                </a:ext>
              </a:extLst>
            </p:cNvPr>
            <p:cNvSpPr>
              <a:spLocks noChangeArrowheads="1"/>
            </p:cNvSpPr>
            <p:nvPr/>
          </p:nvSpPr>
          <p:spPr bwMode="auto">
            <a:xfrm>
              <a:off x="3654" y="3229"/>
              <a:ext cx="7" cy="1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48">
              <a:extLst>
                <a:ext uri="{FF2B5EF4-FFF2-40B4-BE49-F238E27FC236}">
                  <a16:creationId xmlns:a16="http://schemas.microsoft.com/office/drawing/2014/main" id="{8126C9D0-22C2-294C-A51A-38843B69D248}"/>
                </a:ext>
              </a:extLst>
            </p:cNvPr>
            <p:cNvSpPr>
              <a:spLocks noChangeArrowheads="1"/>
            </p:cNvSpPr>
            <p:nvPr/>
          </p:nvSpPr>
          <p:spPr bwMode="auto">
            <a:xfrm>
              <a:off x="4272" y="3229"/>
              <a:ext cx="7" cy="1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49">
              <a:extLst>
                <a:ext uri="{FF2B5EF4-FFF2-40B4-BE49-F238E27FC236}">
                  <a16:creationId xmlns:a16="http://schemas.microsoft.com/office/drawing/2014/main" id="{D2F0B00D-024A-4B46-AF54-C81648B5E8B0}"/>
                </a:ext>
              </a:extLst>
            </p:cNvPr>
            <p:cNvSpPr>
              <a:spLocks noChangeArrowheads="1"/>
            </p:cNvSpPr>
            <p:nvPr/>
          </p:nvSpPr>
          <p:spPr bwMode="auto">
            <a:xfrm>
              <a:off x="1565" y="3354"/>
              <a:ext cx="14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7" name="Rectangle 50">
              <a:extLst>
                <a:ext uri="{FF2B5EF4-FFF2-40B4-BE49-F238E27FC236}">
                  <a16:creationId xmlns:a16="http://schemas.microsoft.com/office/drawing/2014/main" id="{0DF4DB67-DB17-D348-A33D-533476127FE5}"/>
                </a:ext>
              </a:extLst>
            </p:cNvPr>
            <p:cNvSpPr>
              <a:spLocks noChangeArrowheads="1"/>
            </p:cNvSpPr>
            <p:nvPr/>
          </p:nvSpPr>
          <p:spPr bwMode="auto">
            <a:xfrm>
              <a:off x="1670" y="3354"/>
              <a:ext cx="5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8" name="Rectangle 51">
              <a:extLst>
                <a:ext uri="{FF2B5EF4-FFF2-40B4-BE49-F238E27FC236}">
                  <a16:creationId xmlns:a16="http://schemas.microsoft.com/office/drawing/2014/main" id="{048FD62F-6C18-7543-B630-4227AD95BD6D}"/>
                </a:ext>
              </a:extLst>
            </p:cNvPr>
            <p:cNvSpPr>
              <a:spLocks noChangeArrowheads="1"/>
            </p:cNvSpPr>
            <p:nvPr/>
          </p:nvSpPr>
          <p:spPr bwMode="auto">
            <a:xfrm>
              <a:off x="1695" y="3354"/>
              <a:ext cx="126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3A, Approve Long Lead Procurement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9" name="Rectangle 52">
              <a:extLst>
                <a:ext uri="{FF2B5EF4-FFF2-40B4-BE49-F238E27FC236}">
                  <a16:creationId xmlns:a16="http://schemas.microsoft.com/office/drawing/2014/main" id="{BFB50690-FADB-9142-A6B8-C8A2A7B45F65}"/>
                </a:ext>
              </a:extLst>
            </p:cNvPr>
            <p:cNvSpPr>
              <a:spLocks noChangeArrowheads="1"/>
            </p:cNvSpPr>
            <p:nvPr/>
          </p:nvSpPr>
          <p:spPr bwMode="auto">
            <a:xfrm>
              <a:off x="2861" y="335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0" name="Rectangle 53">
              <a:extLst>
                <a:ext uri="{FF2B5EF4-FFF2-40B4-BE49-F238E27FC236}">
                  <a16:creationId xmlns:a16="http://schemas.microsoft.com/office/drawing/2014/main" id="{14024891-4EAB-4F48-A9EA-09913F2A91BA}"/>
                </a:ext>
              </a:extLst>
            </p:cNvPr>
            <p:cNvSpPr>
              <a:spLocks noChangeArrowheads="1"/>
            </p:cNvSpPr>
            <p:nvPr/>
          </p:nvSpPr>
          <p:spPr bwMode="auto">
            <a:xfrm>
              <a:off x="3764" y="3354"/>
              <a:ext cx="46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Oct 2018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1" name="Rectangle 54">
              <a:extLst>
                <a:ext uri="{FF2B5EF4-FFF2-40B4-BE49-F238E27FC236}">
                  <a16:creationId xmlns:a16="http://schemas.microsoft.com/office/drawing/2014/main" id="{3012B2C5-F48E-C541-B56A-FF36C087597E}"/>
                </a:ext>
              </a:extLst>
            </p:cNvPr>
            <p:cNvSpPr>
              <a:spLocks noChangeArrowheads="1"/>
            </p:cNvSpPr>
            <p:nvPr/>
          </p:nvSpPr>
          <p:spPr bwMode="auto">
            <a:xfrm>
              <a:off x="4167" y="335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2" name="Rectangle 55">
              <a:extLst>
                <a:ext uri="{FF2B5EF4-FFF2-40B4-BE49-F238E27FC236}">
                  <a16:creationId xmlns:a16="http://schemas.microsoft.com/office/drawing/2014/main" id="{ABC2D1C7-0AAF-E044-8BB0-2D3D88E51043}"/>
                </a:ext>
              </a:extLst>
            </p:cNvPr>
            <p:cNvSpPr>
              <a:spLocks noChangeArrowheads="1"/>
            </p:cNvSpPr>
            <p:nvPr/>
          </p:nvSpPr>
          <p:spPr bwMode="auto">
            <a:xfrm>
              <a:off x="1525" y="3334"/>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56">
              <a:extLst>
                <a:ext uri="{FF2B5EF4-FFF2-40B4-BE49-F238E27FC236}">
                  <a16:creationId xmlns:a16="http://schemas.microsoft.com/office/drawing/2014/main" id="{200DC602-002F-434C-A3F3-6C0437665E82}"/>
                </a:ext>
              </a:extLst>
            </p:cNvPr>
            <p:cNvSpPr>
              <a:spLocks noChangeArrowheads="1"/>
            </p:cNvSpPr>
            <p:nvPr/>
          </p:nvSpPr>
          <p:spPr bwMode="auto">
            <a:xfrm>
              <a:off x="1531" y="3334"/>
              <a:ext cx="21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57">
              <a:extLst>
                <a:ext uri="{FF2B5EF4-FFF2-40B4-BE49-F238E27FC236}">
                  <a16:creationId xmlns:a16="http://schemas.microsoft.com/office/drawing/2014/main" id="{B8FC4B32-522B-2A4E-BEAB-F392BA8FA75C}"/>
                </a:ext>
              </a:extLst>
            </p:cNvPr>
            <p:cNvSpPr>
              <a:spLocks noChangeArrowheads="1"/>
            </p:cNvSpPr>
            <p:nvPr/>
          </p:nvSpPr>
          <p:spPr bwMode="auto">
            <a:xfrm>
              <a:off x="3654" y="3334"/>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58">
              <a:extLst>
                <a:ext uri="{FF2B5EF4-FFF2-40B4-BE49-F238E27FC236}">
                  <a16:creationId xmlns:a16="http://schemas.microsoft.com/office/drawing/2014/main" id="{56E2BDC0-8F15-604D-92D9-4BE198C2C48B}"/>
                </a:ext>
              </a:extLst>
            </p:cNvPr>
            <p:cNvSpPr>
              <a:spLocks noChangeArrowheads="1"/>
            </p:cNvSpPr>
            <p:nvPr/>
          </p:nvSpPr>
          <p:spPr bwMode="auto">
            <a:xfrm>
              <a:off x="3661" y="3334"/>
              <a:ext cx="6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59">
              <a:extLst>
                <a:ext uri="{FF2B5EF4-FFF2-40B4-BE49-F238E27FC236}">
                  <a16:creationId xmlns:a16="http://schemas.microsoft.com/office/drawing/2014/main" id="{C8B9C685-9CA2-B840-BF07-DA00699AC526}"/>
                </a:ext>
              </a:extLst>
            </p:cNvPr>
            <p:cNvSpPr>
              <a:spLocks noChangeArrowheads="1"/>
            </p:cNvSpPr>
            <p:nvPr/>
          </p:nvSpPr>
          <p:spPr bwMode="auto">
            <a:xfrm>
              <a:off x="4272" y="3334"/>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60">
              <a:extLst>
                <a:ext uri="{FF2B5EF4-FFF2-40B4-BE49-F238E27FC236}">
                  <a16:creationId xmlns:a16="http://schemas.microsoft.com/office/drawing/2014/main" id="{C68566DC-3C06-0244-B281-43BCDCEC8C6F}"/>
                </a:ext>
              </a:extLst>
            </p:cNvPr>
            <p:cNvSpPr>
              <a:spLocks noChangeArrowheads="1"/>
            </p:cNvSpPr>
            <p:nvPr/>
          </p:nvSpPr>
          <p:spPr bwMode="auto">
            <a:xfrm>
              <a:off x="1525" y="3340"/>
              <a:ext cx="6"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61">
              <a:extLst>
                <a:ext uri="{FF2B5EF4-FFF2-40B4-BE49-F238E27FC236}">
                  <a16:creationId xmlns:a16="http://schemas.microsoft.com/office/drawing/2014/main" id="{A4D333B3-A3FD-F843-AA81-642247A79C67}"/>
                </a:ext>
              </a:extLst>
            </p:cNvPr>
            <p:cNvSpPr>
              <a:spLocks noChangeArrowheads="1"/>
            </p:cNvSpPr>
            <p:nvPr/>
          </p:nvSpPr>
          <p:spPr bwMode="auto">
            <a:xfrm>
              <a:off x="3654" y="3340"/>
              <a:ext cx="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62">
              <a:extLst>
                <a:ext uri="{FF2B5EF4-FFF2-40B4-BE49-F238E27FC236}">
                  <a16:creationId xmlns:a16="http://schemas.microsoft.com/office/drawing/2014/main" id="{98502D72-EC12-834C-A338-0000025139A6}"/>
                </a:ext>
              </a:extLst>
            </p:cNvPr>
            <p:cNvSpPr>
              <a:spLocks noChangeArrowheads="1"/>
            </p:cNvSpPr>
            <p:nvPr/>
          </p:nvSpPr>
          <p:spPr bwMode="auto">
            <a:xfrm>
              <a:off x="4272" y="3340"/>
              <a:ext cx="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63">
              <a:extLst>
                <a:ext uri="{FF2B5EF4-FFF2-40B4-BE49-F238E27FC236}">
                  <a16:creationId xmlns:a16="http://schemas.microsoft.com/office/drawing/2014/main" id="{82B24273-AF33-234C-8EAC-816C1A2BCC54}"/>
                </a:ext>
              </a:extLst>
            </p:cNvPr>
            <p:cNvSpPr>
              <a:spLocks noChangeArrowheads="1"/>
            </p:cNvSpPr>
            <p:nvPr/>
          </p:nvSpPr>
          <p:spPr bwMode="auto">
            <a:xfrm>
              <a:off x="1565" y="3468"/>
              <a:ext cx="14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 name="Rectangle 64">
              <a:extLst>
                <a:ext uri="{FF2B5EF4-FFF2-40B4-BE49-F238E27FC236}">
                  <a16:creationId xmlns:a16="http://schemas.microsoft.com/office/drawing/2014/main" id="{0A652ED4-5794-0940-AEB1-125D87706463}"/>
                </a:ext>
              </a:extLst>
            </p:cNvPr>
            <p:cNvSpPr>
              <a:spLocks noChangeArrowheads="1"/>
            </p:cNvSpPr>
            <p:nvPr/>
          </p:nvSpPr>
          <p:spPr bwMode="auto">
            <a:xfrm>
              <a:off x="1670" y="3468"/>
              <a:ext cx="5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2" name="Rectangle 65">
              <a:extLst>
                <a:ext uri="{FF2B5EF4-FFF2-40B4-BE49-F238E27FC236}">
                  <a16:creationId xmlns:a16="http://schemas.microsoft.com/office/drawing/2014/main" id="{999BFC93-8B42-9B4C-8DB9-4D24D08D3D3F}"/>
                </a:ext>
              </a:extLst>
            </p:cNvPr>
            <p:cNvSpPr>
              <a:spLocks noChangeArrowheads="1"/>
            </p:cNvSpPr>
            <p:nvPr/>
          </p:nvSpPr>
          <p:spPr bwMode="auto">
            <a:xfrm>
              <a:off x="1695" y="3468"/>
              <a:ext cx="125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3B, Approve Long Lead Procurement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3" name="Rectangle 66">
              <a:extLst>
                <a:ext uri="{FF2B5EF4-FFF2-40B4-BE49-F238E27FC236}">
                  <a16:creationId xmlns:a16="http://schemas.microsoft.com/office/drawing/2014/main" id="{FBE2C19B-CFB9-104E-9303-C1E9C6DECBA7}"/>
                </a:ext>
              </a:extLst>
            </p:cNvPr>
            <p:cNvSpPr>
              <a:spLocks noChangeArrowheads="1"/>
            </p:cNvSpPr>
            <p:nvPr/>
          </p:nvSpPr>
          <p:spPr bwMode="auto">
            <a:xfrm>
              <a:off x="2857" y="346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4" name="Rectangle 67">
              <a:extLst>
                <a:ext uri="{FF2B5EF4-FFF2-40B4-BE49-F238E27FC236}">
                  <a16:creationId xmlns:a16="http://schemas.microsoft.com/office/drawing/2014/main" id="{893C1C12-9514-4248-82E4-98B6146CD9E7}"/>
                </a:ext>
              </a:extLst>
            </p:cNvPr>
            <p:cNvSpPr>
              <a:spLocks noChangeArrowheads="1"/>
            </p:cNvSpPr>
            <p:nvPr/>
          </p:nvSpPr>
          <p:spPr bwMode="auto">
            <a:xfrm>
              <a:off x="3763" y="3468"/>
              <a:ext cx="17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Sep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5" name="Rectangle 68">
              <a:extLst>
                <a:ext uri="{FF2B5EF4-FFF2-40B4-BE49-F238E27FC236}">
                  <a16:creationId xmlns:a16="http://schemas.microsoft.com/office/drawing/2014/main" id="{3F89DC09-E380-644C-8AE1-2D843FDA32E2}"/>
                </a:ext>
              </a:extLst>
            </p:cNvPr>
            <p:cNvSpPr>
              <a:spLocks noChangeArrowheads="1"/>
            </p:cNvSpPr>
            <p:nvPr/>
          </p:nvSpPr>
          <p:spPr bwMode="auto">
            <a:xfrm>
              <a:off x="3895" y="3468"/>
              <a:ext cx="19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6" name="Rectangle 69">
              <a:extLst>
                <a:ext uri="{FF2B5EF4-FFF2-40B4-BE49-F238E27FC236}">
                  <a16:creationId xmlns:a16="http://schemas.microsoft.com/office/drawing/2014/main" id="{F177A0E0-44ED-1E4D-B1D9-72A0DE599390}"/>
                </a:ext>
              </a:extLst>
            </p:cNvPr>
            <p:cNvSpPr>
              <a:spLocks noChangeArrowheads="1"/>
            </p:cNvSpPr>
            <p:nvPr/>
          </p:nvSpPr>
          <p:spPr bwMode="auto">
            <a:xfrm>
              <a:off x="4047" y="346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7" name="Rectangle 70">
              <a:extLst>
                <a:ext uri="{FF2B5EF4-FFF2-40B4-BE49-F238E27FC236}">
                  <a16:creationId xmlns:a16="http://schemas.microsoft.com/office/drawing/2014/main" id="{00C01563-C9F4-F742-9C6E-3CA02C156A29}"/>
                </a:ext>
              </a:extLst>
            </p:cNvPr>
            <p:cNvSpPr>
              <a:spLocks noChangeArrowheads="1"/>
            </p:cNvSpPr>
            <p:nvPr/>
          </p:nvSpPr>
          <p:spPr bwMode="auto">
            <a:xfrm>
              <a:off x="4065" y="3468"/>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8" name="Rectangle 71">
              <a:extLst>
                <a:ext uri="{FF2B5EF4-FFF2-40B4-BE49-F238E27FC236}">
                  <a16:creationId xmlns:a16="http://schemas.microsoft.com/office/drawing/2014/main" id="{71EAD503-32AC-064A-8D02-BBDC269FE5A9}"/>
                </a:ext>
              </a:extLst>
            </p:cNvPr>
            <p:cNvSpPr>
              <a:spLocks noChangeArrowheads="1"/>
            </p:cNvSpPr>
            <p:nvPr/>
          </p:nvSpPr>
          <p:spPr bwMode="auto">
            <a:xfrm>
              <a:off x="4170" y="346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9" name="Rectangle 72">
              <a:extLst>
                <a:ext uri="{FF2B5EF4-FFF2-40B4-BE49-F238E27FC236}">
                  <a16:creationId xmlns:a16="http://schemas.microsoft.com/office/drawing/2014/main" id="{92624056-DEEC-5846-BB75-1BB475DC0C64}"/>
                </a:ext>
              </a:extLst>
            </p:cNvPr>
            <p:cNvSpPr>
              <a:spLocks noChangeArrowheads="1"/>
            </p:cNvSpPr>
            <p:nvPr/>
          </p:nvSpPr>
          <p:spPr bwMode="auto">
            <a:xfrm>
              <a:off x="1525" y="3450"/>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73">
              <a:extLst>
                <a:ext uri="{FF2B5EF4-FFF2-40B4-BE49-F238E27FC236}">
                  <a16:creationId xmlns:a16="http://schemas.microsoft.com/office/drawing/2014/main" id="{F33D5229-82EA-C342-AEAF-AF06895242A4}"/>
                </a:ext>
              </a:extLst>
            </p:cNvPr>
            <p:cNvSpPr>
              <a:spLocks noChangeArrowheads="1"/>
            </p:cNvSpPr>
            <p:nvPr/>
          </p:nvSpPr>
          <p:spPr bwMode="auto">
            <a:xfrm>
              <a:off x="1531" y="3450"/>
              <a:ext cx="21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74">
              <a:extLst>
                <a:ext uri="{FF2B5EF4-FFF2-40B4-BE49-F238E27FC236}">
                  <a16:creationId xmlns:a16="http://schemas.microsoft.com/office/drawing/2014/main" id="{FFA47046-E428-4849-94CC-70CC454BBFCB}"/>
                </a:ext>
              </a:extLst>
            </p:cNvPr>
            <p:cNvSpPr>
              <a:spLocks noChangeArrowheads="1"/>
            </p:cNvSpPr>
            <p:nvPr/>
          </p:nvSpPr>
          <p:spPr bwMode="auto">
            <a:xfrm>
              <a:off x="3654" y="3450"/>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75">
              <a:extLst>
                <a:ext uri="{FF2B5EF4-FFF2-40B4-BE49-F238E27FC236}">
                  <a16:creationId xmlns:a16="http://schemas.microsoft.com/office/drawing/2014/main" id="{8DA9AD89-5547-354C-BA04-C9B68ABA427F}"/>
                </a:ext>
              </a:extLst>
            </p:cNvPr>
            <p:cNvSpPr>
              <a:spLocks noChangeArrowheads="1"/>
            </p:cNvSpPr>
            <p:nvPr/>
          </p:nvSpPr>
          <p:spPr bwMode="auto">
            <a:xfrm>
              <a:off x="3661" y="3450"/>
              <a:ext cx="61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76">
              <a:extLst>
                <a:ext uri="{FF2B5EF4-FFF2-40B4-BE49-F238E27FC236}">
                  <a16:creationId xmlns:a16="http://schemas.microsoft.com/office/drawing/2014/main" id="{F6687EEA-728B-B34C-9436-4F790C19638E}"/>
                </a:ext>
              </a:extLst>
            </p:cNvPr>
            <p:cNvSpPr>
              <a:spLocks noChangeArrowheads="1"/>
            </p:cNvSpPr>
            <p:nvPr/>
          </p:nvSpPr>
          <p:spPr bwMode="auto">
            <a:xfrm>
              <a:off x="4272" y="3450"/>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77">
              <a:extLst>
                <a:ext uri="{FF2B5EF4-FFF2-40B4-BE49-F238E27FC236}">
                  <a16:creationId xmlns:a16="http://schemas.microsoft.com/office/drawing/2014/main" id="{404EFDBF-82B5-2B47-AFC8-744B7575E90D}"/>
                </a:ext>
              </a:extLst>
            </p:cNvPr>
            <p:cNvSpPr>
              <a:spLocks noChangeArrowheads="1"/>
            </p:cNvSpPr>
            <p:nvPr/>
          </p:nvSpPr>
          <p:spPr bwMode="auto">
            <a:xfrm>
              <a:off x="1525" y="3457"/>
              <a:ext cx="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78">
              <a:extLst>
                <a:ext uri="{FF2B5EF4-FFF2-40B4-BE49-F238E27FC236}">
                  <a16:creationId xmlns:a16="http://schemas.microsoft.com/office/drawing/2014/main" id="{E7464361-46B5-CB4A-B367-D110D704AB47}"/>
                </a:ext>
              </a:extLst>
            </p:cNvPr>
            <p:cNvSpPr>
              <a:spLocks noChangeArrowheads="1"/>
            </p:cNvSpPr>
            <p:nvPr/>
          </p:nvSpPr>
          <p:spPr bwMode="auto">
            <a:xfrm>
              <a:off x="3654" y="3457"/>
              <a:ext cx="7"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79">
              <a:extLst>
                <a:ext uri="{FF2B5EF4-FFF2-40B4-BE49-F238E27FC236}">
                  <a16:creationId xmlns:a16="http://schemas.microsoft.com/office/drawing/2014/main" id="{3D22E53D-18A5-2E4E-B511-CD30C559E517}"/>
                </a:ext>
              </a:extLst>
            </p:cNvPr>
            <p:cNvSpPr>
              <a:spLocks noChangeArrowheads="1"/>
            </p:cNvSpPr>
            <p:nvPr/>
          </p:nvSpPr>
          <p:spPr bwMode="auto">
            <a:xfrm>
              <a:off x="4272" y="3457"/>
              <a:ext cx="7"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80">
              <a:extLst>
                <a:ext uri="{FF2B5EF4-FFF2-40B4-BE49-F238E27FC236}">
                  <a16:creationId xmlns:a16="http://schemas.microsoft.com/office/drawing/2014/main" id="{A1B7F3DD-DF16-C84E-9AD5-1EF3887516C7}"/>
                </a:ext>
              </a:extLst>
            </p:cNvPr>
            <p:cNvSpPr>
              <a:spLocks noChangeArrowheads="1"/>
            </p:cNvSpPr>
            <p:nvPr/>
          </p:nvSpPr>
          <p:spPr bwMode="auto">
            <a:xfrm>
              <a:off x="1565" y="3579"/>
              <a:ext cx="14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8" name="Rectangle 81">
              <a:extLst>
                <a:ext uri="{FF2B5EF4-FFF2-40B4-BE49-F238E27FC236}">
                  <a16:creationId xmlns:a16="http://schemas.microsoft.com/office/drawing/2014/main" id="{A409BD38-0E0B-AA4C-822D-D2DF51480C2E}"/>
                </a:ext>
              </a:extLst>
            </p:cNvPr>
            <p:cNvSpPr>
              <a:spLocks noChangeArrowheads="1"/>
            </p:cNvSpPr>
            <p:nvPr/>
          </p:nvSpPr>
          <p:spPr bwMode="auto">
            <a:xfrm>
              <a:off x="1670" y="3579"/>
              <a:ext cx="5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9" name="Rectangle 82">
              <a:extLst>
                <a:ext uri="{FF2B5EF4-FFF2-40B4-BE49-F238E27FC236}">
                  <a16:creationId xmlns:a16="http://schemas.microsoft.com/office/drawing/2014/main" id="{9AC98794-282A-304C-AA9C-CD0C4B1C36D4}"/>
                </a:ext>
              </a:extLst>
            </p:cNvPr>
            <p:cNvSpPr>
              <a:spLocks noChangeArrowheads="1"/>
            </p:cNvSpPr>
            <p:nvPr/>
          </p:nvSpPr>
          <p:spPr bwMode="auto">
            <a:xfrm>
              <a:off x="1695" y="3579"/>
              <a:ext cx="109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2, Approve Performance Baseline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0" name="Rectangle 83">
              <a:extLst>
                <a:ext uri="{FF2B5EF4-FFF2-40B4-BE49-F238E27FC236}">
                  <a16:creationId xmlns:a16="http://schemas.microsoft.com/office/drawing/2014/main" id="{AB93EEE2-7460-8648-8214-05475B921790}"/>
                </a:ext>
              </a:extLst>
            </p:cNvPr>
            <p:cNvSpPr>
              <a:spLocks noChangeArrowheads="1"/>
            </p:cNvSpPr>
            <p:nvPr/>
          </p:nvSpPr>
          <p:spPr bwMode="auto">
            <a:xfrm>
              <a:off x="3600" y="357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1" name="Rectangle 84">
              <a:extLst>
                <a:ext uri="{FF2B5EF4-FFF2-40B4-BE49-F238E27FC236}">
                  <a16:creationId xmlns:a16="http://schemas.microsoft.com/office/drawing/2014/main" id="{61BE0671-3242-8148-85B6-56CEF75788C4}"/>
                </a:ext>
              </a:extLst>
            </p:cNvPr>
            <p:cNvSpPr>
              <a:spLocks noChangeArrowheads="1"/>
            </p:cNvSpPr>
            <p:nvPr/>
          </p:nvSpPr>
          <p:spPr bwMode="auto">
            <a:xfrm>
              <a:off x="3764" y="3579"/>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Oct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2" name="Rectangle 85">
              <a:extLst>
                <a:ext uri="{FF2B5EF4-FFF2-40B4-BE49-F238E27FC236}">
                  <a16:creationId xmlns:a16="http://schemas.microsoft.com/office/drawing/2014/main" id="{BEEBCE50-3EE8-8342-9D66-F95FD9DF1642}"/>
                </a:ext>
              </a:extLst>
            </p:cNvPr>
            <p:cNvSpPr>
              <a:spLocks noChangeArrowheads="1"/>
            </p:cNvSpPr>
            <p:nvPr/>
          </p:nvSpPr>
          <p:spPr bwMode="auto">
            <a:xfrm>
              <a:off x="3893" y="3579"/>
              <a:ext cx="1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3" name="Rectangle 86">
              <a:extLst>
                <a:ext uri="{FF2B5EF4-FFF2-40B4-BE49-F238E27FC236}">
                  <a16:creationId xmlns:a16="http://schemas.microsoft.com/office/drawing/2014/main" id="{2D2A7BAC-188F-0540-B7B1-233680C4ED21}"/>
                </a:ext>
              </a:extLst>
            </p:cNvPr>
            <p:cNvSpPr>
              <a:spLocks noChangeArrowheads="1"/>
            </p:cNvSpPr>
            <p:nvPr/>
          </p:nvSpPr>
          <p:spPr bwMode="auto">
            <a:xfrm>
              <a:off x="4007" y="3579"/>
              <a:ext cx="19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Times New Roman" panose="02020603050405020304" pitchFamily="18" charset="0"/>
                </a:rPr>
                <a:t>0</a:t>
              </a:r>
              <a:r>
                <a:rPr kumimoji="0" lang="en-US" altLang="en-US" sz="1000" b="0" i="0" u="none" strike="noStrike" cap="none" normalizeH="0" baseline="0" dirty="0">
                  <a:ln>
                    <a:noFill/>
                  </a:ln>
                  <a:solidFill>
                    <a:srgbClr val="000000"/>
                  </a:solidFill>
                  <a:effectLst/>
                  <a:latin typeface="Times New Roman" panose="02020603050405020304" pitchFamily="18" charset="0"/>
                </a:rPr>
                <a:t>  (A)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4" name="Rectangle 87">
              <a:extLst>
                <a:ext uri="{FF2B5EF4-FFF2-40B4-BE49-F238E27FC236}">
                  <a16:creationId xmlns:a16="http://schemas.microsoft.com/office/drawing/2014/main" id="{1B1A28CE-C8FD-8642-9504-660F04E2CF99}"/>
                </a:ext>
              </a:extLst>
            </p:cNvPr>
            <p:cNvSpPr>
              <a:spLocks noChangeArrowheads="1"/>
            </p:cNvSpPr>
            <p:nvPr/>
          </p:nvSpPr>
          <p:spPr bwMode="auto">
            <a:xfrm>
              <a:off x="4167" y="357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5" name="Rectangle 88">
              <a:extLst>
                <a:ext uri="{FF2B5EF4-FFF2-40B4-BE49-F238E27FC236}">
                  <a16:creationId xmlns:a16="http://schemas.microsoft.com/office/drawing/2014/main" id="{11908FD6-4A36-7343-843C-EAB566BAD0A1}"/>
                </a:ext>
              </a:extLst>
            </p:cNvPr>
            <p:cNvSpPr>
              <a:spLocks noChangeArrowheads="1"/>
            </p:cNvSpPr>
            <p:nvPr/>
          </p:nvSpPr>
          <p:spPr bwMode="auto">
            <a:xfrm>
              <a:off x="1525" y="3561"/>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89">
              <a:extLst>
                <a:ext uri="{FF2B5EF4-FFF2-40B4-BE49-F238E27FC236}">
                  <a16:creationId xmlns:a16="http://schemas.microsoft.com/office/drawing/2014/main" id="{B6684EB0-A209-FA48-8B53-3CE4A7883FBE}"/>
                </a:ext>
              </a:extLst>
            </p:cNvPr>
            <p:cNvSpPr>
              <a:spLocks noChangeArrowheads="1"/>
            </p:cNvSpPr>
            <p:nvPr/>
          </p:nvSpPr>
          <p:spPr bwMode="auto">
            <a:xfrm>
              <a:off x="1531" y="3561"/>
              <a:ext cx="21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90">
              <a:extLst>
                <a:ext uri="{FF2B5EF4-FFF2-40B4-BE49-F238E27FC236}">
                  <a16:creationId xmlns:a16="http://schemas.microsoft.com/office/drawing/2014/main" id="{10307CD4-C03F-B547-8DB1-67B80D327910}"/>
                </a:ext>
              </a:extLst>
            </p:cNvPr>
            <p:cNvSpPr>
              <a:spLocks noChangeArrowheads="1"/>
            </p:cNvSpPr>
            <p:nvPr/>
          </p:nvSpPr>
          <p:spPr bwMode="auto">
            <a:xfrm>
              <a:off x="3654" y="3561"/>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91">
              <a:extLst>
                <a:ext uri="{FF2B5EF4-FFF2-40B4-BE49-F238E27FC236}">
                  <a16:creationId xmlns:a16="http://schemas.microsoft.com/office/drawing/2014/main" id="{88BAB7E4-EC0A-2E47-B924-B1FB91865358}"/>
                </a:ext>
              </a:extLst>
            </p:cNvPr>
            <p:cNvSpPr>
              <a:spLocks noChangeArrowheads="1"/>
            </p:cNvSpPr>
            <p:nvPr/>
          </p:nvSpPr>
          <p:spPr bwMode="auto">
            <a:xfrm>
              <a:off x="3661" y="3561"/>
              <a:ext cx="61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92">
              <a:extLst>
                <a:ext uri="{FF2B5EF4-FFF2-40B4-BE49-F238E27FC236}">
                  <a16:creationId xmlns:a16="http://schemas.microsoft.com/office/drawing/2014/main" id="{9951648E-0674-6D43-8F19-F52CEB00E407}"/>
                </a:ext>
              </a:extLst>
            </p:cNvPr>
            <p:cNvSpPr>
              <a:spLocks noChangeArrowheads="1"/>
            </p:cNvSpPr>
            <p:nvPr/>
          </p:nvSpPr>
          <p:spPr bwMode="auto">
            <a:xfrm>
              <a:off x="4272" y="3561"/>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93">
              <a:extLst>
                <a:ext uri="{FF2B5EF4-FFF2-40B4-BE49-F238E27FC236}">
                  <a16:creationId xmlns:a16="http://schemas.microsoft.com/office/drawing/2014/main" id="{9E53CE76-A85F-E644-B415-585437C128BA}"/>
                </a:ext>
              </a:extLst>
            </p:cNvPr>
            <p:cNvSpPr>
              <a:spLocks noChangeArrowheads="1"/>
            </p:cNvSpPr>
            <p:nvPr/>
          </p:nvSpPr>
          <p:spPr bwMode="auto">
            <a:xfrm>
              <a:off x="1525" y="3568"/>
              <a:ext cx="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94">
              <a:extLst>
                <a:ext uri="{FF2B5EF4-FFF2-40B4-BE49-F238E27FC236}">
                  <a16:creationId xmlns:a16="http://schemas.microsoft.com/office/drawing/2014/main" id="{DE6E9F17-98BB-394B-BBC6-5E9E87B860FC}"/>
                </a:ext>
              </a:extLst>
            </p:cNvPr>
            <p:cNvSpPr>
              <a:spLocks noChangeArrowheads="1"/>
            </p:cNvSpPr>
            <p:nvPr/>
          </p:nvSpPr>
          <p:spPr bwMode="auto">
            <a:xfrm>
              <a:off x="3654" y="3568"/>
              <a:ext cx="7"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95">
              <a:extLst>
                <a:ext uri="{FF2B5EF4-FFF2-40B4-BE49-F238E27FC236}">
                  <a16:creationId xmlns:a16="http://schemas.microsoft.com/office/drawing/2014/main" id="{EB721199-6D94-7A4A-A553-26556DB1E936}"/>
                </a:ext>
              </a:extLst>
            </p:cNvPr>
            <p:cNvSpPr>
              <a:spLocks noChangeArrowheads="1"/>
            </p:cNvSpPr>
            <p:nvPr/>
          </p:nvSpPr>
          <p:spPr bwMode="auto">
            <a:xfrm>
              <a:off x="4272" y="3568"/>
              <a:ext cx="7"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96">
              <a:extLst>
                <a:ext uri="{FF2B5EF4-FFF2-40B4-BE49-F238E27FC236}">
                  <a16:creationId xmlns:a16="http://schemas.microsoft.com/office/drawing/2014/main" id="{2D79D1A5-3D56-5D42-B927-41B9104C85F0}"/>
                </a:ext>
              </a:extLst>
            </p:cNvPr>
            <p:cNvSpPr>
              <a:spLocks noChangeArrowheads="1"/>
            </p:cNvSpPr>
            <p:nvPr/>
          </p:nvSpPr>
          <p:spPr bwMode="auto">
            <a:xfrm>
              <a:off x="1565" y="3690"/>
              <a:ext cx="14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4" name="Rectangle 97">
              <a:extLst>
                <a:ext uri="{FF2B5EF4-FFF2-40B4-BE49-F238E27FC236}">
                  <a16:creationId xmlns:a16="http://schemas.microsoft.com/office/drawing/2014/main" id="{C7697919-71DD-364C-9DFD-71383264FA9E}"/>
                </a:ext>
              </a:extLst>
            </p:cNvPr>
            <p:cNvSpPr>
              <a:spLocks noChangeArrowheads="1"/>
            </p:cNvSpPr>
            <p:nvPr/>
          </p:nvSpPr>
          <p:spPr bwMode="auto">
            <a:xfrm>
              <a:off x="1670" y="3690"/>
              <a:ext cx="5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5" name="Rectangle 98">
              <a:extLst>
                <a:ext uri="{FF2B5EF4-FFF2-40B4-BE49-F238E27FC236}">
                  <a16:creationId xmlns:a16="http://schemas.microsoft.com/office/drawing/2014/main" id="{65246C57-D676-8440-8D90-EF253D0E9522}"/>
                </a:ext>
              </a:extLst>
            </p:cNvPr>
            <p:cNvSpPr>
              <a:spLocks noChangeArrowheads="1"/>
            </p:cNvSpPr>
            <p:nvPr/>
          </p:nvSpPr>
          <p:spPr bwMode="auto">
            <a:xfrm>
              <a:off x="1695" y="3690"/>
              <a:ext cx="10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 Approve Start of Construction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6" name="Rectangle 99">
              <a:extLst>
                <a:ext uri="{FF2B5EF4-FFF2-40B4-BE49-F238E27FC236}">
                  <a16:creationId xmlns:a16="http://schemas.microsoft.com/office/drawing/2014/main" id="{638F585D-E659-1546-ABB9-2BBEDAAA3CA2}"/>
                </a:ext>
              </a:extLst>
            </p:cNvPr>
            <p:cNvSpPr>
              <a:spLocks noChangeArrowheads="1"/>
            </p:cNvSpPr>
            <p:nvPr/>
          </p:nvSpPr>
          <p:spPr bwMode="auto">
            <a:xfrm>
              <a:off x="2689" y="369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7" name="Rectangle 100">
              <a:extLst>
                <a:ext uri="{FF2B5EF4-FFF2-40B4-BE49-F238E27FC236}">
                  <a16:creationId xmlns:a16="http://schemas.microsoft.com/office/drawing/2014/main" id="{9815F82E-BB6A-7C41-B172-6590791A9997}"/>
                </a:ext>
              </a:extLst>
            </p:cNvPr>
            <p:cNvSpPr>
              <a:spLocks noChangeArrowheads="1"/>
            </p:cNvSpPr>
            <p:nvPr/>
          </p:nvSpPr>
          <p:spPr bwMode="auto">
            <a:xfrm>
              <a:off x="2707" y="369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8" name="Rectangle 101">
              <a:extLst>
                <a:ext uri="{FF2B5EF4-FFF2-40B4-BE49-F238E27FC236}">
                  <a16:creationId xmlns:a16="http://schemas.microsoft.com/office/drawing/2014/main" id="{81718B41-656C-0F44-A6A8-CF7C912B32FB}"/>
                </a:ext>
              </a:extLst>
            </p:cNvPr>
            <p:cNvSpPr>
              <a:spLocks noChangeArrowheads="1"/>
            </p:cNvSpPr>
            <p:nvPr/>
          </p:nvSpPr>
          <p:spPr bwMode="auto">
            <a:xfrm>
              <a:off x="3764" y="3690"/>
              <a:ext cx="16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Oct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9" name="Rectangle 102">
              <a:extLst>
                <a:ext uri="{FF2B5EF4-FFF2-40B4-BE49-F238E27FC236}">
                  <a16:creationId xmlns:a16="http://schemas.microsoft.com/office/drawing/2014/main" id="{74AEC528-7232-FD48-848A-37FD26E55D22}"/>
                </a:ext>
              </a:extLst>
            </p:cNvPr>
            <p:cNvSpPr>
              <a:spLocks noChangeArrowheads="1"/>
            </p:cNvSpPr>
            <p:nvPr/>
          </p:nvSpPr>
          <p:spPr bwMode="auto">
            <a:xfrm>
              <a:off x="3893" y="3690"/>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0" name="Rectangle 103">
              <a:extLst>
                <a:ext uri="{FF2B5EF4-FFF2-40B4-BE49-F238E27FC236}">
                  <a16:creationId xmlns:a16="http://schemas.microsoft.com/office/drawing/2014/main" id="{FABDAC04-752B-DD4F-AABD-8D2F23C52CE5}"/>
                </a:ext>
              </a:extLst>
            </p:cNvPr>
            <p:cNvSpPr>
              <a:spLocks noChangeArrowheads="1"/>
            </p:cNvSpPr>
            <p:nvPr/>
          </p:nvSpPr>
          <p:spPr bwMode="auto">
            <a:xfrm>
              <a:off x="4045" y="369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1" name="Rectangle 104">
              <a:extLst>
                <a:ext uri="{FF2B5EF4-FFF2-40B4-BE49-F238E27FC236}">
                  <a16:creationId xmlns:a16="http://schemas.microsoft.com/office/drawing/2014/main" id="{0BB3A2C5-DA02-BE4F-8CF3-824B15F895DF}"/>
                </a:ext>
              </a:extLst>
            </p:cNvPr>
            <p:cNvSpPr>
              <a:spLocks noChangeArrowheads="1"/>
            </p:cNvSpPr>
            <p:nvPr/>
          </p:nvSpPr>
          <p:spPr bwMode="auto">
            <a:xfrm>
              <a:off x="4063" y="3690"/>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2" name="Rectangle 105">
              <a:extLst>
                <a:ext uri="{FF2B5EF4-FFF2-40B4-BE49-F238E27FC236}">
                  <a16:creationId xmlns:a16="http://schemas.microsoft.com/office/drawing/2014/main" id="{9C440EC2-A325-D940-928E-9BF214EC4C08}"/>
                </a:ext>
              </a:extLst>
            </p:cNvPr>
            <p:cNvSpPr>
              <a:spLocks noChangeArrowheads="1"/>
            </p:cNvSpPr>
            <p:nvPr/>
          </p:nvSpPr>
          <p:spPr bwMode="auto">
            <a:xfrm>
              <a:off x="4167" y="369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3" name="Rectangle 106">
              <a:extLst>
                <a:ext uri="{FF2B5EF4-FFF2-40B4-BE49-F238E27FC236}">
                  <a16:creationId xmlns:a16="http://schemas.microsoft.com/office/drawing/2014/main" id="{3CB54FE4-C379-3D48-9A08-C5E4A1C32908}"/>
                </a:ext>
              </a:extLst>
            </p:cNvPr>
            <p:cNvSpPr>
              <a:spLocks noChangeArrowheads="1"/>
            </p:cNvSpPr>
            <p:nvPr/>
          </p:nvSpPr>
          <p:spPr bwMode="auto">
            <a:xfrm>
              <a:off x="1525" y="3672"/>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107">
              <a:extLst>
                <a:ext uri="{FF2B5EF4-FFF2-40B4-BE49-F238E27FC236}">
                  <a16:creationId xmlns:a16="http://schemas.microsoft.com/office/drawing/2014/main" id="{318F2700-A3B9-CC42-83A4-9DE42BD40AFB}"/>
                </a:ext>
              </a:extLst>
            </p:cNvPr>
            <p:cNvSpPr>
              <a:spLocks noChangeArrowheads="1"/>
            </p:cNvSpPr>
            <p:nvPr/>
          </p:nvSpPr>
          <p:spPr bwMode="auto">
            <a:xfrm>
              <a:off x="1531" y="3672"/>
              <a:ext cx="21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108">
              <a:extLst>
                <a:ext uri="{FF2B5EF4-FFF2-40B4-BE49-F238E27FC236}">
                  <a16:creationId xmlns:a16="http://schemas.microsoft.com/office/drawing/2014/main" id="{3DC8586A-1F16-154F-944A-57F0FC76A05E}"/>
                </a:ext>
              </a:extLst>
            </p:cNvPr>
            <p:cNvSpPr>
              <a:spLocks noChangeArrowheads="1"/>
            </p:cNvSpPr>
            <p:nvPr/>
          </p:nvSpPr>
          <p:spPr bwMode="auto">
            <a:xfrm>
              <a:off x="3654" y="3672"/>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109">
              <a:extLst>
                <a:ext uri="{FF2B5EF4-FFF2-40B4-BE49-F238E27FC236}">
                  <a16:creationId xmlns:a16="http://schemas.microsoft.com/office/drawing/2014/main" id="{44DC048A-D45C-B847-B46E-A28E1D6EF780}"/>
                </a:ext>
              </a:extLst>
            </p:cNvPr>
            <p:cNvSpPr>
              <a:spLocks noChangeArrowheads="1"/>
            </p:cNvSpPr>
            <p:nvPr/>
          </p:nvSpPr>
          <p:spPr bwMode="auto">
            <a:xfrm>
              <a:off x="3661" y="3672"/>
              <a:ext cx="61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110">
              <a:extLst>
                <a:ext uri="{FF2B5EF4-FFF2-40B4-BE49-F238E27FC236}">
                  <a16:creationId xmlns:a16="http://schemas.microsoft.com/office/drawing/2014/main" id="{3F51089A-043B-A44F-B524-714083C60ECB}"/>
                </a:ext>
              </a:extLst>
            </p:cNvPr>
            <p:cNvSpPr>
              <a:spLocks noChangeArrowheads="1"/>
            </p:cNvSpPr>
            <p:nvPr/>
          </p:nvSpPr>
          <p:spPr bwMode="auto">
            <a:xfrm>
              <a:off x="4272" y="3672"/>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111">
              <a:extLst>
                <a:ext uri="{FF2B5EF4-FFF2-40B4-BE49-F238E27FC236}">
                  <a16:creationId xmlns:a16="http://schemas.microsoft.com/office/drawing/2014/main" id="{191576DE-AB0F-1F47-8299-BAFCE08AF078}"/>
                </a:ext>
              </a:extLst>
            </p:cNvPr>
            <p:cNvSpPr>
              <a:spLocks noChangeArrowheads="1"/>
            </p:cNvSpPr>
            <p:nvPr/>
          </p:nvSpPr>
          <p:spPr bwMode="auto">
            <a:xfrm>
              <a:off x="1525" y="3679"/>
              <a:ext cx="6" cy="1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112">
              <a:extLst>
                <a:ext uri="{FF2B5EF4-FFF2-40B4-BE49-F238E27FC236}">
                  <a16:creationId xmlns:a16="http://schemas.microsoft.com/office/drawing/2014/main" id="{85FE43CB-1689-584B-92E3-3223A7EE20B7}"/>
                </a:ext>
              </a:extLst>
            </p:cNvPr>
            <p:cNvSpPr>
              <a:spLocks noChangeArrowheads="1"/>
            </p:cNvSpPr>
            <p:nvPr/>
          </p:nvSpPr>
          <p:spPr bwMode="auto">
            <a:xfrm>
              <a:off x="3654" y="3679"/>
              <a:ext cx="7" cy="1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113">
              <a:extLst>
                <a:ext uri="{FF2B5EF4-FFF2-40B4-BE49-F238E27FC236}">
                  <a16:creationId xmlns:a16="http://schemas.microsoft.com/office/drawing/2014/main" id="{82CC3BE6-1B5B-7B4E-8BDB-4BB27F3A9BE3}"/>
                </a:ext>
              </a:extLst>
            </p:cNvPr>
            <p:cNvSpPr>
              <a:spLocks noChangeArrowheads="1"/>
            </p:cNvSpPr>
            <p:nvPr/>
          </p:nvSpPr>
          <p:spPr bwMode="auto">
            <a:xfrm>
              <a:off x="4272" y="3679"/>
              <a:ext cx="7" cy="1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114">
              <a:extLst>
                <a:ext uri="{FF2B5EF4-FFF2-40B4-BE49-F238E27FC236}">
                  <a16:creationId xmlns:a16="http://schemas.microsoft.com/office/drawing/2014/main" id="{EDCC8BDA-DA4B-FE4A-8328-0F8C8F6EEA45}"/>
                </a:ext>
              </a:extLst>
            </p:cNvPr>
            <p:cNvSpPr>
              <a:spLocks noChangeArrowheads="1"/>
            </p:cNvSpPr>
            <p:nvPr/>
          </p:nvSpPr>
          <p:spPr bwMode="auto">
            <a:xfrm>
              <a:off x="1565" y="3801"/>
              <a:ext cx="14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2" name="Rectangle 115">
              <a:extLst>
                <a:ext uri="{FF2B5EF4-FFF2-40B4-BE49-F238E27FC236}">
                  <a16:creationId xmlns:a16="http://schemas.microsoft.com/office/drawing/2014/main" id="{8837DED2-CC56-AE4F-995B-AD5A656C50D4}"/>
                </a:ext>
              </a:extLst>
            </p:cNvPr>
            <p:cNvSpPr>
              <a:spLocks noChangeArrowheads="1"/>
            </p:cNvSpPr>
            <p:nvPr/>
          </p:nvSpPr>
          <p:spPr bwMode="auto">
            <a:xfrm>
              <a:off x="1670" y="3801"/>
              <a:ext cx="5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3" name="Rectangle 116">
              <a:extLst>
                <a:ext uri="{FF2B5EF4-FFF2-40B4-BE49-F238E27FC236}">
                  <a16:creationId xmlns:a16="http://schemas.microsoft.com/office/drawing/2014/main" id="{A63AFD73-D443-8D41-96BC-22D5D284B628}"/>
                </a:ext>
              </a:extLst>
            </p:cNvPr>
            <p:cNvSpPr>
              <a:spLocks noChangeArrowheads="1"/>
            </p:cNvSpPr>
            <p:nvPr/>
          </p:nvSpPr>
          <p:spPr bwMode="auto">
            <a:xfrm>
              <a:off x="1695" y="3801"/>
              <a:ext cx="12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4, Approve Project Completion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4" name="Rectangle 117">
              <a:extLst>
                <a:ext uri="{FF2B5EF4-FFF2-40B4-BE49-F238E27FC236}">
                  <a16:creationId xmlns:a16="http://schemas.microsoft.com/office/drawing/2014/main" id="{67DC9980-6D68-7943-B8E8-FE8757E9B0AC}"/>
                </a:ext>
              </a:extLst>
            </p:cNvPr>
            <p:cNvSpPr>
              <a:spLocks noChangeArrowheads="1"/>
            </p:cNvSpPr>
            <p:nvPr/>
          </p:nvSpPr>
          <p:spPr bwMode="auto">
            <a:xfrm>
              <a:off x="2723" y="3801"/>
              <a:ext cx="66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(Level 0 Milestone)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5" name="Rectangle 118">
              <a:extLst>
                <a:ext uri="{FF2B5EF4-FFF2-40B4-BE49-F238E27FC236}">
                  <a16:creationId xmlns:a16="http://schemas.microsoft.com/office/drawing/2014/main" id="{F481067E-3CC7-1C49-B3F4-D99BE1810D7D}"/>
                </a:ext>
              </a:extLst>
            </p:cNvPr>
            <p:cNvSpPr>
              <a:spLocks noChangeArrowheads="1"/>
            </p:cNvSpPr>
            <p:nvPr/>
          </p:nvSpPr>
          <p:spPr bwMode="auto">
            <a:xfrm>
              <a:off x="3263" y="380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6" name="Rectangle 119">
              <a:extLst>
                <a:ext uri="{FF2B5EF4-FFF2-40B4-BE49-F238E27FC236}">
                  <a16:creationId xmlns:a16="http://schemas.microsoft.com/office/drawing/2014/main" id="{502F02CA-717E-B84A-A124-C27206E62554}"/>
                </a:ext>
              </a:extLst>
            </p:cNvPr>
            <p:cNvSpPr>
              <a:spLocks noChangeArrowheads="1"/>
            </p:cNvSpPr>
            <p:nvPr/>
          </p:nvSpPr>
          <p:spPr bwMode="auto">
            <a:xfrm>
              <a:off x="3282" y="380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7" name="Rectangle 120">
              <a:extLst>
                <a:ext uri="{FF2B5EF4-FFF2-40B4-BE49-F238E27FC236}">
                  <a16:creationId xmlns:a16="http://schemas.microsoft.com/office/drawing/2014/main" id="{575B3505-EEAD-744D-B9F9-8201AA9576C1}"/>
                </a:ext>
              </a:extLst>
            </p:cNvPr>
            <p:cNvSpPr>
              <a:spLocks noChangeArrowheads="1"/>
            </p:cNvSpPr>
            <p:nvPr/>
          </p:nvSpPr>
          <p:spPr bwMode="auto">
            <a:xfrm>
              <a:off x="3787" y="3801"/>
              <a:ext cx="9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Q</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8" name="Rectangle 121">
              <a:extLst>
                <a:ext uri="{FF2B5EF4-FFF2-40B4-BE49-F238E27FC236}">
                  <a16:creationId xmlns:a16="http://schemas.microsoft.com/office/drawing/2014/main" id="{58336A18-8171-284C-9295-C18A73DC1481}"/>
                </a:ext>
              </a:extLst>
            </p:cNvPr>
            <p:cNvSpPr>
              <a:spLocks noChangeArrowheads="1"/>
            </p:cNvSpPr>
            <p:nvPr/>
          </p:nvSpPr>
          <p:spPr bwMode="auto">
            <a:xfrm>
              <a:off x="3841" y="3801"/>
              <a:ext cx="7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9" name="Rectangle 122">
              <a:extLst>
                <a:ext uri="{FF2B5EF4-FFF2-40B4-BE49-F238E27FC236}">
                  <a16:creationId xmlns:a16="http://schemas.microsoft.com/office/drawing/2014/main" id="{EEAA8B62-A5DA-BD4D-9476-866760FA6325}"/>
                </a:ext>
              </a:extLst>
            </p:cNvPr>
            <p:cNvSpPr>
              <a:spLocks noChangeArrowheads="1"/>
            </p:cNvSpPr>
            <p:nvPr/>
          </p:nvSpPr>
          <p:spPr bwMode="auto">
            <a:xfrm>
              <a:off x="3879" y="380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 name="Rectangle 123">
              <a:extLst>
                <a:ext uri="{FF2B5EF4-FFF2-40B4-BE49-F238E27FC236}">
                  <a16:creationId xmlns:a16="http://schemas.microsoft.com/office/drawing/2014/main" id="{72D45F7F-AD86-E943-ABD8-AF178A4843DB}"/>
                </a:ext>
              </a:extLst>
            </p:cNvPr>
            <p:cNvSpPr>
              <a:spLocks noChangeArrowheads="1"/>
            </p:cNvSpPr>
            <p:nvPr/>
          </p:nvSpPr>
          <p:spPr bwMode="auto">
            <a:xfrm>
              <a:off x="3898" y="3801"/>
              <a:ext cx="2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FY202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1" name="Rectangle 124">
              <a:extLst>
                <a:ext uri="{FF2B5EF4-FFF2-40B4-BE49-F238E27FC236}">
                  <a16:creationId xmlns:a16="http://schemas.microsoft.com/office/drawing/2014/main" id="{DD88AA4E-1CFD-0043-96FE-631E764DD004}"/>
                </a:ext>
              </a:extLst>
            </p:cNvPr>
            <p:cNvSpPr>
              <a:spLocks noChangeArrowheads="1"/>
            </p:cNvSpPr>
            <p:nvPr/>
          </p:nvSpPr>
          <p:spPr bwMode="auto">
            <a:xfrm>
              <a:off x="4120" y="3801"/>
              <a:ext cx="7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2" name="Rectangle 125">
              <a:extLst>
                <a:ext uri="{FF2B5EF4-FFF2-40B4-BE49-F238E27FC236}">
                  <a16:creationId xmlns:a16="http://schemas.microsoft.com/office/drawing/2014/main" id="{02250E7E-3F66-0641-ACFC-BA0745B1AE03}"/>
                </a:ext>
              </a:extLst>
            </p:cNvPr>
            <p:cNvSpPr>
              <a:spLocks noChangeArrowheads="1"/>
            </p:cNvSpPr>
            <p:nvPr/>
          </p:nvSpPr>
          <p:spPr bwMode="auto">
            <a:xfrm>
              <a:off x="4145" y="380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3" name="Rectangle 126">
              <a:extLst>
                <a:ext uri="{FF2B5EF4-FFF2-40B4-BE49-F238E27FC236}">
                  <a16:creationId xmlns:a16="http://schemas.microsoft.com/office/drawing/2014/main" id="{EEC3C51A-972E-4847-A7C5-9CD8B233C91D}"/>
                </a:ext>
              </a:extLst>
            </p:cNvPr>
            <p:cNvSpPr>
              <a:spLocks noChangeArrowheads="1"/>
            </p:cNvSpPr>
            <p:nvPr/>
          </p:nvSpPr>
          <p:spPr bwMode="auto">
            <a:xfrm>
              <a:off x="1525" y="3784"/>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127">
              <a:extLst>
                <a:ext uri="{FF2B5EF4-FFF2-40B4-BE49-F238E27FC236}">
                  <a16:creationId xmlns:a16="http://schemas.microsoft.com/office/drawing/2014/main" id="{5D5105DB-2657-5C45-A0A0-FA412FE9FEAC}"/>
                </a:ext>
              </a:extLst>
            </p:cNvPr>
            <p:cNvSpPr>
              <a:spLocks noChangeArrowheads="1"/>
            </p:cNvSpPr>
            <p:nvPr/>
          </p:nvSpPr>
          <p:spPr bwMode="auto">
            <a:xfrm>
              <a:off x="1531" y="3784"/>
              <a:ext cx="21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128">
              <a:extLst>
                <a:ext uri="{FF2B5EF4-FFF2-40B4-BE49-F238E27FC236}">
                  <a16:creationId xmlns:a16="http://schemas.microsoft.com/office/drawing/2014/main" id="{AAAC523B-7BA0-CB48-B3A7-4A670D66EBC7}"/>
                </a:ext>
              </a:extLst>
            </p:cNvPr>
            <p:cNvSpPr>
              <a:spLocks noChangeArrowheads="1"/>
            </p:cNvSpPr>
            <p:nvPr/>
          </p:nvSpPr>
          <p:spPr bwMode="auto">
            <a:xfrm>
              <a:off x="3654" y="3784"/>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129">
              <a:extLst>
                <a:ext uri="{FF2B5EF4-FFF2-40B4-BE49-F238E27FC236}">
                  <a16:creationId xmlns:a16="http://schemas.microsoft.com/office/drawing/2014/main" id="{4033FD07-9E70-8A40-9C11-022C9DE02093}"/>
                </a:ext>
              </a:extLst>
            </p:cNvPr>
            <p:cNvSpPr>
              <a:spLocks noChangeArrowheads="1"/>
            </p:cNvSpPr>
            <p:nvPr/>
          </p:nvSpPr>
          <p:spPr bwMode="auto">
            <a:xfrm>
              <a:off x="3661" y="3784"/>
              <a:ext cx="6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130">
              <a:extLst>
                <a:ext uri="{FF2B5EF4-FFF2-40B4-BE49-F238E27FC236}">
                  <a16:creationId xmlns:a16="http://schemas.microsoft.com/office/drawing/2014/main" id="{B0C9A711-F38A-7845-BABD-401EB6ED61E8}"/>
                </a:ext>
              </a:extLst>
            </p:cNvPr>
            <p:cNvSpPr>
              <a:spLocks noChangeArrowheads="1"/>
            </p:cNvSpPr>
            <p:nvPr/>
          </p:nvSpPr>
          <p:spPr bwMode="auto">
            <a:xfrm>
              <a:off x="4272" y="3784"/>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131">
              <a:extLst>
                <a:ext uri="{FF2B5EF4-FFF2-40B4-BE49-F238E27FC236}">
                  <a16:creationId xmlns:a16="http://schemas.microsoft.com/office/drawing/2014/main" id="{029AD858-6D31-5549-BD9D-995228E7B54A}"/>
                </a:ext>
              </a:extLst>
            </p:cNvPr>
            <p:cNvSpPr>
              <a:spLocks noChangeArrowheads="1"/>
            </p:cNvSpPr>
            <p:nvPr/>
          </p:nvSpPr>
          <p:spPr bwMode="auto">
            <a:xfrm>
              <a:off x="1525" y="3790"/>
              <a:ext cx="6" cy="1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132">
              <a:extLst>
                <a:ext uri="{FF2B5EF4-FFF2-40B4-BE49-F238E27FC236}">
                  <a16:creationId xmlns:a16="http://schemas.microsoft.com/office/drawing/2014/main" id="{6F17EDB6-32FB-684F-A29D-4D05F6828791}"/>
                </a:ext>
              </a:extLst>
            </p:cNvPr>
            <p:cNvSpPr>
              <a:spLocks noChangeArrowheads="1"/>
            </p:cNvSpPr>
            <p:nvPr/>
          </p:nvSpPr>
          <p:spPr bwMode="auto">
            <a:xfrm>
              <a:off x="1525" y="3895"/>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133">
              <a:extLst>
                <a:ext uri="{FF2B5EF4-FFF2-40B4-BE49-F238E27FC236}">
                  <a16:creationId xmlns:a16="http://schemas.microsoft.com/office/drawing/2014/main" id="{7A6FF855-F77D-9E4E-A298-EA41150B0787}"/>
                </a:ext>
              </a:extLst>
            </p:cNvPr>
            <p:cNvSpPr>
              <a:spLocks noChangeArrowheads="1"/>
            </p:cNvSpPr>
            <p:nvPr/>
          </p:nvSpPr>
          <p:spPr bwMode="auto">
            <a:xfrm>
              <a:off x="1525" y="3895"/>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134">
              <a:extLst>
                <a:ext uri="{FF2B5EF4-FFF2-40B4-BE49-F238E27FC236}">
                  <a16:creationId xmlns:a16="http://schemas.microsoft.com/office/drawing/2014/main" id="{9C77194C-5247-014D-88EA-1EAAEF47B037}"/>
                </a:ext>
              </a:extLst>
            </p:cNvPr>
            <p:cNvSpPr>
              <a:spLocks noChangeArrowheads="1"/>
            </p:cNvSpPr>
            <p:nvPr/>
          </p:nvSpPr>
          <p:spPr bwMode="auto">
            <a:xfrm>
              <a:off x="1531" y="3895"/>
              <a:ext cx="21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135">
              <a:extLst>
                <a:ext uri="{FF2B5EF4-FFF2-40B4-BE49-F238E27FC236}">
                  <a16:creationId xmlns:a16="http://schemas.microsoft.com/office/drawing/2014/main" id="{31F874C3-A8E8-B140-83E2-7BA6E3BB2BB4}"/>
                </a:ext>
              </a:extLst>
            </p:cNvPr>
            <p:cNvSpPr>
              <a:spLocks noChangeArrowheads="1"/>
            </p:cNvSpPr>
            <p:nvPr/>
          </p:nvSpPr>
          <p:spPr bwMode="auto">
            <a:xfrm>
              <a:off x="3654" y="3790"/>
              <a:ext cx="7" cy="1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136">
              <a:extLst>
                <a:ext uri="{FF2B5EF4-FFF2-40B4-BE49-F238E27FC236}">
                  <a16:creationId xmlns:a16="http://schemas.microsoft.com/office/drawing/2014/main" id="{EB6CAD87-0431-F140-AFB7-08644E318170}"/>
                </a:ext>
              </a:extLst>
            </p:cNvPr>
            <p:cNvSpPr>
              <a:spLocks noChangeArrowheads="1"/>
            </p:cNvSpPr>
            <p:nvPr/>
          </p:nvSpPr>
          <p:spPr bwMode="auto">
            <a:xfrm>
              <a:off x="3654" y="3895"/>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137">
              <a:extLst>
                <a:ext uri="{FF2B5EF4-FFF2-40B4-BE49-F238E27FC236}">
                  <a16:creationId xmlns:a16="http://schemas.microsoft.com/office/drawing/2014/main" id="{7D1986A8-8C9C-194A-99D6-F3D51F34E988}"/>
                </a:ext>
              </a:extLst>
            </p:cNvPr>
            <p:cNvSpPr>
              <a:spLocks noChangeArrowheads="1"/>
            </p:cNvSpPr>
            <p:nvPr/>
          </p:nvSpPr>
          <p:spPr bwMode="auto">
            <a:xfrm>
              <a:off x="3661" y="3895"/>
              <a:ext cx="6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138">
              <a:extLst>
                <a:ext uri="{FF2B5EF4-FFF2-40B4-BE49-F238E27FC236}">
                  <a16:creationId xmlns:a16="http://schemas.microsoft.com/office/drawing/2014/main" id="{8C2E4BAF-F1FB-E34C-B0DD-BBEA7B1689A5}"/>
                </a:ext>
              </a:extLst>
            </p:cNvPr>
            <p:cNvSpPr>
              <a:spLocks noChangeArrowheads="1"/>
            </p:cNvSpPr>
            <p:nvPr/>
          </p:nvSpPr>
          <p:spPr bwMode="auto">
            <a:xfrm>
              <a:off x="4272" y="3790"/>
              <a:ext cx="7" cy="1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139">
              <a:extLst>
                <a:ext uri="{FF2B5EF4-FFF2-40B4-BE49-F238E27FC236}">
                  <a16:creationId xmlns:a16="http://schemas.microsoft.com/office/drawing/2014/main" id="{F6C74D58-19BF-D045-9AA6-A7E2FDBF9E5F}"/>
                </a:ext>
              </a:extLst>
            </p:cNvPr>
            <p:cNvSpPr>
              <a:spLocks noChangeArrowheads="1"/>
            </p:cNvSpPr>
            <p:nvPr/>
          </p:nvSpPr>
          <p:spPr bwMode="auto">
            <a:xfrm>
              <a:off x="4272" y="3895"/>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140">
              <a:extLst>
                <a:ext uri="{FF2B5EF4-FFF2-40B4-BE49-F238E27FC236}">
                  <a16:creationId xmlns:a16="http://schemas.microsoft.com/office/drawing/2014/main" id="{2733843D-F05F-7440-A42A-C55A72FCDFB9}"/>
                </a:ext>
              </a:extLst>
            </p:cNvPr>
            <p:cNvSpPr>
              <a:spLocks noChangeArrowheads="1"/>
            </p:cNvSpPr>
            <p:nvPr/>
          </p:nvSpPr>
          <p:spPr bwMode="auto">
            <a:xfrm>
              <a:off x="4272" y="3895"/>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141">
              <a:extLst>
                <a:ext uri="{FF2B5EF4-FFF2-40B4-BE49-F238E27FC236}">
                  <a16:creationId xmlns:a16="http://schemas.microsoft.com/office/drawing/2014/main" id="{56109C08-02C8-E245-BA85-058FE2913A22}"/>
                </a:ext>
              </a:extLst>
            </p:cNvPr>
            <p:cNvSpPr>
              <a:spLocks noChangeArrowheads="1"/>
            </p:cNvSpPr>
            <p:nvPr/>
          </p:nvSpPr>
          <p:spPr bwMode="auto">
            <a:xfrm>
              <a:off x="1295" y="3904"/>
              <a:ext cx="5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9481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30F3B-03B4-486A-AC51-2E396660ED67}"/>
              </a:ext>
            </a:extLst>
          </p:cNvPr>
          <p:cNvPicPr>
            <a:picLocks noChangeAspect="1"/>
          </p:cNvPicPr>
          <p:nvPr/>
        </p:nvPicPr>
        <p:blipFill>
          <a:blip r:embed="rId2"/>
          <a:stretch>
            <a:fillRect/>
          </a:stretch>
        </p:blipFill>
        <p:spPr>
          <a:xfrm>
            <a:off x="2344985" y="1536105"/>
            <a:ext cx="7632166" cy="4636097"/>
          </a:xfrm>
          <a:prstGeom prst="rect">
            <a:avLst/>
          </a:prstGeom>
        </p:spPr>
      </p:pic>
      <p:sp>
        <p:nvSpPr>
          <p:cNvPr id="5" name="Title 4">
            <a:extLst>
              <a:ext uri="{FF2B5EF4-FFF2-40B4-BE49-F238E27FC236}">
                <a16:creationId xmlns:a16="http://schemas.microsoft.com/office/drawing/2014/main" id="{5F36656C-300E-704D-A008-2713F66FC6B5}"/>
              </a:ext>
            </a:extLst>
          </p:cNvPr>
          <p:cNvSpPr>
            <a:spLocks noGrp="1"/>
          </p:cNvSpPr>
          <p:nvPr>
            <p:ph type="title"/>
          </p:nvPr>
        </p:nvSpPr>
        <p:spPr>
          <a:xfrm>
            <a:off x="430213" y="274638"/>
            <a:ext cx="11430000" cy="480131"/>
          </a:xfrm>
        </p:spPr>
        <p:txBody>
          <a:bodyPr/>
          <a:lstStyle/>
          <a:p>
            <a:r>
              <a:rPr lang="en-US" sz="2800" dirty="0"/>
              <a:t>Cost estimate by fiscal year is supported by funding profile</a:t>
            </a:r>
          </a:p>
        </p:txBody>
      </p:sp>
      <p:sp>
        <p:nvSpPr>
          <p:cNvPr id="11" name="Content Placeholder 10">
            <a:extLst>
              <a:ext uri="{FF2B5EF4-FFF2-40B4-BE49-F238E27FC236}">
                <a16:creationId xmlns:a16="http://schemas.microsoft.com/office/drawing/2014/main" id="{8C04AA32-EC3D-0043-A891-A2C71AE94F3B}"/>
              </a:ext>
            </a:extLst>
          </p:cNvPr>
          <p:cNvSpPr>
            <a:spLocks noGrp="1"/>
          </p:cNvSpPr>
          <p:nvPr>
            <p:ph idx="1"/>
          </p:nvPr>
        </p:nvSpPr>
        <p:spPr>
          <a:xfrm>
            <a:off x="448055" y="790386"/>
            <a:ext cx="11430000" cy="5355074"/>
          </a:xfrm>
        </p:spPr>
        <p:txBody>
          <a:bodyPr/>
          <a:lstStyle/>
          <a:p>
            <a:r>
              <a:rPr lang="en-US" sz="2000" dirty="0"/>
              <a:t>Decrease from FY21 to FY22 is driven by completion of CD-3B long lead procurements</a:t>
            </a:r>
          </a:p>
          <a:p>
            <a:r>
              <a:rPr lang="en-US" sz="2000" dirty="0"/>
              <a:t>FY21 bar shows plan forward plus actuals to date</a:t>
            </a:r>
          </a:p>
        </p:txBody>
      </p:sp>
      <p:sp>
        <p:nvSpPr>
          <p:cNvPr id="7" name="Rectangle: Rounded Corners 15">
            <a:extLst>
              <a:ext uri="{FF2B5EF4-FFF2-40B4-BE49-F238E27FC236}">
                <a16:creationId xmlns:a16="http://schemas.microsoft.com/office/drawing/2014/main" id="{DA3EC46B-10D0-1443-821B-892C73EBDA39}"/>
              </a:ext>
            </a:extLst>
          </p:cNvPr>
          <p:cNvSpPr/>
          <p:nvPr/>
        </p:nvSpPr>
        <p:spPr>
          <a:xfrm>
            <a:off x="10898053" y="37159"/>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spTree>
    <p:extLst>
      <p:ext uri="{BB962C8B-B14F-4D97-AF65-F5344CB8AC3E}">
        <p14:creationId xmlns:p14="http://schemas.microsoft.com/office/powerpoint/2010/main" val="259829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E9FB-ABB0-40BA-A9C5-9D7E4F3953CF}"/>
              </a:ext>
            </a:extLst>
          </p:cNvPr>
          <p:cNvSpPr>
            <a:spLocks noGrp="1"/>
          </p:cNvSpPr>
          <p:nvPr>
            <p:ph type="title"/>
          </p:nvPr>
        </p:nvSpPr>
        <p:spPr/>
        <p:txBody>
          <a:bodyPr/>
          <a:lstStyle/>
          <a:p>
            <a:r>
              <a:rPr lang="en-US" dirty="0"/>
              <a:t>Fiscal year 2021 financial summary</a:t>
            </a:r>
          </a:p>
        </p:txBody>
      </p:sp>
      <p:pic>
        <p:nvPicPr>
          <p:cNvPr id="3" name="Picture 2">
            <a:extLst>
              <a:ext uri="{FF2B5EF4-FFF2-40B4-BE49-F238E27FC236}">
                <a16:creationId xmlns:a16="http://schemas.microsoft.com/office/drawing/2014/main" id="{87163F3D-A400-4DA0-82BC-A5BDC677F0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6325" y="1045029"/>
            <a:ext cx="8776276" cy="4343400"/>
          </a:xfrm>
          <a:prstGeom prst="rect">
            <a:avLst/>
          </a:prstGeom>
        </p:spPr>
      </p:pic>
      <p:sp>
        <p:nvSpPr>
          <p:cNvPr id="4" name="TextBox 3">
            <a:extLst>
              <a:ext uri="{FF2B5EF4-FFF2-40B4-BE49-F238E27FC236}">
                <a16:creationId xmlns:a16="http://schemas.microsoft.com/office/drawing/2014/main" id="{248ED159-ADD0-4F98-B151-A8F1F5F625C6}"/>
              </a:ext>
            </a:extLst>
          </p:cNvPr>
          <p:cNvSpPr txBox="1"/>
          <p:nvPr/>
        </p:nvSpPr>
        <p:spPr>
          <a:xfrm>
            <a:off x="6392091" y="5704114"/>
            <a:ext cx="5355772" cy="341632"/>
          </a:xfrm>
          <a:prstGeom prst="rect">
            <a:avLst/>
          </a:prstGeom>
          <a:noFill/>
        </p:spPr>
        <p:txBody>
          <a:bodyPr wrap="square" rtlCol="0">
            <a:spAutoFit/>
          </a:bodyPr>
          <a:lstStyle/>
          <a:p>
            <a:pPr algn="l">
              <a:lnSpc>
                <a:spcPct val="90000"/>
              </a:lnSpc>
            </a:pPr>
            <a:r>
              <a:rPr lang="en-US" dirty="0">
                <a:latin typeface="+mn-lt"/>
              </a:rPr>
              <a:t>Carryover of $47.8M planned at end of FY21</a:t>
            </a:r>
          </a:p>
        </p:txBody>
      </p:sp>
      <p:sp>
        <p:nvSpPr>
          <p:cNvPr id="5" name="Oval 4">
            <a:extLst>
              <a:ext uri="{FF2B5EF4-FFF2-40B4-BE49-F238E27FC236}">
                <a16:creationId xmlns:a16="http://schemas.microsoft.com/office/drawing/2014/main" id="{6D358F1C-B7DD-4AF3-B582-697AD13C275D}"/>
              </a:ext>
            </a:extLst>
          </p:cNvPr>
          <p:cNvSpPr/>
          <p:nvPr/>
        </p:nvSpPr>
        <p:spPr>
          <a:xfrm>
            <a:off x="10032274" y="3849189"/>
            <a:ext cx="581618" cy="174171"/>
          </a:xfrm>
          <a:prstGeom prst="ellipse">
            <a:avLst/>
          </a:prstGeom>
          <a:noFill/>
          <a:ln w="19050">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6" name="Rectangle: Rounded Corners 15">
            <a:extLst>
              <a:ext uri="{FF2B5EF4-FFF2-40B4-BE49-F238E27FC236}">
                <a16:creationId xmlns:a16="http://schemas.microsoft.com/office/drawing/2014/main" id="{C27ADC92-3BFB-254B-99CD-A6B6F67DC467}"/>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spTree>
    <p:extLst>
      <p:ext uri="{BB962C8B-B14F-4D97-AF65-F5344CB8AC3E}">
        <p14:creationId xmlns:p14="http://schemas.microsoft.com/office/powerpoint/2010/main" val="1897536618"/>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F1CA81-B025-421E-9746-B1FF59551E5E}">
  <ds:schemaRefs>
    <ds:schemaRef ds:uri="http://schemas.microsoft.com/sharepoint/v3/contenttype/forms"/>
  </ds:schemaRefs>
</ds:datastoreItem>
</file>

<file path=customXml/itemProps2.xml><?xml version="1.0" encoding="utf-8"?>
<ds:datastoreItem xmlns:ds="http://schemas.openxmlformats.org/officeDocument/2006/customXml" ds:itemID="{6B6F5DE5-FF42-42F2-9962-F83010572F4E}">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950AF3C-223B-4322-9D84-8F5422CEA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2208</Words>
  <Application>Microsoft Office PowerPoint</Application>
  <PresentationFormat>Widescreen</PresentationFormat>
  <Paragraphs>362</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Arial Narrow</vt:lpstr>
      <vt:lpstr>Calibri</vt:lpstr>
      <vt:lpstr>Cambria</vt:lpstr>
      <vt:lpstr>Century Gothic</vt:lpstr>
      <vt:lpstr>Times New Roman</vt:lpstr>
      <vt:lpstr>ORNL</vt:lpstr>
      <vt:lpstr>PowerPoint Presentation</vt:lpstr>
      <vt:lpstr>Outline</vt:lpstr>
      <vt:lpstr>Integrated Project Team</vt:lpstr>
      <vt:lpstr>PPU Project Organization</vt:lpstr>
      <vt:lpstr>Organization Details</vt:lpstr>
      <vt:lpstr>Matrixed work force is meeting project needs</vt:lpstr>
      <vt:lpstr>Project has received 82% of TPC through FY21 - $50M to go on total project cost of $271.6M</vt:lpstr>
      <vt:lpstr>Cost estimate by fiscal year is supported by funding profile</vt:lpstr>
      <vt:lpstr>Fiscal year 2021 financial summary</vt:lpstr>
      <vt:lpstr>Progress since CD-2/3</vt:lpstr>
      <vt:lpstr>Summary Performance </vt:lpstr>
      <vt:lpstr>Project Performance by WBS Level 2:  SPI=0.96, CPI=1.00</vt:lpstr>
      <vt:lpstr>Fiscal year 2021 earned value performance is stable</vt:lpstr>
      <vt:lpstr>Annual DOE milestones are on track with a few minor delays</vt:lpstr>
      <vt:lpstr>PPU May 2021 Status Summary Schedule</vt:lpstr>
      <vt:lpstr>SNS operations and PPU schedules are synchronized </vt:lpstr>
      <vt:lpstr>Contingency spend plan developed to effectively utilize funds as risks are retired</vt:lpstr>
      <vt:lpstr>Contingency is adequate to cover remaining risks based on risk analysis</vt:lpstr>
      <vt:lpstr>Spare Cryomodule has been added to project scope</vt:lpstr>
      <vt:lpstr>Final design reviews were completed for RF, Ring, and FTS systems</vt:lpstr>
      <vt:lpstr>Independent cost estimate (ICE) review successfully completed following the CD-2/3 IPR</vt:lpstr>
      <vt:lpstr>Final design is 98% complete (was 92% at CD-2/3)</vt:lpstr>
      <vt:lpstr>Procurements are progressing according to plan with some vendor delays</vt:lpstr>
      <vt:lpstr>PPU has secured all needed storage space on the SNS site</vt:lpstr>
      <vt:lpstr>Risk register is reviewed and updated regularly</vt:lpstr>
      <vt:lpstr>Top-10 Risk Summary</vt:lpstr>
      <vt:lpstr>Top-10 Risk Summary</vt:lpstr>
      <vt:lpstr>Responses to Recommendations</vt:lpstr>
      <vt:lpstr>12-Month Look-Ahead at CD-2/3 IPR</vt:lpstr>
      <vt:lpstr>Current 12-month look-ahead</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2021-08-27T13:03:59Z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