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C1E"/>
    <a:srgbClr val="282CEB"/>
    <a:srgbClr val="08B556"/>
    <a:srgbClr val="FFFF00"/>
    <a:srgbClr val="FFED99"/>
    <a:srgbClr val="E9D98B"/>
    <a:srgbClr val="FFFFFF"/>
    <a:srgbClr val="FFCC66"/>
    <a:srgbClr val="9A9B9D"/>
    <a:srgbClr val="AE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5161" autoAdjust="0"/>
  </p:normalViewPr>
  <p:slideViewPr>
    <p:cSldViewPr snapToGrid="0" showGuides="1">
      <p:cViewPr varScale="1">
        <p:scale>
          <a:sx n="110" d="100"/>
          <a:sy n="110" d="100"/>
        </p:scale>
        <p:origin x="8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P.02.06 System Integration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L3'!$Q$108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L3'!$R$107:$V$107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L3'!$R$108:$V$108</c:f>
              <c:numCache>
                <c:formatCode>General</c:formatCode>
                <c:ptCount val="5"/>
                <c:pt idx="0" formatCode="_(* #,##0_);_(* \(#,##0\);_(* &quot;-&quot;??_);_(@_)">
                  <c:v>175.77894000000001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21-46F5-8592-C713BC9BDDE7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L3'!$Q$109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L3'!$R$107:$V$107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L3'!$R$109:$V$109</c:f>
              <c:numCache>
                <c:formatCode>_(* #,##0_);_(* \(#,##0\);_(* "-"??_);_(@_)</c:formatCode>
                <c:ptCount val="5"/>
                <c:pt idx="0">
                  <c:v>-70.323399999999992</c:v>
                </c:pt>
                <c:pt idx="1">
                  <c:v>760.22519999999997</c:v>
                </c:pt>
                <c:pt idx="2">
                  <c:v>843.99839999999995</c:v>
                </c:pt>
                <c:pt idx="3">
                  <c:v>259.3777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21-46F5-8592-C713BC9BDDE7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L3'!$Q$110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L3'!$R$107:$V$107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L3'!$R$110:$V$110</c:f>
              <c:numCache>
                <c:formatCode>_(* #,##0_);_(* \(#,##0\);_(* "-"??_);_(@_)</c:formatCode>
                <c:ptCount val="5"/>
                <c:pt idx="0">
                  <c:v>-10.67319999999998</c:v>
                </c:pt>
                <c:pt idx="1">
                  <c:v>42.987299999999998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21-46F5-8592-C713BC9BD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4" y="6644077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8/26/2021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6644079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8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73517"/>
            <a:ext cx="7435436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0"/>
            <a:ext cx="5983631" cy="158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Mammosser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3 Manager for Systems Integration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P.02.06. System Integration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0D7EB30-E93F-4C2C-A559-6B084AAC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473717-AEFA-4119-8F8B-3D1257B13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pPr lvl="1"/>
            <a:r>
              <a:rPr lang="en-US" dirty="0"/>
              <a:t>Final design is complete for this WBS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5F4793-4139-4CEB-8F2A-31F64580DA71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A6B9D9F-8464-4211-ADCD-2F4E310D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411480"/>
            <a:ext cx="1016508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57DCD-DD45-495B-90EA-12A3399D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PPU Changes since CD 2/3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B8755AB3-A463-4126-9C4D-B9BB112DD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5" y="3321775"/>
            <a:ext cx="11430000" cy="606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F2B6C4-46C1-4153-9A1A-4A385CA0AADB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23CB1-2C25-4285-BE37-E1716A224278}"/>
              </a:ext>
            </a:extLst>
          </p:cNvPr>
          <p:cNvSpPr/>
          <p:nvPr/>
        </p:nvSpPr>
        <p:spPr>
          <a:xfrm>
            <a:off x="8199120" y="3185160"/>
            <a:ext cx="2019300" cy="7431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8E8DE-B9F2-4C7A-B241-840F48568F6D}"/>
              </a:ext>
            </a:extLst>
          </p:cNvPr>
          <p:cNvSpPr/>
          <p:nvPr/>
        </p:nvSpPr>
        <p:spPr>
          <a:xfrm>
            <a:off x="10226040" y="3185160"/>
            <a:ext cx="1633727" cy="7431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19FDF-39D9-4E48-BCBA-EDF79D78EA2B}"/>
              </a:ext>
            </a:extLst>
          </p:cNvPr>
          <p:cNvSpPr/>
          <p:nvPr/>
        </p:nvSpPr>
        <p:spPr>
          <a:xfrm>
            <a:off x="7353300" y="3192780"/>
            <a:ext cx="827912" cy="7355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4A710-41C4-40B4-B13B-A457ABA0CAA7}"/>
              </a:ext>
            </a:extLst>
          </p:cNvPr>
          <p:cNvSpPr txBox="1"/>
          <p:nvPr/>
        </p:nvSpPr>
        <p:spPr>
          <a:xfrm>
            <a:off x="510540" y="4495800"/>
            <a:ext cx="1134922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In early phase of this WBS</a:t>
            </a:r>
          </a:p>
        </p:txBody>
      </p:sp>
    </p:spTree>
    <p:extLst>
      <p:ext uri="{BB962C8B-B14F-4D97-AF65-F5344CB8AC3E}">
        <p14:creationId xmlns:p14="http://schemas.microsoft.com/office/powerpoint/2010/main" val="41634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CA98BD-0112-49DC-8FEB-127610AA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Budget and Estimate to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49CBF-DBAF-4DA8-819E-8D183439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40" y="2550795"/>
            <a:ext cx="8275320" cy="17564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52BC4A-75D8-41B2-8368-1503ECD08BC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DAAC8-71A7-489B-921A-F40E2598008E}"/>
              </a:ext>
            </a:extLst>
          </p:cNvPr>
          <p:cNvSpPr txBox="1"/>
          <p:nvPr/>
        </p:nvSpPr>
        <p:spPr>
          <a:xfrm>
            <a:off x="1958339" y="4495800"/>
            <a:ext cx="827532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Break down of P.02.06</a:t>
            </a:r>
          </a:p>
        </p:txBody>
      </p:sp>
    </p:spTree>
    <p:extLst>
      <p:ext uri="{BB962C8B-B14F-4D97-AF65-F5344CB8AC3E}">
        <p14:creationId xmlns:p14="http://schemas.microsoft.com/office/powerpoint/2010/main" val="65591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F49FF5-D846-44C6-BD70-845C747B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Estimate to Complete by FY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C9BD88-6779-46E9-9A98-5E95818BB0C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F047B-A615-4C88-9FB4-7A9D9688F002}"/>
              </a:ext>
            </a:extLst>
          </p:cNvPr>
          <p:cNvSpPr txBox="1"/>
          <p:nvPr/>
        </p:nvSpPr>
        <p:spPr>
          <a:xfrm>
            <a:off x="2565722" y="5469256"/>
            <a:ext cx="719390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FY21 and FY22 scope completed early resulting in FY21 negative ETC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4F126F3-904E-4231-88B4-3EBB56219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155183"/>
              </p:ext>
            </p:extLst>
          </p:nvPr>
        </p:nvGraphicFramePr>
        <p:xfrm>
          <a:off x="532060" y="1056641"/>
          <a:ext cx="10208895" cy="4412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596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388A8D-A1F0-48C1-9FC9-48199F3F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05C1E2-6F7A-4920-AD59-D2DEDB898AA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9F325-205B-45AB-BDC7-95782FDB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13" y="989723"/>
            <a:ext cx="9583743" cy="3999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E16DD-7A8C-4150-8712-50690C4CE58A}"/>
              </a:ext>
            </a:extLst>
          </p:cNvPr>
          <p:cNvSpPr txBox="1"/>
          <p:nvPr/>
        </p:nvSpPr>
        <p:spPr>
          <a:xfrm>
            <a:off x="788313" y="5164953"/>
            <a:ext cx="95837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Labor increases during cryomodule receipt, test, and install</a:t>
            </a:r>
          </a:p>
        </p:txBody>
      </p:sp>
    </p:spTree>
    <p:extLst>
      <p:ext uri="{BB962C8B-B14F-4D97-AF65-F5344CB8AC3E}">
        <p14:creationId xmlns:p14="http://schemas.microsoft.com/office/powerpoint/2010/main" val="326648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A837C4-CC17-44CD-A472-0B21093DEF79}"/>
              </a:ext>
            </a:extLst>
          </p:cNvPr>
          <p:cNvSpPr txBox="1">
            <a:spLocks/>
          </p:cNvSpPr>
          <p:nvPr/>
        </p:nvSpPr>
        <p:spPr>
          <a:xfrm>
            <a:off x="558261" y="3099661"/>
            <a:ext cx="11296743" cy="3337378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Four active risks identified</a:t>
            </a:r>
          </a:p>
          <a:p>
            <a:pPr lvl="1"/>
            <a:r>
              <a:rPr lang="en-US" sz="1800" dirty="0"/>
              <a:t>One retired</a:t>
            </a:r>
          </a:p>
          <a:p>
            <a:pPr lvl="1"/>
            <a:r>
              <a:rPr lang="en-US" sz="1800" dirty="0"/>
              <a:t>Pre-mitigated ranking: 4 Low</a:t>
            </a:r>
          </a:p>
          <a:p>
            <a:pPr lvl="1"/>
            <a:r>
              <a:rPr lang="en-US" sz="1800" dirty="0"/>
              <a:t>Post-mitigated ranking: 4 Low</a:t>
            </a:r>
          </a:p>
          <a:p>
            <a:r>
              <a:rPr lang="en-US" sz="2000" dirty="0"/>
              <a:t>High Risks</a:t>
            </a:r>
          </a:p>
          <a:p>
            <a:pPr lvl="1"/>
            <a:r>
              <a:rPr lang="en-US" sz="1800" dirty="0"/>
              <a:t>No high risks identified</a:t>
            </a:r>
          </a:p>
          <a:p>
            <a:r>
              <a:rPr lang="en-US" sz="2000" dirty="0"/>
              <a:t>Key risk categories analyzed</a:t>
            </a:r>
          </a:p>
          <a:p>
            <a:pPr lvl="1"/>
            <a:r>
              <a:rPr lang="en-US" sz="1800" dirty="0"/>
              <a:t>Performance of cryomodules</a:t>
            </a:r>
          </a:p>
          <a:p>
            <a:pPr lvl="1"/>
            <a:r>
              <a:rPr lang="en-US" sz="1800" dirty="0"/>
              <a:t>Damage from installation, testing or movement of equipment</a:t>
            </a:r>
          </a:p>
          <a:p>
            <a:r>
              <a:rPr lang="en-US" sz="2000" dirty="0"/>
              <a:t>Risks are reviewed on a regular basis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8F202B-87EC-49ED-BF67-28813281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P.02.06 System Integration Risk Register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7D8D48-8743-4D86-8CD6-AD248E28CB90}"/>
              </a:ext>
            </a:extLst>
          </p:cNvPr>
          <p:cNvGraphicFramePr>
            <a:graphicFrameLocks noGrp="1"/>
          </p:cNvGraphicFramePr>
          <p:nvPr/>
        </p:nvGraphicFramePr>
        <p:xfrm>
          <a:off x="558261" y="809851"/>
          <a:ext cx="10515599" cy="2216690"/>
        </p:xfrm>
        <a:graphic>
          <a:graphicData uri="http://schemas.openxmlformats.org/drawingml/2006/table">
            <a:tbl>
              <a:tblPr/>
              <a:tblGrid>
                <a:gridCol w="678111">
                  <a:extLst>
                    <a:ext uri="{9D8B030D-6E8A-4147-A177-3AD203B41FA5}">
                      <a16:colId xmlns:a16="http://schemas.microsoft.com/office/drawing/2014/main" val="3444166140"/>
                    </a:ext>
                  </a:extLst>
                </a:gridCol>
                <a:gridCol w="579549">
                  <a:extLst>
                    <a:ext uri="{9D8B030D-6E8A-4147-A177-3AD203B41FA5}">
                      <a16:colId xmlns:a16="http://schemas.microsoft.com/office/drawing/2014/main" val="92682734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05396724"/>
                    </a:ext>
                  </a:extLst>
                </a:gridCol>
                <a:gridCol w="901521">
                  <a:extLst>
                    <a:ext uri="{9D8B030D-6E8A-4147-A177-3AD203B41FA5}">
                      <a16:colId xmlns:a16="http://schemas.microsoft.com/office/drawing/2014/main" val="2931059661"/>
                    </a:ext>
                  </a:extLst>
                </a:gridCol>
                <a:gridCol w="4379779">
                  <a:extLst>
                    <a:ext uri="{9D8B030D-6E8A-4147-A177-3AD203B41FA5}">
                      <a16:colId xmlns:a16="http://schemas.microsoft.com/office/drawing/2014/main" val="3834592004"/>
                    </a:ext>
                  </a:extLst>
                </a:gridCol>
                <a:gridCol w="823191">
                  <a:extLst>
                    <a:ext uri="{9D8B030D-6E8A-4147-A177-3AD203B41FA5}">
                      <a16:colId xmlns:a16="http://schemas.microsoft.com/office/drawing/2014/main" val="1604033815"/>
                    </a:ext>
                  </a:extLst>
                </a:gridCol>
                <a:gridCol w="867448">
                  <a:extLst>
                    <a:ext uri="{9D8B030D-6E8A-4147-A177-3AD203B41FA5}">
                      <a16:colId xmlns:a16="http://schemas.microsoft.com/office/drawing/2014/main" val="3915977193"/>
                    </a:ext>
                  </a:extLst>
                </a:gridCol>
              </a:tblGrid>
              <a:tr h="327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ID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 WBS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Title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Expiration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Mitigation 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14442"/>
                  </a:ext>
                </a:extLst>
              </a:tr>
              <a:tr h="3275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T-P.2-043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P.02.06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 vacuum loss during testing or commissioning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4/1/2024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 high beta spare CM in PPU CM slot and run at a limited gradient if needed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061430"/>
                  </a:ext>
                </a:extLst>
              </a:tr>
              <a:tr h="163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T-P.2-028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P.02.06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Cryomodules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12/1/2022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 overtime and add multiple shifts for installation tasks, as needed.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212264"/>
                  </a:ext>
                </a:extLst>
              </a:tr>
              <a:tr h="655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T-P.2-041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P.02.06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 is damaged during movement or testing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4/1/2024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Carefully plan and document the procedures for moving and testing of cryomodules. Ensure personnel are qualified to perform these activities. Ensure adequate front-line supervision. An eighth cryomodule was added as a spare to the plan to mitigate potential performances issues with CMs 1-7.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03699"/>
                  </a:ext>
                </a:extLst>
              </a:tr>
              <a:tr h="1637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T-P.2-026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P.02.06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 Performance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3/31/2023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process and/or rework selected PPU cavities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10606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7F456C-7FB5-490D-A596-8F4C57C55719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3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4E48C9-E788-4F53-BFB9-A100DC1A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D28389-C6AF-438A-9EEA-28ABADF0C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dirty="0"/>
              <a:t>No outstanding recommendations to address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C116B-AE70-49E0-B0FE-8D89CACB557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44EA38-C8B8-45C6-859E-EF64E297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C685F-DF8A-4929-B36F-1B846822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pPr lvl="1"/>
            <a:r>
              <a:rPr lang="en-US" dirty="0"/>
              <a:t>ESH&amp;Q</a:t>
            </a:r>
          </a:p>
          <a:p>
            <a:pPr lvl="2"/>
            <a:r>
              <a:rPr lang="en-US" dirty="0"/>
              <a:t>SNS work control and planning will be incorporated in completing this effort</a:t>
            </a:r>
          </a:p>
          <a:p>
            <a:pPr lvl="2"/>
            <a:r>
              <a:rPr lang="en-US" dirty="0"/>
              <a:t>Acceptance Criteria Listings (ACLs) have been generated for cryomodule receipt and test cave testing</a:t>
            </a:r>
          </a:p>
          <a:p>
            <a:pPr lvl="3"/>
            <a:r>
              <a:rPr lang="en-US" dirty="0"/>
              <a:t>Any exceptions to these listings will be cause for an NCR as called out in the QAP</a:t>
            </a:r>
          </a:p>
          <a:p>
            <a:pPr lvl="1"/>
            <a:r>
              <a:rPr lang="en-US" dirty="0"/>
              <a:t>No COVID impacts were encountered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678004-72BA-4B55-B840-38FFCE78816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36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3387F7-CA8F-4F5E-A7E5-1B5D773D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7D1646-1A4A-4373-B6B9-EA736357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dirty="0"/>
              <a:t>In the next year we will have received and tested the first four PPU cryomodules</a:t>
            </a:r>
          </a:p>
          <a:p>
            <a:r>
              <a:rPr lang="en-US" dirty="0"/>
              <a:t>In the next year we will have installed the first two PPU cryomodules in the linac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DFFCE3-7568-4E5E-8B2A-14DDD73C78E1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6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E0F0-B15B-4CE5-975B-05D2CD20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31115D-AEAF-4F8A-A4CB-4D3F749B9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 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88576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3FA0680-0C8D-4606-B073-41F8DEF7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F6DFD2-A8E4-45E7-ADBB-D97FF510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dirty="0"/>
              <a:t>All cryomodule stands have been installed in the tunnel </a:t>
            </a:r>
          </a:p>
          <a:p>
            <a:r>
              <a:rPr lang="en-US" dirty="0"/>
              <a:t>All cryomodule saddles were received and shipped to Jefferson Lab</a:t>
            </a:r>
          </a:p>
          <a:p>
            <a:r>
              <a:rPr lang="en-US" dirty="0"/>
              <a:t>Plasma processing for MB cryomodules was developed and successfully implemented</a:t>
            </a:r>
          </a:p>
          <a:p>
            <a:r>
              <a:rPr lang="en-US" dirty="0"/>
              <a:t>We are ready for receiving, installing and qualifying new PPU cryomodules!!</a:t>
            </a:r>
          </a:p>
        </p:txBody>
      </p:sp>
    </p:spTree>
    <p:extLst>
      <p:ext uri="{BB962C8B-B14F-4D97-AF65-F5344CB8AC3E}">
        <p14:creationId xmlns:p14="http://schemas.microsoft.com/office/powerpoint/2010/main" val="321627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400783-CE79-433D-8029-B1002150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4B56C5-0593-494D-9A32-0490434B1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P.02.06.02 Completed Cryomodule Testing </a:t>
            </a:r>
            <a:endParaRPr lang="en-US" sz="2400" dirty="0"/>
          </a:p>
          <a:p>
            <a:pPr lvl="1"/>
            <a:r>
              <a:rPr lang="en-US" dirty="0"/>
              <a:t>Perform incoming inspection of the PPU cryomodules</a:t>
            </a:r>
          </a:p>
          <a:p>
            <a:pPr lvl="1"/>
            <a:r>
              <a:rPr lang="en-US" dirty="0"/>
              <a:t>Manage the 2K test cycle for each of the 8 cryomodules in the test cave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P.02.06.03 Cryomodule in Tunnel</a:t>
            </a:r>
          </a:p>
          <a:p>
            <a:pPr lvl="1"/>
            <a:r>
              <a:rPr lang="en-US" dirty="0"/>
              <a:t>Procure cryomodule stands and saddles (</a:t>
            </a:r>
            <a:r>
              <a:rPr lang="en-US" dirty="0">
                <a:solidFill>
                  <a:srgbClr val="0070C0"/>
                </a:solidFill>
              </a:rPr>
              <a:t>CD 3b scope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Install stands in tunnel (</a:t>
            </a:r>
            <a:r>
              <a:rPr lang="en-US" dirty="0">
                <a:solidFill>
                  <a:srgbClr val="0070C0"/>
                </a:solidFill>
              </a:rPr>
              <a:t>CD 3b scope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Procure coupler cooling hardware for each cryomodule</a:t>
            </a:r>
          </a:p>
          <a:p>
            <a:pPr lvl="1"/>
            <a:r>
              <a:rPr lang="en-US" dirty="0"/>
              <a:t>Install cryomodules (2-3-2) scheme</a:t>
            </a:r>
          </a:p>
          <a:p>
            <a:pPr lvl="2"/>
            <a:r>
              <a:rPr lang="en-US" dirty="0"/>
              <a:t>Labor for installation of cryomodules in the tunnel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EEE178-3310-458A-AD51-D4DBFBDCADE3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3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FE5C18-2E13-439F-8969-B21C0244C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81100"/>
            <a:ext cx="11430000" cy="43053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P.02.06.04 Cryomodules Testing in Tunnel</a:t>
            </a:r>
          </a:p>
          <a:p>
            <a:pPr lvl="1"/>
            <a:r>
              <a:rPr lang="en-US" dirty="0"/>
              <a:t>Conditioning cryomodules for service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P.02.06.05 Plasma Process MB Cryomodule in Tunnel</a:t>
            </a:r>
          </a:p>
          <a:p>
            <a:pPr lvl="1"/>
            <a:r>
              <a:rPr lang="en-US" dirty="0"/>
              <a:t>Procure RF and Vacuum Hardware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70C0"/>
                </a:solidFill>
              </a:rPr>
              <a:t>CD 3b scope</a:t>
            </a:r>
            <a:r>
              <a:rPr lang="en-US" dirty="0"/>
              <a:t>)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dirty="0"/>
          </a:p>
          <a:p>
            <a:pPr lvl="1"/>
            <a:r>
              <a:rPr lang="en-US" sz="2400" dirty="0"/>
              <a:t>Develop Processing Procedure</a:t>
            </a:r>
          </a:p>
          <a:p>
            <a:pPr lvl="1"/>
            <a:r>
              <a:rPr lang="en-US" dirty="0"/>
              <a:t>Implement Plasma Processing on 2 MB cryomodules</a:t>
            </a: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1EE9D7-21A6-40DC-B233-43AB698E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Scope Cont’d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5396E6-21C9-44B5-BC5A-77B0DE95239F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D39C4D-2A6E-4F76-91BA-D5BB6585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Hardware – Tunnel Installation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43F44D9-04AD-4810-B069-2DAD0B32A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4270483" cy="5355074"/>
          </a:xfrm>
        </p:spPr>
        <p:txBody>
          <a:bodyPr/>
          <a:lstStyle/>
          <a:p>
            <a:r>
              <a:rPr lang="en-US" dirty="0"/>
              <a:t>Tunnel cryomodule stands were installed in linac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E1FBC73E-D547-4ABF-A5B5-7C746BA9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07" y="1430214"/>
            <a:ext cx="7166708" cy="5375031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8B4A9A0C-0DD2-4535-BF9B-1BFD2B21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0384" y="2727400"/>
            <a:ext cx="4237890" cy="3178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0F4B0-4AE5-4064-A84B-2B1925D6FB09}"/>
              </a:ext>
            </a:extLst>
          </p:cNvPr>
          <p:cNvSpPr txBox="1"/>
          <p:nvPr/>
        </p:nvSpPr>
        <p:spPr>
          <a:xfrm>
            <a:off x="1540120" y="2197663"/>
            <a:ext cx="3106615" cy="4801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This is how PPU cryomodules will be moved in place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1861-A584-4E8D-AD6F-BD8F34B5E994}"/>
              </a:ext>
            </a:extLst>
          </p:cNvPr>
          <p:cNvSpPr txBox="1"/>
          <p:nvPr/>
        </p:nvSpPr>
        <p:spPr>
          <a:xfrm>
            <a:off x="4982307" y="1430214"/>
            <a:ext cx="3985847" cy="4801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Cryomodule stands installed in tunnel slots for PPU cryomodules </a:t>
            </a:r>
          </a:p>
        </p:txBody>
      </p:sp>
    </p:spTree>
    <p:extLst>
      <p:ext uri="{BB962C8B-B14F-4D97-AF65-F5344CB8AC3E}">
        <p14:creationId xmlns:p14="http://schemas.microsoft.com/office/powerpoint/2010/main" val="178295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F8F8A25-9F61-42A3-AA24-56EE304A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06" y="98474"/>
            <a:ext cx="3925356" cy="369332"/>
          </a:xfrm>
        </p:spPr>
        <p:txBody>
          <a:bodyPr/>
          <a:lstStyle/>
          <a:p>
            <a:r>
              <a:rPr lang="en-US" sz="2000" dirty="0"/>
              <a:t>Hardware – Plasma Processing </a:t>
            </a:r>
          </a:p>
        </p:txBody>
      </p:sp>
      <p:pic>
        <p:nvPicPr>
          <p:cNvPr id="11" name="Picture 1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EC60FBBB-A4EF-4725-BD50-4E4F4472B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65" y="395445"/>
            <a:ext cx="9693835" cy="6462556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167D205-9A4F-4F38-8365-B04A9EB2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3894" y="807553"/>
            <a:ext cx="2717979" cy="2038484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60A2E35-5BBA-496B-B184-330FBE7DE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8401" y="3604279"/>
            <a:ext cx="2834021" cy="21255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6FA119-AD9E-4D17-914D-5143C4AF0D76}"/>
              </a:ext>
            </a:extLst>
          </p:cNvPr>
          <p:cNvSpPr txBox="1"/>
          <p:nvPr/>
        </p:nvSpPr>
        <p:spPr>
          <a:xfrm>
            <a:off x="6962043" y="395445"/>
            <a:ext cx="5159619" cy="2862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Plasma Processing of cryomodules in the test cave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5134A9-AA42-4601-AC1C-8A2ED927A59B}"/>
              </a:ext>
            </a:extLst>
          </p:cNvPr>
          <p:cNvSpPr txBox="1"/>
          <p:nvPr/>
        </p:nvSpPr>
        <p:spPr>
          <a:xfrm>
            <a:off x="261342" y="467804"/>
            <a:ext cx="1431680" cy="2862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Gas Cabinet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B8869-BAE8-4000-A927-9E6399D3C6FB}"/>
              </a:ext>
            </a:extLst>
          </p:cNvPr>
          <p:cNvSpPr txBox="1"/>
          <p:nvPr/>
        </p:nvSpPr>
        <p:spPr>
          <a:xfrm>
            <a:off x="396157" y="5797816"/>
            <a:ext cx="1296865" cy="2862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RF Cabinet</a:t>
            </a:r>
          </a:p>
        </p:txBody>
      </p:sp>
    </p:spTree>
    <p:extLst>
      <p:ext uri="{BB962C8B-B14F-4D97-AF65-F5344CB8AC3E}">
        <p14:creationId xmlns:p14="http://schemas.microsoft.com/office/powerpoint/2010/main" val="162843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72E947-BE10-46D0-AF45-8005FCCF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D88AC652-6B9F-4065-ABC7-F14581EADDA3}"/>
              </a:ext>
            </a:extLst>
          </p:cNvPr>
          <p:cNvGrpSpPr/>
          <p:nvPr/>
        </p:nvGrpSpPr>
        <p:grpSpPr>
          <a:xfrm>
            <a:off x="4638429" y="813816"/>
            <a:ext cx="1852295" cy="758190"/>
            <a:chOff x="4226949" y="890907"/>
            <a:chExt cx="1852295" cy="75819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3EEA1D94-CF16-4FBE-9237-6B63B01074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0278" y="906228"/>
              <a:ext cx="1838578" cy="742759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1FA51ACA-F259-408D-9896-165C8A0C0E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6949" y="890907"/>
              <a:ext cx="1827169" cy="731353"/>
            </a:xfrm>
            <a:prstGeom prst="rect">
              <a:avLst/>
            </a:prstGeom>
          </p:spPr>
        </p:pic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BC32490D-5B44-4FD8-9DFF-904BDAACFE4B}"/>
              </a:ext>
            </a:extLst>
          </p:cNvPr>
          <p:cNvSpPr txBox="1"/>
          <p:nvPr/>
        </p:nvSpPr>
        <p:spPr>
          <a:xfrm>
            <a:off x="4649768" y="825154"/>
            <a:ext cx="1804670" cy="709295"/>
          </a:xfrm>
          <a:prstGeom prst="rect">
            <a:avLst/>
          </a:prstGeom>
          <a:ln w="32194">
            <a:solidFill>
              <a:srgbClr val="000000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P.2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–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SCL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900" spc="-5" dirty="0">
                <a:latin typeface="Arial"/>
                <a:cs typeface="Arial"/>
              </a:rPr>
              <a:t>Mat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-5" dirty="0">
                <a:latin typeface="Arial"/>
                <a:cs typeface="Arial"/>
              </a:rPr>
              <a:t> Howell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" name="object 6">
            <a:extLst>
              <a:ext uri="{FF2B5EF4-FFF2-40B4-BE49-F238E27FC236}">
                <a16:creationId xmlns:a16="http://schemas.microsoft.com/office/drawing/2014/main" id="{F826938E-0BB2-4A03-9969-8229D3D229BF}"/>
              </a:ext>
            </a:extLst>
          </p:cNvPr>
          <p:cNvGrpSpPr/>
          <p:nvPr/>
        </p:nvGrpSpPr>
        <p:grpSpPr>
          <a:xfrm>
            <a:off x="5175403" y="1841599"/>
            <a:ext cx="847090" cy="711200"/>
            <a:chOff x="4763923" y="1918690"/>
            <a:chExt cx="847090" cy="711200"/>
          </a:xfrm>
        </p:grpSpPr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98FE8F26-E9B1-4177-912F-17556E019AA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9248" y="1935627"/>
              <a:ext cx="831473" cy="693799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DD985C87-9B92-4158-9096-E792858F61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3923" y="1918690"/>
              <a:ext cx="822064" cy="685998"/>
            </a:xfrm>
            <a:prstGeom prst="rect">
              <a:avLst/>
            </a:prstGeom>
          </p:spPr>
        </p:pic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A79E5264-FBAB-425D-8820-4D102F5689CD}"/>
              </a:ext>
            </a:extLst>
          </p:cNvPr>
          <p:cNvSpPr txBox="1"/>
          <p:nvPr/>
        </p:nvSpPr>
        <p:spPr>
          <a:xfrm>
            <a:off x="5175403" y="1841599"/>
            <a:ext cx="822325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P.2.4</a:t>
            </a:r>
            <a:endParaRPr sz="9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Arial"/>
                <a:cs typeface="Arial"/>
              </a:rPr>
              <a:t>Cryogenics</a:t>
            </a:r>
            <a:endParaRPr sz="9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0"/>
              </a:spcBef>
            </a:pPr>
            <a:r>
              <a:rPr sz="800" spc="-5" dirty="0">
                <a:latin typeface="Arial"/>
                <a:cs typeface="Arial"/>
              </a:rPr>
              <a:t>B</a:t>
            </a:r>
            <a:r>
              <a:rPr sz="800" spc="-10" dirty="0">
                <a:latin typeface="Arial"/>
                <a:cs typeface="Arial"/>
              </a:rPr>
              <a:t>r</a:t>
            </a:r>
            <a:r>
              <a:rPr sz="800" spc="-5" dirty="0">
                <a:latin typeface="Arial"/>
                <a:cs typeface="Arial"/>
              </a:rPr>
              <a:t>ian De</a:t>
            </a:r>
            <a:r>
              <a:rPr sz="800" spc="-10" dirty="0">
                <a:latin typeface="Arial"/>
                <a:cs typeface="Arial"/>
              </a:rPr>
              <a:t>G</a:t>
            </a:r>
            <a:r>
              <a:rPr sz="800" spc="-5" dirty="0">
                <a:latin typeface="Arial"/>
                <a:cs typeface="Arial"/>
              </a:rPr>
              <a:t>raff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BE057EC2-52EB-4D0C-A2F8-800C36B04F1F}"/>
              </a:ext>
            </a:extLst>
          </p:cNvPr>
          <p:cNvGrpSpPr/>
          <p:nvPr/>
        </p:nvGrpSpPr>
        <p:grpSpPr>
          <a:xfrm>
            <a:off x="4055290" y="1538819"/>
            <a:ext cx="1537335" cy="1014094"/>
            <a:chOff x="3643810" y="1615910"/>
            <a:chExt cx="1537335" cy="1014094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882D449E-674F-4872-8648-5406632BE212}"/>
                </a:ext>
              </a:extLst>
            </p:cNvPr>
            <p:cNvSpPr/>
            <p:nvPr/>
          </p:nvSpPr>
          <p:spPr>
            <a:xfrm>
              <a:off x="5140534" y="1622260"/>
              <a:ext cx="34290" cy="296545"/>
            </a:xfrm>
            <a:custGeom>
              <a:avLst/>
              <a:gdLst/>
              <a:ahLst/>
              <a:cxnLst/>
              <a:rect l="l" t="t" r="r" b="b"/>
              <a:pathLst>
                <a:path w="34289" h="296544">
                  <a:moveTo>
                    <a:pt x="0" y="0"/>
                  </a:moveTo>
                  <a:lnTo>
                    <a:pt x="0" y="182231"/>
                  </a:lnTo>
                  <a:lnTo>
                    <a:pt x="34016" y="182231"/>
                  </a:lnTo>
                  <a:lnTo>
                    <a:pt x="34016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5674C521-2692-4AAA-8CB6-745A5FCA9C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144" y="1935627"/>
              <a:ext cx="831842" cy="693799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441C3E01-F4FC-410A-80AF-9876B9AD548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3810" y="1918690"/>
              <a:ext cx="822874" cy="685998"/>
            </a:xfrm>
            <a:prstGeom prst="rect">
              <a:avLst/>
            </a:prstGeom>
          </p:spPr>
        </p:pic>
      </p:grpSp>
      <p:sp>
        <p:nvSpPr>
          <p:cNvPr id="17" name="object 14">
            <a:extLst>
              <a:ext uri="{FF2B5EF4-FFF2-40B4-BE49-F238E27FC236}">
                <a16:creationId xmlns:a16="http://schemas.microsoft.com/office/drawing/2014/main" id="{CB9DEF81-DC45-4202-BFC0-52240DABBCA5}"/>
              </a:ext>
            </a:extLst>
          </p:cNvPr>
          <p:cNvSpPr txBox="1"/>
          <p:nvPr/>
        </p:nvSpPr>
        <p:spPr>
          <a:xfrm>
            <a:off x="4055290" y="1841599"/>
            <a:ext cx="811530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11430" algn="ctr">
              <a:lnSpc>
                <a:spcPts val="1080"/>
              </a:lnSpc>
              <a:spcBef>
                <a:spcPts val="515"/>
              </a:spcBef>
            </a:pPr>
            <a:r>
              <a:rPr sz="900" b="1" spc="-5" dirty="0">
                <a:latin typeface="Arial"/>
                <a:cs typeface="Arial"/>
              </a:rPr>
              <a:t>P.2.3</a:t>
            </a:r>
            <a:endParaRPr sz="900">
              <a:latin typeface="Arial"/>
              <a:cs typeface="Arial"/>
            </a:endParaRPr>
          </a:p>
          <a:p>
            <a:pPr marL="46990" marR="26670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Cryo</a:t>
            </a:r>
            <a:r>
              <a:rPr sz="900" b="1" dirty="0">
                <a:latin typeface="Arial"/>
                <a:cs typeface="Arial"/>
              </a:rPr>
              <a:t>m</a:t>
            </a:r>
            <a:r>
              <a:rPr sz="900" b="1" spc="-5" dirty="0">
                <a:latin typeface="Arial"/>
                <a:cs typeface="Arial"/>
              </a:rPr>
              <a:t>odules  Integration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Daly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" name="object 15">
            <a:extLst>
              <a:ext uri="{FF2B5EF4-FFF2-40B4-BE49-F238E27FC236}">
                <a16:creationId xmlns:a16="http://schemas.microsoft.com/office/drawing/2014/main" id="{BA0AD0D1-0932-4988-981D-25ADA2EE08EA}"/>
              </a:ext>
            </a:extLst>
          </p:cNvPr>
          <p:cNvGrpSpPr/>
          <p:nvPr/>
        </p:nvGrpSpPr>
        <p:grpSpPr>
          <a:xfrm>
            <a:off x="4460377" y="1538819"/>
            <a:ext cx="2613660" cy="1014094"/>
            <a:chOff x="4048897" y="1615910"/>
            <a:chExt cx="2613660" cy="1014094"/>
          </a:xfrm>
        </p:grpSpPr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0DEDB0EF-9C54-4E3F-9E4F-0C561D28A048}"/>
                </a:ext>
              </a:extLst>
            </p:cNvPr>
            <p:cNvSpPr/>
            <p:nvPr/>
          </p:nvSpPr>
          <p:spPr>
            <a:xfrm>
              <a:off x="4055247" y="1622260"/>
              <a:ext cx="1085850" cy="296545"/>
            </a:xfrm>
            <a:custGeom>
              <a:avLst/>
              <a:gdLst/>
              <a:ahLst/>
              <a:cxnLst/>
              <a:rect l="l" t="t" r="r" b="b"/>
              <a:pathLst>
                <a:path w="1085850" h="296544">
                  <a:moveTo>
                    <a:pt x="1085287" y="0"/>
                  </a:moveTo>
                  <a:lnTo>
                    <a:pt x="1085287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A269E678-2459-42C1-AB2C-F362826709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1320" y="1935627"/>
              <a:ext cx="830676" cy="693799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A69E6EBB-A855-4565-9579-48193B82437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4384" y="1918690"/>
              <a:ext cx="822874" cy="685998"/>
            </a:xfrm>
            <a:prstGeom prst="rect">
              <a:avLst/>
            </a:prstGeom>
          </p:spPr>
        </p:pic>
      </p:grpSp>
      <p:sp>
        <p:nvSpPr>
          <p:cNvPr id="22" name="object 19">
            <a:extLst>
              <a:ext uri="{FF2B5EF4-FFF2-40B4-BE49-F238E27FC236}">
                <a16:creationId xmlns:a16="http://schemas.microsoft.com/office/drawing/2014/main" id="{0138C710-ECA1-4666-9867-1A58E0F12049}"/>
              </a:ext>
            </a:extLst>
          </p:cNvPr>
          <p:cNvSpPr txBox="1"/>
          <p:nvPr/>
        </p:nvSpPr>
        <p:spPr>
          <a:xfrm>
            <a:off x="6225864" y="1841599"/>
            <a:ext cx="822960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marL="146050" marR="95885" indent="-4318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P.</a:t>
            </a:r>
            <a:r>
              <a:rPr sz="900" b="1" dirty="0">
                <a:latin typeface="Arial"/>
                <a:cs typeface="Arial"/>
              </a:rPr>
              <a:t>2</a:t>
            </a:r>
            <a:r>
              <a:rPr sz="900" b="1" spc="-5" dirty="0">
                <a:latin typeface="Arial"/>
                <a:cs typeface="Arial"/>
              </a:rPr>
              <a:t>.</a:t>
            </a:r>
            <a:r>
              <a:rPr sz="900" b="1" dirty="0">
                <a:latin typeface="Arial"/>
                <a:cs typeface="Arial"/>
              </a:rPr>
              <a:t>5</a:t>
            </a:r>
            <a:r>
              <a:rPr sz="900" b="1" spc="-5" dirty="0">
                <a:latin typeface="Arial"/>
                <a:cs typeface="Arial"/>
              </a:rPr>
              <a:t> Uti</a:t>
            </a:r>
            <a:r>
              <a:rPr sz="900" b="1" spc="5" dirty="0">
                <a:latin typeface="Arial"/>
                <a:cs typeface="Arial"/>
              </a:rPr>
              <a:t>l</a:t>
            </a:r>
            <a:r>
              <a:rPr sz="900" b="1" spc="-5" dirty="0">
                <a:latin typeface="Arial"/>
                <a:cs typeface="Arial"/>
              </a:rPr>
              <a:t>ity  Systems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Chris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Stone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3" name="object 20">
            <a:extLst>
              <a:ext uri="{FF2B5EF4-FFF2-40B4-BE49-F238E27FC236}">
                <a16:creationId xmlns:a16="http://schemas.microsoft.com/office/drawing/2014/main" id="{81C0D985-3C9F-4D75-BECD-3872BDAC2EE5}"/>
              </a:ext>
            </a:extLst>
          </p:cNvPr>
          <p:cNvGrpSpPr/>
          <p:nvPr/>
        </p:nvGrpSpPr>
        <p:grpSpPr>
          <a:xfrm>
            <a:off x="3004830" y="1538819"/>
            <a:ext cx="3639185" cy="1014094"/>
            <a:chOff x="2593350" y="1615910"/>
            <a:chExt cx="3639185" cy="1014094"/>
          </a:xfrm>
        </p:grpSpPr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7223C214-9427-435B-8900-25532A389E31}"/>
                </a:ext>
              </a:extLst>
            </p:cNvPr>
            <p:cNvSpPr/>
            <p:nvPr/>
          </p:nvSpPr>
          <p:spPr>
            <a:xfrm>
              <a:off x="5140534" y="1622260"/>
              <a:ext cx="1085850" cy="296545"/>
            </a:xfrm>
            <a:custGeom>
              <a:avLst/>
              <a:gdLst/>
              <a:ahLst/>
              <a:cxnLst/>
              <a:rect l="l" t="t" r="r" b="b"/>
              <a:pathLst>
                <a:path w="1085850" h="296544">
                  <a:moveTo>
                    <a:pt x="0" y="0"/>
                  </a:moveTo>
                  <a:lnTo>
                    <a:pt x="0" y="182231"/>
                  </a:lnTo>
                  <a:lnTo>
                    <a:pt x="1085287" y="182231"/>
                  </a:lnTo>
                  <a:lnTo>
                    <a:pt x="1085287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B9627663-09B1-4198-B73E-CEC6C504D5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5873" y="1935627"/>
              <a:ext cx="831842" cy="693799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95D2429-34F6-4110-AF72-255EE1FB906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3350" y="1918690"/>
              <a:ext cx="822064" cy="685998"/>
            </a:xfrm>
            <a:prstGeom prst="rect">
              <a:avLst/>
            </a:prstGeom>
          </p:spPr>
        </p:pic>
      </p:grpSp>
      <p:sp>
        <p:nvSpPr>
          <p:cNvPr id="27" name="object 24">
            <a:extLst>
              <a:ext uri="{FF2B5EF4-FFF2-40B4-BE49-F238E27FC236}">
                <a16:creationId xmlns:a16="http://schemas.microsoft.com/office/drawing/2014/main" id="{61C41CF3-6B3E-4613-8CDE-B6BCAF1C668E}"/>
              </a:ext>
            </a:extLst>
          </p:cNvPr>
          <p:cNvSpPr txBox="1"/>
          <p:nvPr/>
        </p:nvSpPr>
        <p:spPr>
          <a:xfrm>
            <a:off x="3004830" y="1841599"/>
            <a:ext cx="828040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R="12065">
              <a:lnSpc>
                <a:spcPct val="100000"/>
              </a:lnSpc>
              <a:spcBef>
                <a:spcPts val="40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42545" marR="1206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P.2.2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Cavities</a:t>
            </a:r>
            <a:endParaRPr sz="900" dirty="0">
              <a:latin typeface="Arial"/>
              <a:cs typeface="Arial"/>
            </a:endParaRPr>
          </a:p>
          <a:p>
            <a:pPr marL="7620">
              <a:lnSpc>
                <a:spcPct val="100000"/>
              </a:lnSpc>
              <a:spcBef>
                <a:spcPts val="10"/>
              </a:spcBef>
            </a:pPr>
            <a:r>
              <a:rPr sz="800" spc="-5" dirty="0">
                <a:latin typeface="Arial"/>
                <a:cs typeface="Arial"/>
              </a:rPr>
              <a:t>J</a:t>
            </a:r>
            <a:r>
              <a:rPr sz="800" spc="-1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hn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Mamm</a:t>
            </a:r>
            <a:r>
              <a:rPr sz="800" spc="-1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ss</a:t>
            </a:r>
            <a:r>
              <a:rPr sz="800" spc="-10" dirty="0">
                <a:latin typeface="Arial"/>
                <a:cs typeface="Arial"/>
              </a:rPr>
              <a:t>e</a:t>
            </a:r>
            <a:r>
              <a:rPr sz="800" spc="-5" dirty="0">
                <a:latin typeface="Arial"/>
                <a:cs typeface="Arial"/>
              </a:rPr>
              <a:t>r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28" name="object 25">
            <a:extLst>
              <a:ext uri="{FF2B5EF4-FFF2-40B4-BE49-F238E27FC236}">
                <a16:creationId xmlns:a16="http://schemas.microsoft.com/office/drawing/2014/main" id="{1585DE0B-9031-4156-8F5F-258C1FE51B56}"/>
              </a:ext>
            </a:extLst>
          </p:cNvPr>
          <p:cNvGrpSpPr/>
          <p:nvPr/>
        </p:nvGrpSpPr>
        <p:grpSpPr>
          <a:xfrm>
            <a:off x="3409917" y="1538819"/>
            <a:ext cx="4716145" cy="1014094"/>
            <a:chOff x="2998437" y="1615910"/>
            <a:chExt cx="4716145" cy="1014094"/>
          </a:xfrm>
        </p:grpSpPr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18D1D81F-32D7-48F4-A42F-290F49993D23}"/>
                </a:ext>
              </a:extLst>
            </p:cNvPr>
            <p:cNvSpPr/>
            <p:nvPr/>
          </p:nvSpPr>
          <p:spPr>
            <a:xfrm>
              <a:off x="3004787" y="1622260"/>
              <a:ext cx="2136140" cy="296545"/>
            </a:xfrm>
            <a:custGeom>
              <a:avLst/>
              <a:gdLst/>
              <a:ahLst/>
              <a:cxnLst/>
              <a:rect l="l" t="t" r="r" b="b"/>
              <a:pathLst>
                <a:path w="2136140" h="296544">
                  <a:moveTo>
                    <a:pt x="2135747" y="0"/>
                  </a:moveTo>
                  <a:lnTo>
                    <a:pt x="2135747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6C08DA1-C02D-445B-ABFD-981C53863EC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8177" y="1935627"/>
              <a:ext cx="835896" cy="693799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FE3B6112-5243-4A58-A5E4-D2F5744960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5654" y="1918690"/>
              <a:ext cx="822064" cy="685998"/>
            </a:xfrm>
            <a:prstGeom prst="rect">
              <a:avLst/>
            </a:prstGeom>
          </p:spPr>
        </p:pic>
      </p:grpSp>
      <p:sp>
        <p:nvSpPr>
          <p:cNvPr id="32" name="object 29">
            <a:extLst>
              <a:ext uri="{FF2B5EF4-FFF2-40B4-BE49-F238E27FC236}">
                <a16:creationId xmlns:a16="http://schemas.microsoft.com/office/drawing/2014/main" id="{619586BA-2334-42E7-BCCB-A63480815D8D}"/>
              </a:ext>
            </a:extLst>
          </p:cNvPr>
          <p:cNvSpPr txBox="1"/>
          <p:nvPr/>
        </p:nvSpPr>
        <p:spPr>
          <a:xfrm>
            <a:off x="7277135" y="1841599"/>
            <a:ext cx="822325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marL="116205" marR="50165" indent="-5778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P.</a:t>
            </a:r>
            <a:r>
              <a:rPr sz="900" b="1" dirty="0">
                <a:latin typeface="Arial"/>
                <a:cs typeface="Arial"/>
              </a:rPr>
              <a:t>2</a:t>
            </a:r>
            <a:r>
              <a:rPr sz="900" b="1" spc="-5" dirty="0">
                <a:latin typeface="Arial"/>
                <a:cs typeface="Arial"/>
              </a:rPr>
              <a:t>.</a:t>
            </a:r>
            <a:r>
              <a:rPr sz="900" b="1" dirty="0">
                <a:latin typeface="Arial"/>
                <a:cs typeface="Arial"/>
              </a:rPr>
              <a:t>6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S</a:t>
            </a:r>
            <a:r>
              <a:rPr sz="900" b="1" spc="-5" dirty="0">
                <a:latin typeface="Arial"/>
                <a:cs typeface="Arial"/>
              </a:rPr>
              <a:t>yst</a:t>
            </a:r>
            <a:r>
              <a:rPr sz="900" b="1" dirty="0">
                <a:latin typeface="Arial"/>
                <a:cs typeface="Arial"/>
              </a:rPr>
              <a:t>em  </a:t>
            </a:r>
            <a:r>
              <a:rPr sz="900" b="1" spc="-5" dirty="0">
                <a:latin typeface="Arial"/>
                <a:cs typeface="Arial"/>
              </a:rPr>
              <a:t>Integration</a:t>
            </a:r>
            <a:endParaRPr sz="900">
              <a:latin typeface="Arial"/>
              <a:cs typeface="Arial"/>
            </a:endParaRPr>
          </a:p>
          <a:p>
            <a:pPr marL="7620">
              <a:lnSpc>
                <a:spcPct val="100000"/>
              </a:lnSpc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John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Mammosser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3" name="object 30">
            <a:extLst>
              <a:ext uri="{FF2B5EF4-FFF2-40B4-BE49-F238E27FC236}">
                <a16:creationId xmlns:a16="http://schemas.microsoft.com/office/drawing/2014/main" id="{73D0D2D6-95E3-41B0-AD73-54BECF8FBD5D}"/>
              </a:ext>
            </a:extLst>
          </p:cNvPr>
          <p:cNvGrpSpPr/>
          <p:nvPr/>
        </p:nvGrpSpPr>
        <p:grpSpPr>
          <a:xfrm>
            <a:off x="1953559" y="1538819"/>
            <a:ext cx="5741035" cy="1014094"/>
            <a:chOff x="1542079" y="1615910"/>
            <a:chExt cx="5741035" cy="1014094"/>
          </a:xfrm>
        </p:grpSpPr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7BAD9D3F-9F16-487A-9CD7-39F15F4B8A11}"/>
                </a:ext>
              </a:extLst>
            </p:cNvPr>
            <p:cNvSpPr/>
            <p:nvPr/>
          </p:nvSpPr>
          <p:spPr>
            <a:xfrm>
              <a:off x="5140534" y="1622260"/>
              <a:ext cx="2136140" cy="296545"/>
            </a:xfrm>
            <a:custGeom>
              <a:avLst/>
              <a:gdLst/>
              <a:ahLst/>
              <a:cxnLst/>
              <a:rect l="l" t="t" r="r" b="b"/>
              <a:pathLst>
                <a:path w="2136140" h="296544">
                  <a:moveTo>
                    <a:pt x="0" y="0"/>
                  </a:moveTo>
                  <a:lnTo>
                    <a:pt x="0" y="182231"/>
                  </a:lnTo>
                  <a:lnTo>
                    <a:pt x="2135747" y="182231"/>
                  </a:lnTo>
                  <a:lnTo>
                    <a:pt x="2135747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2">
              <a:extLst>
                <a:ext uri="{FF2B5EF4-FFF2-40B4-BE49-F238E27FC236}">
                  <a16:creationId xmlns:a16="http://schemas.microsoft.com/office/drawing/2014/main" id="{912DDE6D-C657-4429-92FA-C3085D91419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4598" y="1935627"/>
              <a:ext cx="831041" cy="693799"/>
            </a:xfrm>
            <a:prstGeom prst="rect">
              <a:avLst/>
            </a:prstGeom>
          </p:spPr>
        </p:pic>
        <p:pic>
          <p:nvPicPr>
            <p:cNvPr id="36" name="object 33">
              <a:extLst>
                <a:ext uri="{FF2B5EF4-FFF2-40B4-BE49-F238E27FC236}">
                  <a16:creationId xmlns:a16="http://schemas.microsoft.com/office/drawing/2014/main" id="{D8F173CE-ED44-49AE-A7B8-F6C0A9CFB0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2079" y="1918690"/>
              <a:ext cx="822874" cy="685998"/>
            </a:xfrm>
            <a:prstGeom prst="rect">
              <a:avLst/>
            </a:prstGeom>
          </p:spPr>
        </p:pic>
      </p:grpSp>
      <p:sp>
        <p:nvSpPr>
          <p:cNvPr id="37" name="object 34">
            <a:extLst>
              <a:ext uri="{FF2B5EF4-FFF2-40B4-BE49-F238E27FC236}">
                <a16:creationId xmlns:a16="http://schemas.microsoft.com/office/drawing/2014/main" id="{3C3A90A1-8E77-4F9F-A2F0-30A24C69840F}"/>
              </a:ext>
            </a:extLst>
          </p:cNvPr>
          <p:cNvSpPr txBox="1"/>
          <p:nvPr/>
        </p:nvSpPr>
        <p:spPr>
          <a:xfrm>
            <a:off x="1953559" y="1841599"/>
            <a:ext cx="822960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5"/>
              </a:lnSpc>
            </a:pPr>
            <a:r>
              <a:rPr sz="900" b="1" spc="-5" dirty="0">
                <a:latin typeface="Arial"/>
                <a:cs typeface="Arial"/>
              </a:rPr>
              <a:t>P.2.1</a:t>
            </a:r>
            <a:endParaRPr sz="900" dirty="0">
              <a:latin typeface="Arial"/>
              <a:cs typeface="Arial"/>
            </a:endParaRPr>
          </a:p>
          <a:p>
            <a:pPr marL="62865" marR="53975"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Management  and </a:t>
            </a:r>
            <a:r>
              <a:rPr sz="900" b="1" spc="-5" dirty="0">
                <a:latin typeface="Arial"/>
                <a:cs typeface="Arial"/>
              </a:rPr>
              <a:t>System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Integration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Howell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38" name="object 35">
            <a:extLst>
              <a:ext uri="{FF2B5EF4-FFF2-40B4-BE49-F238E27FC236}">
                <a16:creationId xmlns:a16="http://schemas.microsoft.com/office/drawing/2014/main" id="{E345D889-026E-422C-8C56-ECDC6D6A9886}"/>
              </a:ext>
            </a:extLst>
          </p:cNvPr>
          <p:cNvGrpSpPr/>
          <p:nvPr/>
        </p:nvGrpSpPr>
        <p:grpSpPr>
          <a:xfrm>
            <a:off x="2358646" y="1538819"/>
            <a:ext cx="6813550" cy="1014094"/>
            <a:chOff x="1947166" y="1615910"/>
            <a:chExt cx="6813550" cy="1014094"/>
          </a:xfrm>
        </p:grpSpPr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4C268ABF-7AD5-452B-8FBA-498BCBD96E95}"/>
                </a:ext>
              </a:extLst>
            </p:cNvPr>
            <p:cNvSpPr/>
            <p:nvPr/>
          </p:nvSpPr>
          <p:spPr>
            <a:xfrm>
              <a:off x="1953516" y="1622260"/>
              <a:ext cx="3187065" cy="296545"/>
            </a:xfrm>
            <a:custGeom>
              <a:avLst/>
              <a:gdLst/>
              <a:ahLst/>
              <a:cxnLst/>
              <a:rect l="l" t="t" r="r" b="b"/>
              <a:pathLst>
                <a:path w="3187065" h="296544">
                  <a:moveTo>
                    <a:pt x="3187018" y="0"/>
                  </a:moveTo>
                  <a:lnTo>
                    <a:pt x="3187018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7">
              <a:extLst>
                <a:ext uri="{FF2B5EF4-FFF2-40B4-BE49-F238E27FC236}">
                  <a16:creationId xmlns:a16="http://schemas.microsoft.com/office/drawing/2014/main" id="{48E2FF82-C00E-4B0E-BFCA-8D99DACF09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9445" y="1935627"/>
              <a:ext cx="831041" cy="693799"/>
            </a:xfrm>
            <a:prstGeom prst="rect">
              <a:avLst/>
            </a:prstGeom>
          </p:spPr>
        </p:pic>
        <p:pic>
          <p:nvPicPr>
            <p:cNvPr id="41" name="object 38">
              <a:extLst>
                <a:ext uri="{FF2B5EF4-FFF2-40B4-BE49-F238E27FC236}">
                  <a16:creationId xmlns:a16="http://schemas.microsoft.com/office/drawing/2014/main" id="{03FA1F83-801F-4EAB-A785-AE09986E05F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6115" y="1918690"/>
              <a:ext cx="822874" cy="685998"/>
            </a:xfrm>
            <a:prstGeom prst="rect">
              <a:avLst/>
            </a:prstGeom>
          </p:spPr>
        </p:pic>
      </p:grpSp>
      <p:sp>
        <p:nvSpPr>
          <p:cNvPr id="42" name="object 39">
            <a:extLst>
              <a:ext uri="{FF2B5EF4-FFF2-40B4-BE49-F238E27FC236}">
                <a16:creationId xmlns:a16="http://schemas.microsoft.com/office/drawing/2014/main" id="{C430BCA2-BE44-49DF-BDB8-36448673E62B}"/>
              </a:ext>
            </a:extLst>
          </p:cNvPr>
          <p:cNvSpPr txBox="1"/>
          <p:nvPr/>
        </p:nvSpPr>
        <p:spPr>
          <a:xfrm>
            <a:off x="8327596" y="1841599"/>
            <a:ext cx="822960" cy="686435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marL="131445" marR="123825" indent="15875" algn="just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P.2.7 SCL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Controls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K</a:t>
            </a:r>
            <a:r>
              <a:rPr sz="800" spc="-10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ren W</a:t>
            </a:r>
            <a:r>
              <a:rPr sz="800" spc="-10" dirty="0">
                <a:latin typeface="Arial"/>
                <a:cs typeface="Arial"/>
              </a:rPr>
              <a:t>h</a:t>
            </a:r>
            <a:r>
              <a:rPr sz="800" spc="-5" dirty="0">
                <a:latin typeface="Arial"/>
                <a:cs typeface="Arial"/>
              </a:rPr>
              <a:t>ite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3" name="object 40">
            <a:extLst>
              <a:ext uri="{FF2B5EF4-FFF2-40B4-BE49-F238E27FC236}">
                <a16:creationId xmlns:a16="http://schemas.microsoft.com/office/drawing/2014/main" id="{87FC9804-D0BE-48F8-BCCD-CD53A23648C9}"/>
              </a:ext>
            </a:extLst>
          </p:cNvPr>
          <p:cNvGrpSpPr/>
          <p:nvPr/>
        </p:nvGrpSpPr>
        <p:grpSpPr>
          <a:xfrm>
            <a:off x="2022402" y="1538819"/>
            <a:ext cx="6723380" cy="1690370"/>
            <a:chOff x="1610922" y="1615910"/>
            <a:chExt cx="6723380" cy="1690370"/>
          </a:xfrm>
        </p:grpSpPr>
        <p:sp>
          <p:nvSpPr>
            <p:cNvPr id="44" name="object 41">
              <a:extLst>
                <a:ext uri="{FF2B5EF4-FFF2-40B4-BE49-F238E27FC236}">
                  <a16:creationId xmlns:a16="http://schemas.microsoft.com/office/drawing/2014/main" id="{6A6165D2-B40B-4356-8F7E-881569597072}"/>
                </a:ext>
              </a:extLst>
            </p:cNvPr>
            <p:cNvSpPr/>
            <p:nvPr/>
          </p:nvSpPr>
          <p:spPr>
            <a:xfrm>
              <a:off x="5140534" y="1622260"/>
              <a:ext cx="3187065" cy="296545"/>
            </a:xfrm>
            <a:custGeom>
              <a:avLst/>
              <a:gdLst/>
              <a:ahLst/>
              <a:cxnLst/>
              <a:rect l="l" t="t" r="r" b="b"/>
              <a:pathLst>
                <a:path w="3187065" h="296544">
                  <a:moveTo>
                    <a:pt x="0" y="0"/>
                  </a:moveTo>
                  <a:lnTo>
                    <a:pt x="0" y="182231"/>
                  </a:lnTo>
                  <a:lnTo>
                    <a:pt x="3187018" y="182231"/>
                  </a:lnTo>
                  <a:lnTo>
                    <a:pt x="3187018" y="296429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2">
              <a:extLst>
                <a:ext uri="{FF2B5EF4-FFF2-40B4-BE49-F238E27FC236}">
                  <a16:creationId xmlns:a16="http://schemas.microsoft.com/office/drawing/2014/main" id="{C44506ED-A7A4-41C8-AA5E-F33F56BDD02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9488" y="2845180"/>
              <a:ext cx="690109" cy="460516"/>
            </a:xfrm>
            <a:prstGeom prst="rect">
              <a:avLst/>
            </a:prstGeom>
          </p:spPr>
        </p:pic>
        <p:pic>
          <p:nvPicPr>
            <p:cNvPr id="46" name="object 43">
              <a:extLst>
                <a:ext uri="{FF2B5EF4-FFF2-40B4-BE49-F238E27FC236}">
                  <a16:creationId xmlns:a16="http://schemas.microsoft.com/office/drawing/2014/main" id="{9B27D8FC-46E4-4685-B2A6-98538A6140A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0922" y="2826605"/>
              <a:ext cx="685188" cy="457602"/>
            </a:xfrm>
            <a:prstGeom prst="rect">
              <a:avLst/>
            </a:prstGeom>
          </p:spPr>
        </p:pic>
      </p:grpSp>
      <p:sp>
        <p:nvSpPr>
          <p:cNvPr id="47" name="object 44">
            <a:extLst>
              <a:ext uri="{FF2B5EF4-FFF2-40B4-BE49-F238E27FC236}">
                <a16:creationId xmlns:a16="http://schemas.microsoft.com/office/drawing/2014/main" id="{118D0C01-56EF-4683-9BC5-B96A9B31A6A6}"/>
              </a:ext>
            </a:extLst>
          </p:cNvPr>
          <p:cNvSpPr txBox="1"/>
          <p:nvPr/>
        </p:nvSpPr>
        <p:spPr>
          <a:xfrm>
            <a:off x="2022402" y="275356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635"/>
              </a:lnSpc>
            </a:pPr>
            <a:r>
              <a:rPr sz="600" b="1" spc="-5" dirty="0">
                <a:latin typeface="Arial"/>
                <a:cs typeface="Arial"/>
              </a:rPr>
              <a:t>P.2.1.1</a:t>
            </a:r>
            <a:endParaRPr sz="600">
              <a:latin typeface="Arial"/>
              <a:cs typeface="Arial"/>
            </a:endParaRPr>
          </a:p>
          <a:p>
            <a:pPr marL="32384" marR="22225" algn="ctr">
              <a:lnSpc>
                <a:spcPts val="720"/>
              </a:lnSpc>
              <a:spcBef>
                <a:spcPts val="20"/>
              </a:spcBef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00"/>
              </a:lnSpc>
            </a:pPr>
            <a:r>
              <a:rPr sz="600" spc="-5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t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 Howell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8" name="object 45">
            <a:extLst>
              <a:ext uri="{FF2B5EF4-FFF2-40B4-BE49-F238E27FC236}">
                <a16:creationId xmlns:a16="http://schemas.microsoft.com/office/drawing/2014/main" id="{6702A834-857F-4850-8C84-93CBB4AE3CF9}"/>
              </a:ext>
            </a:extLst>
          </p:cNvPr>
          <p:cNvGrpSpPr/>
          <p:nvPr/>
        </p:nvGrpSpPr>
        <p:grpSpPr>
          <a:xfrm>
            <a:off x="3119028" y="3897974"/>
            <a:ext cx="708025" cy="479425"/>
            <a:chOff x="2707548" y="3975065"/>
            <a:chExt cx="708025" cy="479425"/>
          </a:xfrm>
        </p:grpSpPr>
        <p:pic>
          <p:nvPicPr>
            <p:cNvPr id="49" name="object 46">
              <a:extLst>
                <a:ext uri="{FF2B5EF4-FFF2-40B4-BE49-F238E27FC236}">
                  <a16:creationId xmlns:a16="http://schemas.microsoft.com/office/drawing/2014/main" id="{CC662CAE-D10B-4FD3-A678-AE42D3E2284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25735" y="3993640"/>
              <a:ext cx="689310" cy="460516"/>
            </a:xfrm>
            <a:prstGeom prst="rect">
              <a:avLst/>
            </a:prstGeom>
          </p:spPr>
        </p:pic>
        <p:pic>
          <p:nvPicPr>
            <p:cNvPr id="50" name="object 47">
              <a:extLst>
                <a:ext uri="{FF2B5EF4-FFF2-40B4-BE49-F238E27FC236}">
                  <a16:creationId xmlns:a16="http://schemas.microsoft.com/office/drawing/2014/main" id="{617835A5-89AB-49E0-B1DB-E3CCCD67518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07548" y="3975065"/>
              <a:ext cx="685188" cy="456792"/>
            </a:xfrm>
            <a:prstGeom prst="rect">
              <a:avLst/>
            </a:prstGeom>
          </p:spPr>
        </p:pic>
      </p:grpSp>
      <p:sp>
        <p:nvSpPr>
          <p:cNvPr id="51" name="object 48">
            <a:extLst>
              <a:ext uri="{FF2B5EF4-FFF2-40B4-BE49-F238E27FC236}">
                <a16:creationId xmlns:a16="http://schemas.microsoft.com/office/drawing/2014/main" id="{526727B4-FE29-4360-8AF5-224498E9B0C7}"/>
              </a:ext>
            </a:extLst>
          </p:cNvPr>
          <p:cNvSpPr txBox="1"/>
          <p:nvPr/>
        </p:nvSpPr>
        <p:spPr>
          <a:xfrm>
            <a:off x="3119028" y="3897974"/>
            <a:ext cx="68897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91440" marR="86360" indent="571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Ca</a:t>
            </a:r>
            <a:r>
              <a:rPr sz="600" b="1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ity  Re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ce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sing</a:t>
            </a:r>
            <a:endParaRPr sz="6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2" name="object 49">
            <a:extLst>
              <a:ext uri="{FF2B5EF4-FFF2-40B4-BE49-F238E27FC236}">
                <a16:creationId xmlns:a16="http://schemas.microsoft.com/office/drawing/2014/main" id="{FE5968E0-2565-45A8-BD5F-1E88B486F703}"/>
              </a:ext>
            </a:extLst>
          </p:cNvPr>
          <p:cNvGrpSpPr/>
          <p:nvPr/>
        </p:nvGrpSpPr>
        <p:grpSpPr>
          <a:xfrm>
            <a:off x="2998480" y="2521247"/>
            <a:ext cx="828040" cy="2426335"/>
            <a:chOff x="2587000" y="2598338"/>
            <a:chExt cx="828040" cy="2426335"/>
          </a:xfrm>
        </p:grpSpPr>
        <p:sp>
          <p:nvSpPr>
            <p:cNvPr id="53" name="object 50">
              <a:extLst>
                <a:ext uri="{FF2B5EF4-FFF2-40B4-BE49-F238E27FC236}">
                  <a16:creationId xmlns:a16="http://schemas.microsoft.com/office/drawing/2014/main" id="{2D6B94F1-4B4C-4D4E-A238-0C0CA6FD4CEE}"/>
                </a:ext>
              </a:extLst>
            </p:cNvPr>
            <p:cNvSpPr/>
            <p:nvPr/>
          </p:nvSpPr>
          <p:spPr>
            <a:xfrm>
              <a:off x="2593350" y="2604688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80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1">
              <a:extLst>
                <a:ext uri="{FF2B5EF4-FFF2-40B4-BE49-F238E27FC236}">
                  <a16:creationId xmlns:a16="http://schemas.microsoft.com/office/drawing/2014/main" id="{D199D8DC-5052-4F38-834C-5CFD3D1F927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25735" y="4564249"/>
              <a:ext cx="689310" cy="460093"/>
            </a:xfrm>
            <a:prstGeom prst="rect">
              <a:avLst/>
            </a:prstGeom>
          </p:spPr>
        </p:pic>
        <p:pic>
          <p:nvPicPr>
            <p:cNvPr id="55" name="object 52">
              <a:extLst>
                <a:ext uri="{FF2B5EF4-FFF2-40B4-BE49-F238E27FC236}">
                  <a16:creationId xmlns:a16="http://schemas.microsoft.com/office/drawing/2014/main" id="{809E42FC-B987-4426-AD05-50D2204B476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07548" y="4546056"/>
              <a:ext cx="685188" cy="456792"/>
            </a:xfrm>
            <a:prstGeom prst="rect">
              <a:avLst/>
            </a:prstGeom>
          </p:spPr>
        </p:pic>
      </p:grpSp>
      <p:sp>
        <p:nvSpPr>
          <p:cNvPr id="56" name="object 53">
            <a:extLst>
              <a:ext uri="{FF2B5EF4-FFF2-40B4-BE49-F238E27FC236}">
                <a16:creationId xmlns:a16="http://schemas.microsoft.com/office/drawing/2014/main" id="{5704D9B4-7434-40D8-A36E-8379B63D26DA}"/>
              </a:ext>
            </a:extLst>
          </p:cNvPr>
          <p:cNvSpPr txBox="1"/>
          <p:nvPr/>
        </p:nvSpPr>
        <p:spPr>
          <a:xfrm>
            <a:off x="3119028" y="4468965"/>
            <a:ext cx="68897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35890" marR="62230" indent="-6858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 Co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pl</a:t>
            </a:r>
            <a:r>
              <a:rPr sz="600" b="1" dirty="0">
                <a:latin typeface="Arial"/>
                <a:cs typeface="Arial"/>
              </a:rPr>
              <a:t>er  </a:t>
            </a:r>
            <a:r>
              <a:rPr sz="600" b="1" spc="-5" dirty="0">
                <a:latin typeface="Arial"/>
                <a:cs typeface="Arial"/>
              </a:rPr>
              <a:t>Acquisition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Yoon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Kang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7" name="object 54">
            <a:extLst>
              <a:ext uri="{FF2B5EF4-FFF2-40B4-BE49-F238E27FC236}">
                <a16:creationId xmlns:a16="http://schemas.microsoft.com/office/drawing/2014/main" id="{A098ACE7-42A1-4204-B8C5-2DA6FB4A34D4}"/>
              </a:ext>
            </a:extLst>
          </p:cNvPr>
          <p:cNvGrpSpPr/>
          <p:nvPr/>
        </p:nvGrpSpPr>
        <p:grpSpPr>
          <a:xfrm>
            <a:off x="2998480" y="2521247"/>
            <a:ext cx="832485" cy="2182495"/>
            <a:chOff x="2587000" y="2598338"/>
            <a:chExt cx="832485" cy="2182495"/>
          </a:xfrm>
        </p:grpSpPr>
        <p:sp>
          <p:nvSpPr>
            <p:cNvPr id="58" name="object 55">
              <a:extLst>
                <a:ext uri="{FF2B5EF4-FFF2-40B4-BE49-F238E27FC236}">
                  <a16:creationId xmlns:a16="http://schemas.microsoft.com/office/drawing/2014/main" id="{B7A26515-7AC3-4001-BF57-363AFBF901AC}"/>
                </a:ext>
              </a:extLst>
            </p:cNvPr>
            <p:cNvSpPr/>
            <p:nvPr/>
          </p:nvSpPr>
          <p:spPr>
            <a:xfrm>
              <a:off x="2593350" y="2604688"/>
              <a:ext cx="411480" cy="2169795"/>
            </a:xfrm>
            <a:custGeom>
              <a:avLst/>
              <a:gdLst/>
              <a:ahLst/>
              <a:cxnLst/>
              <a:rect l="l" t="t" r="r" b="b"/>
              <a:pathLst>
                <a:path w="411480" h="2169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6">
              <a:extLst>
                <a:ext uri="{FF2B5EF4-FFF2-40B4-BE49-F238E27FC236}">
                  <a16:creationId xmlns:a16="http://schemas.microsoft.com/office/drawing/2014/main" id="{1988A146-9B2C-4394-A0B2-821460489E2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21316" y="3415414"/>
              <a:ext cx="698147" cy="468941"/>
            </a:xfrm>
            <a:prstGeom prst="rect">
              <a:avLst/>
            </a:prstGeom>
          </p:spPr>
        </p:pic>
        <p:pic>
          <p:nvPicPr>
            <p:cNvPr id="60" name="object 57">
              <a:extLst>
                <a:ext uri="{FF2B5EF4-FFF2-40B4-BE49-F238E27FC236}">
                  <a16:creationId xmlns:a16="http://schemas.microsoft.com/office/drawing/2014/main" id="{3A7CCDCD-0B6D-4E66-AB5F-F27A1B98F59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07548" y="3404075"/>
              <a:ext cx="685188" cy="456792"/>
            </a:xfrm>
            <a:prstGeom prst="rect">
              <a:avLst/>
            </a:prstGeom>
          </p:spPr>
        </p:pic>
      </p:grpSp>
      <p:sp>
        <p:nvSpPr>
          <p:cNvPr id="61" name="object 58">
            <a:extLst>
              <a:ext uri="{FF2B5EF4-FFF2-40B4-BE49-F238E27FC236}">
                <a16:creationId xmlns:a16="http://schemas.microsoft.com/office/drawing/2014/main" id="{46B25463-AFCA-4158-82BA-AF3B4EFFAA75}"/>
              </a:ext>
            </a:extLst>
          </p:cNvPr>
          <p:cNvSpPr txBox="1"/>
          <p:nvPr/>
        </p:nvSpPr>
        <p:spPr>
          <a:xfrm>
            <a:off x="3119028" y="3326984"/>
            <a:ext cx="68897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07950" marR="92710" indent="-1143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Ca</a:t>
            </a:r>
            <a:r>
              <a:rPr sz="600" b="1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ity  Procurement</a:t>
            </a:r>
            <a:endParaRPr sz="600">
              <a:latin typeface="Arial"/>
              <a:cs typeface="Arial"/>
            </a:endParaRPr>
          </a:p>
          <a:p>
            <a:pPr marL="40005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2" name="object 59">
            <a:extLst>
              <a:ext uri="{FF2B5EF4-FFF2-40B4-BE49-F238E27FC236}">
                <a16:creationId xmlns:a16="http://schemas.microsoft.com/office/drawing/2014/main" id="{B2D6A7C5-8719-449E-A5C1-591688D87357}"/>
              </a:ext>
            </a:extLst>
          </p:cNvPr>
          <p:cNvGrpSpPr/>
          <p:nvPr/>
        </p:nvGrpSpPr>
        <p:grpSpPr>
          <a:xfrm>
            <a:off x="2998480" y="2521247"/>
            <a:ext cx="828040" cy="2995930"/>
            <a:chOff x="2587000" y="2598338"/>
            <a:chExt cx="828040" cy="2995930"/>
          </a:xfrm>
        </p:grpSpPr>
        <p:sp>
          <p:nvSpPr>
            <p:cNvPr id="63" name="object 60">
              <a:extLst>
                <a:ext uri="{FF2B5EF4-FFF2-40B4-BE49-F238E27FC236}">
                  <a16:creationId xmlns:a16="http://schemas.microsoft.com/office/drawing/2014/main" id="{3F91E040-522A-488C-BBBA-929904B9B675}"/>
                </a:ext>
              </a:extLst>
            </p:cNvPr>
            <p:cNvSpPr/>
            <p:nvPr/>
          </p:nvSpPr>
          <p:spPr>
            <a:xfrm>
              <a:off x="2593350" y="2604688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80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1">
              <a:extLst>
                <a:ext uri="{FF2B5EF4-FFF2-40B4-BE49-F238E27FC236}">
                  <a16:creationId xmlns:a16="http://schemas.microsoft.com/office/drawing/2014/main" id="{0CC6DA3A-4F86-4900-B4B6-B266312B0BE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25735" y="5133619"/>
              <a:ext cx="689310" cy="460093"/>
            </a:xfrm>
            <a:prstGeom prst="rect">
              <a:avLst/>
            </a:prstGeom>
          </p:spPr>
        </p:pic>
        <p:pic>
          <p:nvPicPr>
            <p:cNvPr id="65" name="object 62">
              <a:extLst>
                <a:ext uri="{FF2B5EF4-FFF2-40B4-BE49-F238E27FC236}">
                  <a16:creationId xmlns:a16="http://schemas.microsoft.com/office/drawing/2014/main" id="{EDB619ED-517A-454D-B496-692C25E2F696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07548" y="5117047"/>
              <a:ext cx="685188" cy="457602"/>
            </a:xfrm>
            <a:prstGeom prst="rect">
              <a:avLst/>
            </a:prstGeom>
          </p:spPr>
        </p:pic>
      </p:grpSp>
      <p:sp>
        <p:nvSpPr>
          <p:cNvPr id="66" name="object 63">
            <a:extLst>
              <a:ext uri="{FF2B5EF4-FFF2-40B4-BE49-F238E27FC236}">
                <a16:creationId xmlns:a16="http://schemas.microsoft.com/office/drawing/2014/main" id="{8B84AE2B-7DEB-4C31-B464-EFA1B082CCAA}"/>
              </a:ext>
            </a:extLst>
          </p:cNvPr>
          <p:cNvSpPr txBox="1"/>
          <p:nvPr/>
        </p:nvSpPr>
        <p:spPr>
          <a:xfrm>
            <a:off x="3119028" y="5039955"/>
            <a:ext cx="688975" cy="457834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207010" marR="128270" indent="-7429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7</a:t>
            </a:r>
            <a:r>
              <a:rPr sz="600" b="1" spc="-5" dirty="0">
                <a:latin typeface="Arial"/>
                <a:cs typeface="Arial"/>
              </a:rPr>
              <a:t> HTA  Testing</a:t>
            </a:r>
            <a:endParaRPr sz="600">
              <a:latin typeface="Arial"/>
              <a:cs typeface="Arial"/>
            </a:endParaRPr>
          </a:p>
          <a:p>
            <a:pPr marL="11874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Brian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Degraff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7" name="object 64">
            <a:extLst>
              <a:ext uri="{FF2B5EF4-FFF2-40B4-BE49-F238E27FC236}">
                <a16:creationId xmlns:a16="http://schemas.microsoft.com/office/drawing/2014/main" id="{3F2BC297-FD7B-4E1A-A8F5-3CDE8BB02A90}"/>
              </a:ext>
            </a:extLst>
          </p:cNvPr>
          <p:cNvGrpSpPr/>
          <p:nvPr/>
        </p:nvGrpSpPr>
        <p:grpSpPr>
          <a:xfrm>
            <a:off x="2998480" y="2521247"/>
            <a:ext cx="832485" cy="2754630"/>
            <a:chOff x="2587000" y="2598338"/>
            <a:chExt cx="832485" cy="2754630"/>
          </a:xfrm>
        </p:grpSpPr>
        <p:sp>
          <p:nvSpPr>
            <p:cNvPr id="68" name="object 65">
              <a:extLst>
                <a:ext uri="{FF2B5EF4-FFF2-40B4-BE49-F238E27FC236}">
                  <a16:creationId xmlns:a16="http://schemas.microsoft.com/office/drawing/2014/main" id="{FCFD40FB-5BF9-477F-A267-55F2BA4D347D}"/>
                </a:ext>
              </a:extLst>
            </p:cNvPr>
            <p:cNvSpPr/>
            <p:nvPr/>
          </p:nvSpPr>
          <p:spPr>
            <a:xfrm>
              <a:off x="2593350" y="2604688"/>
              <a:ext cx="411480" cy="2741930"/>
            </a:xfrm>
            <a:custGeom>
              <a:avLst/>
              <a:gdLst/>
              <a:ahLst/>
              <a:cxnLst/>
              <a:rect l="l" t="t" r="r" b="b"/>
              <a:pathLst>
                <a:path w="411480" h="2741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741564"/>
                  </a:lnTo>
                  <a:lnTo>
                    <a:pt x="114198" y="2741564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6">
              <a:extLst>
                <a:ext uri="{FF2B5EF4-FFF2-40B4-BE49-F238E27FC236}">
                  <a16:creationId xmlns:a16="http://schemas.microsoft.com/office/drawing/2014/main" id="{53D3DDBF-6412-48D4-A72F-42928F1171D6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1316" y="2845233"/>
              <a:ext cx="698147" cy="468941"/>
            </a:xfrm>
            <a:prstGeom prst="rect">
              <a:avLst/>
            </a:prstGeom>
          </p:spPr>
        </p:pic>
        <p:pic>
          <p:nvPicPr>
            <p:cNvPr id="70" name="object 67">
              <a:extLst>
                <a:ext uri="{FF2B5EF4-FFF2-40B4-BE49-F238E27FC236}">
                  <a16:creationId xmlns:a16="http://schemas.microsoft.com/office/drawing/2014/main" id="{4C776DF1-64AE-4B43-BE31-053A660344F6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07548" y="2833084"/>
              <a:ext cx="685188" cy="456792"/>
            </a:xfrm>
            <a:prstGeom prst="rect">
              <a:avLst/>
            </a:prstGeom>
          </p:spPr>
        </p:pic>
      </p:grpSp>
      <p:sp>
        <p:nvSpPr>
          <p:cNvPr id="71" name="object 68">
            <a:extLst>
              <a:ext uri="{FF2B5EF4-FFF2-40B4-BE49-F238E27FC236}">
                <a16:creationId xmlns:a16="http://schemas.microsoft.com/office/drawing/2014/main" id="{C28558B8-2410-4BDF-8A8D-7932F830836F}"/>
              </a:ext>
            </a:extLst>
          </p:cNvPr>
          <p:cNvSpPr txBox="1"/>
          <p:nvPr/>
        </p:nvSpPr>
        <p:spPr>
          <a:xfrm>
            <a:off x="3119028" y="2753564"/>
            <a:ext cx="68897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0"/>
              </a:lnSpc>
            </a:pPr>
            <a:r>
              <a:rPr sz="600" b="1" spc="-5" dirty="0">
                <a:latin typeface="Arial"/>
                <a:cs typeface="Arial"/>
              </a:rPr>
              <a:t>P.2.2.1</a:t>
            </a:r>
            <a:endParaRPr sz="600">
              <a:latin typeface="Arial"/>
              <a:cs typeface="Arial"/>
            </a:endParaRPr>
          </a:p>
          <a:p>
            <a:pPr marL="32384" marR="26034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2" name="object 69">
            <a:extLst>
              <a:ext uri="{FF2B5EF4-FFF2-40B4-BE49-F238E27FC236}">
                <a16:creationId xmlns:a16="http://schemas.microsoft.com/office/drawing/2014/main" id="{F3801406-74C2-4206-A649-DF834F919F1D}"/>
              </a:ext>
            </a:extLst>
          </p:cNvPr>
          <p:cNvGrpSpPr/>
          <p:nvPr/>
        </p:nvGrpSpPr>
        <p:grpSpPr>
          <a:xfrm>
            <a:off x="2998480" y="2521247"/>
            <a:ext cx="3845560" cy="1286510"/>
            <a:chOff x="2587000" y="2598338"/>
            <a:chExt cx="3845560" cy="1286510"/>
          </a:xfrm>
        </p:grpSpPr>
        <p:sp>
          <p:nvSpPr>
            <p:cNvPr id="73" name="object 70">
              <a:extLst>
                <a:ext uri="{FF2B5EF4-FFF2-40B4-BE49-F238E27FC236}">
                  <a16:creationId xmlns:a16="http://schemas.microsoft.com/office/drawing/2014/main" id="{743F94C8-4586-4B1C-90E8-70A527A7CAA5}"/>
                </a:ext>
              </a:extLst>
            </p:cNvPr>
            <p:cNvSpPr/>
            <p:nvPr/>
          </p:nvSpPr>
          <p:spPr>
            <a:xfrm>
              <a:off x="2593350" y="2604688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80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1">
              <a:extLst>
                <a:ext uri="{FF2B5EF4-FFF2-40B4-BE49-F238E27FC236}">
                  <a16:creationId xmlns:a16="http://schemas.microsoft.com/office/drawing/2014/main" id="{A47246F1-BD3F-4CF9-8DBE-2EF320ACBEBD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43040" y="3424262"/>
              <a:ext cx="689310" cy="460093"/>
            </a:xfrm>
            <a:prstGeom prst="rect">
              <a:avLst/>
            </a:prstGeom>
          </p:spPr>
        </p:pic>
        <p:pic>
          <p:nvPicPr>
            <p:cNvPr id="75" name="object 72">
              <a:extLst>
                <a:ext uri="{FF2B5EF4-FFF2-40B4-BE49-F238E27FC236}">
                  <a16:creationId xmlns:a16="http://schemas.microsoft.com/office/drawing/2014/main" id="{0178CB15-E283-4318-9E58-F6BF059BE370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22864" y="3404075"/>
              <a:ext cx="685998" cy="456792"/>
            </a:xfrm>
            <a:prstGeom prst="rect">
              <a:avLst/>
            </a:prstGeom>
          </p:spPr>
        </p:pic>
      </p:grpSp>
      <p:sp>
        <p:nvSpPr>
          <p:cNvPr id="76" name="object 73">
            <a:extLst>
              <a:ext uri="{FF2B5EF4-FFF2-40B4-BE49-F238E27FC236}">
                <a16:creationId xmlns:a16="http://schemas.microsoft.com/office/drawing/2014/main" id="{DF9AAFCF-4394-4354-822E-6D338511B804}"/>
              </a:ext>
            </a:extLst>
          </p:cNvPr>
          <p:cNvSpPr txBox="1"/>
          <p:nvPr/>
        </p:nvSpPr>
        <p:spPr>
          <a:xfrm>
            <a:off x="6134344" y="332698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94945" marR="34290" indent="-15240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Be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mli</a:t>
            </a:r>
            <a:r>
              <a:rPr sz="600" b="1" dirty="0">
                <a:latin typeface="Arial"/>
                <a:cs typeface="Arial"/>
              </a:rPr>
              <a:t>ne  </a:t>
            </a:r>
            <a:r>
              <a:rPr sz="600" b="1" spc="-5" dirty="0">
                <a:latin typeface="Arial"/>
                <a:cs typeface="Arial"/>
              </a:rPr>
              <a:t>Vacuum</a:t>
            </a:r>
            <a:endParaRPr sz="600">
              <a:latin typeface="Arial"/>
              <a:cs typeface="Arial"/>
            </a:endParaRPr>
          </a:p>
          <a:p>
            <a:pPr marL="144145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Chris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Stone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7" name="object 74">
            <a:extLst>
              <a:ext uri="{FF2B5EF4-FFF2-40B4-BE49-F238E27FC236}">
                <a16:creationId xmlns:a16="http://schemas.microsoft.com/office/drawing/2014/main" id="{E6CC08A7-B9AB-49B5-A087-58A0FE30A574}"/>
              </a:ext>
            </a:extLst>
          </p:cNvPr>
          <p:cNvGrpSpPr/>
          <p:nvPr/>
        </p:nvGrpSpPr>
        <p:grpSpPr>
          <a:xfrm>
            <a:off x="6134344" y="2521247"/>
            <a:ext cx="807085" cy="1856105"/>
            <a:chOff x="5722864" y="2598338"/>
            <a:chExt cx="807085" cy="1856105"/>
          </a:xfrm>
        </p:grpSpPr>
        <p:sp>
          <p:nvSpPr>
            <p:cNvPr id="78" name="object 75">
              <a:extLst>
                <a:ext uri="{FF2B5EF4-FFF2-40B4-BE49-F238E27FC236}">
                  <a16:creationId xmlns:a16="http://schemas.microsoft.com/office/drawing/2014/main" id="{71BBBDE3-23D5-4CD4-9A32-F5A8560B7B10}"/>
                </a:ext>
              </a:extLst>
            </p:cNvPr>
            <p:cNvSpPr/>
            <p:nvPr/>
          </p:nvSpPr>
          <p:spPr>
            <a:xfrm>
              <a:off x="6225821" y="2604688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6">
              <a:extLst>
                <a:ext uri="{FF2B5EF4-FFF2-40B4-BE49-F238E27FC236}">
                  <a16:creationId xmlns:a16="http://schemas.microsoft.com/office/drawing/2014/main" id="{3615454C-95E7-44F8-A114-DFC73FD0079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43040" y="3993640"/>
              <a:ext cx="689310" cy="460516"/>
            </a:xfrm>
            <a:prstGeom prst="rect">
              <a:avLst/>
            </a:prstGeom>
          </p:spPr>
        </p:pic>
        <p:pic>
          <p:nvPicPr>
            <p:cNvPr id="80" name="object 77">
              <a:extLst>
                <a:ext uri="{FF2B5EF4-FFF2-40B4-BE49-F238E27FC236}">
                  <a16:creationId xmlns:a16="http://schemas.microsoft.com/office/drawing/2014/main" id="{302E227E-8CCB-4535-B535-D9C5E4C00BB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22864" y="3975065"/>
              <a:ext cx="685998" cy="456792"/>
            </a:xfrm>
            <a:prstGeom prst="rect">
              <a:avLst/>
            </a:prstGeom>
          </p:spPr>
        </p:pic>
      </p:grpSp>
      <p:sp>
        <p:nvSpPr>
          <p:cNvPr id="81" name="object 78">
            <a:extLst>
              <a:ext uri="{FF2B5EF4-FFF2-40B4-BE49-F238E27FC236}">
                <a16:creationId xmlns:a16="http://schemas.microsoft.com/office/drawing/2014/main" id="{E0869CE2-2A8F-46F9-B04C-F2EA6EC17892}"/>
              </a:ext>
            </a:extLst>
          </p:cNvPr>
          <p:cNvSpPr txBox="1"/>
          <p:nvPr/>
        </p:nvSpPr>
        <p:spPr>
          <a:xfrm>
            <a:off x="6134344" y="389797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48895" marR="23495" indent="-1714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sul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ti</a:t>
            </a:r>
            <a:r>
              <a:rPr sz="600" b="1" dirty="0">
                <a:latin typeface="Arial"/>
                <a:cs typeface="Arial"/>
              </a:rPr>
              <a:t>ng  </a:t>
            </a:r>
            <a:r>
              <a:rPr sz="600" b="1" spc="-5" dirty="0">
                <a:latin typeface="Arial"/>
                <a:cs typeface="Arial"/>
              </a:rPr>
              <a:t>Vacuum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System</a:t>
            </a:r>
            <a:endParaRPr sz="600">
              <a:latin typeface="Arial"/>
              <a:cs typeface="Arial"/>
            </a:endParaRPr>
          </a:p>
          <a:p>
            <a:pPr marL="14414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Chris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Stone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2" name="object 79">
            <a:extLst>
              <a:ext uri="{FF2B5EF4-FFF2-40B4-BE49-F238E27FC236}">
                <a16:creationId xmlns:a16="http://schemas.microsoft.com/office/drawing/2014/main" id="{061989B5-293C-410A-8D59-4BBD965B232E}"/>
              </a:ext>
            </a:extLst>
          </p:cNvPr>
          <p:cNvGrpSpPr/>
          <p:nvPr/>
        </p:nvGrpSpPr>
        <p:grpSpPr>
          <a:xfrm>
            <a:off x="6134344" y="2521247"/>
            <a:ext cx="807085" cy="1611630"/>
            <a:chOff x="5722864" y="2598338"/>
            <a:chExt cx="807085" cy="1611630"/>
          </a:xfrm>
        </p:grpSpPr>
        <p:sp>
          <p:nvSpPr>
            <p:cNvPr id="83" name="object 80">
              <a:extLst>
                <a:ext uri="{FF2B5EF4-FFF2-40B4-BE49-F238E27FC236}">
                  <a16:creationId xmlns:a16="http://schemas.microsoft.com/office/drawing/2014/main" id="{C22A40EF-C93F-472D-A3B0-FA0E76538A93}"/>
                </a:ext>
              </a:extLst>
            </p:cNvPr>
            <p:cNvSpPr/>
            <p:nvPr/>
          </p:nvSpPr>
          <p:spPr>
            <a:xfrm>
              <a:off x="6225821" y="2604688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5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1">
              <a:extLst>
                <a:ext uri="{FF2B5EF4-FFF2-40B4-BE49-F238E27FC236}">
                  <a16:creationId xmlns:a16="http://schemas.microsoft.com/office/drawing/2014/main" id="{3C9D0362-E1AA-4D3F-84D4-7D32103BF1F0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34202" y="2845233"/>
              <a:ext cx="698147" cy="468941"/>
            </a:xfrm>
            <a:prstGeom prst="rect">
              <a:avLst/>
            </a:prstGeom>
          </p:spPr>
        </p:pic>
        <p:pic>
          <p:nvPicPr>
            <p:cNvPr id="85" name="object 82">
              <a:extLst>
                <a:ext uri="{FF2B5EF4-FFF2-40B4-BE49-F238E27FC236}">
                  <a16:creationId xmlns:a16="http://schemas.microsoft.com/office/drawing/2014/main" id="{6C9D3F17-2554-4CFC-AA76-82185792B4D5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22864" y="2833084"/>
              <a:ext cx="685998" cy="456792"/>
            </a:xfrm>
            <a:prstGeom prst="rect">
              <a:avLst/>
            </a:prstGeom>
          </p:spPr>
        </p:pic>
      </p:grpSp>
      <p:sp>
        <p:nvSpPr>
          <p:cNvPr id="86" name="object 83">
            <a:extLst>
              <a:ext uri="{FF2B5EF4-FFF2-40B4-BE49-F238E27FC236}">
                <a16:creationId xmlns:a16="http://schemas.microsoft.com/office/drawing/2014/main" id="{93ACCC65-8666-4E16-A04F-BBADA476B315}"/>
              </a:ext>
            </a:extLst>
          </p:cNvPr>
          <p:cNvSpPr txBox="1"/>
          <p:nvPr/>
        </p:nvSpPr>
        <p:spPr>
          <a:xfrm>
            <a:off x="6134344" y="275356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680"/>
              </a:lnSpc>
            </a:pPr>
            <a:r>
              <a:rPr sz="600" b="1" spc="-5" dirty="0">
                <a:latin typeface="Arial"/>
                <a:cs typeface="Arial"/>
              </a:rPr>
              <a:t>P.2.5.1</a:t>
            </a:r>
            <a:endParaRPr sz="600">
              <a:latin typeface="Arial"/>
              <a:cs typeface="Arial"/>
            </a:endParaRPr>
          </a:p>
          <a:p>
            <a:pPr marL="32384" marR="2349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Ch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St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n</a:t>
            </a:r>
            <a:r>
              <a:rPr sz="600" dirty="0">
                <a:latin typeface="Arial"/>
                <a:cs typeface="Arial"/>
              </a:rPr>
              <a:t>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7" name="object 85">
            <a:extLst>
              <a:ext uri="{FF2B5EF4-FFF2-40B4-BE49-F238E27FC236}">
                <a16:creationId xmlns:a16="http://schemas.microsoft.com/office/drawing/2014/main" id="{AE4BC665-70EE-4764-90B3-551B23246367}"/>
              </a:ext>
            </a:extLst>
          </p:cNvPr>
          <p:cNvGrpSpPr/>
          <p:nvPr/>
        </p:nvGrpSpPr>
        <p:grpSpPr>
          <a:xfrm>
            <a:off x="6134344" y="2521247"/>
            <a:ext cx="807085" cy="2426335"/>
            <a:chOff x="5722864" y="2598338"/>
            <a:chExt cx="807085" cy="2426335"/>
          </a:xfrm>
        </p:grpSpPr>
        <p:sp>
          <p:nvSpPr>
            <p:cNvPr id="88" name="object 86">
              <a:extLst>
                <a:ext uri="{FF2B5EF4-FFF2-40B4-BE49-F238E27FC236}">
                  <a16:creationId xmlns:a16="http://schemas.microsoft.com/office/drawing/2014/main" id="{390F8FC7-40BF-4343-859F-26A46F34DDE3}"/>
                </a:ext>
              </a:extLst>
            </p:cNvPr>
            <p:cNvSpPr/>
            <p:nvPr/>
          </p:nvSpPr>
          <p:spPr>
            <a:xfrm>
              <a:off x="6225821" y="2604688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7">
              <a:extLst>
                <a:ext uri="{FF2B5EF4-FFF2-40B4-BE49-F238E27FC236}">
                  <a16:creationId xmlns:a16="http://schemas.microsoft.com/office/drawing/2014/main" id="{3BFE0E7B-7AE8-4FF8-8A6D-45D1CE78C6B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43040" y="4564249"/>
              <a:ext cx="689310" cy="460093"/>
            </a:xfrm>
            <a:prstGeom prst="rect">
              <a:avLst/>
            </a:prstGeom>
          </p:spPr>
        </p:pic>
        <p:pic>
          <p:nvPicPr>
            <p:cNvPr id="90" name="object 88">
              <a:extLst>
                <a:ext uri="{FF2B5EF4-FFF2-40B4-BE49-F238E27FC236}">
                  <a16:creationId xmlns:a16="http://schemas.microsoft.com/office/drawing/2014/main" id="{5E987F00-55FA-48C1-8C3E-D7D8062AD27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22864" y="4546056"/>
              <a:ext cx="685998" cy="456792"/>
            </a:xfrm>
            <a:prstGeom prst="rect">
              <a:avLst/>
            </a:prstGeom>
          </p:spPr>
        </p:pic>
      </p:grpSp>
      <p:sp>
        <p:nvSpPr>
          <p:cNvPr id="91" name="object 89">
            <a:extLst>
              <a:ext uri="{FF2B5EF4-FFF2-40B4-BE49-F238E27FC236}">
                <a16:creationId xmlns:a16="http://schemas.microsoft.com/office/drawing/2014/main" id="{F926FEB4-08C2-4F58-A5F4-9F9E511E0394}"/>
              </a:ext>
            </a:extLst>
          </p:cNvPr>
          <p:cNvSpPr txBox="1"/>
          <p:nvPr/>
        </p:nvSpPr>
        <p:spPr>
          <a:xfrm>
            <a:off x="6134344" y="4468965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56845" marR="97790" indent="-5143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W</a:t>
            </a:r>
            <a:r>
              <a:rPr sz="600" b="1" spc="-5" dirty="0">
                <a:latin typeface="Arial"/>
                <a:cs typeface="Arial"/>
              </a:rPr>
              <a:t>at</a:t>
            </a:r>
            <a:r>
              <a:rPr sz="600" b="1" dirty="0">
                <a:latin typeface="Arial"/>
                <a:cs typeface="Arial"/>
              </a:rPr>
              <a:t>er  </a:t>
            </a:r>
            <a:r>
              <a:rPr sz="600" b="1" spc="-5" dirty="0">
                <a:latin typeface="Arial"/>
                <a:cs typeface="Arial"/>
              </a:rPr>
              <a:t>Systems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Klent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Pope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2" name="object 90">
            <a:extLst>
              <a:ext uri="{FF2B5EF4-FFF2-40B4-BE49-F238E27FC236}">
                <a16:creationId xmlns:a16="http://schemas.microsoft.com/office/drawing/2014/main" id="{6B73ABDF-BD6F-4C7B-88A7-8E33C4019A34}"/>
              </a:ext>
            </a:extLst>
          </p:cNvPr>
          <p:cNvGrpSpPr/>
          <p:nvPr/>
        </p:nvGrpSpPr>
        <p:grpSpPr>
          <a:xfrm>
            <a:off x="6630951" y="2521247"/>
            <a:ext cx="2312035" cy="2182495"/>
            <a:chOff x="6219471" y="2598338"/>
            <a:chExt cx="2312035" cy="2182495"/>
          </a:xfrm>
        </p:grpSpPr>
        <p:sp>
          <p:nvSpPr>
            <p:cNvPr id="93" name="object 91">
              <a:extLst>
                <a:ext uri="{FF2B5EF4-FFF2-40B4-BE49-F238E27FC236}">
                  <a16:creationId xmlns:a16="http://schemas.microsoft.com/office/drawing/2014/main" id="{F36B2002-AE88-4597-9633-E222D73704AD}"/>
                </a:ext>
              </a:extLst>
            </p:cNvPr>
            <p:cNvSpPr/>
            <p:nvPr/>
          </p:nvSpPr>
          <p:spPr>
            <a:xfrm>
              <a:off x="6225821" y="2604688"/>
              <a:ext cx="297815" cy="2169795"/>
            </a:xfrm>
            <a:custGeom>
              <a:avLst/>
              <a:gdLst/>
              <a:ahLst/>
              <a:cxnLst/>
              <a:rect l="l" t="t" r="r" b="b"/>
              <a:pathLst>
                <a:path w="297815" h="2169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69764"/>
                  </a:lnTo>
                  <a:lnTo>
                    <a:pt x="183040" y="2169764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2">
              <a:extLst>
                <a:ext uri="{FF2B5EF4-FFF2-40B4-BE49-F238E27FC236}">
                  <a16:creationId xmlns:a16="http://schemas.microsoft.com/office/drawing/2014/main" id="{8DCC4951-641C-4900-A665-68A93089483C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841167" y="3424262"/>
              <a:ext cx="690109" cy="460093"/>
            </a:xfrm>
            <a:prstGeom prst="rect">
              <a:avLst/>
            </a:prstGeom>
          </p:spPr>
        </p:pic>
        <p:pic>
          <p:nvPicPr>
            <p:cNvPr id="95" name="object 93">
              <a:extLst>
                <a:ext uri="{FF2B5EF4-FFF2-40B4-BE49-F238E27FC236}">
                  <a16:creationId xmlns:a16="http://schemas.microsoft.com/office/drawing/2014/main" id="{18BB466E-CD00-4085-9384-88EB10D98ABE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24595" y="3404075"/>
              <a:ext cx="685998" cy="456792"/>
            </a:xfrm>
            <a:prstGeom prst="rect">
              <a:avLst/>
            </a:prstGeom>
          </p:spPr>
        </p:pic>
      </p:grpSp>
      <p:sp>
        <p:nvSpPr>
          <p:cNvPr id="96" name="object 94">
            <a:extLst>
              <a:ext uri="{FF2B5EF4-FFF2-40B4-BE49-F238E27FC236}">
                <a16:creationId xmlns:a16="http://schemas.microsoft.com/office/drawing/2014/main" id="{47BF57FF-2024-444B-8CBE-B44E49B8822E}"/>
              </a:ext>
            </a:extLst>
          </p:cNvPr>
          <p:cNvSpPr txBox="1"/>
          <p:nvPr/>
        </p:nvSpPr>
        <p:spPr>
          <a:xfrm>
            <a:off x="8236075" y="332698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5240" marR="7620" indent="97155">
              <a:lnSpc>
                <a:spcPct val="100000"/>
              </a:lnSpc>
              <a:spcBef>
                <a:spcPts val="300"/>
              </a:spcBef>
            </a:pPr>
            <a:r>
              <a:rPr sz="600" b="1" spc="-5" dirty="0">
                <a:latin typeface="Arial"/>
                <a:cs typeface="Arial"/>
              </a:rPr>
              <a:t>P.2.7.2 Linac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Bea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li</a:t>
            </a:r>
            <a:r>
              <a:rPr sz="600" b="1" dirty="0">
                <a:latin typeface="Arial"/>
                <a:cs typeface="Arial"/>
              </a:rPr>
              <a:t>ne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ac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um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Derrick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7" name="object 95">
            <a:extLst>
              <a:ext uri="{FF2B5EF4-FFF2-40B4-BE49-F238E27FC236}">
                <a16:creationId xmlns:a16="http://schemas.microsoft.com/office/drawing/2014/main" id="{DFB71DFE-B23B-4E53-8048-361E2D6E7745}"/>
              </a:ext>
            </a:extLst>
          </p:cNvPr>
          <p:cNvGrpSpPr/>
          <p:nvPr/>
        </p:nvGrpSpPr>
        <p:grpSpPr>
          <a:xfrm>
            <a:off x="8236075" y="2521247"/>
            <a:ext cx="807085" cy="1856105"/>
            <a:chOff x="7824595" y="2598338"/>
            <a:chExt cx="807085" cy="1856105"/>
          </a:xfrm>
        </p:grpSpPr>
        <p:sp>
          <p:nvSpPr>
            <p:cNvPr id="98" name="object 96">
              <a:extLst>
                <a:ext uri="{FF2B5EF4-FFF2-40B4-BE49-F238E27FC236}">
                  <a16:creationId xmlns:a16="http://schemas.microsoft.com/office/drawing/2014/main" id="{5EF875ED-727D-4755-AFF1-EB2D24FA770B}"/>
                </a:ext>
              </a:extLst>
            </p:cNvPr>
            <p:cNvSpPr/>
            <p:nvPr/>
          </p:nvSpPr>
          <p:spPr>
            <a:xfrm>
              <a:off x="8327552" y="2604688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7">
              <a:extLst>
                <a:ext uri="{FF2B5EF4-FFF2-40B4-BE49-F238E27FC236}">
                  <a16:creationId xmlns:a16="http://schemas.microsoft.com/office/drawing/2014/main" id="{44764113-2CF5-4FB9-89CE-1AAAEA0A887A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41167" y="3993640"/>
              <a:ext cx="690109" cy="460516"/>
            </a:xfrm>
            <a:prstGeom prst="rect">
              <a:avLst/>
            </a:prstGeom>
          </p:spPr>
        </p:pic>
        <p:pic>
          <p:nvPicPr>
            <p:cNvPr id="100" name="object 98">
              <a:extLst>
                <a:ext uri="{FF2B5EF4-FFF2-40B4-BE49-F238E27FC236}">
                  <a16:creationId xmlns:a16="http://schemas.microsoft.com/office/drawing/2014/main" id="{82BBB00C-C1B6-4402-9203-F8E62659926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24595" y="3975065"/>
              <a:ext cx="685998" cy="456792"/>
            </a:xfrm>
            <a:prstGeom prst="rect">
              <a:avLst/>
            </a:prstGeom>
          </p:spPr>
        </p:pic>
      </p:grpSp>
      <p:sp>
        <p:nvSpPr>
          <p:cNvPr id="101" name="object 99">
            <a:extLst>
              <a:ext uri="{FF2B5EF4-FFF2-40B4-BE49-F238E27FC236}">
                <a16:creationId xmlns:a16="http://schemas.microsoft.com/office/drawing/2014/main" id="{C69C3A71-53DB-4B06-9D09-57FCFB2AAEC0}"/>
              </a:ext>
            </a:extLst>
          </p:cNvPr>
          <p:cNvSpPr txBox="1"/>
          <p:nvPr/>
        </p:nvSpPr>
        <p:spPr>
          <a:xfrm>
            <a:off x="8236075" y="389797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4445" indent="107314">
              <a:lnSpc>
                <a:spcPct val="100000"/>
              </a:lnSpc>
              <a:spcBef>
                <a:spcPts val="305"/>
              </a:spcBef>
            </a:pPr>
            <a:r>
              <a:rPr sz="600" b="1" spc="-5" dirty="0">
                <a:latin typeface="Arial"/>
                <a:cs typeface="Arial"/>
              </a:rPr>
              <a:t>P.2.7.3 Linac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sul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ti</a:t>
            </a:r>
            <a:r>
              <a:rPr sz="600" b="1" dirty="0">
                <a:latin typeface="Arial"/>
                <a:cs typeface="Arial"/>
              </a:rPr>
              <a:t>ng</a:t>
            </a:r>
            <a:r>
              <a:rPr sz="600" b="1" spc="-5" dirty="0">
                <a:latin typeface="Arial"/>
                <a:cs typeface="Arial"/>
              </a:rPr>
              <a:t> Vac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um  System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marL="69850">
              <a:lnSpc>
                <a:spcPts val="715"/>
              </a:lnSpc>
            </a:pPr>
            <a:r>
              <a:rPr sz="600" dirty="0">
                <a:latin typeface="Arial"/>
                <a:cs typeface="Arial"/>
              </a:rPr>
              <a:t>Der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ick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02" name="object 100">
            <a:extLst>
              <a:ext uri="{FF2B5EF4-FFF2-40B4-BE49-F238E27FC236}">
                <a16:creationId xmlns:a16="http://schemas.microsoft.com/office/drawing/2014/main" id="{88A39AA7-6179-4B90-AD36-581A14DA8449}"/>
              </a:ext>
            </a:extLst>
          </p:cNvPr>
          <p:cNvGrpSpPr/>
          <p:nvPr/>
        </p:nvGrpSpPr>
        <p:grpSpPr>
          <a:xfrm>
            <a:off x="8236075" y="2521247"/>
            <a:ext cx="807085" cy="1611630"/>
            <a:chOff x="7824595" y="2598338"/>
            <a:chExt cx="807085" cy="1611630"/>
          </a:xfrm>
        </p:grpSpPr>
        <p:sp>
          <p:nvSpPr>
            <p:cNvPr id="103" name="object 101">
              <a:extLst>
                <a:ext uri="{FF2B5EF4-FFF2-40B4-BE49-F238E27FC236}">
                  <a16:creationId xmlns:a16="http://schemas.microsoft.com/office/drawing/2014/main" id="{12462FDC-F682-4463-9193-06117C40B2B2}"/>
                </a:ext>
              </a:extLst>
            </p:cNvPr>
            <p:cNvSpPr/>
            <p:nvPr/>
          </p:nvSpPr>
          <p:spPr>
            <a:xfrm>
              <a:off x="8327552" y="2604688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5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2">
              <a:extLst>
                <a:ext uri="{FF2B5EF4-FFF2-40B4-BE49-F238E27FC236}">
                  <a16:creationId xmlns:a16="http://schemas.microsoft.com/office/drawing/2014/main" id="{667F23FE-B30D-4DC0-B232-45EC40E8BA23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836743" y="2845233"/>
              <a:ext cx="698957" cy="468941"/>
            </a:xfrm>
            <a:prstGeom prst="rect">
              <a:avLst/>
            </a:prstGeom>
          </p:spPr>
        </p:pic>
        <p:pic>
          <p:nvPicPr>
            <p:cNvPr id="105" name="object 103">
              <a:extLst>
                <a:ext uri="{FF2B5EF4-FFF2-40B4-BE49-F238E27FC236}">
                  <a16:creationId xmlns:a16="http://schemas.microsoft.com/office/drawing/2014/main" id="{523924A9-7127-4A82-B4F1-2F75FE337BE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24595" y="2833084"/>
              <a:ext cx="685998" cy="456792"/>
            </a:xfrm>
            <a:prstGeom prst="rect">
              <a:avLst/>
            </a:prstGeom>
          </p:spPr>
        </p:pic>
      </p:grpSp>
      <p:sp>
        <p:nvSpPr>
          <p:cNvPr id="106" name="object 104">
            <a:extLst>
              <a:ext uri="{FF2B5EF4-FFF2-40B4-BE49-F238E27FC236}">
                <a16:creationId xmlns:a16="http://schemas.microsoft.com/office/drawing/2014/main" id="{E06E5040-8DC1-41D5-9689-2B1228DC3EE6}"/>
              </a:ext>
            </a:extLst>
          </p:cNvPr>
          <p:cNvSpPr txBox="1"/>
          <p:nvPr/>
        </p:nvSpPr>
        <p:spPr>
          <a:xfrm>
            <a:off x="8236075" y="2753564"/>
            <a:ext cx="68643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680"/>
              </a:lnSpc>
            </a:pPr>
            <a:r>
              <a:rPr sz="600" b="1" spc="-5" dirty="0">
                <a:latin typeface="Arial"/>
                <a:cs typeface="Arial"/>
              </a:rPr>
              <a:t>P.2.7.1</a:t>
            </a:r>
            <a:endParaRPr sz="600">
              <a:latin typeface="Arial"/>
              <a:cs typeface="Arial"/>
            </a:endParaRPr>
          </a:p>
          <a:p>
            <a:pPr marL="32384" marR="2349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Aar</a:t>
            </a:r>
            <a:r>
              <a:rPr sz="600" dirty="0">
                <a:latin typeface="Arial"/>
                <a:cs typeface="Arial"/>
              </a:rPr>
              <a:t>on</a:t>
            </a:r>
            <a:r>
              <a:rPr sz="600" spc="-5" dirty="0">
                <a:latin typeface="Arial"/>
                <a:cs typeface="Arial"/>
              </a:rPr>
              <a:t> Cole</a:t>
            </a:r>
            <a:r>
              <a:rPr sz="600" dirty="0">
                <a:latin typeface="Arial"/>
                <a:cs typeface="Arial"/>
              </a:rPr>
              <a:t>m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07" name="object 105">
            <a:extLst>
              <a:ext uri="{FF2B5EF4-FFF2-40B4-BE49-F238E27FC236}">
                <a16:creationId xmlns:a16="http://schemas.microsoft.com/office/drawing/2014/main" id="{6F5EF082-9A32-4779-9F98-D808E30EDD01}"/>
              </a:ext>
            </a:extLst>
          </p:cNvPr>
          <p:cNvGrpSpPr/>
          <p:nvPr/>
        </p:nvGrpSpPr>
        <p:grpSpPr>
          <a:xfrm>
            <a:off x="8236075" y="2521247"/>
            <a:ext cx="807085" cy="2430145"/>
            <a:chOff x="7824595" y="2598338"/>
            <a:chExt cx="807085" cy="2430145"/>
          </a:xfrm>
        </p:grpSpPr>
        <p:sp>
          <p:nvSpPr>
            <p:cNvPr id="108" name="object 106">
              <a:extLst>
                <a:ext uri="{FF2B5EF4-FFF2-40B4-BE49-F238E27FC236}">
                  <a16:creationId xmlns:a16="http://schemas.microsoft.com/office/drawing/2014/main" id="{9F0DD7D1-DDF9-4561-BB5C-E22DBAD0030D}"/>
                </a:ext>
              </a:extLst>
            </p:cNvPr>
            <p:cNvSpPr/>
            <p:nvPr/>
          </p:nvSpPr>
          <p:spPr>
            <a:xfrm>
              <a:off x="8327552" y="2604688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7">
              <a:extLst>
                <a:ext uri="{FF2B5EF4-FFF2-40B4-BE49-F238E27FC236}">
                  <a16:creationId xmlns:a16="http://schemas.microsoft.com/office/drawing/2014/main" id="{484F8A65-241A-4AB1-ABE9-22C9A32F50DA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840732" y="4559390"/>
              <a:ext cx="694593" cy="469001"/>
            </a:xfrm>
            <a:prstGeom prst="rect">
              <a:avLst/>
            </a:prstGeom>
          </p:spPr>
        </p:pic>
        <p:pic>
          <p:nvPicPr>
            <p:cNvPr id="110" name="object 108">
              <a:extLst>
                <a:ext uri="{FF2B5EF4-FFF2-40B4-BE49-F238E27FC236}">
                  <a16:creationId xmlns:a16="http://schemas.microsoft.com/office/drawing/2014/main" id="{07015A20-8B36-453C-8CCA-C51AAFF6785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24595" y="4546056"/>
              <a:ext cx="685998" cy="456792"/>
            </a:xfrm>
            <a:prstGeom prst="rect">
              <a:avLst/>
            </a:prstGeom>
          </p:spPr>
        </p:pic>
      </p:grpSp>
      <p:sp>
        <p:nvSpPr>
          <p:cNvPr id="111" name="object 109">
            <a:extLst>
              <a:ext uri="{FF2B5EF4-FFF2-40B4-BE49-F238E27FC236}">
                <a16:creationId xmlns:a16="http://schemas.microsoft.com/office/drawing/2014/main" id="{4D043B05-67CF-4FDE-84B4-A4083DF542B7}"/>
              </a:ext>
            </a:extLst>
          </p:cNvPr>
          <p:cNvSpPr txBox="1"/>
          <p:nvPr/>
        </p:nvSpPr>
        <p:spPr>
          <a:xfrm>
            <a:off x="8236075" y="4468965"/>
            <a:ext cx="686435" cy="457200"/>
          </a:xfrm>
          <a:prstGeom prst="rect">
            <a:avLst/>
          </a:prstGeom>
          <a:ln w="9516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05"/>
              </a:spcBef>
            </a:pPr>
            <a:r>
              <a:rPr sz="600" b="1" spc="-5" dirty="0">
                <a:latin typeface="Arial"/>
                <a:cs typeface="Arial"/>
              </a:rPr>
              <a:t>P.2.7.4</a:t>
            </a:r>
            <a:endParaRPr sz="600">
              <a:latin typeface="Arial"/>
              <a:cs typeface="Arial"/>
            </a:endParaRPr>
          </a:p>
          <a:p>
            <a:pPr marL="78105" marR="70485" indent="63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Cryomodule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Controls 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Aar</a:t>
            </a:r>
            <a:r>
              <a:rPr sz="600" dirty="0">
                <a:latin typeface="Arial"/>
                <a:cs typeface="Arial"/>
              </a:rPr>
              <a:t>on</a:t>
            </a:r>
            <a:r>
              <a:rPr sz="600" spc="-5" dirty="0">
                <a:latin typeface="Arial"/>
                <a:cs typeface="Arial"/>
              </a:rPr>
              <a:t> Cole</a:t>
            </a:r>
            <a:r>
              <a:rPr sz="600" dirty="0">
                <a:latin typeface="Arial"/>
                <a:cs typeface="Arial"/>
              </a:rPr>
              <a:t>m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2" name="object 110">
            <a:extLst>
              <a:ext uri="{FF2B5EF4-FFF2-40B4-BE49-F238E27FC236}">
                <a16:creationId xmlns:a16="http://schemas.microsoft.com/office/drawing/2014/main" id="{60EC13DB-0B8D-498D-9AB1-7E9C8BE4C981}"/>
              </a:ext>
            </a:extLst>
          </p:cNvPr>
          <p:cNvGrpSpPr/>
          <p:nvPr/>
        </p:nvGrpSpPr>
        <p:grpSpPr>
          <a:xfrm>
            <a:off x="3119028" y="2521247"/>
            <a:ext cx="5923915" cy="3570604"/>
            <a:chOff x="2707548" y="2598338"/>
            <a:chExt cx="5923915" cy="3570604"/>
          </a:xfrm>
        </p:grpSpPr>
        <p:sp>
          <p:nvSpPr>
            <p:cNvPr id="113" name="object 111">
              <a:extLst>
                <a:ext uri="{FF2B5EF4-FFF2-40B4-BE49-F238E27FC236}">
                  <a16:creationId xmlns:a16="http://schemas.microsoft.com/office/drawing/2014/main" id="{EF55EDBD-9395-49C7-B525-23C121554E99}"/>
                </a:ext>
              </a:extLst>
            </p:cNvPr>
            <p:cNvSpPr/>
            <p:nvPr/>
          </p:nvSpPr>
          <p:spPr>
            <a:xfrm>
              <a:off x="8327552" y="2604688"/>
              <a:ext cx="297815" cy="2169795"/>
            </a:xfrm>
            <a:custGeom>
              <a:avLst/>
              <a:gdLst/>
              <a:ahLst/>
              <a:cxnLst/>
              <a:rect l="l" t="t" r="r" b="b"/>
              <a:pathLst>
                <a:path w="297815" h="2169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69764"/>
                  </a:lnTo>
                  <a:lnTo>
                    <a:pt x="183040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2">
              <a:extLst>
                <a:ext uri="{FF2B5EF4-FFF2-40B4-BE49-F238E27FC236}">
                  <a16:creationId xmlns:a16="http://schemas.microsoft.com/office/drawing/2014/main" id="{B4ADA7DF-AC05-4ADF-93A8-CE6497803C31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25735" y="5708224"/>
              <a:ext cx="689310" cy="460093"/>
            </a:xfrm>
            <a:prstGeom prst="rect">
              <a:avLst/>
            </a:prstGeom>
          </p:spPr>
        </p:pic>
        <p:pic>
          <p:nvPicPr>
            <p:cNvPr id="115" name="object 113">
              <a:extLst>
                <a:ext uri="{FF2B5EF4-FFF2-40B4-BE49-F238E27FC236}">
                  <a16:creationId xmlns:a16="http://schemas.microsoft.com/office/drawing/2014/main" id="{BBE92CC2-A4BA-4BC6-BC19-58984CAB1A29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07548" y="5688847"/>
              <a:ext cx="685188" cy="456792"/>
            </a:xfrm>
            <a:prstGeom prst="rect">
              <a:avLst/>
            </a:prstGeom>
          </p:spPr>
        </p:pic>
      </p:grpSp>
      <p:sp>
        <p:nvSpPr>
          <p:cNvPr id="116" name="object 114">
            <a:extLst>
              <a:ext uri="{FF2B5EF4-FFF2-40B4-BE49-F238E27FC236}">
                <a16:creationId xmlns:a16="http://schemas.microsoft.com/office/drawing/2014/main" id="{6DF6A8F9-21EA-444D-8873-30CBA2D37B2E}"/>
              </a:ext>
            </a:extLst>
          </p:cNvPr>
          <p:cNvSpPr txBox="1"/>
          <p:nvPr/>
        </p:nvSpPr>
        <p:spPr>
          <a:xfrm>
            <a:off x="3119028" y="5611756"/>
            <a:ext cx="68897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41605" marR="62230" indent="-74295">
              <a:lnSpc>
                <a:spcPct val="100000"/>
              </a:lnSpc>
              <a:spcBef>
                <a:spcPts val="3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8</a:t>
            </a:r>
            <a:r>
              <a:rPr sz="600" b="1" spc="-5" dirty="0">
                <a:latin typeface="Arial"/>
                <a:cs typeface="Arial"/>
              </a:rPr>
              <a:t> Co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pl</a:t>
            </a:r>
            <a:r>
              <a:rPr sz="600" b="1" dirty="0">
                <a:latin typeface="Arial"/>
                <a:cs typeface="Arial"/>
              </a:rPr>
              <a:t>er  </a:t>
            </a:r>
            <a:r>
              <a:rPr sz="600" b="1" spc="-5" dirty="0">
                <a:latin typeface="Arial"/>
                <a:cs typeface="Arial"/>
              </a:rPr>
              <a:t>Waveguide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Transition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Yoon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Kang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7" name="object 115">
            <a:extLst>
              <a:ext uri="{FF2B5EF4-FFF2-40B4-BE49-F238E27FC236}">
                <a16:creationId xmlns:a16="http://schemas.microsoft.com/office/drawing/2014/main" id="{0EBCE42A-E2BB-49FB-94C4-3674C935AEFD}"/>
              </a:ext>
            </a:extLst>
          </p:cNvPr>
          <p:cNvGrpSpPr/>
          <p:nvPr/>
        </p:nvGrpSpPr>
        <p:grpSpPr>
          <a:xfrm>
            <a:off x="2358646" y="2521247"/>
            <a:ext cx="2519680" cy="3325495"/>
            <a:chOff x="1947166" y="2598338"/>
            <a:chExt cx="2519680" cy="3325495"/>
          </a:xfrm>
        </p:grpSpPr>
        <p:sp>
          <p:nvSpPr>
            <p:cNvPr id="118" name="object 116">
              <a:extLst>
                <a:ext uri="{FF2B5EF4-FFF2-40B4-BE49-F238E27FC236}">
                  <a16:creationId xmlns:a16="http://schemas.microsoft.com/office/drawing/2014/main" id="{E7467231-70F0-463C-AE28-8B9D74D07B46}"/>
                </a:ext>
              </a:extLst>
            </p:cNvPr>
            <p:cNvSpPr/>
            <p:nvPr/>
          </p:nvSpPr>
          <p:spPr>
            <a:xfrm>
              <a:off x="2593350" y="2604688"/>
              <a:ext cx="411480" cy="3312795"/>
            </a:xfrm>
            <a:custGeom>
              <a:avLst/>
              <a:gdLst/>
              <a:ahLst/>
              <a:cxnLst/>
              <a:rect l="l" t="t" r="r" b="b"/>
              <a:pathLst>
                <a:path w="411480" h="3312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3312555"/>
                  </a:lnTo>
                  <a:lnTo>
                    <a:pt x="114198" y="3312555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>
              <a:extLst>
                <a:ext uri="{FF2B5EF4-FFF2-40B4-BE49-F238E27FC236}">
                  <a16:creationId xmlns:a16="http://schemas.microsoft.com/office/drawing/2014/main" id="{27A265CD-7009-4F4C-A525-2D6F940E2EB3}"/>
                </a:ext>
              </a:extLst>
            </p:cNvPr>
            <p:cNvSpPr/>
            <p:nvPr/>
          </p:nvSpPr>
          <p:spPr>
            <a:xfrm>
              <a:off x="1953516" y="2604688"/>
              <a:ext cx="0" cy="222250"/>
            </a:xfrm>
            <a:custGeom>
              <a:avLst/>
              <a:gdLst/>
              <a:ahLst/>
              <a:cxnLst/>
              <a:rect l="l" t="t" r="r" b="b"/>
              <a:pathLst>
                <a:path h="222250">
                  <a:moveTo>
                    <a:pt x="0" y="0"/>
                  </a:moveTo>
                  <a:lnTo>
                    <a:pt x="0" y="221916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18">
              <a:extLst>
                <a:ext uri="{FF2B5EF4-FFF2-40B4-BE49-F238E27FC236}">
                  <a16:creationId xmlns:a16="http://schemas.microsoft.com/office/drawing/2014/main" id="{47B8252E-BA7E-4A6E-986A-A57BCAEAE47F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76575" y="2849657"/>
              <a:ext cx="690109" cy="460093"/>
            </a:xfrm>
            <a:prstGeom prst="rect">
              <a:avLst/>
            </a:prstGeom>
          </p:spPr>
        </p:pic>
        <p:pic>
          <p:nvPicPr>
            <p:cNvPr id="121" name="object 119">
              <a:extLst>
                <a:ext uri="{FF2B5EF4-FFF2-40B4-BE49-F238E27FC236}">
                  <a16:creationId xmlns:a16="http://schemas.microsoft.com/office/drawing/2014/main" id="{B4A049BB-24BB-46CA-B5A8-91D422CF7B3B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758818" y="2833084"/>
              <a:ext cx="685188" cy="456792"/>
            </a:xfrm>
            <a:prstGeom prst="rect">
              <a:avLst/>
            </a:prstGeom>
          </p:spPr>
        </p:pic>
      </p:grpSp>
      <p:sp>
        <p:nvSpPr>
          <p:cNvPr id="122" name="object 120">
            <a:extLst>
              <a:ext uri="{FF2B5EF4-FFF2-40B4-BE49-F238E27FC236}">
                <a16:creationId xmlns:a16="http://schemas.microsoft.com/office/drawing/2014/main" id="{C2C0CED6-A1D0-46B5-9E88-54824BCCEC41}"/>
              </a:ext>
            </a:extLst>
          </p:cNvPr>
          <p:cNvSpPr txBox="1"/>
          <p:nvPr/>
        </p:nvSpPr>
        <p:spPr>
          <a:xfrm>
            <a:off x="4170298" y="2753564"/>
            <a:ext cx="696595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130810">
              <a:lnSpc>
                <a:spcPct val="100000"/>
              </a:lnSpc>
              <a:spcBef>
                <a:spcPts val="350"/>
              </a:spcBef>
            </a:pPr>
            <a:r>
              <a:rPr sz="600" b="1" spc="-5" dirty="0">
                <a:latin typeface="Arial"/>
                <a:cs typeface="Arial"/>
              </a:rPr>
              <a:t>Partner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Lab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23" name="object 121">
            <a:extLst>
              <a:ext uri="{FF2B5EF4-FFF2-40B4-BE49-F238E27FC236}">
                <a16:creationId xmlns:a16="http://schemas.microsoft.com/office/drawing/2014/main" id="{232548B9-E691-42BB-8FCC-EAD4A0D85420}"/>
              </a:ext>
            </a:extLst>
          </p:cNvPr>
          <p:cNvGrpSpPr/>
          <p:nvPr/>
        </p:nvGrpSpPr>
        <p:grpSpPr>
          <a:xfrm>
            <a:off x="4048940" y="2521247"/>
            <a:ext cx="1743710" cy="711835"/>
            <a:chOff x="3637460" y="2598338"/>
            <a:chExt cx="1743710" cy="711835"/>
          </a:xfrm>
        </p:grpSpPr>
        <p:sp>
          <p:nvSpPr>
            <p:cNvPr id="124" name="object 122">
              <a:extLst>
                <a:ext uri="{FF2B5EF4-FFF2-40B4-BE49-F238E27FC236}">
                  <a16:creationId xmlns:a16="http://schemas.microsoft.com/office/drawing/2014/main" id="{E5A74498-448D-4949-AA2D-698A88F0952A}"/>
                </a:ext>
              </a:extLst>
            </p:cNvPr>
            <p:cNvSpPr/>
            <p:nvPr/>
          </p:nvSpPr>
          <p:spPr>
            <a:xfrm>
              <a:off x="3643810" y="2604688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79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500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3">
              <a:extLst>
                <a:ext uri="{FF2B5EF4-FFF2-40B4-BE49-F238E27FC236}">
                  <a16:creationId xmlns:a16="http://schemas.microsoft.com/office/drawing/2014/main" id="{E163E9C9-448E-4012-82DD-BBE45B096AB6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690969" y="2849657"/>
              <a:ext cx="690109" cy="460093"/>
            </a:xfrm>
            <a:prstGeom prst="rect">
              <a:avLst/>
            </a:prstGeom>
          </p:spPr>
        </p:pic>
        <p:pic>
          <p:nvPicPr>
            <p:cNvPr id="126" name="object 124">
              <a:extLst>
                <a:ext uri="{FF2B5EF4-FFF2-40B4-BE49-F238E27FC236}">
                  <a16:creationId xmlns:a16="http://schemas.microsoft.com/office/drawing/2014/main" id="{E8C09A16-2FFD-4C7E-8D23-BF1C8549E7F1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72403" y="2833084"/>
              <a:ext cx="685188" cy="456792"/>
            </a:xfrm>
            <a:prstGeom prst="rect">
              <a:avLst/>
            </a:prstGeom>
          </p:spPr>
        </p:pic>
      </p:grpSp>
      <p:sp>
        <p:nvSpPr>
          <p:cNvPr id="127" name="object 125">
            <a:extLst>
              <a:ext uri="{FF2B5EF4-FFF2-40B4-BE49-F238E27FC236}">
                <a16:creationId xmlns:a16="http://schemas.microsoft.com/office/drawing/2014/main" id="{1E536889-AECE-44A7-8546-0C04BD64B309}"/>
              </a:ext>
            </a:extLst>
          </p:cNvPr>
          <p:cNvSpPr txBox="1"/>
          <p:nvPr/>
        </p:nvSpPr>
        <p:spPr>
          <a:xfrm>
            <a:off x="5083883" y="275356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0"/>
              </a:lnSpc>
            </a:pPr>
            <a:r>
              <a:rPr sz="600" b="1" spc="-5" dirty="0">
                <a:latin typeface="Arial"/>
                <a:cs typeface="Arial"/>
              </a:rPr>
              <a:t>P.2.4.1</a:t>
            </a:r>
            <a:endParaRPr sz="600">
              <a:latin typeface="Arial"/>
              <a:cs typeface="Arial"/>
            </a:endParaRPr>
          </a:p>
          <a:p>
            <a:pPr marL="31115" marR="2349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Brian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Degraff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28" name="object 126">
            <a:extLst>
              <a:ext uri="{FF2B5EF4-FFF2-40B4-BE49-F238E27FC236}">
                <a16:creationId xmlns:a16="http://schemas.microsoft.com/office/drawing/2014/main" id="{FB8514FF-6BE9-4CB5-96C7-72ED42BD642D}"/>
              </a:ext>
            </a:extLst>
          </p:cNvPr>
          <p:cNvGrpSpPr/>
          <p:nvPr/>
        </p:nvGrpSpPr>
        <p:grpSpPr>
          <a:xfrm>
            <a:off x="5083883" y="2521247"/>
            <a:ext cx="805815" cy="1286510"/>
            <a:chOff x="4672403" y="2598338"/>
            <a:chExt cx="805815" cy="1286510"/>
          </a:xfrm>
        </p:grpSpPr>
        <p:sp>
          <p:nvSpPr>
            <p:cNvPr id="129" name="object 127">
              <a:extLst>
                <a:ext uri="{FF2B5EF4-FFF2-40B4-BE49-F238E27FC236}">
                  <a16:creationId xmlns:a16="http://schemas.microsoft.com/office/drawing/2014/main" id="{6D2D51BA-D937-4264-B606-5F2F3E5401FB}"/>
                </a:ext>
              </a:extLst>
            </p:cNvPr>
            <p:cNvSpPr/>
            <p:nvPr/>
          </p:nvSpPr>
          <p:spPr>
            <a:xfrm>
              <a:off x="5174551" y="2604688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4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8">
              <a:extLst>
                <a:ext uri="{FF2B5EF4-FFF2-40B4-BE49-F238E27FC236}">
                  <a16:creationId xmlns:a16="http://schemas.microsoft.com/office/drawing/2014/main" id="{07F310AD-75B8-40F1-B5AA-4315D8B8842D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90970" y="3424262"/>
              <a:ext cx="690109" cy="460093"/>
            </a:xfrm>
            <a:prstGeom prst="rect">
              <a:avLst/>
            </a:prstGeom>
          </p:spPr>
        </p:pic>
        <p:pic>
          <p:nvPicPr>
            <p:cNvPr id="131" name="object 129">
              <a:extLst>
                <a:ext uri="{FF2B5EF4-FFF2-40B4-BE49-F238E27FC236}">
                  <a16:creationId xmlns:a16="http://schemas.microsoft.com/office/drawing/2014/main" id="{9FD7CD7C-6431-40F9-A26A-64AD6A18EFF5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72403" y="3404075"/>
              <a:ext cx="685188" cy="456792"/>
            </a:xfrm>
            <a:prstGeom prst="rect">
              <a:avLst/>
            </a:prstGeom>
          </p:spPr>
        </p:pic>
      </p:grpSp>
      <p:sp>
        <p:nvSpPr>
          <p:cNvPr id="132" name="object 130">
            <a:extLst>
              <a:ext uri="{FF2B5EF4-FFF2-40B4-BE49-F238E27FC236}">
                <a16:creationId xmlns:a16="http://schemas.microsoft.com/office/drawing/2014/main" id="{F7DAFC77-CD22-4AF8-B4A8-1CF4AC9B919D}"/>
              </a:ext>
            </a:extLst>
          </p:cNvPr>
          <p:cNvSpPr txBox="1"/>
          <p:nvPr/>
        </p:nvSpPr>
        <p:spPr>
          <a:xfrm>
            <a:off x="5083883" y="332698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09855" marR="17145" indent="-85090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C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yo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dirty="0">
                <a:latin typeface="Arial"/>
                <a:cs typeface="Arial"/>
              </a:rPr>
              <a:t>c  </a:t>
            </a:r>
            <a:r>
              <a:rPr sz="600" b="1" spc="-5" dirty="0">
                <a:latin typeface="Arial"/>
                <a:cs typeface="Arial"/>
              </a:rPr>
              <a:t>Components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Brian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Degraff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3" name="object 131">
            <a:extLst>
              <a:ext uri="{FF2B5EF4-FFF2-40B4-BE49-F238E27FC236}">
                <a16:creationId xmlns:a16="http://schemas.microsoft.com/office/drawing/2014/main" id="{1C9826B5-3E7B-47A2-8D2C-8EA66AE7EB22}"/>
              </a:ext>
            </a:extLst>
          </p:cNvPr>
          <p:cNvGrpSpPr/>
          <p:nvPr/>
        </p:nvGrpSpPr>
        <p:grpSpPr>
          <a:xfrm>
            <a:off x="5083883" y="2521247"/>
            <a:ext cx="805815" cy="1856105"/>
            <a:chOff x="4672403" y="2598338"/>
            <a:chExt cx="805815" cy="1856105"/>
          </a:xfrm>
        </p:grpSpPr>
        <p:sp>
          <p:nvSpPr>
            <p:cNvPr id="134" name="object 132">
              <a:extLst>
                <a:ext uri="{FF2B5EF4-FFF2-40B4-BE49-F238E27FC236}">
                  <a16:creationId xmlns:a16="http://schemas.microsoft.com/office/drawing/2014/main" id="{D5473B00-DF64-406B-8BB8-514699B5358C}"/>
                </a:ext>
              </a:extLst>
            </p:cNvPr>
            <p:cNvSpPr/>
            <p:nvPr/>
          </p:nvSpPr>
          <p:spPr>
            <a:xfrm>
              <a:off x="5174551" y="2604688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4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3">
              <a:extLst>
                <a:ext uri="{FF2B5EF4-FFF2-40B4-BE49-F238E27FC236}">
                  <a16:creationId xmlns:a16="http://schemas.microsoft.com/office/drawing/2014/main" id="{25F290DF-1E24-41B3-BFAA-564D16A58430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690970" y="3993640"/>
              <a:ext cx="690109" cy="460516"/>
            </a:xfrm>
            <a:prstGeom prst="rect">
              <a:avLst/>
            </a:prstGeom>
          </p:spPr>
        </p:pic>
        <p:pic>
          <p:nvPicPr>
            <p:cNvPr id="136" name="object 134">
              <a:extLst>
                <a:ext uri="{FF2B5EF4-FFF2-40B4-BE49-F238E27FC236}">
                  <a16:creationId xmlns:a16="http://schemas.microsoft.com/office/drawing/2014/main" id="{1DE0453C-E5BF-4876-AFB5-F5A14C3386B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672403" y="3975065"/>
              <a:ext cx="685188" cy="456792"/>
            </a:xfrm>
            <a:prstGeom prst="rect">
              <a:avLst/>
            </a:prstGeom>
          </p:spPr>
        </p:pic>
      </p:grpSp>
      <p:sp>
        <p:nvSpPr>
          <p:cNvPr id="137" name="object 135">
            <a:extLst>
              <a:ext uri="{FF2B5EF4-FFF2-40B4-BE49-F238E27FC236}">
                <a16:creationId xmlns:a16="http://schemas.microsoft.com/office/drawing/2014/main" id="{7337A206-4F3E-46FF-BD54-0824D16BB593}"/>
              </a:ext>
            </a:extLst>
          </p:cNvPr>
          <p:cNvSpPr txBox="1"/>
          <p:nvPr/>
        </p:nvSpPr>
        <p:spPr>
          <a:xfrm>
            <a:off x="5083883" y="389797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60960" indent="-5778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C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yo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cs  System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Testing</a:t>
            </a:r>
            <a:endParaRPr sz="600">
              <a:latin typeface="Arial"/>
              <a:cs typeface="Arial"/>
            </a:endParaRPr>
          </a:p>
          <a:p>
            <a:pPr marL="11811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Brian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Degraff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8" name="object 136">
            <a:extLst>
              <a:ext uri="{FF2B5EF4-FFF2-40B4-BE49-F238E27FC236}">
                <a16:creationId xmlns:a16="http://schemas.microsoft.com/office/drawing/2014/main" id="{F9AB6320-E28E-436E-9A01-713FA450BC52}"/>
              </a:ext>
            </a:extLst>
          </p:cNvPr>
          <p:cNvGrpSpPr/>
          <p:nvPr/>
        </p:nvGrpSpPr>
        <p:grpSpPr>
          <a:xfrm>
            <a:off x="5579681" y="2521247"/>
            <a:ext cx="2312035" cy="1611630"/>
            <a:chOff x="5168201" y="2598338"/>
            <a:chExt cx="2312035" cy="1611630"/>
          </a:xfrm>
        </p:grpSpPr>
        <p:sp>
          <p:nvSpPr>
            <p:cNvPr id="139" name="object 137">
              <a:extLst>
                <a:ext uri="{FF2B5EF4-FFF2-40B4-BE49-F238E27FC236}">
                  <a16:creationId xmlns:a16="http://schemas.microsoft.com/office/drawing/2014/main" id="{66D69BED-91D4-4BCA-8582-36EA34CB51BC}"/>
                </a:ext>
              </a:extLst>
            </p:cNvPr>
            <p:cNvSpPr/>
            <p:nvPr/>
          </p:nvSpPr>
          <p:spPr>
            <a:xfrm>
              <a:off x="5174551" y="2604688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4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38">
              <a:extLst>
                <a:ext uri="{FF2B5EF4-FFF2-40B4-BE49-F238E27FC236}">
                  <a16:creationId xmlns:a16="http://schemas.microsoft.com/office/drawing/2014/main" id="{907F70F1-0AF2-4C0C-92D5-B6DF3F8F971D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89897" y="2849657"/>
              <a:ext cx="690109" cy="460093"/>
            </a:xfrm>
            <a:prstGeom prst="rect">
              <a:avLst/>
            </a:prstGeom>
          </p:spPr>
        </p:pic>
        <p:pic>
          <p:nvPicPr>
            <p:cNvPr id="141" name="object 139">
              <a:extLst>
                <a:ext uri="{FF2B5EF4-FFF2-40B4-BE49-F238E27FC236}">
                  <a16:creationId xmlns:a16="http://schemas.microsoft.com/office/drawing/2014/main" id="{FA0D1A1B-323A-477B-9B40-5E02C3DF5BD6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74134" y="2833084"/>
              <a:ext cx="685188" cy="456792"/>
            </a:xfrm>
            <a:prstGeom prst="rect">
              <a:avLst/>
            </a:prstGeom>
          </p:spPr>
        </p:pic>
      </p:grpSp>
      <p:sp>
        <p:nvSpPr>
          <p:cNvPr id="142" name="object 140">
            <a:extLst>
              <a:ext uri="{FF2B5EF4-FFF2-40B4-BE49-F238E27FC236}">
                <a16:creationId xmlns:a16="http://schemas.microsoft.com/office/drawing/2014/main" id="{15695DFD-72CD-4A0C-A049-5842ED343F79}"/>
              </a:ext>
            </a:extLst>
          </p:cNvPr>
          <p:cNvSpPr txBox="1"/>
          <p:nvPr/>
        </p:nvSpPr>
        <p:spPr>
          <a:xfrm>
            <a:off x="7185614" y="275356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0"/>
              </a:lnSpc>
            </a:pPr>
            <a:r>
              <a:rPr sz="600" b="1" spc="-5" dirty="0">
                <a:latin typeface="Arial"/>
                <a:cs typeface="Arial"/>
              </a:rPr>
              <a:t>P.2.6.1</a:t>
            </a:r>
            <a:endParaRPr sz="600">
              <a:latin typeface="Arial"/>
              <a:cs typeface="Arial"/>
            </a:endParaRPr>
          </a:p>
          <a:p>
            <a:pPr marL="31115" marR="23495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3" name="object 141">
            <a:extLst>
              <a:ext uri="{FF2B5EF4-FFF2-40B4-BE49-F238E27FC236}">
                <a16:creationId xmlns:a16="http://schemas.microsoft.com/office/drawing/2014/main" id="{1241C6A1-08D4-4429-BD41-C476C44D692E}"/>
              </a:ext>
            </a:extLst>
          </p:cNvPr>
          <p:cNvGrpSpPr/>
          <p:nvPr/>
        </p:nvGrpSpPr>
        <p:grpSpPr>
          <a:xfrm>
            <a:off x="7185614" y="2521247"/>
            <a:ext cx="805815" cy="1286510"/>
            <a:chOff x="6774134" y="2598338"/>
            <a:chExt cx="805815" cy="1286510"/>
          </a:xfrm>
        </p:grpSpPr>
        <p:sp>
          <p:nvSpPr>
            <p:cNvPr id="144" name="object 142">
              <a:extLst>
                <a:ext uri="{FF2B5EF4-FFF2-40B4-BE49-F238E27FC236}">
                  <a16:creationId xmlns:a16="http://schemas.microsoft.com/office/drawing/2014/main" id="{2981EE54-6E67-4444-BA78-DC840F03568B}"/>
                </a:ext>
              </a:extLst>
            </p:cNvPr>
            <p:cNvSpPr/>
            <p:nvPr/>
          </p:nvSpPr>
          <p:spPr>
            <a:xfrm>
              <a:off x="7276282" y="2604688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3">
              <a:extLst>
                <a:ext uri="{FF2B5EF4-FFF2-40B4-BE49-F238E27FC236}">
                  <a16:creationId xmlns:a16="http://schemas.microsoft.com/office/drawing/2014/main" id="{99EC3081-345A-480D-8118-D324C9EFC10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789897" y="3424262"/>
              <a:ext cx="690109" cy="460093"/>
            </a:xfrm>
            <a:prstGeom prst="rect">
              <a:avLst/>
            </a:prstGeom>
          </p:spPr>
        </p:pic>
        <p:pic>
          <p:nvPicPr>
            <p:cNvPr id="146" name="object 144">
              <a:extLst>
                <a:ext uri="{FF2B5EF4-FFF2-40B4-BE49-F238E27FC236}">
                  <a16:creationId xmlns:a16="http://schemas.microsoft.com/office/drawing/2014/main" id="{68D8752D-94D7-49CF-827E-7AC1C6BE0DB3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74134" y="3404075"/>
              <a:ext cx="685188" cy="456792"/>
            </a:xfrm>
            <a:prstGeom prst="rect">
              <a:avLst/>
            </a:prstGeom>
          </p:spPr>
        </p:pic>
      </p:grpSp>
      <p:sp>
        <p:nvSpPr>
          <p:cNvPr id="147" name="object 145">
            <a:extLst>
              <a:ext uri="{FF2B5EF4-FFF2-40B4-BE49-F238E27FC236}">
                <a16:creationId xmlns:a16="http://schemas.microsoft.com/office/drawing/2014/main" id="{78A04FE7-1D07-4DAE-9799-29758F4E35F5}"/>
              </a:ext>
            </a:extLst>
          </p:cNvPr>
          <p:cNvSpPr txBox="1"/>
          <p:nvPr/>
        </p:nvSpPr>
        <p:spPr>
          <a:xfrm>
            <a:off x="7185614" y="332698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20650" marR="7620" indent="-106680">
              <a:lnSpc>
                <a:spcPct val="100000"/>
              </a:lnSpc>
              <a:spcBef>
                <a:spcPts val="3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.2.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Co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spc="5" dirty="0">
                <a:latin typeface="Arial"/>
                <a:cs typeface="Arial"/>
              </a:rPr>
              <a:t>l</a:t>
            </a:r>
            <a:r>
              <a:rPr sz="600" b="1" spc="-5" dirty="0">
                <a:latin typeface="Arial"/>
                <a:cs typeface="Arial"/>
              </a:rPr>
              <a:t>eted  Cryomodule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Testing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8" name="object 146">
            <a:extLst>
              <a:ext uri="{FF2B5EF4-FFF2-40B4-BE49-F238E27FC236}">
                <a16:creationId xmlns:a16="http://schemas.microsoft.com/office/drawing/2014/main" id="{B8A68255-17B5-43B3-834F-A58872522B0B}"/>
              </a:ext>
            </a:extLst>
          </p:cNvPr>
          <p:cNvGrpSpPr/>
          <p:nvPr/>
        </p:nvGrpSpPr>
        <p:grpSpPr>
          <a:xfrm>
            <a:off x="7185614" y="2521247"/>
            <a:ext cx="805815" cy="1856105"/>
            <a:chOff x="6774134" y="2598338"/>
            <a:chExt cx="805815" cy="1856105"/>
          </a:xfrm>
        </p:grpSpPr>
        <p:sp>
          <p:nvSpPr>
            <p:cNvPr id="149" name="object 147">
              <a:extLst>
                <a:ext uri="{FF2B5EF4-FFF2-40B4-BE49-F238E27FC236}">
                  <a16:creationId xmlns:a16="http://schemas.microsoft.com/office/drawing/2014/main" id="{62C3A64D-1980-4084-84F3-724FC25E51F5}"/>
                </a:ext>
              </a:extLst>
            </p:cNvPr>
            <p:cNvSpPr/>
            <p:nvPr/>
          </p:nvSpPr>
          <p:spPr>
            <a:xfrm>
              <a:off x="7276282" y="2604688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48">
              <a:extLst>
                <a:ext uri="{FF2B5EF4-FFF2-40B4-BE49-F238E27FC236}">
                  <a16:creationId xmlns:a16="http://schemas.microsoft.com/office/drawing/2014/main" id="{C5B3A852-F105-40C0-A1EA-658692F392EB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89897" y="3993640"/>
              <a:ext cx="690109" cy="460516"/>
            </a:xfrm>
            <a:prstGeom prst="rect">
              <a:avLst/>
            </a:prstGeom>
          </p:spPr>
        </p:pic>
        <p:pic>
          <p:nvPicPr>
            <p:cNvPr id="151" name="object 149">
              <a:extLst>
                <a:ext uri="{FF2B5EF4-FFF2-40B4-BE49-F238E27FC236}">
                  <a16:creationId xmlns:a16="http://schemas.microsoft.com/office/drawing/2014/main" id="{F40549C3-101E-4889-B0E4-81E55C60634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774134" y="3975065"/>
              <a:ext cx="685188" cy="456792"/>
            </a:xfrm>
            <a:prstGeom prst="rect">
              <a:avLst/>
            </a:prstGeom>
          </p:spPr>
        </p:pic>
      </p:grpSp>
      <p:sp>
        <p:nvSpPr>
          <p:cNvPr id="152" name="object 150">
            <a:extLst>
              <a:ext uri="{FF2B5EF4-FFF2-40B4-BE49-F238E27FC236}">
                <a16:creationId xmlns:a16="http://schemas.microsoft.com/office/drawing/2014/main" id="{28CC1682-8685-4295-8894-919C74D2829D}"/>
              </a:ext>
            </a:extLst>
          </p:cNvPr>
          <p:cNvSpPr txBox="1"/>
          <p:nvPr/>
        </p:nvSpPr>
        <p:spPr>
          <a:xfrm>
            <a:off x="7185614" y="3897974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305"/>
              </a:spcBef>
            </a:pPr>
            <a:r>
              <a:rPr sz="600" b="1" spc="-5" dirty="0">
                <a:latin typeface="Arial"/>
                <a:cs typeface="Arial"/>
              </a:rPr>
              <a:t>P.2.6.3</a:t>
            </a:r>
            <a:endParaRPr sz="600">
              <a:latin typeface="Arial"/>
              <a:cs typeface="Arial"/>
            </a:endParaRPr>
          </a:p>
          <a:p>
            <a:pPr marL="75565" marR="67945" algn="ctr">
              <a:lnSpc>
                <a:spcPts val="720"/>
              </a:lnSpc>
              <a:spcBef>
                <a:spcPts val="20"/>
              </a:spcBef>
            </a:pPr>
            <a:r>
              <a:rPr sz="600" b="1" spc="-5" dirty="0">
                <a:latin typeface="Arial"/>
                <a:cs typeface="Arial"/>
              </a:rPr>
              <a:t>Cr</a:t>
            </a:r>
            <a:r>
              <a:rPr sz="600" b="1" dirty="0">
                <a:latin typeface="Arial"/>
                <a:cs typeface="Arial"/>
              </a:rPr>
              <a:t>y</a:t>
            </a:r>
            <a:r>
              <a:rPr sz="600" b="1" spc="-5" dirty="0">
                <a:latin typeface="Arial"/>
                <a:cs typeface="Arial"/>
              </a:rPr>
              <a:t>o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o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ul</a:t>
            </a:r>
            <a:r>
              <a:rPr sz="600" b="1" dirty="0">
                <a:latin typeface="Arial"/>
                <a:cs typeface="Arial"/>
              </a:rPr>
              <a:t>e </a:t>
            </a:r>
            <a:r>
              <a:rPr sz="600" b="1" spc="-5" dirty="0">
                <a:latin typeface="Arial"/>
                <a:cs typeface="Arial"/>
              </a:rPr>
              <a:t>in  Tunnel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ts val="69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mm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3" name="object 151">
            <a:extLst>
              <a:ext uri="{FF2B5EF4-FFF2-40B4-BE49-F238E27FC236}">
                <a16:creationId xmlns:a16="http://schemas.microsoft.com/office/drawing/2014/main" id="{BA6B19B3-847A-44DD-8171-38500E9A7C7C}"/>
              </a:ext>
            </a:extLst>
          </p:cNvPr>
          <p:cNvGrpSpPr/>
          <p:nvPr/>
        </p:nvGrpSpPr>
        <p:grpSpPr>
          <a:xfrm>
            <a:off x="7185614" y="2521247"/>
            <a:ext cx="805815" cy="2426335"/>
            <a:chOff x="6774134" y="2598338"/>
            <a:chExt cx="805815" cy="2426335"/>
          </a:xfrm>
        </p:grpSpPr>
        <p:sp>
          <p:nvSpPr>
            <p:cNvPr id="154" name="object 152">
              <a:extLst>
                <a:ext uri="{FF2B5EF4-FFF2-40B4-BE49-F238E27FC236}">
                  <a16:creationId xmlns:a16="http://schemas.microsoft.com/office/drawing/2014/main" id="{3197EA1C-B119-44FD-84B8-2CEE7E7C1140}"/>
                </a:ext>
              </a:extLst>
            </p:cNvPr>
            <p:cNvSpPr/>
            <p:nvPr/>
          </p:nvSpPr>
          <p:spPr>
            <a:xfrm>
              <a:off x="7276282" y="2604688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5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3">
              <a:extLst>
                <a:ext uri="{FF2B5EF4-FFF2-40B4-BE49-F238E27FC236}">
                  <a16:creationId xmlns:a16="http://schemas.microsoft.com/office/drawing/2014/main" id="{35F3110F-5516-42BE-BC3E-03D343D32CCD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89897" y="4564249"/>
              <a:ext cx="690109" cy="460093"/>
            </a:xfrm>
            <a:prstGeom prst="rect">
              <a:avLst/>
            </a:prstGeom>
          </p:spPr>
        </p:pic>
        <p:pic>
          <p:nvPicPr>
            <p:cNvPr id="156" name="object 154">
              <a:extLst>
                <a:ext uri="{FF2B5EF4-FFF2-40B4-BE49-F238E27FC236}">
                  <a16:creationId xmlns:a16="http://schemas.microsoft.com/office/drawing/2014/main" id="{79272D9D-2C41-406E-A552-59588A1B756B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74134" y="4546056"/>
              <a:ext cx="685188" cy="456792"/>
            </a:xfrm>
            <a:prstGeom prst="rect">
              <a:avLst/>
            </a:prstGeom>
          </p:spPr>
        </p:pic>
      </p:grpSp>
      <p:sp>
        <p:nvSpPr>
          <p:cNvPr id="157" name="object 155">
            <a:extLst>
              <a:ext uri="{FF2B5EF4-FFF2-40B4-BE49-F238E27FC236}">
                <a16:creationId xmlns:a16="http://schemas.microsoft.com/office/drawing/2014/main" id="{7099B6AC-0260-4818-8848-182010A497FE}"/>
              </a:ext>
            </a:extLst>
          </p:cNvPr>
          <p:cNvSpPr txBox="1"/>
          <p:nvPr/>
        </p:nvSpPr>
        <p:spPr>
          <a:xfrm>
            <a:off x="7185614" y="4468965"/>
            <a:ext cx="685800" cy="457200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600" b="1" spc="-5" dirty="0">
                <a:latin typeface="Arial"/>
                <a:cs typeface="Arial"/>
              </a:rPr>
              <a:t>P.2.6.4</a:t>
            </a:r>
            <a:endParaRPr sz="600">
              <a:latin typeface="Arial"/>
              <a:cs typeface="Arial"/>
            </a:endParaRPr>
          </a:p>
          <a:p>
            <a:pPr marL="16510" marR="889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Cryomodule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Testing</a:t>
            </a:r>
            <a:r>
              <a:rPr sz="600" b="1" spc="1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Tunnel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John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Mammosser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8" name="object 156">
            <a:extLst>
              <a:ext uri="{FF2B5EF4-FFF2-40B4-BE49-F238E27FC236}">
                <a16:creationId xmlns:a16="http://schemas.microsoft.com/office/drawing/2014/main" id="{7AD471C0-1EFB-4E8E-8D0C-1C1E4BC0463D}"/>
              </a:ext>
            </a:extLst>
          </p:cNvPr>
          <p:cNvGrpSpPr/>
          <p:nvPr/>
        </p:nvGrpSpPr>
        <p:grpSpPr>
          <a:xfrm>
            <a:off x="7185614" y="2521247"/>
            <a:ext cx="805815" cy="2995930"/>
            <a:chOff x="6774134" y="2598338"/>
            <a:chExt cx="805815" cy="2995930"/>
          </a:xfrm>
        </p:grpSpPr>
        <p:sp>
          <p:nvSpPr>
            <p:cNvPr id="159" name="object 157">
              <a:extLst>
                <a:ext uri="{FF2B5EF4-FFF2-40B4-BE49-F238E27FC236}">
                  <a16:creationId xmlns:a16="http://schemas.microsoft.com/office/drawing/2014/main" id="{63C31980-9572-4EBE-A9A5-A2CC7161064D}"/>
                </a:ext>
              </a:extLst>
            </p:cNvPr>
            <p:cNvSpPr/>
            <p:nvPr/>
          </p:nvSpPr>
          <p:spPr>
            <a:xfrm>
              <a:off x="7276282" y="2604688"/>
              <a:ext cx="297815" cy="2169795"/>
            </a:xfrm>
            <a:custGeom>
              <a:avLst/>
              <a:gdLst/>
              <a:ahLst/>
              <a:cxnLst/>
              <a:rect l="l" t="t" r="r" b="b"/>
              <a:pathLst>
                <a:path w="297815" h="2169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69764"/>
                  </a:lnTo>
                  <a:lnTo>
                    <a:pt x="183040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58">
              <a:extLst>
                <a:ext uri="{FF2B5EF4-FFF2-40B4-BE49-F238E27FC236}">
                  <a16:creationId xmlns:a16="http://schemas.microsoft.com/office/drawing/2014/main" id="{BEF3FA3C-9E63-4624-8E3B-2C77DF7FA0AC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89897" y="5133619"/>
              <a:ext cx="690109" cy="460093"/>
            </a:xfrm>
            <a:prstGeom prst="rect">
              <a:avLst/>
            </a:prstGeom>
          </p:spPr>
        </p:pic>
        <p:pic>
          <p:nvPicPr>
            <p:cNvPr id="161" name="object 159">
              <a:extLst>
                <a:ext uri="{FF2B5EF4-FFF2-40B4-BE49-F238E27FC236}">
                  <a16:creationId xmlns:a16="http://schemas.microsoft.com/office/drawing/2014/main" id="{E467675C-B762-4E30-89BE-44F1E9FCABA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74134" y="5117047"/>
              <a:ext cx="685188" cy="457602"/>
            </a:xfrm>
            <a:prstGeom prst="rect">
              <a:avLst/>
            </a:prstGeom>
          </p:spPr>
        </p:pic>
      </p:grpSp>
      <p:sp>
        <p:nvSpPr>
          <p:cNvPr id="162" name="object 160">
            <a:extLst>
              <a:ext uri="{FF2B5EF4-FFF2-40B4-BE49-F238E27FC236}">
                <a16:creationId xmlns:a16="http://schemas.microsoft.com/office/drawing/2014/main" id="{2500969F-63B6-4730-992B-DD0574111B27}"/>
              </a:ext>
            </a:extLst>
          </p:cNvPr>
          <p:cNvSpPr txBox="1"/>
          <p:nvPr/>
        </p:nvSpPr>
        <p:spPr>
          <a:xfrm>
            <a:off x="7185614" y="5039955"/>
            <a:ext cx="685800" cy="457834"/>
          </a:xfrm>
          <a:prstGeom prst="rect">
            <a:avLst/>
          </a:prstGeom>
          <a:ln w="3175">
            <a:solidFill>
              <a:srgbClr val="40404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550">
              <a:latin typeface="Times New Roman"/>
              <a:cs typeface="Times New Roman"/>
            </a:endParaRPr>
          </a:p>
          <a:p>
            <a:pPr marL="16510" marR="8255" indent="6096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P.2.6.5 Plasma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Process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MB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Cryo. </a:t>
            </a:r>
            <a:r>
              <a:rPr sz="600" b="1" spc="-1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John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Mammosser</a:t>
            </a:r>
            <a:endParaRPr sz="600">
              <a:latin typeface="Arial"/>
              <a:cs typeface="Arial"/>
            </a:endParaRPr>
          </a:p>
        </p:txBody>
      </p:sp>
      <p:sp>
        <p:nvSpPr>
          <p:cNvPr id="163" name="object 161">
            <a:extLst>
              <a:ext uri="{FF2B5EF4-FFF2-40B4-BE49-F238E27FC236}">
                <a16:creationId xmlns:a16="http://schemas.microsoft.com/office/drawing/2014/main" id="{F2F5D7B4-0DB3-4564-B67B-3C9C825A362D}"/>
              </a:ext>
            </a:extLst>
          </p:cNvPr>
          <p:cNvSpPr/>
          <p:nvPr/>
        </p:nvSpPr>
        <p:spPr>
          <a:xfrm>
            <a:off x="7687762" y="2527597"/>
            <a:ext cx="297815" cy="2741930"/>
          </a:xfrm>
          <a:custGeom>
            <a:avLst/>
            <a:gdLst/>
            <a:ahLst/>
            <a:cxnLst/>
            <a:rect l="l" t="t" r="r" b="b"/>
            <a:pathLst>
              <a:path w="297815" h="2741929">
                <a:moveTo>
                  <a:pt x="0" y="0"/>
                </a:moveTo>
                <a:lnTo>
                  <a:pt x="0" y="114198"/>
                </a:lnTo>
                <a:lnTo>
                  <a:pt x="297239" y="114198"/>
                </a:lnTo>
                <a:lnTo>
                  <a:pt x="297239" y="2741564"/>
                </a:lnTo>
                <a:lnTo>
                  <a:pt x="183040" y="2741564"/>
                </a:lnTo>
              </a:path>
            </a:pathLst>
          </a:custGeom>
          <a:ln w="1268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C1FA1A3-BFAA-4CC6-9CB9-81058230A8C7}"/>
              </a:ext>
            </a:extLst>
          </p:cNvPr>
          <p:cNvSpPr/>
          <p:nvPr/>
        </p:nvSpPr>
        <p:spPr>
          <a:xfrm>
            <a:off x="7087412" y="1534449"/>
            <a:ext cx="1093895" cy="465299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38CC85-3571-4E80-9E47-F1687EA0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Progress since CD 2/3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4D39EA-66E2-4159-AA00-6B5B7CE49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dirty="0"/>
              <a:t>All cryomodule stands were procured and installed in the tunnel</a:t>
            </a:r>
          </a:p>
          <a:p>
            <a:r>
              <a:rPr lang="en-US" dirty="0"/>
              <a:t>All saddles were procured and shipped to Jefferson lab</a:t>
            </a:r>
          </a:p>
          <a:p>
            <a:r>
              <a:rPr lang="en-US" dirty="0"/>
              <a:t>Plasma processing hardware was procured</a:t>
            </a:r>
          </a:p>
          <a:p>
            <a:r>
              <a:rPr lang="en-US" dirty="0"/>
              <a:t>Plasma processing procedure was developed </a:t>
            </a:r>
          </a:p>
          <a:p>
            <a:r>
              <a:rPr lang="en-US" dirty="0"/>
              <a:t>Plasma processing was applied to two MB cryomodules CM01, CM10, gradient performance was improved as expected</a:t>
            </a:r>
          </a:p>
          <a:p>
            <a:pPr lvl="1"/>
            <a:r>
              <a:rPr lang="en-US" dirty="0"/>
              <a:t>Both cryomodules are installed in the linac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B5E866-A957-4BD8-9C8B-F7283ADC996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9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72F67B-0563-40D8-8EA9-D373D5CF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D16893-8916-486B-8F85-739839294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dirty="0"/>
              <a:t>Main challenge is if cryomodules performance does not meet specifications, then additional repairs or testing may become necessary, and this can impact installation schedule for PPU</a:t>
            </a:r>
          </a:p>
        </p:txBody>
      </p:sp>
    </p:spTree>
    <p:extLst>
      <p:ext uri="{BB962C8B-B14F-4D97-AF65-F5344CB8AC3E}">
        <p14:creationId xmlns:p14="http://schemas.microsoft.com/office/powerpoint/2010/main" val="161649409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PR template" id="{9B011BC1-9364-430C-9962-CA45AEF448F3}" vid="{2AD3CDB5-B9F3-42C6-8011-5284A57D994C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IPR Presentation Template</Template>
  <TotalTime>31</TotalTime>
  <Words>1020</Words>
  <Application>Microsoft Office PowerPoint</Application>
  <PresentationFormat>Widescreen</PresentationFormat>
  <Paragraphs>228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Century Gothic</vt:lpstr>
      <vt:lpstr>Times New Roman</vt:lpstr>
      <vt:lpstr>ORNL</vt:lpstr>
      <vt:lpstr>PowerPoint Presentation</vt:lpstr>
      <vt:lpstr>Outline</vt:lpstr>
      <vt:lpstr>Scope</vt:lpstr>
      <vt:lpstr>Scope Cont’d</vt:lpstr>
      <vt:lpstr>Hardware – Tunnel Installation </vt:lpstr>
      <vt:lpstr>Hardware – Plasma Processing </vt:lpstr>
      <vt:lpstr>Organization</vt:lpstr>
      <vt:lpstr>Progress since CD 2/3</vt:lpstr>
      <vt:lpstr>Challenges</vt:lpstr>
      <vt:lpstr>Final Design Status</vt:lpstr>
      <vt:lpstr>PowerPoint Presentation</vt:lpstr>
      <vt:lpstr>PPU Changes since CD 2/3</vt:lpstr>
      <vt:lpstr>Budget and Estimate to Complete</vt:lpstr>
      <vt:lpstr>Estimate to Complete by FY</vt:lpstr>
      <vt:lpstr>Labor Profile</vt:lpstr>
      <vt:lpstr>P.02.06 System Integration Risk Register</vt:lpstr>
      <vt:lpstr>Responses to Recommendations</vt:lpstr>
      <vt:lpstr>ESH&amp;Q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Mammosser, John</dc:creator>
  <cp:keywords/>
  <dc:description/>
  <cp:lastModifiedBy>Woody, Angela</cp:lastModifiedBy>
  <cp:revision>4</cp:revision>
  <dcterms:created xsi:type="dcterms:W3CDTF">2021-08-23T11:22:21Z</dcterms:created>
  <dcterms:modified xsi:type="dcterms:W3CDTF">2021-08-26T19:52:32Z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