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319" r:id="rId5"/>
    <p:sldId id="304" r:id="rId6"/>
    <p:sldId id="454" r:id="rId7"/>
    <p:sldId id="455" r:id="rId8"/>
    <p:sldId id="473" r:id="rId9"/>
    <p:sldId id="453" r:id="rId10"/>
    <p:sldId id="463" r:id="rId11"/>
    <p:sldId id="448" r:id="rId12"/>
    <p:sldId id="464" r:id="rId13"/>
    <p:sldId id="465" r:id="rId14"/>
    <p:sldId id="480" r:id="rId15"/>
    <p:sldId id="467" r:id="rId16"/>
    <p:sldId id="481" r:id="rId17"/>
    <p:sldId id="459" r:id="rId18"/>
    <p:sldId id="482" r:id="rId19"/>
    <p:sldId id="461" r:id="rId20"/>
    <p:sldId id="460" r:id="rId21"/>
    <p:sldId id="483" r:id="rId22"/>
    <p:sldId id="446" r:id="rId23"/>
    <p:sldId id="477" r:id="rId24"/>
    <p:sldId id="484" r:id="rId25"/>
    <p:sldId id="489" r:id="rId26"/>
    <p:sldId id="486" r:id="rId27"/>
    <p:sldId id="488" r:id="rId28"/>
    <p:sldId id="475" r:id="rId29"/>
    <p:sldId id="476" r:id="rId30"/>
    <p:sldId id="478" r:id="rId31"/>
    <p:sldId id="479" r:id="rId32"/>
    <p:sldId id="436" r:id="rId33"/>
    <p:sldId id="445" r:id="rId34"/>
    <p:sldId id="442" r:id="rId35"/>
    <p:sldId id="440" r:id="rId36"/>
    <p:sldId id="490" r:id="rId37"/>
    <p:sldId id="485" r:id="rId3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0" autoAdjust="0"/>
    <p:restoredTop sz="91584" autoAdjust="0"/>
  </p:normalViewPr>
  <p:slideViewPr>
    <p:cSldViewPr snapToGrid="0" showGuides="1">
      <p:cViewPr varScale="1">
        <p:scale>
          <a:sx n="98" d="100"/>
          <a:sy n="98" d="100"/>
        </p:scale>
        <p:origin x="84" y="1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scd\Groups\STS-PPU\PPU\P.1%20Project%20Management\Project%20control%20system\Project%20Controls%20-%20Working%20Docs\IPR%20-%20Sep21%20-%20Status%20Review%20Prep\IPR%20Review\Revised%20Worksheets\NEW%20-%20Post%20DR%20-%20SPI_CPI_SPA%20-May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PPU </a:t>
            </a:r>
          </a:p>
          <a:p>
            <a:pPr>
              <a:defRPr b="1"/>
            </a:pPr>
            <a:r>
              <a:rPr lang="en-US" sz="1400" b="1" i="0" baseline="0">
                <a:effectLst/>
              </a:rPr>
              <a:t>P.05 First Target Station Systems</a:t>
            </a:r>
            <a:endParaRPr lang="en-US" sz="1400">
              <a:effectLst/>
            </a:endParaRPr>
          </a:p>
          <a:p>
            <a:pPr>
              <a:defRPr b="1"/>
            </a:pPr>
            <a:r>
              <a:rPr lang="en-US" b="1"/>
              <a:t>Cost/Schedule</a:t>
            </a:r>
            <a:r>
              <a:rPr lang="en-US" b="1" baseline="0"/>
              <a:t> Performance Index Chart</a:t>
            </a:r>
          </a:p>
          <a:p>
            <a:pPr>
              <a:defRPr b="1"/>
            </a:pPr>
            <a:r>
              <a:rPr lang="en-US" b="1" baseline="0"/>
              <a:t>(Cumulative Data)</a:t>
            </a:r>
            <a:r>
              <a:rPr lang="en-US" b="1"/>
              <a:t> </a:t>
            </a:r>
          </a:p>
        </c:rich>
      </c:tx>
      <c:layout>
        <c:manualLayout>
          <c:xMode val="edge"/>
          <c:yMode val="edge"/>
          <c:x val="0.36712144271220626"/>
          <c:y val="2.7605244996549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669386161316133E-2"/>
          <c:y val="0.30557493936012492"/>
          <c:w val="0.90158690627977656"/>
          <c:h val="0.52332500353623457"/>
        </c:manualLayout>
      </c:layout>
      <c:lineChart>
        <c:grouping val="standard"/>
        <c:varyColors val="0"/>
        <c:ser>
          <c:idx val="0"/>
          <c:order val="0"/>
          <c:tx>
            <c:strRef>
              <c:f>Report!$B$83</c:f>
              <c:strCache>
                <c:ptCount val="1"/>
                <c:pt idx="0">
                  <c:v> SPI 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rgbClr val="008000"/>
                </a:solidFill>
              </a:ln>
              <a:effectLst/>
            </c:spPr>
          </c:marker>
          <c:cat>
            <c:strRef>
              <c:f>Report!$C$55:$P$55</c:f>
              <c:strCache>
                <c:ptCount val="13"/>
                <c:pt idx="0">
                  <c:v>Oct20</c:v>
                </c:pt>
                <c:pt idx="1">
                  <c:v>Nov20</c:v>
                </c:pt>
                <c:pt idx="2">
                  <c:v>Dec20</c:v>
                </c:pt>
                <c:pt idx="3">
                  <c:v>Jan21</c:v>
                </c:pt>
                <c:pt idx="4">
                  <c:v>Feb21</c:v>
                </c:pt>
                <c:pt idx="5">
                  <c:v>Mar21</c:v>
                </c:pt>
                <c:pt idx="6">
                  <c:v>Apr21</c:v>
                </c:pt>
                <c:pt idx="7">
                  <c:v>May21</c:v>
                </c:pt>
                <c:pt idx="8">
                  <c:v>Jun21</c:v>
                </c:pt>
                <c:pt idx="9">
                  <c:v>Jul21</c:v>
                </c:pt>
                <c:pt idx="10">
                  <c:v>Aug21</c:v>
                </c:pt>
                <c:pt idx="11">
                  <c:v>Sep21</c:v>
                </c:pt>
                <c:pt idx="12">
                  <c:v>Oct21</c:v>
                </c:pt>
              </c:strCache>
              <c:extLst/>
            </c:strRef>
          </c:cat>
          <c:val>
            <c:numRef>
              <c:f>Report!$C$83:$P$83</c:f>
              <c:numCache>
                <c:formatCode>_(* #,##0.00_);_(* \(#,##0.00\);_(* "-"??_);_(@_)</c:formatCode>
                <c:ptCount val="13"/>
                <c:pt idx="0">
                  <c:v>1</c:v>
                </c:pt>
                <c:pt idx="1">
                  <c:v>0.94548769468749694</c:v>
                </c:pt>
                <c:pt idx="2">
                  <c:v>0.9002342492794001</c:v>
                </c:pt>
                <c:pt idx="3">
                  <c:v>0.81580561371432081</c:v>
                </c:pt>
                <c:pt idx="4">
                  <c:v>0.82009456318422957</c:v>
                </c:pt>
                <c:pt idx="5">
                  <c:v>0.91949508138425828</c:v>
                </c:pt>
                <c:pt idx="6">
                  <c:v>0.92820459976372971</c:v>
                </c:pt>
                <c:pt idx="7">
                  <c:v>0.93628282022999132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5840-423E-9FE3-95B8CC0CD220}"/>
            </c:ext>
          </c:extLst>
        </c:ser>
        <c:ser>
          <c:idx val="1"/>
          <c:order val="1"/>
          <c:tx>
            <c:strRef>
              <c:f>Report!$B$84</c:f>
              <c:strCache>
                <c:ptCount val="1"/>
                <c:pt idx="0">
                  <c:v> CPI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Report!$C$55:$P$55</c:f>
              <c:strCache>
                <c:ptCount val="13"/>
                <c:pt idx="0">
                  <c:v>Oct20</c:v>
                </c:pt>
                <c:pt idx="1">
                  <c:v>Nov20</c:v>
                </c:pt>
                <c:pt idx="2">
                  <c:v>Dec20</c:v>
                </c:pt>
                <c:pt idx="3">
                  <c:v>Jan21</c:v>
                </c:pt>
                <c:pt idx="4">
                  <c:v>Feb21</c:v>
                </c:pt>
                <c:pt idx="5">
                  <c:v>Mar21</c:v>
                </c:pt>
                <c:pt idx="6">
                  <c:v>Apr21</c:v>
                </c:pt>
                <c:pt idx="7">
                  <c:v>May21</c:v>
                </c:pt>
                <c:pt idx="8">
                  <c:v>Jun21</c:v>
                </c:pt>
                <c:pt idx="9">
                  <c:v>Jul21</c:v>
                </c:pt>
                <c:pt idx="10">
                  <c:v>Aug21</c:v>
                </c:pt>
                <c:pt idx="11">
                  <c:v>Sep21</c:v>
                </c:pt>
                <c:pt idx="12">
                  <c:v>Oct21</c:v>
                </c:pt>
              </c:strCache>
              <c:extLst/>
            </c:strRef>
          </c:cat>
          <c:val>
            <c:numRef>
              <c:f>Report!$C$84:$P$84</c:f>
              <c:numCache>
                <c:formatCode>_(* #,##0.00_);_(* \(#,##0.00\);_(* "-"??_);_(@_)</c:formatCode>
                <c:ptCount val="13"/>
                <c:pt idx="0">
                  <c:v>1</c:v>
                </c:pt>
                <c:pt idx="1">
                  <c:v>1.0033837999356001</c:v>
                </c:pt>
                <c:pt idx="2">
                  <c:v>1.0182605586505529</c:v>
                </c:pt>
                <c:pt idx="3">
                  <c:v>1.0041778306088107</c:v>
                </c:pt>
                <c:pt idx="4">
                  <c:v>1.0200285468636876</c:v>
                </c:pt>
                <c:pt idx="5">
                  <c:v>1.0165028446424587</c:v>
                </c:pt>
                <c:pt idx="6">
                  <c:v>1.0008700863798248</c:v>
                </c:pt>
                <c:pt idx="7">
                  <c:v>0.96668432421494588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5840-423E-9FE3-95B8CC0CD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1436224"/>
        <c:axId val="771426712"/>
      </c:lineChart>
      <c:catAx>
        <c:axId val="771436224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1426712"/>
        <c:crosses val="autoZero"/>
        <c:auto val="1"/>
        <c:lblAlgn val="ctr"/>
        <c:lblOffset val="100"/>
        <c:noMultiLvlLbl val="0"/>
      </c:catAx>
      <c:valAx>
        <c:axId val="771426712"/>
        <c:scaling>
          <c:orientation val="minMax"/>
          <c:max val="1.2"/>
          <c:min val="0.8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in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1436224"/>
        <c:crosses val="autoZero"/>
        <c:crossBetween val="midCat"/>
        <c:majorUnit val="0.2"/>
        <c:minorUnit val="5.000000000000001E-2"/>
      </c:valAx>
      <c:dTable>
        <c:showHorzBorder val="1"/>
        <c:showVertBorder val="1"/>
        <c:showOutline val="1"/>
        <c:showKeys val="1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gradFill flip="none" rotWithShape="1">
          <a:gsLst>
            <a:gs pos="0">
              <a:srgbClr val="FFFF00">
                <a:alpha val="30000"/>
              </a:srgbClr>
            </a:gs>
            <a:gs pos="12000">
              <a:srgbClr val="FFFF00">
                <a:alpha val="30000"/>
              </a:srgbClr>
            </a:gs>
            <a:gs pos="12000">
              <a:srgbClr val="00CC00">
                <a:alpha val="30000"/>
              </a:srgbClr>
            </a:gs>
            <a:gs pos="75000">
              <a:srgbClr val="00CC00">
                <a:alpha val="30000"/>
              </a:srgbClr>
            </a:gs>
            <a:gs pos="75000">
              <a:srgbClr val="FFFF00">
                <a:alpha val="30196"/>
              </a:srgbClr>
            </a:gs>
            <a:gs pos="87000">
              <a:srgbClr val="FFFF00">
                <a:alpha val="30000"/>
              </a:srgbClr>
            </a:gs>
            <a:gs pos="87000">
              <a:srgbClr val="FF0000">
                <a:alpha val="30196"/>
              </a:srgbClr>
            </a:gs>
          </a:gsLst>
          <a:lin ang="5400000" scaled="1"/>
          <a:tileRect/>
        </a:gradFill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P.05.01 Management and System Integration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L3'!$Q$204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L3'!$R$203:$V$203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L3'!$R$204:$V$204</c:f>
              <c:numCache>
                <c:formatCode>General</c:formatCode>
                <c:ptCount val="5"/>
                <c:pt idx="0" formatCode="_(* #,##0_);_(* \(#,##0\);_(* &quot;-&quot;??_);_(@_)">
                  <c:v>259.86529000000002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3-47ED-AB18-A32EE1F633A3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L3'!$Q$205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L3'!$R$203:$V$203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L3'!$R$205:$V$205</c:f>
              <c:numCache>
                <c:formatCode>_(* #,##0_);_(* \(#,##0\);_(* "-"??_);_(@_)</c:formatCode>
                <c:ptCount val="5"/>
                <c:pt idx="0">
                  <c:v>153.92919999999998</c:v>
                </c:pt>
                <c:pt idx="1">
                  <c:v>428.35669999999999</c:v>
                </c:pt>
                <c:pt idx="2">
                  <c:v>546.17949999999996</c:v>
                </c:pt>
                <c:pt idx="3">
                  <c:v>463.41039999999998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3-47ED-AB18-A32EE1F633A3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L3'!$Q$206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L3'!$R$203:$V$203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L3'!$R$206:$V$206</c:f>
              <c:numCache>
                <c:formatCode>_(* #,##0_);_(* \(#,##0\);_(* "-"??_);_(@_)</c:formatCode>
                <c:ptCount val="5"/>
                <c:pt idx="0">
                  <c:v>39.899999999999977</c:v>
                </c:pt>
                <c:pt idx="1">
                  <c:v>41.04</c:v>
                </c:pt>
                <c:pt idx="2">
                  <c:v>42.18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33-47ED-AB18-A32EE1F63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8/26/2021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18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P.5.3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7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FTS May 2021. The MOTS completion milestone is in mid-FY24 because of the later completion of the 2</a:t>
            </a:r>
            <a:r>
              <a:rPr lang="en-US" baseline="30000" dirty="0"/>
              <a:t>nd</a:t>
            </a:r>
            <a:r>
              <a:rPr lang="en-US" dirty="0"/>
              <a:t> cold-trap modification. That work is not essential for integrated system testing of gas injection / mercury system upgrades. It is purposefully delayed to maximum decay time to the existing old trap before it is upgraded to PPU specifications. It is a backup unit.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30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Neutronics down because of xfer of scope to P.8.1.</a:t>
            </a:r>
          </a:p>
          <a:p>
            <a:pPr marL="628650" marR="0" lvl="1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Any remaining P.5.2 support time was added to P.5.1. Same for Oscars (P.5.5, P.5.7) ARR time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MPS went up even though GLS was deleted. Why / what happened? : </a:t>
            </a:r>
          </a:p>
          <a:p>
            <a:pPr marL="628650" marR="0" lvl="1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effectLst/>
                <a:latin typeface="Segoe UI" panose="020B0502040204020203" pitchFamily="34" charset="0"/>
              </a:rPr>
              <a:t>We increased the P.05.03 budget after CD2/3 (when we were re-baselining). We added 3D modeling hours for the GLS, increased the cost of the overflow, and added FDRs at a L3. The total increase was 517K. Then we removed the GLS scope (277K).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Big jump in P.5.6 – mainly due to MSB saga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Target decrease because </a:t>
            </a:r>
            <a:r>
              <a:rPr lang="en-US" dirty="0" err="1"/>
              <a:t>Tgts</a:t>
            </a:r>
            <a:r>
              <a:rPr lang="en-US" dirty="0"/>
              <a:t> and bubblers all came in less that budgeted. Also, we have undercharged in oversight (Covid travel restrictions)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Big jump is in controls scope. Added MSB skid is main reason.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Development is essentially done.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effectLst/>
              </a:rPr>
              <a:t>If CPI is less than 1 then project is over budget. </a:t>
            </a:r>
          </a:p>
          <a:p>
            <a:r>
              <a:rPr lang="en-US" sz="1800" b="0" dirty="0">
                <a:effectLst/>
              </a:rPr>
              <a:t>If SPI is less than 1 then project is behind schedule.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06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ETC for FY21 is from June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53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CMS and (2) IRP risks are SNS operations responsibilities. </a:t>
            </a:r>
          </a:p>
          <a:p>
            <a:r>
              <a:rPr lang="en-US" dirty="0"/>
              <a:t>We keep on top of status and communicate concerns.</a:t>
            </a:r>
          </a:p>
          <a:p>
            <a:r>
              <a:rPr lang="en-US" dirty="0"/>
              <a:t>T-P.5-024 has been realized; we will retire it after the IPR.</a:t>
            </a:r>
          </a:p>
          <a:p>
            <a:r>
              <a:rPr lang="en-US" dirty="0"/>
              <a:t>We will also re-activate T-P.5-003 Aluminum PBW due to trouble with both fabrications (ops)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08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P.5 1 - Management &amp; System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20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P.5 1 - Management &amp; System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1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remaining Neutronics scope to conduct measurements under PPU operation was transferred to P.08.01 Commissioning.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6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 in L3 CAMS in P.3, P.4, P.5.9</a:t>
            </a:r>
          </a:p>
          <a:p>
            <a:r>
              <a:rPr lang="en-US" dirty="0"/>
              <a:t>Changes in L4 CAMS in P.5.10.n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Remaining Neutronics scope was transferred to P.08.01 Commissioning.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8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action items from HAZOP are still “In-Progress”.</a:t>
            </a:r>
          </a:p>
          <a:p>
            <a:r>
              <a:rPr lang="en-US" dirty="0"/>
              <a:t>Review risks REGULARLY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41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dealt with Charlotte taking new group lead role, getting people into P.5.10.n L4 roles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75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TT#1 should be delivered by time of IPR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0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Overburdened and less experienced staff.</a:t>
            </a:r>
          </a:p>
          <a:p>
            <a:r>
              <a:rPr lang="en-US" dirty="0"/>
              <a:t>Heavy reliance on subcontractors</a:t>
            </a:r>
          </a:p>
          <a:p>
            <a:r>
              <a:rPr lang="en-US" dirty="0"/>
              <a:t>Slow feedback from RSC.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53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 growth in 2021 also due to lack of controls design attention last year. Resource issues. Too much waiting for L3 designs to be final. </a:t>
            </a:r>
          </a:p>
          <a:p>
            <a:pPr algn="l"/>
            <a:r>
              <a:rPr lang="en-US" dirty="0"/>
              <a:t>318 days:  PCR -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Controls design slipped 75 days in gas recirculation and 318 days in MOTS.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2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 to Charlotte Barbier for supporting analyses on high-flow gas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5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0080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0080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36621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onference.sns.gov/event/292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Bernie Riemer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2 Manager for FTS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1" y="1327150"/>
            <a:ext cx="63165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P.05 First Target Station Systems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5C9D-EC33-47C6-8B96-8D45DCC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Mercury overflow tank (OFT) design awaits confirmation from mockup testing on remote installation and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F44AF-A8B9-428E-A5F6-DD98F6C92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171700"/>
            <a:ext cx="7932465" cy="4130522"/>
          </a:xfrm>
        </p:spPr>
        <p:txBody>
          <a:bodyPr>
            <a:normAutofit/>
          </a:bodyPr>
          <a:lstStyle/>
          <a:p>
            <a:r>
              <a:rPr lang="en-US" dirty="0"/>
              <a:t>OFT design is close to final</a:t>
            </a:r>
          </a:p>
          <a:p>
            <a:r>
              <a:rPr lang="en-US" dirty="0"/>
              <a:t>Mockup testing in August is driving some design adjustments</a:t>
            </a:r>
          </a:p>
          <a:p>
            <a:r>
              <a:rPr lang="en-US" dirty="0"/>
              <a:t>FDR scheduled for September 2021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8674A3-8AD5-4D56-9C6B-46F8FC612231}"/>
              </a:ext>
            </a:extLst>
          </p:cNvPr>
          <p:cNvSpPr/>
          <p:nvPr/>
        </p:nvSpPr>
        <p:spPr>
          <a:xfrm>
            <a:off x="6096000" y="1286271"/>
            <a:ext cx="16009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B2-5 Edwards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AF94F30-795F-46D7-B9AA-0410ED3C2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35" t="6149" r="4948"/>
          <a:stretch/>
        </p:blipFill>
        <p:spPr>
          <a:xfrm>
            <a:off x="8292882" y="1952857"/>
            <a:ext cx="3657600" cy="39769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0A765E-4791-4634-A7AA-8A795CEA4F13}"/>
              </a:ext>
            </a:extLst>
          </p:cNvPr>
          <p:cNvSpPr/>
          <p:nvPr/>
        </p:nvSpPr>
        <p:spPr>
          <a:xfrm>
            <a:off x="10214232" y="135656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7575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39AD-79E4-4F95-B791-CF024B4C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Moderator Cryogenic Systems upgrades – </a:t>
            </a:r>
            <a:br>
              <a:rPr lang="en-US" dirty="0"/>
            </a:br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E2C8-BBEF-4122-9C42-47F0D401D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028878"/>
            <a:ext cx="7156856" cy="3783524"/>
          </a:xfrm>
        </p:spPr>
        <p:txBody>
          <a:bodyPr>
            <a:normAutofit/>
          </a:bodyPr>
          <a:lstStyle/>
          <a:p>
            <a:r>
              <a:rPr lang="en-US" sz="2400" dirty="0"/>
              <a:t>RFP issued for catalyst / converter assembly  </a:t>
            </a:r>
          </a:p>
          <a:p>
            <a:pPr lvl="1"/>
            <a:r>
              <a:rPr lang="en-US" sz="2000" dirty="0"/>
              <a:t>Award will slip into September (from July)</a:t>
            </a:r>
          </a:p>
          <a:p>
            <a:pPr lvl="2"/>
            <a:r>
              <a:rPr lang="en-US" sz="1600" dirty="0"/>
              <a:t>Installation should not be impacted </a:t>
            </a:r>
          </a:p>
          <a:p>
            <a:endParaRPr lang="en-US" sz="2400" dirty="0"/>
          </a:p>
          <a:p>
            <a:r>
              <a:rPr lang="en-US" sz="2400" dirty="0"/>
              <a:t>Catalyst retention elements are a credited control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AE00D2-00F3-450E-9315-D9084C1AC7CA}"/>
              </a:ext>
            </a:extLst>
          </p:cNvPr>
          <p:cNvGrpSpPr/>
          <p:nvPr/>
        </p:nvGrpSpPr>
        <p:grpSpPr>
          <a:xfrm>
            <a:off x="7375892" y="2028878"/>
            <a:ext cx="4731183" cy="3200400"/>
            <a:chOff x="7460817" y="832606"/>
            <a:chExt cx="4731183" cy="3200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9CBB19-F197-4A2B-B456-2F58437E4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849"/>
            <a:stretch/>
          </p:blipFill>
          <p:spPr>
            <a:xfrm>
              <a:off x="7516386" y="832606"/>
              <a:ext cx="1825898" cy="320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EF079C-05AF-4EA2-A3EC-0DE4E660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6149" y="832606"/>
              <a:ext cx="2560320" cy="320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22D0B9-0761-4673-B7F1-E11054B67BD0}"/>
                </a:ext>
              </a:extLst>
            </p:cNvPr>
            <p:cNvSpPr txBox="1"/>
            <p:nvPr/>
          </p:nvSpPr>
          <p:spPr>
            <a:xfrm>
              <a:off x="10505737" y="3552875"/>
              <a:ext cx="168626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Converter vacuum vessel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1C14FB-4956-4ED9-841F-3A0CE1801541}"/>
                </a:ext>
              </a:extLst>
            </p:cNvPr>
            <p:cNvSpPr txBox="1"/>
            <p:nvPr/>
          </p:nvSpPr>
          <p:spPr>
            <a:xfrm>
              <a:off x="7460817" y="877313"/>
              <a:ext cx="193703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Catalyst vessels (3)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0FD2E-712F-4E35-9C0A-4C81FECE5626}"/>
              </a:ext>
            </a:extLst>
          </p:cNvPr>
          <p:cNvSpPr/>
          <p:nvPr/>
        </p:nvSpPr>
        <p:spPr>
          <a:xfrm>
            <a:off x="7255642" y="981074"/>
            <a:ext cx="14630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B2-6 Riemer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762A96-52B5-486C-8594-8FB95C677622}"/>
              </a:ext>
            </a:extLst>
          </p:cNvPr>
          <p:cNvSpPr/>
          <p:nvPr/>
        </p:nvSpPr>
        <p:spPr>
          <a:xfrm>
            <a:off x="3297500" y="4089123"/>
            <a:ext cx="1463040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B2-10 Platfoot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B484B-CA90-411B-9616-3BEAF708D0F3}"/>
              </a:ext>
            </a:extLst>
          </p:cNvPr>
          <p:cNvSpPr/>
          <p:nvPr/>
        </p:nvSpPr>
        <p:spPr>
          <a:xfrm>
            <a:off x="10370825" y="13503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1, 3</a:t>
            </a:r>
          </a:p>
        </p:txBody>
      </p:sp>
    </p:spTree>
    <p:extLst>
      <p:ext uri="{BB962C8B-B14F-4D97-AF65-F5344CB8AC3E}">
        <p14:creationId xmlns:p14="http://schemas.microsoft.com/office/powerpoint/2010/main" val="108134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39AD-79E4-4F95-B791-CF024B4C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Testing confirmed sapphire windows are suitable for LH</a:t>
            </a:r>
            <a:r>
              <a:rPr lang="en-US" baseline="-25000" dirty="0"/>
              <a:t>2</a:t>
            </a:r>
            <a:r>
              <a:rPr lang="en-US" dirty="0"/>
              <a:t> spin state measurement via Raman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E2C8-BBEF-4122-9C42-47F0D401D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33908"/>
            <a:ext cx="11430000" cy="1784635"/>
          </a:xfrm>
        </p:spPr>
        <p:txBody>
          <a:bodyPr/>
          <a:lstStyle/>
          <a:p>
            <a:r>
              <a:rPr lang="en-US" sz="2400" dirty="0"/>
              <a:t>Cyclic testing (30) of sapphire windows with cryogenic helium successfully demonstrated leak integrity  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EA13BC-AC7B-450E-8BCA-13835D4F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654" y="2526225"/>
            <a:ext cx="3355596" cy="346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B3D52-82DF-4C4C-B6D0-AD95A7F118BF}"/>
              </a:ext>
            </a:extLst>
          </p:cNvPr>
          <p:cNvSpPr txBox="1"/>
          <p:nvPr/>
        </p:nvSpPr>
        <p:spPr>
          <a:xfrm>
            <a:off x="3574156" y="6454414"/>
            <a:ext cx="252184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PPUP-500-TR0003-R00, Feb. 2021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D750EB-1898-44EF-BBAA-4C0277297984}"/>
              </a:ext>
            </a:extLst>
          </p:cNvPr>
          <p:cNvSpPr/>
          <p:nvPr/>
        </p:nvSpPr>
        <p:spPr>
          <a:xfrm>
            <a:off x="7363156" y="1270175"/>
            <a:ext cx="14630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B2-6 Riemer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37AB59-DC19-48FF-AAD1-4FF7E0889559}"/>
              </a:ext>
            </a:extLst>
          </p:cNvPr>
          <p:cNvGrpSpPr/>
          <p:nvPr/>
        </p:nvGrpSpPr>
        <p:grpSpPr>
          <a:xfrm>
            <a:off x="896646" y="2800554"/>
            <a:ext cx="6466510" cy="2976732"/>
            <a:chOff x="918418" y="3064543"/>
            <a:chExt cx="6466510" cy="29767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9BA454-34BF-46B1-82F4-BD91D6A9B438}"/>
                </a:ext>
              </a:extLst>
            </p:cNvPr>
            <p:cNvGrpSpPr/>
            <p:nvPr/>
          </p:nvGrpSpPr>
          <p:grpSpPr>
            <a:xfrm>
              <a:off x="918418" y="3064543"/>
              <a:ext cx="6466510" cy="2787271"/>
              <a:chOff x="409211" y="3802740"/>
              <a:chExt cx="6466510" cy="27872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FB57DBE-3A5B-451B-B153-35F097528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31397"/>
              <a:stretch/>
            </p:blipFill>
            <p:spPr>
              <a:xfrm>
                <a:off x="3660375" y="3802740"/>
                <a:ext cx="3215346" cy="2787271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83CDDE1-3226-4F6B-8349-2DC312F709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30412"/>
              <a:stretch/>
            </p:blipFill>
            <p:spPr>
              <a:xfrm>
                <a:off x="409211" y="3823701"/>
                <a:ext cx="3335475" cy="274534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B402237-1663-43BD-8485-4FA36BFB2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 l="68981" t="45982" r="4211" b="35972"/>
              <a:stretch/>
            </p:blipFill>
            <p:spPr>
              <a:xfrm>
                <a:off x="1871113" y="4890372"/>
                <a:ext cx="1256469" cy="502987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930F35-11AA-4D85-B25E-A971445618EE}"/>
                </a:ext>
              </a:extLst>
            </p:cNvPr>
            <p:cNvSpPr txBox="1"/>
            <p:nvPr/>
          </p:nvSpPr>
          <p:spPr>
            <a:xfrm>
              <a:off x="1954411" y="5680998"/>
              <a:ext cx="126348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First cycle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84EB60-F811-4D54-8C62-ACF92E924FCB}"/>
                </a:ext>
              </a:extLst>
            </p:cNvPr>
            <p:cNvSpPr txBox="1"/>
            <p:nvPr/>
          </p:nvSpPr>
          <p:spPr>
            <a:xfrm>
              <a:off x="5382749" y="5699643"/>
              <a:ext cx="130035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Last cycle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BE1771-2C8D-4BD9-82B9-963CA239ABD8}"/>
              </a:ext>
            </a:extLst>
          </p:cNvPr>
          <p:cNvSpPr/>
          <p:nvPr/>
        </p:nvSpPr>
        <p:spPr>
          <a:xfrm>
            <a:off x="10396138" y="80845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970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39AD-79E4-4F95-B791-CF024B4C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 Cryogenic Systems upgrades –  </a:t>
            </a:r>
            <a:br>
              <a:rPr lang="en-US" dirty="0"/>
            </a:br>
            <a:r>
              <a:rPr lang="en-US" dirty="0"/>
              <a:t>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E2C8-BBEF-4122-9C42-47F0D401D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29908"/>
            <a:ext cx="11430000" cy="2498036"/>
          </a:xfrm>
        </p:spPr>
        <p:txBody>
          <a:bodyPr>
            <a:normAutofit/>
          </a:bodyPr>
          <a:lstStyle/>
          <a:p>
            <a:r>
              <a:rPr lang="en-US" sz="2400" dirty="0"/>
              <a:t>Hydrogen Refill System upgrade is most impacted by loss of P.5.4 L3  </a:t>
            </a:r>
          </a:p>
          <a:p>
            <a:pPr lvl="1"/>
            <a:r>
              <a:rPr lang="en-US" dirty="0"/>
              <a:t>Gas panel award is late</a:t>
            </a:r>
          </a:p>
          <a:p>
            <a:pPr lvl="1"/>
            <a:r>
              <a:rPr lang="en-US" dirty="0"/>
              <a:t>HRS can still be operational when needed in the extended outage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0FD2E-712F-4E35-9C0A-4C81FECE5626}"/>
              </a:ext>
            </a:extLst>
          </p:cNvPr>
          <p:cNvSpPr/>
          <p:nvPr/>
        </p:nvSpPr>
        <p:spPr>
          <a:xfrm>
            <a:off x="6351180" y="924822"/>
            <a:ext cx="14630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B2-6 Riemer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2EABEE-A398-485A-9408-81058DCC89E7}"/>
              </a:ext>
            </a:extLst>
          </p:cNvPr>
          <p:cNvSpPr txBox="1">
            <a:spLocks/>
          </p:cNvSpPr>
          <p:nvPr/>
        </p:nvSpPr>
        <p:spPr bwMode="auto">
          <a:xfrm>
            <a:off x="448055" y="5040086"/>
            <a:ext cx="11430000" cy="138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of in situ diagnostics for ortho/parahydrogen fraction is stalled due to COVID and staff issues  </a:t>
            </a:r>
          </a:p>
          <a:p>
            <a:pPr lvl="1"/>
            <a:r>
              <a:rPr lang="en-US" dirty="0"/>
              <a:t>A few tasks remain on laser optics, fiber probe   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0B9244A-F96C-4E41-B274-E5E937364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883" y="2678926"/>
            <a:ext cx="2743200" cy="2057400"/>
          </a:xfrm>
          <a:prstGeom prst="rect">
            <a:avLst/>
          </a:prstGeom>
        </p:spPr>
      </p:pic>
      <p:pic>
        <p:nvPicPr>
          <p:cNvPr id="7" name="Picture 6" descr="A picture containing indoor, gun&#10;&#10;Description automatically generated">
            <a:extLst>
              <a:ext uri="{FF2B5EF4-FFF2-40B4-BE49-F238E27FC236}">
                <a16:creationId xmlns:a16="http://schemas.microsoft.com/office/drawing/2014/main" id="{7DE84D14-D705-4789-8B85-D58F03AAA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5246" y="2921202"/>
            <a:ext cx="2057400" cy="1543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B8057-2C4C-4716-BDAB-D2BC0B85D5F3}"/>
              </a:ext>
            </a:extLst>
          </p:cNvPr>
          <p:cNvSpPr txBox="1"/>
          <p:nvPr/>
        </p:nvSpPr>
        <p:spPr>
          <a:xfrm>
            <a:off x="6905464" y="3142175"/>
            <a:ext cx="36151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HRS equipment. now 8760 will</a:t>
            </a:r>
          </a:p>
          <a:p>
            <a:pPr marL="174625" indent="-174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 moved outside</a:t>
            </a:r>
          </a:p>
          <a:p>
            <a:pPr marL="174625" indent="-174625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Have larger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capacity</a:t>
            </a:r>
          </a:p>
          <a:p>
            <a:pPr marL="174625" indent="-174625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Use standard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bottles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44C2B-652E-47CF-96DC-849DB2933332}"/>
              </a:ext>
            </a:extLst>
          </p:cNvPr>
          <p:cNvSpPr txBox="1"/>
          <p:nvPr/>
        </p:nvSpPr>
        <p:spPr>
          <a:xfrm>
            <a:off x="883484" y="4721427"/>
            <a:ext cx="265437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Existing hydrogen cabinet in 8760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E1A7D-86A9-449F-A84C-5BB92DFD1511}"/>
              </a:ext>
            </a:extLst>
          </p:cNvPr>
          <p:cNvSpPr txBox="1"/>
          <p:nvPr/>
        </p:nvSpPr>
        <p:spPr>
          <a:xfrm>
            <a:off x="4606398" y="3463879"/>
            <a:ext cx="56431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8760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F06D74-C8FE-4F2C-BA9D-DBF1F860ED34}"/>
              </a:ext>
            </a:extLst>
          </p:cNvPr>
          <p:cNvSpPr/>
          <p:nvPr/>
        </p:nvSpPr>
        <p:spPr>
          <a:xfrm>
            <a:off x="10370825" y="13503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26594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8A8413A-1EAC-4126-A49F-91E179616243}"/>
              </a:ext>
            </a:extLst>
          </p:cNvPr>
          <p:cNvGrpSpPr/>
          <p:nvPr/>
        </p:nvGrpSpPr>
        <p:grpSpPr>
          <a:xfrm>
            <a:off x="9341058" y="787829"/>
            <a:ext cx="2635141" cy="3720199"/>
            <a:chOff x="1959798" y="2766425"/>
            <a:chExt cx="2635141" cy="37201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DC58FC-9CAE-4F99-9CDF-91E301C5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9798" y="2766425"/>
              <a:ext cx="2635141" cy="37201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5A0AE3-39A5-45AC-80FB-CB5EF2CF5A01}"/>
                </a:ext>
              </a:extLst>
            </p:cNvPr>
            <p:cNvSpPr txBox="1"/>
            <p:nvPr/>
          </p:nvSpPr>
          <p:spPr>
            <a:xfrm>
              <a:off x="2143279" y="2804336"/>
              <a:ext cx="2377574" cy="4801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Gas panel #10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once-through – nose injector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FFE8DC-4E07-48C0-8E6D-CCADAB18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Progress for target gas injection utility upgrades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E90B0-E3EB-4DDF-8E53-84DA2576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81" y="1021710"/>
            <a:ext cx="8921517" cy="2972809"/>
          </a:xfrm>
        </p:spPr>
        <p:txBody>
          <a:bodyPr>
            <a:normAutofit/>
          </a:bodyPr>
          <a:lstStyle/>
          <a:p>
            <a:r>
              <a:rPr lang="en-US" sz="2400" dirty="0"/>
              <a:t>PPU will provide separate gas supplies for</a:t>
            </a:r>
          </a:p>
          <a:p>
            <a:pPr lvl="1"/>
            <a:r>
              <a:rPr lang="en-US" sz="2000" dirty="0"/>
              <a:t>Target bubblers ( ≤ 10 SLPM)</a:t>
            </a:r>
          </a:p>
          <a:p>
            <a:pPr lvl="1"/>
            <a:r>
              <a:rPr lang="en-US" sz="2000" dirty="0"/>
              <a:t>Target nose injector ( ≤ 10 SLPM)</a:t>
            </a:r>
          </a:p>
          <a:p>
            <a:r>
              <a:rPr lang="en-US" sz="2400" dirty="0"/>
              <a:t>Both have recirculation and once-through modes </a:t>
            </a:r>
          </a:p>
          <a:p>
            <a:r>
              <a:rPr lang="en-US" sz="2400" dirty="0"/>
              <a:t>Gas panel 10 design is complete</a:t>
            </a:r>
          </a:p>
          <a:p>
            <a:r>
              <a:rPr lang="en-US" sz="2400" dirty="0"/>
              <a:t>All recirculating compressors (4) were received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EA33D6-CDB0-432D-A09F-E9DDE0F52A74}"/>
              </a:ext>
            </a:extLst>
          </p:cNvPr>
          <p:cNvGrpSpPr/>
          <p:nvPr/>
        </p:nvGrpSpPr>
        <p:grpSpPr>
          <a:xfrm>
            <a:off x="5342942" y="3580811"/>
            <a:ext cx="3686616" cy="2743200"/>
            <a:chOff x="7287769" y="876976"/>
            <a:chExt cx="3686616" cy="2743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A1BCCF-1712-4474-8F2A-7D24E194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7769" y="876976"/>
              <a:ext cx="3686616" cy="274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4E6A41-DD8A-4E9F-984B-2C5E1A1EB277}"/>
                </a:ext>
              </a:extLst>
            </p:cNvPr>
            <p:cNvSpPr txBox="1"/>
            <p:nvPr/>
          </p:nvSpPr>
          <p:spPr>
            <a:xfrm>
              <a:off x="7757449" y="878675"/>
              <a:ext cx="2776722" cy="2585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Basement target gas utilities layout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5561A-D881-466C-A532-A96C7781C0B9}"/>
              </a:ext>
            </a:extLst>
          </p:cNvPr>
          <p:cNvGrpSpPr/>
          <p:nvPr/>
        </p:nvGrpSpPr>
        <p:grpSpPr>
          <a:xfrm>
            <a:off x="1467892" y="3923711"/>
            <a:ext cx="3200400" cy="2400300"/>
            <a:chOff x="5433781" y="4278987"/>
            <a:chExt cx="3200400" cy="2400300"/>
          </a:xfrm>
        </p:grpSpPr>
        <p:pic>
          <p:nvPicPr>
            <p:cNvPr id="6" name="Picture 5" descr="A picture containing indoor, green, plastic&#10;&#10;Description automatically generated">
              <a:extLst>
                <a:ext uri="{FF2B5EF4-FFF2-40B4-BE49-F238E27FC236}">
                  <a16:creationId xmlns:a16="http://schemas.microsoft.com/office/drawing/2014/main" id="{87AC3331-C717-49F1-8432-BF2D91947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3781" y="4278987"/>
              <a:ext cx="3200400" cy="24003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89626-F81D-4272-8D73-BCC3272ECE86}"/>
                </a:ext>
              </a:extLst>
            </p:cNvPr>
            <p:cNvSpPr txBox="1"/>
            <p:nvPr/>
          </p:nvSpPr>
          <p:spPr>
            <a:xfrm>
              <a:off x="5829732" y="4312592"/>
              <a:ext cx="2501006" cy="3139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KNF gas compressor (4)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D594D3-E156-4DAC-837B-63F39BA09820}"/>
              </a:ext>
            </a:extLst>
          </p:cNvPr>
          <p:cNvSpPr/>
          <p:nvPr/>
        </p:nvSpPr>
        <p:spPr>
          <a:xfrm>
            <a:off x="10356382" y="9158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708991-6A66-467F-9BE7-2D74014EB761}"/>
              </a:ext>
            </a:extLst>
          </p:cNvPr>
          <p:cNvSpPr/>
          <p:nvPr/>
        </p:nvSpPr>
        <p:spPr>
          <a:xfrm>
            <a:off x="7368466" y="858894"/>
            <a:ext cx="1586532" cy="255389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B2-7 Ahlschwede</a:t>
            </a:r>
          </a:p>
        </p:txBody>
      </p:sp>
    </p:spTree>
    <p:extLst>
      <p:ext uri="{BB962C8B-B14F-4D97-AF65-F5344CB8AC3E}">
        <p14:creationId xmlns:p14="http://schemas.microsoft.com/office/powerpoint/2010/main" val="1292506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E8DC-4E07-48C0-8E6D-CCADAB18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Challenges for gas injection upgrades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E90B0-E3EB-4DDF-8E53-84DA2576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01062"/>
            <a:ext cx="11430000" cy="1829694"/>
          </a:xfrm>
        </p:spPr>
        <p:txBody>
          <a:bodyPr/>
          <a:lstStyle/>
          <a:p>
            <a:r>
              <a:rPr lang="en-US" dirty="0"/>
              <a:t>Two installations of molecular sieve beds (MSB) planned</a:t>
            </a:r>
          </a:p>
          <a:p>
            <a:pPr lvl="1"/>
            <a:r>
              <a:rPr lang="en-US" dirty="0"/>
              <a:t>MOTS equipment room and GAR  </a:t>
            </a:r>
          </a:p>
          <a:p>
            <a:pPr lvl="1"/>
            <a:r>
              <a:rPr lang="en-US" dirty="0"/>
              <a:t>Same design for both locations</a:t>
            </a:r>
          </a:p>
          <a:p>
            <a:pPr lvl="1"/>
            <a:r>
              <a:rPr lang="en-US" dirty="0"/>
              <a:t>Each has four vessels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9BDBD0-4CEB-4144-B9DF-44E4A0BE732C}"/>
              </a:ext>
            </a:extLst>
          </p:cNvPr>
          <p:cNvGrpSpPr/>
          <p:nvPr/>
        </p:nvGrpSpPr>
        <p:grpSpPr>
          <a:xfrm>
            <a:off x="8628929" y="1501611"/>
            <a:ext cx="3329204" cy="2605697"/>
            <a:chOff x="779136" y="3808484"/>
            <a:chExt cx="3329204" cy="26056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538270-3772-41B3-A61C-ED67E4425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94"/>
            <a:stretch/>
          </p:blipFill>
          <p:spPr>
            <a:xfrm>
              <a:off x="779136" y="3854016"/>
              <a:ext cx="1590531" cy="205836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B45432-3A19-47B5-98EE-3D1FBC85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4465" y="3808484"/>
              <a:ext cx="1693875" cy="2066563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46A37B6-6309-4F4E-8644-581CABCA17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9973" y="5934050"/>
              <a:ext cx="3108367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lang="en-US" sz="2800" kern="1200" dirty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7388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31875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1400" dirty="0"/>
                <a:t>October 2020 PDR</a:t>
              </a:r>
            </a:p>
            <a:p>
              <a:pPr marL="0" indent="0" algn="ctr">
                <a:spcBef>
                  <a:spcPts val="0"/>
                </a:spcBef>
                <a:buFont typeface="Century Gothic" panose="020B0502020202020204" pitchFamily="34" charset="0"/>
                <a:buNone/>
              </a:pPr>
              <a:r>
                <a:rPr lang="en-US" sz="1400" dirty="0"/>
                <a:t>6” OD vessel, clam shell shielding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31B259-3D0B-401C-BBA4-0EBD4726B747}"/>
              </a:ext>
            </a:extLst>
          </p:cNvPr>
          <p:cNvSpPr/>
          <p:nvPr/>
        </p:nvSpPr>
        <p:spPr>
          <a:xfrm>
            <a:off x="10356382" y="8164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E6E8A9-2C75-43A1-9941-4411645BC408}"/>
              </a:ext>
            </a:extLst>
          </p:cNvPr>
          <p:cNvSpPr/>
          <p:nvPr/>
        </p:nvSpPr>
        <p:spPr>
          <a:xfrm>
            <a:off x="10219460" y="4960527"/>
            <a:ext cx="1630630" cy="255389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B2-7 Ahlschwede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E3A801-8EDB-4C77-AA85-806F1D665F1A}"/>
              </a:ext>
            </a:extLst>
          </p:cNvPr>
          <p:cNvSpPr/>
          <p:nvPr/>
        </p:nvSpPr>
        <p:spPr>
          <a:xfrm>
            <a:off x="10251163" y="5766097"/>
            <a:ext cx="1567224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B2-9 Berrocal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3303B1-911E-4B45-85CF-5DE3F0C51FD1}"/>
              </a:ext>
            </a:extLst>
          </p:cNvPr>
          <p:cNvSpPr/>
          <p:nvPr/>
        </p:nvSpPr>
        <p:spPr>
          <a:xfrm>
            <a:off x="10219460" y="5326009"/>
            <a:ext cx="1630630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B2-8 Stephens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98DFCC-C0B1-4685-8342-B72E7DF7D6D0}"/>
              </a:ext>
            </a:extLst>
          </p:cNvPr>
          <p:cNvGrpSpPr/>
          <p:nvPr/>
        </p:nvGrpSpPr>
        <p:grpSpPr>
          <a:xfrm>
            <a:off x="429767" y="2862355"/>
            <a:ext cx="9005883" cy="3895090"/>
            <a:chOff x="429767" y="2862355"/>
            <a:chExt cx="9005883" cy="3895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EAACC4-09F5-42C0-844F-4B85991F76B9}"/>
                </a:ext>
              </a:extLst>
            </p:cNvPr>
            <p:cNvGrpSpPr/>
            <p:nvPr/>
          </p:nvGrpSpPr>
          <p:grpSpPr>
            <a:xfrm>
              <a:off x="6649910" y="3458502"/>
              <a:ext cx="2785740" cy="3284664"/>
              <a:chOff x="6427433" y="3352145"/>
              <a:chExt cx="2785740" cy="328466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FC131B5-3D39-4ACE-AB4E-78DB061444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30" r="3108"/>
              <a:stretch/>
            </p:blipFill>
            <p:spPr>
              <a:xfrm>
                <a:off x="7479525" y="3352145"/>
                <a:ext cx="1280051" cy="257051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3A242B9-9B98-40A1-B831-689E4657A067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8820" y="3558753"/>
                <a:ext cx="610627" cy="2241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30AD49F-2A01-43DB-B03C-AF043003874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427433" y="5962778"/>
                <a:ext cx="2785740" cy="674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288925" indent="-288925" algn="l" rtl="0" eaLnBrk="1" fontAlgn="base" hangingPunct="1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Font typeface="Century Gothic" panose="020B0502020202020204" pitchFamily="34" charset="0"/>
                  <a:buChar char="•"/>
                  <a:defRPr lang="en-US" sz="2800" kern="1200" dirty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7388" indent="-288925" algn="l" rtl="0" eaLnBrk="1" fontAlgn="base" hangingPunct="1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Font typeface="Century Gothic" panose="020B0502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2pPr>
                <a:lvl3pPr marL="1031875" indent="-288925" algn="l" rtl="0" eaLnBrk="1" fontAlgn="base" hangingPunct="1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Font typeface="Century Gothic" panose="020B0502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3pPr>
                <a:lvl4pPr marL="1144588" indent="-173038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4pPr>
                <a:lvl5pPr marL="1482725" indent="-222250" algn="l" rtl="0" eaLnBrk="1" fontAlgn="base" hangingPunct="1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US" sz="1400" dirty="0"/>
                  <a:t>Current design</a:t>
                </a:r>
              </a:p>
              <a:p>
                <a:pPr marL="0" indent="0" algn="ctr">
                  <a:spcBef>
                    <a:spcPts val="0"/>
                  </a:spcBef>
                  <a:buFont typeface="Century Gothic" panose="020B0502020202020204" pitchFamily="34" charset="0"/>
                  <a:buNone/>
                </a:pPr>
                <a:r>
                  <a:rPr lang="en-US" sz="1400" dirty="0"/>
                  <a:t>3” OD vessel, lead poured in casing shielding</a:t>
                </a:r>
              </a:p>
            </p:txBody>
          </p:sp>
        </p:grp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EE78050-CAEC-4906-969E-51A3744361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8054" y="2862355"/>
              <a:ext cx="8401711" cy="534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88925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lang="en-US" sz="2800" kern="1200" dirty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7388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31875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Design was restarted after the Oct. 2020 PDR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1478EB4-40FF-4F8C-85FA-4091175CEDC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9767" y="3396554"/>
              <a:ext cx="6563242" cy="336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88925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lang="en-US" sz="2800" kern="1200" dirty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7388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31875" indent="-288925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dirty="0"/>
                <a:t>Issues with paint on shield blocks and high source term </a:t>
              </a:r>
            </a:p>
            <a:p>
              <a:pPr lvl="1"/>
              <a:r>
                <a:rPr lang="en-US" dirty="0"/>
                <a:t>Redesign progress has been slower than desired </a:t>
              </a:r>
            </a:p>
            <a:p>
              <a:pPr lvl="1"/>
              <a:r>
                <a:rPr lang="en-US" dirty="0"/>
                <a:t>FDR has slipped to October </a:t>
              </a:r>
            </a:p>
            <a:p>
              <a:pPr lvl="2"/>
              <a:r>
                <a:rPr lang="en-US" dirty="0"/>
                <a:t>Combined with gas recirculation FDR</a:t>
              </a:r>
            </a:p>
            <a:p>
              <a:pPr lvl="1"/>
              <a:r>
                <a:rPr lang="en-US" dirty="0"/>
                <a:t>Schedule delay has eliminated float to the installation schedules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1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E8DC-4E07-48C0-8E6D-CCADAB18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MOTS upgrades: generally good progress </a:t>
            </a:r>
            <a:br>
              <a:rPr lang="en-US" dirty="0"/>
            </a:br>
            <a:r>
              <a:rPr lang="en-US" dirty="0"/>
              <a:t>Challenge with MSB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E90B0-E3EB-4DDF-8E53-84DA2576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86840"/>
            <a:ext cx="7714615" cy="5196840"/>
          </a:xfrm>
        </p:spPr>
        <p:txBody>
          <a:bodyPr>
            <a:normAutofit/>
          </a:bodyPr>
          <a:lstStyle/>
          <a:p>
            <a:r>
              <a:rPr lang="en-US" dirty="0"/>
              <a:t>MOTS and GAR overhead cranes installed </a:t>
            </a:r>
          </a:p>
          <a:p>
            <a:r>
              <a:rPr lang="en-US" dirty="0"/>
              <a:t>Delay bed installation completed (early) </a:t>
            </a:r>
          </a:p>
          <a:p>
            <a:r>
              <a:rPr lang="en-US" dirty="0" err="1"/>
              <a:t>CuO</a:t>
            </a:r>
            <a:r>
              <a:rPr lang="en-US" dirty="0"/>
              <a:t> bed shielding fabrication complete </a:t>
            </a:r>
          </a:p>
          <a:p>
            <a:r>
              <a:rPr lang="en-US" dirty="0"/>
              <a:t>Fabrications of new cold trap &amp; shielding are underway </a:t>
            </a:r>
          </a:p>
          <a:p>
            <a:pPr lvl="1"/>
            <a:r>
              <a:rPr lang="en-US" dirty="0"/>
              <a:t>New primary unit sized for 25 SLPM gas flow </a:t>
            </a:r>
          </a:p>
          <a:p>
            <a:pPr lvl="1"/>
            <a:r>
              <a:rPr lang="en-US" dirty="0"/>
              <a:t>Existing cold trap will get upgraded cold head and become a back-up unit </a:t>
            </a:r>
          </a:p>
          <a:p>
            <a:endParaRPr lang="en-US" dirty="0"/>
          </a:p>
          <a:p>
            <a:r>
              <a:rPr lang="en-US" dirty="0"/>
              <a:t>MSB design delay has reduced float for timely installation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8BE7F2-ABE3-4395-B75B-BB345A7CC8D2}"/>
              </a:ext>
            </a:extLst>
          </p:cNvPr>
          <p:cNvGrpSpPr/>
          <p:nvPr/>
        </p:nvGrpSpPr>
        <p:grpSpPr>
          <a:xfrm>
            <a:off x="8177821" y="763684"/>
            <a:ext cx="3566124" cy="2674593"/>
            <a:chOff x="8177821" y="763684"/>
            <a:chExt cx="3566124" cy="2674593"/>
          </a:xfrm>
        </p:grpSpPr>
        <p:pic>
          <p:nvPicPr>
            <p:cNvPr id="4" name="Picture 3" descr="A close-up of a white board&#10;&#10;Description automatically generated with low confidence">
              <a:extLst>
                <a:ext uri="{FF2B5EF4-FFF2-40B4-BE49-F238E27FC236}">
                  <a16:creationId xmlns:a16="http://schemas.microsoft.com/office/drawing/2014/main" id="{BD718AAB-5B2B-4F31-B4DB-A35F53A7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7821" y="763684"/>
              <a:ext cx="3566124" cy="26745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DAC57F-7DE0-4F58-88B9-68E2C1C2F322}"/>
                </a:ext>
              </a:extLst>
            </p:cNvPr>
            <p:cNvSpPr txBox="1"/>
            <p:nvPr/>
          </p:nvSpPr>
          <p:spPr>
            <a:xfrm>
              <a:off x="8360757" y="2992725"/>
              <a:ext cx="1467068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GAR Crane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D8D61E-FACE-48E1-9B65-861900217D84}"/>
              </a:ext>
            </a:extLst>
          </p:cNvPr>
          <p:cNvGrpSpPr/>
          <p:nvPr/>
        </p:nvGrpSpPr>
        <p:grpSpPr>
          <a:xfrm>
            <a:off x="8177821" y="3572068"/>
            <a:ext cx="3581275" cy="2675858"/>
            <a:chOff x="3848039" y="3754805"/>
            <a:chExt cx="3581275" cy="26758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F2CFAE-05E0-4CB0-9AA1-151E4B186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3190" y="3754805"/>
              <a:ext cx="3566124" cy="26758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ECE869-C1F4-41CE-9DFB-890068E274FA}"/>
                </a:ext>
              </a:extLst>
            </p:cNvPr>
            <p:cNvSpPr txBox="1"/>
            <p:nvPr/>
          </p:nvSpPr>
          <p:spPr>
            <a:xfrm>
              <a:off x="3848039" y="3754805"/>
              <a:ext cx="3566124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Delay Bed Vessel and Cartridge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3562B7-4550-4291-9A9C-155557B1C0EE}"/>
              </a:ext>
            </a:extLst>
          </p:cNvPr>
          <p:cNvSpPr/>
          <p:nvPr/>
        </p:nvSpPr>
        <p:spPr>
          <a:xfrm>
            <a:off x="5663953" y="860245"/>
            <a:ext cx="1534362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B2-8 Stephens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DAF818-E7D9-43B1-B595-A15D8D8B2426}"/>
              </a:ext>
            </a:extLst>
          </p:cNvPr>
          <p:cNvSpPr/>
          <p:nvPr/>
        </p:nvSpPr>
        <p:spPr>
          <a:xfrm>
            <a:off x="10127974" y="91581"/>
            <a:ext cx="1964658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1-3</a:t>
            </a:r>
          </a:p>
        </p:txBody>
      </p:sp>
    </p:spTree>
    <p:extLst>
      <p:ext uri="{BB962C8B-B14F-4D97-AF65-F5344CB8AC3E}">
        <p14:creationId xmlns:p14="http://schemas.microsoft.com/office/powerpoint/2010/main" val="31261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E8DC-4E07-48C0-8E6D-CCADAB18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Controls designs are making progress</a:t>
            </a:r>
            <a:br>
              <a:rPr lang="en-US" dirty="0"/>
            </a:br>
            <a:r>
              <a:rPr lang="en-US" dirty="0"/>
              <a:t>Scope grew notably, and schedule has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E90B0-E3EB-4DDF-8E53-84DA2576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86840"/>
            <a:ext cx="11430000" cy="4915382"/>
          </a:xfrm>
        </p:spPr>
        <p:txBody>
          <a:bodyPr/>
          <a:lstStyle/>
          <a:p>
            <a:r>
              <a:rPr lang="en-US" dirty="0"/>
              <a:t>2021 scope growth partly due to late incorporation of second MSB into controls project plans  </a:t>
            </a:r>
          </a:p>
          <a:p>
            <a:r>
              <a:rPr lang="en-US" dirty="0"/>
              <a:t>PCR was processed in March 2021</a:t>
            </a:r>
          </a:p>
          <a:p>
            <a:pPr lvl="1"/>
            <a:r>
              <a:rPr lang="en-US" dirty="0"/>
              <a:t>P.5.10.3 cost grew by $720k</a:t>
            </a:r>
          </a:p>
          <a:p>
            <a:pPr lvl="1"/>
            <a:r>
              <a:rPr lang="en-US" dirty="0"/>
              <a:t>Schedule slip on controls design completion is as much as 318 days</a:t>
            </a:r>
          </a:p>
          <a:p>
            <a:r>
              <a:rPr lang="en-US" dirty="0"/>
              <a:t>Delays in completing other P.5 L3 designs are affecting completion of controls designs </a:t>
            </a:r>
          </a:p>
          <a:p>
            <a:pPr lvl="1"/>
            <a:r>
              <a:rPr lang="en-US" dirty="0"/>
              <a:t>MSB, gas recirculation, HRS</a:t>
            </a:r>
          </a:p>
          <a:p>
            <a:r>
              <a:rPr lang="en-US" dirty="0"/>
              <a:t>Resource challenges with controls designs have been relieved with subcontractor engineer and designer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BA328D-5E80-4CCE-A45D-8E997F29AC5A}"/>
              </a:ext>
            </a:extLst>
          </p:cNvPr>
          <p:cNvSpPr/>
          <p:nvPr/>
        </p:nvSpPr>
        <p:spPr>
          <a:xfrm>
            <a:off x="10386874" y="2150298"/>
            <a:ext cx="1560755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B2-9 Berrocal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7369E1-3470-4823-8F1C-BE9B3E6C5F9B}"/>
              </a:ext>
            </a:extLst>
          </p:cNvPr>
          <p:cNvSpPr/>
          <p:nvPr/>
        </p:nvSpPr>
        <p:spPr>
          <a:xfrm>
            <a:off x="10127974" y="91581"/>
            <a:ext cx="1964658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419421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3651-1A95-4A84-B3E8-597A6076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64272"/>
            <a:ext cx="11430000" cy="978729"/>
          </a:xfrm>
        </p:spPr>
        <p:txBody>
          <a:bodyPr/>
          <a:lstStyle/>
          <a:p>
            <a:r>
              <a:rPr lang="en-US" dirty="0"/>
              <a:t>All P.5 analyses for facility safety issues are complete and documentation updates are underway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3E047-4A94-48CB-8C78-1AEABD44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868557"/>
            <a:ext cx="11430000" cy="4433664"/>
          </a:xfrm>
        </p:spPr>
        <p:txBody>
          <a:bodyPr/>
          <a:lstStyle/>
          <a:p>
            <a:r>
              <a:rPr lang="en-US" dirty="0"/>
              <a:t>Documentation updates for FSAD-NF and ASE are in progress</a:t>
            </a:r>
          </a:p>
          <a:p>
            <a:pPr lvl="1"/>
            <a:r>
              <a:rPr lang="en-US" dirty="0"/>
              <a:t>Effects of 2 MW/1.3 GeV &amp; 60-y life on credited monolith boundaries</a:t>
            </a:r>
          </a:p>
          <a:p>
            <a:pPr lvl="1"/>
            <a:r>
              <a:rPr lang="en-US" dirty="0"/>
              <a:t>Changes in mercury spallation product inventory from PPU operation and FTS life extension</a:t>
            </a:r>
          </a:p>
          <a:p>
            <a:pPr lvl="1"/>
            <a:r>
              <a:rPr lang="en-US" dirty="0"/>
              <a:t>High-flow gas injection </a:t>
            </a:r>
          </a:p>
          <a:p>
            <a:pPr lvl="1"/>
            <a:r>
              <a:rPr lang="en-US" dirty="0"/>
              <a:t>Increase in CMS hydrogen inventory</a:t>
            </a:r>
          </a:p>
          <a:p>
            <a:pPr lvl="1"/>
            <a:r>
              <a:rPr lang="en-US" dirty="0"/>
              <a:t>Migration of catalyst in CMS</a:t>
            </a:r>
          </a:p>
          <a:p>
            <a:pPr lvl="1"/>
            <a:endParaRPr lang="en-US" dirty="0"/>
          </a:p>
          <a:p>
            <a:r>
              <a:rPr lang="en-US" dirty="0"/>
              <a:t>Beam Power Limiting System is assigned to P.4 Ring Systems </a:t>
            </a:r>
          </a:p>
          <a:p>
            <a:pPr lvl="1"/>
            <a:r>
              <a:rPr lang="en-US" dirty="0"/>
              <a:t>FTS System requirements document was provided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1EF5B5-0630-41CC-A045-8C022612F5CE}"/>
              </a:ext>
            </a:extLst>
          </p:cNvPr>
          <p:cNvSpPr/>
          <p:nvPr/>
        </p:nvSpPr>
        <p:spPr>
          <a:xfrm>
            <a:off x="7026041" y="1374096"/>
            <a:ext cx="1463040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B2-10 Platfoot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833600-3277-4240-A10E-CD190AD24156}"/>
              </a:ext>
            </a:extLst>
          </p:cNvPr>
          <p:cNvSpPr/>
          <p:nvPr/>
        </p:nvSpPr>
        <p:spPr>
          <a:xfrm>
            <a:off x="10141805" y="89724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 – high-level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WBS elements have equipment and controls installations</a:t>
            </a:r>
          </a:p>
          <a:p>
            <a:pPr lvl="1"/>
            <a:r>
              <a:rPr lang="en-US" dirty="0"/>
              <a:t>P.5.3 	 Mercury Process Systems: OFT, in-cell gas hardware*</a:t>
            </a:r>
          </a:p>
          <a:p>
            <a:pPr lvl="1"/>
            <a:r>
              <a:rPr lang="en-US" dirty="0"/>
              <a:t>P.5.4 	 Moderator Cryogenic Systems: Converter, HRS, O/P diagnostics</a:t>
            </a:r>
          </a:p>
          <a:p>
            <a:pPr lvl="1"/>
            <a:r>
              <a:rPr lang="en-US" dirty="0"/>
              <a:t>P.5.6 	 Target Utilities: Gas Panel 10, gas recirculation, MSB-GAR</a:t>
            </a:r>
          </a:p>
          <a:p>
            <a:pPr lvl="1"/>
            <a:r>
              <a:rPr lang="en-US" dirty="0"/>
              <a:t>P.5.8 	 MOTS: Delay bed, cold traps**, </a:t>
            </a:r>
            <a:r>
              <a:rPr lang="en-US" dirty="0" err="1"/>
              <a:t>CuO</a:t>
            </a:r>
            <a:r>
              <a:rPr lang="en-US" dirty="0"/>
              <a:t> bed, MSB-MOTS</a:t>
            </a:r>
          </a:p>
          <a:p>
            <a:pPr lvl="1"/>
            <a:r>
              <a:rPr lang="en-US" dirty="0"/>
              <a:t>P.5.9 	 2 MW Target: Target module, jumper hardware</a:t>
            </a:r>
          </a:p>
          <a:p>
            <a:pPr lvl="1"/>
            <a:r>
              <a:rPr lang="en-US" dirty="0"/>
              <a:t>P.5.10.3 Controls for above system installations </a:t>
            </a:r>
          </a:p>
          <a:p>
            <a:r>
              <a:rPr lang="en-US" dirty="0"/>
              <a:t>All except P.5.4 are essential for Target power-lifetime KPP</a:t>
            </a:r>
          </a:p>
          <a:p>
            <a:pPr lvl="1"/>
            <a:r>
              <a:rPr lang="en-US" dirty="0"/>
              <a:t>These need to be installed, tested and ready by the middle of the extended outage </a:t>
            </a:r>
          </a:p>
          <a:p>
            <a:pPr lvl="1"/>
            <a:r>
              <a:rPr lang="en-US" dirty="0"/>
              <a:t>Mini-ARR will be conducted to authorize integrated testing / commissioning of target / mercury / gas systems </a:t>
            </a:r>
            <a:r>
              <a:rPr lang="en-US" i="1" dirty="0"/>
              <a:t>without beam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86E89-68EA-444B-9809-2485326B8D7D}"/>
              </a:ext>
            </a:extLst>
          </p:cNvPr>
          <p:cNvSpPr txBox="1"/>
          <p:nvPr/>
        </p:nvSpPr>
        <p:spPr>
          <a:xfrm>
            <a:off x="1417550" y="5897286"/>
            <a:ext cx="992771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*in-cell gas hardware requires that vent line shield block be installed – ops responsibility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**backup cold trap will wait until last PPU outage</a:t>
            </a: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  <p:pic>
        <p:nvPicPr>
          <p:cNvPr id="5" name="Picture 4" descr="A picture containing mountain, tree, outdoor, nature&#10;&#10;Description automatically generated">
            <a:extLst>
              <a:ext uri="{FF2B5EF4-FFF2-40B4-BE49-F238E27FC236}">
                <a16:creationId xmlns:a16="http://schemas.microsoft.com/office/drawing/2014/main" id="{255D016B-753E-4A87-83A1-C917AA8DA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9" t="32925" r="28802" b="41299"/>
          <a:stretch/>
        </p:blipFill>
        <p:spPr>
          <a:xfrm>
            <a:off x="4687407" y="813816"/>
            <a:ext cx="6948190" cy="34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6B73-981A-48E3-8097-451526EA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 – Status Summary Schedule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B7B503DB-6880-4662-8314-3415A2040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030" y="947738"/>
            <a:ext cx="7697290" cy="53546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64D023-265B-44E0-8CFB-A3BB1E8FDDDC}"/>
              </a:ext>
            </a:extLst>
          </p:cNvPr>
          <p:cNvGrpSpPr/>
          <p:nvPr/>
        </p:nvGrpSpPr>
        <p:grpSpPr>
          <a:xfrm>
            <a:off x="429767" y="1752664"/>
            <a:ext cx="1930213" cy="4649748"/>
            <a:chOff x="429767" y="1752664"/>
            <a:chExt cx="1930213" cy="464974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FC20B73-FC74-433E-8793-9B53C841BF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767" y="5997487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2298DCA-320D-4FD9-B595-EB9ACC7CA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6303" y="2871154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B089CF-9BC8-44EB-95BA-D8034BA1F4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6303" y="2311909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F90B67-F911-49F6-856D-9F140B0F3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7495" y="1752664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EDF55E-3BFA-40F1-81FA-7EDC3FD7BEB2}"/>
                </a:ext>
              </a:extLst>
            </p:cNvPr>
            <p:cNvSpPr txBox="1"/>
            <p:nvPr/>
          </p:nvSpPr>
          <p:spPr>
            <a:xfrm>
              <a:off x="718062" y="5866881"/>
              <a:ext cx="1476593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Installation scope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862F54-F729-41B2-B602-D14D57B60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6303" y="3476905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EA35CE-75B6-435A-8775-685B900010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5660" y="4557986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F866CF9-9563-4F49-A18A-9B6C40F20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5660" y="5254391"/>
              <a:ext cx="274320" cy="274320"/>
            </a:xfrm>
            <a:prstGeom prst="ellipse">
              <a:avLst/>
            </a:prstGeom>
            <a:solidFill>
              <a:srgbClr val="FFC00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61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48A3E-1054-4230-9EB5-5DE45C5B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 Installation plan alignment with ops 5-yr schedule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E7D55-6591-47D4-8583-6AE8BA3106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67" y="946002"/>
            <a:ext cx="9275606" cy="548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43662-DD21-4B1F-AAEA-1F6B14B65BA0}"/>
              </a:ext>
            </a:extLst>
          </p:cNvPr>
          <p:cNvGrpSpPr/>
          <p:nvPr/>
        </p:nvGrpSpPr>
        <p:grpSpPr>
          <a:xfrm>
            <a:off x="7293924" y="2204127"/>
            <a:ext cx="4913488" cy="2076472"/>
            <a:chOff x="7293924" y="2204127"/>
            <a:chExt cx="4913488" cy="20764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A289AC-49F8-432A-B19A-4590869E9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5373" y="3689202"/>
              <a:ext cx="2502039" cy="25764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B46A8B-3D64-40B8-A975-F18ACEECE9B7}"/>
                </a:ext>
              </a:extLst>
            </p:cNvPr>
            <p:cNvSpPr/>
            <p:nvPr/>
          </p:nvSpPr>
          <p:spPr>
            <a:xfrm>
              <a:off x="7666892" y="4049487"/>
              <a:ext cx="1055077" cy="2311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FA5BD4-FA80-44A2-AEE1-7C16020056FE}"/>
                </a:ext>
              </a:extLst>
            </p:cNvPr>
            <p:cNvCxnSpPr>
              <a:cxnSpLocks/>
              <a:stCxn id="5" idx="1"/>
              <a:endCxn id="2" idx="3"/>
            </p:cNvCxnSpPr>
            <p:nvPr/>
          </p:nvCxnSpPr>
          <p:spPr>
            <a:xfrm flipH="1">
              <a:off x="8721969" y="3818022"/>
              <a:ext cx="983404" cy="34702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6C5F6DD9-E0A2-40F9-9549-AE52416C03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3924" y="3765526"/>
              <a:ext cx="182880" cy="161778"/>
            </a:xfrm>
            <a:prstGeom prst="triangl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0B3A0-D118-43E4-AFE2-F28163961320}"/>
                </a:ext>
              </a:extLst>
            </p:cNvPr>
            <p:cNvSpPr txBox="1"/>
            <p:nvPr/>
          </p:nvSpPr>
          <p:spPr>
            <a:xfrm>
              <a:off x="9705373" y="2204127"/>
              <a:ext cx="2352649" cy="1061829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Essential P.5 installations complete, tested and results documented. </a:t>
              </a:r>
            </a:p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Procedures updated.</a:t>
              </a:r>
            </a:p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Training complete.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200CEE7-6716-4539-AAD2-D9D07319A49E}"/>
                </a:ext>
              </a:extLst>
            </p:cNvPr>
            <p:cNvCxnSpPr/>
            <p:nvPr/>
          </p:nvCxnSpPr>
          <p:spPr>
            <a:xfrm flipH="1">
              <a:off x="7476804" y="2774731"/>
              <a:ext cx="2228569" cy="1071684"/>
            </a:xfrm>
            <a:prstGeom prst="straightConnector1">
              <a:avLst/>
            </a:prstGeom>
            <a:ln w="38100">
              <a:solidFill>
                <a:srgbClr val="00B05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2961095-94A3-452F-A387-A02CE254C2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321" y="757609"/>
            <a:ext cx="10058400" cy="4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and Estimate to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DFA59-182C-45E1-8772-9E44FEFD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90413"/>
            <a:ext cx="11430000" cy="7901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FTS Systems spending is close to half of BAC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F0204-F03E-4154-BA50-5EED32E84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258"/>
          <a:stretch/>
        </p:blipFill>
        <p:spPr>
          <a:xfrm>
            <a:off x="429767" y="2172817"/>
            <a:ext cx="5669280" cy="33947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439BAC-4D86-4FBF-8739-F289B7FF6767}"/>
              </a:ext>
            </a:extLst>
          </p:cNvPr>
          <p:cNvGrpSpPr>
            <a:grpSpLocks noChangeAspect="1"/>
          </p:cNvGrpSpPr>
          <p:nvPr/>
        </p:nvGrpSpPr>
        <p:grpSpPr>
          <a:xfrm>
            <a:off x="6307575" y="2172817"/>
            <a:ext cx="5669280" cy="3657984"/>
            <a:chOff x="6163054" y="3251644"/>
            <a:chExt cx="5486400" cy="35399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DA450E-C2A9-4361-B6B6-2883568FD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42"/>
            <a:stretch/>
          </p:blipFill>
          <p:spPr>
            <a:xfrm>
              <a:off x="6163054" y="3727558"/>
              <a:ext cx="5486400" cy="30640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22055E-BC00-406E-BCE3-947AD13DD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2504"/>
            <a:stretch/>
          </p:blipFill>
          <p:spPr>
            <a:xfrm>
              <a:off x="6163054" y="3251644"/>
              <a:ext cx="5486400" cy="4759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400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9D3E36-3B22-4FA3-B365-B79F6443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A64751-D46A-452C-AB2C-FC610EA04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Remaining neutronics scope transferred to P.8.1 and P.5.1</a:t>
            </a:r>
          </a:p>
          <a:p>
            <a:r>
              <a:rPr lang="en-US" dirty="0"/>
              <a:t>Hg Systems cost went up after CD-2/3 </a:t>
            </a:r>
          </a:p>
          <a:p>
            <a:pPr lvl="1"/>
            <a:r>
              <a:rPr lang="en-US" dirty="0"/>
              <a:t>then down some with GLS removal </a:t>
            </a:r>
          </a:p>
          <a:p>
            <a:r>
              <a:rPr lang="en-US" dirty="0"/>
              <a:t>Savings in 2 MW Target due to lower actual costs and less oversight travel</a:t>
            </a:r>
          </a:p>
          <a:p>
            <a:r>
              <a:rPr lang="en-US" dirty="0"/>
              <a:t>Controls cost up mostly due to 2</a:t>
            </a:r>
            <a:r>
              <a:rPr lang="en-US" baseline="30000" dirty="0"/>
              <a:t>nd</a:t>
            </a:r>
            <a:r>
              <a:rPr lang="en-US" dirty="0"/>
              <a:t> MSB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1AA7CD-7786-4572-8CFE-7AF1181E3CE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011B2-415A-4183-A5CB-9247079C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" y="3776334"/>
            <a:ext cx="11430000" cy="23861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6237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6699-A786-4D29-AAF9-19A0A64D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 and CPI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387F6-E827-46F0-A99E-066C2215D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09906"/>
            <a:ext cx="11430000" cy="1583155"/>
          </a:xfrm>
        </p:spPr>
        <p:txBody>
          <a:bodyPr/>
          <a:lstStyle/>
          <a:p>
            <a:r>
              <a:rPr lang="en-US" dirty="0"/>
              <a:t>Schedule and cost are on track in recent months</a:t>
            </a:r>
          </a:p>
          <a:p>
            <a:r>
              <a:rPr lang="en-US" dirty="0"/>
              <a:t>Low SPI in Jan-Feb were largely due to target PO milestones 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8D0BD1D-7E2E-40BA-B8F3-05891C4445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017303"/>
              </p:ext>
            </p:extLst>
          </p:nvPr>
        </p:nvGraphicFramePr>
        <p:xfrm>
          <a:off x="502157" y="2530303"/>
          <a:ext cx="11285219" cy="3224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1948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8BCB-1DD3-4260-B9A8-BE03B9DE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23330"/>
          </a:xfrm>
        </p:spPr>
        <p:txBody>
          <a:bodyPr/>
          <a:lstStyle/>
          <a:p>
            <a:r>
              <a:rPr lang="en-US" dirty="0"/>
              <a:t>Cost Estimate by FY</a:t>
            </a:r>
            <a:br>
              <a:rPr lang="en-US" dirty="0"/>
            </a:br>
            <a:r>
              <a:rPr lang="en-US" sz="2800" dirty="0"/>
              <a:t>Includes FY21 Actual Costs Oct – May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277678-4F6E-490D-87ED-FD7BD3936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526959"/>
            <a:ext cx="11430000" cy="6657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end of PPU is in sight for FTS Systems spending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AF9EA7-A881-4372-8FB9-F6D0E743434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179D4-D162-4A9D-8D35-2A786096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0" y="2192720"/>
            <a:ext cx="6583680" cy="39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AE14-6AF6-457F-B358-C2C00E6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A8E6C-C843-486B-B21C-38CEC872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36342"/>
            <a:ext cx="11430000" cy="51658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end of PPU is in sight for FTS Systems labor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DFBCB-0334-4B6C-B206-D5136EB8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882" y="1868854"/>
            <a:ext cx="9595936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6FE6-817D-4884-AC7B-0E473002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Register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591FC-3AAB-4D59-A007-B13E97D33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Eight risks</a:t>
            </a:r>
          </a:p>
          <a:p>
            <a:pPr lvl="1"/>
            <a:r>
              <a:rPr lang="en-US" dirty="0"/>
              <a:t>Pre-Mitigated Ranking: 3 Low, 4 Medium, 1 High</a:t>
            </a:r>
          </a:p>
          <a:p>
            <a:pPr lvl="1"/>
            <a:r>
              <a:rPr lang="en-US" dirty="0"/>
              <a:t>Pre-Mitigated Ranking: 4 Low, 4 Medium </a:t>
            </a:r>
          </a:p>
          <a:p>
            <a:endParaRPr lang="en-US" dirty="0"/>
          </a:p>
          <a:p>
            <a:r>
              <a:rPr lang="en-US" dirty="0"/>
              <a:t>High risk items</a:t>
            </a:r>
          </a:p>
          <a:p>
            <a:pPr lvl="1"/>
            <a:r>
              <a:rPr lang="en-US" dirty="0"/>
              <a:t>None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D56348-A3BB-4935-8D48-3D542F7E356B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58392-DE7C-407A-B769-C6573E4E84E9}"/>
              </a:ext>
            </a:extLst>
          </p:cNvPr>
          <p:cNvSpPr txBox="1"/>
          <p:nvPr/>
        </p:nvSpPr>
        <p:spPr>
          <a:xfrm>
            <a:off x="1958138" y="4816144"/>
            <a:ext cx="781976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Century Gothic" panose="020B0502020202020204" pitchFamily="34" charset="0"/>
                <a:cs typeface="+mn-cs"/>
              </a:rPr>
              <a:t>We will soon re-activate T-P.5-003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latin typeface="Century Gothic" panose="020B0502020202020204" pitchFamily="34" charset="0"/>
                <a:cs typeface="+mn-cs"/>
              </a:rPr>
              <a:t>Aluminum Proton Beam window assumption</a:t>
            </a:r>
          </a:p>
        </p:txBody>
      </p:sp>
    </p:spTree>
    <p:extLst>
      <p:ext uri="{BB962C8B-B14F-4D97-AF65-F5344CB8AC3E}">
        <p14:creationId xmlns:p14="http://schemas.microsoft.com/office/powerpoint/2010/main" val="129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A380-3DCB-4AFA-94DF-5FEF43EB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are Identified and Monitored</a:t>
            </a:r>
          </a:p>
        </p:txBody>
      </p:sp>
      <p:pic>
        <p:nvPicPr>
          <p:cNvPr id="4" name="Content Placeholder 16">
            <a:extLst>
              <a:ext uri="{FF2B5EF4-FFF2-40B4-BE49-F238E27FC236}">
                <a16:creationId xmlns:a16="http://schemas.microsoft.com/office/drawing/2014/main" id="{F353EB2A-5EDE-4148-B91C-A25618F5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0" y="947738"/>
            <a:ext cx="11185770" cy="53546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2782EB-9933-4D35-889E-F9844FCC36DB}"/>
              </a:ext>
            </a:extLst>
          </p:cNvPr>
          <p:cNvGrpSpPr/>
          <p:nvPr/>
        </p:nvGrpSpPr>
        <p:grpSpPr>
          <a:xfrm>
            <a:off x="243389" y="1742616"/>
            <a:ext cx="9648927" cy="4873691"/>
            <a:chOff x="243389" y="1742616"/>
            <a:chExt cx="9648927" cy="48736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5C1D0C3-716E-42A8-ABEA-F8F26678FC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3228" y="6309360"/>
              <a:ext cx="274320" cy="274320"/>
            </a:xfrm>
            <a:prstGeom prst="ellipse">
              <a:avLst/>
            </a:prstGeom>
            <a:solidFill>
              <a:srgbClr val="00B0F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77BD5B5-0FED-44A2-B8BA-F227A096C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389" y="4632962"/>
              <a:ext cx="274320" cy="274320"/>
            </a:xfrm>
            <a:prstGeom prst="ellipse">
              <a:avLst/>
            </a:prstGeom>
            <a:solidFill>
              <a:srgbClr val="00B0F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AEFC0B-3E89-4FAA-8825-833ED677B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389" y="4007595"/>
              <a:ext cx="274320" cy="274320"/>
            </a:xfrm>
            <a:prstGeom prst="ellipse">
              <a:avLst/>
            </a:prstGeom>
            <a:solidFill>
              <a:srgbClr val="00B0F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AD939D-6F8C-4229-B0A8-A24783494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389" y="1742616"/>
              <a:ext cx="274320" cy="274320"/>
            </a:xfrm>
            <a:prstGeom prst="ellipse">
              <a:avLst/>
            </a:prstGeom>
            <a:solidFill>
              <a:srgbClr val="00B0F0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E7258E-7F01-49CA-8929-E9039151C6E1}"/>
                </a:ext>
              </a:extLst>
            </p:cNvPr>
            <p:cNvSpPr txBox="1"/>
            <p:nvPr/>
          </p:nvSpPr>
          <p:spPr>
            <a:xfrm>
              <a:off x="3247548" y="6302375"/>
              <a:ext cx="6644768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Operations responsibilities; sustained communication is mitigation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20290C-F475-45FA-B973-917D35C6F805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3-4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242874"/>
            <a:ext cx="11430000" cy="5059348"/>
          </a:xfrm>
        </p:spPr>
        <p:txBody>
          <a:bodyPr/>
          <a:lstStyle/>
          <a:p>
            <a:r>
              <a:rPr lang="en-US" dirty="0"/>
              <a:t>CD-2/3 – July 2020</a:t>
            </a:r>
          </a:p>
          <a:p>
            <a:pPr lvl="1"/>
            <a:r>
              <a:rPr lang="en-US" dirty="0"/>
              <a:t>There were no recommendations for FTS Systems</a:t>
            </a:r>
          </a:p>
          <a:p>
            <a:r>
              <a:rPr lang="en-US" dirty="0"/>
              <a:t> All recommendations from prior DOE reviews are closed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4B32-B683-4253-9FD8-CEC2A3FF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FTS Systems high-level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D2F0-0C4D-4F0D-B406-AB2FC4AD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85900"/>
            <a:ext cx="11430000" cy="4816322"/>
          </a:xfrm>
        </p:spPr>
        <p:txBody>
          <a:bodyPr/>
          <a:lstStyle/>
          <a:p>
            <a:r>
              <a:rPr lang="en-US" dirty="0"/>
              <a:t>Reliably operate the First Target Station at 2.0 MW with 1.3 GeV proton pulses delivered at 60 Hz </a:t>
            </a:r>
          </a:p>
          <a:p>
            <a:endParaRPr lang="en-US" dirty="0"/>
          </a:p>
          <a:p>
            <a:r>
              <a:rPr lang="en-US" dirty="0"/>
              <a:t>Assure consistent neutron pulses with LH</a:t>
            </a:r>
            <a:r>
              <a:rPr lang="en-US" baseline="-25000" dirty="0"/>
              <a:t>2</a:t>
            </a:r>
            <a:r>
              <a:rPr lang="en-US" dirty="0"/>
              <a:t> moderator catalysts and diagnostics </a:t>
            </a:r>
          </a:p>
          <a:p>
            <a:endParaRPr lang="en-US" dirty="0"/>
          </a:p>
          <a:p>
            <a:r>
              <a:rPr lang="en-US" dirty="0"/>
              <a:t>Confirm FTS facility lifetime extension from 40 to 60 years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38BC2E-F4C7-4929-A58B-9C2AC95AA10F}"/>
              </a:ext>
            </a:extLst>
          </p:cNvPr>
          <p:cNvSpPr txBox="1"/>
          <p:nvPr/>
        </p:nvSpPr>
        <p:spPr>
          <a:xfrm>
            <a:off x="10458517" y="4126933"/>
            <a:ext cx="16401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– DONE </a:t>
            </a: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USIs related to FTS Systems have all been analyzed and have a clear path in documentation updates to the FSAD-NF and ASE</a:t>
            </a:r>
          </a:p>
          <a:p>
            <a:pPr lvl="1"/>
            <a:endParaRPr lang="en-US" dirty="0"/>
          </a:p>
          <a:p>
            <a:r>
              <a:rPr lang="en-US" dirty="0"/>
              <a:t>COVID-19 impacts  </a:t>
            </a:r>
          </a:p>
          <a:p>
            <a:pPr lvl="1"/>
            <a:r>
              <a:rPr lang="en-US" dirty="0"/>
              <a:t>Vendor delays in delivering hardware have been minimal</a:t>
            </a:r>
          </a:p>
          <a:p>
            <a:pPr lvl="2"/>
            <a:r>
              <a:rPr lang="en-US" dirty="0"/>
              <a:t>Some deliveries have been early</a:t>
            </a:r>
          </a:p>
          <a:p>
            <a:pPr lvl="1"/>
            <a:r>
              <a:rPr lang="en-US" dirty="0"/>
              <a:t>Fabrication oversight travel to vendors has been curtailed</a:t>
            </a:r>
          </a:p>
          <a:p>
            <a:pPr lvl="2"/>
            <a:r>
              <a:rPr lang="en-US" dirty="0"/>
              <a:t>Target, MOTS</a:t>
            </a:r>
          </a:p>
          <a:p>
            <a:pPr lvl="2"/>
            <a:r>
              <a:rPr lang="en-US" dirty="0"/>
              <a:t>Business travel remains constrained </a:t>
            </a:r>
          </a:p>
          <a:p>
            <a:endParaRPr lang="en-US" dirty="0"/>
          </a:p>
          <a:p>
            <a:r>
              <a:rPr lang="en-US" dirty="0"/>
              <a:t>Delays in parts of P.5 scope driven by factors other than COVID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8E5BCE-DEC0-4FAF-90B7-08294D20B80C}"/>
              </a:ext>
            </a:extLst>
          </p:cNvPr>
          <p:cNvSpPr/>
          <p:nvPr/>
        </p:nvSpPr>
        <p:spPr>
          <a:xfrm>
            <a:off x="9872830" y="1832820"/>
            <a:ext cx="1599645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B2-10 Platfoot</a:t>
            </a: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5450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Replace P.5.4 L3 CAM  </a:t>
            </a:r>
          </a:p>
          <a:p>
            <a:r>
              <a:rPr lang="en-US" dirty="0"/>
              <a:t>Complete all outstanding designs</a:t>
            </a:r>
          </a:p>
          <a:p>
            <a:pPr lvl="1"/>
            <a:r>
              <a:rPr lang="en-US" dirty="0"/>
              <a:t>Mercury Overflow Tank</a:t>
            </a:r>
          </a:p>
          <a:p>
            <a:pPr lvl="1"/>
            <a:r>
              <a:rPr lang="en-US" dirty="0"/>
              <a:t>Target utilities – molecular sieve bed and gas recirculation</a:t>
            </a:r>
          </a:p>
          <a:p>
            <a:pPr lvl="1"/>
            <a:r>
              <a:rPr lang="en-US" dirty="0"/>
              <a:t>Hydrogen refill system </a:t>
            </a:r>
          </a:p>
          <a:p>
            <a:pPr lvl="1"/>
            <a:r>
              <a:rPr lang="en-US" dirty="0"/>
              <a:t>Ortho/para hydrogen diagnostic</a:t>
            </a:r>
          </a:p>
          <a:p>
            <a:pPr lvl="1"/>
            <a:r>
              <a:rPr lang="en-US" dirty="0"/>
              <a:t>Controls </a:t>
            </a:r>
          </a:p>
          <a:p>
            <a:r>
              <a:rPr lang="en-US" dirty="0"/>
              <a:t>Place orders for remaining equipment </a:t>
            </a:r>
          </a:p>
          <a:p>
            <a:r>
              <a:rPr lang="en-US" dirty="0"/>
              <a:t>Focus more on installation plans </a:t>
            </a:r>
          </a:p>
          <a:p>
            <a:pPr lvl="1"/>
            <a:r>
              <a:rPr lang="en-US" dirty="0"/>
              <a:t>Add resolution to tasks, with resource types identified</a:t>
            </a:r>
          </a:p>
          <a:p>
            <a:pPr lvl="1"/>
            <a:r>
              <a:rPr lang="en-US" dirty="0"/>
              <a:t>Coordinate with operations groups, project office </a:t>
            </a:r>
          </a:p>
          <a:p>
            <a:r>
              <a:rPr lang="en-US" dirty="0"/>
              <a:t>Operate and learn from Test Target #1</a:t>
            </a:r>
          </a:p>
          <a:p>
            <a:r>
              <a:rPr lang="en-US" dirty="0"/>
              <a:t>Identify operating procedures needing updates for PPU</a:t>
            </a:r>
          </a:p>
          <a:p>
            <a:pPr lvl="1"/>
            <a:r>
              <a:rPr lang="en-US" dirty="0"/>
              <a:t>Prepare associated list of staff training needs for ARRs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555982" y="365760"/>
            <a:ext cx="2053098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 1-2,</a:t>
            </a:r>
            <a:r>
              <a:rPr lang="en-US" b="1" baseline="0" dirty="0">
                <a:solidFill>
                  <a:schemeClr val="bg1"/>
                </a:solidFill>
              </a:rPr>
              <a:t> 4-5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Excellent progress in target fabrications is being realized</a:t>
            </a:r>
          </a:p>
          <a:p>
            <a:r>
              <a:rPr lang="en-US" dirty="0"/>
              <a:t>Decision on GLS made after benefits judged not worth risks </a:t>
            </a:r>
          </a:p>
          <a:p>
            <a:r>
              <a:rPr lang="en-US" dirty="0"/>
              <a:t>Preparations for FTS facility safety are in good shape</a:t>
            </a:r>
          </a:p>
          <a:p>
            <a:r>
              <a:rPr lang="en-US" dirty="0"/>
              <a:t>Remaining designs to finalize are getting maximum attention</a:t>
            </a:r>
          </a:p>
          <a:p>
            <a:pPr lvl="1"/>
            <a:r>
              <a:rPr lang="en-US" dirty="0"/>
              <a:t>Matrixed staff is stretched thin, doing best as possible</a:t>
            </a:r>
          </a:p>
          <a:p>
            <a:pPr lvl="1"/>
            <a:r>
              <a:rPr lang="en-US" dirty="0"/>
              <a:t>Use of subcontractors is helping, but not most efficient </a:t>
            </a:r>
          </a:p>
          <a:p>
            <a:r>
              <a:rPr lang="en-US" dirty="0"/>
              <a:t>Schedule float to key installation dates has eroded on utilities, MOTS, and controls </a:t>
            </a:r>
          </a:p>
          <a:p>
            <a:pPr lvl="1"/>
            <a:r>
              <a:rPr lang="en-US" dirty="0"/>
              <a:t>Early project completion is still possible</a:t>
            </a:r>
          </a:p>
          <a:p>
            <a:r>
              <a:rPr lang="en-US" dirty="0"/>
              <a:t>Personnel changes have had effects but are being dealt with</a:t>
            </a:r>
          </a:p>
          <a:p>
            <a:r>
              <a:rPr lang="en-US" dirty="0"/>
              <a:t>Focus to shift from design to procurement, fabrication, installation and commission over the coming year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A13A7B-C614-4693-804F-B98A08C3EFC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1-5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F4B8-6F47-41F7-92AC-9397244D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 Changes since CD-2/3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EE4530E-1A43-4B44-A8DC-75C2DDD44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282210"/>
            <a:ext cx="11430000" cy="6729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8740A3-BF3B-4258-9630-7B331DE68C16}"/>
              </a:ext>
            </a:extLst>
          </p:cNvPr>
          <p:cNvSpPr txBox="1">
            <a:spLocks/>
          </p:cNvSpPr>
          <p:nvPr/>
        </p:nvSpPr>
        <p:spPr bwMode="auto">
          <a:xfrm>
            <a:off x="447675" y="3544410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P.5.1 Estimate at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E27E0-5DF2-45E3-A823-3540F8099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181359"/>
            <a:ext cx="9601200" cy="12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7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EE30F-3842-41E8-BD77-E0AF3A57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 Cost Estimate by FY</a:t>
            </a:r>
          </a:p>
        </p:txBody>
      </p:sp>
      <p:graphicFrame>
        <p:nvGraphicFramePr>
          <p:cNvPr id="4" name="Content Placeholder 17">
            <a:extLst>
              <a:ext uri="{FF2B5EF4-FFF2-40B4-BE49-F238E27FC236}">
                <a16:creationId xmlns:a16="http://schemas.microsoft.com/office/drawing/2014/main" id="{428EE1B5-207F-411A-862E-9D3F752E504D}"/>
              </a:ext>
            </a:extLst>
          </p:cNvPr>
          <p:cNvGraphicFramePr>
            <a:graphicFrameLocks/>
          </p:cNvGraphicFramePr>
          <p:nvPr/>
        </p:nvGraphicFramePr>
        <p:xfrm>
          <a:off x="447675" y="947738"/>
          <a:ext cx="11430000" cy="535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64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356F-AE5A-4DF9-B505-839179F1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2694"/>
            <a:ext cx="11430000" cy="539496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60AF32-FCD3-4F8E-80F1-C20171E01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586181"/>
              </p:ext>
            </p:extLst>
          </p:nvPr>
        </p:nvGraphicFramePr>
        <p:xfrm>
          <a:off x="532740" y="2050057"/>
          <a:ext cx="5486400" cy="37418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3195026978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1434236785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40721152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System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Bernie Riemer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98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Neutronics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Franz Gallmeier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284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Mercury Process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Makayla Edwards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0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Moderator Cryogenic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Bernie Riemer </a:t>
                      </a:r>
                      <a:r>
                        <a:rPr lang="en-US" sz="1000" b="0" dirty="0"/>
                        <a:t>(interim)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67689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Vessel &amp; Shielding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Oscar Martinez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15228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Target Utility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Erica Ahlschwede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007519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Instrument Systems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Oscar Martinez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086424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Mercury Off-gas Treatment Sys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Greg Stephens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68330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 MW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Kevin Johns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09397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Safety, Controls &amp;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Charlotte Barbier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98732"/>
                  </a:ext>
                </a:extLst>
              </a:tr>
              <a:tr h="322642">
                <a:tc>
                  <a:txBody>
                    <a:bodyPr/>
                    <a:lstStyle/>
                    <a:p>
                      <a:r>
                        <a:rPr lang="en-US" sz="1400" b="1" dirty="0"/>
                        <a:t>P.5.11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Gas Injection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Charlotte Barbier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78027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3DB2EB0B-0979-4E76-AA9C-F2302B248B34}"/>
              </a:ext>
            </a:extLst>
          </p:cNvPr>
          <p:cNvSpPr/>
          <p:nvPr/>
        </p:nvSpPr>
        <p:spPr>
          <a:xfrm>
            <a:off x="532740" y="5990471"/>
            <a:ext cx="5486400" cy="3200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Scope Completed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F8A9B8-9E79-4818-AE34-BED129AFD8A0}"/>
              </a:ext>
            </a:extLst>
          </p:cNvPr>
          <p:cNvSpPr/>
          <p:nvPr/>
        </p:nvSpPr>
        <p:spPr>
          <a:xfrm>
            <a:off x="532740" y="2441139"/>
            <a:ext cx="5486400" cy="3200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C4A12B-BABF-4E10-B74D-4F6C19E14B2F}"/>
              </a:ext>
            </a:extLst>
          </p:cNvPr>
          <p:cNvSpPr/>
          <p:nvPr/>
        </p:nvSpPr>
        <p:spPr>
          <a:xfrm>
            <a:off x="532740" y="3555679"/>
            <a:ext cx="5486400" cy="3200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008362-C0FA-426F-921E-C2E36B53B4D5}"/>
              </a:ext>
            </a:extLst>
          </p:cNvPr>
          <p:cNvSpPr/>
          <p:nvPr/>
        </p:nvSpPr>
        <p:spPr>
          <a:xfrm>
            <a:off x="532740" y="4187914"/>
            <a:ext cx="5486400" cy="3200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EDEC84-B8C8-4369-A5E0-9C8B0F35F5BF}"/>
              </a:ext>
            </a:extLst>
          </p:cNvPr>
          <p:cNvSpPr/>
          <p:nvPr/>
        </p:nvSpPr>
        <p:spPr>
          <a:xfrm>
            <a:off x="532740" y="5482562"/>
            <a:ext cx="5486400" cy="3200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062D28-1445-41CC-935F-255EEE29FAFA}"/>
              </a:ext>
            </a:extLst>
          </p:cNvPr>
          <p:cNvGrpSpPr/>
          <p:nvPr/>
        </p:nvGrpSpPr>
        <p:grpSpPr>
          <a:xfrm>
            <a:off x="2154127" y="42076"/>
            <a:ext cx="9862145" cy="6414634"/>
            <a:chOff x="2154127" y="42076"/>
            <a:chExt cx="9862145" cy="64146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4B11602-5B89-4EA8-92F2-F78A0680D014}"/>
                </a:ext>
              </a:extLst>
            </p:cNvPr>
            <p:cNvGrpSpPr/>
            <p:nvPr/>
          </p:nvGrpSpPr>
          <p:grpSpPr>
            <a:xfrm>
              <a:off x="6853541" y="281257"/>
              <a:ext cx="2744869" cy="3081885"/>
              <a:chOff x="6405759" y="95655"/>
              <a:chExt cx="2744869" cy="308188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EEF4317-08A9-4C91-BFF4-B8B54DA0E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BFBFD"/>
                  </a:clrFrom>
                  <a:clrTo>
                    <a:srgbClr val="FBFB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56" t="4992" r="5349" b="13914"/>
              <a:stretch/>
            </p:blipFill>
            <p:spPr>
              <a:xfrm>
                <a:off x="6405759" y="434340"/>
                <a:ext cx="2744869" cy="274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ACD9DD5-BC32-48BA-848C-60418B9A5646}"/>
                  </a:ext>
                </a:extLst>
              </p:cNvPr>
              <p:cNvSpPr txBox="1"/>
              <p:nvPr/>
            </p:nvSpPr>
            <p:spPr>
              <a:xfrm>
                <a:off x="6913395" y="95655"/>
                <a:ext cx="164495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en-US" sz="1100" dirty="0">
                    <a:latin typeface="+mn-lt"/>
                  </a:rPr>
                  <a:t>Ortho/parahydrogen </a:t>
                </a:r>
              </a:p>
              <a:p>
                <a:r>
                  <a:rPr lang="en-US" sz="1100" dirty="0">
                    <a:latin typeface="+mn-lt"/>
                  </a:rPr>
                  <a:t>converter assembly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AAEE18-9AF3-461F-AFE1-83FD7C156673}"/>
                </a:ext>
              </a:extLst>
            </p:cNvPr>
            <p:cNvGrpSpPr/>
            <p:nvPr/>
          </p:nvGrpSpPr>
          <p:grpSpPr>
            <a:xfrm>
              <a:off x="9573767" y="4612645"/>
              <a:ext cx="2286000" cy="1714500"/>
              <a:chOff x="9573767" y="4612645"/>
              <a:chExt cx="2286000" cy="1714500"/>
            </a:xfrm>
          </p:grpSpPr>
          <p:pic>
            <p:nvPicPr>
              <p:cNvPr id="29" name="Picture 28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039AA99E-8559-40D6-A8AF-C5942CB49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3767" y="4612645"/>
                <a:ext cx="2286000" cy="17145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3D2D10-C341-462D-9E63-84C79D9393FF}"/>
                  </a:ext>
                </a:extLst>
              </p:cNvPr>
              <p:cNvSpPr txBox="1"/>
              <p:nvPr/>
            </p:nvSpPr>
            <p:spPr>
              <a:xfrm>
                <a:off x="9651025" y="4702366"/>
                <a:ext cx="1059016" cy="375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18288" tIns="18288" rIns="18288" bIns="18288" rtlCol="0" anchor="ctr" anchorCtr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pPr algn="l"/>
                <a:r>
                  <a:rPr lang="en-US" sz="1100" dirty="0">
                    <a:latin typeface="+mn-lt"/>
                  </a:rPr>
                  <a:t>Test Tgt. #2 manifold block 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F21AE0-7527-49D3-8787-806B6F96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3767" y="42076"/>
              <a:ext cx="2286000" cy="245663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E2932E1-4756-4222-9C37-4C07126D9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4127" y="178736"/>
              <a:ext cx="2281552" cy="173736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B33746-F7B3-4283-BB06-886C1EFCFF65}"/>
                </a:ext>
              </a:extLst>
            </p:cNvPr>
            <p:cNvGrpSpPr/>
            <p:nvPr/>
          </p:nvGrpSpPr>
          <p:grpSpPr>
            <a:xfrm>
              <a:off x="6332233" y="3538145"/>
              <a:ext cx="2743200" cy="2918565"/>
              <a:chOff x="4315967" y="1361118"/>
              <a:chExt cx="2743200" cy="2918565"/>
            </a:xfrm>
          </p:grpSpPr>
          <p:pic>
            <p:nvPicPr>
              <p:cNvPr id="34" name="Picture 33" descr="A picture containing toy, LEGO&#10;&#10;Description automatically generated">
                <a:extLst>
                  <a:ext uri="{FF2B5EF4-FFF2-40B4-BE49-F238E27FC236}">
                    <a16:creationId xmlns:a16="http://schemas.microsoft.com/office/drawing/2014/main" id="{58693BAF-68F0-4FFD-A4B7-1C7434D71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15967" y="1361118"/>
                <a:ext cx="2743200" cy="291856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9EA6BE-82EF-4C88-8C26-B9F0B4A922EE}"/>
                  </a:ext>
                </a:extLst>
              </p:cNvPr>
              <p:cNvSpPr txBox="1"/>
              <p:nvPr/>
            </p:nvSpPr>
            <p:spPr>
              <a:xfrm>
                <a:off x="4315967" y="1367163"/>
                <a:ext cx="1200970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Hg pump OFT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41gal.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7464EB-90DA-44A1-9DF9-82942234914C}"/>
                </a:ext>
              </a:extLst>
            </p:cNvPr>
            <p:cNvGrpSpPr/>
            <p:nvPr/>
          </p:nvGrpSpPr>
          <p:grpSpPr>
            <a:xfrm>
              <a:off x="4484446" y="89547"/>
              <a:ext cx="2438400" cy="1645920"/>
              <a:chOff x="4484446" y="267101"/>
              <a:chExt cx="2438400" cy="1645920"/>
            </a:xfrm>
          </p:grpSpPr>
          <p:pic>
            <p:nvPicPr>
              <p:cNvPr id="5" name="Picture 4" descr="A picture containing indoor, green, plastic&#10;&#10;Description automatically generated">
                <a:extLst>
                  <a:ext uri="{FF2B5EF4-FFF2-40B4-BE49-F238E27FC236}">
                    <a16:creationId xmlns:a16="http://schemas.microsoft.com/office/drawing/2014/main" id="{049C2E53-BA19-4DA8-B7BD-7960AF036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06366" y="267101"/>
                <a:ext cx="2194560" cy="164592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960DE69-BE02-4B77-8A2A-9CFC8E035AB5}"/>
                  </a:ext>
                </a:extLst>
              </p:cNvPr>
              <p:cNvSpPr txBox="1"/>
              <p:nvPr/>
            </p:nvSpPr>
            <p:spPr>
              <a:xfrm>
                <a:off x="4484446" y="279637"/>
                <a:ext cx="2438400" cy="26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en-US" sz="1050" dirty="0">
                    <a:latin typeface="+mn-lt"/>
                  </a:rPr>
                  <a:t>Compressor for gas recirculation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5DAAB3-D553-45F4-828B-DCEC49E8CBBC}"/>
                </a:ext>
              </a:extLst>
            </p:cNvPr>
            <p:cNvGrpSpPr/>
            <p:nvPr/>
          </p:nvGrpSpPr>
          <p:grpSpPr>
            <a:xfrm>
              <a:off x="9273072" y="2645148"/>
              <a:ext cx="2743200" cy="1821062"/>
              <a:chOff x="9273072" y="2645148"/>
              <a:chExt cx="2743200" cy="182106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18E7FEA-750F-47D9-872B-1016F8D8A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73072" y="2645148"/>
                <a:ext cx="2743200" cy="1821062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22CC513-4713-4149-8FA0-2F89A353A86D}"/>
                  </a:ext>
                </a:extLst>
              </p:cNvPr>
              <p:cNvSpPr txBox="1"/>
              <p:nvPr/>
            </p:nvSpPr>
            <p:spPr>
              <a:xfrm>
                <a:off x="9651025" y="2709256"/>
                <a:ext cx="2233080" cy="206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18288" tIns="18288" rIns="18288" bIns="18288" rtlCol="0" anchor="ctr" anchorCtr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r>
                  <a:rPr lang="en-US" sz="1100" dirty="0">
                    <a:latin typeface="+mn-lt"/>
                  </a:rPr>
                  <a:t>Hg vessel front body machining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57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1AF58-2689-4D17-8FA7-E4EDC2598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" y="915999"/>
            <a:ext cx="1219880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7E33A-55F6-4DA8-B195-8D931F91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chart</a:t>
            </a:r>
          </a:p>
        </p:txBody>
      </p:sp>
      <p:sp>
        <p:nvSpPr>
          <p:cNvPr id="5" name="object 240">
            <a:extLst>
              <a:ext uri="{FF2B5EF4-FFF2-40B4-BE49-F238E27FC236}">
                <a16:creationId xmlns:a16="http://schemas.microsoft.com/office/drawing/2014/main" id="{499FC377-464A-4867-94F9-AD58700B6367}"/>
              </a:ext>
            </a:extLst>
          </p:cNvPr>
          <p:cNvSpPr/>
          <p:nvPr/>
        </p:nvSpPr>
        <p:spPr>
          <a:xfrm>
            <a:off x="931780" y="-910762"/>
            <a:ext cx="919692" cy="133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A2AF24-B7F6-469D-94E9-4BDB7E7F9F4D}"/>
              </a:ext>
            </a:extLst>
          </p:cNvPr>
          <p:cNvGrpSpPr/>
          <p:nvPr/>
        </p:nvGrpSpPr>
        <p:grpSpPr>
          <a:xfrm>
            <a:off x="1032215" y="1914552"/>
            <a:ext cx="11117870" cy="4389120"/>
            <a:chOff x="1050875" y="2081523"/>
            <a:chExt cx="11117870" cy="43891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989063-7D6E-4A91-9EE9-92D5F631A55A}"/>
                </a:ext>
              </a:extLst>
            </p:cNvPr>
            <p:cNvSpPr/>
            <p:nvPr/>
          </p:nvSpPr>
          <p:spPr>
            <a:xfrm>
              <a:off x="4371291" y="2081523"/>
              <a:ext cx="1005840" cy="2444093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087397-6CD6-492E-9272-6C9F261DACDF}"/>
                </a:ext>
              </a:extLst>
            </p:cNvPr>
            <p:cNvSpPr/>
            <p:nvPr/>
          </p:nvSpPr>
          <p:spPr>
            <a:xfrm>
              <a:off x="6667237" y="2081523"/>
              <a:ext cx="1005840" cy="2444093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676E34-C867-4A15-B23F-778FC6162CE0}"/>
                </a:ext>
              </a:extLst>
            </p:cNvPr>
            <p:cNvSpPr/>
            <p:nvPr/>
          </p:nvSpPr>
          <p:spPr>
            <a:xfrm>
              <a:off x="1050875" y="2081523"/>
              <a:ext cx="1005840" cy="4389120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044585-3AA5-4A9C-BBAC-024DBF902AF1}"/>
                </a:ext>
              </a:extLst>
            </p:cNvPr>
            <p:cNvSpPr/>
            <p:nvPr/>
          </p:nvSpPr>
          <p:spPr>
            <a:xfrm>
              <a:off x="2148981" y="3799035"/>
              <a:ext cx="1005840" cy="648055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19E95F-10C4-48F0-B285-BBEF69638CD0}"/>
                </a:ext>
              </a:extLst>
            </p:cNvPr>
            <p:cNvSpPr/>
            <p:nvPr/>
          </p:nvSpPr>
          <p:spPr>
            <a:xfrm>
              <a:off x="5553877" y="3799034"/>
              <a:ext cx="1005840" cy="648055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BEF911-588D-45FE-940E-4E95AB3ADC7F}"/>
                </a:ext>
              </a:extLst>
            </p:cNvPr>
            <p:cNvSpPr/>
            <p:nvPr/>
          </p:nvSpPr>
          <p:spPr>
            <a:xfrm>
              <a:off x="5241275" y="5883442"/>
              <a:ext cx="1806984" cy="433965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Completed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2C3F7F-5E6F-4B00-B31E-EEFBF36A40A8}"/>
                </a:ext>
              </a:extLst>
            </p:cNvPr>
            <p:cNvSpPr/>
            <p:nvPr/>
          </p:nvSpPr>
          <p:spPr>
            <a:xfrm>
              <a:off x="11162905" y="2081523"/>
              <a:ext cx="1005840" cy="2444093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7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399D-B47A-4382-B73D-5466C695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Progress since CD-2/3 </a:t>
            </a:r>
            <a:br>
              <a:rPr lang="en-US" dirty="0"/>
            </a:br>
            <a:r>
              <a:rPr lang="en-US" i="1" dirty="0"/>
              <a:t>12-Month Look-Ahead – from CD-2/3 July 2020 </a:t>
            </a:r>
            <a:r>
              <a:rPr lang="en-US" dirty="0"/>
              <a:t>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AF5CA-3FE3-4431-BDE5-737F80FD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43388"/>
            <a:ext cx="11430000" cy="5355074"/>
          </a:xfrm>
        </p:spPr>
        <p:txBody>
          <a:bodyPr/>
          <a:lstStyle/>
          <a:p>
            <a:r>
              <a:rPr lang="en-US" sz="2400" dirty="0"/>
              <a:t>Place order for PPU Test Target #2 </a:t>
            </a:r>
            <a:r>
              <a:rPr lang="en-US" sz="2400" dirty="0">
                <a:solidFill>
                  <a:srgbClr val="0070C0"/>
                </a:solidFill>
              </a:rPr>
              <a:t>– DONE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 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Place order for three production targets </a:t>
            </a:r>
            <a:r>
              <a:rPr lang="en-US" sz="2400" dirty="0">
                <a:solidFill>
                  <a:srgbClr val="0070C0"/>
                </a:solidFill>
              </a:rPr>
              <a:t>– DONE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 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Complete the off-normal hazard analysis for gas injection </a:t>
            </a:r>
            <a:r>
              <a:rPr lang="en-US" sz="2400" dirty="0">
                <a:solidFill>
                  <a:srgbClr val="0070C0"/>
                </a:solidFill>
              </a:rPr>
              <a:t>– DONE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 </a:t>
            </a:r>
            <a:endParaRPr lang="en-US" sz="2400" dirty="0"/>
          </a:p>
          <a:p>
            <a:r>
              <a:rPr lang="en-US" sz="2400" dirty="0"/>
              <a:t>Conduct installation mockup testing for </a:t>
            </a:r>
            <a:r>
              <a:rPr lang="en-US" sz="2400" strike="sngStrike" dirty="0"/>
              <a:t>GLS and </a:t>
            </a:r>
            <a:r>
              <a:rPr lang="en-US" sz="2400" dirty="0"/>
              <a:t>OFT </a:t>
            </a:r>
            <a:r>
              <a:rPr lang="en-US" sz="2400" dirty="0">
                <a:solidFill>
                  <a:srgbClr val="0070C0"/>
                </a:solidFill>
              </a:rPr>
              <a:t>– DONE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endParaRPr lang="en-US" sz="2400" dirty="0"/>
          </a:p>
          <a:p>
            <a:r>
              <a:rPr lang="en-US" sz="2400" dirty="0"/>
              <a:t>Mature remaining P.5.n upgrade designs to final status 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Done: Moderator LH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 Converter; MOTS Cold Trap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Nearly done: Mercury Overflow Tank (OFT) 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Challenges: Molecular sieve beds; hydrogen refill system; controls </a:t>
            </a:r>
            <a:endParaRPr lang="en-US" sz="2000" dirty="0"/>
          </a:p>
          <a:p>
            <a:r>
              <a:rPr lang="en-US" sz="2400" dirty="0"/>
              <a:t>Revisit P.5 risks </a:t>
            </a:r>
            <a:r>
              <a:rPr lang="en-US" sz="2400" dirty="0">
                <a:solidFill>
                  <a:srgbClr val="0070C0"/>
                </a:solidFill>
              </a:rPr>
              <a:t>– Regularly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2400" dirty="0"/>
          </a:p>
          <a:p>
            <a:r>
              <a:rPr lang="en-US" sz="2400" dirty="0"/>
              <a:t>Improve resolution of installation activities, outage planning coordination and required resources </a:t>
            </a:r>
            <a:r>
              <a:rPr lang="en-US" sz="2400" dirty="0">
                <a:solidFill>
                  <a:srgbClr val="0070C0"/>
                </a:solidFill>
              </a:rPr>
              <a:t>– </a:t>
            </a:r>
            <a:r>
              <a:rPr lang="en-US" sz="1800" dirty="0">
                <a:solidFill>
                  <a:srgbClr val="0070C0"/>
                </a:solidFill>
              </a:rPr>
              <a:t>Alignment w/ 5-yr plan; progress at L3 to ramp up after reviews</a:t>
            </a:r>
            <a:endParaRPr lang="en-US" sz="2400" dirty="0"/>
          </a:p>
          <a:p>
            <a:r>
              <a:rPr lang="en-US" sz="2400" dirty="0"/>
              <a:t>Continue to monitor good </a:t>
            </a:r>
            <a:r>
              <a:rPr lang="en-US" sz="2400" u="sng" dirty="0"/>
              <a:t>operations-supported progress </a:t>
            </a:r>
            <a:r>
              <a:rPr lang="en-US" sz="2400" dirty="0"/>
              <a:t>on CMS and gas injection </a:t>
            </a:r>
            <a:r>
              <a:rPr lang="en-US" sz="2400" dirty="0">
                <a:solidFill>
                  <a:srgbClr val="0070C0"/>
                </a:solidFill>
              </a:rPr>
              <a:t>– Executing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56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7213-4D03-46FC-A783-376D26F2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Challenges to FTS Systems –  </a:t>
            </a:r>
            <a:br>
              <a:rPr lang="en-US" dirty="0"/>
            </a:br>
            <a:r>
              <a:rPr lang="en-US" dirty="0"/>
              <a:t>Personnel/resources, design and scope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1724D-72DA-4F0E-89A5-6A603567B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42238"/>
            <a:ext cx="11430000" cy="4959983"/>
          </a:xfrm>
        </p:spPr>
        <p:txBody>
          <a:bodyPr>
            <a:normAutofit/>
          </a:bodyPr>
          <a:lstStyle/>
          <a:p>
            <a:r>
              <a:rPr lang="en-US" dirty="0"/>
              <a:t>Loss of Moderator Cryogenic Sys CAM and key subcontractor</a:t>
            </a:r>
          </a:p>
          <a:p>
            <a:pPr lvl="1"/>
            <a:r>
              <a:rPr lang="en-US" dirty="0"/>
              <a:t>Hydrogen refill system design progress stalled </a:t>
            </a:r>
          </a:p>
          <a:p>
            <a:pPr lvl="2"/>
            <a:r>
              <a:rPr lang="en-US" dirty="0"/>
              <a:t>Gas panel procurement on hold – was to be placed in March </a:t>
            </a:r>
          </a:p>
          <a:p>
            <a:pPr lvl="2"/>
            <a:r>
              <a:rPr lang="en-US" dirty="0"/>
              <a:t>Outdoor installation fire safety constraints only recently clarified </a:t>
            </a:r>
          </a:p>
          <a:p>
            <a:r>
              <a:rPr lang="en-US" dirty="0"/>
              <a:t>Molecular sieve bed (MSB) design restarted after Oct. 2020 PDR</a:t>
            </a:r>
          </a:p>
          <a:p>
            <a:pPr lvl="1"/>
            <a:r>
              <a:rPr lang="en-US" dirty="0"/>
              <a:t>Issues not flagged at PDR caused redesign starting in Jan. 2021</a:t>
            </a:r>
          </a:p>
          <a:p>
            <a:pPr lvl="1"/>
            <a:r>
              <a:rPr lang="en-US" dirty="0"/>
              <a:t>Final design review delayed to October 2021 </a:t>
            </a:r>
          </a:p>
          <a:p>
            <a:r>
              <a:rPr lang="en-US" dirty="0"/>
              <a:t>Controls scope growth and delay for design completion </a:t>
            </a:r>
          </a:p>
          <a:p>
            <a:pPr lvl="1"/>
            <a:r>
              <a:rPr lang="en-US" dirty="0"/>
              <a:t>Overburdened controls staff now augmented with subcontractors</a:t>
            </a:r>
          </a:p>
          <a:p>
            <a:pPr lvl="1"/>
            <a:r>
              <a:rPr lang="en-US" dirty="0"/>
              <a:t>Second MSB installation (GAR) added more I/</a:t>
            </a:r>
            <a:r>
              <a:rPr lang="en-US" dirty="0" err="1"/>
              <a:t>Os</a:t>
            </a:r>
            <a:r>
              <a:rPr lang="en-US" dirty="0"/>
              <a:t> that were not included in controls scope at CD-2/3 </a:t>
            </a:r>
          </a:p>
          <a:p>
            <a:pPr lvl="1"/>
            <a:r>
              <a:rPr lang="en-US" dirty="0"/>
              <a:t>Controls designs require near-final detail from other L3 systems </a:t>
            </a:r>
          </a:p>
        </p:txBody>
      </p:sp>
    </p:spTree>
    <p:extLst>
      <p:ext uri="{BB962C8B-B14F-4D97-AF65-F5344CB8AC3E}">
        <p14:creationId xmlns:p14="http://schemas.microsoft.com/office/powerpoint/2010/main" val="25070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E8DC-4E07-48C0-8E6D-CCADAB18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PPU Targets are in fabrication</a:t>
            </a:r>
            <a:br>
              <a:rPr lang="en-US" dirty="0"/>
            </a:br>
            <a:r>
              <a:rPr lang="en-US" dirty="0"/>
              <a:t>Actual prices came in lower than estimated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E90B0-E3EB-4DDF-8E53-84DA2576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86840"/>
            <a:ext cx="11430000" cy="5394960"/>
          </a:xfrm>
        </p:spPr>
        <p:txBody>
          <a:bodyPr>
            <a:normAutofit/>
          </a:bodyPr>
          <a:lstStyle/>
          <a:p>
            <a:r>
              <a:rPr lang="en-US" dirty="0"/>
              <a:t>1.4 MW target gas injection experience v-good</a:t>
            </a:r>
          </a:p>
          <a:p>
            <a:r>
              <a:rPr lang="en-US" dirty="0"/>
              <a:t>Test Target #1 delivery delayed from July  </a:t>
            </a:r>
          </a:p>
          <a:p>
            <a:pPr lvl="1"/>
            <a:r>
              <a:rPr lang="en-US" dirty="0"/>
              <a:t>Problems with water-cooled shroud welding</a:t>
            </a:r>
          </a:p>
          <a:p>
            <a:pPr lvl="1"/>
            <a:r>
              <a:rPr lang="en-US" dirty="0"/>
              <a:t>Delivery expected now </a:t>
            </a:r>
          </a:p>
          <a:p>
            <a:pPr lvl="1"/>
            <a:r>
              <a:rPr lang="en-US" dirty="0"/>
              <a:t>Operation to begin CY2022 </a:t>
            </a:r>
            <a:r>
              <a:rPr lang="en-US" dirty="0">
                <a:sym typeface="Wingdings" panose="05000000000000000000" pitchFamily="2" charset="2"/>
              </a:rPr>
              <a:t></a:t>
            </a:r>
            <a:endParaRPr lang="en-US" dirty="0"/>
          </a:p>
          <a:p>
            <a:r>
              <a:rPr lang="en-US" dirty="0"/>
              <a:t>Test Target #2 fabrication is progressing </a:t>
            </a:r>
          </a:p>
          <a:p>
            <a:pPr lvl="1"/>
            <a:r>
              <a:rPr lang="en-US" dirty="0"/>
              <a:t>This is identical to production target design</a:t>
            </a:r>
          </a:p>
          <a:p>
            <a:pPr lvl="1"/>
            <a:r>
              <a:rPr lang="en-US" dirty="0"/>
              <a:t>Delivery in March 2022; operation slated for Aug. 2022 </a:t>
            </a:r>
          </a:p>
          <a:p>
            <a:r>
              <a:rPr lang="en-US" dirty="0"/>
              <a:t>Fabrication of (3) production targets is underway</a:t>
            </a:r>
          </a:p>
          <a:p>
            <a:endParaRPr lang="en-US" dirty="0"/>
          </a:p>
          <a:p>
            <a:r>
              <a:rPr lang="en-US" dirty="0"/>
              <a:t>Oversight travel to vendor less than planned due to COVID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07ADAEAB-BE02-4AF9-8D59-40CE5D942326}"/>
              </a:ext>
            </a:extLst>
          </p:cNvPr>
          <p:cNvSpPr/>
          <p:nvPr/>
        </p:nvSpPr>
        <p:spPr>
          <a:xfrm>
            <a:off x="10047384" y="263434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1-3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A05200-00C6-4202-8561-9CD9BE7E25EB}"/>
              </a:ext>
            </a:extLst>
          </p:cNvPr>
          <p:cNvSpPr/>
          <p:nvPr/>
        </p:nvSpPr>
        <p:spPr>
          <a:xfrm>
            <a:off x="9139643" y="1369294"/>
            <a:ext cx="14630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B2-2 Winder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CBDC74-8E1B-4C69-A1E9-BEA6E570915E}"/>
              </a:ext>
            </a:extLst>
          </p:cNvPr>
          <p:cNvSpPr/>
          <p:nvPr/>
        </p:nvSpPr>
        <p:spPr>
          <a:xfrm>
            <a:off x="7201987" y="302559"/>
            <a:ext cx="14630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B2-3 Johns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48DA27-C031-4B07-B153-8619EEED7E71}"/>
              </a:ext>
            </a:extLst>
          </p:cNvPr>
          <p:cNvGrpSpPr/>
          <p:nvPr/>
        </p:nvGrpSpPr>
        <p:grpSpPr>
          <a:xfrm>
            <a:off x="9362629" y="1746932"/>
            <a:ext cx="2743200" cy="3931316"/>
            <a:chOff x="9281869" y="1608375"/>
            <a:chExt cx="2743200" cy="39313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D1F891-E895-4E98-B3D7-5B4E7DF62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281869" y="1882091"/>
              <a:ext cx="2743200" cy="3657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23939A-57D9-48E2-BD10-1FD1A50E36A4}"/>
                </a:ext>
              </a:extLst>
            </p:cNvPr>
            <p:cNvSpPr txBox="1"/>
            <p:nvPr/>
          </p:nvSpPr>
          <p:spPr>
            <a:xfrm>
              <a:off x="9527664" y="1608375"/>
              <a:ext cx="2135521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TT#1 mercury vessel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1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E799-2963-4208-9892-A1270512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64381"/>
            <a:ext cx="11430000" cy="978729"/>
          </a:xfrm>
        </p:spPr>
        <p:txBody>
          <a:bodyPr/>
          <a:lstStyle/>
          <a:p>
            <a:r>
              <a:rPr lang="en-US" dirty="0"/>
              <a:t>Decision was made to not proceed further with mercury return line gas-liquid separator (GLS)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AE88E-23B1-4371-9A06-44892FE9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33500"/>
            <a:ext cx="9434176" cy="3867150"/>
          </a:xfrm>
        </p:spPr>
        <p:txBody>
          <a:bodyPr>
            <a:normAutofit/>
          </a:bodyPr>
          <a:lstStyle/>
          <a:p>
            <a:r>
              <a:rPr lang="en-US" dirty="0"/>
              <a:t>Satisfactory gas removal efficiency was achieved via development efforts  </a:t>
            </a:r>
          </a:p>
          <a:p>
            <a:endParaRPr lang="en-US" dirty="0"/>
          </a:p>
          <a:p>
            <a:r>
              <a:rPr lang="en-US" dirty="0"/>
              <a:t>Design effort to reduce </a:t>
            </a:r>
            <a:r>
              <a:rPr lang="en-US" i="1" dirty="0"/>
              <a:t>installation risks </a:t>
            </a:r>
            <a:r>
              <a:rPr lang="en-US" dirty="0"/>
              <a:t>and </a:t>
            </a:r>
            <a:r>
              <a:rPr lang="en-US" i="1" dirty="0"/>
              <a:t>operational challenges </a:t>
            </a:r>
            <a:r>
              <a:rPr lang="en-US" dirty="0"/>
              <a:t>made progress, </a:t>
            </a:r>
            <a:r>
              <a:rPr lang="en-US" i="1" dirty="0"/>
              <a:t>but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Best options were less than satisfying  </a:t>
            </a:r>
          </a:p>
          <a:p>
            <a:r>
              <a:rPr lang="en-US" dirty="0"/>
              <a:t>The balance of pros and cons tipped the decision</a:t>
            </a:r>
          </a:p>
          <a:p>
            <a:r>
              <a:rPr lang="en-US" dirty="0"/>
              <a:t>External review concurred with decision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89E11-65AF-49BA-8EEB-741DC38A2179}"/>
              </a:ext>
            </a:extLst>
          </p:cNvPr>
          <p:cNvSpPr txBox="1"/>
          <p:nvPr/>
        </p:nvSpPr>
        <p:spPr>
          <a:xfrm>
            <a:off x="3600451" y="4899569"/>
            <a:ext cx="312938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  <a:hlinkClick r:id="rId2"/>
              </a:rPr>
              <a:t>https://conference.sns.gov/event/292/</a:t>
            </a:r>
            <a:r>
              <a:rPr lang="en-US" sz="1200" dirty="0"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5862F-4DC2-44A0-9FFF-75AC44543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27" r="69330"/>
          <a:stretch/>
        </p:blipFill>
        <p:spPr>
          <a:xfrm>
            <a:off x="9527765" y="1466849"/>
            <a:ext cx="2071944" cy="33347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6D4FF-613F-4376-9705-1C23C748A476}"/>
              </a:ext>
            </a:extLst>
          </p:cNvPr>
          <p:cNvSpPr/>
          <p:nvPr/>
        </p:nvSpPr>
        <p:spPr>
          <a:xfrm>
            <a:off x="8064724" y="835700"/>
            <a:ext cx="1576425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B2-5 Edwards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1DC6EE-B495-4C5A-A851-0B1591948A95}"/>
              </a:ext>
            </a:extLst>
          </p:cNvPr>
          <p:cNvSpPr/>
          <p:nvPr/>
        </p:nvSpPr>
        <p:spPr>
          <a:xfrm>
            <a:off x="7078767" y="1770884"/>
            <a:ext cx="1463040" cy="31668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B2-4 Barbier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1FF4B7-2458-4F43-B10C-F9D46BE0E898}"/>
              </a:ext>
            </a:extLst>
          </p:cNvPr>
          <p:cNvSpPr txBox="1">
            <a:spLocks/>
          </p:cNvSpPr>
          <p:nvPr/>
        </p:nvSpPr>
        <p:spPr bwMode="auto">
          <a:xfrm>
            <a:off x="448055" y="5291040"/>
            <a:ext cx="11411712" cy="113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 for achieving project goal of 20 SLPM gas injection capability remains good without the GLS</a:t>
            </a:r>
          </a:p>
          <a:p>
            <a:r>
              <a:rPr lang="en-US" dirty="0"/>
              <a:t>GLS was never credited in hazard analysis approach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FFF507-5FD3-40B9-96D3-4D1F98FA5506}"/>
              </a:ext>
            </a:extLst>
          </p:cNvPr>
          <p:cNvSpPr/>
          <p:nvPr/>
        </p:nvSpPr>
        <p:spPr>
          <a:xfrm>
            <a:off x="10300212" y="796575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735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2637</Words>
  <Application>Microsoft Office PowerPoint</Application>
  <PresentationFormat>Widescreen</PresentationFormat>
  <Paragraphs>386</Paragraphs>
  <Slides>34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Arial Narrow</vt:lpstr>
      <vt:lpstr>Calibri</vt:lpstr>
      <vt:lpstr>Century Gothic</vt:lpstr>
      <vt:lpstr>Segoe UI</vt:lpstr>
      <vt:lpstr>ORNL</vt:lpstr>
      <vt:lpstr>PowerPoint Presentation</vt:lpstr>
      <vt:lpstr>Outline</vt:lpstr>
      <vt:lpstr>PPU FTS Systems high-level requirements</vt:lpstr>
      <vt:lpstr>Scope</vt:lpstr>
      <vt:lpstr>Organization chart</vt:lpstr>
      <vt:lpstr>Progress since CD-2/3  12-Month Look-Ahead – from CD-2/3 July 2020  </vt:lpstr>
      <vt:lpstr>Challenges to FTS Systems –   Personnel/resources, design and scope changes</vt:lpstr>
      <vt:lpstr>PPU Targets are in fabrication Actual prices came in lower than estimated</vt:lpstr>
      <vt:lpstr>Decision was made to not proceed further with mercury return line gas-liquid separator (GLS)</vt:lpstr>
      <vt:lpstr>Mercury overflow tank (OFT) design awaits confirmation from mockup testing on remote installation and handling</vt:lpstr>
      <vt:lpstr>Moderator Cryogenic Systems upgrades –  Progress</vt:lpstr>
      <vt:lpstr>Testing confirmed sapphire windows are suitable for LH2 spin state measurement via Raman spectroscopy</vt:lpstr>
      <vt:lpstr>Moderator Cryogenic Systems upgrades –   Challenges </vt:lpstr>
      <vt:lpstr>Progress for target gas injection utility upgrades  </vt:lpstr>
      <vt:lpstr>Challenges for gas injection upgrades  </vt:lpstr>
      <vt:lpstr>MOTS upgrades: generally good progress  Challenge with MSB   </vt:lpstr>
      <vt:lpstr>Controls designs are making progress Scope grew notably, and schedule has challenges</vt:lpstr>
      <vt:lpstr>All P.5 analyses for facility safety issues are complete and documentation updates are underway</vt:lpstr>
      <vt:lpstr>Installation Plans – high-level</vt:lpstr>
      <vt:lpstr>P.5 – Status Summary Schedule</vt:lpstr>
      <vt:lpstr>P.5 Installation plan alignment with ops 5-yr schedule </vt:lpstr>
      <vt:lpstr>Budget and Estimate to Complete</vt:lpstr>
      <vt:lpstr>Progress since CD-2/3</vt:lpstr>
      <vt:lpstr>SPI and CPI</vt:lpstr>
      <vt:lpstr>Cost Estimate by FY Includes FY21 Actual Costs Oct – May</vt:lpstr>
      <vt:lpstr>Labor Profile</vt:lpstr>
      <vt:lpstr>Risk Register</vt:lpstr>
      <vt:lpstr>Risks are Identified and Monitored</vt:lpstr>
      <vt:lpstr>Responses to Recommendations</vt:lpstr>
      <vt:lpstr>ESH&amp;Q and COVID-19 Impacts</vt:lpstr>
      <vt:lpstr>12-Month Look-Ahead</vt:lpstr>
      <vt:lpstr>Summary</vt:lpstr>
      <vt:lpstr>P.5.1 Changes since CD-2/3</vt:lpstr>
      <vt:lpstr>P.5.1 Cost Estimate by FY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2021-08-26T20:00:32Z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