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19" r:id="rId5"/>
    <p:sldId id="320" r:id="rId6"/>
    <p:sldId id="321" r:id="rId7"/>
    <p:sldId id="322" r:id="rId8"/>
    <p:sldId id="340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C1E"/>
    <a:srgbClr val="282CEB"/>
    <a:srgbClr val="08B556"/>
    <a:srgbClr val="FFFF00"/>
    <a:srgbClr val="FFED99"/>
    <a:srgbClr val="E9D98B"/>
    <a:srgbClr val="FFFFFF"/>
    <a:srgbClr val="FFCC66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61" autoAdjust="0"/>
  </p:normalViewPr>
  <p:slideViewPr>
    <p:cSldViewPr snapToGrid="0" showGuides="1">
      <p:cViewPr varScale="1">
        <p:scale>
          <a:sx n="110" d="100"/>
          <a:sy n="110" d="100"/>
        </p:scale>
        <p:origin x="8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P.05.03 Mercury Process Systems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84934383202101"/>
          <c:y val="0.10300231369558759"/>
          <c:w val="0.79097463463511608"/>
          <c:h val="0.718277587975352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'[IPR 21 Labor Material Charts Cobra Labor vs Material By FY L1 L2 and L3 W actuals in FY21.xlsx]Sheet1 - ACWP Added L2 L3'!$Q$214</c:f>
              <c:strCache>
                <c:ptCount val="1"/>
                <c:pt idx="0">
                  <c:v>Actual Cost Oct - May FY21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L3'!$R$213:$V$213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L3'!$R$214:$V$214</c:f>
              <c:numCache>
                <c:formatCode>General</c:formatCode>
                <c:ptCount val="5"/>
                <c:pt idx="0" formatCode="_(* #,##0_);_(* \(#,##0\);_(* &quot;-&quot;??_);_(@_)">
                  <c:v>630.78827000000001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3-4593-AECF-5811EAB25DBD}"/>
            </c:ext>
          </c:extLst>
        </c:ser>
        <c:ser>
          <c:idx val="2"/>
          <c:order val="1"/>
          <c:tx>
            <c:strRef>
              <c:f>'[IPR 21 Labor Material Charts Cobra Labor vs Material By FY L1 L2 and L3 W actuals in FY21.xlsx]Sheet1 - ACWP Added L2 L3'!$Q$215</c:f>
              <c:strCache>
                <c:ptCount val="1"/>
                <c:pt idx="0">
                  <c:v>Labor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L3'!$R$213:$V$213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L3'!$R$215:$V$215</c:f>
              <c:numCache>
                <c:formatCode>_(* #,##0_);_(* \(#,##0\);_(* "-"??_);_(@_)</c:formatCode>
                <c:ptCount val="5"/>
                <c:pt idx="0">
                  <c:v>102.25809999999998</c:v>
                </c:pt>
                <c:pt idx="1">
                  <c:v>55.677100000000003</c:v>
                </c:pt>
                <c:pt idx="2">
                  <c:v>56.827500000000001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3-4593-AECF-5811EAB25DBD}"/>
            </c:ext>
          </c:extLst>
        </c:ser>
        <c:ser>
          <c:idx val="0"/>
          <c:order val="2"/>
          <c:tx>
            <c:strRef>
              <c:f>'[IPR 21 Labor Material Charts Cobra Labor vs Material By FY L1 L2 and L3 W actuals in FY21.xlsx]Sheet1 - ACWP Added L2 L3'!$Q$216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L3'!$R$213:$V$213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L3'!$R$216:$V$216</c:f>
              <c:numCache>
                <c:formatCode>_(* #,##0_);_(* \(#,##0\);_(* "-"??_);_(@_)</c:formatCode>
                <c:ptCount val="5"/>
                <c:pt idx="0">
                  <c:v>95.087700000000041</c:v>
                </c:pt>
                <c:pt idx="1">
                  <c:v>465.28620000000001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3-4593-AECF-5811EAB25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8612264"/>
        <c:axId val="418619152"/>
      </c:barChart>
      <c:catAx>
        <c:axId val="4186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9152"/>
        <c:crosses val="autoZero"/>
        <c:auto val="1"/>
        <c:lblAlgn val="ctr"/>
        <c:lblOffset val="100"/>
        <c:noMultiLvlLbl val="0"/>
      </c:catAx>
      <c:valAx>
        <c:axId val="4186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($K)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2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6644077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8/26/2021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6644079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7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0"/>
            <a:ext cx="5983631" cy="15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Makayla Edwards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 Manager for Mercury Process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1" y="1327150"/>
            <a:ext cx="6316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P.05.3 Mercury Process Systems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A3D0-68B4-4C4F-8ABB-C8F7F5D7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F732E-F37B-48E1-9078-5EF36FF0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3158"/>
            <a:ext cx="11430000" cy="5099064"/>
          </a:xfrm>
        </p:spPr>
        <p:txBody>
          <a:bodyPr/>
          <a:lstStyle/>
          <a:p>
            <a:r>
              <a:rPr lang="en-US" dirty="0"/>
              <a:t>Target in-cell gas supply hardware design is complete</a:t>
            </a:r>
          </a:p>
          <a:p>
            <a:r>
              <a:rPr lang="en-US" dirty="0"/>
              <a:t>Mercury pump overflow tank is in final design</a:t>
            </a:r>
          </a:p>
          <a:p>
            <a:pPr lvl="1"/>
            <a:r>
              <a:rPr lang="en-US" dirty="0"/>
              <a:t>Mockup testing results brought minor design revisions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92DDC-6EF2-4DEE-965C-622FD701AAA4}"/>
              </a:ext>
            </a:extLst>
          </p:cNvPr>
          <p:cNvSpPr/>
          <p:nvPr/>
        </p:nvSpPr>
        <p:spPr>
          <a:xfrm>
            <a:off x="10141805" y="199972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C6236-801C-4B2F-BA22-4DDFE64A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00" y="2648396"/>
            <a:ext cx="3978981" cy="41230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795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F2A9-D6F8-46F6-A548-42A3F156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FTS May 2021 Status Summary Schedule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36A0A6-78D9-4255-93F2-E634D3A4E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023" y="947738"/>
            <a:ext cx="7745304" cy="5354637"/>
          </a:xfrm>
        </p:spPr>
      </p:pic>
    </p:spTree>
    <p:extLst>
      <p:ext uri="{BB962C8B-B14F-4D97-AF65-F5344CB8AC3E}">
        <p14:creationId xmlns:p14="http://schemas.microsoft.com/office/powerpoint/2010/main" val="162234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DAC1-51E2-4C18-9AFC-4C79244C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Plans – PPU Outage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0506F-43CF-40C5-8765-3340CD9D6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948720"/>
            <a:ext cx="11430000" cy="535267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F3B71A-AEDB-4126-9C7A-995AA3C7FBB3}"/>
              </a:ext>
            </a:extLst>
          </p:cNvPr>
          <p:cNvSpPr/>
          <p:nvPr/>
        </p:nvSpPr>
        <p:spPr>
          <a:xfrm>
            <a:off x="9587883" y="4779181"/>
            <a:ext cx="201140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B2-9 - Berrocal</a:t>
            </a:r>
          </a:p>
        </p:txBody>
      </p:sp>
    </p:spTree>
    <p:extLst>
      <p:ext uri="{BB962C8B-B14F-4D97-AF65-F5344CB8AC3E}">
        <p14:creationId xmlns:p14="http://schemas.microsoft.com/office/powerpoint/2010/main" val="58504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236B-8F9C-49D7-B84D-EEBE55DD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Changes since CD-2/3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F5168E-8C87-4663-8E3D-6D22F3688418}"/>
              </a:ext>
            </a:extLst>
          </p:cNvPr>
          <p:cNvSpPr/>
          <p:nvPr/>
        </p:nvSpPr>
        <p:spPr>
          <a:xfrm>
            <a:off x="9872830" y="36616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05E20DD-B07F-487F-B4F6-6D004BE9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7675" y="3288563"/>
            <a:ext cx="11430000" cy="67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98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BD5D-290C-4019-B35A-B471D94E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and Estimate to Complete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964618-1C4D-4A4B-B460-ECA6B356F021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78618-AA43-412B-AE71-80170A9E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67" y="1671410"/>
            <a:ext cx="9601200" cy="20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CD0E-5107-433F-96C5-60C5F548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by FY</a:t>
            </a:r>
          </a:p>
        </p:txBody>
      </p:sp>
      <p:graphicFrame>
        <p:nvGraphicFramePr>
          <p:cNvPr id="4" name="Content Placeholder 17">
            <a:extLst>
              <a:ext uri="{FF2B5EF4-FFF2-40B4-BE49-F238E27FC236}">
                <a16:creationId xmlns:a16="http://schemas.microsoft.com/office/drawing/2014/main" id="{54914DD7-5642-472D-AB3D-B9A8DB6A2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89836"/>
              </p:ext>
            </p:extLst>
          </p:nvPr>
        </p:nvGraphicFramePr>
        <p:xfrm>
          <a:off x="447675" y="947738"/>
          <a:ext cx="11430000" cy="535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44DA1C-6AD7-4860-931C-8641077EEBA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1F2D-D681-46AC-9A49-BA4504A0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F1D3CD-4FFE-4A68-AB8A-BCEE807E1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560" y="1591864"/>
            <a:ext cx="8730229" cy="40663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2D99E3-2C9A-40CE-B35A-952B599E444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7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1FDE-E332-46EC-97F7-7545015C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P.05.03 Mercury Process Systems Risk Register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A723A2-5900-45CB-8AB0-34164B4B7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67" y="905256"/>
            <a:ext cx="10534801" cy="1243692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C65031-4DEA-474A-AF48-30F916B234C3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D496DC-B7DB-4FBE-A581-D7434CE1C1F7}"/>
              </a:ext>
            </a:extLst>
          </p:cNvPr>
          <p:cNvSpPr txBox="1">
            <a:spLocks/>
          </p:cNvSpPr>
          <p:nvPr/>
        </p:nvSpPr>
        <p:spPr>
          <a:xfrm>
            <a:off x="454019" y="2462770"/>
            <a:ext cx="11430000" cy="3460875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One active risk identified</a:t>
            </a:r>
          </a:p>
          <a:p>
            <a:pPr lvl="1"/>
            <a:r>
              <a:rPr lang="en-US" sz="1800" dirty="0"/>
              <a:t>Nine risks retired</a:t>
            </a:r>
          </a:p>
          <a:p>
            <a:pPr lvl="1"/>
            <a:r>
              <a:rPr lang="en-US" sz="1800" dirty="0"/>
              <a:t>Pre-mitigated ranking: 1 Low</a:t>
            </a:r>
          </a:p>
          <a:p>
            <a:pPr lvl="1"/>
            <a:r>
              <a:rPr lang="en-US" sz="1800" dirty="0"/>
              <a:t>Post-mitigated ranking: 1 Low</a:t>
            </a:r>
          </a:p>
          <a:p>
            <a:r>
              <a:rPr lang="en-US" sz="2000" dirty="0"/>
              <a:t>High Risks</a:t>
            </a:r>
          </a:p>
          <a:p>
            <a:pPr lvl="1"/>
            <a:r>
              <a:rPr lang="en-US" sz="1800" dirty="0"/>
              <a:t>No high risks identified</a:t>
            </a:r>
          </a:p>
          <a:p>
            <a:r>
              <a:rPr lang="en-US" sz="2000" dirty="0"/>
              <a:t>Key risk categories analyzed</a:t>
            </a:r>
          </a:p>
          <a:p>
            <a:pPr lvl="1"/>
            <a:r>
              <a:rPr lang="en-US" sz="1800" dirty="0"/>
              <a:t>Remote handling</a:t>
            </a:r>
          </a:p>
          <a:p>
            <a:pPr lvl="1"/>
            <a:r>
              <a:rPr lang="en-US" sz="1800" dirty="0"/>
              <a:t>Component Requirements</a:t>
            </a:r>
          </a:p>
          <a:p>
            <a:r>
              <a:rPr lang="en-US" sz="2000" dirty="0"/>
              <a:t>Risks are reviewed on a regular basis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0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9D10-C5B8-48E7-A898-08C46316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Responses to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8F1E-7FA5-4E48-AEC3-2F0239962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22946"/>
            <a:ext cx="11430000" cy="5179275"/>
          </a:xfrm>
        </p:spPr>
        <p:txBody>
          <a:bodyPr/>
          <a:lstStyle/>
          <a:p>
            <a:r>
              <a:rPr lang="en-US" dirty="0"/>
              <a:t>No recommendations from the CD-2/3 review</a:t>
            </a:r>
          </a:p>
          <a:p>
            <a:r>
              <a:rPr lang="en-US" dirty="0"/>
              <a:t>Recommendations from prior DOE reviews are closed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0529A6-197F-4D54-8186-A0548F8F929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46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39AE-946E-4753-8FE1-8D52B941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FBAB-5802-479D-B834-4E819F9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8384"/>
            <a:ext cx="8457893" cy="5023838"/>
          </a:xfrm>
        </p:spPr>
        <p:txBody>
          <a:bodyPr/>
          <a:lstStyle/>
          <a:p>
            <a:r>
              <a:rPr lang="en-US" dirty="0"/>
              <a:t>Mercury pump OFT Final Design Review</a:t>
            </a:r>
          </a:p>
          <a:p>
            <a:r>
              <a:rPr lang="en-US" dirty="0"/>
              <a:t>Start procurement/fabrication of the OFT equipment</a:t>
            </a:r>
          </a:p>
          <a:p>
            <a:r>
              <a:rPr lang="en-US" dirty="0"/>
              <a:t>Receive and inspect the in-cell gas supply hardware</a:t>
            </a:r>
          </a:p>
          <a:p>
            <a:r>
              <a:rPr lang="en-US" dirty="0"/>
              <a:t>Monitor fabrication efforts for the OFT and VLSB</a:t>
            </a:r>
          </a:p>
          <a:p>
            <a:endParaRPr lang="en-US" dirty="0"/>
          </a:p>
        </p:txBody>
      </p:sp>
      <p:pic>
        <p:nvPicPr>
          <p:cNvPr id="4" name="Picture 3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E5BC35CC-EC45-49A0-A39A-977F8107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48" y="1558906"/>
            <a:ext cx="2703132" cy="28759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F6E2A1-C3D5-4BCE-867C-AD137B712E95}"/>
              </a:ext>
            </a:extLst>
          </p:cNvPr>
          <p:cNvSpPr/>
          <p:nvPr/>
        </p:nvSpPr>
        <p:spPr>
          <a:xfrm>
            <a:off x="9872830" y="36616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0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E0F0-B15B-4CE5-975B-05D2CD20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6F71-4138-4917-B801-62C22EF3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7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97E7-B4AD-41B1-A1E6-47C7B50F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28F97-AB22-4790-B27F-C998408C9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8988"/>
            <a:ext cx="11430000" cy="5163233"/>
          </a:xfrm>
        </p:spPr>
        <p:txBody>
          <a:bodyPr/>
          <a:lstStyle/>
          <a:p>
            <a:r>
              <a:rPr lang="en-US" dirty="0"/>
              <a:t>The gas liquid separator was removed from project scope</a:t>
            </a:r>
          </a:p>
          <a:p>
            <a:r>
              <a:rPr lang="en-US" dirty="0"/>
              <a:t>The overflow tank is in final design</a:t>
            </a:r>
          </a:p>
          <a:p>
            <a:pPr lvl="1"/>
            <a:r>
              <a:rPr lang="en-US" dirty="0"/>
              <a:t>Mockup testing completed August 10</a:t>
            </a:r>
            <a:r>
              <a:rPr lang="en-US" baseline="30000" dirty="0"/>
              <a:t>th</a:t>
            </a:r>
            <a:r>
              <a:rPr lang="en-US" dirty="0"/>
              <a:t> – minor revisions to current design</a:t>
            </a:r>
          </a:p>
          <a:p>
            <a:pPr lvl="1"/>
            <a:r>
              <a:rPr lang="en-US" dirty="0"/>
              <a:t>Level sensor testing is complete</a:t>
            </a:r>
          </a:p>
          <a:p>
            <a:r>
              <a:rPr lang="en-US" dirty="0"/>
              <a:t>In-cell gas supply hardware final design is complete</a:t>
            </a:r>
          </a:p>
          <a:p>
            <a:r>
              <a:rPr lang="en-US" dirty="0"/>
              <a:t>Vent line shield block is in fabrication</a:t>
            </a:r>
          </a:p>
          <a:p>
            <a:endParaRPr lang="en-US" dirty="0"/>
          </a:p>
          <a:p>
            <a:r>
              <a:rPr lang="en-US" dirty="0"/>
              <a:t>Thank you for your time!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4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A963-696A-4491-B513-13971400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5FFF-E17A-4133-9212-78D515A1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Higher power levels for the Proton Power Upgrade requires a higher helium gas injection flow-rate for the mercury target to mitigate target damage and fatigue.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higher gas flow rate could accumulate gas within the mercury loop, potentially displacing mercury from the piping into the mercury pump tank and MOTS.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Pressure drop could increase in the loop and reduce mercury flow.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CF01C-E86A-42F7-A3AE-4774F8598CF2}"/>
              </a:ext>
            </a:extLst>
          </p:cNvPr>
          <p:cNvSpPr txBox="1"/>
          <p:nvPr/>
        </p:nvSpPr>
        <p:spPr>
          <a:xfrm>
            <a:off x="429767" y="3002772"/>
            <a:ext cx="6501384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Modifications to the mercury process loop are needed to mitigate the potential of liquid mercury escaping the service bay under a hypothesized accident scenario 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CE7D8-1E27-4B25-915C-522C032BA3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55" y="3002772"/>
            <a:ext cx="4492625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63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0050-0260-49C6-A58E-E30224A3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EF1C996-02F1-4D13-A0C2-6A63E5A63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541" y="947738"/>
            <a:ext cx="10786268" cy="5354637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EE993A-15D7-433A-8006-33D953D72CE7}"/>
              </a:ext>
            </a:extLst>
          </p:cNvPr>
          <p:cNvSpPr/>
          <p:nvPr/>
        </p:nvSpPr>
        <p:spPr>
          <a:xfrm>
            <a:off x="2760955" y="2281561"/>
            <a:ext cx="896645" cy="3701989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80BAEF-56DB-437B-94B2-CFDE7CD6B4E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3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3C4B-6092-407F-9A2D-D8A0775C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CD-2/3 12-Month Look-Ahead Summary</a:t>
            </a:r>
          </a:p>
        </p:txBody>
      </p:sp>
      <p:graphicFrame>
        <p:nvGraphicFramePr>
          <p:cNvPr id="4" name="Table 16">
            <a:extLst>
              <a:ext uri="{FF2B5EF4-FFF2-40B4-BE49-F238E27FC236}">
                <a16:creationId xmlns:a16="http://schemas.microsoft.com/office/drawing/2014/main" id="{51B024A7-7282-447C-9568-B24C1B719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93825"/>
              </p:ext>
            </p:extLst>
          </p:nvPr>
        </p:nvGraphicFramePr>
        <p:xfrm>
          <a:off x="447675" y="1478680"/>
          <a:ext cx="114300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38777">
                  <a:extLst>
                    <a:ext uri="{9D8B030D-6E8A-4147-A177-3AD203B41FA5}">
                      <a16:colId xmlns:a16="http://schemas.microsoft.com/office/drawing/2014/main" val="2195965882"/>
                    </a:ext>
                  </a:extLst>
                </a:gridCol>
                <a:gridCol w="2291223">
                  <a:extLst>
                    <a:ext uri="{9D8B030D-6E8A-4147-A177-3AD203B41FA5}">
                      <a16:colId xmlns:a16="http://schemas.microsoft.com/office/drawing/2014/main" val="2040797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4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detail design for the Hg Pump Overflow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99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testing of the OFT first article level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0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Begin procurement and fabrication of Hg Pump OFT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Awaiting FDR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61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detail design for the Hg Return GLS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Archived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26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Begin procurement and fabrication of Hg Return GLS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70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detail design of OFT and GLS Installation Mockups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2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procurement and fabrication of OFT and GLS Installation Mockups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2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detail design of In-Cell Gas Supply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6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Begin procurement and fabrication of In-Cell Gas Supply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16072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4FAF31-DDD1-4B18-9EAA-C60DE3E23768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5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1313-6D4C-4E6D-9CC3-1C43B2E0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Progress since CD-2/3 – Target gas supply hardware design complete and GLS archived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24A3-37F2-4BFC-999F-3593DA4C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72126"/>
            <a:ext cx="11430000" cy="4730095"/>
          </a:xfrm>
        </p:spPr>
        <p:txBody>
          <a:bodyPr/>
          <a:lstStyle/>
          <a:p>
            <a:r>
              <a:rPr lang="en-US" dirty="0"/>
              <a:t>Target in-cell gas supply hardware design complete</a:t>
            </a:r>
          </a:p>
          <a:p>
            <a:pPr lvl="1"/>
            <a:r>
              <a:rPr lang="en-US" dirty="0"/>
              <a:t>Final design review approved design for fabrication</a:t>
            </a:r>
          </a:p>
          <a:p>
            <a:pPr lvl="1"/>
            <a:r>
              <a:rPr lang="en-US" dirty="0"/>
              <a:t>Fabrication solicitation in progress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24109-BB76-41DF-AB2F-1CBC59E20220}"/>
              </a:ext>
            </a:extLst>
          </p:cNvPr>
          <p:cNvSpPr txBox="1"/>
          <p:nvPr/>
        </p:nvSpPr>
        <p:spPr>
          <a:xfrm>
            <a:off x="510951" y="2980509"/>
            <a:ext cx="7221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Gas liquid separator design removed from project scope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+mn-lt"/>
              </a:rPr>
              <a:t>GLS deployment review held on April 21</a:t>
            </a:r>
            <a:r>
              <a:rPr lang="en-US" sz="2400" baseline="30000" dirty="0">
                <a:latin typeface="+mn-lt"/>
              </a:rPr>
              <a:t>st</a:t>
            </a:r>
            <a:r>
              <a:rPr lang="en-US" sz="2400" dirty="0">
                <a:latin typeface="+mn-lt"/>
              </a:rPr>
              <a:t>, 2021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+mn-lt"/>
              </a:rPr>
              <a:t>GLS documents archived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95AF1-25FF-4256-9DBC-45CD3D4D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429" y="4294730"/>
            <a:ext cx="2743654" cy="2521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32E157-D6D8-4DB0-A029-E641EBC9F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93" y="2458966"/>
            <a:ext cx="3596058" cy="2195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5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EF7D-EF98-479C-995C-9E4E8E5E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Vent Line Shield Block Design Complete – not 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2066-99A8-4856-BD30-23727112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3048"/>
            <a:ext cx="5647945" cy="5049173"/>
          </a:xfrm>
        </p:spPr>
        <p:txBody>
          <a:bodyPr/>
          <a:lstStyle/>
          <a:p>
            <a:r>
              <a:rPr lang="en-US" dirty="0"/>
              <a:t>The vent line shield block is complete</a:t>
            </a:r>
          </a:p>
          <a:p>
            <a:pPr lvl="1"/>
            <a:r>
              <a:rPr lang="en-US" dirty="0"/>
              <a:t>Fabrication in progress</a:t>
            </a:r>
          </a:p>
          <a:p>
            <a:pPr lvl="1"/>
            <a:r>
              <a:rPr lang="en-US" dirty="0"/>
              <a:t>Install during PPU FY23 outage</a:t>
            </a:r>
          </a:p>
          <a:p>
            <a:r>
              <a:rPr lang="en-US" dirty="0"/>
              <a:t>Provides new gas injection supply for PPU target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41DF1E-6495-47BB-8B40-92B60AB9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32398" y="2396222"/>
            <a:ext cx="6127369" cy="3768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E65D3B-82AA-41A7-97D8-F85386103531}"/>
              </a:ext>
            </a:extLst>
          </p:cNvPr>
          <p:cNvSpPr/>
          <p:nvPr/>
        </p:nvSpPr>
        <p:spPr>
          <a:xfrm rot="980216">
            <a:off x="5635694" y="2243174"/>
            <a:ext cx="5686330" cy="2976409"/>
          </a:xfrm>
          <a:custGeom>
            <a:avLst/>
            <a:gdLst>
              <a:gd name="connsiteX0" fmla="*/ 0 w 5686330"/>
              <a:gd name="connsiteY0" fmla="*/ 1488205 h 2976409"/>
              <a:gd name="connsiteX1" fmla="*/ 2843165 w 5686330"/>
              <a:gd name="connsiteY1" fmla="*/ 0 h 2976409"/>
              <a:gd name="connsiteX2" fmla="*/ 5686330 w 5686330"/>
              <a:gd name="connsiteY2" fmla="*/ 1488205 h 2976409"/>
              <a:gd name="connsiteX3" fmla="*/ 2843165 w 5686330"/>
              <a:gd name="connsiteY3" fmla="*/ 2976410 h 2976409"/>
              <a:gd name="connsiteX4" fmla="*/ 0 w 5686330"/>
              <a:gd name="connsiteY4" fmla="*/ 1488205 h 29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330" h="2976409" extrusionOk="0">
                <a:moveTo>
                  <a:pt x="0" y="1488205"/>
                </a:moveTo>
                <a:cubicBezTo>
                  <a:pt x="13075" y="541224"/>
                  <a:pt x="1673138" y="141360"/>
                  <a:pt x="2843165" y="0"/>
                </a:cubicBezTo>
                <a:cubicBezTo>
                  <a:pt x="4323105" y="-40204"/>
                  <a:pt x="5654913" y="648219"/>
                  <a:pt x="5686330" y="1488205"/>
                </a:cubicBezTo>
                <a:cubicBezTo>
                  <a:pt x="5821927" y="2186454"/>
                  <a:pt x="4701382" y="3143929"/>
                  <a:pt x="2843165" y="2976410"/>
                </a:cubicBezTo>
                <a:cubicBezTo>
                  <a:pt x="1161889" y="2944719"/>
                  <a:pt x="-3907" y="2345779"/>
                  <a:pt x="0" y="148820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99708065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0767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EEB8-C11F-4668-8625-E2819830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Progress since CD-2/3 – Mercury Pump OFT level sensor testing and mockup design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0501-DD21-4B47-B407-2F437C98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3048"/>
            <a:ext cx="9899103" cy="5049173"/>
          </a:xfrm>
        </p:spPr>
        <p:txBody>
          <a:bodyPr/>
          <a:lstStyle/>
          <a:p>
            <a:r>
              <a:rPr lang="en-US" dirty="0"/>
              <a:t>OFT </a:t>
            </a:r>
            <a:r>
              <a:rPr lang="en-US" dirty="0" err="1"/>
              <a:t>Khrone</a:t>
            </a:r>
            <a:r>
              <a:rPr lang="en-US" dirty="0"/>
              <a:t> level sensor testing</a:t>
            </a:r>
          </a:p>
          <a:p>
            <a:pPr lvl="1"/>
            <a:r>
              <a:rPr lang="en-US" dirty="0"/>
              <a:t>Test report states sensor performs adequately</a:t>
            </a:r>
          </a:p>
          <a:p>
            <a:pPr lvl="1"/>
            <a:r>
              <a:rPr lang="en-US" dirty="0"/>
              <a:t>Working with controls to get it programmed and installed in the Service Bay</a:t>
            </a:r>
          </a:p>
          <a:p>
            <a:r>
              <a:rPr lang="en-US" dirty="0"/>
              <a:t>OFT mockup testing complete</a:t>
            </a:r>
          </a:p>
          <a:p>
            <a:pPr lvl="1"/>
            <a:r>
              <a:rPr lang="en-US" dirty="0"/>
              <a:t>Fabrication completed on schedule</a:t>
            </a:r>
          </a:p>
          <a:p>
            <a:pPr lvl="1"/>
            <a:r>
              <a:rPr lang="en-US" dirty="0"/>
              <a:t>Testing completed August 10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lvl="1"/>
            <a:r>
              <a:rPr lang="en-US" dirty="0"/>
              <a:t>OFT FDR September</a:t>
            </a:r>
          </a:p>
          <a:p>
            <a:pPr lvl="1"/>
            <a:r>
              <a:rPr lang="en-US" dirty="0"/>
              <a:t>OFT install: PPU outage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115470-D422-44FA-8F99-E65D03A2EC89}"/>
              </a:ext>
            </a:extLst>
          </p:cNvPr>
          <p:cNvSpPr/>
          <p:nvPr/>
        </p:nvSpPr>
        <p:spPr>
          <a:xfrm>
            <a:off x="8308081" y="809377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794A36-2415-41C2-ADEC-C8866BAD9DDB}"/>
              </a:ext>
            </a:extLst>
          </p:cNvPr>
          <p:cNvSpPr/>
          <p:nvPr/>
        </p:nvSpPr>
        <p:spPr>
          <a:xfrm>
            <a:off x="3643213" y="2541075"/>
            <a:ext cx="2024167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B2-9 - Berrocal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241A13C-36B1-4ABC-9D8D-45A8198E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49" y="922932"/>
            <a:ext cx="1911504" cy="516954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FA986-A415-476B-857A-EF5F45D58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81508" y="3067350"/>
            <a:ext cx="4210203" cy="3157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325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1F47-FC73-49F7-93C7-12CD6159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7221-0B7B-4EDF-A3CD-8ED6384D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1284"/>
            <a:ext cx="11430000" cy="5050938"/>
          </a:xfrm>
        </p:spPr>
        <p:txBody>
          <a:bodyPr/>
          <a:lstStyle/>
          <a:p>
            <a:r>
              <a:rPr lang="en-US" dirty="0"/>
              <a:t>Personnel turnover</a:t>
            </a:r>
          </a:p>
          <a:p>
            <a:pPr marL="398463" lvl="1" indent="0">
              <a:buNone/>
            </a:pPr>
            <a:r>
              <a:rPr lang="en-US" sz="1400" dirty="0"/>
              <a:t>Craig Bradley (CAM) </a:t>
            </a:r>
            <a:r>
              <a:rPr lang="en-US" sz="1400" dirty="0">
                <a:sym typeface="Wingdings" panose="05000000000000000000" pitchFamily="2" charset="2"/>
              </a:rPr>
              <a:t> 		Craig Bradley (Design Engineer)			Mike Costa (Designer)</a:t>
            </a:r>
          </a:p>
          <a:p>
            <a:pPr marL="398463" lvl="1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Makayla Edwards		Jeremy Slade				Ryan Mangus/Mark Phillips</a:t>
            </a:r>
          </a:p>
          <a:p>
            <a:pPr marL="398463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98463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98463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98463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98463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r>
              <a:rPr lang="en-US" dirty="0"/>
              <a:t>Document organization/coherence</a:t>
            </a:r>
          </a:p>
          <a:p>
            <a:r>
              <a:rPr lang="en-US" dirty="0"/>
              <a:t>Resource availability </a:t>
            </a:r>
          </a:p>
          <a:p>
            <a:endParaRPr lang="en-US" dirty="0"/>
          </a:p>
        </p:txBody>
      </p:sp>
      <p:pic>
        <p:nvPicPr>
          <p:cNvPr id="4" name="Picture 3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A19B95F9-0B71-4415-8853-28CDDF4024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8" y="2330670"/>
            <a:ext cx="1613740" cy="2196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D6D77-5391-4DA5-9ED2-DAC384866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17" y="2330669"/>
            <a:ext cx="1682298" cy="2213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D0B97-BB54-4D67-9AA2-73658F344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150" y="2339311"/>
            <a:ext cx="1653399" cy="2196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C8703E16-5D89-4177-8831-93B754E508BF}"/>
              </a:ext>
            </a:extLst>
          </p:cNvPr>
          <p:cNvSpPr/>
          <p:nvPr/>
        </p:nvSpPr>
        <p:spPr>
          <a:xfrm>
            <a:off x="2778596" y="1852528"/>
            <a:ext cx="401156" cy="38922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2AB927D2-63F9-49E1-BD8C-F68C6BF0360D}"/>
              </a:ext>
            </a:extLst>
          </p:cNvPr>
          <p:cNvSpPr/>
          <p:nvPr/>
        </p:nvSpPr>
        <p:spPr>
          <a:xfrm>
            <a:off x="7048745" y="1852528"/>
            <a:ext cx="401156" cy="38922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8438C869-1030-433E-9152-CC0E0B08480E}"/>
              </a:ext>
            </a:extLst>
          </p:cNvPr>
          <p:cNvSpPr/>
          <p:nvPr/>
        </p:nvSpPr>
        <p:spPr>
          <a:xfrm>
            <a:off x="11185997" y="1816763"/>
            <a:ext cx="401156" cy="38922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E1ABB-B1B7-41EA-859A-E510AAE2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278" y="2339311"/>
            <a:ext cx="1666875" cy="2152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12411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PR template" id="{9B011BC1-9364-430C-9962-CA45AEF448F3}" vid="{2AD3CDB5-B9F3-42C6-8011-5284A57D994C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IPR Presentation Template</Template>
  <TotalTime>49</TotalTime>
  <Words>686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Arial Narrow</vt:lpstr>
      <vt:lpstr>Century Gothic</vt:lpstr>
      <vt:lpstr>ORNL</vt:lpstr>
      <vt:lpstr>PowerPoint Presentation</vt:lpstr>
      <vt:lpstr>Outline</vt:lpstr>
      <vt:lpstr>Scope</vt:lpstr>
      <vt:lpstr>Organization</vt:lpstr>
      <vt:lpstr>CD-2/3 12-Month Look-Ahead Summary</vt:lpstr>
      <vt:lpstr>Progress since CD-2/3 – Target gas supply hardware design complete and GLS archived</vt:lpstr>
      <vt:lpstr>Vent Line Shield Block Design Complete – not project scope</vt:lpstr>
      <vt:lpstr>Progress since CD-2/3 – Mercury Pump OFT level sensor testing and mockup design complete</vt:lpstr>
      <vt:lpstr>Challenges</vt:lpstr>
      <vt:lpstr>Final Design Status</vt:lpstr>
      <vt:lpstr>FTS May 2021 Status Summary Schedule</vt:lpstr>
      <vt:lpstr>Installation Plans – PPU Outage </vt:lpstr>
      <vt:lpstr>PPU Changes since CD-2/3</vt:lpstr>
      <vt:lpstr>Budget and Estimate to Complete</vt:lpstr>
      <vt:lpstr>Cost Estimate by FY</vt:lpstr>
      <vt:lpstr>Labor Profile</vt:lpstr>
      <vt:lpstr>P.05.03 Mercury Process Systems Risk Register</vt:lpstr>
      <vt:lpstr>Responses to Recommendations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Edwards, Makayla</dc:creator>
  <cp:keywords/>
  <dc:description/>
  <cp:lastModifiedBy>Woody, Angela</cp:lastModifiedBy>
  <cp:revision>8</cp:revision>
  <dcterms:created xsi:type="dcterms:W3CDTF">2021-08-26T19:17:17Z</dcterms:created>
  <dcterms:modified xsi:type="dcterms:W3CDTF">2021-08-26T20:10:18Z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