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32"/>
  </p:notesMasterIdLst>
  <p:handoutMasterIdLst>
    <p:handoutMasterId r:id="rId33"/>
  </p:handoutMasterIdLst>
  <p:sldIdLst>
    <p:sldId id="319" r:id="rId5"/>
    <p:sldId id="304" r:id="rId6"/>
    <p:sldId id="485" r:id="rId7"/>
    <p:sldId id="486" r:id="rId8"/>
    <p:sldId id="487" r:id="rId9"/>
    <p:sldId id="497" r:id="rId10"/>
    <p:sldId id="492" r:id="rId11"/>
    <p:sldId id="490" r:id="rId12"/>
    <p:sldId id="491" r:id="rId13"/>
    <p:sldId id="495" r:id="rId14"/>
    <p:sldId id="467" r:id="rId15"/>
    <p:sldId id="496" r:id="rId16"/>
    <p:sldId id="468" r:id="rId17"/>
    <p:sldId id="477" r:id="rId18"/>
    <p:sldId id="474" r:id="rId19"/>
    <p:sldId id="475" r:id="rId20"/>
    <p:sldId id="489" r:id="rId21"/>
    <p:sldId id="476" r:id="rId22"/>
    <p:sldId id="478" r:id="rId23"/>
    <p:sldId id="436" r:id="rId24"/>
    <p:sldId id="445" r:id="rId25"/>
    <p:sldId id="442" r:id="rId26"/>
    <p:sldId id="483" r:id="rId27"/>
    <p:sldId id="326" r:id="rId28"/>
    <p:sldId id="325" r:id="rId29"/>
    <p:sldId id="328" r:id="rId30"/>
    <p:sldId id="440" r:id="rId31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9A9B9D"/>
    <a:srgbClr val="AEB0AF"/>
    <a:srgbClr val="CEC7C1"/>
    <a:srgbClr val="8C8D90"/>
    <a:srgbClr val="D25350"/>
    <a:srgbClr val="808184"/>
    <a:srgbClr val="75767A"/>
    <a:srgbClr val="4E4F54"/>
    <a:srgbClr val="8488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20" autoAdjust="0"/>
    <p:restoredTop sz="90917" autoAdjust="0"/>
  </p:normalViewPr>
  <p:slideViewPr>
    <p:cSldViewPr snapToGrid="0" showGuides="1">
      <p:cViewPr varScale="1">
        <p:scale>
          <a:sx n="108" d="100"/>
          <a:sy n="108" d="100"/>
        </p:scale>
        <p:origin x="132" y="3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8/24/2021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8/24/2021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getting too far: CMS vs. MCS – the </a:t>
            </a:r>
            <a:r>
              <a:rPr lang="en-US" u="sng" dirty="0"/>
              <a:t>existing operating system </a:t>
            </a:r>
            <a:r>
              <a:rPr lang="en-US" dirty="0"/>
              <a:t>vs. </a:t>
            </a:r>
            <a:r>
              <a:rPr lang="en-US" u="sng" dirty="0"/>
              <a:t>project upgrade scope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963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MOTS completion milestone is in mid-FY24 because of later completion of the 2</a:t>
            </a:r>
            <a:r>
              <a:rPr lang="en-US" baseline="30000" dirty="0"/>
              <a:t>nd</a:t>
            </a:r>
            <a:r>
              <a:rPr lang="en-US" dirty="0"/>
              <a:t> cold-trap modification. That work is not essential for integrated system testing of gas injection / mercury system upgrades. It is purposefully delayed to maximum decay time to the existing old trap before it is upgraded to PPU specifications. It is a backup unit.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372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0351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the CD-2/3 12-month outlook: </a:t>
            </a:r>
          </a:p>
          <a:p>
            <a:r>
              <a:rPr lang="en-US" sz="1200" dirty="0"/>
              <a:t>“Continue to monitor good </a:t>
            </a:r>
            <a:r>
              <a:rPr lang="en-US" sz="1200" u="sng" dirty="0"/>
              <a:t>operations-supported progress </a:t>
            </a:r>
            <a:r>
              <a:rPr lang="en-US" sz="1200" dirty="0"/>
              <a:t>on CMS and gas injection”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395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Solvent flush of entire helium system will help.</a:t>
            </a:r>
          </a:p>
          <a:p>
            <a:r>
              <a:rPr lang="en-US" dirty="0"/>
              <a:t>A couple of other knobs to explore – plot on the right is kind of worse case scenario. </a:t>
            </a:r>
          </a:p>
          <a:p>
            <a:r>
              <a:rPr lang="en-US" dirty="0"/>
              <a:t>Maybe another 300-400 W. Etc. Key decisions in July. </a:t>
            </a:r>
          </a:p>
          <a:p>
            <a:r>
              <a:rPr lang="en-US" dirty="0"/>
              <a:t>As of today can make system work at 1.7 MW. Better than a few months ago. With more work 2MW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044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Scope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211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Catalyst bed design is largely based upon </a:t>
            </a:r>
            <a:r>
              <a:rPr lang="en-US" dirty="0" err="1"/>
              <a:t>JParc</a:t>
            </a:r>
            <a:r>
              <a:rPr lang="en-US" dirty="0"/>
              <a:t>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954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Scope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527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Scope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707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Scope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08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384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&amp; last test cycles show no loss of pressure – no leaks</a:t>
            </a:r>
          </a:p>
          <a:p>
            <a:r>
              <a:rPr lang="en-US" dirty="0"/>
              <a:t>These flanged windows from the vendor. </a:t>
            </a:r>
          </a:p>
          <a:p>
            <a:r>
              <a:rPr lang="en-US" dirty="0"/>
              <a:t>Glass is brazed to flange. </a:t>
            </a:r>
          </a:p>
          <a:p>
            <a:r>
              <a:rPr lang="en-US" dirty="0"/>
              <a:t>Same technique for windows with pipe weld stub.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765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stack of elements at each end includes more than the credited items.</a:t>
            </a:r>
          </a:p>
          <a:p>
            <a:r>
              <a:rPr lang="en-US" dirty="0"/>
              <a:t>Only the woven mesh is credited, along with sifting applied to catalyst material by the vendor.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217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947148"/>
            <a:ext cx="11430000" cy="5355074"/>
          </a:xfrm>
        </p:spPr>
        <p:txBody>
          <a:bodyPr/>
          <a:lstStyle>
            <a:lvl1pPr marL="288925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0" y="6400800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2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298622-4D3C-4849-B0FA-4101271A78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3A1AE5-746F-4057-86D7-F0AA4F73942C}"/>
              </a:ext>
            </a:extLst>
          </p:cNvPr>
          <p:cNvSpPr txBox="1"/>
          <p:nvPr userDrawn="1"/>
        </p:nvSpPr>
        <p:spPr>
          <a:xfrm>
            <a:off x="9821917" y="6302222"/>
            <a:ext cx="2037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PPU DOE/SC IPR</a:t>
            </a:r>
            <a:endParaRPr lang="en-US" sz="1000" b="0" baseline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September 14-17, 2021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0" y="6400800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2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298622-4D3C-4849-B0FA-4101271A78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3A1AE5-746F-4057-86D7-F0AA4F73942C}"/>
              </a:ext>
            </a:extLst>
          </p:cNvPr>
          <p:cNvSpPr txBox="1"/>
          <p:nvPr userDrawn="1"/>
        </p:nvSpPr>
        <p:spPr>
          <a:xfrm>
            <a:off x="9821917" y="6302222"/>
            <a:ext cx="2037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PPU DOE/SC IPR</a:t>
            </a:r>
            <a:endParaRPr lang="en-US" sz="1000" b="0" baseline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September 14-17, 2021</a:t>
            </a:r>
          </a:p>
        </p:txBody>
      </p:sp>
    </p:spTree>
    <p:extLst>
      <p:ext uri="{BB962C8B-B14F-4D97-AF65-F5344CB8AC3E}">
        <p14:creationId xmlns:p14="http://schemas.microsoft.com/office/powerpoint/2010/main" val="366215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378" y="320040"/>
            <a:ext cx="11425236" cy="5355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6301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862842F-612F-3641-9908-4224FD3698B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2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120E19-8932-43D2-8486-22CBE0B2C373}"/>
              </a:ext>
            </a:extLst>
          </p:cNvPr>
          <p:cNvSpPr txBox="1"/>
          <p:nvPr userDrawn="1"/>
        </p:nvSpPr>
        <p:spPr>
          <a:xfrm>
            <a:off x="9821917" y="6302222"/>
            <a:ext cx="2037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PPU DOE/SC IPR</a:t>
            </a:r>
            <a:endParaRPr lang="en-US" sz="1000" b="0" baseline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September 14-17, 2021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33" r:id="rId3"/>
    <p:sldLayoutId id="2147483734" r:id="rId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6812" y="2534932"/>
            <a:ext cx="4702700" cy="755905"/>
          </a:xfrm>
        </p:spPr>
        <p:txBody>
          <a:bodyPr/>
          <a:lstStyle/>
          <a:p>
            <a:r>
              <a:rPr lang="en-US" b="1" dirty="0"/>
              <a:t>DOE/SC Independent Project Review of the Proton Power Upgrade Project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72314AD-83B8-6E4A-B9A7-E11C3868B27F}"/>
              </a:ext>
            </a:extLst>
          </p:cNvPr>
          <p:cNvSpPr txBox="1">
            <a:spLocks/>
          </p:cNvSpPr>
          <p:nvPr/>
        </p:nvSpPr>
        <p:spPr bwMode="auto">
          <a:xfrm>
            <a:off x="347472" y="3519891"/>
            <a:ext cx="5702131" cy="137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b="1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Bernie Riemer (interim L3 P.5.4)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Level 2 Manager for FTS Systems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August 3 – 5, 2021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F42CF9-0429-4A09-BCDF-CF9E3487102D}"/>
              </a:ext>
            </a:extLst>
          </p:cNvPr>
          <p:cNvGrpSpPr/>
          <p:nvPr/>
        </p:nvGrpSpPr>
        <p:grpSpPr>
          <a:xfrm>
            <a:off x="6664003" y="1467358"/>
            <a:ext cx="3240473" cy="3273716"/>
            <a:chOff x="6945943" y="1033555"/>
            <a:chExt cx="3750440" cy="37995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4A4EB3-0E48-456A-BC84-EC0BC3DC6208}"/>
                </a:ext>
              </a:extLst>
            </p:cNvPr>
            <p:cNvPicPr preferRelativeResize="0">
              <a:picLocks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2" t="528" r="33679" b="7508"/>
            <a:stretch/>
          </p:blipFill>
          <p:spPr bwMode="auto">
            <a:xfrm>
              <a:off x="6945943" y="1033555"/>
              <a:ext cx="2382192" cy="2382192"/>
            </a:xfrm>
            <a:prstGeom prst="ellipse">
              <a:avLst/>
            </a:prstGeom>
            <a:noFill/>
            <a:ln w="76200">
              <a:solidFill>
                <a:schemeClr val="bg2">
                  <a:lumMod val="95000"/>
                  <a:alpha val="65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6B269DE-4986-46AB-B747-CCA1CE35B3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95" t="-312" r="11884" b="9963"/>
            <a:stretch/>
          </p:blipFill>
          <p:spPr>
            <a:xfrm>
              <a:off x="8628438" y="1658698"/>
              <a:ext cx="2067945" cy="2067945"/>
            </a:xfrm>
            <a:prstGeom prst="ellipse">
              <a:avLst/>
            </a:prstGeom>
            <a:noFill/>
            <a:ln w="76200">
              <a:solidFill>
                <a:schemeClr val="bg2">
                  <a:lumMod val="95000"/>
                  <a:alpha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A3A831-DC07-4E67-B120-C5F7EA1E8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r="16667"/>
            <a:stretch/>
          </p:blipFill>
          <p:spPr>
            <a:xfrm>
              <a:off x="7878631" y="2998273"/>
              <a:ext cx="1834794" cy="1834794"/>
            </a:xfrm>
            <a:prstGeom prst="ellipse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76200">
              <a:solidFill>
                <a:schemeClr val="bg2">
                  <a:lumMod val="95000"/>
                  <a:alpha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6589B06-3CAE-4C9F-BA9C-B8C39C4D7B4B}"/>
              </a:ext>
            </a:extLst>
          </p:cNvPr>
          <p:cNvSpPr txBox="1"/>
          <p:nvPr/>
        </p:nvSpPr>
        <p:spPr>
          <a:xfrm>
            <a:off x="347471" y="1327150"/>
            <a:ext cx="8558404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P.05.04 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Moderator Cryogenic Systems</a:t>
            </a:r>
          </a:p>
        </p:txBody>
      </p:sp>
    </p:spTree>
    <p:extLst>
      <p:ext uri="{BB962C8B-B14F-4D97-AF65-F5344CB8AC3E}">
        <p14:creationId xmlns:p14="http://schemas.microsoft.com/office/powerpoint/2010/main" val="4185276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DFF26-27D0-4138-AC28-FCE2BBD31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since CD-2/3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17FDB-0F3F-49B2-AC52-267AE44C7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L3 CAM left ORNL</a:t>
            </a:r>
          </a:p>
          <a:p>
            <a:pPr lvl="1"/>
            <a:r>
              <a:rPr lang="en-US" dirty="0"/>
              <a:t>Engineer subcontractor also retired</a:t>
            </a:r>
          </a:p>
          <a:p>
            <a:r>
              <a:rPr lang="en-US" dirty="0"/>
              <a:t>HRS gas panel PO award delayed – was scheduled for March</a:t>
            </a:r>
          </a:p>
          <a:p>
            <a:pPr lvl="1"/>
            <a:r>
              <a:rPr lang="en-US" dirty="0"/>
              <a:t>Design from sole source vendor not fully consistent with Eq. Spec.</a:t>
            </a:r>
          </a:p>
          <a:p>
            <a:pPr lvl="2"/>
            <a:r>
              <a:rPr lang="en-US" dirty="0"/>
              <a:t>Equipment spec based all welded design approach</a:t>
            </a:r>
          </a:p>
          <a:p>
            <a:pPr lvl="2"/>
            <a:r>
              <a:rPr lang="en-US" dirty="0"/>
              <a:t>Vendor proposal uses vacuum and compression fittings</a:t>
            </a:r>
          </a:p>
          <a:p>
            <a:pPr lvl="2"/>
            <a:r>
              <a:rPr lang="en-US" dirty="0"/>
              <a:t>Acceptable, but Eq. Spec needs update</a:t>
            </a:r>
          </a:p>
          <a:p>
            <a:pPr lvl="1"/>
            <a:r>
              <a:rPr lang="en-US" dirty="0"/>
              <a:t>Device compliance with fire safety has been slow to confirm</a:t>
            </a:r>
          </a:p>
          <a:p>
            <a:r>
              <a:rPr lang="en-US" dirty="0"/>
              <a:t>Status of HRS outdoor design is found to be less than final </a:t>
            </a:r>
          </a:p>
          <a:p>
            <a:pPr lvl="1"/>
            <a:r>
              <a:rPr lang="en-US" dirty="0"/>
              <a:t>Fire safety requirements for outdoor installation are clear now</a:t>
            </a:r>
          </a:p>
          <a:p>
            <a:r>
              <a:rPr lang="en-US" dirty="0"/>
              <a:t>Finishing remaining tasks for diagnostic optics approach stalled </a:t>
            </a:r>
          </a:p>
          <a:p>
            <a:pPr lvl="1"/>
            <a:r>
              <a:rPr lang="en-US" dirty="0"/>
              <a:t>COVID – key person has returned to site part of the time </a:t>
            </a:r>
          </a:p>
          <a:p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FA0C27F-FF3F-4B09-9DB9-B197F809BE11}"/>
              </a:ext>
            </a:extLst>
          </p:cNvPr>
          <p:cNvSpPr/>
          <p:nvPr/>
        </p:nvSpPr>
        <p:spPr>
          <a:xfrm>
            <a:off x="9429750" y="274320"/>
            <a:ext cx="1993205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1-2, 4-5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26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439AD-79E4-4F95-B791-CF024B4C7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Testing confirmed sapphire windows are suitable for LH</a:t>
            </a:r>
            <a:r>
              <a:rPr lang="en-US" baseline="-25000" dirty="0"/>
              <a:t>2</a:t>
            </a:r>
            <a:r>
              <a:rPr lang="en-US" dirty="0"/>
              <a:t> spin state measurement via Raman spectroscopy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0E2C8-BBEF-4122-9C42-47F0D401D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633908"/>
            <a:ext cx="11430000" cy="1784635"/>
          </a:xfrm>
        </p:spPr>
        <p:txBody>
          <a:bodyPr/>
          <a:lstStyle/>
          <a:p>
            <a:r>
              <a:rPr lang="en-US" sz="2400" dirty="0"/>
              <a:t>Cyclic testing (30) of sapphire windows with cryogenic helium successfully demonstrated leak integrity </a:t>
            </a:r>
          </a:p>
          <a:p>
            <a:pPr lvl="1"/>
            <a:r>
              <a:rPr lang="en-US" sz="2000" dirty="0"/>
              <a:t>Test pressure and temperature bounded CMS conditions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FEA13BC-AC7B-450E-8BCA-13835D4F1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2333" y="2501388"/>
            <a:ext cx="3355596" cy="346465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79BA454-34BF-46B1-82F4-BD91D6A9B438}"/>
              </a:ext>
            </a:extLst>
          </p:cNvPr>
          <p:cNvGrpSpPr/>
          <p:nvPr/>
        </p:nvGrpSpPr>
        <p:grpSpPr>
          <a:xfrm>
            <a:off x="918418" y="3064543"/>
            <a:ext cx="6466510" cy="2787271"/>
            <a:chOff x="409211" y="3802740"/>
            <a:chExt cx="6466510" cy="2787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B57DBE-3A5B-451B-B153-35F097528D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31397"/>
            <a:stretch/>
          </p:blipFill>
          <p:spPr>
            <a:xfrm>
              <a:off x="3660375" y="3802740"/>
              <a:ext cx="3215346" cy="278727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83CDDE1-3226-4F6B-8349-2DC312F709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30412"/>
            <a:stretch/>
          </p:blipFill>
          <p:spPr>
            <a:xfrm>
              <a:off x="409211" y="3823701"/>
              <a:ext cx="3335475" cy="274534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402237-1663-43BD-8485-4FA36BFB2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 l="68981" t="45982" r="4211" b="35972"/>
            <a:stretch/>
          </p:blipFill>
          <p:spPr>
            <a:xfrm>
              <a:off x="1871113" y="4890372"/>
              <a:ext cx="1256469" cy="502987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08B3D52-82DF-4C4C-B6D0-AD95A7F118BF}"/>
              </a:ext>
            </a:extLst>
          </p:cNvPr>
          <p:cNvSpPr txBox="1"/>
          <p:nvPr/>
        </p:nvSpPr>
        <p:spPr>
          <a:xfrm>
            <a:off x="3574156" y="6454414"/>
            <a:ext cx="2521844" cy="2585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PPUP-500-TR0003-R00, Feb. 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930F35-11AA-4D85-B25E-A971445618EE}"/>
              </a:ext>
            </a:extLst>
          </p:cNvPr>
          <p:cNvSpPr txBox="1"/>
          <p:nvPr/>
        </p:nvSpPr>
        <p:spPr>
          <a:xfrm>
            <a:off x="1954411" y="5680998"/>
            <a:ext cx="126348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First cycle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84EB60-F811-4D54-8C62-ACF92E924FCB}"/>
              </a:ext>
            </a:extLst>
          </p:cNvPr>
          <p:cNvSpPr txBox="1"/>
          <p:nvPr/>
        </p:nvSpPr>
        <p:spPr>
          <a:xfrm>
            <a:off x="5382749" y="5699643"/>
            <a:ext cx="130035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Last cycle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5DD247B-3402-4DB5-B321-5A8B18E05E92}"/>
              </a:ext>
            </a:extLst>
          </p:cNvPr>
          <p:cNvSpPr/>
          <p:nvPr/>
        </p:nvSpPr>
        <p:spPr>
          <a:xfrm>
            <a:off x="10025983" y="1253049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709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3544F-0A53-4CE6-8AED-75797F745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sz="3200" dirty="0"/>
              <a:t>Catalyst retention elements are a credited control </a:t>
            </a:r>
            <a:br>
              <a:rPr lang="en-US" sz="3200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CD595-3285-494B-87E9-3897B1738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808748"/>
            <a:ext cx="11430000" cy="211157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Hypothesized hazard that catalyst migrates to moderators, get irradiated, then migrates back to the Hydrogen Utility Room</a:t>
            </a:r>
          </a:p>
          <a:p>
            <a:r>
              <a:rPr lang="en-US" dirty="0"/>
              <a:t>Control approach combines </a:t>
            </a:r>
          </a:p>
          <a:p>
            <a:pPr lvl="1"/>
            <a:r>
              <a:rPr lang="en-US" b="1" dirty="0"/>
              <a:t>60 mesh screen </a:t>
            </a:r>
            <a:r>
              <a:rPr lang="en-US" dirty="0"/>
              <a:t>per ASTM E11</a:t>
            </a:r>
          </a:p>
          <a:p>
            <a:pPr lvl="1"/>
            <a:r>
              <a:rPr lang="en-US" b="1" dirty="0"/>
              <a:t>Media sifted to 30x50 </a:t>
            </a:r>
            <a:r>
              <a:rPr lang="en-US" dirty="0"/>
              <a:t>per</a:t>
            </a:r>
            <a:r>
              <a:rPr lang="en-US" b="1" dirty="0"/>
              <a:t> </a:t>
            </a:r>
            <a:r>
              <a:rPr lang="en-US" dirty="0"/>
              <a:t>ASTM D2862 </a:t>
            </a:r>
          </a:p>
          <a:p>
            <a:r>
              <a:rPr lang="en-US" dirty="0"/>
              <a:t>Compliance to be captured via oversight, </a:t>
            </a:r>
            <a:r>
              <a:rPr lang="en-US"/>
              <a:t>Acceptance Criteria </a:t>
            </a:r>
            <a:r>
              <a:rPr lang="en-US" dirty="0"/>
              <a:t>List</a:t>
            </a:r>
          </a:p>
        </p:txBody>
      </p:sp>
      <p:pic>
        <p:nvPicPr>
          <p:cNvPr id="4" name="Picture 3" descr="A close up of a device&#10;&#10;Description automatically generated">
            <a:extLst>
              <a:ext uri="{FF2B5EF4-FFF2-40B4-BE49-F238E27FC236}">
                <a16:creationId xmlns:a16="http://schemas.microsoft.com/office/drawing/2014/main" id="{6CF158FA-B427-43AA-9220-F41B98B1B0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6" t="5409" r="6828" b="11931"/>
          <a:stretch/>
        </p:blipFill>
        <p:spPr>
          <a:xfrm>
            <a:off x="2481709" y="2844312"/>
            <a:ext cx="6949440" cy="36092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0DA6EA-82DB-4C4B-859A-BB6E49029321}"/>
              </a:ext>
            </a:extLst>
          </p:cNvPr>
          <p:cNvSpPr txBox="1"/>
          <p:nvPr/>
        </p:nvSpPr>
        <p:spPr>
          <a:xfrm>
            <a:off x="2544667" y="6029186"/>
            <a:ext cx="253066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latin typeface="+mn-lt"/>
              </a:defRPr>
            </a:lvl1pPr>
          </a:lstStyle>
          <a:p>
            <a:r>
              <a:rPr lang="en-US" dirty="0"/>
              <a:t>5L Catalyst Module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3D82AED-1C9A-430B-9527-A0E41AA7D6CC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5671790" y="4028887"/>
            <a:ext cx="747651" cy="3593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7842CC3-D966-44F6-A8D1-BB84FA8ED02D}"/>
                  </a:ext>
                </a:extLst>
              </p:cNvPr>
              <p:cNvSpPr txBox="1"/>
              <p:nvPr/>
            </p:nvSpPr>
            <p:spPr>
              <a:xfrm>
                <a:off x="5497417" y="3213165"/>
                <a:ext cx="1607326" cy="523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400">
                    <a:latin typeface="+mn-lt"/>
                  </a:defRPr>
                </a:lvl1pPr>
              </a:lstStyle>
              <a:p>
                <a:r>
                  <a:rPr lang="en-US" dirty="0"/>
                  <a:t>Ionex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0">
                                <a:latin typeface="Cambria Math" panose="02040503050406030204" pitchFamily="18" charset="0"/>
                              </a:rPr>
                              <m:t>Fe</m:t>
                            </m:r>
                          </m:e>
                          <m:sub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b>
                        <m:r>
                          <a:rPr lang="en-US" i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/>
                  <a:t> o/p catalyst media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7842CC3-D966-44F6-A8D1-BB84FA8ED0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7417" y="3213165"/>
                <a:ext cx="1607326" cy="523220"/>
              </a:xfrm>
              <a:prstGeom prst="rect">
                <a:avLst/>
              </a:prstGeom>
              <a:blipFill>
                <a:blip r:embed="rId4"/>
                <a:stretch>
                  <a:fillRect t="-1136" r="-1509" b="-1022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AB526EF-E700-4418-8FE6-469B2B041E67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9230740" y="6152411"/>
            <a:ext cx="676317" cy="355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244A8BD-02E7-4466-90A6-2376DBCF2814}"/>
                  </a:ext>
                </a:extLst>
              </p:cNvPr>
              <p:cNvSpPr txBox="1"/>
              <p:nvPr/>
            </p:nvSpPr>
            <p:spPr>
              <a:xfrm>
                <a:off x="9806104" y="5813743"/>
                <a:ext cx="685467" cy="523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400">
                    <a:latin typeface="+mn-lt"/>
                  </a:defRPr>
                </a:lvl1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inlet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244A8BD-02E7-4466-90A6-2376DBCF28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6104" y="5813743"/>
                <a:ext cx="685467" cy="523220"/>
              </a:xfrm>
              <a:prstGeom prst="rect">
                <a:avLst/>
              </a:prstGeom>
              <a:blipFill>
                <a:blip r:embed="rId5"/>
                <a:stretch>
                  <a:fillRect b="-909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0AD17A6-6958-424F-B4CD-C634B0F583D1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9107714" y="5400703"/>
            <a:ext cx="300192" cy="3663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4DEC18E-5EB8-4393-A063-8B25184B1404}"/>
              </a:ext>
            </a:extLst>
          </p:cNvPr>
          <p:cNvSpPr txBox="1"/>
          <p:nvPr/>
        </p:nvSpPr>
        <p:spPr>
          <a:xfrm>
            <a:off x="8835999" y="4584981"/>
            <a:ext cx="99698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latin typeface="+mn-lt"/>
              </a:defRPr>
            </a:lvl1pPr>
          </a:lstStyle>
          <a:p>
            <a:r>
              <a:rPr lang="en-US" dirty="0"/>
              <a:t>Catalyst fill port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9227FB1-3BB8-4F03-B788-EA33CC1C7E64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7757888" y="4748901"/>
            <a:ext cx="475233" cy="2689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829CB12-24AC-49DB-9C4E-62813B69E31D}"/>
              </a:ext>
            </a:extLst>
          </p:cNvPr>
          <p:cNvSpPr txBox="1"/>
          <p:nvPr/>
        </p:nvSpPr>
        <p:spPr>
          <a:xfrm>
            <a:off x="7421992" y="3933179"/>
            <a:ext cx="141400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latin typeface="+mn-lt"/>
              </a:defRPr>
            </a:lvl1pPr>
          </a:lstStyle>
          <a:p>
            <a:r>
              <a:rPr lang="en-US" dirty="0"/>
              <a:t>Cerafelt filter media (2x)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40055CE-08A8-45C9-8E88-31C64AAD3395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3335476" y="4062287"/>
            <a:ext cx="268527" cy="8613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E74099D-488F-4A13-B37F-C6D30BCC1D03}"/>
              </a:ext>
            </a:extLst>
          </p:cNvPr>
          <p:cNvSpPr txBox="1"/>
          <p:nvPr/>
        </p:nvSpPr>
        <p:spPr>
          <a:xfrm>
            <a:off x="2792874" y="4846591"/>
            <a:ext cx="1414007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latin typeface="+mn-lt"/>
              </a:defRPr>
            </a:lvl1pPr>
          </a:lstStyle>
          <a:p>
            <a:r>
              <a:rPr lang="en-US" dirty="0"/>
              <a:t>Perforated sheet (4x)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FB5A2AF-F6FF-4599-9D93-BB89BB7D526A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3604003" y="4456399"/>
            <a:ext cx="819075" cy="4672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E5EAF95-F30E-416C-9E4F-BD455B7417B8}"/>
              </a:ext>
            </a:extLst>
          </p:cNvPr>
          <p:cNvCxnSpPr>
            <a:cxnSpLocks/>
            <a:stCxn id="18" idx="0"/>
          </p:cNvCxnSpPr>
          <p:nvPr/>
        </p:nvCxnSpPr>
        <p:spPr>
          <a:xfrm flipH="1" flipV="1">
            <a:off x="7101831" y="5403655"/>
            <a:ext cx="268527" cy="8613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E176D43-E815-4A17-94E5-9131BBA99C62}"/>
              </a:ext>
            </a:extLst>
          </p:cNvPr>
          <p:cNvSpPr txBox="1"/>
          <p:nvPr/>
        </p:nvSpPr>
        <p:spPr>
          <a:xfrm>
            <a:off x="6559229" y="6187959"/>
            <a:ext cx="1414007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FF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latin typeface="+mn-lt"/>
              </a:defRPr>
            </a:lvl1pPr>
          </a:lstStyle>
          <a:p>
            <a:r>
              <a:rPr lang="en-US" dirty="0"/>
              <a:t>60x60 woven mesh(4x)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0C31473-12D2-4FA5-B4C9-F6741097092F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7370358" y="5767045"/>
            <a:ext cx="758638" cy="4979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65C7E08-3282-4B66-8C6D-338008E55363}"/>
              </a:ext>
            </a:extLst>
          </p:cNvPr>
          <p:cNvSpPr/>
          <p:nvPr/>
        </p:nvSpPr>
        <p:spPr>
          <a:xfrm>
            <a:off x="10280905" y="1853497"/>
            <a:ext cx="1463040" cy="286036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" tIns="18288" rIns="18288" bIns="18288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B2-10 Platfoot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251EA2E-BDFD-4F27-9783-5784E3A1AD9B}"/>
              </a:ext>
            </a:extLst>
          </p:cNvPr>
          <p:cNvSpPr/>
          <p:nvPr/>
        </p:nvSpPr>
        <p:spPr>
          <a:xfrm>
            <a:off x="10065666" y="1403671"/>
            <a:ext cx="1893518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Charges:</a:t>
            </a:r>
            <a:r>
              <a:rPr lang="en-US" b="1" baseline="0" dirty="0">
                <a:solidFill>
                  <a:schemeClr val="bg1"/>
                </a:solidFill>
              </a:rPr>
              <a:t> 1, 3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027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A5577-C4A3-C142-AE4A-22F0F9A3D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Plans – Moderator Cryogenic Systems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C434C-CA54-244F-A847-41FD7200C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175656"/>
            <a:ext cx="11565450" cy="5126565"/>
          </a:xfrm>
        </p:spPr>
        <p:txBody>
          <a:bodyPr/>
          <a:lstStyle/>
          <a:p>
            <a:r>
              <a:rPr lang="en-US" dirty="0"/>
              <a:t>Moderator catalyst/converter can be physically placed in the Hydrogen Utility Room independently of operations</a:t>
            </a:r>
          </a:p>
          <a:p>
            <a:r>
              <a:rPr lang="en-US" dirty="0"/>
              <a:t>The </a:t>
            </a:r>
            <a:r>
              <a:rPr lang="en-US" i="1" dirty="0"/>
              <a:t>connection</a:t>
            </a:r>
            <a:r>
              <a:rPr lang="en-US" dirty="0"/>
              <a:t> to the CMS will be done in the extended outage – requires beam be off </a:t>
            </a:r>
          </a:p>
          <a:p>
            <a:pPr lvl="1"/>
            <a:r>
              <a:rPr lang="en-US" dirty="0"/>
              <a:t>HRS upgrade must be operational once converter is connected to CMS</a:t>
            </a:r>
          </a:p>
          <a:p>
            <a:pPr lvl="1"/>
            <a:endParaRPr lang="en-US" dirty="0"/>
          </a:p>
          <a:p>
            <a:r>
              <a:rPr lang="en-US" dirty="0"/>
              <a:t>The HRS upgrade can have some hardware installed during operations</a:t>
            </a:r>
          </a:p>
          <a:p>
            <a:pPr lvl="1"/>
            <a:r>
              <a:rPr lang="en-US" dirty="0"/>
              <a:t>Intention was to have it operational prior to extended outage</a:t>
            </a:r>
          </a:p>
          <a:p>
            <a:endParaRPr lang="en-US" dirty="0"/>
          </a:p>
          <a:p>
            <a:r>
              <a:rPr lang="en-US" dirty="0"/>
              <a:t>These upgrades are not essential for meeting project KPPs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DDF2A9F-AA56-4395-B06E-D514C8FBDABE}"/>
              </a:ext>
            </a:extLst>
          </p:cNvPr>
          <p:cNvSpPr/>
          <p:nvPr/>
        </p:nvSpPr>
        <p:spPr>
          <a:xfrm>
            <a:off x="10277255" y="140988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8500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86B73-981A-48E3-8097-451526EA5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P.5 – FTS May 2021 Status Summary Schedule</a:t>
            </a:r>
          </a:p>
        </p:txBody>
      </p:sp>
      <p:pic>
        <p:nvPicPr>
          <p:cNvPr id="5" name="Content Placeholder 11">
            <a:extLst>
              <a:ext uri="{FF2B5EF4-FFF2-40B4-BE49-F238E27FC236}">
                <a16:creationId xmlns:a16="http://schemas.microsoft.com/office/drawing/2014/main" id="{B7B503DB-6880-4662-8314-3415A2040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030" y="947738"/>
            <a:ext cx="7697290" cy="53546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76F6604-FF2F-4AC3-AA68-F981292C9DA3}"/>
              </a:ext>
            </a:extLst>
          </p:cNvPr>
          <p:cNvSpPr/>
          <p:nvPr/>
        </p:nvSpPr>
        <p:spPr>
          <a:xfrm>
            <a:off x="2543175" y="2299317"/>
            <a:ext cx="4105275" cy="2929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668780F-2F3B-40FF-9FDF-B20E16C3BD7F}"/>
              </a:ext>
            </a:extLst>
          </p:cNvPr>
          <p:cNvSpPr/>
          <p:nvPr/>
        </p:nvSpPr>
        <p:spPr>
          <a:xfrm>
            <a:off x="10123517" y="199971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4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38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9D3E36-3B22-4FA3-B365-B79F64432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P.5.4 </a:t>
            </a:r>
            <a:r>
              <a:rPr lang="en-US" dirty="0"/>
              <a:t>Progress since CD-2/3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A2F2E-9129-4037-8567-C1615D5AB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962150"/>
            <a:ext cx="11430000" cy="434007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latin typeface="+mn-lt"/>
              </a:rPr>
              <a:t>P.5.4 is more than half complete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1BF79F-29A4-4DD6-8FE7-2BB22EA89579}"/>
              </a:ext>
            </a:extLst>
          </p:cNvPr>
          <p:cNvSpPr/>
          <p:nvPr/>
        </p:nvSpPr>
        <p:spPr>
          <a:xfrm>
            <a:off x="10123517" y="199971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4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6FB6F258-70FC-41C5-B897-89A642340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47675" y="3092507"/>
            <a:ext cx="11430000" cy="672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2601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E8BCB-1DD3-4260-B9A8-BE03B9DE2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P.5.4 </a:t>
            </a:r>
            <a:r>
              <a:rPr lang="en-US" dirty="0"/>
              <a:t>Estimate to Complete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60B49-838F-4CCE-B115-7BA8E5560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485900"/>
            <a:ext cx="11430000" cy="481632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latin typeface="+mn-lt"/>
              </a:rPr>
              <a:t>P.5.4 is more than half complete</a:t>
            </a:r>
          </a:p>
          <a:p>
            <a:pPr marL="0" indent="0" algn="ctr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5381333-DB1C-4FB0-8660-3D60D7285142}"/>
              </a:ext>
            </a:extLst>
          </p:cNvPr>
          <p:cNvSpPr/>
          <p:nvPr/>
        </p:nvSpPr>
        <p:spPr>
          <a:xfrm>
            <a:off x="10123517" y="199971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4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515427-4DD5-4ADE-87A4-D78F5B7A7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167" y="2795332"/>
            <a:ext cx="9601200" cy="188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27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C6DEB-2CAD-47AA-9CFD-281DE52C3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 to Complete by FY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62593B-3702-4E2F-AB64-53DEAF8C4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>
                <a:latin typeface="+mn-lt"/>
              </a:rPr>
              <a:t>Procurements and installation in FY22</a:t>
            </a:r>
          </a:p>
          <a:p>
            <a:pPr marL="0" indent="0" algn="ctr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3" name="Content Placeholder 11">
            <a:extLst>
              <a:ext uri="{FF2B5EF4-FFF2-40B4-BE49-F238E27FC236}">
                <a16:creationId xmlns:a16="http://schemas.microsoft.com/office/drawing/2014/main" id="{51904729-99F7-4447-AD09-32588C1C2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974" y="1819601"/>
            <a:ext cx="7193903" cy="36884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DB2E56-C429-4F9B-8273-E7F69BEF08E1}"/>
              </a:ext>
            </a:extLst>
          </p:cNvPr>
          <p:cNvSpPr/>
          <p:nvPr/>
        </p:nvSpPr>
        <p:spPr>
          <a:xfrm>
            <a:off x="10123517" y="199971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4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782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AAE14-6AF6-457F-B358-C2C00E6E6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 Profile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349E1-EEB4-4C70-A5E6-9F5901536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>
                <a:latin typeface="+mn-lt"/>
              </a:rPr>
              <a:t>Installation and commissioning labor FY22-23</a:t>
            </a:r>
          </a:p>
          <a:p>
            <a:pPr marL="0" indent="0" algn="ctr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5038C2-729A-4D5D-BA30-1B8B7586E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685" y="2172675"/>
            <a:ext cx="8730229" cy="38651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4BBD668-130D-4036-971B-29D3174C6E52}"/>
              </a:ext>
            </a:extLst>
          </p:cNvPr>
          <p:cNvSpPr/>
          <p:nvPr/>
        </p:nvSpPr>
        <p:spPr>
          <a:xfrm>
            <a:off x="10123517" y="199971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4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27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06FE6-817D-4884-AC7B-0E4730027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P.05.04 Moderator Cryogenic Systems Risk Register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591FC-3AAB-4D59-A007-B13E97D333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No active risks identified</a:t>
            </a:r>
          </a:p>
          <a:p>
            <a:pPr lvl="1"/>
            <a:r>
              <a:rPr lang="en-US" dirty="0"/>
              <a:t>One risk retired</a:t>
            </a:r>
          </a:p>
          <a:p>
            <a:r>
              <a:rPr lang="en-US" sz="2400" dirty="0"/>
              <a:t>High Risks</a:t>
            </a:r>
          </a:p>
          <a:p>
            <a:pPr lvl="1"/>
            <a:r>
              <a:rPr lang="en-US" dirty="0"/>
              <a:t>No high risks identified</a:t>
            </a:r>
          </a:p>
          <a:p>
            <a:r>
              <a:rPr lang="en-US" sz="2400" dirty="0"/>
              <a:t>Key risk categories analyzed</a:t>
            </a:r>
          </a:p>
          <a:p>
            <a:pPr lvl="1"/>
            <a:r>
              <a:rPr lang="en-US" dirty="0"/>
              <a:t>Vendor availability</a:t>
            </a:r>
          </a:p>
          <a:p>
            <a:r>
              <a:rPr lang="en-US" sz="2400" dirty="0"/>
              <a:t>Risks are reviewed on a regular basis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5AAB004-FB28-444A-A3E1-16133659C40F}"/>
              </a:ext>
            </a:extLst>
          </p:cNvPr>
          <p:cNvSpPr/>
          <p:nvPr/>
        </p:nvSpPr>
        <p:spPr>
          <a:xfrm>
            <a:off x="10266392" y="769244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4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5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Scope</a:t>
            </a:r>
          </a:p>
          <a:p>
            <a:r>
              <a:rPr lang="en-US" sz="2400" dirty="0"/>
              <a:t>Organization</a:t>
            </a:r>
          </a:p>
          <a:p>
            <a:r>
              <a:rPr lang="en-US" sz="2400" dirty="0"/>
              <a:t>Progress since CD-2/3</a:t>
            </a:r>
          </a:p>
          <a:p>
            <a:r>
              <a:rPr lang="en-US" sz="2400" dirty="0"/>
              <a:t>Challenges</a:t>
            </a:r>
          </a:p>
          <a:p>
            <a:r>
              <a:rPr lang="en-US" sz="2400" dirty="0"/>
              <a:t>Final design status</a:t>
            </a:r>
          </a:p>
          <a:p>
            <a:r>
              <a:rPr lang="en-US" sz="2400" dirty="0"/>
              <a:t>Installation plans</a:t>
            </a:r>
          </a:p>
          <a:p>
            <a:r>
              <a:rPr lang="en-US" sz="2400" dirty="0"/>
              <a:t>Cost and schedule</a:t>
            </a:r>
          </a:p>
          <a:p>
            <a:r>
              <a:rPr lang="en-US" sz="2400" dirty="0"/>
              <a:t>Labor profile</a:t>
            </a:r>
          </a:p>
          <a:p>
            <a:r>
              <a:rPr lang="en-US" sz="2400" dirty="0"/>
              <a:t>Risk register</a:t>
            </a:r>
          </a:p>
          <a:p>
            <a:r>
              <a:rPr lang="en-US" sz="2400" dirty="0"/>
              <a:t>Responses to recommendations</a:t>
            </a:r>
          </a:p>
          <a:p>
            <a:r>
              <a:rPr lang="en-US" sz="2400" dirty="0"/>
              <a:t>ESH&amp;Q and COVID-19 impacts</a:t>
            </a:r>
          </a:p>
          <a:p>
            <a:r>
              <a:rPr lang="en-US" sz="2400" dirty="0"/>
              <a:t>12-month look-ahead</a:t>
            </a:r>
          </a:p>
          <a:p>
            <a:r>
              <a:rPr lang="en-US" sz="2400" dirty="0"/>
              <a:t>Summary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9AC944B-3B25-4902-BE8A-5014D9FEB0E8}"/>
              </a:ext>
            </a:extLst>
          </p:cNvPr>
          <p:cNvGrpSpPr/>
          <p:nvPr/>
        </p:nvGrpSpPr>
        <p:grpSpPr>
          <a:xfrm>
            <a:off x="4506929" y="555778"/>
            <a:ext cx="2744869" cy="3081885"/>
            <a:chOff x="4861455" y="401149"/>
            <a:chExt cx="2744869" cy="308188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DE60232-974E-419F-97F6-F53F09A492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BFBFD"/>
                </a:clrFrom>
                <a:clrTo>
                  <a:srgbClr val="FBFB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56" t="4992" r="5349" b="13914"/>
            <a:stretch/>
          </p:blipFill>
          <p:spPr>
            <a:xfrm>
              <a:off x="4861455" y="739834"/>
              <a:ext cx="2744869" cy="27432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34DB55B-EB55-4C05-BA1A-0A6B7600BCA9}"/>
                </a:ext>
              </a:extLst>
            </p:cNvPr>
            <p:cNvSpPr txBox="1"/>
            <p:nvPr/>
          </p:nvSpPr>
          <p:spPr>
            <a:xfrm>
              <a:off x="5007429" y="401149"/>
              <a:ext cx="226422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/>
              </a:lvl1pPr>
            </a:lstStyle>
            <a:p>
              <a:r>
                <a:rPr lang="en-US" sz="1200" dirty="0">
                  <a:latin typeface="+mn-lt"/>
                </a:rPr>
                <a:t>Ortho/parahydrogen </a:t>
              </a:r>
            </a:p>
            <a:p>
              <a:r>
                <a:rPr lang="en-US" sz="1200" dirty="0">
                  <a:latin typeface="+mn-lt"/>
                </a:rPr>
                <a:t>converter assembly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9645EB8-4B6B-4C6A-895E-1B416A2868A1}"/>
              </a:ext>
            </a:extLst>
          </p:cNvPr>
          <p:cNvGrpSpPr/>
          <p:nvPr/>
        </p:nvGrpSpPr>
        <p:grpSpPr>
          <a:xfrm>
            <a:off x="7685072" y="232937"/>
            <a:ext cx="3808043" cy="2960917"/>
            <a:chOff x="6233889" y="3851685"/>
            <a:chExt cx="3808043" cy="296091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D262B1B-4238-423B-B33C-4A95EAA97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3889" y="3851685"/>
              <a:ext cx="3808043" cy="246339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7A36BFD-0EAC-4C5C-886B-D71DAEC2F3DE}"/>
                </a:ext>
              </a:extLst>
            </p:cNvPr>
            <p:cNvSpPr txBox="1"/>
            <p:nvPr/>
          </p:nvSpPr>
          <p:spPr>
            <a:xfrm>
              <a:off x="6233889" y="6320159"/>
              <a:ext cx="3808043" cy="4924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/>
              </a:lvl1pPr>
            </a:lstStyle>
            <a:p>
              <a:r>
                <a:rPr lang="en-US" dirty="0"/>
                <a:t>CMS Hydrogen Utility Room</a:t>
              </a:r>
            </a:p>
            <a:p>
              <a:r>
                <a:rPr lang="en-US" sz="1200" dirty="0"/>
                <a:t>(Cryogenic Moderator System) 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642E5F5-3198-4C91-87D4-7CD5D5025A51}"/>
              </a:ext>
            </a:extLst>
          </p:cNvPr>
          <p:cNvGrpSpPr/>
          <p:nvPr/>
        </p:nvGrpSpPr>
        <p:grpSpPr>
          <a:xfrm>
            <a:off x="7359527" y="3254839"/>
            <a:ext cx="4518528" cy="3261876"/>
            <a:chOff x="5290694" y="2944069"/>
            <a:chExt cx="5028559" cy="363006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279BE2-E426-4797-B918-DA3E37992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97615" y="2944069"/>
              <a:ext cx="5021638" cy="3630062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5F177A7-B890-4B33-97E6-2A7F5DC6ACD1}"/>
                </a:ext>
              </a:extLst>
            </p:cNvPr>
            <p:cNvSpPr/>
            <p:nvPr/>
          </p:nvSpPr>
          <p:spPr>
            <a:xfrm>
              <a:off x="8788112" y="4553334"/>
              <a:ext cx="870314" cy="1022877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8637B4-EEFC-4D78-B694-80507EF7065C}"/>
                </a:ext>
              </a:extLst>
            </p:cNvPr>
            <p:cNvSpPr/>
            <p:nvPr/>
          </p:nvSpPr>
          <p:spPr>
            <a:xfrm>
              <a:off x="5290694" y="4305177"/>
              <a:ext cx="2065152" cy="2227328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26FD51-CDC9-4430-8646-8E911C4B7DBB}"/>
                </a:ext>
              </a:extLst>
            </p:cNvPr>
            <p:cNvSpPr txBox="1"/>
            <p:nvPr/>
          </p:nvSpPr>
          <p:spPr>
            <a:xfrm>
              <a:off x="7557705" y="3021497"/>
              <a:ext cx="1791719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>
                  <a:latin typeface="+mn-lt"/>
                </a:defRPr>
              </a:lvl1pPr>
            </a:lstStyle>
            <a:p>
              <a:r>
                <a:rPr lang="en-US" sz="1000" b="1" dirty="0"/>
                <a:t>Current HRS location (at capacity)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322084-2933-4C91-A908-A85B331CC22A}"/>
                </a:ext>
              </a:extLst>
            </p:cNvPr>
            <p:cNvSpPr txBox="1"/>
            <p:nvPr/>
          </p:nvSpPr>
          <p:spPr>
            <a:xfrm>
              <a:off x="5290694" y="3021497"/>
              <a:ext cx="1900891" cy="5137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>
                  <a:latin typeface="+mn-lt"/>
                </a:defRPr>
              </a:lvl1pPr>
            </a:lstStyle>
            <a:p>
              <a:r>
                <a:rPr lang="en-US" sz="1200" b="1" dirty="0"/>
                <a:t>New HRS inventory location 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01BBC5A-20FC-4E97-957A-C2DFA345B8EA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8453565" y="3483162"/>
              <a:ext cx="762540" cy="1034076"/>
            </a:xfrm>
            <a:prstGeom prst="straightConnector1">
              <a:avLst/>
            </a:prstGeom>
            <a:ln w="28575">
              <a:solidFill>
                <a:schemeClr val="accent6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35C5DD8-57A6-4DB7-9A4A-2A6CDC66B806}"/>
                </a:ext>
              </a:extLst>
            </p:cNvPr>
            <p:cNvCxnSpPr>
              <a:cxnSpLocks/>
              <a:endCxn id="14" idx="0"/>
            </p:cNvCxnSpPr>
            <p:nvPr/>
          </p:nvCxnSpPr>
          <p:spPr>
            <a:xfrm>
              <a:off x="6127135" y="3493859"/>
              <a:ext cx="196135" cy="811318"/>
            </a:xfrm>
            <a:prstGeom prst="straightConnector1">
              <a:avLst/>
            </a:prstGeom>
            <a:ln w="28575">
              <a:solidFill>
                <a:schemeClr val="accent6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949F170-58A7-49D0-B73E-9F0A656CA74A}"/>
                </a:ext>
              </a:extLst>
            </p:cNvPr>
            <p:cNvSpPr txBox="1"/>
            <p:nvPr/>
          </p:nvSpPr>
          <p:spPr>
            <a:xfrm>
              <a:off x="9391771" y="3817274"/>
              <a:ext cx="676128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>
                  <a:latin typeface="+mn-lt"/>
                </a:defRPr>
              </a:lvl1pPr>
            </a:lstStyle>
            <a:p>
              <a:r>
                <a:rPr lang="en-US" sz="1000" b="1" dirty="0"/>
                <a:t>8760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6789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Responses to Recommendations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238250"/>
            <a:ext cx="11430000" cy="4474652"/>
          </a:xfrm>
        </p:spPr>
        <p:txBody>
          <a:bodyPr/>
          <a:lstStyle/>
          <a:p>
            <a:r>
              <a:rPr lang="en-US" dirty="0"/>
              <a:t>There were no recommendations to P.5.4 from earlier DOE reviews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DEE218-F3C2-4837-B203-468A56F458BA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 6</a:t>
            </a:r>
          </a:p>
        </p:txBody>
      </p:sp>
    </p:spTree>
    <p:extLst>
      <p:ext uri="{BB962C8B-B14F-4D97-AF65-F5344CB8AC3E}">
        <p14:creationId xmlns:p14="http://schemas.microsoft.com/office/powerpoint/2010/main" val="13993135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ESH&amp;Q and COVID-19 Impacts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Facility hazards associated with P.5.4 have been analyzed and solutions found</a:t>
            </a:r>
          </a:p>
          <a:p>
            <a:pPr lvl="1"/>
            <a:r>
              <a:rPr lang="en-US" dirty="0"/>
              <a:t>Increase in H</a:t>
            </a:r>
            <a:r>
              <a:rPr lang="en-US" baseline="-25000" dirty="0"/>
              <a:t>2</a:t>
            </a:r>
            <a:r>
              <a:rPr lang="en-US" dirty="0"/>
              <a:t> inventory</a:t>
            </a:r>
          </a:p>
          <a:p>
            <a:pPr lvl="1"/>
            <a:r>
              <a:rPr lang="en-US" dirty="0"/>
              <a:t>Migration of catalyst</a:t>
            </a:r>
          </a:p>
          <a:p>
            <a:pPr lvl="1"/>
            <a:endParaRPr lang="en-US" dirty="0"/>
          </a:p>
          <a:p>
            <a:r>
              <a:rPr lang="en-US" dirty="0"/>
              <a:t>COVID-19 impacts in P.5.4 </a:t>
            </a:r>
          </a:p>
          <a:p>
            <a:pPr lvl="1"/>
            <a:r>
              <a:rPr lang="en-US" dirty="0"/>
              <a:t>Work at home inhibited completion of tasks for o/p diagnostic</a:t>
            </a:r>
          </a:p>
          <a:p>
            <a:pPr lvl="2"/>
            <a:r>
              <a:rPr lang="en-US" dirty="0"/>
              <a:t>Testing / verification to be done in LH</a:t>
            </a:r>
            <a:r>
              <a:rPr lang="en-US" baseline="-25000" dirty="0"/>
              <a:t>2</a:t>
            </a:r>
            <a:r>
              <a:rPr lang="en-US" dirty="0"/>
              <a:t> lab that was recently moved to high-bay</a:t>
            </a:r>
          </a:p>
          <a:p>
            <a:pPr lvl="2"/>
            <a:r>
              <a:rPr lang="en-US" dirty="0"/>
              <a:t>Optics of direct Raman laser</a:t>
            </a:r>
          </a:p>
          <a:p>
            <a:pPr lvl="2"/>
            <a:r>
              <a:rPr lang="en-US" dirty="0"/>
              <a:t>Testing of updated fiber probe</a:t>
            </a:r>
          </a:p>
          <a:p>
            <a:pPr lvl="1"/>
            <a:r>
              <a:rPr lang="en-US" dirty="0"/>
              <a:t>Employee has started back on site – tasks should get underway soon</a:t>
            </a:r>
          </a:p>
          <a:p>
            <a:pPr lvl="1"/>
            <a:r>
              <a:rPr lang="en-US" dirty="0"/>
              <a:t>Minor impact potential on installation schedule for diagnostic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25CC0DF-C7E2-4CBB-B2F4-2AB3328E6374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3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A5D18F-6FF8-4512-82F7-B3EF643093E4}"/>
              </a:ext>
            </a:extLst>
          </p:cNvPr>
          <p:cNvSpPr/>
          <p:nvPr/>
        </p:nvSpPr>
        <p:spPr>
          <a:xfrm>
            <a:off x="7724619" y="1534529"/>
            <a:ext cx="1463040" cy="286036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" tIns="18288" rIns="18288" bIns="18288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B2-10 Platfoot</a:t>
            </a:r>
          </a:p>
        </p:txBody>
      </p:sp>
    </p:spTree>
    <p:extLst>
      <p:ext uri="{BB962C8B-B14F-4D97-AF65-F5344CB8AC3E}">
        <p14:creationId xmlns:p14="http://schemas.microsoft.com/office/powerpoint/2010/main" val="18380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12-Month Look-Ahead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314450"/>
            <a:ext cx="11430000" cy="4987772"/>
          </a:xfrm>
        </p:spPr>
        <p:txBody>
          <a:bodyPr/>
          <a:lstStyle/>
          <a:p>
            <a:r>
              <a:rPr lang="en-US" dirty="0"/>
              <a:t>Award converter vessel PO</a:t>
            </a:r>
          </a:p>
          <a:p>
            <a:r>
              <a:rPr lang="en-US" dirty="0"/>
              <a:t>Purchase catalyst media (GFE), Raman diagnostics h/w</a:t>
            </a:r>
          </a:p>
          <a:p>
            <a:r>
              <a:rPr lang="en-US" dirty="0"/>
              <a:t>Identify replacement for P.5.4 L3 CAM</a:t>
            </a:r>
          </a:p>
          <a:p>
            <a:r>
              <a:rPr lang="en-US" dirty="0"/>
              <a:t>Resolve issues with HRS installation and gas panel</a:t>
            </a:r>
          </a:p>
          <a:p>
            <a:r>
              <a:rPr lang="en-US" dirty="0"/>
              <a:t>Award gas panel PO</a:t>
            </a:r>
          </a:p>
          <a:p>
            <a:r>
              <a:rPr lang="en-US" dirty="0"/>
              <a:t>Purchase H</a:t>
            </a:r>
            <a:r>
              <a:rPr lang="en-US" baseline="-25000" dirty="0"/>
              <a:t>2</a:t>
            </a:r>
            <a:r>
              <a:rPr lang="en-US" dirty="0"/>
              <a:t> bottles: 3 skids -16 bottles each</a:t>
            </a:r>
          </a:p>
          <a:p>
            <a:r>
              <a:rPr lang="en-US" dirty="0"/>
              <a:t>Complete HRS installation design and plans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EAE274-447F-4308-AF59-79D818774CE7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053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13360"/>
            <a:ext cx="11430000" cy="539496"/>
          </a:xfrm>
        </p:spPr>
        <p:txBody>
          <a:bodyPr/>
          <a:lstStyle/>
          <a:p>
            <a:r>
              <a:rPr lang="en-US" dirty="0"/>
              <a:t>CMS Readiness for 2 MW Beam Power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863328"/>
            <a:ext cx="11271505" cy="5355074"/>
          </a:xfrm>
        </p:spPr>
        <p:txBody>
          <a:bodyPr/>
          <a:lstStyle/>
          <a:p>
            <a:r>
              <a:rPr lang="en-US" sz="2400" dirty="0"/>
              <a:t>CMS review help in December of 2019:</a:t>
            </a:r>
          </a:p>
          <a:p>
            <a:pPr lvl="1"/>
            <a:r>
              <a:rPr lang="en-US" dirty="0">
                <a:latin typeface="+mn-lt"/>
              </a:rPr>
              <a:t>The plan presented by the CMS Task Force to support 2.0 MW beam power included a number of longer-term projects and activities</a:t>
            </a:r>
          </a:p>
          <a:p>
            <a:pPr lvl="2"/>
            <a:r>
              <a:rPr lang="en-US" dirty="0">
                <a:latin typeface="+mn-lt"/>
              </a:rPr>
              <a:t>Flushing helium heat exchanger</a:t>
            </a:r>
          </a:p>
          <a:p>
            <a:pPr lvl="2"/>
            <a:r>
              <a:rPr lang="en-US" dirty="0">
                <a:latin typeface="+mn-lt"/>
              </a:rPr>
              <a:t>Procuring, installing, and commissioning a new oil processor</a:t>
            </a:r>
          </a:p>
          <a:p>
            <a:pPr lvl="2"/>
            <a:r>
              <a:rPr lang="en-US" dirty="0">
                <a:latin typeface="+mn-lt"/>
              </a:rPr>
              <a:t>Implementing a dual compressor system</a:t>
            </a:r>
          </a:p>
          <a:p>
            <a:pPr lvl="2"/>
            <a:r>
              <a:rPr lang="en-US" dirty="0">
                <a:latin typeface="+mn-lt"/>
              </a:rPr>
              <a:t>Evaluating and resolving the flow distribution issue to the three helium/hydrogen heat exchangers</a:t>
            </a:r>
          </a:p>
          <a:p>
            <a:pPr lvl="2"/>
            <a:r>
              <a:rPr lang="en-US" dirty="0">
                <a:latin typeface="+mn-lt"/>
              </a:rPr>
              <a:t>Implementing best practices to consistently provide greater than 6.5 kW refrigeration capacity, and</a:t>
            </a:r>
          </a:p>
          <a:p>
            <a:pPr lvl="2"/>
            <a:r>
              <a:rPr lang="en-US" dirty="0">
                <a:latin typeface="+mn-lt"/>
              </a:rPr>
              <a:t>Installing a smaller compressor to the purifier</a:t>
            </a:r>
          </a:p>
          <a:p>
            <a:pPr lvl="1"/>
            <a:r>
              <a:rPr lang="en-US" dirty="0">
                <a:latin typeface="+mn-lt"/>
              </a:rPr>
              <a:t>“In order to support PPU, the CMS Task Force established an aggressive schedule to complete these activities by the end of the long outages in 2023 . . .”</a:t>
            </a:r>
          </a:p>
          <a:p>
            <a:pPr lvl="1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9BDF306-48F4-4702-9409-3B1AD449911E}"/>
              </a:ext>
            </a:extLst>
          </p:cNvPr>
          <p:cNvSpPr/>
          <p:nvPr/>
        </p:nvSpPr>
        <p:spPr>
          <a:xfrm>
            <a:off x="10123517" y="256043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1FC1E3-28CE-40AD-8E16-02BEACF264B8}"/>
              </a:ext>
            </a:extLst>
          </p:cNvPr>
          <p:cNvSpPr txBox="1"/>
          <p:nvPr/>
        </p:nvSpPr>
        <p:spPr>
          <a:xfrm>
            <a:off x="4236186" y="6023919"/>
            <a:ext cx="369524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M. Howell – GL RAD Cryogenics</a:t>
            </a:r>
          </a:p>
        </p:txBody>
      </p:sp>
    </p:spTree>
    <p:extLst>
      <p:ext uri="{BB962C8B-B14F-4D97-AF65-F5344CB8AC3E}">
        <p14:creationId xmlns:p14="http://schemas.microsoft.com/office/powerpoint/2010/main" val="3621771991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9E6A8-DB91-42C1-917F-362CF61CC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870" y="94572"/>
            <a:ext cx="11422261" cy="978729"/>
          </a:xfrm>
        </p:spPr>
        <p:txBody>
          <a:bodyPr/>
          <a:lstStyle/>
          <a:p>
            <a:r>
              <a:rPr lang="en-US" dirty="0"/>
              <a:t>CMS Readiness for 2 MW Beam Power Cont’d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D1468-7755-4361-B842-44A7D532A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608" y="809019"/>
            <a:ext cx="11274522" cy="5387244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+mn-lt"/>
              </a:rPr>
              <a:t>Good progress has been made on these items</a:t>
            </a:r>
          </a:p>
          <a:p>
            <a:pPr lvl="1"/>
            <a:r>
              <a:rPr lang="en-US" dirty="0">
                <a:latin typeface="+mn-lt"/>
              </a:rPr>
              <a:t>Flushing helium heat exchanger</a:t>
            </a:r>
          </a:p>
          <a:p>
            <a:pPr lvl="2"/>
            <a:r>
              <a:rPr lang="en-US" dirty="0">
                <a:solidFill>
                  <a:srgbClr val="FF0000"/>
                </a:solidFill>
                <a:latin typeface="+mn-lt"/>
              </a:rPr>
              <a:t>Contract with expert vendor.  Materials on hand.</a:t>
            </a:r>
          </a:p>
          <a:p>
            <a:pPr lvl="1"/>
            <a:r>
              <a:rPr lang="en-US" dirty="0">
                <a:latin typeface="+mn-lt"/>
              </a:rPr>
              <a:t>Procuring, installing, and commissioning a new oil processor</a:t>
            </a:r>
          </a:p>
          <a:p>
            <a:pPr lvl="2"/>
            <a:r>
              <a:rPr lang="en-US" dirty="0">
                <a:solidFill>
                  <a:srgbClr val="FF0000"/>
                </a:solidFill>
                <a:latin typeface="+mn-lt"/>
              </a:rPr>
              <a:t>New processor procured.  It was used to process oil currently in compressor.</a:t>
            </a:r>
          </a:p>
          <a:p>
            <a:pPr lvl="1"/>
            <a:r>
              <a:rPr lang="en-US" dirty="0">
                <a:latin typeface="+mn-lt"/>
              </a:rPr>
              <a:t>Implementing a dual compressor system</a:t>
            </a:r>
          </a:p>
          <a:p>
            <a:pPr lvl="2"/>
            <a:r>
              <a:rPr lang="en-US" dirty="0">
                <a:solidFill>
                  <a:srgbClr val="FF0000"/>
                </a:solidFill>
                <a:latin typeface="+mn-lt"/>
              </a:rPr>
              <a:t>Multi-year project in progress.</a:t>
            </a:r>
          </a:p>
          <a:p>
            <a:pPr lvl="1"/>
            <a:r>
              <a:rPr lang="en-US" dirty="0">
                <a:latin typeface="+mn-lt"/>
              </a:rPr>
              <a:t>Evaluating and resolving the flow distribution issue to the three helium/hydrogen heat exchangers</a:t>
            </a:r>
          </a:p>
          <a:p>
            <a:pPr lvl="2"/>
            <a:r>
              <a:rPr lang="en-US" dirty="0">
                <a:solidFill>
                  <a:srgbClr val="FF0000"/>
                </a:solidFill>
                <a:latin typeface="+mn-lt"/>
              </a:rPr>
              <a:t>Study recently conducted is a cause for concern</a:t>
            </a:r>
          </a:p>
          <a:p>
            <a:pPr lvl="1"/>
            <a:r>
              <a:rPr lang="en-US" dirty="0">
                <a:latin typeface="+mn-lt"/>
              </a:rPr>
              <a:t>Implementing best practices to consistently provide greater than 6.5 kW refrigeration capacity, and</a:t>
            </a:r>
          </a:p>
          <a:p>
            <a:pPr lvl="2"/>
            <a:r>
              <a:rPr lang="en-US" dirty="0">
                <a:solidFill>
                  <a:srgbClr val="FF0000"/>
                </a:solidFill>
                <a:latin typeface="+mn-lt"/>
              </a:rPr>
              <a:t>Initial results of preparation procedure authored by DeGraff yielded good results</a:t>
            </a:r>
          </a:p>
          <a:p>
            <a:pPr lvl="1"/>
            <a:r>
              <a:rPr lang="en-US" dirty="0">
                <a:latin typeface="+mn-lt"/>
              </a:rPr>
              <a:t>Installing a smaller compressor to the purifier</a:t>
            </a:r>
          </a:p>
          <a:p>
            <a:pPr lvl="2"/>
            <a:r>
              <a:rPr lang="en-US" dirty="0">
                <a:solidFill>
                  <a:srgbClr val="FF0000"/>
                </a:solidFill>
                <a:latin typeface="+mn-lt"/>
              </a:rPr>
              <a:t>Lower priority project that can coincide with HFIR refrigerator replacement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AAB4BC-F5D8-4CC3-9C16-E264227DD92F}"/>
              </a:ext>
            </a:extLst>
          </p:cNvPr>
          <p:cNvSpPr txBox="1"/>
          <p:nvPr/>
        </p:nvSpPr>
        <p:spPr>
          <a:xfrm>
            <a:off x="4248379" y="6196263"/>
            <a:ext cx="369524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M. Howell – GL RAD Cryogenics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F21C982-9BE5-46C6-8AAF-3F9EF16DBD3A}"/>
              </a:ext>
            </a:extLst>
          </p:cNvPr>
          <p:cNvSpPr/>
          <p:nvPr/>
        </p:nvSpPr>
        <p:spPr>
          <a:xfrm>
            <a:off x="10123517" y="256043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9483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9E6A8-DB91-42C1-917F-362CF61CC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870" y="94572"/>
            <a:ext cx="11422261" cy="978729"/>
          </a:xfrm>
        </p:spPr>
        <p:txBody>
          <a:bodyPr/>
          <a:lstStyle/>
          <a:p>
            <a:r>
              <a:rPr lang="en-US" dirty="0"/>
              <a:t>Committee Advised on 2 MW Beam Power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D1468-7755-4361-B842-44A7D532A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608" y="809019"/>
            <a:ext cx="11274522" cy="5387244"/>
          </a:xfrm>
        </p:spPr>
        <p:txBody>
          <a:bodyPr/>
          <a:lstStyle/>
          <a:p>
            <a:r>
              <a:rPr lang="en-US" dirty="0">
                <a:latin typeface="+mn-lt"/>
              </a:rPr>
              <a:t>Additional Considerations</a:t>
            </a:r>
          </a:p>
          <a:p>
            <a:pPr lvl="1"/>
            <a:r>
              <a:rPr lang="en-US" dirty="0">
                <a:latin typeface="+mn-lt"/>
              </a:rPr>
              <a:t>“The review committee recommends elevating the importance of the distribution analysis in the hydrogen/helium heat exchangers to ensure 2.0 MW beam power can be accommodated across all three cryogenic moderators.”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E56A96-A2C1-4896-AABD-895B7910AF02}"/>
              </a:ext>
            </a:extLst>
          </p:cNvPr>
          <p:cNvSpPr txBox="1"/>
          <p:nvPr/>
        </p:nvSpPr>
        <p:spPr>
          <a:xfrm>
            <a:off x="4322248" y="6048981"/>
            <a:ext cx="369524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M. Howell – GL RAD Cryogenics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0542E9A-CC71-4CCD-AB73-178D20179B2C}"/>
              </a:ext>
            </a:extLst>
          </p:cNvPr>
          <p:cNvSpPr/>
          <p:nvPr/>
        </p:nvSpPr>
        <p:spPr>
          <a:xfrm>
            <a:off x="10123517" y="256043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3216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9E6A8-DB91-42C1-917F-362CF61CC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870" y="94572"/>
            <a:ext cx="11422261" cy="978729"/>
          </a:xfrm>
        </p:spPr>
        <p:txBody>
          <a:bodyPr/>
          <a:lstStyle/>
          <a:p>
            <a:r>
              <a:rPr lang="en-US" dirty="0"/>
              <a:t>Flow distribution to Helium/Hydrogen Heat Exchangers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6C0611D5-B0D6-43D1-B8F7-A9B8291EE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399" y="704410"/>
            <a:ext cx="5258800" cy="27245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3CE483-A797-42AA-80A1-B0054167ED27}"/>
              </a:ext>
            </a:extLst>
          </p:cNvPr>
          <p:cNvSpPr txBox="1"/>
          <p:nvPr/>
        </p:nvSpPr>
        <p:spPr>
          <a:xfrm>
            <a:off x="384870" y="3589020"/>
            <a:ext cx="5379329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</a:rPr>
              <a:t>Tests run at 18.8K turbine outlet temperature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</a:rPr>
              <a:t>Indicates a larger heat exchanger is needed in Loop 1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</a:rPr>
              <a:t>Cold box has adequate capacity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BD1D22-A793-49F8-8971-1E15AEB3F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159" y="704410"/>
            <a:ext cx="5258800" cy="27245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DAC801-E57B-4741-87CD-4272A4451ACB}"/>
              </a:ext>
            </a:extLst>
          </p:cNvPr>
          <p:cNvSpPr txBox="1"/>
          <p:nvPr/>
        </p:nvSpPr>
        <p:spPr>
          <a:xfrm>
            <a:off x="6235159" y="3589020"/>
            <a:ext cx="537932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</a:rPr>
              <a:t>Tests run at 17.5K turbine outlet temperature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</a:rPr>
              <a:t>Indicates a heat exchanger sizing is adequate for Loop 1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</a:rPr>
              <a:t>Cold box has capacity issue for this condition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6FBF06-AC07-403D-AD66-A8A47F7D278C}"/>
              </a:ext>
            </a:extLst>
          </p:cNvPr>
          <p:cNvSpPr txBox="1"/>
          <p:nvPr/>
        </p:nvSpPr>
        <p:spPr>
          <a:xfrm>
            <a:off x="505399" y="5013960"/>
            <a:ext cx="1098856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The desired path is to boost system capacity to run at colder temperature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More desirable for neutron science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Less capital cost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D134AF-0314-464B-A7EC-669269B6AAAE}"/>
              </a:ext>
            </a:extLst>
          </p:cNvPr>
          <p:cNvSpPr txBox="1"/>
          <p:nvPr/>
        </p:nvSpPr>
        <p:spPr>
          <a:xfrm>
            <a:off x="4387538" y="6134980"/>
            <a:ext cx="369524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M. Howell – GL RAD Cryogenics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528E5B5-E836-4E13-86A1-306241903638}"/>
              </a:ext>
            </a:extLst>
          </p:cNvPr>
          <p:cNvSpPr/>
          <p:nvPr/>
        </p:nvSpPr>
        <p:spPr>
          <a:xfrm>
            <a:off x="10306361" y="618298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1020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Good progress made since CD-2/3 in P.5.4 despite COVID and sudden departure of L3 CAM</a:t>
            </a:r>
          </a:p>
          <a:p>
            <a:r>
              <a:rPr lang="en-US" dirty="0"/>
              <a:t>Converter assembly RFP issued</a:t>
            </a:r>
          </a:p>
          <a:p>
            <a:r>
              <a:rPr lang="en-US" dirty="0"/>
              <a:t>Sapphire window pressure – temperature testing provides confidence in their integrity for use in converter </a:t>
            </a:r>
          </a:p>
          <a:p>
            <a:r>
              <a:rPr lang="en-US" dirty="0"/>
              <a:t>O/P diagnostic approach is mostly settled</a:t>
            </a:r>
          </a:p>
          <a:p>
            <a:pPr lvl="1"/>
            <a:r>
              <a:rPr lang="en-US" dirty="0"/>
              <a:t>Remaining tasks will not take long </a:t>
            </a:r>
            <a:r>
              <a:rPr lang="en-US" i="1" dirty="0"/>
              <a:t>once lab work restarts </a:t>
            </a:r>
          </a:p>
          <a:p>
            <a:r>
              <a:rPr lang="en-US" dirty="0"/>
              <a:t>HRS has been most impacted by loss of L3 </a:t>
            </a:r>
          </a:p>
          <a:p>
            <a:pPr lvl="1"/>
            <a:r>
              <a:rPr lang="en-US" dirty="0"/>
              <a:t>Details of design approach not as well understood by interim</a:t>
            </a:r>
          </a:p>
          <a:p>
            <a:pPr lvl="1"/>
            <a:r>
              <a:rPr lang="en-US" dirty="0"/>
              <a:t>Resolution of installation and controls question has been slow but impact to schedule is manageable </a:t>
            </a:r>
          </a:p>
          <a:p>
            <a:pPr lvl="1"/>
            <a:r>
              <a:rPr lang="en-US" dirty="0"/>
              <a:t>RAD Cryogenics group is hiring staff</a:t>
            </a:r>
          </a:p>
        </p:txBody>
      </p:sp>
    </p:spTree>
    <p:extLst>
      <p:ext uri="{BB962C8B-B14F-4D97-AF65-F5344CB8AC3E}">
        <p14:creationId xmlns:p14="http://schemas.microsoft.com/office/powerpoint/2010/main" val="321663370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1DC70-1BE5-4983-979C-8FAABA9EB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757130"/>
          </a:xfrm>
        </p:spPr>
        <p:txBody>
          <a:bodyPr/>
          <a:lstStyle/>
          <a:p>
            <a:r>
              <a:rPr lang="en-US" sz="2400" dirty="0"/>
              <a:t>Moderator Cryogenic Systems (MCS) upgrades will assure consistent cold neutron pulses regardless of beam power or time since H</a:t>
            </a:r>
            <a:r>
              <a:rPr lang="en-US" sz="2400" baseline="-25000" dirty="0"/>
              <a:t>2</a:t>
            </a:r>
            <a:r>
              <a:rPr lang="en-US" sz="2400" dirty="0"/>
              <a:t> loading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4C387-45E2-4A4A-A007-482FA838E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429304"/>
            <a:ext cx="11430000" cy="487291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Para-hydrogen fraction will be maintained above 99% with addition of ferrous oxide catalyst beds</a:t>
            </a:r>
          </a:p>
          <a:p>
            <a:pPr lvl="1"/>
            <a:r>
              <a:rPr lang="en-US" dirty="0"/>
              <a:t>Converter assembly with 3 beds will integrate into CMS </a:t>
            </a:r>
          </a:p>
          <a:p>
            <a:pPr lvl="1"/>
            <a:r>
              <a:rPr lang="en-US" dirty="0"/>
              <a:t>Catalyst bed design is based on </a:t>
            </a:r>
            <a:r>
              <a:rPr lang="en-US" dirty="0" err="1"/>
              <a:t>JParc</a:t>
            </a:r>
            <a:endParaRPr lang="en-US" dirty="0"/>
          </a:p>
          <a:p>
            <a:endParaRPr lang="en-US" dirty="0"/>
          </a:p>
          <a:p>
            <a:r>
              <a:rPr lang="en-US" dirty="0"/>
              <a:t>Hydrogen Refill System upgrade is needed because of increase in H</a:t>
            </a:r>
            <a:r>
              <a:rPr lang="en-US" baseline="-25000" dirty="0"/>
              <a:t>2</a:t>
            </a:r>
            <a:r>
              <a:rPr lang="en-US" dirty="0"/>
              <a:t> loop volumes  </a:t>
            </a:r>
          </a:p>
          <a:p>
            <a:endParaRPr lang="en-US" dirty="0"/>
          </a:p>
          <a:p>
            <a:r>
              <a:rPr lang="en-US" dirty="0"/>
              <a:t>In-situ monitoring of ortho/para-hydrogen (o/p) fraction will be accomplished by Raman spectroscopy </a:t>
            </a:r>
          </a:p>
          <a:p>
            <a:pPr lvl="1"/>
            <a:r>
              <a:rPr lang="en-US" dirty="0"/>
              <a:t>Online feedback of o/p state at discharge of beds</a:t>
            </a:r>
          </a:p>
          <a:p>
            <a:pPr lvl="1"/>
            <a:r>
              <a:rPr lang="en-US" dirty="0"/>
              <a:t>Direct laser viewing into H</a:t>
            </a:r>
            <a:r>
              <a:rPr lang="en-US" baseline="-25000" dirty="0"/>
              <a:t>2</a:t>
            </a:r>
            <a:r>
              <a:rPr lang="en-US" dirty="0"/>
              <a:t> through sapphire windows</a:t>
            </a:r>
          </a:p>
          <a:p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669BAE6-7332-4693-BDFA-E02C8C462C5F}"/>
              </a:ext>
            </a:extLst>
          </p:cNvPr>
          <p:cNvSpPr/>
          <p:nvPr/>
        </p:nvSpPr>
        <p:spPr>
          <a:xfrm>
            <a:off x="10343857" y="943656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70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04DDD-CC51-45E0-991A-D581AC523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Converter assembly installs into CMS in the Hydrogen Utility Room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2E8814-40EB-4F61-B235-37C914751E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0" t="3868" r="4248" b="3272"/>
          <a:stretch/>
        </p:blipFill>
        <p:spPr>
          <a:xfrm>
            <a:off x="752351" y="1076951"/>
            <a:ext cx="5879943" cy="42437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18A70C-3DE6-420C-8635-D20E8FC79A93}"/>
              </a:ext>
            </a:extLst>
          </p:cNvPr>
          <p:cNvSpPr txBox="1"/>
          <p:nvPr/>
        </p:nvSpPr>
        <p:spPr>
          <a:xfrm>
            <a:off x="2057478" y="1755671"/>
            <a:ext cx="165633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n-lt"/>
              </a:rPr>
              <a:t>Heat Exchanger Module (exist.)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AD8DA5-0233-48B0-92F6-89A3338A7D0F}"/>
              </a:ext>
            </a:extLst>
          </p:cNvPr>
          <p:cNvSpPr txBox="1"/>
          <p:nvPr/>
        </p:nvSpPr>
        <p:spPr>
          <a:xfrm>
            <a:off x="4105677" y="4453425"/>
            <a:ext cx="936903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n-lt"/>
              </a:rPr>
              <a:t>Pump Module (exist.)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721792-8F74-4138-BCD1-7D3E1A76E5FC}"/>
              </a:ext>
            </a:extLst>
          </p:cNvPr>
          <p:cNvSpPr txBox="1"/>
          <p:nvPr/>
        </p:nvSpPr>
        <p:spPr>
          <a:xfrm>
            <a:off x="1578287" y="5496444"/>
            <a:ext cx="1546813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n-lt"/>
              </a:rPr>
              <a:t>Convertor Assembly</a:t>
            </a:r>
          </a:p>
          <a:p>
            <a:pPr algn="ctr"/>
            <a:r>
              <a:rPr lang="en-US" sz="1400" dirty="0">
                <a:latin typeface="+mn-lt"/>
              </a:rPr>
              <a:t>(P.5.4 Scope)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9F1CA6E-6748-4E1A-BEAB-A9E85A0F47F0}"/>
              </a:ext>
            </a:extLst>
          </p:cNvPr>
          <p:cNvCxnSpPr>
            <a:cxnSpLocks/>
            <a:stCxn id="9" idx="0"/>
            <a:endCxn id="12" idx="2"/>
          </p:cNvCxnSpPr>
          <p:nvPr/>
        </p:nvCxnSpPr>
        <p:spPr>
          <a:xfrm flipV="1">
            <a:off x="2351694" y="5129303"/>
            <a:ext cx="0" cy="367141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913ADE1-5C2E-4944-AD33-FF78EE49FFAD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1939602" y="2278891"/>
            <a:ext cx="946042" cy="1016489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E0E7E98-AC76-4D37-B283-59AD5128EC20}"/>
              </a:ext>
            </a:extLst>
          </p:cNvPr>
          <p:cNvSpPr/>
          <p:nvPr/>
        </p:nvSpPr>
        <p:spPr>
          <a:xfrm>
            <a:off x="1642391" y="3630090"/>
            <a:ext cx="1418606" cy="1499213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766C5FE-33C3-4F24-BC51-0447447DBC5B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3443239" y="4277653"/>
            <a:ext cx="662438" cy="54510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72FF4213-D223-4C32-A544-8B42F9E051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8" r="5903"/>
          <a:stretch/>
        </p:blipFill>
        <p:spPr>
          <a:xfrm>
            <a:off x="7405701" y="1076971"/>
            <a:ext cx="3236527" cy="452815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06DBCC9-D7F7-4E60-BF6B-B49EAC451D38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9839570" y="1623908"/>
            <a:ext cx="319318" cy="27595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A425F93-9346-4C17-999F-ADD84756B2D5}"/>
              </a:ext>
            </a:extLst>
          </p:cNvPr>
          <p:cNvSpPr txBox="1"/>
          <p:nvPr/>
        </p:nvSpPr>
        <p:spPr>
          <a:xfrm>
            <a:off x="10158888" y="1422808"/>
            <a:ext cx="1092681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latin typeface="+mn-lt"/>
              </a:defRPr>
            </a:lvl1pPr>
          </a:lstStyle>
          <a:p>
            <a:r>
              <a:rPr lang="en-US" dirty="0"/>
              <a:t>Internal sapphire viewports (3x)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F19381C-9112-4433-B2C2-7CF1D11E0DA2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9192118" y="4209389"/>
            <a:ext cx="1039670" cy="67868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7EEC10D-8C34-45F7-A310-7E73A4EA750C}"/>
              </a:ext>
            </a:extLst>
          </p:cNvPr>
          <p:cNvSpPr txBox="1"/>
          <p:nvPr/>
        </p:nvSpPr>
        <p:spPr>
          <a:xfrm>
            <a:off x="10231788" y="4518743"/>
            <a:ext cx="1046885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latin typeface="+mn-lt"/>
              </a:defRPr>
            </a:lvl1pPr>
          </a:lstStyle>
          <a:p>
            <a:r>
              <a:rPr lang="en-US" dirty="0"/>
              <a:t>5L Catalyst Module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579B825-1ADB-4996-80AA-55EE1478A724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9630848" y="4041693"/>
            <a:ext cx="600940" cy="84638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3F94624-2E1D-4A09-9C23-159CBE9282D3}"/>
              </a:ext>
            </a:extLst>
          </p:cNvPr>
          <p:cNvSpPr txBox="1"/>
          <p:nvPr/>
        </p:nvSpPr>
        <p:spPr>
          <a:xfrm>
            <a:off x="7536006" y="1119027"/>
            <a:ext cx="1046885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latin typeface="+mn-lt"/>
              </a:defRPr>
            </a:lvl1pPr>
          </a:lstStyle>
          <a:p>
            <a:r>
              <a:rPr lang="en-US" dirty="0"/>
              <a:t>10L Catalyst Module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CB65A32-EA04-4A7E-8A25-48073512AE48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8059449" y="1857691"/>
            <a:ext cx="508926" cy="851509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65BC855-4869-4197-9470-130D4DE2E82A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10158888" y="3672312"/>
            <a:ext cx="320616" cy="5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92E8953-ADBE-4D61-B30C-FAC7232522A2}"/>
              </a:ext>
            </a:extLst>
          </p:cNvPr>
          <p:cNvSpPr txBox="1"/>
          <p:nvPr/>
        </p:nvSpPr>
        <p:spPr>
          <a:xfrm>
            <a:off x="10479504" y="3302980"/>
            <a:ext cx="1092681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latin typeface="+mn-lt"/>
              </a:defRPr>
            </a:lvl1pPr>
          </a:lstStyle>
          <a:p>
            <a:r>
              <a:rPr lang="en-US" dirty="0"/>
              <a:t>New H</a:t>
            </a:r>
            <a:r>
              <a:rPr lang="en-US" baseline="-25000" dirty="0"/>
              <a:t>2</a:t>
            </a:r>
            <a:r>
              <a:rPr lang="en-US" dirty="0"/>
              <a:t> loop piping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66B2485-3177-4732-B798-0924E766E17B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10231788" y="3672312"/>
            <a:ext cx="247716" cy="34701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78A045C-FCDE-4ED8-B942-6B7ABDFB735F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10231788" y="3422580"/>
            <a:ext cx="247716" cy="24973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A02F3C8-1AF0-46B4-919B-93ADFC8669C8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8180383" y="4397887"/>
            <a:ext cx="730383" cy="879958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C9A333B-C677-4F40-BD61-0C66287F3050}"/>
              </a:ext>
            </a:extLst>
          </p:cNvPr>
          <p:cNvSpPr txBox="1"/>
          <p:nvPr/>
        </p:nvSpPr>
        <p:spPr>
          <a:xfrm>
            <a:off x="7634042" y="5277845"/>
            <a:ext cx="1092681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latin typeface="+mn-lt"/>
              </a:defRPr>
            </a:lvl1pPr>
          </a:lstStyle>
          <a:p>
            <a:r>
              <a:rPr lang="en-US" dirty="0"/>
              <a:t>Clamps and G10 spacers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C21176BB-3B63-4642-A694-BD44D2B5CD34}"/>
              </a:ext>
            </a:extLst>
          </p:cNvPr>
          <p:cNvSpPr/>
          <p:nvPr/>
        </p:nvSpPr>
        <p:spPr>
          <a:xfrm>
            <a:off x="2852057" y="4804140"/>
            <a:ext cx="5239228" cy="1237923"/>
          </a:xfrm>
          <a:custGeom>
            <a:avLst/>
            <a:gdLst>
              <a:gd name="connsiteX0" fmla="*/ 5192486 w 5239228"/>
              <a:gd name="connsiteY0" fmla="*/ 8593 h 1237923"/>
              <a:gd name="connsiteX1" fmla="*/ 5094514 w 5239228"/>
              <a:gd name="connsiteY1" fmla="*/ 160993 h 1237923"/>
              <a:gd name="connsiteX2" fmla="*/ 3984172 w 5239228"/>
              <a:gd name="connsiteY2" fmla="*/ 1108050 h 1237923"/>
              <a:gd name="connsiteX3" fmla="*/ 2090057 w 5239228"/>
              <a:gd name="connsiteY3" fmla="*/ 1216907 h 1237923"/>
              <a:gd name="connsiteX4" fmla="*/ 968829 w 5239228"/>
              <a:gd name="connsiteY4" fmla="*/ 988307 h 1237923"/>
              <a:gd name="connsiteX5" fmla="*/ 0 w 5239228"/>
              <a:gd name="connsiteY5" fmla="*/ 95679 h 1237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39228" h="1237923">
                <a:moveTo>
                  <a:pt x="5192486" y="8593"/>
                </a:moveTo>
                <a:cubicBezTo>
                  <a:pt x="5244193" y="-6829"/>
                  <a:pt x="5295900" y="-22250"/>
                  <a:pt x="5094514" y="160993"/>
                </a:cubicBezTo>
                <a:cubicBezTo>
                  <a:pt x="4893128" y="344236"/>
                  <a:pt x="4484915" y="932064"/>
                  <a:pt x="3984172" y="1108050"/>
                </a:cubicBezTo>
                <a:cubicBezTo>
                  <a:pt x="3483429" y="1284036"/>
                  <a:pt x="2592614" y="1236864"/>
                  <a:pt x="2090057" y="1216907"/>
                </a:cubicBezTo>
                <a:cubicBezTo>
                  <a:pt x="1587500" y="1196950"/>
                  <a:pt x="1317172" y="1175178"/>
                  <a:pt x="968829" y="988307"/>
                </a:cubicBezTo>
                <a:cubicBezTo>
                  <a:pt x="620486" y="801436"/>
                  <a:pt x="310243" y="448557"/>
                  <a:pt x="0" y="95679"/>
                </a:cubicBezTo>
              </a:path>
            </a:pathLst>
          </a:custGeom>
          <a:ln w="38100">
            <a:headEnd type="none" w="med" len="med"/>
            <a:tailEnd type="arrow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28D57E7-2406-4AB1-BDD1-69EB7177FE1B}"/>
              </a:ext>
            </a:extLst>
          </p:cNvPr>
          <p:cNvSpPr/>
          <p:nvPr/>
        </p:nvSpPr>
        <p:spPr>
          <a:xfrm>
            <a:off x="10239082" y="74673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913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D9B82-F5CA-415F-9E22-DCA1A07C3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Vessel and piping are designed to ASME 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B8010D1-8BA0-41E4-B66F-36A6E0523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403846"/>
            <a:ext cx="8873495" cy="4898376"/>
          </a:xfrm>
        </p:spPr>
        <p:txBody>
          <a:bodyPr>
            <a:normAutofit/>
          </a:bodyPr>
          <a:lstStyle/>
          <a:p>
            <a:r>
              <a:rPr lang="en-US" dirty="0"/>
              <a:t>B31.3 for piping and catalyst bed vessels</a:t>
            </a:r>
          </a:p>
          <a:p>
            <a:r>
              <a:rPr lang="en-US" dirty="0"/>
              <a:t>Section VIII, Division 2 for vacuum vessel</a:t>
            </a:r>
          </a:p>
          <a:p>
            <a:endParaRPr lang="en-US" dirty="0"/>
          </a:p>
          <a:p>
            <a:r>
              <a:rPr lang="en-US" dirty="0"/>
              <a:t>ASME scope stops at the pipe/flange interfaces</a:t>
            </a:r>
          </a:p>
          <a:p>
            <a:pPr lvl="1"/>
            <a:r>
              <a:rPr lang="en-US" dirty="0"/>
              <a:t>Sapphire windows are proprietary devices – owner has responsibility for safe operation </a:t>
            </a:r>
          </a:p>
          <a:p>
            <a:pPr lvl="1"/>
            <a:r>
              <a:rPr lang="en-US" dirty="0"/>
              <a:t>In-house testing has provided confidence  </a:t>
            </a:r>
          </a:p>
          <a:p>
            <a:pPr lvl="1"/>
            <a:r>
              <a:rPr lang="en-US" dirty="0"/>
              <a:t>Internal windows are welded to pipes</a:t>
            </a:r>
          </a:p>
          <a:p>
            <a:pPr lvl="1"/>
            <a:r>
              <a:rPr lang="en-US" dirty="0"/>
              <a:t>Vacuum vessel windows use CF flange mount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3E5D512-BDCE-49B2-8154-937ECD4DE27D}"/>
              </a:ext>
            </a:extLst>
          </p:cNvPr>
          <p:cNvGrpSpPr/>
          <p:nvPr/>
        </p:nvGrpSpPr>
        <p:grpSpPr>
          <a:xfrm>
            <a:off x="9237834" y="1413371"/>
            <a:ext cx="2774723" cy="3641578"/>
            <a:chOff x="6594909" y="1526959"/>
            <a:chExt cx="3368670" cy="442108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97EB278-297E-4316-974C-304ACA8B1D6F}"/>
                </a:ext>
              </a:extLst>
            </p:cNvPr>
            <p:cNvGrpSpPr/>
            <p:nvPr/>
          </p:nvGrpSpPr>
          <p:grpSpPr>
            <a:xfrm>
              <a:off x="6594909" y="1526959"/>
              <a:ext cx="3368670" cy="4421081"/>
              <a:chOff x="6594909" y="1526959"/>
              <a:chExt cx="3368670" cy="442108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9B7CEF57-69F7-47F4-BA6D-57E5346F9D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95" t="6627" r="19955" b="46783"/>
              <a:stretch/>
            </p:blipFill>
            <p:spPr>
              <a:xfrm>
                <a:off x="6594909" y="2148398"/>
                <a:ext cx="3368670" cy="3799642"/>
              </a:xfrm>
              <a:prstGeom prst="rect">
                <a:avLst/>
              </a:prstGeom>
              <a:ln>
                <a:noFill/>
              </a:ln>
            </p:spPr>
          </p:pic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4E2E631C-B5C8-435A-87AE-E139E30BFAF1}"/>
                  </a:ext>
                </a:extLst>
              </p:cNvPr>
              <p:cNvCxnSpPr/>
              <p:nvPr/>
            </p:nvCxnSpPr>
            <p:spPr>
              <a:xfrm>
                <a:off x="8460419" y="1526959"/>
                <a:ext cx="0" cy="76348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706196C3-58B7-455F-88FE-5AEC7AE5005D}"/>
                  </a:ext>
                </a:extLst>
              </p:cNvPr>
              <p:cNvCxnSpPr/>
              <p:nvPr/>
            </p:nvCxnSpPr>
            <p:spPr>
              <a:xfrm>
                <a:off x="8231080" y="2183903"/>
                <a:ext cx="0" cy="76348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59D8EF8C-53B6-407B-B9B1-A5B44353121C}"/>
                  </a:ext>
                </a:extLst>
              </p:cNvPr>
              <p:cNvCxnSpPr/>
              <p:nvPr/>
            </p:nvCxnSpPr>
            <p:spPr>
              <a:xfrm>
                <a:off x="9235736" y="1796250"/>
                <a:ext cx="0" cy="76348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0145244-EE73-4C27-9659-6AFFC52F53E6}"/>
                </a:ext>
              </a:extLst>
            </p:cNvPr>
            <p:cNvSpPr txBox="1"/>
            <p:nvPr/>
          </p:nvSpPr>
          <p:spPr>
            <a:xfrm>
              <a:off x="6774920" y="1700936"/>
              <a:ext cx="1092681" cy="9341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>
                  <a:latin typeface="+mn-lt"/>
                </a:defRPr>
              </a:lvl1pPr>
            </a:lstStyle>
            <a:p>
              <a:r>
                <a:rPr lang="en-US" sz="1100" dirty="0"/>
                <a:t>Internal sapphire viewports (3x)</a:t>
              </a: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C974B80-1673-451F-BB44-CB21F7B601D1}"/>
              </a:ext>
            </a:extLst>
          </p:cNvPr>
          <p:cNvSpPr/>
          <p:nvPr/>
        </p:nvSpPr>
        <p:spPr>
          <a:xfrm>
            <a:off x="10276307" y="188261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128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D9B82-F5CA-415F-9E22-DCA1A07C3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Raman laser diagnostic for o/p fractions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B8010D1-8BA0-41E4-B66F-36A6E0523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47148"/>
            <a:ext cx="11534395" cy="1568524"/>
          </a:xfrm>
        </p:spPr>
        <p:txBody>
          <a:bodyPr>
            <a:normAutofit/>
          </a:bodyPr>
          <a:lstStyle/>
          <a:p>
            <a:r>
              <a:rPr lang="en-US" dirty="0"/>
              <a:t>Each Raman laser passes through 2 sapphire windows</a:t>
            </a:r>
          </a:p>
          <a:p>
            <a:pPr lvl="1"/>
            <a:r>
              <a:rPr lang="en-US" dirty="0"/>
              <a:t>Vacuum boundary</a:t>
            </a:r>
          </a:p>
          <a:p>
            <a:pPr lvl="1"/>
            <a:r>
              <a:rPr lang="en-US" dirty="0"/>
              <a:t>Liquid H</a:t>
            </a:r>
            <a:r>
              <a:rPr lang="en-US" baseline="-25000" dirty="0"/>
              <a:t>2</a:t>
            </a:r>
            <a:r>
              <a:rPr lang="en-US" dirty="0"/>
              <a:t> boundary</a:t>
            </a:r>
          </a:p>
          <a:p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C974B80-1673-451F-BB44-CB21F7B601D1}"/>
              </a:ext>
            </a:extLst>
          </p:cNvPr>
          <p:cNvSpPr/>
          <p:nvPr/>
        </p:nvSpPr>
        <p:spPr>
          <a:xfrm>
            <a:off x="10122300" y="320661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E7829EA-42B2-48EB-A51B-AC58753D5917}"/>
              </a:ext>
            </a:extLst>
          </p:cNvPr>
          <p:cNvGrpSpPr/>
          <p:nvPr/>
        </p:nvGrpSpPr>
        <p:grpSpPr>
          <a:xfrm>
            <a:off x="1270440" y="2649004"/>
            <a:ext cx="2868285" cy="3581734"/>
            <a:chOff x="896175" y="2506814"/>
            <a:chExt cx="2868285" cy="3581734"/>
          </a:xfrm>
        </p:grpSpPr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A5483D64-F120-4493-969F-494D7C001948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896175" y="2506814"/>
              <a:ext cx="2820390" cy="358173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CustomShape 2">
              <a:extLst>
                <a:ext uri="{FF2B5EF4-FFF2-40B4-BE49-F238E27FC236}">
                  <a16:creationId xmlns:a16="http://schemas.microsoft.com/office/drawing/2014/main" id="{C5FDC37D-339C-4B39-8E15-52C0C8146F9A}"/>
                </a:ext>
              </a:extLst>
            </p:cNvPr>
            <p:cNvSpPr/>
            <p:nvPr/>
          </p:nvSpPr>
          <p:spPr>
            <a:xfrm>
              <a:off x="2197620" y="2653020"/>
              <a:ext cx="1566840" cy="7113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US" sz="12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DejaVu Sans"/>
                </a:rPr>
                <a:t>Mounting locations on converter module  </a:t>
              </a:r>
              <a:endPara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7" name="Line 3">
              <a:extLst>
                <a:ext uri="{FF2B5EF4-FFF2-40B4-BE49-F238E27FC236}">
                  <a16:creationId xmlns:a16="http://schemas.microsoft.com/office/drawing/2014/main" id="{691675C1-3301-4CA5-9DDF-E38506F69DDB}"/>
                </a:ext>
              </a:extLst>
            </p:cNvPr>
            <p:cNvSpPr/>
            <p:nvPr/>
          </p:nvSpPr>
          <p:spPr>
            <a:xfrm>
              <a:off x="1791357" y="2679997"/>
              <a:ext cx="0" cy="456166"/>
            </a:xfrm>
            <a:prstGeom prst="line">
              <a:avLst/>
            </a:prstGeom>
            <a:ln w="36720">
              <a:solidFill>
                <a:srgbClr val="FF00FF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18" name="Picture 138">
            <a:extLst>
              <a:ext uri="{FF2B5EF4-FFF2-40B4-BE49-F238E27FC236}">
                <a16:creationId xmlns:a16="http://schemas.microsoft.com/office/drawing/2014/main" id="{64E344A6-7725-43E5-80E4-CB7BB61DFC08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122827" y="2506814"/>
            <a:ext cx="6237360" cy="3819600"/>
          </a:xfrm>
          <a:prstGeom prst="rect">
            <a:avLst/>
          </a:prstGeom>
          <a:ln>
            <a:noFill/>
          </a:ln>
        </p:spPr>
      </p:pic>
      <p:sp>
        <p:nvSpPr>
          <p:cNvPr id="19" name="CustomShape 4">
            <a:extLst>
              <a:ext uri="{FF2B5EF4-FFF2-40B4-BE49-F238E27FC236}">
                <a16:creationId xmlns:a16="http://schemas.microsoft.com/office/drawing/2014/main" id="{BD6435AC-7F66-4083-879C-D4F2230B28EA}"/>
              </a:ext>
            </a:extLst>
          </p:cNvPr>
          <p:cNvSpPr/>
          <p:nvPr/>
        </p:nvSpPr>
        <p:spPr>
          <a:xfrm>
            <a:off x="5429627" y="2468294"/>
            <a:ext cx="2970720" cy="711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Raman head mounting (one per channel)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Line 5">
            <a:extLst>
              <a:ext uri="{FF2B5EF4-FFF2-40B4-BE49-F238E27FC236}">
                <a16:creationId xmlns:a16="http://schemas.microsoft.com/office/drawing/2014/main" id="{BB7DEA04-81B1-4FDA-BAAD-A1D8340251E1}"/>
              </a:ext>
            </a:extLst>
          </p:cNvPr>
          <p:cNvSpPr/>
          <p:nvPr/>
        </p:nvSpPr>
        <p:spPr>
          <a:xfrm>
            <a:off x="6479278" y="3136162"/>
            <a:ext cx="604694" cy="899809"/>
          </a:xfrm>
          <a:prstGeom prst="line">
            <a:avLst/>
          </a:prstGeom>
          <a:ln w="36720">
            <a:solidFill>
              <a:srgbClr val="FF00FF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" name="CustomShape 6">
            <a:extLst>
              <a:ext uri="{FF2B5EF4-FFF2-40B4-BE49-F238E27FC236}">
                <a16:creationId xmlns:a16="http://schemas.microsoft.com/office/drawing/2014/main" id="{8D12FB76-8E9A-4CCF-8A16-72D335C98F61}"/>
              </a:ext>
            </a:extLst>
          </p:cNvPr>
          <p:cNvSpPr/>
          <p:nvPr/>
        </p:nvSpPr>
        <p:spPr>
          <a:xfrm>
            <a:off x="8022426" y="3929174"/>
            <a:ext cx="3672823" cy="20253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Off-the-shelf laser and spectrometer; all electronics and computers, except for low-voltage spectrometer, will be outside the hydrogen utility room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Line 7">
            <a:extLst>
              <a:ext uri="{FF2B5EF4-FFF2-40B4-BE49-F238E27FC236}">
                <a16:creationId xmlns:a16="http://schemas.microsoft.com/office/drawing/2014/main" id="{3E8B4025-4B6D-4735-AAA0-AAA764449EB2}"/>
              </a:ext>
            </a:extLst>
          </p:cNvPr>
          <p:cNvSpPr/>
          <p:nvPr/>
        </p:nvSpPr>
        <p:spPr>
          <a:xfrm flipV="1">
            <a:off x="9167992" y="3200294"/>
            <a:ext cx="954308" cy="187520"/>
          </a:xfrm>
          <a:prstGeom prst="line">
            <a:avLst/>
          </a:prstGeom>
          <a:ln w="36720">
            <a:solidFill>
              <a:srgbClr val="FF00FF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" name="CustomShape 8">
            <a:extLst>
              <a:ext uri="{FF2B5EF4-FFF2-40B4-BE49-F238E27FC236}">
                <a16:creationId xmlns:a16="http://schemas.microsoft.com/office/drawing/2014/main" id="{2EC2D20E-56CB-4713-AB62-2D005635112D}"/>
              </a:ext>
            </a:extLst>
          </p:cNvPr>
          <p:cNvSpPr/>
          <p:nvPr/>
        </p:nvSpPr>
        <p:spPr>
          <a:xfrm>
            <a:off x="6389387" y="5483654"/>
            <a:ext cx="2010960" cy="54792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41875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47C0E-813A-44DF-9F29-CCF2EEC70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Hydrogen Refill System upgrade adds H</a:t>
            </a:r>
            <a:r>
              <a:rPr lang="en-US" baseline="-25000" dirty="0"/>
              <a:t>2</a:t>
            </a:r>
            <a:r>
              <a:rPr lang="en-US" dirty="0"/>
              <a:t> capacity for larger loop volumes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3BB6F-EFB5-4A4B-AA0A-34A4DE664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428750"/>
            <a:ext cx="11430000" cy="1314450"/>
          </a:xfrm>
        </p:spPr>
        <p:txBody>
          <a:bodyPr/>
          <a:lstStyle/>
          <a:p>
            <a:r>
              <a:rPr lang="en-US" dirty="0"/>
              <a:t>HRS equipment now in 8760 will be moved outside and use standard bottles</a:t>
            </a:r>
          </a:p>
        </p:txBody>
      </p:sp>
      <p:pic>
        <p:nvPicPr>
          <p:cNvPr id="4" name="Picture 3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95C5518F-54FA-4E31-A9F9-D2C12F11D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343" y="3283401"/>
            <a:ext cx="2743200" cy="2057400"/>
          </a:xfrm>
          <a:prstGeom prst="rect">
            <a:avLst/>
          </a:prstGeom>
        </p:spPr>
      </p:pic>
      <p:pic>
        <p:nvPicPr>
          <p:cNvPr id="5" name="Picture 4" descr="A picture containing indoor, gun&#10;&#10;Description automatically generated">
            <a:extLst>
              <a:ext uri="{FF2B5EF4-FFF2-40B4-BE49-F238E27FC236}">
                <a16:creationId xmlns:a16="http://schemas.microsoft.com/office/drawing/2014/main" id="{5687EBBC-6971-47AA-8D0E-7AFC09EC7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144706" y="3525677"/>
            <a:ext cx="2057400" cy="1543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A1CBBA-FB57-4036-8B58-1C70D614B3C7}"/>
              </a:ext>
            </a:extLst>
          </p:cNvPr>
          <p:cNvSpPr txBox="1"/>
          <p:nvPr/>
        </p:nvSpPr>
        <p:spPr>
          <a:xfrm>
            <a:off x="872944" y="5325902"/>
            <a:ext cx="2654374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Existing hydrogen cabinet in 8760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E7943D-E6F9-4649-934E-95DE390120AD}"/>
              </a:ext>
            </a:extLst>
          </p:cNvPr>
          <p:cNvSpPr txBox="1"/>
          <p:nvPr/>
        </p:nvSpPr>
        <p:spPr>
          <a:xfrm>
            <a:off x="4595858" y="4068354"/>
            <a:ext cx="564316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8760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A82C0A-A7C8-4DAC-8146-A446A22CEAF6}"/>
              </a:ext>
            </a:extLst>
          </p:cNvPr>
          <p:cNvGrpSpPr/>
          <p:nvPr/>
        </p:nvGrpSpPr>
        <p:grpSpPr>
          <a:xfrm>
            <a:off x="7064252" y="2483863"/>
            <a:ext cx="4518528" cy="3261876"/>
            <a:chOff x="5290694" y="2944069"/>
            <a:chExt cx="5028559" cy="363006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7B0E2D5-D763-423E-ACA8-895AC4D1B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97615" y="2944069"/>
              <a:ext cx="5021638" cy="3630062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FB47884-17C0-4D75-9826-E613D3CCBD9F}"/>
                </a:ext>
              </a:extLst>
            </p:cNvPr>
            <p:cNvSpPr/>
            <p:nvPr/>
          </p:nvSpPr>
          <p:spPr>
            <a:xfrm>
              <a:off x="8788112" y="4553334"/>
              <a:ext cx="870314" cy="1022877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B5B8BCD-0D9F-4F95-83D0-88AEAED13E60}"/>
                </a:ext>
              </a:extLst>
            </p:cNvPr>
            <p:cNvSpPr/>
            <p:nvPr/>
          </p:nvSpPr>
          <p:spPr>
            <a:xfrm>
              <a:off x="5290694" y="4305177"/>
              <a:ext cx="2065152" cy="2227328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26D1C22-415F-46DE-B4E8-735A31CCF4DC}"/>
                </a:ext>
              </a:extLst>
            </p:cNvPr>
            <p:cNvSpPr txBox="1"/>
            <p:nvPr/>
          </p:nvSpPr>
          <p:spPr>
            <a:xfrm>
              <a:off x="7557705" y="3021497"/>
              <a:ext cx="1791719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>
                  <a:latin typeface="+mn-lt"/>
                </a:defRPr>
              </a:lvl1pPr>
            </a:lstStyle>
            <a:p>
              <a:r>
                <a:rPr lang="en-US" sz="1000" dirty="0"/>
                <a:t>Current HRS location (at capacity)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3496098-BFDF-4FAB-8745-D8B9BB410159}"/>
                </a:ext>
              </a:extLst>
            </p:cNvPr>
            <p:cNvSpPr txBox="1"/>
            <p:nvPr/>
          </p:nvSpPr>
          <p:spPr>
            <a:xfrm>
              <a:off x="5290694" y="3021497"/>
              <a:ext cx="1473702" cy="4452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>
                  <a:latin typeface="+mn-lt"/>
                </a:defRPr>
              </a:lvl1pPr>
            </a:lstStyle>
            <a:p>
              <a:r>
                <a:rPr lang="en-US" sz="1000" dirty="0"/>
                <a:t>New HRS inventory location 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CAB1E88-6BA2-4DCA-84A6-52A243E6FE48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>
              <a:off x="8453565" y="3483162"/>
              <a:ext cx="762540" cy="1034076"/>
            </a:xfrm>
            <a:prstGeom prst="straightConnector1">
              <a:avLst/>
            </a:prstGeom>
            <a:ln w="28575">
              <a:solidFill>
                <a:schemeClr val="accent6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C3DAD34-DEA3-46E8-8353-B9ADE1350FE8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>
              <a:off x="6127135" y="3493859"/>
              <a:ext cx="196135" cy="811318"/>
            </a:xfrm>
            <a:prstGeom prst="straightConnector1">
              <a:avLst/>
            </a:prstGeom>
            <a:ln w="28575">
              <a:solidFill>
                <a:schemeClr val="accent6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51C6857-E12A-467F-BEE5-AE0AADBEFD03}"/>
                </a:ext>
              </a:extLst>
            </p:cNvPr>
            <p:cNvSpPr txBox="1"/>
            <p:nvPr/>
          </p:nvSpPr>
          <p:spPr>
            <a:xfrm>
              <a:off x="9391771" y="3817274"/>
              <a:ext cx="676128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>
                  <a:latin typeface="+mn-lt"/>
                </a:defRPr>
              </a:lvl1pPr>
            </a:lstStyle>
            <a:p>
              <a:r>
                <a:rPr lang="en-US" sz="1000" dirty="0"/>
                <a:t>8760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3570F1C-123E-4042-A9F9-AA4FCFAC014D}"/>
              </a:ext>
            </a:extLst>
          </p:cNvPr>
          <p:cNvSpPr/>
          <p:nvPr/>
        </p:nvSpPr>
        <p:spPr>
          <a:xfrm>
            <a:off x="10025983" y="831877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345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A2AA1-0548-470C-B738-7D80DA5B4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A05935-9935-44DB-BBB1-0D7A6D729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6" y="274320"/>
            <a:ext cx="12198800" cy="530352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C6D5935-71C3-4854-A760-8895ACDD1CC2}"/>
              </a:ext>
            </a:extLst>
          </p:cNvPr>
          <p:cNvSpPr/>
          <p:nvPr/>
        </p:nvSpPr>
        <p:spPr>
          <a:xfrm>
            <a:off x="3257431" y="1220211"/>
            <a:ext cx="1021605" cy="3855329"/>
          </a:xfrm>
          <a:prstGeom prst="round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816691-934B-49C5-AFB2-3E86164A7E9E}"/>
              </a:ext>
            </a:extLst>
          </p:cNvPr>
          <p:cNvSpPr txBox="1"/>
          <p:nvPr/>
        </p:nvSpPr>
        <p:spPr>
          <a:xfrm>
            <a:off x="3139390" y="5353704"/>
            <a:ext cx="8525867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Bernie Riemer is interim L3 CAM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RAD Cryogenics group is now responsible for CMS engineering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This group is hiring and will fill vacant CMS systems engineer position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P.5.4 CAM will come from this group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E48E9C0-43A4-4E65-BCB2-8C273936AD74}"/>
              </a:ext>
            </a:extLst>
          </p:cNvPr>
          <p:cNvSpPr/>
          <p:nvPr/>
        </p:nvSpPr>
        <p:spPr>
          <a:xfrm>
            <a:off x="10191530" y="188261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58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DFF26-27D0-4138-AC28-FCE2BBD31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since CD-2/3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17FDB-0F3F-49B2-AC52-267AE44C7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066800"/>
            <a:ext cx="11430000" cy="5235422"/>
          </a:xfrm>
        </p:spPr>
        <p:txBody>
          <a:bodyPr/>
          <a:lstStyle/>
          <a:p>
            <a:r>
              <a:rPr lang="en-US" dirty="0"/>
              <a:t>Integrity of sapphire optical windows under CMS operating temperature and pressure was confirmed in tests </a:t>
            </a:r>
          </a:p>
          <a:p>
            <a:pPr lvl="1"/>
            <a:r>
              <a:rPr lang="en-US" dirty="0"/>
              <a:t>30 cycles (vs. typical 1 cycle per year in operations )</a:t>
            </a:r>
          </a:p>
          <a:p>
            <a:pPr lvl="1"/>
            <a:r>
              <a:rPr lang="en-US" dirty="0"/>
              <a:t>As “proprietary devices”, windows are not addressed by ASME </a:t>
            </a:r>
          </a:p>
          <a:p>
            <a:pPr lvl="2"/>
            <a:r>
              <a:rPr lang="en-US" dirty="0"/>
              <a:t>Owner’s responsibility </a:t>
            </a:r>
          </a:p>
          <a:p>
            <a:r>
              <a:rPr lang="en-US" dirty="0"/>
              <a:t>Credited control for catalyst migrated implemented </a:t>
            </a:r>
          </a:p>
          <a:p>
            <a:r>
              <a:rPr lang="en-US" dirty="0"/>
              <a:t>FDR conducted September 2020</a:t>
            </a:r>
          </a:p>
          <a:p>
            <a:r>
              <a:rPr lang="en-US" dirty="0"/>
              <a:t>PRR conducted March 2021</a:t>
            </a:r>
          </a:p>
          <a:p>
            <a:r>
              <a:rPr lang="en-US" dirty="0"/>
              <a:t>RFP issued for Converter Assembly in June</a:t>
            </a:r>
          </a:p>
          <a:p>
            <a:pPr lvl="1"/>
            <a:r>
              <a:rPr lang="en-US" dirty="0"/>
              <a:t>Award by end of September</a:t>
            </a:r>
          </a:p>
          <a:p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0025609-61E1-4216-800A-22D58E57B61F}"/>
              </a:ext>
            </a:extLst>
          </p:cNvPr>
          <p:cNvSpPr/>
          <p:nvPr/>
        </p:nvSpPr>
        <p:spPr>
          <a:xfrm>
            <a:off x="10029669" y="3203909"/>
            <a:ext cx="1463040" cy="286036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" tIns="18288" rIns="18288" bIns="18288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B2-10 Platfoot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B3CCEB3-639C-4DEE-9C0B-DCF27334742A}"/>
              </a:ext>
            </a:extLst>
          </p:cNvPr>
          <p:cNvSpPr/>
          <p:nvPr/>
        </p:nvSpPr>
        <p:spPr>
          <a:xfrm>
            <a:off x="9893064" y="188261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Charges:</a:t>
            </a:r>
            <a:r>
              <a:rPr lang="en-US" b="1" baseline="0" dirty="0">
                <a:solidFill>
                  <a:schemeClr val="bg1"/>
                </a:solidFill>
              </a:rPr>
              <a:t> 1-5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94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6F5DE5-FF42-42F2-9962-F83010572F4E}">
  <ds:schemaRefs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4FF1CA81-B025-421E-9746-B1FF59551E5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950AF3C-223B-4322-9D84-8F5422CEAF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1916</Words>
  <Application>Microsoft Office PowerPoint</Application>
  <PresentationFormat>Widescreen</PresentationFormat>
  <Paragraphs>282</Paragraphs>
  <Slides>27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Arial Black</vt:lpstr>
      <vt:lpstr>Arial Narrow</vt:lpstr>
      <vt:lpstr>Cambria Math</vt:lpstr>
      <vt:lpstr>Century Gothic</vt:lpstr>
      <vt:lpstr>ORNL</vt:lpstr>
      <vt:lpstr>PowerPoint Presentation</vt:lpstr>
      <vt:lpstr>Outline</vt:lpstr>
      <vt:lpstr>Moderator Cryogenic Systems (MCS) upgrades will assure consistent cold neutron pulses regardless of beam power or time since H2 loading</vt:lpstr>
      <vt:lpstr>Converter assembly installs into CMS in the Hydrogen Utility Room</vt:lpstr>
      <vt:lpstr>Vessel and piping are designed to ASME  </vt:lpstr>
      <vt:lpstr>Raman laser diagnostic for o/p fractions </vt:lpstr>
      <vt:lpstr>Hydrogen Refill System upgrade adds H2 capacity for larger loop volumes  </vt:lpstr>
      <vt:lpstr>Organization</vt:lpstr>
      <vt:lpstr>Progress since CD-2/3</vt:lpstr>
      <vt:lpstr>Challenges since CD-2/3</vt:lpstr>
      <vt:lpstr>Testing confirmed sapphire windows are suitable for LH2 spin state measurement via Raman spectroscopy</vt:lpstr>
      <vt:lpstr>Catalyst retention elements are a credited control  </vt:lpstr>
      <vt:lpstr>Installation Plans – Moderator Cryogenic Systems </vt:lpstr>
      <vt:lpstr>P.5 – FTS May 2021 Status Summary Schedule</vt:lpstr>
      <vt:lpstr>P.5.4 Progress since CD-2/3</vt:lpstr>
      <vt:lpstr>P.5.4 Estimate to Complete</vt:lpstr>
      <vt:lpstr>Estimate to Complete by FY</vt:lpstr>
      <vt:lpstr>Labor Profile</vt:lpstr>
      <vt:lpstr>P.05.04 Moderator Cryogenic Systems Risk Register</vt:lpstr>
      <vt:lpstr>Responses to Recommendations</vt:lpstr>
      <vt:lpstr>ESH&amp;Q and COVID-19 Impacts</vt:lpstr>
      <vt:lpstr>12-Month Look-Ahead</vt:lpstr>
      <vt:lpstr>CMS Readiness for 2 MW Beam Power</vt:lpstr>
      <vt:lpstr>CMS Readiness for 2 MW Beam Power Cont’d </vt:lpstr>
      <vt:lpstr>Committee Advised on 2 MW Beam Power </vt:lpstr>
      <vt:lpstr>Flow distribution to Helium/Hydrogen Heat Exchangers 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2018-07-12T19:30:01Z</dcterms:created>
  <dcterms:modified xsi:type="dcterms:W3CDTF">2021-08-24T16:56:44Z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