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319" r:id="rId5"/>
    <p:sldId id="320" r:id="rId6"/>
    <p:sldId id="321" r:id="rId7"/>
    <p:sldId id="322" r:id="rId8"/>
    <p:sldId id="324" r:id="rId9"/>
    <p:sldId id="323" r:id="rId10"/>
    <p:sldId id="326" r:id="rId11"/>
    <p:sldId id="328" r:id="rId12"/>
    <p:sldId id="327" r:id="rId13"/>
    <p:sldId id="325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C1E"/>
    <a:srgbClr val="282CEB"/>
    <a:srgbClr val="08B556"/>
    <a:srgbClr val="FFFF00"/>
    <a:srgbClr val="FFED99"/>
    <a:srgbClr val="E9D98B"/>
    <a:srgbClr val="FFFFFF"/>
    <a:srgbClr val="FFCC66"/>
    <a:srgbClr val="9A9B9D"/>
    <a:srgbClr val="AE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5161" autoAdjust="0"/>
  </p:normalViewPr>
  <p:slideViewPr>
    <p:cSldViewPr snapToGrid="0" showGuides="1">
      <p:cViewPr varScale="1">
        <p:scale>
          <a:sx n="130" d="100"/>
          <a:sy n="130" d="100"/>
        </p:scale>
        <p:origin x="9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P.05.06 - Target Utility Systems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73826642616095"/>
          <c:y val="9.5886900033676004E-2"/>
          <c:w val="0.79097463463511608"/>
          <c:h val="0.7182775879753522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'[IPR 21 Labor Material Charts Cobra Labor vs Material By FY L1 L2 and L3 W actuals in FY21.xlsx]Sheet1 - ACWP Added L2 L3'!$Q$229</c:f>
              <c:strCache>
                <c:ptCount val="1"/>
                <c:pt idx="0">
                  <c:v>Actual Cost Oct - May FY21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L3'!$R$228:$V$228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L3'!$R$229:$V$229</c:f>
              <c:numCache>
                <c:formatCode>General</c:formatCode>
                <c:ptCount val="5"/>
                <c:pt idx="0" formatCode="_(* #,##0_);_(* \(#,##0\);_(* &quot;-&quot;??_);_(@_)">
                  <c:v>629.88692999999989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3-46CB-A07C-912E28D9D710}"/>
            </c:ext>
          </c:extLst>
        </c:ser>
        <c:ser>
          <c:idx val="2"/>
          <c:order val="1"/>
          <c:tx>
            <c:strRef>
              <c:f>'[IPR 21 Labor Material Charts Cobra Labor vs Material By FY L1 L2 and L3 W actuals in FY21.xlsx]Sheet1 - ACWP Added L2 L3'!$Q$230</c:f>
              <c:strCache>
                <c:ptCount val="1"/>
                <c:pt idx="0">
                  <c:v>Labor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L3'!$R$228:$V$228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L3'!$R$230:$V$230</c:f>
              <c:numCache>
                <c:formatCode>_(* #,##0_);_(* \(#,##0\);_(* "-"??_);_(@_)</c:formatCode>
                <c:ptCount val="5"/>
                <c:pt idx="0">
                  <c:v>321.33709999999996</c:v>
                </c:pt>
                <c:pt idx="1">
                  <c:v>477.70280000000002</c:v>
                </c:pt>
                <c:pt idx="2">
                  <c:v>147.60149999999999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3-46CB-A07C-912E28D9D710}"/>
            </c:ext>
          </c:extLst>
        </c:ser>
        <c:ser>
          <c:idx val="0"/>
          <c:order val="2"/>
          <c:tx>
            <c:strRef>
              <c:f>'[IPR 21 Labor Material Charts Cobra Labor vs Material By FY L1 L2 and L3 W actuals in FY21.xlsx]Sheet1 - ACWP Added L2 L3'!$Q$231</c:f>
              <c:strCache>
                <c:ptCount val="1"/>
                <c:pt idx="0">
                  <c:v>Material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'[IPR 21 Labor Material Charts Cobra Labor vs Material By FY L1 L2 and L3 W actuals in FY21.xlsx]Sheet1 - ACWP Added L2 L3'!$R$228:$V$228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'[IPR 21 Labor Material Charts Cobra Labor vs Material By FY L1 L2 and L3 W actuals in FY21.xlsx]Sheet1 - ACWP Added L2 L3'!$R$231:$V$231</c:f>
              <c:numCache>
                <c:formatCode>_(* #,##0_);_(* \(#,##0\);_(* "-"??_);_(@_)</c:formatCode>
                <c:ptCount val="5"/>
                <c:pt idx="0">
                  <c:v>258.64460000000008</c:v>
                </c:pt>
                <c:pt idx="1">
                  <c:v>892.73400000000004</c:v>
                </c:pt>
                <c:pt idx="2">
                  <c:v>33.999400000000001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3-46CB-A07C-912E28D9D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18612264"/>
        <c:axId val="418619152"/>
      </c:barChart>
      <c:catAx>
        <c:axId val="41861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9152"/>
        <c:crosses val="autoZero"/>
        <c:auto val="1"/>
        <c:lblAlgn val="ctr"/>
        <c:lblOffset val="100"/>
        <c:noMultiLvlLbl val="0"/>
      </c:catAx>
      <c:valAx>
        <c:axId val="4186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($K)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12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6644077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8/24/2021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6644079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8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7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109215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0"/>
            <a:ext cx="5983631" cy="158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Erica Ahlschwede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Level 3 Manager for Target Utility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14-17,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7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P.5.6 Target Utility Systems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41296-CFFD-4B11-90AD-19D25960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040" y="865641"/>
            <a:ext cx="6485206" cy="54155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2D498D-4B39-46A6-9002-AC912E7DE3DB}"/>
              </a:ext>
            </a:extLst>
          </p:cNvPr>
          <p:cNvSpPr txBox="1">
            <a:spLocks/>
          </p:cNvSpPr>
          <p:nvPr/>
        </p:nvSpPr>
        <p:spPr bwMode="auto">
          <a:xfrm>
            <a:off x="429767" y="274320"/>
            <a:ext cx="11430000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/>
              <a:t>Progress since CD-2/3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0E3C22-09A8-403B-BCB0-6BFCF8A1746F}"/>
              </a:ext>
            </a:extLst>
          </p:cNvPr>
          <p:cNvSpPr txBox="1">
            <a:spLocks/>
          </p:cNvSpPr>
          <p:nvPr/>
        </p:nvSpPr>
        <p:spPr bwMode="auto">
          <a:xfrm>
            <a:off x="448055" y="947148"/>
            <a:ext cx="3935985" cy="198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Gas Recirculation equipment layout</a:t>
            </a:r>
          </a:p>
          <a:p>
            <a:pPr lvl="1"/>
            <a:r>
              <a:rPr lang="en-US"/>
              <a:t>Red: compressors</a:t>
            </a:r>
          </a:p>
          <a:p>
            <a:pPr lvl="1"/>
            <a:r>
              <a:rPr lang="en-US"/>
              <a:t>Yellow pipe: snorkel system</a:t>
            </a:r>
          </a:p>
          <a:p>
            <a:pPr marL="398463" lvl="1" indent="0">
              <a:buFont typeface="Century Gothic" panose="020B0502020202020204" pitchFamily="34" charset="0"/>
              <a:buNone/>
            </a:pP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C7C506-8B4B-477D-B8F3-C336C476F54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D207A8-1FE7-4B01-9983-A3465357AD34}"/>
              </a:ext>
            </a:extLst>
          </p:cNvPr>
          <p:cNvSpPr/>
          <p:nvPr/>
        </p:nvSpPr>
        <p:spPr>
          <a:xfrm>
            <a:off x="9655127" y="3262349"/>
            <a:ext cx="108204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7645AE-FC50-44F9-90BB-274D1A7F1F27}"/>
              </a:ext>
            </a:extLst>
          </p:cNvPr>
          <p:cNvSpPr/>
          <p:nvPr/>
        </p:nvSpPr>
        <p:spPr>
          <a:xfrm>
            <a:off x="6323243" y="5346192"/>
            <a:ext cx="108204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FBBAD-9D41-4EBB-9C10-165F02713B1F}"/>
              </a:ext>
            </a:extLst>
          </p:cNvPr>
          <p:cNvSpPr txBox="1"/>
          <p:nvPr/>
        </p:nvSpPr>
        <p:spPr>
          <a:xfrm>
            <a:off x="7798972" y="5517757"/>
            <a:ext cx="1473200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Target wall train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4DEB3A-7F70-4FF1-8FE2-FAD2B798DFF4}"/>
              </a:ext>
            </a:extLst>
          </p:cNvPr>
          <p:cNvCxnSpPr>
            <a:cxnSpLocks/>
          </p:cNvCxnSpPr>
          <p:nvPr/>
        </p:nvCxnSpPr>
        <p:spPr>
          <a:xfrm flipH="1">
            <a:off x="10583748" y="2931160"/>
            <a:ext cx="351538" cy="503127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193411-4B07-4E4E-9F5B-2D3207F42F7B}"/>
              </a:ext>
            </a:extLst>
          </p:cNvPr>
          <p:cNvCxnSpPr>
            <a:cxnSpLocks/>
          </p:cNvCxnSpPr>
          <p:nvPr/>
        </p:nvCxnSpPr>
        <p:spPr>
          <a:xfrm flipH="1">
            <a:off x="7450684" y="5761192"/>
            <a:ext cx="324789" cy="11840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2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37C057-A95C-48BC-B074-74BF5F98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0422AA-8D14-47C2-8AD2-48AE0FBEF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006"/>
            <a:ext cx="11430000" cy="5470953"/>
          </a:xfrm>
        </p:spPr>
        <p:txBody>
          <a:bodyPr/>
          <a:lstStyle/>
          <a:p>
            <a:r>
              <a:rPr lang="en-US" dirty="0"/>
              <a:t>Molecular Sieve Design (P.5.6 &amp; P.5.8)</a:t>
            </a:r>
          </a:p>
          <a:p>
            <a:pPr lvl="1"/>
            <a:r>
              <a:rPr lang="en-US" dirty="0"/>
              <a:t>Tritium samples of existing mol sieves were taken in Nov 2020</a:t>
            </a:r>
          </a:p>
          <a:p>
            <a:pPr lvl="2"/>
            <a:r>
              <a:rPr lang="en-US" dirty="0"/>
              <a:t>Quantify tritium production and document findings </a:t>
            </a:r>
          </a:p>
          <a:p>
            <a:pPr lvl="2"/>
            <a:r>
              <a:rPr lang="en-US" dirty="0"/>
              <a:t>Sample results received week of August 13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Met with radiation safety committee in Jan 2021, with RSC concerns around the high dose rates in the GAR</a:t>
            </a:r>
          </a:p>
          <a:p>
            <a:pPr lvl="2"/>
            <a:r>
              <a:rPr lang="en-US" dirty="0"/>
              <a:t>Team tasked to identify solutions to help remediate</a:t>
            </a:r>
          </a:p>
          <a:p>
            <a:pPr lvl="1"/>
            <a:r>
              <a:rPr lang="en-US" dirty="0"/>
              <a:t>Discovered the clam shell style shielding design concept was not viable</a:t>
            </a:r>
          </a:p>
          <a:p>
            <a:pPr lvl="2"/>
            <a:r>
              <a:rPr lang="en-US" dirty="0"/>
              <a:t>Unable to find a high temperature (600 F) and high radiation paint application</a:t>
            </a:r>
          </a:p>
          <a:p>
            <a:pPr lvl="2"/>
            <a:r>
              <a:rPr lang="en-US" dirty="0"/>
              <a:t>Team transitioned to a steel lined shielding design currently in use on the gold bed</a:t>
            </a:r>
          </a:p>
          <a:p>
            <a:pPr lvl="1"/>
            <a:r>
              <a:rPr lang="en-US" dirty="0"/>
              <a:t>Design team underwent the task of re-evaluating the vessel size, to reduce source term values</a:t>
            </a:r>
          </a:p>
          <a:p>
            <a:pPr lvl="2"/>
            <a:r>
              <a:rPr lang="en-US" dirty="0"/>
              <a:t>Received Ops management buy in for smaller vessel size</a:t>
            </a:r>
          </a:p>
          <a:p>
            <a:pPr lvl="2"/>
            <a:r>
              <a:rPr lang="en-US" dirty="0"/>
              <a:t>Determined that a 5</a:t>
            </a:r>
            <a:r>
              <a:rPr lang="en-US" baseline="30000" dirty="0"/>
              <a:t>th</a:t>
            </a:r>
            <a:r>
              <a:rPr lang="en-US" dirty="0"/>
              <a:t> vessel for regeneration is not required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7DFC6D-A522-4A1D-94B7-59E4EECCEB8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7F9201-F093-4BD1-99C2-79137535E0D6}"/>
              </a:ext>
            </a:extLst>
          </p:cNvPr>
          <p:cNvSpPr/>
          <p:nvPr/>
        </p:nvSpPr>
        <p:spPr>
          <a:xfrm>
            <a:off x="7573666" y="867741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B2-8 Stephens</a:t>
            </a:r>
          </a:p>
        </p:txBody>
      </p:sp>
    </p:spTree>
    <p:extLst>
      <p:ext uri="{BB962C8B-B14F-4D97-AF65-F5344CB8AC3E}">
        <p14:creationId xmlns:p14="http://schemas.microsoft.com/office/powerpoint/2010/main" val="86419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2414E9-B3A4-44AD-8A76-F283CC60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B60544-57AC-4CE1-AD13-524033AC0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007"/>
            <a:ext cx="11430000" cy="1975123"/>
          </a:xfrm>
        </p:spPr>
        <p:txBody>
          <a:bodyPr/>
          <a:lstStyle/>
          <a:p>
            <a:r>
              <a:rPr lang="en-US" dirty="0"/>
              <a:t>Molecular Sieve Design</a:t>
            </a:r>
          </a:p>
          <a:p>
            <a:pPr lvl="1"/>
            <a:r>
              <a:rPr lang="en-US" dirty="0"/>
              <a:t>Comparison “old” vs “new”</a:t>
            </a:r>
          </a:p>
          <a:p>
            <a:pPr lvl="1"/>
            <a:r>
              <a:rPr lang="en-US" dirty="0"/>
              <a:t>Old: 6” diameter vessel with clam shell style lead brick shielding</a:t>
            </a:r>
          </a:p>
          <a:p>
            <a:pPr lvl="1"/>
            <a:r>
              <a:rPr lang="en-US" dirty="0"/>
              <a:t>New: 3” diameter vessel with SS lined, poured lead design shielding</a:t>
            </a:r>
          </a:p>
          <a:p>
            <a:pPr lvl="2"/>
            <a:r>
              <a:rPr lang="en-US" dirty="0"/>
              <a:t>Smaller vessels reduce source term by ~50% with the same shielding thickness</a:t>
            </a:r>
          </a:p>
          <a:p>
            <a:pPr marL="398463" lvl="1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2D0646-E7BC-4A90-AF4F-EE81DE95391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D6F73F-AAF2-4FD5-8913-483BCFC0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384" y="4242738"/>
            <a:ext cx="1590531" cy="2058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32ABE8-F7F8-4BEC-BE70-A5676B4AC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776" y="3909765"/>
            <a:ext cx="1693875" cy="2066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FE2D4D-B7DF-4574-B7AF-A62088DA5E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2560" y="3671094"/>
            <a:ext cx="1421549" cy="2854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33D77-2DDE-4B07-9FF7-F3519FF0322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428" y="3909765"/>
            <a:ext cx="678126" cy="248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C99911-382A-48DF-A6F0-C13FE010BA53}"/>
              </a:ext>
            </a:extLst>
          </p:cNvPr>
          <p:cNvSpPr txBox="1"/>
          <p:nvPr/>
        </p:nvSpPr>
        <p:spPr>
          <a:xfrm>
            <a:off x="541537" y="3429000"/>
            <a:ext cx="441220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6” diameter with lead brick shielding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0FDAC6-A989-4D14-B696-80A82538272D}"/>
              </a:ext>
            </a:extLst>
          </p:cNvPr>
          <p:cNvSpPr txBox="1"/>
          <p:nvPr/>
        </p:nvSpPr>
        <p:spPr>
          <a:xfrm>
            <a:off x="6144767" y="3304350"/>
            <a:ext cx="441220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3” diameter with SS lined, poured lead shielding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C87750-62D6-462E-B637-A684088E31D3}"/>
              </a:ext>
            </a:extLst>
          </p:cNvPr>
          <p:cNvSpPr/>
          <p:nvPr/>
        </p:nvSpPr>
        <p:spPr>
          <a:xfrm>
            <a:off x="7076607" y="894022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B2-8 Stephens</a:t>
            </a:r>
          </a:p>
        </p:txBody>
      </p:sp>
    </p:spTree>
    <p:extLst>
      <p:ext uri="{BB962C8B-B14F-4D97-AF65-F5344CB8AC3E}">
        <p14:creationId xmlns:p14="http://schemas.microsoft.com/office/powerpoint/2010/main" val="368271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6B5921-954E-46F1-8FED-6A1E0C00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4653359" cy="539496"/>
          </a:xfrm>
        </p:spPr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B4ACAF-3BEA-4A3C-BC41-19460181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792894"/>
            <a:ext cx="11430000" cy="5355074"/>
          </a:xfrm>
        </p:spPr>
        <p:txBody>
          <a:bodyPr/>
          <a:lstStyle/>
          <a:p>
            <a:r>
              <a:rPr lang="en-US" dirty="0"/>
              <a:t>Molecular Sieve Design (P.5.6 &amp; P.5.8)</a:t>
            </a:r>
          </a:p>
          <a:p>
            <a:pPr lvl="1"/>
            <a:r>
              <a:rPr lang="en-US" dirty="0"/>
              <a:t>Detailed discussions held with mol sieve vendors to communicate complexity of project</a:t>
            </a:r>
          </a:p>
          <a:p>
            <a:pPr lvl="2"/>
            <a:r>
              <a:rPr lang="en-US" dirty="0"/>
              <a:t>3 potential vendors are engaged, and feel comfortable with the project</a:t>
            </a:r>
          </a:p>
          <a:p>
            <a:pPr lvl="1"/>
            <a:r>
              <a:rPr lang="en-US" dirty="0"/>
              <a:t>Source term DAC revision</a:t>
            </a:r>
          </a:p>
          <a:p>
            <a:pPr lvl="2"/>
            <a:r>
              <a:rPr lang="en-US" dirty="0"/>
              <a:t>To address design progression and correct delay time</a:t>
            </a:r>
          </a:p>
          <a:p>
            <a:pPr lvl="1"/>
            <a:r>
              <a:rPr lang="en-US" dirty="0"/>
              <a:t>On / off valve selection complete</a:t>
            </a:r>
          </a:p>
          <a:p>
            <a:pPr lvl="2"/>
            <a:r>
              <a:rPr lang="en-US" dirty="0"/>
              <a:t>He leak tight, high temperature and high radiation application, need to fit into a small space</a:t>
            </a:r>
          </a:p>
          <a:p>
            <a:pPr lvl="1"/>
            <a:r>
              <a:rPr lang="en-US" dirty="0"/>
              <a:t>Met with RSC to present new source term findings (June 2021)</a:t>
            </a:r>
          </a:p>
          <a:p>
            <a:pPr lvl="2"/>
            <a:r>
              <a:rPr lang="en-US" dirty="0"/>
              <a:t>RSC recommends approval of new shielding design</a:t>
            </a:r>
          </a:p>
          <a:p>
            <a:pPr marL="39846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FD3C1A-0250-442F-97F3-BC62FC4E60A9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B65FF3-0666-4E07-AB15-41982213343A}"/>
              </a:ext>
            </a:extLst>
          </p:cNvPr>
          <p:cNvSpPr/>
          <p:nvPr/>
        </p:nvSpPr>
        <p:spPr>
          <a:xfrm>
            <a:off x="7493948" y="813816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B2-8 Stephens</a:t>
            </a:r>
          </a:p>
        </p:txBody>
      </p:sp>
    </p:spTree>
    <p:extLst>
      <p:ext uri="{BB962C8B-B14F-4D97-AF65-F5344CB8AC3E}">
        <p14:creationId xmlns:p14="http://schemas.microsoft.com/office/powerpoint/2010/main" val="305730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D5C26A-BC71-4B3F-B580-2CFFA72D5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322" y="1069068"/>
            <a:ext cx="5591808" cy="53550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39232D-3569-42CB-8811-13BA6F47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61CEB2-47A6-4B85-8B3A-57906AB8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4830065" cy="1735092"/>
          </a:xfrm>
        </p:spPr>
        <p:txBody>
          <a:bodyPr/>
          <a:lstStyle/>
          <a:p>
            <a:r>
              <a:rPr lang="en-US" dirty="0"/>
              <a:t>Mol sieve equipment layouts</a:t>
            </a:r>
          </a:p>
          <a:p>
            <a:pPr lvl="1"/>
            <a:r>
              <a:rPr lang="en-US" dirty="0"/>
              <a:t>Red: system in GAR</a:t>
            </a:r>
          </a:p>
          <a:p>
            <a:pPr lvl="1"/>
            <a:r>
              <a:rPr lang="en-US" dirty="0"/>
              <a:t>Green: system in MOTS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175F9-7F34-417D-AA47-BE5FEBC2AD84}"/>
              </a:ext>
            </a:extLst>
          </p:cNvPr>
          <p:cNvSpPr/>
          <p:nvPr/>
        </p:nvSpPr>
        <p:spPr>
          <a:xfrm rot="1115864">
            <a:off x="7333486" y="1537989"/>
            <a:ext cx="589280" cy="2946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F4514-CE10-4D00-809F-86176287D892}"/>
              </a:ext>
            </a:extLst>
          </p:cNvPr>
          <p:cNvSpPr/>
          <p:nvPr/>
        </p:nvSpPr>
        <p:spPr>
          <a:xfrm rot="1115864">
            <a:off x="7009548" y="2136385"/>
            <a:ext cx="592290" cy="3944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C79D45-F717-48DB-85D3-66627955DAD1}"/>
              </a:ext>
            </a:extLst>
          </p:cNvPr>
          <p:cNvSpPr/>
          <p:nvPr/>
        </p:nvSpPr>
        <p:spPr>
          <a:xfrm rot="17744755">
            <a:off x="6707688" y="5429467"/>
            <a:ext cx="589280" cy="29464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7506DD-B368-4E85-ACB3-4EAC196BDF6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F94AA-1E3E-4D79-817C-1D24EF5E70EE}"/>
              </a:ext>
            </a:extLst>
          </p:cNvPr>
          <p:cNvSpPr txBox="1"/>
          <p:nvPr/>
        </p:nvSpPr>
        <p:spPr>
          <a:xfrm>
            <a:off x="8742530" y="1183948"/>
            <a:ext cx="2260600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Gold Amalgamation Room (GAR)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BAF966-E341-4198-B1D5-EC11AC09937C}"/>
              </a:ext>
            </a:extLst>
          </p:cNvPr>
          <p:cNvSpPr txBox="1"/>
          <p:nvPr/>
        </p:nvSpPr>
        <p:spPr>
          <a:xfrm>
            <a:off x="5544836" y="4353868"/>
            <a:ext cx="759444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MOTS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BC554F-ACE3-449B-8194-F818AA72EF38}"/>
              </a:ext>
            </a:extLst>
          </p:cNvPr>
          <p:cNvCxnSpPr>
            <a:cxnSpLocks/>
          </p:cNvCxnSpPr>
          <p:nvPr/>
        </p:nvCxnSpPr>
        <p:spPr>
          <a:xfrm>
            <a:off x="6076699" y="4667800"/>
            <a:ext cx="267218" cy="330057"/>
          </a:xfrm>
          <a:prstGeom prst="straightConnector1">
            <a:avLst/>
          </a:prstGeom>
          <a:ln w="28575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CC0BCB-52C6-4633-9EDF-6EB7B9255446}"/>
              </a:ext>
            </a:extLst>
          </p:cNvPr>
          <p:cNvCxnSpPr>
            <a:cxnSpLocks/>
          </p:cNvCxnSpPr>
          <p:nvPr/>
        </p:nvCxnSpPr>
        <p:spPr>
          <a:xfrm flipH="1">
            <a:off x="8996680" y="1719479"/>
            <a:ext cx="259081" cy="23680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D1924B-F9CE-40D7-8D71-7548D9B23978}"/>
              </a:ext>
            </a:extLst>
          </p:cNvPr>
          <p:cNvSpPr/>
          <p:nvPr/>
        </p:nvSpPr>
        <p:spPr>
          <a:xfrm>
            <a:off x="1239494" y="268224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B2-8 Stephens</a:t>
            </a:r>
          </a:p>
        </p:txBody>
      </p:sp>
    </p:spTree>
    <p:extLst>
      <p:ext uri="{BB962C8B-B14F-4D97-AF65-F5344CB8AC3E}">
        <p14:creationId xmlns:p14="http://schemas.microsoft.com/office/powerpoint/2010/main" val="362898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651D76-A525-45C5-B514-261B602B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21E188-3E77-4759-A9E7-7EBAFEFF9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3439317" cy="1506492"/>
          </a:xfrm>
        </p:spPr>
        <p:txBody>
          <a:bodyPr/>
          <a:lstStyle/>
          <a:p>
            <a:r>
              <a:rPr lang="en-US" dirty="0"/>
              <a:t>Mol sieve equipment layouts - GAR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CAE98B-E214-4BB6-A5EC-6EBB76DAAC8F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51A5C-B992-4EDE-B5B7-ACF470D2B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524" y="813007"/>
            <a:ext cx="6360436" cy="54687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4772EB-5A01-415F-B26C-5D3764038442}"/>
              </a:ext>
            </a:extLst>
          </p:cNvPr>
          <p:cNvSpPr/>
          <p:nvPr/>
        </p:nvSpPr>
        <p:spPr>
          <a:xfrm rot="5400000">
            <a:off x="4102283" y="3579046"/>
            <a:ext cx="2214514" cy="15189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D9A6C3-AC40-4724-B519-1EBF920A4597}"/>
              </a:ext>
            </a:extLst>
          </p:cNvPr>
          <p:cNvSpPr/>
          <p:nvPr/>
        </p:nvSpPr>
        <p:spPr>
          <a:xfrm rot="5400000">
            <a:off x="6161900" y="2352180"/>
            <a:ext cx="2011683" cy="14526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6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2B8894-6F3B-466A-8BED-B11853DF42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302" y="813007"/>
            <a:ext cx="6160722" cy="5537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C03774-0035-4417-BFB5-B7932162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07D547-8D4C-45DF-B3C3-5C263826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3725360" cy="1506492"/>
          </a:xfrm>
        </p:spPr>
        <p:txBody>
          <a:bodyPr/>
          <a:lstStyle/>
          <a:p>
            <a:r>
              <a:rPr lang="en-US" dirty="0"/>
              <a:t>Mol sieve equipment layouts - MOTS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B4C0EF-54EF-461D-89AE-2E0449033E83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4CE32-001D-472F-BB1C-056D35C3D641}"/>
              </a:ext>
            </a:extLst>
          </p:cNvPr>
          <p:cNvSpPr/>
          <p:nvPr/>
        </p:nvSpPr>
        <p:spPr>
          <a:xfrm rot="5400000">
            <a:off x="4965700" y="2476500"/>
            <a:ext cx="2646680" cy="260096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2BDF29-D220-4D36-BB9E-13EC4949F709}"/>
              </a:ext>
            </a:extLst>
          </p:cNvPr>
          <p:cNvSpPr/>
          <p:nvPr/>
        </p:nvSpPr>
        <p:spPr>
          <a:xfrm>
            <a:off x="773499" y="2275736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B2-8 Stephens</a:t>
            </a:r>
          </a:p>
        </p:txBody>
      </p:sp>
    </p:spTree>
    <p:extLst>
      <p:ext uri="{BB962C8B-B14F-4D97-AF65-F5344CB8AC3E}">
        <p14:creationId xmlns:p14="http://schemas.microsoft.com/office/powerpoint/2010/main" val="2240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9B7750-B805-4E6C-85BA-A6535B6B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C59E31-BC31-4FAE-9EF9-1D1C5AE4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05" y="813006"/>
            <a:ext cx="11430000" cy="5498893"/>
          </a:xfrm>
        </p:spPr>
        <p:txBody>
          <a:bodyPr/>
          <a:lstStyle/>
          <a:p>
            <a:r>
              <a:rPr lang="en-US" sz="2400" dirty="0"/>
              <a:t>Technical </a:t>
            </a:r>
          </a:p>
          <a:p>
            <a:pPr lvl="1"/>
            <a:r>
              <a:rPr lang="en-US" sz="2000" dirty="0"/>
              <a:t>Mercury Loop Recovery Event (MLR)</a:t>
            </a:r>
          </a:p>
          <a:p>
            <a:pPr lvl="2"/>
            <a:r>
              <a:rPr lang="en-US" sz="1800" dirty="0"/>
              <a:t>Event occurred March 2019, project completed Dec 2020</a:t>
            </a:r>
          </a:p>
          <a:p>
            <a:pPr lvl="1"/>
            <a:r>
              <a:rPr lang="en-US" sz="2000" dirty="0"/>
              <a:t>Source term generation</a:t>
            </a:r>
          </a:p>
          <a:p>
            <a:pPr lvl="2"/>
            <a:r>
              <a:rPr lang="en-US" sz="1800" dirty="0"/>
              <a:t>Evaluated for each piece of equipment, under different flow rates and different flow configurations</a:t>
            </a:r>
          </a:p>
          <a:p>
            <a:pPr lvl="2"/>
            <a:r>
              <a:rPr lang="en-US" sz="1800" dirty="0"/>
              <a:t>RSC request to mitigate high source term values</a:t>
            </a:r>
          </a:p>
          <a:p>
            <a:pPr lvl="1"/>
            <a:r>
              <a:rPr lang="en-US" sz="2000" dirty="0"/>
              <a:t>Gas recirculation flow configurations </a:t>
            </a:r>
          </a:p>
          <a:p>
            <a:pPr lvl="2"/>
            <a:r>
              <a:rPr lang="en-US" sz="1800" dirty="0"/>
              <a:t>Once through, two different options to ‘recycle’</a:t>
            </a:r>
          </a:p>
          <a:p>
            <a:pPr lvl="2"/>
            <a:r>
              <a:rPr lang="en-US" sz="1800" dirty="0"/>
              <a:t>Hydraulic model identified need for helium introduction into compressor suction for pressure profile and to maintain helium purity</a:t>
            </a:r>
          </a:p>
          <a:p>
            <a:pPr lvl="1"/>
            <a:r>
              <a:rPr lang="en-US" sz="2000" dirty="0"/>
              <a:t>Mol sieve design complexity</a:t>
            </a:r>
          </a:p>
          <a:p>
            <a:pPr lvl="2"/>
            <a:r>
              <a:rPr lang="en-US" sz="1800" dirty="0"/>
              <a:t>600 F temps, high radiation, He service, small installation footprint, low dewpoint required, little to no pressure drop required</a:t>
            </a:r>
          </a:p>
          <a:p>
            <a:pPr lvl="2"/>
            <a:r>
              <a:rPr lang="en-US" sz="1800" dirty="0"/>
              <a:t>On / Off Valve selection</a:t>
            </a:r>
          </a:p>
          <a:p>
            <a:pPr lvl="2"/>
            <a:r>
              <a:rPr lang="en-US" sz="1800" dirty="0"/>
              <a:t>Process instrumentation must survive the same environment</a:t>
            </a:r>
          </a:p>
          <a:p>
            <a:pPr lvl="2"/>
            <a:r>
              <a:rPr lang="en-US" sz="1800" dirty="0"/>
              <a:t>Shielding design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4CA3DD-58C0-4845-9FE6-F3784510D431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6E6D16-DBF7-4818-908A-74F18CFAECE9}"/>
              </a:ext>
            </a:extLst>
          </p:cNvPr>
          <p:cNvSpPr/>
          <p:nvPr/>
        </p:nvSpPr>
        <p:spPr>
          <a:xfrm>
            <a:off x="8437607" y="1138127"/>
            <a:ext cx="3422160" cy="57191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B2-8 Stephens, B2-10 Platfoot, B2-5 Edwards</a:t>
            </a:r>
          </a:p>
        </p:txBody>
      </p:sp>
    </p:spTree>
    <p:extLst>
      <p:ext uri="{BB962C8B-B14F-4D97-AF65-F5344CB8AC3E}">
        <p14:creationId xmlns:p14="http://schemas.microsoft.com/office/powerpoint/2010/main" val="3051523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2E210B-D74B-4B63-A054-07597AC3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2571341" cy="539496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0CAACC-15C4-4262-8469-DD296AEC6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007"/>
            <a:ext cx="11430000" cy="5355074"/>
          </a:xfrm>
        </p:spPr>
        <p:txBody>
          <a:bodyPr/>
          <a:lstStyle/>
          <a:p>
            <a:r>
              <a:rPr lang="en-US" sz="2400" dirty="0"/>
              <a:t>Technical </a:t>
            </a:r>
          </a:p>
          <a:p>
            <a:pPr lvl="1"/>
            <a:r>
              <a:rPr lang="en-US" sz="2000" dirty="0"/>
              <a:t>Internal Resources moved to STS</a:t>
            </a:r>
          </a:p>
          <a:p>
            <a:pPr lvl="2"/>
            <a:r>
              <a:rPr lang="en-US" sz="1800" dirty="0"/>
              <a:t>Process design engineer</a:t>
            </a:r>
          </a:p>
          <a:p>
            <a:pPr lvl="2"/>
            <a:r>
              <a:rPr lang="en-US" sz="1800" dirty="0"/>
              <a:t>3D designer</a:t>
            </a:r>
          </a:p>
          <a:p>
            <a:pPr lvl="1"/>
            <a:r>
              <a:rPr lang="en-US" sz="2000" dirty="0"/>
              <a:t>Coordination of Subcontract Support</a:t>
            </a:r>
          </a:p>
          <a:p>
            <a:pPr lvl="2"/>
            <a:r>
              <a:rPr lang="en-US" sz="1800" dirty="0"/>
              <a:t>Process engineering - flow sheet development and hydraulic modeling (was part time; now full time)</a:t>
            </a:r>
          </a:p>
          <a:p>
            <a:pPr lvl="2"/>
            <a:r>
              <a:rPr lang="en-US" sz="1800" dirty="0"/>
              <a:t>Nuclear HVAC engineering design (part time)</a:t>
            </a:r>
          </a:p>
          <a:p>
            <a:pPr lvl="2"/>
            <a:r>
              <a:rPr lang="en-US" sz="1800" dirty="0"/>
              <a:t>3D modeling and designer (was part time; now full time)</a:t>
            </a:r>
          </a:p>
          <a:p>
            <a:pPr lvl="2"/>
            <a:r>
              <a:rPr lang="en-US" sz="1800" dirty="0"/>
              <a:t>Seismic/Structural engineering design (part time)</a:t>
            </a:r>
          </a:p>
          <a:p>
            <a:pPr lvl="2"/>
            <a:r>
              <a:rPr lang="en-US" sz="1800" dirty="0"/>
              <a:t>Process Controls engineering design – instrumentation selection (part time)</a:t>
            </a:r>
          </a:p>
          <a:p>
            <a:pPr lvl="1"/>
            <a:r>
              <a:rPr lang="en-US" sz="2000" dirty="0"/>
              <a:t>FTS Operations Support</a:t>
            </a:r>
          </a:p>
          <a:p>
            <a:pPr lvl="2"/>
            <a:r>
              <a:rPr lang="en-US" sz="1800" dirty="0"/>
              <a:t>Ion exchange column deuteration</a:t>
            </a:r>
          </a:p>
          <a:p>
            <a:pPr lvl="2"/>
            <a:r>
              <a:rPr lang="en-US" sz="1800" dirty="0"/>
              <a:t>Procurement of heavy water</a:t>
            </a:r>
          </a:p>
          <a:p>
            <a:pPr lvl="2"/>
            <a:r>
              <a:rPr lang="en-US" sz="1800" dirty="0"/>
              <a:t>RID water chemistry support</a:t>
            </a:r>
          </a:p>
          <a:p>
            <a:pPr lvl="2"/>
            <a:r>
              <a:rPr lang="en-US" sz="1800" dirty="0"/>
              <a:t>Recombination &amp; Recycle</a:t>
            </a:r>
          </a:p>
          <a:p>
            <a:pPr lvl="2"/>
            <a:r>
              <a:rPr lang="en-US" sz="1800" dirty="0"/>
              <a:t>Beamline support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8FE07B-E212-429D-96CF-5CE33E0D2CC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87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5B634-AE01-40FB-B156-04A3CDD2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FAB276-8E67-4C69-AAC6-3523176A1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/>
          <a:p>
            <a:r>
              <a:rPr lang="en-US" dirty="0"/>
              <a:t>Schedule </a:t>
            </a:r>
          </a:p>
          <a:p>
            <a:pPr lvl="1"/>
            <a:r>
              <a:rPr lang="en-US" dirty="0"/>
              <a:t>Nature of the technical challenges negatively impacted design schedule</a:t>
            </a:r>
          </a:p>
          <a:p>
            <a:pPr lvl="1"/>
            <a:r>
              <a:rPr lang="en-US" dirty="0"/>
              <a:t>At CD-2/3, Mol Sieve FDR was projected to occur in March 2021</a:t>
            </a:r>
          </a:p>
          <a:p>
            <a:pPr lvl="2"/>
            <a:r>
              <a:rPr lang="en-US" dirty="0"/>
              <a:t>FDR will occur later than schedule shows, in the fall of 2021</a:t>
            </a:r>
          </a:p>
          <a:p>
            <a:pPr lvl="1"/>
            <a:r>
              <a:rPr lang="en-US" dirty="0"/>
              <a:t>Mol Sieve mechanical installation projected to occur during the long outage in FY23</a:t>
            </a:r>
          </a:p>
          <a:p>
            <a:r>
              <a:rPr lang="en-US" dirty="0"/>
              <a:t>Procurement</a:t>
            </a:r>
          </a:p>
          <a:p>
            <a:pPr lvl="1"/>
            <a:r>
              <a:rPr lang="en-US" dirty="0"/>
              <a:t>Mol sieve equipment specification</a:t>
            </a:r>
          </a:p>
          <a:p>
            <a:pPr lvl="2"/>
            <a:r>
              <a:rPr lang="en-US" dirty="0"/>
              <a:t>Will be tricky to write</a:t>
            </a:r>
          </a:p>
          <a:p>
            <a:pPr lvl="2"/>
            <a:r>
              <a:rPr lang="en-US" dirty="0"/>
              <a:t>Accurate communication of the technical challenges is key to success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85AEB3-7ACA-4C40-B1BF-2B706C6EB133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1, 4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3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E0F0-B15B-4CE5-975B-05D2CD20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6F71-4138-4917-B801-62C22EF39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Scope</a:t>
            </a:r>
          </a:p>
          <a:p>
            <a:r>
              <a:rPr lang="en-US" sz="2400" dirty="0"/>
              <a:t>Organization</a:t>
            </a:r>
          </a:p>
          <a:p>
            <a:r>
              <a:rPr lang="en-US" sz="2400" dirty="0"/>
              <a:t>Progress since CD-2/3</a:t>
            </a:r>
          </a:p>
          <a:p>
            <a:r>
              <a:rPr lang="en-US" sz="2400" dirty="0"/>
              <a:t>Challenges</a:t>
            </a:r>
          </a:p>
          <a:p>
            <a:r>
              <a:rPr lang="en-US" sz="2400" dirty="0"/>
              <a:t>Final design status</a:t>
            </a:r>
          </a:p>
          <a:p>
            <a:r>
              <a:rPr lang="en-US" sz="2400" dirty="0"/>
              <a:t>Installation plans</a:t>
            </a:r>
          </a:p>
          <a:p>
            <a:r>
              <a:rPr lang="en-US" sz="2400" dirty="0"/>
              <a:t>Cost and schedule</a:t>
            </a:r>
          </a:p>
          <a:p>
            <a:r>
              <a:rPr lang="en-US" sz="2400" dirty="0"/>
              <a:t>Labor profile</a:t>
            </a:r>
          </a:p>
          <a:p>
            <a:r>
              <a:rPr lang="en-US" sz="2400" dirty="0"/>
              <a:t>Risk register</a:t>
            </a:r>
          </a:p>
          <a:p>
            <a:r>
              <a:rPr lang="en-US" sz="2400" dirty="0"/>
              <a:t>Responses to recommendations</a:t>
            </a:r>
          </a:p>
          <a:p>
            <a:r>
              <a:rPr lang="en-US" sz="2400" dirty="0"/>
              <a:t>ESH&amp;Q and COVID-19 impacts</a:t>
            </a:r>
          </a:p>
          <a:p>
            <a:r>
              <a:rPr lang="en-US" sz="2400" dirty="0"/>
              <a:t>12-month look-ahead</a:t>
            </a:r>
          </a:p>
          <a:p>
            <a:r>
              <a:rPr lang="en-US" sz="2400" dirty="0"/>
              <a:t>Summary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7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578A9B-AFA6-4531-ACCC-A03100F4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4942"/>
          </a:xfrm>
        </p:spPr>
        <p:txBody>
          <a:bodyPr/>
          <a:lstStyle/>
          <a:p>
            <a:r>
              <a:rPr lang="en-US" dirty="0"/>
              <a:t>Final Design Status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DA5E03-92F4-46EC-812E-87FDDE70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4813572"/>
          </a:xfrm>
        </p:spPr>
        <p:txBody>
          <a:bodyPr/>
          <a:lstStyle/>
          <a:p>
            <a:r>
              <a:rPr lang="en-US" dirty="0"/>
              <a:t>Two areas are not yet at final design</a:t>
            </a:r>
          </a:p>
          <a:p>
            <a:pPr lvl="1"/>
            <a:r>
              <a:rPr lang="en-US" dirty="0"/>
              <a:t>Gas Recirculation: 90%</a:t>
            </a:r>
          </a:p>
          <a:p>
            <a:pPr lvl="1"/>
            <a:r>
              <a:rPr lang="en-US" dirty="0"/>
              <a:t>Molecular Sieves: 90%</a:t>
            </a:r>
          </a:p>
          <a:p>
            <a:r>
              <a:rPr lang="en-US" dirty="0"/>
              <a:t>Technical issues have been addressed</a:t>
            </a:r>
          </a:p>
          <a:p>
            <a:r>
              <a:rPr lang="en-US" dirty="0"/>
              <a:t>Supporting documentation and drawing packages need to be completed</a:t>
            </a:r>
          </a:p>
          <a:p>
            <a:r>
              <a:rPr lang="en-US" dirty="0"/>
              <a:t>FDR anticipated Fall 2021</a:t>
            </a:r>
          </a:p>
          <a:p>
            <a:pPr lvl="1"/>
            <a:r>
              <a:rPr lang="en-US" dirty="0"/>
              <a:t>Gas recirc install expected to begin winter 2021</a:t>
            </a:r>
          </a:p>
          <a:p>
            <a:pPr lvl="2"/>
            <a:r>
              <a:rPr lang="en-US" dirty="0"/>
              <a:t>No risks anticipated with completing final design</a:t>
            </a:r>
          </a:p>
          <a:p>
            <a:pPr lvl="1"/>
            <a:r>
              <a:rPr lang="en-US" dirty="0"/>
              <a:t>Mol sieve install expected in the extended outage in FY23</a:t>
            </a:r>
          </a:p>
          <a:p>
            <a:pPr lvl="2"/>
            <a:r>
              <a:rPr lang="en-US" dirty="0"/>
              <a:t>Ensuring accurate equipment specification</a:t>
            </a:r>
          </a:p>
          <a:p>
            <a:pPr lvl="2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9BDDAF-8B82-4F83-AB50-FFF5C5BB47E8}"/>
              </a:ext>
            </a:extLst>
          </p:cNvPr>
          <p:cNvSpPr/>
          <p:nvPr/>
        </p:nvSpPr>
        <p:spPr>
          <a:xfrm>
            <a:off x="9872830" y="365761"/>
            <a:ext cx="1736250" cy="319828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4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CB2B38-8E16-4A0F-9124-45AF05CA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Installation Plans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5A3456-0168-4AD7-9431-B6327C5AB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22" y="813816"/>
            <a:ext cx="11260955" cy="7081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Electrical Upgrade</a:t>
            </a:r>
            <a:r>
              <a:rPr lang="en-US" sz="2000" dirty="0"/>
              <a:t>: May 2021 – Fall 2021		</a:t>
            </a:r>
            <a:r>
              <a:rPr lang="en-US" sz="2000" dirty="0">
                <a:solidFill>
                  <a:srgbClr val="00B050"/>
                </a:solidFill>
              </a:rPr>
              <a:t>Gas Panel 10</a:t>
            </a:r>
            <a:r>
              <a:rPr lang="en-US" sz="2000" dirty="0"/>
              <a:t>: Sept 2021 – Nov 2021</a:t>
            </a:r>
          </a:p>
          <a:p>
            <a:pPr marL="0" indent="0">
              <a:buNone/>
            </a:pPr>
            <a:r>
              <a:rPr lang="en-US" sz="2000" dirty="0"/>
              <a:t>Gas Recirculation: Dec 2021 – Sept 2022		</a:t>
            </a:r>
            <a:r>
              <a:rPr lang="en-US" sz="2000" dirty="0">
                <a:solidFill>
                  <a:srgbClr val="FF9900"/>
                </a:solidFill>
              </a:rPr>
              <a:t>Mol Sieve</a:t>
            </a:r>
            <a:r>
              <a:rPr lang="en-US" sz="2000" dirty="0"/>
              <a:t>: Feb 2023 – May 2023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8E7C24-15D7-4554-B737-F54805EAC640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49BCD8-2631-492C-9E3C-214DD2A3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09" y="1521966"/>
            <a:ext cx="10944716" cy="49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0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99D680-1515-475A-965A-38D26F15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Cost and Schedule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08D5F5-5B41-44EF-A422-588678AFD9C3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12">
            <a:extLst>
              <a:ext uri="{FF2B5EF4-FFF2-40B4-BE49-F238E27FC236}">
                <a16:creationId xmlns:a16="http://schemas.microsoft.com/office/drawing/2014/main" id="{D3DC2A19-0563-4F2E-A188-BBD01485A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381295"/>
              </p:ext>
            </p:extLst>
          </p:nvPr>
        </p:nvGraphicFramePr>
        <p:xfrm>
          <a:off x="2478087" y="3226708"/>
          <a:ext cx="7466013" cy="304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ACBE41E-624B-45C0-B4AB-8E3B96D19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82"/>
          <a:stretch/>
        </p:blipFill>
        <p:spPr>
          <a:xfrm>
            <a:off x="764535" y="876549"/>
            <a:ext cx="10662930" cy="23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9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25064-BE7F-441A-B85D-D330D65C1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14" y="721567"/>
            <a:ext cx="8254230" cy="56408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1CE689-8CC3-4270-B0BF-34542D50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Cost and Schedule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47CB14-5EB7-4BDE-923C-CE38CE5060E3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137157-16C0-49AB-9EB4-4020E4ED6397}"/>
              </a:ext>
            </a:extLst>
          </p:cNvPr>
          <p:cNvSpPr/>
          <p:nvPr/>
        </p:nvSpPr>
        <p:spPr>
          <a:xfrm>
            <a:off x="2332676" y="2747889"/>
            <a:ext cx="6023533" cy="3329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7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724076-A62A-40BF-95E3-D5397A66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Labor Profile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88A1AB-8A0F-4B0C-8752-E1EDBC37547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4, 5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2D3A3-D9EA-4CE8-9132-3678EE5D4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13" y="1412789"/>
            <a:ext cx="9746557" cy="454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1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6E92B1-C599-4BFB-898B-CF1AD473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P.05.06 Risk Register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6101D-5C90-4AA0-AB6E-28737C45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0936225" cy="3441972"/>
          </a:xfrm>
        </p:spPr>
        <p:txBody>
          <a:bodyPr/>
          <a:lstStyle/>
          <a:p>
            <a:r>
              <a:rPr lang="en-US" dirty="0"/>
              <a:t>No active risks identified</a:t>
            </a:r>
          </a:p>
          <a:p>
            <a:pPr lvl="1"/>
            <a:r>
              <a:rPr lang="en-US" dirty="0"/>
              <a:t>Two risks retired</a:t>
            </a:r>
          </a:p>
          <a:p>
            <a:r>
              <a:rPr lang="en-US" dirty="0"/>
              <a:t>High Risks</a:t>
            </a:r>
          </a:p>
          <a:p>
            <a:pPr lvl="1"/>
            <a:r>
              <a:rPr lang="en-US" dirty="0"/>
              <a:t>No high risks identified</a:t>
            </a:r>
          </a:p>
          <a:p>
            <a:r>
              <a:rPr lang="en-US" dirty="0"/>
              <a:t>Key risk categories analyzed</a:t>
            </a:r>
          </a:p>
          <a:p>
            <a:pPr lvl="1"/>
            <a:r>
              <a:rPr lang="en-US" dirty="0"/>
              <a:t>Scope uncertainty</a:t>
            </a:r>
          </a:p>
          <a:p>
            <a:r>
              <a:rPr lang="en-US" dirty="0"/>
              <a:t>Risks are reviewed on a regular basis</a:t>
            </a:r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3D4C4C-7CD7-4BB4-8BD3-66231FBD2E68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44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E6A176-1D9B-492D-A608-573595E5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Responses to Recommendations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96E7BC-F196-49D3-BE0F-305E55E91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1041086"/>
          </a:xfrm>
        </p:spPr>
        <p:txBody>
          <a:bodyPr/>
          <a:lstStyle/>
          <a:p>
            <a:r>
              <a:rPr lang="en-US" dirty="0"/>
              <a:t>No recommendations from the CD-2/3 review</a:t>
            </a:r>
          </a:p>
          <a:p>
            <a:r>
              <a:rPr lang="en-US" dirty="0"/>
              <a:t>Recommendations from prior DOE reviews are closed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84FEDC-79B6-4766-A6E6-EFB64BCB013F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7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961AFD-1E7D-4515-9D64-6A8115C0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ESH&amp;Q and COVID-19 Impacts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6F5F06-C383-4F64-B07A-CE2264FF4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3746772"/>
          </a:xfrm>
        </p:spPr>
        <p:txBody>
          <a:bodyPr/>
          <a:lstStyle/>
          <a:p>
            <a:r>
              <a:rPr lang="en-US" dirty="0"/>
              <a:t>ESH&amp;Q Impacts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dirty="0"/>
              <a:t>COVID-19 Impacts</a:t>
            </a:r>
          </a:p>
          <a:p>
            <a:pPr lvl="1"/>
            <a:r>
              <a:rPr lang="en-US" dirty="0"/>
              <a:t>Difficulty with technical reviews (Off Normal and Mol Sieve PDR)</a:t>
            </a:r>
          </a:p>
          <a:p>
            <a:pPr lvl="2"/>
            <a:r>
              <a:rPr lang="en-US" dirty="0"/>
              <a:t>Keeping folks engaged for the duration of the technical meeting </a:t>
            </a:r>
          </a:p>
          <a:p>
            <a:pPr lvl="1"/>
            <a:r>
              <a:rPr lang="en-US" dirty="0"/>
              <a:t>KNF Compressors for Gas Recirculation</a:t>
            </a:r>
          </a:p>
          <a:p>
            <a:pPr lvl="2"/>
            <a:r>
              <a:rPr lang="en-US" dirty="0"/>
              <a:t>Encountered a 2-month delay</a:t>
            </a:r>
          </a:p>
          <a:p>
            <a:pPr lvl="3"/>
            <a:r>
              <a:rPr lang="en-US" dirty="0"/>
              <a:t>Expected arrival in 4 months, received after 6 months</a:t>
            </a:r>
          </a:p>
          <a:p>
            <a:pPr lvl="3"/>
            <a:r>
              <a:rPr lang="en-US" dirty="0"/>
              <a:t>No impact to installation schedule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58A107-62A3-44BB-8F2A-0AC26BF7C282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50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7276C5-EF97-486E-BBC0-8A1FCF83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12-Month Look-Ahead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867840-570C-4EEE-9557-D694B8650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3121932"/>
          </a:xfrm>
        </p:spPr>
        <p:txBody>
          <a:bodyPr/>
          <a:lstStyle/>
          <a:p>
            <a:r>
              <a:rPr lang="en-US" dirty="0"/>
              <a:t>Complete mol sieve and gas recirculation final designs</a:t>
            </a:r>
          </a:p>
          <a:p>
            <a:pPr lvl="1"/>
            <a:r>
              <a:rPr lang="en-US" dirty="0"/>
              <a:t>Host FDR</a:t>
            </a:r>
          </a:p>
          <a:p>
            <a:r>
              <a:rPr lang="en-US" dirty="0"/>
              <a:t>Electrical upgrade installation complete</a:t>
            </a:r>
          </a:p>
          <a:p>
            <a:r>
              <a:rPr lang="en-US" dirty="0"/>
              <a:t>Gas Panel 10 mechanical installation complete</a:t>
            </a:r>
          </a:p>
          <a:p>
            <a:r>
              <a:rPr lang="en-US" dirty="0"/>
              <a:t>Gas Recirculation mechanical installation near completion</a:t>
            </a:r>
          </a:p>
          <a:p>
            <a:r>
              <a:rPr lang="en-US" dirty="0"/>
              <a:t>Mol sieve procurement process near completion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9B1D04-E8C3-4CFB-BAC9-B5C926D70ED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1, 4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05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07AC4A-FBDD-4466-8048-526E2EDA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2538516" cy="53949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EA987A-2FFD-4080-858C-89D89DBF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12" y="813007"/>
            <a:ext cx="11430000" cy="4987571"/>
          </a:xfrm>
        </p:spPr>
        <p:txBody>
          <a:bodyPr/>
          <a:lstStyle/>
          <a:p>
            <a:r>
              <a:rPr lang="en-US" dirty="0"/>
              <a:t>Completed HAZOP</a:t>
            </a:r>
          </a:p>
          <a:p>
            <a:r>
              <a:rPr lang="en-US" dirty="0"/>
              <a:t>Molecular Sieve Design Progress (P.5.6 and P.5.8)</a:t>
            </a:r>
          </a:p>
          <a:p>
            <a:pPr lvl="1"/>
            <a:r>
              <a:rPr lang="en-US" dirty="0"/>
              <a:t>Addressed numerous technical challenges</a:t>
            </a:r>
          </a:p>
          <a:p>
            <a:pPr lvl="1"/>
            <a:r>
              <a:rPr lang="en-US" dirty="0"/>
              <a:t>FDR expected Fall 2021</a:t>
            </a:r>
          </a:p>
          <a:p>
            <a:r>
              <a:rPr lang="en-US" dirty="0"/>
              <a:t>Basement electrical upgrade installation </a:t>
            </a:r>
          </a:p>
          <a:p>
            <a:r>
              <a:rPr lang="en-US" dirty="0"/>
              <a:t>Gas Panel 10 installation</a:t>
            </a:r>
          </a:p>
          <a:p>
            <a:r>
              <a:rPr lang="en-US" dirty="0"/>
              <a:t>Gas Recirculation design progress</a:t>
            </a:r>
          </a:p>
          <a:p>
            <a:pPr lvl="1"/>
            <a:r>
              <a:rPr lang="en-US" dirty="0"/>
              <a:t>FDR expected Fall 2021</a:t>
            </a:r>
          </a:p>
          <a:p>
            <a:r>
              <a:rPr lang="en-US" dirty="0"/>
              <a:t>Project Team has overcome multiple challenges and has completed a substantial amount of work</a:t>
            </a:r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/>
              <a:t>				Thank you for your time!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25DD5D-7CA5-4B5E-BC6A-DD6E258CC40D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2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FBA5-AFBB-4E03-8B82-7133C458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D44D2-3C56-4A93-B5FC-AAE44273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P.5.6.1: Management &amp; System Integration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P.5.6.2/.3: Evaluations/Upgrades for increased beam energy from 1.0 to 1.3 GeV @ 2MW </a:t>
            </a:r>
            <a:r>
              <a:rPr lang="en-US" sz="2400" dirty="0">
                <a:solidFill>
                  <a:srgbClr val="0000FF"/>
                </a:solidFill>
              </a:rPr>
              <a:t>– Complete prior to CD-2/3</a:t>
            </a:r>
            <a:endParaRPr lang="en-US" sz="2400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4 Primary Target Cooling Water Loops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4 Secondary Cooling Water Loops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3 Tertiary Cooling Water Loops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Nitrogen and Helium Gas Distribution</a:t>
            </a:r>
          </a:p>
          <a:p>
            <a:pPr marL="74295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P.5.6.4: PPU Upgrades for Gas Injection for 1.3 GeV @ 2MW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Electrical Upgrade in target building basement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Recirculating gas injection systems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Target bubblers (up to10 </a:t>
            </a:r>
            <a:r>
              <a:rPr lang="en-US" sz="1600" dirty="0" err="1"/>
              <a:t>slpm</a:t>
            </a:r>
            <a:r>
              <a:rPr lang="en-US" sz="1600" dirty="0"/>
              <a:t>; </a:t>
            </a:r>
            <a:r>
              <a:rPr lang="en-US" sz="1600" b="1" dirty="0"/>
              <a:t>PPU</a:t>
            </a:r>
            <a:r>
              <a:rPr lang="en-US" sz="1600" dirty="0"/>
              <a:t>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Target wall (up to 10 </a:t>
            </a:r>
            <a:r>
              <a:rPr lang="en-US" sz="1600" dirty="0" err="1"/>
              <a:t>slpm</a:t>
            </a:r>
            <a:r>
              <a:rPr lang="en-US" sz="1600" dirty="0"/>
              <a:t>; </a:t>
            </a:r>
            <a:r>
              <a:rPr lang="en-US" sz="1600" b="1" dirty="0"/>
              <a:t>PPU</a:t>
            </a:r>
            <a:r>
              <a:rPr lang="en-US" sz="1600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“Once-through” helium (as backup to recirculating system)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Target bubblers </a:t>
            </a:r>
            <a:r>
              <a:rPr lang="en-US" sz="1600" b="1" dirty="0"/>
              <a:t>(up to10 </a:t>
            </a:r>
            <a:r>
              <a:rPr lang="en-US" sz="1600" b="1" dirty="0" err="1"/>
              <a:t>slpm</a:t>
            </a:r>
            <a:r>
              <a:rPr lang="en-US" sz="1600" b="1" dirty="0"/>
              <a:t> via Gas Panel 9 provided by Operational Upgrades/Not PPU)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Target wall (up to 10 </a:t>
            </a:r>
            <a:r>
              <a:rPr lang="en-US" sz="1600" dirty="0" err="1"/>
              <a:t>slpm</a:t>
            </a:r>
            <a:r>
              <a:rPr lang="en-US" sz="1600" dirty="0"/>
              <a:t> via Gas Panel 10; </a:t>
            </a:r>
            <a:r>
              <a:rPr lang="en-US" sz="1600" b="1" dirty="0"/>
              <a:t>PPU</a:t>
            </a:r>
            <a:r>
              <a:rPr lang="en-US" sz="1600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Molecular sieve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B99739-ED7B-458E-A0EC-CFC2F7A15D1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3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3C86-6CD2-4280-9EC0-5B4F7AF8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9C85B4-6EAD-46BC-8698-168B14C25DD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 5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B258B4-87F4-4C8B-8427-582696BC0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767" y="1044044"/>
            <a:ext cx="11762233" cy="5203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45C1F8-3213-4696-856A-BCB18D26450C}"/>
              </a:ext>
            </a:extLst>
          </p:cNvPr>
          <p:cNvSpPr/>
          <p:nvPr/>
        </p:nvSpPr>
        <p:spPr>
          <a:xfrm>
            <a:off x="5653134" y="2190637"/>
            <a:ext cx="1116037" cy="35075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5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A9162-95BA-4D18-B9A2-F38B2435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D805-B611-41A7-B3D6-52C1694BA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12-month look-ahead from CD-2/3</a:t>
            </a:r>
          </a:p>
          <a:p>
            <a:endParaRPr lang="en-US" dirty="0"/>
          </a:p>
          <a:p>
            <a:r>
              <a:rPr lang="en-US" sz="2800" dirty="0"/>
              <a:t>Complete supporting analyses and design on outstanding gas injection upgrades (equipment, molecular sieve systems and electrical upgrades)</a:t>
            </a:r>
          </a:p>
          <a:p>
            <a:r>
              <a:rPr lang="en-US" sz="2800" dirty="0"/>
              <a:t>Start procurement of components</a:t>
            </a:r>
          </a:p>
          <a:p>
            <a:r>
              <a:rPr lang="en-US" sz="2800" dirty="0"/>
              <a:t>Off-normal Analysis for FTS system upgrades </a:t>
            </a:r>
          </a:p>
          <a:p>
            <a:r>
              <a:rPr lang="en-US" sz="2800" dirty="0"/>
              <a:t>May 2021 – Final Electrical Design review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430572-AC8E-4277-B55A-7F708E77E8C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6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54C7B-57D0-4C8E-BC32-C21062C2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63E0-FD68-4DC7-9126-5E157B38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007"/>
            <a:ext cx="11430000" cy="5355074"/>
          </a:xfrm>
        </p:spPr>
        <p:txBody>
          <a:bodyPr/>
          <a:lstStyle/>
          <a:p>
            <a:r>
              <a:rPr lang="en-US" dirty="0"/>
              <a:t>Off-normal Analysis for FTS system upgrades</a:t>
            </a:r>
          </a:p>
          <a:p>
            <a:pPr lvl="1"/>
            <a:r>
              <a:rPr lang="en-US" dirty="0"/>
              <a:t>Complete Oct 2020</a:t>
            </a:r>
          </a:p>
          <a:p>
            <a:r>
              <a:rPr lang="en-US" dirty="0"/>
              <a:t>Molecular Sieve PDR (P.5.6 and P.5.8)</a:t>
            </a:r>
          </a:p>
          <a:p>
            <a:pPr lvl="1"/>
            <a:r>
              <a:rPr lang="en-US" dirty="0"/>
              <a:t>Complete Oct 2020</a:t>
            </a:r>
          </a:p>
          <a:p>
            <a:pPr lvl="1"/>
            <a:r>
              <a:rPr lang="en-US" dirty="0"/>
              <a:t>Design continues to progress</a:t>
            </a:r>
          </a:p>
          <a:p>
            <a:r>
              <a:rPr lang="en-US" dirty="0"/>
              <a:t>Basement electrical upgrade FDR</a:t>
            </a:r>
          </a:p>
          <a:p>
            <a:pPr lvl="1"/>
            <a:r>
              <a:rPr lang="en-US" dirty="0"/>
              <a:t>Complete Feb 2021</a:t>
            </a:r>
          </a:p>
          <a:p>
            <a:r>
              <a:rPr lang="en-US" dirty="0"/>
              <a:t>Temperature control valve TCV-1061 received</a:t>
            </a:r>
          </a:p>
          <a:p>
            <a:pPr lvl="1"/>
            <a:r>
              <a:rPr lang="en-US" dirty="0"/>
              <a:t>March 2021</a:t>
            </a:r>
          </a:p>
          <a:p>
            <a:r>
              <a:rPr lang="en-US" dirty="0"/>
              <a:t>Gas Panel 10 FDR</a:t>
            </a:r>
          </a:p>
          <a:p>
            <a:pPr lvl="1"/>
            <a:r>
              <a:rPr lang="en-US" dirty="0"/>
              <a:t>Complete May 2021</a:t>
            </a:r>
          </a:p>
          <a:p>
            <a:r>
              <a:rPr lang="en-US" dirty="0"/>
              <a:t>Compressors for gas recirculation received</a:t>
            </a:r>
          </a:p>
          <a:p>
            <a:pPr lvl="1"/>
            <a:r>
              <a:rPr lang="en-US" dirty="0"/>
              <a:t>June 2021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537CEF-A51B-463C-89E1-A049BA6E38E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FAF1AF-96A6-4428-851F-44C11736BBAC}"/>
              </a:ext>
            </a:extLst>
          </p:cNvPr>
          <p:cNvSpPr/>
          <p:nvPr/>
        </p:nvSpPr>
        <p:spPr>
          <a:xfrm>
            <a:off x="7318786" y="174570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B2-8 Stephens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DC1808-94AC-4049-A42B-31B8DDDE2B43}"/>
              </a:ext>
            </a:extLst>
          </p:cNvPr>
          <p:cNvSpPr/>
          <p:nvPr/>
        </p:nvSpPr>
        <p:spPr>
          <a:xfrm>
            <a:off x="8437607" y="813007"/>
            <a:ext cx="3422160" cy="57191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B2-8 Stephens, B2-10 Platfoot, B2-5 Edwards</a:t>
            </a:r>
          </a:p>
        </p:txBody>
      </p:sp>
    </p:spTree>
    <p:extLst>
      <p:ext uri="{BB962C8B-B14F-4D97-AF65-F5344CB8AC3E}">
        <p14:creationId xmlns:p14="http://schemas.microsoft.com/office/powerpoint/2010/main" val="383396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6483-CA40-4588-A211-796F930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4741840" cy="539496"/>
          </a:xfrm>
        </p:spPr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3C5D7-03C2-4776-BA7E-763747983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5428089" cy="5355074"/>
          </a:xfrm>
        </p:spPr>
        <p:txBody>
          <a:bodyPr/>
          <a:lstStyle/>
          <a:p>
            <a:r>
              <a:rPr lang="en-US" dirty="0"/>
              <a:t>Off-normal Analysis for FTS system upgrades</a:t>
            </a:r>
          </a:p>
          <a:p>
            <a:pPr lvl="1"/>
            <a:r>
              <a:rPr lang="en-US" dirty="0"/>
              <a:t>9 action items</a:t>
            </a:r>
          </a:p>
          <a:p>
            <a:pPr lvl="2"/>
            <a:r>
              <a:rPr lang="en-US" dirty="0"/>
              <a:t>6 closed</a:t>
            </a:r>
          </a:p>
          <a:p>
            <a:r>
              <a:rPr lang="en-US" dirty="0"/>
              <a:t>Basement Electrical Upgrade </a:t>
            </a:r>
          </a:p>
          <a:p>
            <a:pPr lvl="1"/>
            <a:r>
              <a:rPr lang="en-US" dirty="0"/>
              <a:t>Procurement started April 2021</a:t>
            </a:r>
          </a:p>
          <a:p>
            <a:pPr lvl="1"/>
            <a:r>
              <a:rPr lang="en-US" dirty="0"/>
              <a:t>Installation began June 2021</a:t>
            </a:r>
          </a:p>
          <a:p>
            <a:pPr lvl="2"/>
            <a:r>
              <a:rPr lang="en-US" dirty="0"/>
              <a:t>Building 8700 power outage to allow for electrical tie into transformer occurred June 2021</a:t>
            </a:r>
          </a:p>
          <a:p>
            <a:pPr lvl="1"/>
            <a:r>
              <a:rPr lang="en-US" dirty="0"/>
              <a:t>Installation expected to be complete fall 2021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731916-9FEE-4E3D-A754-138197706DA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1, 2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indoor, dirty, worktable&#10;&#10;Description automatically generated">
            <a:extLst>
              <a:ext uri="{FF2B5EF4-FFF2-40B4-BE49-F238E27FC236}">
                <a16:creationId xmlns:a16="http://schemas.microsoft.com/office/drawing/2014/main" id="{5A004B5D-FBE7-44A4-8C52-9A409A703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59759" y="1656847"/>
            <a:ext cx="4793940" cy="3374540"/>
          </a:xfrm>
          <a:prstGeom prst="rect">
            <a:avLst/>
          </a:prstGeom>
        </p:spPr>
      </p:pic>
      <p:pic>
        <p:nvPicPr>
          <p:cNvPr id="7" name="Picture 6" descr="A picture containing wall, indoor, white, dirty&#10;&#10;Description automatically generated">
            <a:extLst>
              <a:ext uri="{FF2B5EF4-FFF2-40B4-BE49-F238E27FC236}">
                <a16:creationId xmlns:a16="http://schemas.microsoft.com/office/drawing/2014/main" id="{77953DB9-F8CC-40E9-9CB8-DBDDEBE855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07898" y="3084203"/>
            <a:ext cx="3710865" cy="2762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39A2D0-9225-46F7-9BB0-9B3267805AD1}"/>
              </a:ext>
            </a:extLst>
          </p:cNvPr>
          <p:cNvSpPr txBox="1"/>
          <p:nvPr/>
        </p:nvSpPr>
        <p:spPr>
          <a:xfrm>
            <a:off x="5974671" y="274320"/>
            <a:ext cx="27254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New electrical cables from floor above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5E160-F93F-4197-B860-CA3A7B70E8E2}"/>
              </a:ext>
            </a:extLst>
          </p:cNvPr>
          <p:cNvSpPr txBox="1"/>
          <p:nvPr/>
        </p:nvSpPr>
        <p:spPr>
          <a:xfrm>
            <a:off x="9319161" y="1607450"/>
            <a:ext cx="27254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New electrical panel in 8700 Basement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6EC6D2-85F5-45FC-B7AA-623FF30E3EE5}"/>
              </a:ext>
            </a:extLst>
          </p:cNvPr>
          <p:cNvSpPr/>
          <p:nvPr/>
        </p:nvSpPr>
        <p:spPr>
          <a:xfrm>
            <a:off x="6069935" y="1105600"/>
            <a:ext cx="878890" cy="79731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443A17-D369-4E54-A5E6-6AC48510ED69}"/>
              </a:ext>
            </a:extLst>
          </p:cNvPr>
          <p:cNvCxnSpPr>
            <a:cxnSpLocks/>
          </p:cNvCxnSpPr>
          <p:nvPr/>
        </p:nvCxnSpPr>
        <p:spPr>
          <a:xfrm flipH="1">
            <a:off x="10484528" y="2277132"/>
            <a:ext cx="1" cy="883318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91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C62A-BDA8-452B-A9CE-F02A06B1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08EF6-8386-4BA7-AA0A-271B9D0C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7095745" cy="5355074"/>
          </a:xfrm>
        </p:spPr>
        <p:txBody>
          <a:bodyPr/>
          <a:lstStyle/>
          <a:p>
            <a:r>
              <a:rPr lang="en-US" dirty="0"/>
              <a:t>Gas Recirculation</a:t>
            </a:r>
          </a:p>
          <a:p>
            <a:pPr lvl="1"/>
            <a:r>
              <a:rPr lang="en-US" dirty="0"/>
              <a:t>Received 4 Compressors</a:t>
            </a:r>
          </a:p>
          <a:p>
            <a:pPr lvl="2"/>
            <a:r>
              <a:rPr lang="en-US" dirty="0"/>
              <a:t>Long lead item from Germany</a:t>
            </a:r>
          </a:p>
          <a:p>
            <a:pPr lvl="2"/>
            <a:r>
              <a:rPr lang="en-US" dirty="0"/>
              <a:t>Received June 2021</a:t>
            </a:r>
          </a:p>
          <a:p>
            <a:pPr lvl="1"/>
            <a:r>
              <a:rPr lang="en-US" dirty="0"/>
              <a:t>Created hydraulic model of Hg loop, to help identify pressure drop concerns and issues</a:t>
            </a:r>
          </a:p>
          <a:p>
            <a:pPr lvl="1"/>
            <a:r>
              <a:rPr lang="en-US" dirty="0"/>
              <a:t>Identified the need for make up He to compressor suction during start-up</a:t>
            </a:r>
          </a:p>
          <a:p>
            <a:pPr lvl="1"/>
            <a:r>
              <a:rPr lang="en-US" dirty="0"/>
              <a:t>HVAC engineering design for ‘snorkel’ to capture potential He leaks from compressor diaphragm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6D95B4-1097-4D09-BF86-87B891FB16B2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1, 2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CEA80B2-CA8F-4CB8-83FC-49E0C2322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81342" y="716765"/>
            <a:ext cx="2627533" cy="3277751"/>
          </a:xfrm>
          <a:prstGeom prst="rect">
            <a:avLst/>
          </a:prstGeom>
        </p:spPr>
      </p:pic>
      <p:pic>
        <p:nvPicPr>
          <p:cNvPr id="6" name="Picture 5" descr="A picture containing indoor, green, plastic&#10;&#10;Description automatically generated">
            <a:extLst>
              <a:ext uri="{FF2B5EF4-FFF2-40B4-BE49-F238E27FC236}">
                <a16:creationId xmlns:a16="http://schemas.microsoft.com/office/drawing/2014/main" id="{5CEF4590-B1CB-4A30-B8BD-7FFF0C3CEB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6233" y="3852909"/>
            <a:ext cx="3633193" cy="24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1774-288B-445A-9B93-1D6E7D79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Gas Flow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8CDE9-04B7-4CA8-BC54-B417D94F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" y="947148"/>
            <a:ext cx="3656273" cy="53550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Green: Mol Sieves</a:t>
            </a:r>
          </a:p>
          <a:p>
            <a:pPr marL="0" indent="0">
              <a:buNone/>
            </a:pPr>
            <a:r>
              <a:rPr lang="en-US" sz="2400" dirty="0"/>
              <a:t>Magenta: PPU Delay Bed</a:t>
            </a:r>
          </a:p>
          <a:p>
            <a:pPr marL="0" indent="0">
              <a:buNone/>
            </a:pPr>
            <a:r>
              <a:rPr lang="en-US" sz="2400" dirty="0"/>
              <a:t>Blue: Gas recirculation compressors</a:t>
            </a:r>
          </a:p>
          <a:p>
            <a:pPr marL="0" indent="0">
              <a:buNone/>
            </a:pPr>
            <a:r>
              <a:rPr lang="en-US" sz="2400" dirty="0"/>
              <a:t>Red: Transfer lines run through GAR, CAR, and MOTS</a:t>
            </a:r>
          </a:p>
          <a:p>
            <a:pPr marL="0" indent="0">
              <a:buNone/>
            </a:pPr>
            <a:r>
              <a:rPr lang="en-US" sz="1800" dirty="0"/>
              <a:t>Gas travels through </a:t>
            </a:r>
            <a:r>
              <a:rPr lang="en-US" sz="1800" dirty="0" err="1"/>
              <a:t>CuO</a:t>
            </a:r>
            <a:r>
              <a:rPr lang="en-US" sz="1800" dirty="0"/>
              <a:t> reactor, MOTS Mol Sieve, and finally the cold trap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BB5592-9F44-48A4-BB25-905A14FD676A}"/>
              </a:ext>
            </a:extLst>
          </p:cNvPr>
          <p:cNvSpPr/>
          <p:nvPr/>
        </p:nvSpPr>
        <p:spPr>
          <a:xfrm>
            <a:off x="10065870" y="247623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6D67E-C884-4F99-AF3D-60DF5CAC1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89" b="5119"/>
          <a:stretch/>
        </p:blipFill>
        <p:spPr>
          <a:xfrm>
            <a:off x="4083236" y="813816"/>
            <a:ext cx="7999575" cy="5952188"/>
          </a:xfrm>
          <a:prstGeom prst="rect">
            <a:avLst/>
          </a:prstGeom>
          <a:ln>
            <a:noFill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4DA902-BC0E-40AD-B40D-4FC9240EACC6}"/>
              </a:ext>
            </a:extLst>
          </p:cNvPr>
          <p:cNvCxnSpPr>
            <a:cxnSpLocks/>
          </p:cNvCxnSpPr>
          <p:nvPr/>
        </p:nvCxnSpPr>
        <p:spPr>
          <a:xfrm flipH="1">
            <a:off x="7679698" y="3039871"/>
            <a:ext cx="1197618" cy="259736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987C62-E422-49F1-83F5-1275E67754E3}"/>
              </a:ext>
            </a:extLst>
          </p:cNvPr>
          <p:cNvCxnSpPr>
            <a:cxnSpLocks/>
          </p:cNvCxnSpPr>
          <p:nvPr/>
        </p:nvCxnSpPr>
        <p:spPr>
          <a:xfrm>
            <a:off x="8608413" y="1207865"/>
            <a:ext cx="0" cy="823463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188A391-C991-42DE-92CA-601812BF33E2}"/>
              </a:ext>
            </a:extLst>
          </p:cNvPr>
          <p:cNvSpPr/>
          <p:nvPr/>
        </p:nvSpPr>
        <p:spPr>
          <a:xfrm>
            <a:off x="8608414" y="4572453"/>
            <a:ext cx="763682" cy="771760"/>
          </a:xfrm>
          <a:prstGeom prst="ellipse">
            <a:avLst/>
          </a:prstGeom>
          <a:noFill/>
          <a:ln w="38100">
            <a:solidFill>
              <a:srgbClr val="00B0F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511BB8-BCAC-4061-A48D-CCE95273C2F9}"/>
              </a:ext>
            </a:extLst>
          </p:cNvPr>
          <p:cNvSpPr/>
          <p:nvPr/>
        </p:nvSpPr>
        <p:spPr>
          <a:xfrm>
            <a:off x="9280937" y="3395352"/>
            <a:ext cx="692338" cy="677037"/>
          </a:xfrm>
          <a:prstGeom prst="ellipse">
            <a:avLst/>
          </a:prstGeom>
          <a:noFill/>
          <a:ln w="38100">
            <a:solidFill>
              <a:srgbClr val="00B0F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A3319-FF0C-4C2F-B953-0F781353C31F}"/>
              </a:ext>
            </a:extLst>
          </p:cNvPr>
          <p:cNvSpPr/>
          <p:nvPr/>
        </p:nvSpPr>
        <p:spPr>
          <a:xfrm>
            <a:off x="8201429" y="2738601"/>
            <a:ext cx="537803" cy="526666"/>
          </a:xfrm>
          <a:prstGeom prst="ellipse">
            <a:avLst/>
          </a:prstGeom>
          <a:noFill/>
          <a:ln w="38100">
            <a:solidFill>
              <a:srgbClr val="00CC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10F1A1-A63F-4108-8E1B-5D71A5EECB4F}"/>
              </a:ext>
            </a:extLst>
          </p:cNvPr>
          <p:cNvSpPr/>
          <p:nvPr/>
        </p:nvSpPr>
        <p:spPr>
          <a:xfrm>
            <a:off x="8608413" y="2108830"/>
            <a:ext cx="537806" cy="502073"/>
          </a:xfrm>
          <a:prstGeom prst="ellipse">
            <a:avLst/>
          </a:prstGeom>
          <a:noFill/>
          <a:ln w="38100">
            <a:solidFill>
              <a:srgbClr val="00CC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2DF69E-4E13-4B54-82A5-7D99704ACC82}"/>
              </a:ext>
            </a:extLst>
          </p:cNvPr>
          <p:cNvSpPr/>
          <p:nvPr/>
        </p:nvSpPr>
        <p:spPr>
          <a:xfrm>
            <a:off x="9179593" y="2568767"/>
            <a:ext cx="422255" cy="613675"/>
          </a:xfrm>
          <a:prstGeom prst="ellipse">
            <a:avLst/>
          </a:prstGeom>
          <a:noFill/>
          <a:ln w="38100">
            <a:solidFill>
              <a:srgbClr val="CC00CC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19865-863C-49AD-B5F9-8369FB06889B}"/>
              </a:ext>
            </a:extLst>
          </p:cNvPr>
          <p:cNvCxnSpPr>
            <a:cxnSpLocks/>
          </p:cNvCxnSpPr>
          <p:nvPr/>
        </p:nvCxnSpPr>
        <p:spPr>
          <a:xfrm flipH="1" flipV="1">
            <a:off x="4675481" y="1832563"/>
            <a:ext cx="4063752" cy="134987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84CD2C-70E0-4DFA-BD58-CCEE8FD1A89E}"/>
              </a:ext>
            </a:extLst>
          </p:cNvPr>
          <p:cNvCxnSpPr>
            <a:cxnSpLocks/>
          </p:cNvCxnSpPr>
          <p:nvPr/>
        </p:nvCxnSpPr>
        <p:spPr>
          <a:xfrm flipV="1">
            <a:off x="4705794" y="1118651"/>
            <a:ext cx="0" cy="66188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899F27F-2A71-4F41-B5BC-036B476E8290}"/>
              </a:ext>
            </a:extLst>
          </p:cNvPr>
          <p:cNvSpPr/>
          <p:nvPr/>
        </p:nvSpPr>
        <p:spPr>
          <a:xfrm>
            <a:off x="7932527" y="5610705"/>
            <a:ext cx="537803" cy="526666"/>
          </a:xfrm>
          <a:prstGeom prst="ellipse">
            <a:avLst/>
          </a:prstGeom>
          <a:noFill/>
          <a:ln w="38100">
            <a:solidFill>
              <a:srgbClr val="00CC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BDCFE37C-73D9-4FDE-A2C1-A5FB73C5318C}"/>
              </a:ext>
            </a:extLst>
          </p:cNvPr>
          <p:cNvSpPr/>
          <p:nvPr/>
        </p:nvSpPr>
        <p:spPr>
          <a:xfrm>
            <a:off x="4398196" y="3844996"/>
            <a:ext cx="2124527" cy="612648"/>
          </a:xfrm>
          <a:prstGeom prst="borderCallout1">
            <a:avLst>
              <a:gd name="adj1" fmla="val 1648"/>
              <a:gd name="adj2" fmla="val 49817"/>
              <a:gd name="adj3" fmla="val -235759"/>
              <a:gd name="adj4" fmla="val 87658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Gas recirculation line to high bay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6CEA5A-8049-485F-867F-8EA74D931B9E}"/>
              </a:ext>
            </a:extLst>
          </p:cNvPr>
          <p:cNvSpPr txBox="1"/>
          <p:nvPr/>
        </p:nvSpPr>
        <p:spPr>
          <a:xfrm>
            <a:off x="10058801" y="2248970"/>
            <a:ext cx="555713" cy="2585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GAR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CBC451-238F-4BC0-A250-E8D045B27830}"/>
              </a:ext>
            </a:extLst>
          </p:cNvPr>
          <p:cNvSpPr txBox="1"/>
          <p:nvPr/>
        </p:nvSpPr>
        <p:spPr>
          <a:xfrm>
            <a:off x="11112654" y="4338551"/>
            <a:ext cx="555713" cy="2585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CAR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5D53C1-59AA-4C87-8070-5A600D3E1AAF}"/>
              </a:ext>
            </a:extLst>
          </p:cNvPr>
          <p:cNvSpPr txBox="1"/>
          <p:nvPr/>
        </p:nvSpPr>
        <p:spPr>
          <a:xfrm>
            <a:off x="7184887" y="6066200"/>
            <a:ext cx="616032" cy="2585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MOTS</a:t>
            </a:r>
          </a:p>
        </p:txBody>
      </p:sp>
    </p:spTree>
    <p:extLst>
      <p:ext uri="{BB962C8B-B14F-4D97-AF65-F5344CB8AC3E}">
        <p14:creationId xmlns:p14="http://schemas.microsoft.com/office/powerpoint/2010/main" val="317329388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hlschwede OPA" id="{562C7F83-9373-44B6-9438-D0D6C7B3B5B7}" vid="{36651DCA-53AC-4B71-B0A7-10BC5C2E2647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B2-08 Ahlschwede Target Utility Systems</Template>
  <TotalTime>7</TotalTime>
  <Words>1582</Words>
  <Application>Microsoft Office PowerPoint</Application>
  <PresentationFormat>Widescreen</PresentationFormat>
  <Paragraphs>272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Arial Narrow</vt:lpstr>
      <vt:lpstr>Century Gothic</vt:lpstr>
      <vt:lpstr>ORNL</vt:lpstr>
      <vt:lpstr>PowerPoint Presentation</vt:lpstr>
      <vt:lpstr>Outline</vt:lpstr>
      <vt:lpstr>Scope</vt:lpstr>
      <vt:lpstr>Organization</vt:lpstr>
      <vt:lpstr>Progress since CD-2/3</vt:lpstr>
      <vt:lpstr>Progress since CD-2/3</vt:lpstr>
      <vt:lpstr>Progress since CD-2/3</vt:lpstr>
      <vt:lpstr>Progress since CD-2/3</vt:lpstr>
      <vt:lpstr>Overview of Gas Flow Path</vt:lpstr>
      <vt:lpstr>PowerPoint Presentation</vt:lpstr>
      <vt:lpstr>Progress since CD-2/3</vt:lpstr>
      <vt:lpstr>Progress since CD-2/3</vt:lpstr>
      <vt:lpstr>Progress since CD-2/3</vt:lpstr>
      <vt:lpstr>Progress since CD-2/3</vt:lpstr>
      <vt:lpstr>Progress since CD-2/3</vt:lpstr>
      <vt:lpstr>Progress since CD-2/3</vt:lpstr>
      <vt:lpstr>Challenges</vt:lpstr>
      <vt:lpstr>Challenges</vt:lpstr>
      <vt:lpstr>Challenges</vt:lpstr>
      <vt:lpstr>Final Design Status</vt:lpstr>
      <vt:lpstr>Installation Plans</vt:lpstr>
      <vt:lpstr>Cost and Schedule</vt:lpstr>
      <vt:lpstr>Cost and Schedule</vt:lpstr>
      <vt:lpstr>Labor Profile</vt:lpstr>
      <vt:lpstr>P.05.06 Risk Register</vt:lpstr>
      <vt:lpstr>Responses to Recommendations</vt:lpstr>
      <vt:lpstr>ESH&amp;Q and COVID-19 Impacts</vt:lpstr>
      <vt:lpstr>12-Month Look-Ahead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Ahlschwede, Erica</dc:creator>
  <cp:keywords/>
  <dc:description/>
  <cp:lastModifiedBy>Ahlschwede, Erica</cp:lastModifiedBy>
  <cp:revision>3</cp:revision>
  <dcterms:created xsi:type="dcterms:W3CDTF">2021-08-21T19:46:20Z</dcterms:created>
  <dcterms:modified xsi:type="dcterms:W3CDTF">2021-08-24T17:47:20Z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